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256" r:id="rId6"/>
    <p:sldId id="334" r:id="rId7"/>
    <p:sldId id="346" r:id="rId8"/>
    <p:sldId id="335" r:id="rId9"/>
    <p:sldId id="347" r:id="rId10"/>
    <p:sldId id="348" r:id="rId11"/>
    <p:sldId id="336" r:id="rId12"/>
    <p:sldId id="337" r:id="rId13"/>
    <p:sldId id="338" r:id="rId14"/>
    <p:sldId id="339" r:id="rId15"/>
    <p:sldId id="342" r:id="rId16"/>
    <p:sldId id="343" r:id="rId17"/>
    <p:sldId id="344" r:id="rId18"/>
    <p:sldId id="345" r:id="rId19"/>
  </p:sldIdLst>
  <p:sldSz cx="12192000" cy="6858000"/>
  <p:notesSz cx="6800850" cy="980757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30613"/>
    <a:srgbClr val="000000"/>
    <a:srgbClr val="FBDCDD"/>
    <a:srgbClr val="C31632"/>
    <a:srgbClr val="EC1B24"/>
    <a:srgbClr val="E7302A"/>
    <a:srgbClr val="F5F5F5"/>
    <a:srgbClr val="D11921"/>
    <a:srgbClr val="FF0000"/>
    <a:srgbClr val="E332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098" autoAdjust="0"/>
    <p:restoredTop sz="96265" autoAdjust="0"/>
  </p:normalViewPr>
  <p:slideViewPr>
    <p:cSldViewPr snapToGrid="0">
      <p:cViewPr varScale="1">
        <p:scale>
          <a:sx n="106" d="100"/>
          <a:sy n="106" d="100"/>
        </p:scale>
        <p:origin x="110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75000"/>
                  <a:lumOff val="25000"/>
                </a:schemeClr>
              </a:solidFill>
              <a:latin typeface="+mn-lt"/>
              <a:ea typeface="+mn-ea"/>
              <a:cs typeface="+mn-cs"/>
            </a:defRPr>
          </a:pPr>
          <a:endParaRPr lang="fr-FR"/>
        </a:p>
      </c:txPr>
    </c:title>
    <c:autoTitleDeleted val="0"/>
    <c:plotArea>
      <c:layout/>
      <c:pieChart>
        <c:varyColors val="1"/>
        <c:ser>
          <c:idx val="0"/>
          <c:order val="0"/>
          <c:tx>
            <c:strRef>
              <c:f>Feuil1!$B$1</c:f>
              <c:strCache>
                <c:ptCount val="1"/>
                <c:pt idx="0">
                  <c:v>véhicules neufs</c:v>
                </c:pt>
              </c:strCache>
            </c:strRef>
          </c:tx>
          <c:dPt>
            <c:idx val="0"/>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1-844D-4395-939F-B41F977C2B04}"/>
              </c:ext>
            </c:extLst>
          </c:dPt>
          <c:dPt>
            <c:idx val="1"/>
            <c:bubble3D val="0"/>
            <c:spPr>
              <a:solidFill>
                <a:srgbClr val="0070C0"/>
              </a:solidFill>
              <a:ln w="19050">
                <a:solidFill>
                  <a:schemeClr val="lt1"/>
                </a:solidFill>
              </a:ln>
              <a:effectLst/>
            </c:spPr>
            <c:extLst>
              <c:ext xmlns:c16="http://schemas.microsoft.com/office/drawing/2014/chart" uri="{C3380CC4-5D6E-409C-BE32-E72D297353CC}">
                <c16:uniqueId val="{00000002-844D-4395-939F-B41F977C2B04}"/>
              </c:ext>
            </c:extLst>
          </c:dPt>
          <c:dPt>
            <c:idx val="2"/>
            <c:bubble3D val="0"/>
            <c:spPr>
              <a:solidFill>
                <a:srgbClr val="FF0000"/>
              </a:solidFill>
              <a:ln w="19050">
                <a:solidFill>
                  <a:schemeClr val="lt1"/>
                </a:solidFill>
              </a:ln>
              <a:effectLst/>
            </c:spPr>
            <c:extLst>
              <c:ext xmlns:c16="http://schemas.microsoft.com/office/drawing/2014/chart" uri="{C3380CC4-5D6E-409C-BE32-E72D297353CC}">
                <c16:uniqueId val="{00000003-844D-4395-939F-B41F977C2B04}"/>
              </c:ext>
            </c:extLst>
          </c:dPt>
          <c:dPt>
            <c:idx val="3"/>
            <c:bubble3D val="0"/>
            <c:spPr>
              <a:solidFill>
                <a:srgbClr val="FFC000"/>
              </a:solidFill>
              <a:ln w="19050">
                <a:solidFill>
                  <a:schemeClr val="lt1"/>
                </a:solidFill>
              </a:ln>
              <a:effectLst/>
            </c:spPr>
            <c:extLst>
              <c:ext xmlns:c16="http://schemas.microsoft.com/office/drawing/2014/chart" uri="{C3380CC4-5D6E-409C-BE32-E72D297353CC}">
                <c16:uniqueId val="{00000007-51F4-406C-B700-F77E07FC861A}"/>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Feuil1!$A$2:$A$5</c:f>
              <c:strCache>
                <c:ptCount val="4"/>
                <c:pt idx="0">
                  <c:v>comptant</c:v>
                </c:pt>
                <c:pt idx="1">
                  <c:v>crédit</c:v>
                </c:pt>
                <c:pt idx="2">
                  <c:v>LOA</c:v>
                </c:pt>
                <c:pt idx="3">
                  <c:v>LLD</c:v>
                </c:pt>
              </c:strCache>
            </c:strRef>
          </c:cat>
          <c:val>
            <c:numRef>
              <c:f>Feuil1!$B$2:$B$5</c:f>
              <c:numCache>
                <c:formatCode>0.0%</c:formatCode>
                <c:ptCount val="4"/>
                <c:pt idx="0">
                  <c:v>0.3</c:v>
                </c:pt>
                <c:pt idx="1">
                  <c:v>0.25499999999999995</c:v>
                </c:pt>
                <c:pt idx="2">
                  <c:v>0.26700000000000002</c:v>
                </c:pt>
                <c:pt idx="3">
                  <c:v>0.17800000000000002</c:v>
                </c:pt>
              </c:numCache>
            </c:numRef>
          </c:val>
          <c:extLst>
            <c:ext xmlns:c16="http://schemas.microsoft.com/office/drawing/2014/chart" uri="{C3380CC4-5D6E-409C-BE32-E72D297353CC}">
              <c16:uniqueId val="{00000000-844D-4395-939F-B41F977C2B0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solidFill>
      <a:schemeClr val="bg1">
        <a:lumMod val="95000"/>
        <a:alpha val="50000"/>
      </a:schemeClr>
    </a:solid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2819874317151316E-2"/>
          <c:y val="0.11301495815612629"/>
          <c:w val="0.79765723291695434"/>
          <c:h val="0.79562037686686349"/>
        </c:manualLayout>
      </c:layout>
      <c:pieChart>
        <c:varyColors val="1"/>
        <c:ser>
          <c:idx val="0"/>
          <c:order val="0"/>
          <c:tx>
            <c:strRef>
              <c:f>Feuil1!$B$1</c:f>
              <c:strCache>
                <c:ptCount val="1"/>
                <c:pt idx="0">
                  <c:v>Ventes</c:v>
                </c:pt>
              </c:strCache>
            </c:strRef>
          </c:tx>
          <c:spPr>
            <a:solidFill>
              <a:schemeClr val="bg1"/>
            </a:solidFill>
            <a:ln>
              <a:solidFill>
                <a:schemeClr val="tx1">
                  <a:lumMod val="75000"/>
                  <a:lumOff val="25000"/>
                </a:schemeClr>
              </a:solidFill>
            </a:ln>
          </c:spPr>
          <c:dPt>
            <c:idx val="0"/>
            <c:bubble3D val="0"/>
            <c:spPr>
              <a:solidFill>
                <a:schemeClr val="bg1"/>
              </a:solidFill>
              <a:ln w="25400">
                <a:solidFill>
                  <a:schemeClr val="tx1">
                    <a:lumMod val="75000"/>
                    <a:lumOff val="25000"/>
                  </a:schemeClr>
                </a:solidFill>
              </a:ln>
              <a:effectLst/>
            </c:spPr>
            <c:extLst>
              <c:ext xmlns:c16="http://schemas.microsoft.com/office/drawing/2014/chart" uri="{C3380CC4-5D6E-409C-BE32-E72D297353CC}">
                <c16:uniqueId val="{00000001-7D90-48AF-988D-CD4EC1F27F17}"/>
              </c:ext>
            </c:extLst>
          </c:dPt>
          <c:dPt>
            <c:idx val="1"/>
            <c:bubble3D val="0"/>
            <c:explosion val="5"/>
            <c:spPr>
              <a:solidFill>
                <a:schemeClr val="bg1"/>
              </a:solidFill>
              <a:ln w="25400">
                <a:solidFill>
                  <a:srgbClr val="FF0000"/>
                </a:solidFill>
              </a:ln>
              <a:effectLst/>
            </c:spPr>
            <c:extLst>
              <c:ext xmlns:c16="http://schemas.microsoft.com/office/drawing/2014/chart" uri="{C3380CC4-5D6E-409C-BE32-E72D297353CC}">
                <c16:uniqueId val="{00000003-7D90-48AF-988D-CD4EC1F27F17}"/>
              </c:ext>
            </c:extLst>
          </c:dPt>
          <c:cat>
            <c:strRef>
              <c:f>Feuil1!$A$2:$A$3</c:f>
              <c:strCache>
                <c:ptCount val="2"/>
                <c:pt idx="0">
                  <c:v>Les banques</c:v>
                </c:pt>
                <c:pt idx="1">
                  <c:v>Les captives des constructeurs</c:v>
                </c:pt>
              </c:strCache>
            </c:strRef>
          </c:cat>
          <c:val>
            <c:numRef>
              <c:f>Feuil1!$B$2:$B$3</c:f>
              <c:numCache>
                <c:formatCode>0%</c:formatCode>
                <c:ptCount val="2"/>
                <c:pt idx="0">
                  <c:v>0.22</c:v>
                </c:pt>
                <c:pt idx="1">
                  <c:v>0.78</c:v>
                </c:pt>
              </c:numCache>
            </c:numRef>
          </c:val>
          <c:extLst>
            <c:ext xmlns:c16="http://schemas.microsoft.com/office/drawing/2014/chart" uri="{C3380CC4-5D6E-409C-BE32-E72D297353CC}">
              <c16:uniqueId val="{00000004-7D90-48AF-988D-CD4EC1F27F17}"/>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75000"/>
                  <a:lumOff val="25000"/>
                </a:schemeClr>
              </a:solidFill>
              <a:latin typeface="+mn-lt"/>
              <a:ea typeface="+mn-ea"/>
              <a:cs typeface="+mn-cs"/>
            </a:defRPr>
          </a:pPr>
          <a:endParaRPr lang="fr-FR"/>
        </a:p>
      </c:txPr>
    </c:title>
    <c:autoTitleDeleted val="0"/>
    <c:plotArea>
      <c:layout/>
      <c:pieChart>
        <c:varyColors val="1"/>
        <c:ser>
          <c:idx val="0"/>
          <c:order val="0"/>
          <c:tx>
            <c:strRef>
              <c:f>Feuil1!$B$1</c:f>
              <c:strCache>
                <c:ptCount val="1"/>
                <c:pt idx="0">
                  <c:v>véhicules d'occasion</c:v>
                </c:pt>
              </c:strCache>
            </c:strRef>
          </c:tx>
          <c:dPt>
            <c:idx val="0"/>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1-B5F1-42E4-8222-CBCC97E6DA96}"/>
              </c:ext>
            </c:extLst>
          </c:dPt>
          <c:dPt>
            <c:idx val="1"/>
            <c:bubble3D val="0"/>
            <c:spPr>
              <a:solidFill>
                <a:srgbClr val="0070C0"/>
              </a:solidFill>
              <a:ln w="19050">
                <a:solidFill>
                  <a:schemeClr val="lt1"/>
                </a:solidFill>
              </a:ln>
              <a:effectLst/>
            </c:spPr>
            <c:extLst>
              <c:ext xmlns:c16="http://schemas.microsoft.com/office/drawing/2014/chart" uri="{C3380CC4-5D6E-409C-BE32-E72D297353CC}">
                <c16:uniqueId val="{00000003-B5F1-42E4-8222-CBCC97E6DA96}"/>
              </c:ext>
            </c:extLst>
          </c:dPt>
          <c:dPt>
            <c:idx val="2"/>
            <c:bubble3D val="0"/>
            <c:spPr>
              <a:solidFill>
                <a:srgbClr val="FF0000"/>
              </a:solidFill>
              <a:ln w="19050">
                <a:solidFill>
                  <a:schemeClr val="lt1"/>
                </a:solidFill>
              </a:ln>
              <a:effectLst/>
            </c:spPr>
            <c:extLst>
              <c:ext xmlns:c16="http://schemas.microsoft.com/office/drawing/2014/chart" uri="{C3380CC4-5D6E-409C-BE32-E72D297353CC}">
                <c16:uniqueId val="{00000005-B5F1-42E4-8222-CBCC97E6DA96}"/>
              </c:ext>
            </c:extLst>
          </c:dPt>
          <c:dPt>
            <c:idx val="3"/>
            <c:bubble3D val="0"/>
            <c:spPr>
              <a:solidFill>
                <a:srgbClr val="FFC000"/>
              </a:solidFill>
              <a:ln w="19050">
                <a:solidFill>
                  <a:schemeClr val="lt1"/>
                </a:solidFill>
              </a:ln>
              <a:effectLst/>
            </c:spPr>
            <c:extLst>
              <c:ext xmlns:c16="http://schemas.microsoft.com/office/drawing/2014/chart" uri="{C3380CC4-5D6E-409C-BE32-E72D297353CC}">
                <c16:uniqueId val="{00000007-B5F1-42E4-8222-CBCC97E6DA96}"/>
              </c:ext>
            </c:extLst>
          </c:dPt>
          <c:dLbls>
            <c:dLbl>
              <c:idx val="3"/>
              <c:delete val="1"/>
              <c:extLst>
                <c:ext xmlns:c15="http://schemas.microsoft.com/office/drawing/2012/chart" uri="{CE6537A1-D6FC-4f65-9D91-7224C49458BB}"/>
                <c:ext xmlns:c16="http://schemas.microsoft.com/office/drawing/2014/chart" uri="{C3380CC4-5D6E-409C-BE32-E72D297353CC}">
                  <c16:uniqueId val="{00000007-B5F1-42E4-8222-CBCC97E6DA96}"/>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Feuil1!$A$2:$A$5</c:f>
              <c:strCache>
                <c:ptCount val="4"/>
                <c:pt idx="0">
                  <c:v>comptant</c:v>
                </c:pt>
                <c:pt idx="1">
                  <c:v>crédit</c:v>
                </c:pt>
                <c:pt idx="2">
                  <c:v>LOA</c:v>
                </c:pt>
                <c:pt idx="3">
                  <c:v>LLD</c:v>
                </c:pt>
              </c:strCache>
            </c:strRef>
          </c:cat>
          <c:val>
            <c:numRef>
              <c:f>Feuil1!$B$2:$B$5</c:f>
              <c:numCache>
                <c:formatCode>0.0%</c:formatCode>
                <c:ptCount val="4"/>
                <c:pt idx="0">
                  <c:v>0.6</c:v>
                </c:pt>
                <c:pt idx="1">
                  <c:v>0.33265033407572386</c:v>
                </c:pt>
                <c:pt idx="2">
                  <c:v>6.7349665924276172E-2</c:v>
                </c:pt>
                <c:pt idx="3">
                  <c:v>0</c:v>
                </c:pt>
              </c:numCache>
            </c:numRef>
          </c:val>
          <c:extLst>
            <c:ext xmlns:c16="http://schemas.microsoft.com/office/drawing/2014/chart" uri="{C3380CC4-5D6E-409C-BE32-E72D297353CC}">
              <c16:uniqueId val="{00000008-B5F1-42E4-8222-CBCC97E6DA9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solidFill>
      <a:schemeClr val="bg1">
        <a:lumMod val="95000"/>
        <a:alpha val="50000"/>
      </a:schemeClr>
    </a:solid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pic>
        <p:nvPicPr>
          <p:cNvPr id="4" name="Imag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5489" y="6249277"/>
            <a:ext cx="410574" cy="410574"/>
          </a:xfrm>
          <a:prstGeom prst="rect">
            <a:avLst/>
          </a:prstGeom>
        </p:spPr>
      </p:pic>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p:spPr>
        <p:txBody>
          <a:bodyPr>
            <a:noAutofit/>
          </a:bodyPr>
          <a:lstStyle>
            <a:lvl1pPr algn="r">
              <a:defRPr sz="1400"/>
            </a:lvl1pPr>
          </a:lstStyle>
          <a:p>
            <a:pPr lvl="0"/>
            <a:r>
              <a:rPr lang="fr-FR" dirty="0"/>
              <a:t>Direction</a:t>
            </a:r>
          </a:p>
        </p:txBody>
      </p:sp>
      <p:pic>
        <p:nvPicPr>
          <p:cNvPr id="11" name="Image 10" descr="logoterritoiredavenir2.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10" name="Rectangle 9"/>
          <p:cNvSpPr/>
          <p:nvPr userDrawn="1"/>
        </p:nvSpPr>
        <p:spPr>
          <a:xfrm>
            <a:off x="515938" y="0"/>
            <a:ext cx="268019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3716163" y="1779052"/>
            <a:ext cx="7620201" cy="4023689"/>
          </a:xfrm>
        </p:spPr>
        <p:txBody>
          <a:bodyPr/>
          <a:lstStyle>
            <a:lvl1pPr marL="514350" indent="-514350">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851102"/>
            <a:ext cx="10980738" cy="4386186"/>
          </a:xfrm>
        </p:spPr>
        <p:txBody>
          <a:bodyPr/>
          <a:lstStyle>
            <a:lvl1pPr marL="216000" indent="-216000">
              <a:lnSpc>
                <a:spcPct val="100000"/>
              </a:lnSpc>
              <a:spcBef>
                <a:spcPts val="600"/>
              </a:spcBef>
              <a:spcAft>
                <a:spcPts val="120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7"/>
            <a:ext cx="10980738" cy="856619"/>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partie</a:t>
            </a:r>
          </a:p>
        </p:txBody>
      </p:sp>
      <p:sp>
        <p:nvSpPr>
          <p:cNvPr id="7" name="Rectangle 6"/>
          <p:cNvSpPr/>
          <p:nvPr userDrawn="1"/>
        </p:nvSpPr>
        <p:spPr>
          <a:xfrm>
            <a:off x="695325" y="1416613"/>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851102"/>
            <a:ext cx="10980738" cy="4386186"/>
          </a:xfr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856619"/>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a:t>Titre de la slide</a:t>
            </a:r>
          </a:p>
        </p:txBody>
      </p:sp>
      <p:sp>
        <p:nvSpPr>
          <p:cNvPr id="7" name="Rectangle 6"/>
          <p:cNvSpPr/>
          <p:nvPr userDrawn="1"/>
        </p:nvSpPr>
        <p:spPr>
          <a:xfrm>
            <a:off x="695325" y="1416613"/>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479546" y="669314"/>
            <a:ext cx="216000" cy="216000"/>
          </a:xfrm>
          <a:solidFill>
            <a:schemeClr val="accent4">
              <a:lumMod val="75000"/>
            </a:schemeClr>
          </a:solidFill>
        </p:spPr>
        <p:txBody>
          <a:bodyPr anchor="ctr">
            <a:noAutofit/>
          </a:bodyPr>
          <a:lstStyle>
            <a:lvl1pPr marL="0" indent="0" algn="ctr">
              <a:buNone/>
              <a:defRPr sz="1000" b="1">
                <a:solidFill>
                  <a:schemeClr val="bg1"/>
                </a:solidFill>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362037" y="1639229"/>
            <a:ext cx="6314026" cy="4598058"/>
          </a:xfr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32" name="Image 31"/>
          <p:cNvPicPr>
            <a:picLocks noChangeAspect="1"/>
          </p:cNvPicPr>
          <p:nvPr userDrawn="1"/>
        </p:nvPicPr>
        <p:blipFill rotWithShape="1">
          <a:blip r:embed="rId2" cstate="print">
            <a:extLst>
              <a:ext uri="{28A0092B-C50C-407E-A947-70E740481C1C}">
                <a14:useLocalDpi xmlns:a14="http://schemas.microsoft.com/office/drawing/2010/main" val="0"/>
              </a:ext>
            </a:extLst>
          </a:blip>
          <a:srcRect l="-737" t="-5286" r="36598" b="25035"/>
          <a:stretch/>
        </p:blipFill>
        <p:spPr>
          <a:xfrm>
            <a:off x="792259" y="6505883"/>
            <a:ext cx="997009" cy="280555"/>
          </a:xfrm>
          <a:prstGeom prst="rect">
            <a:avLst/>
          </a:prstGeom>
        </p:spPr>
      </p:pic>
      <p:sp>
        <p:nvSpPr>
          <p:cNvPr id="13" name="Espace réservé du texte 4"/>
          <p:cNvSpPr>
            <a:spLocks noGrp="1"/>
          </p:cNvSpPr>
          <p:nvPr>
            <p:ph type="body" sz="quarter" idx="12" hasCustomPrompt="1"/>
          </p:nvPr>
        </p:nvSpPr>
        <p:spPr>
          <a:xfrm>
            <a:off x="5568287" y="464148"/>
            <a:ext cx="6107776" cy="869823"/>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4" name="Espace réservé du texte 2"/>
          <p:cNvSpPr>
            <a:spLocks noGrp="1"/>
          </p:cNvSpPr>
          <p:nvPr>
            <p:ph type="body" sz="quarter" idx="14" hasCustomPrompt="1"/>
          </p:nvPr>
        </p:nvSpPr>
        <p:spPr>
          <a:xfrm>
            <a:off x="5362037" y="137054"/>
            <a:ext cx="6314026" cy="172178"/>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a:t>Titre de la slide</a:t>
            </a:r>
          </a:p>
        </p:txBody>
      </p:sp>
      <p:sp>
        <p:nvSpPr>
          <p:cNvPr id="16" name="Rectangle 15"/>
          <p:cNvSpPr/>
          <p:nvPr userDrawn="1"/>
        </p:nvSpPr>
        <p:spPr>
          <a:xfrm>
            <a:off x="5362037" y="1413974"/>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352287" y="653286"/>
            <a:ext cx="216000" cy="216000"/>
          </a:xfrm>
          <a:solidFill>
            <a:schemeClr val="accent4">
              <a:lumMod val="75000"/>
            </a:schemeClr>
          </a:solidFill>
        </p:spPr>
        <p:txBody>
          <a:bodyPr anchor="ctr">
            <a:noAutofit/>
          </a:bodyPr>
          <a:lstStyle>
            <a:lvl1pPr marL="0" indent="0" algn="ctr">
              <a:buNone/>
              <a:defRPr sz="1000" b="1">
                <a:solidFill>
                  <a:schemeClr val="bg1"/>
                </a:solidFill>
              </a:defRPr>
            </a:lvl1pPr>
          </a:lstStyle>
          <a:p>
            <a:pPr lvl="0"/>
            <a:r>
              <a:rPr lang="fr-FR" dirty="0"/>
              <a:t>N</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6" name="Espace réservé du texte 2"/>
          <p:cNvSpPr>
            <a:spLocks noGrp="1"/>
          </p:cNvSpPr>
          <p:nvPr>
            <p:ph type="body" sz="quarter" idx="14" hasCustomPrompt="1"/>
          </p:nvPr>
        </p:nvSpPr>
        <p:spPr>
          <a:xfrm>
            <a:off x="4376057" y="137054"/>
            <a:ext cx="7300006" cy="163547"/>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a:t>Titre de la slide</a:t>
            </a:r>
          </a:p>
        </p:txBody>
      </p:sp>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689434" y="1484313"/>
            <a:ext cx="10972270" cy="4752975"/>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
                <a:srgbClr val="EA4E55">
                  <a:lumMod val="75000"/>
                </a:srgbClr>
              </a:buClr>
              <a:buSzTx/>
              <a:buFont typeface="Arial" panose="020B0604020202020204" pitchFamily="34" charset="0"/>
              <a:buChar char="■"/>
              <a:tabLst/>
              <a:defRPr/>
            </a:pPr>
            <a:r>
              <a:rPr kumimoji="0" lang="fr-FR" sz="2200" b="0" i="0" u="none" strike="noStrike" kern="1200" cap="none" spc="0" normalizeH="0" baseline="0" noProof="0" dirty="0">
                <a:ln>
                  <a:noFill/>
                </a:ln>
                <a:solidFill>
                  <a:prstClr val="black"/>
                </a:solidFill>
                <a:effectLst/>
                <a:uLnTx/>
                <a:uFillTx/>
                <a:latin typeface="+mn-lt"/>
                <a:ea typeface="+mn-ea"/>
                <a:cs typeface="+mn-cs"/>
              </a:rPr>
              <a:t>Modifier le texte</a:t>
            </a:r>
          </a:p>
          <a:p>
            <a:pPr marL="685800" marR="0" lvl="1"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2000" b="0" i="0" u="none" strike="noStrike" kern="1200" cap="none" spc="0" normalizeH="0" baseline="0" noProof="0" dirty="0">
                <a:ln>
                  <a:noFill/>
                </a:ln>
                <a:solidFill>
                  <a:prstClr val="black"/>
                </a:solidFill>
                <a:effectLst/>
                <a:uLnTx/>
                <a:uFillTx/>
                <a:latin typeface="+mn-lt"/>
                <a:ea typeface="+mn-ea"/>
                <a:cs typeface="+mn-cs"/>
              </a:rPr>
              <a:t>Deuxième niveau </a:t>
            </a:r>
          </a:p>
          <a:p>
            <a:pPr marL="1143000" marR="0" lvl="2" indent="-228600" algn="l" defTabSz="914400" rtl="0" eaLnBrk="1" fontAlgn="auto" latinLnBrk="0" hangingPunct="1">
              <a:lnSpc>
                <a:spcPct val="90000"/>
              </a:lnSpc>
              <a:spcBef>
                <a:spcPts val="500"/>
              </a:spcBef>
              <a:spcAft>
                <a:spcPts val="0"/>
              </a:spcAft>
              <a:buClr>
                <a:srgbClr val="EA4E55">
                  <a:lumMod val="75000"/>
                </a:srgbClr>
              </a:buClr>
              <a:buSzTx/>
              <a:buFont typeface="Wingdings" panose="05000000000000000000" pitchFamily="2" charset="2"/>
              <a:buChar char="§"/>
              <a:tabLst/>
              <a:defRPr/>
            </a:pPr>
            <a:r>
              <a:rPr kumimoji="0" lang="fr-FR" sz="1800" b="0" i="0" u="none" strike="noStrike" kern="1200" cap="none" spc="0" normalizeH="0" baseline="0" noProof="0" dirty="0">
                <a:ln>
                  <a:noFill/>
                </a:ln>
                <a:solidFill>
                  <a:prstClr val="black"/>
                </a:solidFill>
                <a:effectLst/>
                <a:uLnTx/>
                <a:uFillTx/>
                <a:latin typeface="+mn-lt"/>
                <a:ea typeface="+mn-ea"/>
                <a:cs typeface="+mn-cs"/>
              </a:rPr>
              <a:t>Troisième niveau </a:t>
            </a:r>
          </a:p>
          <a:p>
            <a:pPr marL="1600200" marR="0" lvl="3"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600" b="0" i="0" u="none" strike="noStrike" kern="1200" cap="none" spc="0" normalizeH="0" baseline="0" noProof="0" dirty="0">
                <a:ln>
                  <a:noFill/>
                </a:ln>
                <a:solidFill>
                  <a:prstClr val="black"/>
                </a:solidFill>
                <a:effectLst/>
                <a:uLnTx/>
                <a:uFillTx/>
                <a:latin typeface="+mn-lt"/>
                <a:ea typeface="+mn-ea"/>
                <a:cs typeface="+mn-cs"/>
              </a:rPr>
              <a:t>Quatrième niveau </a:t>
            </a:r>
          </a:p>
          <a:p>
            <a:pPr marL="2057400" marR="0" lvl="4"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500" b="0" i="0" u="none" strike="noStrike" kern="1200" cap="none" spc="0" normalizeH="0" baseline="0" noProof="0" dirty="0">
                <a:ln>
                  <a:noFill/>
                </a:ln>
                <a:solidFill>
                  <a:prstClr val="black"/>
                </a:solidFill>
                <a:effectLst/>
                <a:uLnTx/>
                <a:uFillTx/>
                <a:latin typeface="+mn-lt"/>
                <a:ea typeface="+mn-ea"/>
                <a:cs typeface="+mn-cs"/>
              </a:rPr>
              <a:t>Cinquième niveau </a:t>
            </a:r>
          </a:p>
        </p:txBody>
      </p:sp>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4" name="Image 3"/>
          <p:cNvPicPr>
            <a:picLocks noChangeAspect="1"/>
          </p:cNvPicPr>
          <p:nvPr userDrawn="1"/>
        </p:nvPicPr>
        <p:blipFill rotWithShape="1">
          <a:blip r:embed="rId9" cstate="print">
            <a:extLst>
              <a:ext uri="{28A0092B-C50C-407E-A947-70E740481C1C}">
                <a14:useLocalDpi xmlns:a14="http://schemas.microsoft.com/office/drawing/2010/main" val="0"/>
              </a:ext>
            </a:extLst>
          </a:blip>
          <a:srcRect l="-737" t="-5286" r="36598" b="25035"/>
          <a:stretch/>
        </p:blipFill>
        <p:spPr>
          <a:xfrm>
            <a:off x="792259" y="6505883"/>
            <a:ext cx="997009" cy="280555"/>
          </a:xfrm>
          <a:prstGeom prst="rect">
            <a:avLst/>
          </a:prstGeom>
        </p:spPr>
      </p:pic>
      <p:pic>
        <p:nvPicPr>
          <p:cNvPr id="6" name="Image 5" descr="logoterritoiredavenir2.png"/>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png"/><Relationship Id="rId7"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image" Target="../media/image8.png"/><Relationship Id="rId11" Type="http://schemas.openxmlformats.org/officeDocument/2006/relationships/image" Target="../media/image12.png"/><Relationship Id="rId5" Type="http://schemas.openxmlformats.org/officeDocument/2006/relationships/image" Target="../media/image7.png"/><Relationship Id="rId10" Type="http://schemas.openxmlformats.org/officeDocument/2006/relationships/image" Target="../media/image11.png"/><Relationship Id="rId4" Type="http://schemas.openxmlformats.org/officeDocument/2006/relationships/image" Target="../media/image6.png"/><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chart" Target="../charts/chart2.xml"/><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chart" Target="../charts/chart1.xml"/><Relationship Id="rId16" Type="http://schemas.openxmlformats.org/officeDocument/2006/relationships/chart" Target="../charts/chart3.xml"/><Relationship Id="rId1" Type="http://schemas.openxmlformats.org/officeDocument/2006/relationships/slideLayout" Target="../slideLayouts/slideLayout4.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5" Type="http://schemas.openxmlformats.org/officeDocument/2006/relationships/image" Target="../media/image24.jpe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jpeg"/></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29.png"/><Relationship Id="rId2" Type="http://schemas.openxmlformats.org/officeDocument/2006/relationships/image" Target="../media/image25.png"/><Relationship Id="rId1" Type="http://schemas.openxmlformats.org/officeDocument/2006/relationships/slideLayout" Target="../slideLayouts/slideLayout4.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hyperlink" Target="http://commerciaux.celca.caisse-epargne.fr/download/1083/tout-savoir-sur-le-credit-consommation/28545/potentiel-conso-oav.pptx" TargetMode="Externa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caisse-epargne.loa-automobile.fr/" TargetMode="External"/><Relationship Id="rId1" Type="http://schemas.openxmlformats.org/officeDocument/2006/relationships/slideLayout" Target="../slideLayouts/slideLayout4.xml"/><Relationship Id="rId5" Type="http://schemas.openxmlformats.org/officeDocument/2006/relationships/image" Target="../media/image33.png"/><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hyperlink" Target="https://www.particuliers.mycarlease.fr/caisse-epargne" TargetMode="External"/><Relationship Id="rId1" Type="http://schemas.openxmlformats.org/officeDocument/2006/relationships/slideLayout" Target="../slideLayouts/slideLayout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8" Type="http://schemas.openxmlformats.org/officeDocument/2006/relationships/hyperlink" Target="http://commerciaux.celca.caisse-epargne.fr/download/1728/leasing-loa-et-lld/30920/loa-lld-parcours-conseiller-et-transmission-lead.pptx" TargetMode="External"/><Relationship Id="rId3" Type="http://schemas.openxmlformats.org/officeDocument/2006/relationships/image" Target="../media/image40.png"/><Relationship Id="rId7" Type="http://schemas.microsoft.com/office/2007/relationships/hdphoto" Target="../media/hdphoto2.wdp"/><Relationship Id="rId2" Type="http://schemas.openxmlformats.org/officeDocument/2006/relationships/hyperlink" Target="http://commerciaux.celca.caisse-epargne.fr/download/1728/leasing-loa-et-lld/30922/oav-bpce-loa-lld.pdf" TargetMode="Externa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41.png"/><Relationship Id="rId4" Type="http://schemas.openxmlformats.org/officeDocument/2006/relationships/hyperlink" Target="http://commerciaux.celca.caisse-epargne.fr/download/1728/leasing-loa-et-lld/30921/presentation-bpce-lease-lld-loa.pdf" TargetMode="External"/><Relationship Id="rId9"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r>
              <a:rPr lang="fr-FR" dirty="0"/>
              <a:t>Présentation CEGEE</a:t>
            </a:r>
          </a:p>
        </p:txBody>
      </p:sp>
      <p:sp>
        <p:nvSpPr>
          <p:cNvPr id="3" name="Espace réservé du texte 2"/>
          <p:cNvSpPr>
            <a:spLocks noGrp="1"/>
          </p:cNvSpPr>
          <p:nvPr>
            <p:ph type="body" sz="quarter" idx="10"/>
          </p:nvPr>
        </p:nvSpPr>
        <p:spPr>
          <a:noFill/>
        </p:spPr>
        <p:txBody>
          <a:bodyPr>
            <a:normAutofit fontScale="92500" lnSpcReduction="10000"/>
          </a:bodyPr>
          <a:lstStyle/>
          <a:p>
            <a:r>
              <a:rPr lang="fr-FR" dirty="0"/>
              <a:t>Août 2023</a:t>
            </a:r>
          </a:p>
        </p:txBody>
      </p:sp>
      <p:sp>
        <p:nvSpPr>
          <p:cNvPr id="4" name="Titre 3"/>
          <p:cNvSpPr>
            <a:spLocks noGrp="1"/>
          </p:cNvSpPr>
          <p:nvPr>
            <p:ph type="ctrTitle"/>
          </p:nvPr>
        </p:nvSpPr>
        <p:spPr/>
        <p:txBody>
          <a:bodyPr>
            <a:normAutofit fontScale="90000"/>
          </a:bodyPr>
          <a:lstStyle/>
          <a:p>
            <a:r>
              <a:rPr lang="fr-FR" dirty="0"/>
              <a:t>Location avec Option d’Achat &amp;</a:t>
            </a:r>
            <a:br>
              <a:rPr lang="fr-FR" dirty="0"/>
            </a:br>
            <a:r>
              <a:rPr lang="fr-FR" dirty="0"/>
              <a:t>Location Longue Durée</a:t>
            </a:r>
          </a:p>
        </p:txBody>
      </p:sp>
      <p:sp>
        <p:nvSpPr>
          <p:cNvPr id="5" name="Espace réservé du texte 4"/>
          <p:cNvSpPr>
            <a:spLocks noGrp="1"/>
          </p:cNvSpPr>
          <p:nvPr>
            <p:ph type="body" sz="quarter" idx="11"/>
          </p:nvPr>
        </p:nvSpPr>
        <p:spPr/>
        <p:txBody>
          <a:bodyPr/>
          <a:lstStyle/>
          <a:p>
            <a:r>
              <a:rPr lang="fr-FR" dirty="0"/>
              <a:t>Direction du Développement BDD et du Marché Grand Public</a:t>
            </a:r>
          </a:p>
        </p:txBody>
      </p:sp>
    </p:spTree>
    <p:extLst>
      <p:ext uri="{BB962C8B-B14F-4D97-AF65-F5344CB8AC3E}">
        <p14:creationId xmlns:p14="http://schemas.microsoft.com/office/powerpoint/2010/main" val="1007399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695325" y="1851102"/>
            <a:ext cx="10875004" cy="4386186"/>
          </a:xfrm>
        </p:spPr>
        <p:txBody>
          <a:bodyPr>
            <a:normAutofit fontScale="92500"/>
          </a:bodyPr>
          <a:lstStyle/>
          <a:p>
            <a:r>
              <a:rPr lang="fr-FR" dirty="0"/>
              <a:t>Solutions locatives de véhicules LOA et LLD, définitions, caractéristiques et avantages</a:t>
            </a:r>
          </a:p>
          <a:p>
            <a:r>
              <a:rPr lang="fr-FR" dirty="0"/>
              <a:t>Le marché de l’acquisition de véhicules, neufs ou d’occasion, s’est adapté aux tendances de consommation…</a:t>
            </a:r>
          </a:p>
          <a:p>
            <a:r>
              <a:rPr lang="fr-FR" dirty="0"/>
              <a:t>… et nos offres locatives permettent d’apporter uns solution à chaque client</a:t>
            </a:r>
          </a:p>
          <a:p>
            <a:r>
              <a:rPr lang="fr-FR" dirty="0"/>
              <a:t>LOA &amp; LLD se positionnent dans notre une offre globale pour accompagner tous nos clients sur chacun de leurs besoins</a:t>
            </a:r>
          </a:p>
          <a:p>
            <a:r>
              <a:rPr lang="fr-FR" dirty="0"/>
              <a:t>La clé de la réussite, sur la LOA, la LLD et plus largement sur le crédit consommation, commence par anticiper sur les besoins de nos clients</a:t>
            </a:r>
          </a:p>
          <a:p>
            <a:r>
              <a:rPr lang="fr-FR" dirty="0"/>
              <a:t>Des sites spécifiques, LOA ou LLD, permettent de choisir son véhicule et de réaliser une simulation</a:t>
            </a:r>
          </a:p>
          <a:p>
            <a:r>
              <a:rPr lang="fr-FR" dirty="0"/>
              <a:t>LOA &amp; LLD en action</a:t>
            </a:r>
          </a:p>
          <a:p>
            <a:r>
              <a:rPr lang="fr-FR" dirty="0"/>
              <a:t>LOA &amp; LLD en résumé</a:t>
            </a:r>
          </a:p>
          <a:p>
            <a:r>
              <a:rPr lang="fr-FR" dirty="0"/>
              <a:t>Connaitre et faire connaitre nos offres</a:t>
            </a:r>
          </a:p>
          <a:p>
            <a:endParaRPr lang="fr-FR" dirty="0"/>
          </a:p>
          <a:p>
            <a:endParaRPr lang="fr-FR" dirty="0"/>
          </a:p>
        </p:txBody>
      </p:sp>
      <p:sp>
        <p:nvSpPr>
          <p:cNvPr id="3" name="Espace réservé du texte 2"/>
          <p:cNvSpPr>
            <a:spLocks noGrp="1"/>
          </p:cNvSpPr>
          <p:nvPr>
            <p:ph type="body" sz="quarter" idx="12"/>
          </p:nvPr>
        </p:nvSpPr>
        <p:spPr/>
        <p:txBody>
          <a:bodyPr/>
          <a:lstStyle/>
          <a:p>
            <a:r>
              <a:rPr lang="fr-FR" dirty="0"/>
              <a:t>LOA &amp; LLD : se positionner sur un marché qui nous échappe</a:t>
            </a:r>
          </a:p>
        </p:txBody>
      </p:sp>
      <p:sp>
        <p:nvSpPr>
          <p:cNvPr id="8" name="Espace réservé du texte 9"/>
          <p:cNvSpPr txBox="1">
            <a:spLocks/>
          </p:cNvSpPr>
          <p:nvPr/>
        </p:nvSpPr>
        <p:spPr>
          <a:xfrm>
            <a:off x="695325" y="1926000"/>
            <a:ext cx="216000" cy="216000"/>
          </a:xfrm>
          <a:prstGeom prst="rect">
            <a:avLst/>
          </a:prstGeom>
          <a:solidFill>
            <a:schemeClr val="accent4">
              <a:lumMod val="75000"/>
            </a:schemeClr>
          </a:solidFill>
        </p:spPr>
        <p:txBody>
          <a:bodyPr anchor="t">
            <a:noAutofit/>
          </a:bodyPr>
          <a:lstStyle>
            <a:lvl1pPr marL="0" indent="0" algn="ctr" defTabSz="914400" rtl="0" eaLnBrk="1" latinLnBrk="0" hangingPunct="1">
              <a:lnSpc>
                <a:spcPct val="90000"/>
              </a:lnSpc>
              <a:spcBef>
                <a:spcPts val="1000"/>
              </a:spcBef>
              <a:buClr>
                <a:schemeClr val="accent1"/>
              </a:buClr>
              <a:buFont typeface="Arial" panose="020B0604020202020204" pitchFamily="34" charset="0"/>
              <a:buNone/>
              <a:defRPr sz="1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100000"/>
              <a:buFont typeface="Arial" panose="020B0604020202020204" pitchFamily="34" charset="0"/>
              <a:buChar char="□"/>
              <a:defRPr sz="105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9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83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79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1</a:t>
            </a:r>
          </a:p>
        </p:txBody>
      </p:sp>
      <p:sp>
        <p:nvSpPr>
          <p:cNvPr id="9" name="Espace réservé du texte 9"/>
          <p:cNvSpPr txBox="1">
            <a:spLocks/>
          </p:cNvSpPr>
          <p:nvPr/>
        </p:nvSpPr>
        <p:spPr>
          <a:xfrm>
            <a:off x="695325" y="2394000"/>
            <a:ext cx="216000" cy="216000"/>
          </a:xfrm>
          <a:prstGeom prst="rect">
            <a:avLst/>
          </a:prstGeom>
          <a:solidFill>
            <a:schemeClr val="accent4">
              <a:lumMod val="75000"/>
            </a:schemeClr>
          </a:solidFill>
        </p:spPr>
        <p:txBody>
          <a:bodyPr anchor="t">
            <a:noAutofit/>
          </a:bodyPr>
          <a:lstStyle>
            <a:lvl1pPr marL="0" indent="0" algn="ctr" defTabSz="914400" rtl="0" eaLnBrk="1" latinLnBrk="0" hangingPunct="1">
              <a:lnSpc>
                <a:spcPct val="90000"/>
              </a:lnSpc>
              <a:spcBef>
                <a:spcPts val="1000"/>
              </a:spcBef>
              <a:buClr>
                <a:schemeClr val="accent1"/>
              </a:buClr>
              <a:buFont typeface="Arial" panose="020B0604020202020204" pitchFamily="34" charset="0"/>
              <a:buNone/>
              <a:defRPr sz="1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100000"/>
              <a:buFont typeface="Arial" panose="020B0604020202020204" pitchFamily="34" charset="0"/>
              <a:buChar char="□"/>
              <a:defRPr sz="105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9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83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79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2</a:t>
            </a:r>
          </a:p>
        </p:txBody>
      </p:sp>
      <p:sp>
        <p:nvSpPr>
          <p:cNvPr id="10" name="Espace réservé du texte 9"/>
          <p:cNvSpPr txBox="1">
            <a:spLocks/>
          </p:cNvSpPr>
          <p:nvPr/>
        </p:nvSpPr>
        <p:spPr>
          <a:xfrm>
            <a:off x="694800" y="2842409"/>
            <a:ext cx="216000" cy="216000"/>
          </a:xfrm>
          <a:prstGeom prst="rect">
            <a:avLst/>
          </a:prstGeom>
          <a:solidFill>
            <a:schemeClr val="accent4">
              <a:lumMod val="75000"/>
            </a:schemeClr>
          </a:solidFill>
        </p:spPr>
        <p:txBody>
          <a:bodyPr anchor="t">
            <a:noAutofit/>
          </a:bodyPr>
          <a:lstStyle>
            <a:lvl1pPr marL="0" indent="0" algn="ctr" defTabSz="914400" rtl="0" eaLnBrk="1" latinLnBrk="0" hangingPunct="1">
              <a:lnSpc>
                <a:spcPct val="90000"/>
              </a:lnSpc>
              <a:spcBef>
                <a:spcPts val="1000"/>
              </a:spcBef>
              <a:buClr>
                <a:schemeClr val="accent1"/>
              </a:buClr>
              <a:buFont typeface="Arial" panose="020B0604020202020204" pitchFamily="34" charset="0"/>
              <a:buNone/>
              <a:defRPr sz="1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100000"/>
              <a:buFont typeface="Arial" panose="020B0604020202020204" pitchFamily="34" charset="0"/>
              <a:buChar char="□"/>
              <a:defRPr sz="105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9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83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79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3</a:t>
            </a:r>
          </a:p>
        </p:txBody>
      </p:sp>
      <p:sp>
        <p:nvSpPr>
          <p:cNvPr id="11" name="Espace réservé du texte 9"/>
          <p:cNvSpPr txBox="1">
            <a:spLocks/>
          </p:cNvSpPr>
          <p:nvPr/>
        </p:nvSpPr>
        <p:spPr>
          <a:xfrm>
            <a:off x="695325" y="3299860"/>
            <a:ext cx="216000" cy="216000"/>
          </a:xfrm>
          <a:prstGeom prst="rect">
            <a:avLst/>
          </a:prstGeom>
          <a:solidFill>
            <a:schemeClr val="accent4">
              <a:lumMod val="75000"/>
            </a:schemeClr>
          </a:solidFill>
        </p:spPr>
        <p:txBody>
          <a:bodyPr anchor="t">
            <a:noAutofit/>
          </a:bodyPr>
          <a:lstStyle>
            <a:lvl1pPr marL="0" indent="0" algn="ctr" defTabSz="914400" rtl="0" eaLnBrk="1" latinLnBrk="0" hangingPunct="1">
              <a:lnSpc>
                <a:spcPct val="90000"/>
              </a:lnSpc>
              <a:spcBef>
                <a:spcPts val="1000"/>
              </a:spcBef>
              <a:buClr>
                <a:schemeClr val="accent1"/>
              </a:buClr>
              <a:buFont typeface="Arial" panose="020B0604020202020204" pitchFamily="34" charset="0"/>
              <a:buNone/>
              <a:defRPr sz="1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100000"/>
              <a:buFont typeface="Arial" panose="020B0604020202020204" pitchFamily="34" charset="0"/>
              <a:buChar char="□"/>
              <a:defRPr sz="105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9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83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79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4</a:t>
            </a:r>
          </a:p>
        </p:txBody>
      </p:sp>
      <p:sp>
        <p:nvSpPr>
          <p:cNvPr id="12" name="Espace réservé du texte 9"/>
          <p:cNvSpPr txBox="1">
            <a:spLocks/>
          </p:cNvSpPr>
          <p:nvPr/>
        </p:nvSpPr>
        <p:spPr>
          <a:xfrm>
            <a:off x="694800" y="3767860"/>
            <a:ext cx="216000" cy="216000"/>
          </a:xfrm>
          <a:prstGeom prst="rect">
            <a:avLst/>
          </a:prstGeom>
          <a:solidFill>
            <a:schemeClr val="accent4">
              <a:lumMod val="75000"/>
            </a:schemeClr>
          </a:solidFill>
        </p:spPr>
        <p:txBody>
          <a:bodyPr anchor="t">
            <a:noAutofit/>
          </a:bodyPr>
          <a:lstStyle>
            <a:lvl1pPr marL="0" indent="0" algn="ctr" defTabSz="914400" rtl="0" eaLnBrk="1" latinLnBrk="0" hangingPunct="1">
              <a:lnSpc>
                <a:spcPct val="90000"/>
              </a:lnSpc>
              <a:spcBef>
                <a:spcPts val="1000"/>
              </a:spcBef>
              <a:buClr>
                <a:schemeClr val="accent1"/>
              </a:buClr>
              <a:buFont typeface="Arial" panose="020B0604020202020204" pitchFamily="34" charset="0"/>
              <a:buNone/>
              <a:defRPr sz="1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100000"/>
              <a:buFont typeface="Arial" panose="020B0604020202020204" pitchFamily="34" charset="0"/>
              <a:buChar char="□"/>
              <a:defRPr sz="105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9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83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79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5</a:t>
            </a:r>
          </a:p>
        </p:txBody>
      </p:sp>
      <p:sp>
        <p:nvSpPr>
          <p:cNvPr id="13" name="Espace réservé du texte 9"/>
          <p:cNvSpPr txBox="1">
            <a:spLocks/>
          </p:cNvSpPr>
          <p:nvPr/>
        </p:nvSpPr>
        <p:spPr>
          <a:xfrm>
            <a:off x="694800" y="4397072"/>
            <a:ext cx="216000" cy="216000"/>
          </a:xfrm>
          <a:prstGeom prst="rect">
            <a:avLst/>
          </a:prstGeom>
          <a:solidFill>
            <a:schemeClr val="accent4">
              <a:lumMod val="75000"/>
            </a:schemeClr>
          </a:solidFill>
        </p:spPr>
        <p:txBody>
          <a:bodyPr anchor="t">
            <a:noAutofit/>
          </a:bodyPr>
          <a:lstStyle>
            <a:lvl1pPr marL="0" indent="0" algn="ctr" defTabSz="914400" rtl="0" eaLnBrk="1" latinLnBrk="0" hangingPunct="1">
              <a:lnSpc>
                <a:spcPct val="90000"/>
              </a:lnSpc>
              <a:spcBef>
                <a:spcPts val="1000"/>
              </a:spcBef>
              <a:buClr>
                <a:schemeClr val="accent1"/>
              </a:buClr>
              <a:buFont typeface="Arial" panose="020B0604020202020204" pitchFamily="34" charset="0"/>
              <a:buNone/>
              <a:defRPr sz="1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100000"/>
              <a:buFont typeface="Arial" panose="020B0604020202020204" pitchFamily="34" charset="0"/>
              <a:buChar char="□"/>
              <a:defRPr sz="105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9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83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79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6</a:t>
            </a:r>
          </a:p>
        </p:txBody>
      </p:sp>
      <p:sp>
        <p:nvSpPr>
          <p:cNvPr id="14" name="Espace réservé du texte 9"/>
          <p:cNvSpPr txBox="1">
            <a:spLocks/>
          </p:cNvSpPr>
          <p:nvPr/>
        </p:nvSpPr>
        <p:spPr>
          <a:xfrm>
            <a:off x="695325" y="4866035"/>
            <a:ext cx="216000" cy="216000"/>
          </a:xfrm>
          <a:prstGeom prst="rect">
            <a:avLst/>
          </a:prstGeom>
          <a:solidFill>
            <a:schemeClr val="accent4">
              <a:lumMod val="75000"/>
            </a:schemeClr>
          </a:solidFill>
        </p:spPr>
        <p:txBody>
          <a:bodyPr anchor="t">
            <a:noAutofit/>
          </a:bodyPr>
          <a:lstStyle>
            <a:lvl1pPr marL="0" indent="0" algn="ctr" defTabSz="914400" rtl="0" eaLnBrk="1" latinLnBrk="0" hangingPunct="1">
              <a:lnSpc>
                <a:spcPct val="90000"/>
              </a:lnSpc>
              <a:spcBef>
                <a:spcPts val="1000"/>
              </a:spcBef>
              <a:buClr>
                <a:schemeClr val="accent1"/>
              </a:buClr>
              <a:buFont typeface="Arial" panose="020B0604020202020204" pitchFamily="34" charset="0"/>
              <a:buNone/>
              <a:defRPr sz="1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100000"/>
              <a:buFont typeface="Arial" panose="020B0604020202020204" pitchFamily="34" charset="0"/>
              <a:buChar char="□"/>
              <a:defRPr sz="105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9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83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79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7</a:t>
            </a:r>
          </a:p>
        </p:txBody>
      </p:sp>
      <p:sp>
        <p:nvSpPr>
          <p:cNvPr id="15" name="Espace réservé du texte 9"/>
          <p:cNvSpPr txBox="1">
            <a:spLocks/>
          </p:cNvSpPr>
          <p:nvPr/>
        </p:nvSpPr>
        <p:spPr>
          <a:xfrm>
            <a:off x="703520" y="5334998"/>
            <a:ext cx="216000" cy="216000"/>
          </a:xfrm>
          <a:prstGeom prst="rect">
            <a:avLst/>
          </a:prstGeom>
          <a:solidFill>
            <a:schemeClr val="accent4">
              <a:lumMod val="75000"/>
            </a:schemeClr>
          </a:solidFill>
        </p:spPr>
        <p:txBody>
          <a:bodyPr anchor="t">
            <a:noAutofit/>
          </a:bodyPr>
          <a:lstStyle>
            <a:lvl1pPr marL="0" indent="0" algn="ctr" defTabSz="914400" rtl="0" eaLnBrk="1" latinLnBrk="0" hangingPunct="1">
              <a:lnSpc>
                <a:spcPct val="90000"/>
              </a:lnSpc>
              <a:spcBef>
                <a:spcPts val="1000"/>
              </a:spcBef>
              <a:buClr>
                <a:schemeClr val="accent1"/>
              </a:buClr>
              <a:buFont typeface="Arial" panose="020B0604020202020204" pitchFamily="34" charset="0"/>
              <a:buNone/>
              <a:defRPr sz="1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100000"/>
              <a:buFont typeface="Arial" panose="020B0604020202020204" pitchFamily="34" charset="0"/>
              <a:buChar char="□"/>
              <a:defRPr sz="105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9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83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79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8</a:t>
            </a:r>
          </a:p>
        </p:txBody>
      </p:sp>
      <p:sp>
        <p:nvSpPr>
          <p:cNvPr id="16" name="Espace réservé du texte 9">
            <a:extLst>
              <a:ext uri="{FF2B5EF4-FFF2-40B4-BE49-F238E27FC236}">
                <a16:creationId xmlns:a16="http://schemas.microsoft.com/office/drawing/2014/main" id="{8C799BCF-8D79-4683-9FA9-18053A6BFF00}"/>
              </a:ext>
            </a:extLst>
          </p:cNvPr>
          <p:cNvSpPr txBox="1">
            <a:spLocks/>
          </p:cNvSpPr>
          <p:nvPr/>
        </p:nvSpPr>
        <p:spPr>
          <a:xfrm>
            <a:off x="703520" y="5810380"/>
            <a:ext cx="216000" cy="216000"/>
          </a:xfrm>
          <a:prstGeom prst="rect">
            <a:avLst/>
          </a:prstGeom>
          <a:solidFill>
            <a:schemeClr val="accent4">
              <a:lumMod val="75000"/>
            </a:schemeClr>
          </a:solidFill>
        </p:spPr>
        <p:txBody>
          <a:bodyPr anchor="t">
            <a:noAutofit/>
          </a:bodyPr>
          <a:lstStyle>
            <a:lvl1pPr marL="0" indent="0" algn="ctr" defTabSz="914400" rtl="0" eaLnBrk="1" latinLnBrk="0" hangingPunct="1">
              <a:lnSpc>
                <a:spcPct val="90000"/>
              </a:lnSpc>
              <a:spcBef>
                <a:spcPts val="1000"/>
              </a:spcBef>
              <a:buClr>
                <a:schemeClr val="accent1"/>
              </a:buClr>
              <a:buFont typeface="Arial" panose="020B0604020202020204" pitchFamily="34" charset="0"/>
              <a:buNone/>
              <a:defRPr sz="1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100000"/>
              <a:buFont typeface="Arial" panose="020B0604020202020204" pitchFamily="34" charset="0"/>
              <a:buChar char="□"/>
              <a:defRPr sz="105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9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83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79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9</a:t>
            </a:r>
          </a:p>
        </p:txBody>
      </p:sp>
    </p:spTree>
    <p:extLst>
      <p:ext uri="{BB962C8B-B14F-4D97-AF65-F5344CB8AC3E}">
        <p14:creationId xmlns:p14="http://schemas.microsoft.com/office/powerpoint/2010/main" val="3775294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normAutofit/>
          </a:bodyPr>
          <a:lstStyle/>
          <a:p>
            <a:r>
              <a:rPr lang="fr-FR" dirty="0"/>
              <a:t>Solutions locatives de véhicules LOA et LLD, </a:t>
            </a:r>
            <a:r>
              <a:rPr lang="fr-FR" dirty="0">
                <a:solidFill>
                  <a:srgbClr val="C00000"/>
                </a:solidFill>
              </a:rPr>
              <a:t>définitions</a:t>
            </a:r>
            <a:r>
              <a:rPr lang="fr-FR" dirty="0"/>
              <a:t>, caractéristiques et avantages</a:t>
            </a:r>
          </a:p>
        </p:txBody>
      </p:sp>
      <p:sp>
        <p:nvSpPr>
          <p:cNvPr id="12" name="Espace réservé du texte 11"/>
          <p:cNvSpPr>
            <a:spLocks noGrp="1"/>
          </p:cNvSpPr>
          <p:nvPr>
            <p:ph type="body" sz="quarter" idx="14"/>
          </p:nvPr>
        </p:nvSpPr>
        <p:spPr/>
        <p:txBody>
          <a:bodyPr/>
          <a:lstStyle/>
          <a:p>
            <a:r>
              <a:rPr lang="fr-FR" dirty="0"/>
              <a:t>LOA &amp; LLD</a:t>
            </a:r>
          </a:p>
        </p:txBody>
      </p:sp>
      <p:sp>
        <p:nvSpPr>
          <p:cNvPr id="13" name="Espace réservé du texte 12"/>
          <p:cNvSpPr>
            <a:spLocks noGrp="1"/>
          </p:cNvSpPr>
          <p:nvPr>
            <p:ph type="body" sz="quarter" idx="16"/>
          </p:nvPr>
        </p:nvSpPr>
        <p:spPr/>
        <p:txBody>
          <a:bodyPr/>
          <a:lstStyle/>
          <a:p>
            <a:r>
              <a:rPr lang="fr-FR" dirty="0"/>
              <a:t>1</a:t>
            </a:r>
          </a:p>
        </p:txBody>
      </p:sp>
      <p:sp>
        <p:nvSpPr>
          <p:cNvPr id="24" name="Espace réservé du contenu 9">
            <a:extLst>
              <a:ext uri="{FF2B5EF4-FFF2-40B4-BE49-F238E27FC236}">
                <a16:creationId xmlns:a16="http://schemas.microsoft.com/office/drawing/2014/main" id="{F24AD7EE-DB36-484F-A11D-FF7F76D0E617}"/>
              </a:ext>
            </a:extLst>
          </p:cNvPr>
          <p:cNvSpPr txBox="1">
            <a:spLocks/>
          </p:cNvSpPr>
          <p:nvPr/>
        </p:nvSpPr>
        <p:spPr>
          <a:xfrm>
            <a:off x="682751" y="1633500"/>
            <a:ext cx="10993312" cy="4500000"/>
          </a:xfrm>
          <a:prstGeom prst="rect">
            <a:avLst/>
          </a:prstGeom>
        </p:spPr>
        <p:txBody>
          <a:bodyPr vert="horz" lIns="91440" tIns="45720" rIns="91440" bIns="45720" rtlCol="0">
            <a:normAutofit/>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3"/>
              </a:buClr>
            </a:pPr>
            <a:r>
              <a:rPr lang="fr-FR" dirty="0"/>
              <a:t>Les solutions locatives automobiles aux particuliers se définissent avant tout comme des </a:t>
            </a:r>
            <a:r>
              <a:rPr lang="fr-FR" b="1" dirty="0"/>
              <a:t>modes de financement. </a:t>
            </a:r>
            <a:endParaRPr lang="fr-FR" dirty="0"/>
          </a:p>
          <a:p>
            <a:pPr>
              <a:buClr>
                <a:schemeClr val="accent3"/>
              </a:buClr>
            </a:pPr>
            <a:r>
              <a:rPr lang="fr-FR" dirty="0"/>
              <a:t>Elles permettent aux clients d’utiliser, voire d’acquérir, un véhicule en contrepartie du versement d'un </a:t>
            </a:r>
            <a:r>
              <a:rPr lang="fr-FR" b="1" dirty="0"/>
              <a:t>loyer mensuel fixe, déterminé en fonction du kilométrage estimé, de la durée de la location, de l’apport et de la valeur de rachat.  </a:t>
            </a:r>
            <a:endParaRPr lang="fr-FR" dirty="0"/>
          </a:p>
          <a:p>
            <a:pPr>
              <a:buClr>
                <a:schemeClr val="accent3"/>
              </a:buClr>
            </a:pPr>
            <a:r>
              <a:rPr lang="fr-FR" dirty="0"/>
              <a:t>Il existe deux offres de solutions locatives automobiles : </a:t>
            </a:r>
            <a:r>
              <a:rPr lang="fr-FR" b="1" dirty="0"/>
              <a:t>la location avec option d’achat (LOA) et la location longue durée (LLD). </a:t>
            </a:r>
            <a:endParaRPr lang="fr-FR" dirty="0">
              <a:solidFill>
                <a:srgbClr val="7030A0"/>
              </a:solidFill>
            </a:endParaRPr>
          </a:p>
          <a:p>
            <a:pPr>
              <a:buClr>
                <a:schemeClr val="accent3"/>
              </a:buClr>
            </a:pPr>
            <a:r>
              <a:rPr lang="fr-FR" dirty="0"/>
              <a:t>Le loyer est déterminé selon la valeur du véhicule, le kilométrage estimé, la durée de location, l’apport et la valeur de rachat.</a:t>
            </a:r>
          </a:p>
        </p:txBody>
      </p:sp>
      <p:pic>
        <p:nvPicPr>
          <p:cNvPr id="5" name="Image 4">
            <a:extLst>
              <a:ext uri="{FF2B5EF4-FFF2-40B4-BE49-F238E27FC236}">
                <a16:creationId xmlns:a16="http://schemas.microsoft.com/office/drawing/2014/main" id="{C5DDAC6E-13B9-4A50-A36A-06184E10B659}"/>
              </a:ext>
            </a:extLst>
          </p:cNvPr>
          <p:cNvPicPr>
            <a:picLocks noChangeAspect="1"/>
          </p:cNvPicPr>
          <p:nvPr/>
        </p:nvPicPr>
        <p:blipFill rotWithShape="1">
          <a:blip r:embed="rId2">
            <a:duotone>
              <a:schemeClr val="bg2">
                <a:shade val="45000"/>
                <a:satMod val="135000"/>
              </a:schemeClr>
              <a:prstClr val="white"/>
            </a:duotone>
          </a:blip>
          <a:srcRect l="56743" r="4993"/>
          <a:stretch/>
        </p:blipFill>
        <p:spPr>
          <a:xfrm>
            <a:off x="8261949" y="3818177"/>
            <a:ext cx="1421394" cy="1476375"/>
          </a:xfrm>
          <a:prstGeom prst="rect">
            <a:avLst/>
          </a:prstGeom>
        </p:spPr>
      </p:pic>
      <p:pic>
        <p:nvPicPr>
          <p:cNvPr id="42" name="Image 41">
            <a:extLst>
              <a:ext uri="{FF2B5EF4-FFF2-40B4-BE49-F238E27FC236}">
                <a16:creationId xmlns:a16="http://schemas.microsoft.com/office/drawing/2014/main" id="{B7CC7F77-4CAF-4B65-B2FE-AB413F75A120}"/>
              </a:ext>
            </a:extLst>
          </p:cNvPr>
          <p:cNvPicPr>
            <a:picLocks noChangeAspect="1"/>
          </p:cNvPicPr>
          <p:nvPr/>
        </p:nvPicPr>
        <p:blipFill rotWithShape="1">
          <a:blip r:embed="rId2"/>
          <a:srcRect l="3152" r="58770"/>
          <a:stretch/>
        </p:blipFill>
        <p:spPr>
          <a:xfrm>
            <a:off x="2504422" y="3883500"/>
            <a:ext cx="1421394" cy="1476375"/>
          </a:xfrm>
          <a:prstGeom prst="rect">
            <a:avLst/>
          </a:prstGeom>
        </p:spPr>
      </p:pic>
      <p:pic>
        <p:nvPicPr>
          <p:cNvPr id="7" name="Image 6">
            <a:extLst>
              <a:ext uri="{FF2B5EF4-FFF2-40B4-BE49-F238E27FC236}">
                <a16:creationId xmlns:a16="http://schemas.microsoft.com/office/drawing/2014/main" id="{547030AD-FC31-405C-A426-4CC69B317353}"/>
              </a:ext>
            </a:extLst>
          </p:cNvPr>
          <p:cNvPicPr>
            <a:picLocks noChangeAspect="1"/>
          </p:cNvPicPr>
          <p:nvPr/>
        </p:nvPicPr>
        <p:blipFill>
          <a:blip r:embed="rId3">
            <a:duotone>
              <a:schemeClr val="bg2">
                <a:shade val="45000"/>
                <a:satMod val="135000"/>
              </a:schemeClr>
              <a:prstClr val="white"/>
            </a:duotone>
          </a:blip>
          <a:stretch>
            <a:fillRect/>
          </a:stretch>
        </p:blipFill>
        <p:spPr>
          <a:xfrm rot="16200000">
            <a:off x="6773985" y="5389803"/>
            <a:ext cx="542925" cy="352425"/>
          </a:xfrm>
          <a:prstGeom prst="rect">
            <a:avLst/>
          </a:prstGeom>
        </p:spPr>
      </p:pic>
      <p:sp>
        <p:nvSpPr>
          <p:cNvPr id="8" name="ZoneTexte 7">
            <a:extLst>
              <a:ext uri="{FF2B5EF4-FFF2-40B4-BE49-F238E27FC236}">
                <a16:creationId xmlns:a16="http://schemas.microsoft.com/office/drawing/2014/main" id="{3599C2E4-6EBE-4A3B-9254-3FEE01C4CFC8}"/>
              </a:ext>
            </a:extLst>
          </p:cNvPr>
          <p:cNvSpPr txBox="1"/>
          <p:nvPr/>
        </p:nvSpPr>
        <p:spPr>
          <a:xfrm>
            <a:off x="1505605" y="5871890"/>
            <a:ext cx="3419025" cy="523220"/>
          </a:xfrm>
          <a:prstGeom prst="rect">
            <a:avLst/>
          </a:prstGeom>
          <a:noFill/>
        </p:spPr>
        <p:txBody>
          <a:bodyPr wrap="square" rtlCol="0">
            <a:spAutoFit/>
          </a:bodyPr>
          <a:lstStyle/>
          <a:p>
            <a:pPr algn="just"/>
            <a:r>
              <a:rPr lang="fr-FR" sz="1400" dirty="0">
                <a:solidFill>
                  <a:schemeClr val="tx1">
                    <a:lumMod val="75000"/>
                    <a:lumOff val="25000"/>
                  </a:schemeClr>
                </a:solidFill>
              </a:rPr>
              <a:t>Louer un véhicule, tout en gardant la possibilité d’en devenir propriétaire</a:t>
            </a:r>
          </a:p>
        </p:txBody>
      </p:sp>
      <p:sp>
        <p:nvSpPr>
          <p:cNvPr id="43" name="ZoneTexte 42">
            <a:extLst>
              <a:ext uri="{FF2B5EF4-FFF2-40B4-BE49-F238E27FC236}">
                <a16:creationId xmlns:a16="http://schemas.microsoft.com/office/drawing/2014/main" id="{28741CFA-A3FD-454E-9D7B-D7032B10F290}"/>
              </a:ext>
            </a:extLst>
          </p:cNvPr>
          <p:cNvSpPr txBox="1"/>
          <p:nvPr/>
        </p:nvSpPr>
        <p:spPr>
          <a:xfrm>
            <a:off x="7263133" y="5809078"/>
            <a:ext cx="3419025" cy="584775"/>
          </a:xfrm>
          <a:prstGeom prst="rect">
            <a:avLst/>
          </a:prstGeom>
          <a:noFill/>
        </p:spPr>
        <p:txBody>
          <a:bodyPr wrap="square" rtlCol="0">
            <a:spAutoFit/>
          </a:bodyPr>
          <a:lstStyle/>
          <a:p>
            <a:pPr algn="just"/>
            <a:r>
              <a:rPr lang="fr-FR" b="1" dirty="0">
                <a:solidFill>
                  <a:srgbClr val="E30613"/>
                </a:solidFill>
              </a:rPr>
              <a:t> </a:t>
            </a:r>
            <a:r>
              <a:rPr lang="fr-FR" sz="1400" dirty="0">
                <a:solidFill>
                  <a:schemeClr val="tx1">
                    <a:lumMod val="75000"/>
                    <a:lumOff val="25000"/>
                  </a:schemeClr>
                </a:solidFill>
              </a:rPr>
              <a:t>Louer un véhicule, sur une durée définie sans possibilité d’achat en fin de contrat </a:t>
            </a:r>
          </a:p>
        </p:txBody>
      </p:sp>
      <p:pic>
        <p:nvPicPr>
          <p:cNvPr id="44" name="Image 43">
            <a:extLst>
              <a:ext uri="{FF2B5EF4-FFF2-40B4-BE49-F238E27FC236}">
                <a16:creationId xmlns:a16="http://schemas.microsoft.com/office/drawing/2014/main" id="{6FCEC607-F7FB-4C67-9101-CE842381A653}"/>
              </a:ext>
            </a:extLst>
          </p:cNvPr>
          <p:cNvPicPr>
            <a:picLocks noChangeAspect="1"/>
          </p:cNvPicPr>
          <p:nvPr/>
        </p:nvPicPr>
        <p:blipFill>
          <a:blip r:embed="rId3"/>
          <a:stretch>
            <a:fillRect/>
          </a:stretch>
        </p:blipFill>
        <p:spPr>
          <a:xfrm rot="16200000">
            <a:off x="1014995" y="5389803"/>
            <a:ext cx="542925" cy="352425"/>
          </a:xfrm>
          <a:prstGeom prst="rect">
            <a:avLst/>
          </a:prstGeom>
        </p:spPr>
      </p:pic>
      <p:sp>
        <p:nvSpPr>
          <p:cNvPr id="9" name="Rectangle 8">
            <a:extLst>
              <a:ext uri="{FF2B5EF4-FFF2-40B4-BE49-F238E27FC236}">
                <a16:creationId xmlns:a16="http://schemas.microsoft.com/office/drawing/2014/main" id="{89922083-EDD1-4248-B108-DD3222420F6C}"/>
              </a:ext>
            </a:extLst>
          </p:cNvPr>
          <p:cNvSpPr/>
          <p:nvPr/>
        </p:nvSpPr>
        <p:spPr>
          <a:xfrm>
            <a:off x="7263133" y="5367149"/>
            <a:ext cx="3419025" cy="369332"/>
          </a:xfrm>
          <a:prstGeom prst="rect">
            <a:avLst/>
          </a:prstGeom>
          <a:solidFill>
            <a:schemeClr val="bg2"/>
          </a:solidFill>
        </p:spPr>
        <p:txBody>
          <a:bodyPr wrap="square">
            <a:spAutoFit/>
          </a:bodyPr>
          <a:lstStyle/>
          <a:p>
            <a:r>
              <a:rPr lang="fr-FR" b="1" dirty="0">
                <a:solidFill>
                  <a:schemeClr val="bg1"/>
                </a:solidFill>
              </a:rPr>
              <a:t>Location Longue Durée</a:t>
            </a:r>
          </a:p>
        </p:txBody>
      </p:sp>
      <p:sp>
        <p:nvSpPr>
          <p:cNvPr id="45" name="Rectangle 44">
            <a:extLst>
              <a:ext uri="{FF2B5EF4-FFF2-40B4-BE49-F238E27FC236}">
                <a16:creationId xmlns:a16="http://schemas.microsoft.com/office/drawing/2014/main" id="{FEB7A05D-D836-4468-A81F-3BA43A05F428}"/>
              </a:ext>
            </a:extLst>
          </p:cNvPr>
          <p:cNvSpPr/>
          <p:nvPr/>
        </p:nvSpPr>
        <p:spPr>
          <a:xfrm>
            <a:off x="1505605" y="5391455"/>
            <a:ext cx="3419025" cy="369332"/>
          </a:xfrm>
          <a:prstGeom prst="rect">
            <a:avLst/>
          </a:prstGeom>
          <a:solidFill>
            <a:srgbClr val="E30613"/>
          </a:solidFill>
        </p:spPr>
        <p:txBody>
          <a:bodyPr wrap="square">
            <a:spAutoFit/>
          </a:bodyPr>
          <a:lstStyle/>
          <a:p>
            <a:r>
              <a:rPr lang="fr-FR" b="1" dirty="0">
                <a:solidFill>
                  <a:schemeClr val="bg1"/>
                </a:solidFill>
              </a:rPr>
              <a:t>Location avec Option d’Achat</a:t>
            </a:r>
          </a:p>
        </p:txBody>
      </p:sp>
      <p:pic>
        <p:nvPicPr>
          <p:cNvPr id="14" name="Image 13">
            <a:extLst>
              <a:ext uri="{FF2B5EF4-FFF2-40B4-BE49-F238E27FC236}">
                <a16:creationId xmlns:a16="http://schemas.microsoft.com/office/drawing/2014/main" id="{56B3A4EF-BA7F-4D72-B352-CDB9248507F5}"/>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9832213" y="4972174"/>
            <a:ext cx="847489" cy="322378"/>
          </a:xfrm>
          <a:prstGeom prst="rect">
            <a:avLst/>
          </a:prstGeom>
        </p:spPr>
      </p:pic>
      <p:pic>
        <p:nvPicPr>
          <p:cNvPr id="15" name="Image 14">
            <a:extLst>
              <a:ext uri="{FF2B5EF4-FFF2-40B4-BE49-F238E27FC236}">
                <a16:creationId xmlns:a16="http://schemas.microsoft.com/office/drawing/2014/main" id="{6EB8D6A4-9D12-425E-B279-0DA8CAD590E9}"/>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4077141" y="4996703"/>
            <a:ext cx="847489" cy="322378"/>
          </a:xfrm>
          <a:prstGeom prst="rect">
            <a:avLst/>
          </a:prstGeom>
        </p:spPr>
      </p:pic>
    </p:spTree>
    <p:extLst>
      <p:ext uri="{BB962C8B-B14F-4D97-AF65-F5344CB8AC3E}">
        <p14:creationId xmlns:p14="http://schemas.microsoft.com/office/powerpoint/2010/main" val="31262007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1424127" y="4311783"/>
            <a:ext cx="4031194" cy="1131595"/>
          </a:xfrm>
        </p:spPr>
        <p:txBody>
          <a:bodyPr>
            <a:normAutofit lnSpcReduction="10000"/>
          </a:bodyPr>
          <a:lstStyle/>
          <a:p>
            <a:r>
              <a:rPr lang="fr-FR" sz="1200" dirty="0"/>
              <a:t>Montant de l'</a:t>
            </a:r>
            <a:r>
              <a:rPr lang="fr-FR" sz="1200" b="1" dirty="0"/>
              <a:t>option d'achat fixe et connu </a:t>
            </a:r>
            <a:r>
              <a:rPr lang="fr-FR" sz="1200" dirty="0"/>
              <a:t>dès le début du contrat </a:t>
            </a:r>
          </a:p>
          <a:p>
            <a:r>
              <a:rPr lang="fr-FR" sz="1200" dirty="0"/>
              <a:t>Catalogue de </a:t>
            </a:r>
            <a:r>
              <a:rPr lang="fr-FR" sz="1200" b="1" dirty="0"/>
              <a:t>véhicules en stock </a:t>
            </a:r>
            <a:r>
              <a:rPr lang="fr-FR" sz="1200" dirty="0"/>
              <a:t>rapidement disponibles </a:t>
            </a:r>
          </a:p>
          <a:p>
            <a:r>
              <a:rPr lang="fr-FR" sz="1200" dirty="0"/>
              <a:t>Jusqu’à 25 % de réduction sur les prix des véhicules </a:t>
            </a:r>
            <a:endParaRPr lang="fr-FR" sz="1400" dirty="0"/>
          </a:p>
        </p:txBody>
      </p:sp>
      <p:sp>
        <p:nvSpPr>
          <p:cNvPr id="11" name="Espace réservé du texte 10"/>
          <p:cNvSpPr>
            <a:spLocks noGrp="1"/>
          </p:cNvSpPr>
          <p:nvPr>
            <p:ph type="body" sz="quarter" idx="12"/>
          </p:nvPr>
        </p:nvSpPr>
        <p:spPr/>
        <p:txBody>
          <a:bodyPr>
            <a:normAutofit/>
          </a:bodyPr>
          <a:lstStyle/>
          <a:p>
            <a:r>
              <a:rPr lang="fr-FR" dirty="0"/>
              <a:t>Solutions locatives de véhicules LOA et LLD, définitions, </a:t>
            </a:r>
            <a:r>
              <a:rPr lang="fr-FR" dirty="0">
                <a:solidFill>
                  <a:srgbClr val="C00000"/>
                </a:solidFill>
              </a:rPr>
              <a:t>caractéristiques et avantages</a:t>
            </a:r>
          </a:p>
        </p:txBody>
      </p:sp>
      <p:sp>
        <p:nvSpPr>
          <p:cNvPr id="12" name="Espace réservé du texte 11"/>
          <p:cNvSpPr>
            <a:spLocks noGrp="1"/>
          </p:cNvSpPr>
          <p:nvPr>
            <p:ph type="body" sz="quarter" idx="14"/>
          </p:nvPr>
        </p:nvSpPr>
        <p:spPr/>
        <p:txBody>
          <a:bodyPr/>
          <a:lstStyle/>
          <a:p>
            <a:r>
              <a:rPr lang="fr-FR" dirty="0"/>
              <a:t>LOA &amp; LLD</a:t>
            </a:r>
          </a:p>
        </p:txBody>
      </p:sp>
      <p:sp>
        <p:nvSpPr>
          <p:cNvPr id="13" name="Espace réservé du texte 12"/>
          <p:cNvSpPr>
            <a:spLocks noGrp="1"/>
          </p:cNvSpPr>
          <p:nvPr>
            <p:ph type="body" sz="quarter" idx="16"/>
          </p:nvPr>
        </p:nvSpPr>
        <p:spPr/>
        <p:txBody>
          <a:bodyPr/>
          <a:lstStyle/>
          <a:p>
            <a:r>
              <a:rPr lang="fr-FR" dirty="0"/>
              <a:t>1</a:t>
            </a:r>
          </a:p>
        </p:txBody>
      </p:sp>
      <p:pic>
        <p:nvPicPr>
          <p:cNvPr id="24" name="Image 23">
            <a:extLst>
              <a:ext uri="{FF2B5EF4-FFF2-40B4-BE49-F238E27FC236}">
                <a16:creationId xmlns:a16="http://schemas.microsoft.com/office/drawing/2014/main" id="{51509A67-8DC1-4B0D-8E16-3DD47E546759}"/>
              </a:ext>
            </a:extLst>
          </p:cNvPr>
          <p:cNvPicPr>
            <a:picLocks noChangeAspect="1"/>
          </p:cNvPicPr>
          <p:nvPr/>
        </p:nvPicPr>
        <p:blipFill rotWithShape="1">
          <a:blip r:embed="rId2">
            <a:duotone>
              <a:schemeClr val="bg2">
                <a:shade val="45000"/>
                <a:satMod val="135000"/>
              </a:schemeClr>
              <a:prstClr val="white"/>
            </a:duotone>
          </a:blip>
          <a:srcRect l="56743" r="4993"/>
          <a:stretch/>
        </p:blipFill>
        <p:spPr>
          <a:xfrm>
            <a:off x="6702806" y="4191046"/>
            <a:ext cx="534077" cy="554736"/>
          </a:xfrm>
          <a:prstGeom prst="rect">
            <a:avLst/>
          </a:prstGeom>
        </p:spPr>
      </p:pic>
      <p:pic>
        <p:nvPicPr>
          <p:cNvPr id="25" name="Image 24">
            <a:extLst>
              <a:ext uri="{FF2B5EF4-FFF2-40B4-BE49-F238E27FC236}">
                <a16:creationId xmlns:a16="http://schemas.microsoft.com/office/drawing/2014/main" id="{322EAFB1-FB87-4889-97F5-AD0B4A153E4C}"/>
              </a:ext>
            </a:extLst>
          </p:cNvPr>
          <p:cNvPicPr>
            <a:picLocks noChangeAspect="1"/>
          </p:cNvPicPr>
          <p:nvPr/>
        </p:nvPicPr>
        <p:blipFill rotWithShape="1">
          <a:blip r:embed="rId2"/>
          <a:srcRect l="3152" r="58770"/>
          <a:stretch/>
        </p:blipFill>
        <p:spPr>
          <a:xfrm>
            <a:off x="406873" y="4194390"/>
            <a:ext cx="533046" cy="553665"/>
          </a:xfrm>
          <a:prstGeom prst="rect">
            <a:avLst/>
          </a:prstGeom>
        </p:spPr>
      </p:pic>
      <p:pic>
        <p:nvPicPr>
          <p:cNvPr id="27" name="Image 26">
            <a:extLst>
              <a:ext uri="{FF2B5EF4-FFF2-40B4-BE49-F238E27FC236}">
                <a16:creationId xmlns:a16="http://schemas.microsoft.com/office/drawing/2014/main" id="{FD4739AB-762C-4459-A5B6-B02D904C669C}"/>
              </a:ext>
            </a:extLst>
          </p:cNvPr>
          <p:cNvPicPr>
            <a:picLocks noChangeAspect="1"/>
          </p:cNvPicPr>
          <p:nvPr/>
        </p:nvPicPr>
        <p:blipFill>
          <a:blip r:embed="rId3">
            <a:duotone>
              <a:schemeClr val="bg2">
                <a:shade val="45000"/>
                <a:satMod val="135000"/>
              </a:schemeClr>
              <a:prstClr val="white"/>
            </a:duotone>
          </a:blip>
          <a:stretch>
            <a:fillRect/>
          </a:stretch>
        </p:blipFill>
        <p:spPr>
          <a:xfrm rot="16200000">
            <a:off x="7183106" y="4262803"/>
            <a:ext cx="542925" cy="352425"/>
          </a:xfrm>
          <a:prstGeom prst="rect">
            <a:avLst/>
          </a:prstGeom>
        </p:spPr>
      </p:pic>
      <p:pic>
        <p:nvPicPr>
          <p:cNvPr id="44" name="Image 43">
            <a:extLst>
              <a:ext uri="{FF2B5EF4-FFF2-40B4-BE49-F238E27FC236}">
                <a16:creationId xmlns:a16="http://schemas.microsoft.com/office/drawing/2014/main" id="{6C8E8201-8D0B-48A3-89F2-5EE56EEF63EE}"/>
              </a:ext>
            </a:extLst>
          </p:cNvPr>
          <p:cNvPicPr>
            <a:picLocks noChangeAspect="1"/>
          </p:cNvPicPr>
          <p:nvPr/>
        </p:nvPicPr>
        <p:blipFill>
          <a:blip r:embed="rId3"/>
          <a:stretch>
            <a:fillRect/>
          </a:stretch>
        </p:blipFill>
        <p:spPr>
          <a:xfrm rot="16200000">
            <a:off x="933517" y="4300380"/>
            <a:ext cx="542925" cy="352425"/>
          </a:xfrm>
          <a:prstGeom prst="rect">
            <a:avLst/>
          </a:prstGeom>
        </p:spPr>
      </p:pic>
      <p:sp>
        <p:nvSpPr>
          <p:cNvPr id="47" name="Espace réservé du contenu 9">
            <a:extLst>
              <a:ext uri="{FF2B5EF4-FFF2-40B4-BE49-F238E27FC236}">
                <a16:creationId xmlns:a16="http://schemas.microsoft.com/office/drawing/2014/main" id="{B1CB56A6-9284-409A-AE24-0D350F741146}"/>
              </a:ext>
            </a:extLst>
          </p:cNvPr>
          <p:cNvSpPr txBox="1">
            <a:spLocks/>
          </p:cNvSpPr>
          <p:nvPr/>
        </p:nvSpPr>
        <p:spPr>
          <a:xfrm>
            <a:off x="7590258" y="4284313"/>
            <a:ext cx="4350585" cy="1092118"/>
          </a:xfrm>
          <a:prstGeom prst="rect">
            <a:avLst/>
          </a:prstGeom>
        </p:spPr>
        <p:txBody>
          <a:bodyPr vert="horz" lIns="91440" tIns="45720" rIns="91440" bIns="45720" rtlCol="0">
            <a:normAutofit/>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bg2"/>
              </a:buClr>
            </a:pPr>
            <a:r>
              <a:rPr lang="fr-FR" sz="1200" dirty="0"/>
              <a:t>Solution de location personnalisable par le client, avec le loyer intégrant le véhicule et différents services (entretien, assistance et perte financière).</a:t>
            </a:r>
          </a:p>
          <a:p>
            <a:pPr>
              <a:buClr>
                <a:schemeClr val="bg2"/>
              </a:buClr>
            </a:pPr>
            <a:r>
              <a:rPr lang="fr-FR" sz="1200" dirty="0"/>
              <a:t>Possibilité de choisir et configurer n’importe quel véhicule du marché (thermiques, hybrides et électriques).</a:t>
            </a:r>
          </a:p>
        </p:txBody>
      </p:sp>
      <p:sp>
        <p:nvSpPr>
          <p:cNvPr id="3" name="Rectangle 2">
            <a:extLst>
              <a:ext uri="{FF2B5EF4-FFF2-40B4-BE49-F238E27FC236}">
                <a16:creationId xmlns:a16="http://schemas.microsoft.com/office/drawing/2014/main" id="{5A8A8140-A7E8-4AB7-A43C-6B6D02C5B79D}"/>
              </a:ext>
            </a:extLst>
          </p:cNvPr>
          <p:cNvSpPr/>
          <p:nvPr/>
        </p:nvSpPr>
        <p:spPr>
          <a:xfrm>
            <a:off x="936027" y="5503286"/>
            <a:ext cx="3800408" cy="461665"/>
          </a:xfrm>
          <a:prstGeom prst="rect">
            <a:avLst/>
          </a:prstGeom>
        </p:spPr>
        <p:txBody>
          <a:bodyPr wrap="square">
            <a:spAutoFit/>
          </a:bodyPr>
          <a:lstStyle/>
          <a:p>
            <a:r>
              <a:rPr lang="fr-FR" sz="1200" dirty="0">
                <a:solidFill>
                  <a:srgbClr val="E30613"/>
                </a:solidFill>
              </a:rPr>
              <a:t>Cette offre est adaptée aux clients souhaitant un véhicule immédiatement disponible à moindre coût. </a:t>
            </a:r>
          </a:p>
        </p:txBody>
      </p:sp>
      <p:sp>
        <p:nvSpPr>
          <p:cNvPr id="5" name="Rectangle 4">
            <a:extLst>
              <a:ext uri="{FF2B5EF4-FFF2-40B4-BE49-F238E27FC236}">
                <a16:creationId xmlns:a16="http://schemas.microsoft.com/office/drawing/2014/main" id="{1A793E70-15EB-4FC9-A795-611077242D33}"/>
              </a:ext>
            </a:extLst>
          </p:cNvPr>
          <p:cNvSpPr/>
          <p:nvPr/>
        </p:nvSpPr>
        <p:spPr>
          <a:xfrm>
            <a:off x="7239883" y="5496572"/>
            <a:ext cx="3744001" cy="461665"/>
          </a:xfrm>
          <a:prstGeom prst="rect">
            <a:avLst/>
          </a:prstGeom>
        </p:spPr>
        <p:txBody>
          <a:bodyPr wrap="square">
            <a:spAutoFit/>
          </a:bodyPr>
          <a:lstStyle/>
          <a:p>
            <a:r>
              <a:rPr lang="fr-FR" sz="1200" dirty="0">
                <a:solidFill>
                  <a:schemeClr val="bg2"/>
                </a:solidFill>
              </a:rPr>
              <a:t>Cette offre est adaptée aux clients recherchant un contrat « tout inclus » et moins sensibles au prix. </a:t>
            </a:r>
          </a:p>
        </p:txBody>
      </p:sp>
      <p:pic>
        <p:nvPicPr>
          <p:cNvPr id="48" name="Image 47">
            <a:extLst>
              <a:ext uri="{FF2B5EF4-FFF2-40B4-BE49-F238E27FC236}">
                <a16:creationId xmlns:a16="http://schemas.microsoft.com/office/drawing/2014/main" id="{7036ACAE-305B-4444-9194-0052049F49CC}"/>
              </a:ext>
            </a:extLst>
          </p:cNvPr>
          <p:cNvPicPr>
            <a:picLocks noChangeAspect="1"/>
          </p:cNvPicPr>
          <p:nvPr/>
        </p:nvPicPr>
        <p:blipFill>
          <a:blip r:embed="rId3"/>
          <a:stretch>
            <a:fillRect/>
          </a:stretch>
        </p:blipFill>
        <p:spPr>
          <a:xfrm rot="16200000">
            <a:off x="401933" y="5557907"/>
            <a:ext cx="542925" cy="352425"/>
          </a:xfrm>
          <a:prstGeom prst="rect">
            <a:avLst/>
          </a:prstGeom>
        </p:spPr>
      </p:pic>
      <p:pic>
        <p:nvPicPr>
          <p:cNvPr id="49" name="Image 48">
            <a:extLst>
              <a:ext uri="{FF2B5EF4-FFF2-40B4-BE49-F238E27FC236}">
                <a16:creationId xmlns:a16="http://schemas.microsoft.com/office/drawing/2014/main" id="{B0608B5B-3EBE-48E4-ADAB-FE9E7C7CE39B}"/>
              </a:ext>
            </a:extLst>
          </p:cNvPr>
          <p:cNvPicPr>
            <a:picLocks noChangeAspect="1"/>
          </p:cNvPicPr>
          <p:nvPr/>
        </p:nvPicPr>
        <p:blipFill>
          <a:blip r:embed="rId3">
            <a:duotone>
              <a:schemeClr val="bg2">
                <a:shade val="45000"/>
                <a:satMod val="135000"/>
              </a:schemeClr>
              <a:prstClr val="white"/>
            </a:duotone>
          </a:blip>
          <a:stretch>
            <a:fillRect/>
          </a:stretch>
        </p:blipFill>
        <p:spPr>
          <a:xfrm rot="16200000">
            <a:off x="6698381" y="5569346"/>
            <a:ext cx="542925" cy="329547"/>
          </a:xfrm>
          <a:prstGeom prst="rect">
            <a:avLst/>
          </a:prstGeom>
        </p:spPr>
      </p:pic>
      <p:sp>
        <p:nvSpPr>
          <p:cNvPr id="2" name="Rectangle 1">
            <a:extLst>
              <a:ext uri="{FF2B5EF4-FFF2-40B4-BE49-F238E27FC236}">
                <a16:creationId xmlns:a16="http://schemas.microsoft.com/office/drawing/2014/main" id="{5429B134-E05C-448D-8826-E23E52A15318}"/>
              </a:ext>
            </a:extLst>
          </p:cNvPr>
          <p:cNvSpPr/>
          <p:nvPr/>
        </p:nvSpPr>
        <p:spPr>
          <a:xfrm>
            <a:off x="6592604" y="4047658"/>
            <a:ext cx="5327503" cy="1980850"/>
          </a:xfrm>
          <a:custGeom>
            <a:avLst/>
            <a:gdLst>
              <a:gd name="connsiteX0" fmla="*/ 0 w 5327503"/>
              <a:gd name="connsiteY0" fmla="*/ 0 h 1980850"/>
              <a:gd name="connsiteX1" fmla="*/ 772488 w 5327503"/>
              <a:gd name="connsiteY1" fmla="*/ 0 h 1980850"/>
              <a:gd name="connsiteX2" fmla="*/ 1491701 w 5327503"/>
              <a:gd name="connsiteY2" fmla="*/ 0 h 1980850"/>
              <a:gd name="connsiteX3" fmla="*/ 1997814 w 5327503"/>
              <a:gd name="connsiteY3" fmla="*/ 0 h 1980850"/>
              <a:gd name="connsiteX4" fmla="*/ 2503926 w 5327503"/>
              <a:gd name="connsiteY4" fmla="*/ 0 h 1980850"/>
              <a:gd name="connsiteX5" fmla="*/ 3116589 w 5327503"/>
              <a:gd name="connsiteY5" fmla="*/ 0 h 1980850"/>
              <a:gd name="connsiteX6" fmla="*/ 3729252 w 5327503"/>
              <a:gd name="connsiteY6" fmla="*/ 0 h 1980850"/>
              <a:gd name="connsiteX7" fmla="*/ 4395190 w 5327503"/>
              <a:gd name="connsiteY7" fmla="*/ 0 h 1980850"/>
              <a:gd name="connsiteX8" fmla="*/ 5327503 w 5327503"/>
              <a:gd name="connsiteY8" fmla="*/ 0 h 1980850"/>
              <a:gd name="connsiteX9" fmla="*/ 5327503 w 5327503"/>
              <a:gd name="connsiteY9" fmla="*/ 699900 h 1980850"/>
              <a:gd name="connsiteX10" fmla="*/ 5327503 w 5327503"/>
              <a:gd name="connsiteY10" fmla="*/ 1379992 h 1980850"/>
              <a:gd name="connsiteX11" fmla="*/ 5327503 w 5327503"/>
              <a:gd name="connsiteY11" fmla="*/ 1980850 h 1980850"/>
              <a:gd name="connsiteX12" fmla="*/ 4661565 w 5327503"/>
              <a:gd name="connsiteY12" fmla="*/ 1980850 h 1980850"/>
              <a:gd name="connsiteX13" fmla="*/ 4048902 w 5327503"/>
              <a:gd name="connsiteY13" fmla="*/ 1980850 h 1980850"/>
              <a:gd name="connsiteX14" fmla="*/ 3382964 w 5327503"/>
              <a:gd name="connsiteY14" fmla="*/ 1980850 h 1980850"/>
              <a:gd name="connsiteX15" fmla="*/ 2663752 w 5327503"/>
              <a:gd name="connsiteY15" fmla="*/ 1980850 h 1980850"/>
              <a:gd name="connsiteX16" fmla="*/ 1891264 w 5327503"/>
              <a:gd name="connsiteY16" fmla="*/ 1980850 h 1980850"/>
              <a:gd name="connsiteX17" fmla="*/ 1278601 w 5327503"/>
              <a:gd name="connsiteY17" fmla="*/ 1980850 h 1980850"/>
              <a:gd name="connsiteX18" fmla="*/ 612663 w 5327503"/>
              <a:gd name="connsiteY18" fmla="*/ 1980850 h 1980850"/>
              <a:gd name="connsiteX19" fmla="*/ 0 w 5327503"/>
              <a:gd name="connsiteY19" fmla="*/ 1980850 h 1980850"/>
              <a:gd name="connsiteX20" fmla="*/ 0 w 5327503"/>
              <a:gd name="connsiteY20" fmla="*/ 1340375 h 1980850"/>
              <a:gd name="connsiteX21" fmla="*/ 0 w 5327503"/>
              <a:gd name="connsiteY21" fmla="*/ 699900 h 1980850"/>
              <a:gd name="connsiteX22" fmla="*/ 0 w 5327503"/>
              <a:gd name="connsiteY22" fmla="*/ 0 h 198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327503" h="1980850" extrusionOk="0">
                <a:moveTo>
                  <a:pt x="0" y="0"/>
                </a:moveTo>
                <a:cubicBezTo>
                  <a:pt x="265091" y="-23656"/>
                  <a:pt x="497459" y="37376"/>
                  <a:pt x="772488" y="0"/>
                </a:cubicBezTo>
                <a:cubicBezTo>
                  <a:pt x="1047517" y="-37376"/>
                  <a:pt x="1147725" y="-27886"/>
                  <a:pt x="1491701" y="0"/>
                </a:cubicBezTo>
                <a:cubicBezTo>
                  <a:pt x="1835677" y="27886"/>
                  <a:pt x="1791807" y="22767"/>
                  <a:pt x="1997814" y="0"/>
                </a:cubicBezTo>
                <a:cubicBezTo>
                  <a:pt x="2203821" y="-22767"/>
                  <a:pt x="2393167" y="-1461"/>
                  <a:pt x="2503926" y="0"/>
                </a:cubicBezTo>
                <a:cubicBezTo>
                  <a:pt x="2614685" y="1461"/>
                  <a:pt x="2895578" y="-28224"/>
                  <a:pt x="3116589" y="0"/>
                </a:cubicBezTo>
                <a:cubicBezTo>
                  <a:pt x="3337600" y="28224"/>
                  <a:pt x="3595571" y="-17213"/>
                  <a:pt x="3729252" y="0"/>
                </a:cubicBezTo>
                <a:cubicBezTo>
                  <a:pt x="3862933" y="17213"/>
                  <a:pt x="4138497" y="30507"/>
                  <a:pt x="4395190" y="0"/>
                </a:cubicBezTo>
                <a:cubicBezTo>
                  <a:pt x="4651883" y="-30507"/>
                  <a:pt x="4878245" y="-40230"/>
                  <a:pt x="5327503" y="0"/>
                </a:cubicBezTo>
                <a:cubicBezTo>
                  <a:pt x="5334056" y="328790"/>
                  <a:pt x="5295886" y="364033"/>
                  <a:pt x="5327503" y="699900"/>
                </a:cubicBezTo>
                <a:cubicBezTo>
                  <a:pt x="5359120" y="1035767"/>
                  <a:pt x="5326955" y="1062928"/>
                  <a:pt x="5327503" y="1379992"/>
                </a:cubicBezTo>
                <a:cubicBezTo>
                  <a:pt x="5328051" y="1697056"/>
                  <a:pt x="5337627" y="1706161"/>
                  <a:pt x="5327503" y="1980850"/>
                </a:cubicBezTo>
                <a:cubicBezTo>
                  <a:pt x="5014001" y="1965273"/>
                  <a:pt x="4888396" y="1985652"/>
                  <a:pt x="4661565" y="1980850"/>
                </a:cubicBezTo>
                <a:cubicBezTo>
                  <a:pt x="4434734" y="1976048"/>
                  <a:pt x="4260560" y="1993598"/>
                  <a:pt x="4048902" y="1980850"/>
                </a:cubicBezTo>
                <a:cubicBezTo>
                  <a:pt x="3837244" y="1968102"/>
                  <a:pt x="3563320" y="1961133"/>
                  <a:pt x="3382964" y="1980850"/>
                </a:cubicBezTo>
                <a:cubicBezTo>
                  <a:pt x="3202608" y="2000567"/>
                  <a:pt x="2847321" y="1979390"/>
                  <a:pt x="2663752" y="1980850"/>
                </a:cubicBezTo>
                <a:cubicBezTo>
                  <a:pt x="2480183" y="1982310"/>
                  <a:pt x="2211589" y="2015918"/>
                  <a:pt x="1891264" y="1980850"/>
                </a:cubicBezTo>
                <a:cubicBezTo>
                  <a:pt x="1570939" y="1945782"/>
                  <a:pt x="1405898" y="1958512"/>
                  <a:pt x="1278601" y="1980850"/>
                </a:cubicBezTo>
                <a:cubicBezTo>
                  <a:pt x="1151304" y="2003188"/>
                  <a:pt x="818206" y="1976751"/>
                  <a:pt x="612663" y="1980850"/>
                </a:cubicBezTo>
                <a:cubicBezTo>
                  <a:pt x="407120" y="1984949"/>
                  <a:pt x="126803" y="1988814"/>
                  <a:pt x="0" y="1980850"/>
                </a:cubicBezTo>
                <a:cubicBezTo>
                  <a:pt x="-23057" y="1678725"/>
                  <a:pt x="7111" y="1469891"/>
                  <a:pt x="0" y="1340375"/>
                </a:cubicBezTo>
                <a:cubicBezTo>
                  <a:pt x="-7111" y="1210859"/>
                  <a:pt x="-18287" y="947016"/>
                  <a:pt x="0" y="699900"/>
                </a:cubicBezTo>
                <a:cubicBezTo>
                  <a:pt x="18287" y="452784"/>
                  <a:pt x="-24538" y="243562"/>
                  <a:pt x="0" y="0"/>
                </a:cubicBezTo>
                <a:close/>
              </a:path>
            </a:pathLst>
          </a:custGeom>
          <a:noFill/>
          <a:ln>
            <a:solidFill>
              <a:schemeClr val="bg2"/>
            </a:solidFill>
            <a:extLst>
              <a:ext uri="{C807C97D-BFC1-408E-A445-0C87EB9F89A2}">
                <ask:lineSketchStyleProps xmlns:ask="http://schemas.microsoft.com/office/drawing/2018/sketchyshapes" sd="426049255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870DCEB5-F232-411F-8B80-8D8DBFA0F8B9}"/>
              </a:ext>
            </a:extLst>
          </p:cNvPr>
          <p:cNvSpPr/>
          <p:nvPr/>
        </p:nvSpPr>
        <p:spPr>
          <a:xfrm>
            <a:off x="313465" y="4047658"/>
            <a:ext cx="5285931" cy="1987590"/>
          </a:xfrm>
          <a:custGeom>
            <a:avLst/>
            <a:gdLst>
              <a:gd name="connsiteX0" fmla="*/ 0 w 5285931"/>
              <a:gd name="connsiteY0" fmla="*/ 0 h 1987590"/>
              <a:gd name="connsiteX1" fmla="*/ 502163 w 5285931"/>
              <a:gd name="connsiteY1" fmla="*/ 0 h 1987590"/>
              <a:gd name="connsiteX2" fmla="*/ 1162905 w 5285931"/>
              <a:gd name="connsiteY2" fmla="*/ 0 h 1987590"/>
              <a:gd name="connsiteX3" fmla="*/ 1823646 w 5285931"/>
              <a:gd name="connsiteY3" fmla="*/ 0 h 1987590"/>
              <a:gd name="connsiteX4" fmla="*/ 2431528 w 5285931"/>
              <a:gd name="connsiteY4" fmla="*/ 0 h 1987590"/>
              <a:gd name="connsiteX5" fmla="*/ 3092270 w 5285931"/>
              <a:gd name="connsiteY5" fmla="*/ 0 h 1987590"/>
              <a:gd name="connsiteX6" fmla="*/ 3858730 w 5285931"/>
              <a:gd name="connsiteY6" fmla="*/ 0 h 1987590"/>
              <a:gd name="connsiteX7" fmla="*/ 4572330 w 5285931"/>
              <a:gd name="connsiteY7" fmla="*/ 0 h 1987590"/>
              <a:gd name="connsiteX8" fmla="*/ 5285931 w 5285931"/>
              <a:gd name="connsiteY8" fmla="*/ 0 h 1987590"/>
              <a:gd name="connsiteX9" fmla="*/ 5285931 w 5285931"/>
              <a:gd name="connsiteY9" fmla="*/ 662530 h 1987590"/>
              <a:gd name="connsiteX10" fmla="*/ 5285931 w 5285931"/>
              <a:gd name="connsiteY10" fmla="*/ 1344936 h 1987590"/>
              <a:gd name="connsiteX11" fmla="*/ 5285931 w 5285931"/>
              <a:gd name="connsiteY11" fmla="*/ 1987590 h 1987590"/>
              <a:gd name="connsiteX12" fmla="*/ 4783768 w 5285931"/>
              <a:gd name="connsiteY12" fmla="*/ 1987590 h 1987590"/>
              <a:gd name="connsiteX13" fmla="*/ 4123026 w 5285931"/>
              <a:gd name="connsiteY13" fmla="*/ 1987590 h 1987590"/>
              <a:gd name="connsiteX14" fmla="*/ 3515144 w 5285931"/>
              <a:gd name="connsiteY14" fmla="*/ 1987590 h 1987590"/>
              <a:gd name="connsiteX15" fmla="*/ 2907262 w 5285931"/>
              <a:gd name="connsiteY15" fmla="*/ 1987590 h 1987590"/>
              <a:gd name="connsiteX16" fmla="*/ 2299380 w 5285931"/>
              <a:gd name="connsiteY16" fmla="*/ 1987590 h 1987590"/>
              <a:gd name="connsiteX17" fmla="*/ 1585779 w 5285931"/>
              <a:gd name="connsiteY17" fmla="*/ 1987590 h 1987590"/>
              <a:gd name="connsiteX18" fmla="*/ 1083616 w 5285931"/>
              <a:gd name="connsiteY18" fmla="*/ 1987590 h 1987590"/>
              <a:gd name="connsiteX19" fmla="*/ 0 w 5285931"/>
              <a:gd name="connsiteY19" fmla="*/ 1987590 h 1987590"/>
              <a:gd name="connsiteX20" fmla="*/ 0 w 5285931"/>
              <a:gd name="connsiteY20" fmla="*/ 1364812 h 1987590"/>
              <a:gd name="connsiteX21" fmla="*/ 0 w 5285931"/>
              <a:gd name="connsiteY21" fmla="*/ 662530 h 1987590"/>
              <a:gd name="connsiteX22" fmla="*/ 0 w 5285931"/>
              <a:gd name="connsiteY22" fmla="*/ 0 h 1987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285931" h="1987590" extrusionOk="0">
                <a:moveTo>
                  <a:pt x="0" y="0"/>
                </a:moveTo>
                <a:cubicBezTo>
                  <a:pt x="159082" y="-22786"/>
                  <a:pt x="340627" y="24259"/>
                  <a:pt x="502163" y="0"/>
                </a:cubicBezTo>
                <a:cubicBezTo>
                  <a:pt x="663699" y="-24259"/>
                  <a:pt x="953251" y="2229"/>
                  <a:pt x="1162905" y="0"/>
                </a:cubicBezTo>
                <a:cubicBezTo>
                  <a:pt x="1372559" y="-2229"/>
                  <a:pt x="1627893" y="32308"/>
                  <a:pt x="1823646" y="0"/>
                </a:cubicBezTo>
                <a:cubicBezTo>
                  <a:pt x="2019399" y="-32308"/>
                  <a:pt x="2177859" y="-13358"/>
                  <a:pt x="2431528" y="0"/>
                </a:cubicBezTo>
                <a:cubicBezTo>
                  <a:pt x="2685197" y="13358"/>
                  <a:pt x="2761939" y="31852"/>
                  <a:pt x="3092270" y="0"/>
                </a:cubicBezTo>
                <a:cubicBezTo>
                  <a:pt x="3422601" y="-31852"/>
                  <a:pt x="3577947" y="-205"/>
                  <a:pt x="3858730" y="0"/>
                </a:cubicBezTo>
                <a:cubicBezTo>
                  <a:pt x="4139513" y="205"/>
                  <a:pt x="4383934" y="-6624"/>
                  <a:pt x="4572330" y="0"/>
                </a:cubicBezTo>
                <a:cubicBezTo>
                  <a:pt x="4760726" y="6624"/>
                  <a:pt x="5007307" y="5109"/>
                  <a:pt x="5285931" y="0"/>
                </a:cubicBezTo>
                <a:cubicBezTo>
                  <a:pt x="5254136" y="234350"/>
                  <a:pt x="5271661" y="435940"/>
                  <a:pt x="5285931" y="662530"/>
                </a:cubicBezTo>
                <a:cubicBezTo>
                  <a:pt x="5300202" y="889120"/>
                  <a:pt x="5286603" y="1157938"/>
                  <a:pt x="5285931" y="1344936"/>
                </a:cubicBezTo>
                <a:cubicBezTo>
                  <a:pt x="5285259" y="1531934"/>
                  <a:pt x="5253964" y="1757496"/>
                  <a:pt x="5285931" y="1987590"/>
                </a:cubicBezTo>
                <a:cubicBezTo>
                  <a:pt x="5067203" y="2005335"/>
                  <a:pt x="4985837" y="1968124"/>
                  <a:pt x="4783768" y="1987590"/>
                </a:cubicBezTo>
                <a:cubicBezTo>
                  <a:pt x="4581699" y="2007056"/>
                  <a:pt x="4336015" y="1987431"/>
                  <a:pt x="4123026" y="1987590"/>
                </a:cubicBezTo>
                <a:cubicBezTo>
                  <a:pt x="3910037" y="1987749"/>
                  <a:pt x="3675484" y="2013987"/>
                  <a:pt x="3515144" y="1987590"/>
                </a:cubicBezTo>
                <a:cubicBezTo>
                  <a:pt x="3354804" y="1961193"/>
                  <a:pt x="3150207" y="2001374"/>
                  <a:pt x="2907262" y="1987590"/>
                </a:cubicBezTo>
                <a:cubicBezTo>
                  <a:pt x="2664317" y="1973806"/>
                  <a:pt x="2485152" y="1996395"/>
                  <a:pt x="2299380" y="1987590"/>
                </a:cubicBezTo>
                <a:cubicBezTo>
                  <a:pt x="2113608" y="1978785"/>
                  <a:pt x="1815001" y="1955791"/>
                  <a:pt x="1585779" y="1987590"/>
                </a:cubicBezTo>
                <a:cubicBezTo>
                  <a:pt x="1356557" y="2019389"/>
                  <a:pt x="1184803" y="1994405"/>
                  <a:pt x="1083616" y="1987590"/>
                </a:cubicBezTo>
                <a:cubicBezTo>
                  <a:pt x="982429" y="1980775"/>
                  <a:pt x="239971" y="1992782"/>
                  <a:pt x="0" y="1987590"/>
                </a:cubicBezTo>
                <a:cubicBezTo>
                  <a:pt x="-12296" y="1753339"/>
                  <a:pt x="-15873" y="1568697"/>
                  <a:pt x="0" y="1364812"/>
                </a:cubicBezTo>
                <a:cubicBezTo>
                  <a:pt x="15873" y="1160927"/>
                  <a:pt x="6" y="809850"/>
                  <a:pt x="0" y="662530"/>
                </a:cubicBezTo>
                <a:cubicBezTo>
                  <a:pt x="-6" y="515210"/>
                  <a:pt x="-26296" y="141426"/>
                  <a:pt x="0" y="0"/>
                </a:cubicBezTo>
                <a:close/>
              </a:path>
            </a:pathLst>
          </a:custGeom>
          <a:noFill/>
          <a:ln>
            <a:extLst>
              <a:ext uri="{C807C97D-BFC1-408E-A445-0C87EB9F89A2}">
                <ask:lineSketchStyleProps xmlns:ask="http://schemas.microsoft.com/office/drawing/2018/sketchyshapes" sd="13222746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a:extLst>
              <a:ext uri="{FF2B5EF4-FFF2-40B4-BE49-F238E27FC236}">
                <a16:creationId xmlns:a16="http://schemas.microsoft.com/office/drawing/2014/main" id="{F0DBA7AA-C590-44D3-866D-6B3887FA6FAE}"/>
              </a:ext>
            </a:extLst>
          </p:cNvPr>
          <p:cNvSpPr txBox="1"/>
          <p:nvPr/>
        </p:nvSpPr>
        <p:spPr>
          <a:xfrm>
            <a:off x="1927460" y="2075997"/>
            <a:ext cx="1821339" cy="1323439"/>
          </a:xfrm>
          <a:prstGeom prst="rect">
            <a:avLst/>
          </a:prstGeom>
          <a:noFill/>
        </p:spPr>
        <p:txBody>
          <a:bodyPr wrap="square" rtlCol="0">
            <a:spAutoFit/>
          </a:bodyPr>
          <a:lstStyle/>
          <a:p>
            <a:r>
              <a:rPr lang="fr-FR" sz="1600" b="1" dirty="0">
                <a:solidFill>
                  <a:schemeClr val="accent3"/>
                </a:solidFill>
              </a:rPr>
              <a:t>Quels sont les avantages des solutions locatives pour les particuliers ? </a:t>
            </a:r>
          </a:p>
        </p:txBody>
      </p:sp>
      <p:pic>
        <p:nvPicPr>
          <p:cNvPr id="8" name="Image 7">
            <a:extLst>
              <a:ext uri="{FF2B5EF4-FFF2-40B4-BE49-F238E27FC236}">
                <a16:creationId xmlns:a16="http://schemas.microsoft.com/office/drawing/2014/main" id="{E121A2CC-909C-4CE7-AA75-E46F61B28591}"/>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0942282" y="5590768"/>
            <a:ext cx="847489" cy="322378"/>
          </a:xfrm>
          <a:prstGeom prst="rect">
            <a:avLst/>
          </a:prstGeom>
        </p:spPr>
      </p:pic>
      <p:pic>
        <p:nvPicPr>
          <p:cNvPr id="9" name="Image 8">
            <a:extLst>
              <a:ext uri="{FF2B5EF4-FFF2-40B4-BE49-F238E27FC236}">
                <a16:creationId xmlns:a16="http://schemas.microsoft.com/office/drawing/2014/main" id="{E0824075-66BF-43C1-8135-C8038330B581}"/>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4607832" y="5560551"/>
            <a:ext cx="847489" cy="322378"/>
          </a:xfrm>
          <a:prstGeom prst="rect">
            <a:avLst/>
          </a:prstGeom>
        </p:spPr>
      </p:pic>
      <p:sp>
        <p:nvSpPr>
          <p:cNvPr id="15" name="ZoneTexte 14">
            <a:extLst>
              <a:ext uri="{FF2B5EF4-FFF2-40B4-BE49-F238E27FC236}">
                <a16:creationId xmlns:a16="http://schemas.microsoft.com/office/drawing/2014/main" id="{A8ADD508-F323-4965-A066-DD213C0B0DD8}"/>
              </a:ext>
            </a:extLst>
          </p:cNvPr>
          <p:cNvSpPr txBox="1"/>
          <p:nvPr/>
        </p:nvSpPr>
        <p:spPr>
          <a:xfrm>
            <a:off x="4377189" y="2725555"/>
            <a:ext cx="3095377" cy="877163"/>
          </a:xfrm>
          <a:prstGeom prst="rect">
            <a:avLst/>
          </a:prstGeom>
          <a:noFill/>
        </p:spPr>
        <p:txBody>
          <a:bodyPr wrap="square" rtlCol="0">
            <a:spAutoFit/>
          </a:bodyPr>
          <a:lstStyle/>
          <a:p>
            <a:r>
              <a:rPr lang="fr-FR" sz="1100" b="1" dirty="0">
                <a:solidFill>
                  <a:schemeClr val="accent3"/>
                </a:solidFill>
              </a:rPr>
              <a:t>CHANGER DE VOITURE RÉGULIÈREMENT</a:t>
            </a:r>
          </a:p>
          <a:p>
            <a:r>
              <a:rPr lang="fr-FR" sz="1000" dirty="0">
                <a:solidFill>
                  <a:schemeClr val="tx1">
                    <a:lumMod val="75000"/>
                    <a:lumOff val="25000"/>
                  </a:schemeClr>
                </a:solidFill>
              </a:rPr>
              <a:t>Grâce à l’offre multimarques de BPCE </a:t>
            </a:r>
            <a:r>
              <a:rPr lang="fr-FR" sz="1000" dirty="0" err="1">
                <a:solidFill>
                  <a:schemeClr val="tx1">
                    <a:lumMod val="75000"/>
                    <a:lumOff val="25000"/>
                  </a:schemeClr>
                </a:solidFill>
              </a:rPr>
              <a:t>Lease</a:t>
            </a:r>
            <a:r>
              <a:rPr lang="fr-FR" sz="1000" dirty="0">
                <a:solidFill>
                  <a:schemeClr val="tx1">
                    <a:lumMod val="75000"/>
                    <a:lumOff val="25000"/>
                  </a:schemeClr>
                </a:solidFill>
              </a:rPr>
              <a:t>, lorsque le contrat est terminé, le locataire peut changer de marque et de modèle de véhicule à sa convenance.   </a:t>
            </a:r>
          </a:p>
        </p:txBody>
      </p:sp>
      <p:sp>
        <p:nvSpPr>
          <p:cNvPr id="26" name="ZoneTexte 25">
            <a:extLst>
              <a:ext uri="{FF2B5EF4-FFF2-40B4-BE49-F238E27FC236}">
                <a16:creationId xmlns:a16="http://schemas.microsoft.com/office/drawing/2014/main" id="{B2B28361-45AC-448A-BA2B-92E062CEED46}"/>
              </a:ext>
            </a:extLst>
          </p:cNvPr>
          <p:cNvSpPr txBox="1"/>
          <p:nvPr/>
        </p:nvSpPr>
        <p:spPr>
          <a:xfrm>
            <a:off x="4377190" y="1588697"/>
            <a:ext cx="3095376" cy="877163"/>
          </a:xfrm>
          <a:prstGeom prst="rect">
            <a:avLst/>
          </a:prstGeom>
          <a:noFill/>
        </p:spPr>
        <p:txBody>
          <a:bodyPr wrap="square" rtlCol="0">
            <a:spAutoFit/>
          </a:bodyPr>
          <a:lstStyle/>
          <a:p>
            <a:r>
              <a:rPr lang="fr-FR" sz="1100" b="1" dirty="0">
                <a:solidFill>
                  <a:schemeClr val="accent3"/>
                </a:solidFill>
              </a:rPr>
              <a:t>PAS DE SOUCIS DE GESTION</a:t>
            </a:r>
          </a:p>
          <a:p>
            <a:r>
              <a:rPr lang="fr-FR" sz="1000" dirty="0">
                <a:solidFill>
                  <a:schemeClr val="tx1">
                    <a:lumMod val="75000"/>
                    <a:lumOff val="25000"/>
                  </a:schemeClr>
                </a:solidFill>
              </a:rPr>
              <a:t>Au terme du contrat, l’automobiliste n’a pas à se soucier de la revente du véhicule. C’est le loueur qui se charge d’accomplir toutes les formalités à sa place.</a:t>
            </a:r>
          </a:p>
        </p:txBody>
      </p:sp>
      <p:sp>
        <p:nvSpPr>
          <p:cNvPr id="28" name="ZoneTexte 27">
            <a:extLst>
              <a:ext uri="{FF2B5EF4-FFF2-40B4-BE49-F238E27FC236}">
                <a16:creationId xmlns:a16="http://schemas.microsoft.com/office/drawing/2014/main" id="{165DAB14-1064-4AB9-9FC5-236A09BB4BA6}"/>
              </a:ext>
            </a:extLst>
          </p:cNvPr>
          <p:cNvSpPr txBox="1"/>
          <p:nvPr/>
        </p:nvSpPr>
        <p:spPr>
          <a:xfrm>
            <a:off x="8203765" y="2640917"/>
            <a:ext cx="3725788" cy="1046440"/>
          </a:xfrm>
          <a:prstGeom prst="rect">
            <a:avLst/>
          </a:prstGeom>
          <a:noFill/>
        </p:spPr>
        <p:txBody>
          <a:bodyPr wrap="square" rtlCol="0">
            <a:spAutoFit/>
          </a:bodyPr>
          <a:lstStyle/>
          <a:p>
            <a:r>
              <a:rPr lang="fr-FR" sz="1100" b="1" dirty="0">
                <a:solidFill>
                  <a:schemeClr val="accent3"/>
                </a:solidFill>
              </a:rPr>
              <a:t>ACHETER UNE VOITURE</a:t>
            </a:r>
          </a:p>
          <a:p>
            <a:r>
              <a:rPr lang="fr-FR" sz="1100" b="1" dirty="0">
                <a:solidFill>
                  <a:schemeClr val="accent3"/>
                </a:solidFill>
              </a:rPr>
              <a:t>SANS MAUVAISE SURPRISE</a:t>
            </a:r>
          </a:p>
          <a:p>
            <a:r>
              <a:rPr lang="fr-FR" sz="1000" dirty="0">
                <a:solidFill>
                  <a:schemeClr val="tx1">
                    <a:lumMod val="75000"/>
                    <a:lumOff val="25000"/>
                  </a:schemeClr>
                </a:solidFill>
              </a:rPr>
              <a:t>La LOA donne la possibilité de devenir propriétaire du véhicule loué à la fin du contrat. Pas de mauvaise surprise pour les automobilistes qui décident de lever l’option d’achat puisqu’ils connaissent le véhicule.</a:t>
            </a:r>
          </a:p>
        </p:txBody>
      </p:sp>
      <p:sp>
        <p:nvSpPr>
          <p:cNvPr id="29" name="ZoneTexte 28">
            <a:extLst>
              <a:ext uri="{FF2B5EF4-FFF2-40B4-BE49-F238E27FC236}">
                <a16:creationId xmlns:a16="http://schemas.microsoft.com/office/drawing/2014/main" id="{075AA8AC-D255-41C6-B099-5F4320E22D0B}"/>
              </a:ext>
            </a:extLst>
          </p:cNvPr>
          <p:cNvSpPr txBox="1"/>
          <p:nvPr/>
        </p:nvSpPr>
        <p:spPr>
          <a:xfrm>
            <a:off x="8203765" y="1594477"/>
            <a:ext cx="3725788" cy="1046440"/>
          </a:xfrm>
          <a:prstGeom prst="rect">
            <a:avLst/>
          </a:prstGeom>
          <a:noFill/>
        </p:spPr>
        <p:txBody>
          <a:bodyPr wrap="square" rtlCol="0">
            <a:spAutoFit/>
          </a:bodyPr>
          <a:lstStyle/>
          <a:p>
            <a:r>
              <a:rPr lang="fr-FR" sz="1100" b="1" dirty="0">
                <a:solidFill>
                  <a:schemeClr val="accent3"/>
                </a:solidFill>
              </a:rPr>
              <a:t>DISPOSER D’UNE VOITURE</a:t>
            </a:r>
          </a:p>
          <a:p>
            <a:r>
              <a:rPr lang="fr-FR" sz="1100" b="1" dirty="0">
                <a:solidFill>
                  <a:schemeClr val="accent3"/>
                </a:solidFill>
              </a:rPr>
              <a:t>AVEC UN BUDGET MAÎTRISÉ</a:t>
            </a:r>
          </a:p>
          <a:p>
            <a:r>
              <a:rPr lang="fr-FR" sz="1000" dirty="0">
                <a:solidFill>
                  <a:schemeClr val="tx1">
                    <a:lumMod val="75000"/>
                    <a:lumOff val="25000"/>
                  </a:schemeClr>
                </a:solidFill>
              </a:rPr>
              <a:t>Accéder à une voiture neuve ou d’occasion récente en souscrivant un contrat de location automobile est possible. Il faut néanmoins pouvoir justifier de revenus stables et d’un reste à vivre suffisant.</a:t>
            </a:r>
          </a:p>
        </p:txBody>
      </p:sp>
      <p:pic>
        <p:nvPicPr>
          <p:cNvPr id="16" name="Image 15">
            <a:extLst>
              <a:ext uri="{FF2B5EF4-FFF2-40B4-BE49-F238E27FC236}">
                <a16:creationId xmlns:a16="http://schemas.microsoft.com/office/drawing/2014/main" id="{1DB84A28-A4B5-416C-B378-421A38CD3604}"/>
              </a:ext>
            </a:extLst>
          </p:cNvPr>
          <p:cNvPicPr>
            <a:picLocks noChangeAspect="1"/>
          </p:cNvPicPr>
          <p:nvPr/>
        </p:nvPicPr>
        <p:blipFill>
          <a:blip r:embed="rId6">
            <a:clrChange>
              <a:clrFrom>
                <a:srgbClr val="FFFFFF"/>
              </a:clrFrom>
              <a:clrTo>
                <a:srgbClr val="FFFFFF">
                  <a:alpha val="0"/>
                </a:srgbClr>
              </a:clrTo>
            </a:clrChange>
            <a:extLst>
              <a:ext uri="{BEBA8EAE-BF5A-486C-A8C5-ECC9F3942E4B}">
                <a14:imgProps xmlns:a14="http://schemas.microsoft.com/office/drawing/2010/main">
                  <a14:imgLayer r:embed="rId7">
                    <a14:imgEffect>
                      <a14:backgroundRemoval t="10000" b="99889" l="10000" r="90000">
                        <a14:foregroundMark x1="48444" y1="84556" x2="44000" y2="96889"/>
                        <a14:foregroundMark x1="63000" y1="98778" x2="63000" y2="98778"/>
                        <a14:foregroundMark x1="60778" y1="98000" x2="63444" y2="98333"/>
                        <a14:foregroundMark x1="44000" y1="98333" x2="43222" y2="99889"/>
                      </a14:backgroundRemoval>
                    </a14:imgEffect>
                  </a14:imgLayer>
                </a14:imgProps>
              </a:ext>
            </a:extLst>
          </a:blip>
          <a:stretch>
            <a:fillRect/>
          </a:stretch>
        </p:blipFill>
        <p:spPr>
          <a:xfrm flipH="1">
            <a:off x="-7785" y="1317746"/>
            <a:ext cx="2420994" cy="2369611"/>
          </a:xfrm>
          <a:prstGeom prst="rect">
            <a:avLst/>
          </a:prstGeom>
        </p:spPr>
      </p:pic>
      <p:pic>
        <p:nvPicPr>
          <p:cNvPr id="7" name="Image 6">
            <a:extLst>
              <a:ext uri="{FF2B5EF4-FFF2-40B4-BE49-F238E27FC236}">
                <a16:creationId xmlns:a16="http://schemas.microsoft.com/office/drawing/2014/main" id="{4B246CBF-E04C-417F-BDF0-1F41B2FDAA70}"/>
              </a:ext>
            </a:extLst>
          </p:cNvPr>
          <p:cNvPicPr>
            <a:picLocks noChangeAspect="1"/>
          </p:cNvPicPr>
          <p:nvPr/>
        </p:nvPicPr>
        <p:blipFill>
          <a:blip r:embed="rId8">
            <a:clrChange>
              <a:clrFrom>
                <a:srgbClr val="EEF8FE"/>
              </a:clrFrom>
              <a:clrTo>
                <a:srgbClr val="EEF8FE">
                  <a:alpha val="0"/>
                </a:srgbClr>
              </a:clrTo>
            </a:clrChange>
            <a:duotone>
              <a:schemeClr val="accent3">
                <a:shade val="45000"/>
                <a:satMod val="135000"/>
              </a:schemeClr>
              <a:prstClr val="white"/>
            </a:duotone>
          </a:blip>
          <a:stretch>
            <a:fillRect/>
          </a:stretch>
        </p:blipFill>
        <p:spPr>
          <a:xfrm>
            <a:off x="3995160" y="1578249"/>
            <a:ext cx="380897" cy="491357"/>
          </a:xfrm>
          <a:prstGeom prst="rect">
            <a:avLst/>
          </a:prstGeom>
        </p:spPr>
      </p:pic>
      <p:pic>
        <p:nvPicPr>
          <p:cNvPr id="14" name="Image 13">
            <a:extLst>
              <a:ext uri="{FF2B5EF4-FFF2-40B4-BE49-F238E27FC236}">
                <a16:creationId xmlns:a16="http://schemas.microsoft.com/office/drawing/2014/main" id="{9445203E-55C5-4379-8BF4-2A4D52323B5E}"/>
              </a:ext>
            </a:extLst>
          </p:cNvPr>
          <p:cNvPicPr>
            <a:picLocks noChangeAspect="1"/>
          </p:cNvPicPr>
          <p:nvPr/>
        </p:nvPicPr>
        <p:blipFill>
          <a:blip r:embed="rId9">
            <a:duotone>
              <a:schemeClr val="accent3">
                <a:shade val="45000"/>
                <a:satMod val="135000"/>
              </a:schemeClr>
              <a:prstClr val="white"/>
            </a:duotone>
          </a:blip>
          <a:stretch>
            <a:fillRect/>
          </a:stretch>
        </p:blipFill>
        <p:spPr>
          <a:xfrm>
            <a:off x="3995160" y="2717828"/>
            <a:ext cx="378920" cy="418667"/>
          </a:xfrm>
          <a:prstGeom prst="rect">
            <a:avLst/>
          </a:prstGeom>
        </p:spPr>
      </p:pic>
      <p:pic>
        <p:nvPicPr>
          <p:cNvPr id="18" name="Image 17">
            <a:extLst>
              <a:ext uri="{FF2B5EF4-FFF2-40B4-BE49-F238E27FC236}">
                <a16:creationId xmlns:a16="http://schemas.microsoft.com/office/drawing/2014/main" id="{542D69C5-81E2-4EE4-9CE5-72A36E49E65D}"/>
              </a:ext>
            </a:extLst>
          </p:cNvPr>
          <p:cNvPicPr>
            <a:picLocks noChangeAspect="1"/>
          </p:cNvPicPr>
          <p:nvPr/>
        </p:nvPicPr>
        <p:blipFill rotWithShape="1">
          <a:blip r:embed="rId10">
            <a:duotone>
              <a:schemeClr val="accent3">
                <a:shade val="45000"/>
                <a:satMod val="135000"/>
              </a:schemeClr>
              <a:prstClr val="white"/>
            </a:duotone>
          </a:blip>
          <a:srcRect l="26196" r="3273"/>
          <a:stretch/>
        </p:blipFill>
        <p:spPr>
          <a:xfrm>
            <a:off x="7737114" y="1606789"/>
            <a:ext cx="542436" cy="623242"/>
          </a:xfrm>
          <a:prstGeom prst="rect">
            <a:avLst/>
          </a:prstGeom>
        </p:spPr>
      </p:pic>
      <p:pic>
        <p:nvPicPr>
          <p:cNvPr id="20" name="Image 19">
            <a:extLst>
              <a:ext uri="{FF2B5EF4-FFF2-40B4-BE49-F238E27FC236}">
                <a16:creationId xmlns:a16="http://schemas.microsoft.com/office/drawing/2014/main" id="{4FCC6992-56B1-4D66-9F53-2B7C3BFC0EA2}"/>
              </a:ext>
            </a:extLst>
          </p:cNvPr>
          <p:cNvPicPr>
            <a:picLocks noChangeAspect="1"/>
          </p:cNvPicPr>
          <p:nvPr/>
        </p:nvPicPr>
        <p:blipFill>
          <a:blip r:embed="rId11">
            <a:duotone>
              <a:schemeClr val="accent3">
                <a:shade val="45000"/>
                <a:satMod val="135000"/>
              </a:schemeClr>
              <a:prstClr val="white"/>
            </a:duotone>
          </a:blip>
          <a:stretch>
            <a:fillRect/>
          </a:stretch>
        </p:blipFill>
        <p:spPr>
          <a:xfrm>
            <a:off x="7695384" y="2747139"/>
            <a:ext cx="508381" cy="418667"/>
          </a:xfrm>
          <a:prstGeom prst="rect">
            <a:avLst/>
          </a:prstGeom>
        </p:spPr>
      </p:pic>
    </p:spTree>
    <p:extLst>
      <p:ext uri="{BB962C8B-B14F-4D97-AF65-F5344CB8AC3E}">
        <p14:creationId xmlns:p14="http://schemas.microsoft.com/office/powerpoint/2010/main" val="33892660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695324" y="1715307"/>
            <a:ext cx="5760000" cy="4386186"/>
          </a:xfrm>
        </p:spPr>
        <p:txBody>
          <a:bodyPr>
            <a:normAutofit/>
          </a:bodyPr>
          <a:lstStyle/>
          <a:p>
            <a:pPr algn="just">
              <a:buClr>
                <a:schemeClr val="accent3"/>
              </a:buClr>
            </a:pPr>
            <a:r>
              <a:rPr lang="fr-FR" dirty="0"/>
              <a:t>Les tendances de consommation ont évolué et le besoin de propriété régresse au profit des formules d’abonnement. </a:t>
            </a:r>
            <a:r>
              <a:rPr lang="fr-FR" b="1" dirty="0">
                <a:solidFill>
                  <a:schemeClr val="accent3"/>
                </a:solidFill>
              </a:rPr>
              <a:t>En 2022, et pour la 1</a:t>
            </a:r>
            <a:r>
              <a:rPr lang="fr-FR" b="1" baseline="30000" dirty="0">
                <a:solidFill>
                  <a:schemeClr val="accent3"/>
                </a:solidFill>
              </a:rPr>
              <a:t>ère</a:t>
            </a:r>
            <a:r>
              <a:rPr lang="fr-FR" b="1" dirty="0">
                <a:solidFill>
                  <a:schemeClr val="accent3"/>
                </a:solidFill>
              </a:rPr>
              <a:t> fois, la location a dépassé l’achat. </a:t>
            </a:r>
          </a:p>
          <a:p>
            <a:pPr algn="just">
              <a:buClr>
                <a:schemeClr val="accent3"/>
              </a:buClr>
            </a:pPr>
            <a:r>
              <a:rPr lang="fr-FR" dirty="0"/>
              <a:t>Sur le marché des véhicules neufs, le crédit consommation classique poursuit son déclin alors que la Location avec Option d’Achat est fermement installée et que la Location Longue Durée se renforce.</a:t>
            </a:r>
          </a:p>
          <a:p>
            <a:pPr algn="just">
              <a:buClr>
                <a:schemeClr val="accent3"/>
              </a:buClr>
            </a:pPr>
            <a:r>
              <a:rPr lang="fr-FR" dirty="0"/>
              <a:t>Sur le marché des véhicules d’occasion, le crédit consommation classique résiste mais la LOA progresse nettement (+15,2% en 2020).</a:t>
            </a:r>
          </a:p>
        </p:txBody>
      </p:sp>
      <p:sp>
        <p:nvSpPr>
          <p:cNvPr id="11" name="Espace réservé du texte 10"/>
          <p:cNvSpPr>
            <a:spLocks noGrp="1"/>
          </p:cNvSpPr>
          <p:nvPr>
            <p:ph type="body" sz="quarter" idx="12"/>
          </p:nvPr>
        </p:nvSpPr>
        <p:spPr/>
        <p:txBody>
          <a:bodyPr>
            <a:normAutofit/>
          </a:bodyPr>
          <a:lstStyle/>
          <a:p>
            <a:r>
              <a:rPr lang="fr-FR" dirty="0"/>
              <a:t>Le marché de l’acquisition de véhicules, neufs ou d’occasion, s’est adapté aux tendances de consommation…</a:t>
            </a:r>
          </a:p>
        </p:txBody>
      </p:sp>
      <p:sp>
        <p:nvSpPr>
          <p:cNvPr id="12" name="Espace réservé du texte 11"/>
          <p:cNvSpPr>
            <a:spLocks noGrp="1"/>
          </p:cNvSpPr>
          <p:nvPr>
            <p:ph type="body" sz="quarter" idx="14"/>
          </p:nvPr>
        </p:nvSpPr>
        <p:spPr/>
        <p:txBody>
          <a:bodyPr/>
          <a:lstStyle/>
          <a:p>
            <a:r>
              <a:rPr lang="fr-FR" dirty="0"/>
              <a:t>LOA &amp; LLD</a:t>
            </a:r>
          </a:p>
        </p:txBody>
      </p:sp>
      <p:sp>
        <p:nvSpPr>
          <p:cNvPr id="13" name="Espace réservé du texte 12"/>
          <p:cNvSpPr>
            <a:spLocks noGrp="1"/>
          </p:cNvSpPr>
          <p:nvPr>
            <p:ph type="body" sz="quarter" idx="16"/>
          </p:nvPr>
        </p:nvSpPr>
        <p:spPr/>
        <p:txBody>
          <a:bodyPr/>
          <a:lstStyle/>
          <a:p>
            <a:r>
              <a:rPr lang="fr-FR" dirty="0"/>
              <a:t>2</a:t>
            </a:r>
          </a:p>
        </p:txBody>
      </p:sp>
      <p:graphicFrame>
        <p:nvGraphicFramePr>
          <p:cNvPr id="4" name="Graphique 3"/>
          <p:cNvGraphicFramePr>
            <a:graphicFrameLocks noChangeAspect="1"/>
          </p:cNvGraphicFramePr>
          <p:nvPr>
            <p:extLst>
              <p:ext uri="{D42A27DB-BD31-4B8C-83A1-F6EECF244321}">
                <p14:modId xmlns:p14="http://schemas.microsoft.com/office/powerpoint/2010/main" val="2926030308"/>
              </p:ext>
            </p:extLst>
          </p:nvPr>
        </p:nvGraphicFramePr>
        <p:xfrm>
          <a:off x="1185480" y="4597920"/>
          <a:ext cx="2209848" cy="2052000"/>
        </p:xfrm>
        <a:graphic>
          <a:graphicData uri="http://schemas.openxmlformats.org/drawingml/2006/chart">
            <c:chart xmlns:c="http://schemas.openxmlformats.org/drawingml/2006/chart" xmlns:r="http://schemas.openxmlformats.org/officeDocument/2006/relationships" r:id="rId2"/>
          </a:graphicData>
        </a:graphic>
      </p:graphicFrame>
      <p:sp>
        <p:nvSpPr>
          <p:cNvPr id="26" name="Espace réservé du contenu 9"/>
          <p:cNvSpPr txBox="1">
            <a:spLocks/>
          </p:cNvSpPr>
          <p:nvPr/>
        </p:nvSpPr>
        <p:spPr>
          <a:xfrm>
            <a:off x="6625528" y="1710137"/>
            <a:ext cx="5292000" cy="4386186"/>
          </a:xfrm>
          <a:prstGeom prst="rect">
            <a:avLst/>
          </a:prstGeom>
        </p:spPr>
        <p:txBody>
          <a:bodyPr vert="horz" lIns="91440" tIns="45720" rIns="91440" bIns="45720" rtlCol="0">
            <a:noAutofit/>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3"/>
              </a:buClr>
            </a:pPr>
            <a:r>
              <a:rPr lang="fr-FR" dirty="0"/>
              <a:t>2 grandes catégories d’acteurs dominent le marché de la location :</a:t>
            </a:r>
          </a:p>
          <a:p>
            <a:pPr lvl="1">
              <a:buClr>
                <a:schemeClr val="accent3"/>
              </a:buClr>
            </a:pPr>
            <a:r>
              <a:rPr lang="fr-FR" dirty="0"/>
              <a:t>Les groupes bancaires, plus ou moins dynamiques ;</a:t>
            </a:r>
          </a:p>
          <a:p>
            <a:pPr lvl="1">
              <a:buClr>
                <a:schemeClr val="accent3"/>
              </a:buClr>
            </a:pPr>
            <a:r>
              <a:rPr lang="fr-FR" dirty="0"/>
              <a:t>Les captives des constructeurs, fortement implantées.</a:t>
            </a:r>
          </a:p>
          <a:p>
            <a:endParaRPr lang="fr-FR" dirty="0"/>
          </a:p>
          <a:p>
            <a:endParaRPr lang="fr-FR" dirty="0"/>
          </a:p>
          <a:p>
            <a:endParaRPr lang="fr-FR" dirty="0"/>
          </a:p>
          <a:p>
            <a:endParaRPr lang="fr-FR" dirty="0"/>
          </a:p>
          <a:p>
            <a:endParaRPr lang="fr-FR" dirty="0"/>
          </a:p>
          <a:p>
            <a:endParaRPr lang="fr-FR" dirty="0"/>
          </a:p>
          <a:p>
            <a:pPr>
              <a:buClr>
                <a:schemeClr val="accent3"/>
              </a:buClr>
            </a:pPr>
            <a:r>
              <a:rPr lang="fr-FR" dirty="0"/>
              <a:t>Nos enjeux :</a:t>
            </a:r>
          </a:p>
          <a:p>
            <a:pPr lvl="1">
              <a:buClr>
                <a:schemeClr val="accent3"/>
              </a:buClr>
            </a:pPr>
            <a:r>
              <a:rPr lang="fr-FR" dirty="0"/>
              <a:t>S’adapter aux nouveaux modes de consommation ;</a:t>
            </a:r>
          </a:p>
          <a:p>
            <a:pPr lvl="1">
              <a:buClr>
                <a:schemeClr val="accent3"/>
              </a:buClr>
            </a:pPr>
            <a:r>
              <a:rPr lang="fr-FR" dirty="0"/>
              <a:t>Proposer une offre complémentaire au crédit classique ;</a:t>
            </a:r>
          </a:p>
          <a:p>
            <a:pPr lvl="1">
              <a:buClr>
                <a:schemeClr val="accent3"/>
              </a:buClr>
            </a:pPr>
            <a:r>
              <a:rPr lang="fr-FR" dirty="0"/>
              <a:t>Se positionner sur un marché en forte croissance.</a:t>
            </a:r>
          </a:p>
        </p:txBody>
      </p:sp>
      <p:grpSp>
        <p:nvGrpSpPr>
          <p:cNvPr id="28" name="Groupe 27"/>
          <p:cNvGrpSpPr>
            <a:grpSpLocks noChangeAspect="1"/>
          </p:cNvGrpSpPr>
          <p:nvPr/>
        </p:nvGrpSpPr>
        <p:grpSpPr>
          <a:xfrm>
            <a:off x="8311081" y="2649035"/>
            <a:ext cx="2121447" cy="2121447"/>
            <a:chOff x="5616000" y="2340000"/>
            <a:chExt cx="2700000" cy="2700000"/>
          </a:xfrm>
        </p:grpSpPr>
        <p:graphicFrame>
          <p:nvGraphicFramePr>
            <p:cNvPr id="29" name="Graphique 28">
              <a:extLst>
                <a:ext uri="{FF2B5EF4-FFF2-40B4-BE49-F238E27FC236}">
                  <a16:creationId xmlns:a16="http://schemas.microsoft.com/office/drawing/2014/main" id="{2496D3B6-46A2-4258-95BD-CC4D1A206F74}"/>
                </a:ext>
              </a:extLst>
            </p:cNvPr>
            <p:cNvGraphicFramePr>
              <a:graphicFrameLocks noChangeAspect="1"/>
            </p:cNvGraphicFramePr>
            <p:nvPr/>
          </p:nvGraphicFramePr>
          <p:xfrm>
            <a:off x="5616000" y="2340000"/>
            <a:ext cx="2700000" cy="2700000"/>
          </p:xfrm>
          <a:graphic>
            <a:graphicData uri="http://schemas.openxmlformats.org/drawingml/2006/chart">
              <c:chart xmlns:c="http://schemas.openxmlformats.org/drawingml/2006/chart" xmlns:r="http://schemas.openxmlformats.org/officeDocument/2006/relationships" r:id="rId3"/>
            </a:graphicData>
          </a:graphic>
        </p:graphicFrame>
        <p:pic>
          <p:nvPicPr>
            <p:cNvPr id="30" name="Picture 20"/>
            <p:cNvPicPr>
              <a:picLocks noChangeAspect="1"/>
            </p:cNvPicPr>
            <p:nvPr/>
          </p:nvPicPr>
          <p:blipFill rotWithShape="1">
            <a:blip r:embed="rId4"/>
            <a:srcRect l="18298" r="18297" b="26810"/>
            <a:stretch/>
          </p:blipFill>
          <p:spPr>
            <a:xfrm>
              <a:off x="6120000" y="4212000"/>
              <a:ext cx="366655" cy="252000"/>
            </a:xfrm>
            <a:prstGeom prst="rect">
              <a:avLst/>
            </a:prstGeom>
          </p:spPr>
        </p:pic>
        <p:pic>
          <p:nvPicPr>
            <p:cNvPr id="31" name="Picture 23"/>
            <p:cNvPicPr>
              <a:picLocks noChangeAspect="1"/>
            </p:cNvPicPr>
            <p:nvPr/>
          </p:nvPicPr>
          <p:blipFill>
            <a:blip r:embed="rId5"/>
            <a:stretch>
              <a:fillRect/>
            </a:stretch>
          </p:blipFill>
          <p:spPr>
            <a:xfrm>
              <a:off x="7434000" y="3168000"/>
              <a:ext cx="413970" cy="180000"/>
            </a:xfrm>
            <a:prstGeom prst="rect">
              <a:avLst/>
            </a:prstGeom>
          </p:spPr>
        </p:pic>
        <p:pic>
          <p:nvPicPr>
            <p:cNvPr id="32" name="Picture 4" descr="RÃ©sultat de recherche d'images pour &quot;sociÃ©tÃ© gÃ©nÃ©rale logo&quot;"/>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18243" b="34863"/>
            <a:stretch/>
          </p:blipFill>
          <p:spPr bwMode="auto">
            <a:xfrm>
              <a:off x="7020000" y="3204000"/>
              <a:ext cx="406762" cy="21600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5"/>
            <p:cNvPicPr>
              <a:picLocks noChangeAspect="1"/>
            </p:cNvPicPr>
            <p:nvPr/>
          </p:nvPicPr>
          <p:blipFill>
            <a:blip r:embed="rId7"/>
            <a:stretch>
              <a:fillRect/>
            </a:stretch>
          </p:blipFill>
          <p:spPr>
            <a:xfrm>
              <a:off x="7164000" y="3060000"/>
              <a:ext cx="183607" cy="144000"/>
            </a:xfrm>
            <a:prstGeom prst="rect">
              <a:avLst/>
            </a:prstGeom>
          </p:spPr>
        </p:pic>
        <p:pic>
          <p:nvPicPr>
            <p:cNvPr id="34" name="Picture 27"/>
            <p:cNvPicPr>
              <a:picLocks noChangeAspect="1"/>
            </p:cNvPicPr>
            <p:nvPr/>
          </p:nvPicPr>
          <p:blipFill>
            <a:blip r:embed="rId8"/>
            <a:stretch>
              <a:fillRect/>
            </a:stretch>
          </p:blipFill>
          <p:spPr>
            <a:xfrm>
              <a:off x="6120000" y="3132000"/>
              <a:ext cx="764058" cy="468000"/>
            </a:xfrm>
            <a:prstGeom prst="rect">
              <a:avLst/>
            </a:prstGeom>
          </p:spPr>
        </p:pic>
        <p:pic>
          <p:nvPicPr>
            <p:cNvPr id="35" name="Picture 29"/>
            <p:cNvPicPr>
              <a:picLocks noChangeAspect="1"/>
            </p:cNvPicPr>
            <p:nvPr/>
          </p:nvPicPr>
          <p:blipFill>
            <a:blip r:embed="rId9"/>
            <a:stretch>
              <a:fillRect/>
            </a:stretch>
          </p:blipFill>
          <p:spPr>
            <a:xfrm>
              <a:off x="7020000" y="2772000"/>
              <a:ext cx="397389" cy="252000"/>
            </a:xfrm>
            <a:prstGeom prst="rect">
              <a:avLst/>
            </a:prstGeom>
          </p:spPr>
        </p:pic>
        <p:pic>
          <p:nvPicPr>
            <p:cNvPr id="36" name="Picture 10" descr="RÃ©sultat de recherche d'images pour &quot;cm cic logo&quot;"/>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b="37574"/>
            <a:stretch/>
          </p:blipFill>
          <p:spPr bwMode="auto">
            <a:xfrm>
              <a:off x="7164000" y="3456000"/>
              <a:ext cx="416988" cy="10800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1"/>
            <p:cNvPicPr>
              <a:picLocks noChangeAspect="1"/>
            </p:cNvPicPr>
            <p:nvPr/>
          </p:nvPicPr>
          <p:blipFill rotWithShape="1">
            <a:blip r:embed="rId11"/>
            <a:srcRect t="27185" b="27681"/>
            <a:stretch/>
          </p:blipFill>
          <p:spPr>
            <a:xfrm>
              <a:off x="7236000" y="4176000"/>
              <a:ext cx="493065" cy="252000"/>
            </a:xfrm>
            <a:prstGeom prst="rect">
              <a:avLst/>
            </a:prstGeom>
          </p:spPr>
        </p:pic>
        <p:pic>
          <p:nvPicPr>
            <p:cNvPr id="38" name="Picture 32"/>
            <p:cNvPicPr>
              <a:picLocks noChangeAspect="1"/>
            </p:cNvPicPr>
            <p:nvPr/>
          </p:nvPicPr>
          <p:blipFill rotWithShape="1">
            <a:blip r:embed="rId12"/>
            <a:srcRect t="36560" b="36560"/>
            <a:stretch/>
          </p:blipFill>
          <p:spPr>
            <a:xfrm>
              <a:off x="5940000" y="3744000"/>
              <a:ext cx="709635" cy="216000"/>
            </a:xfrm>
            <a:prstGeom prst="rect">
              <a:avLst/>
            </a:prstGeom>
          </p:spPr>
        </p:pic>
        <p:pic>
          <p:nvPicPr>
            <p:cNvPr id="39" name="Image 38">
              <a:extLst>
                <a:ext uri="{FF2B5EF4-FFF2-40B4-BE49-F238E27FC236}">
                  <a16:creationId xmlns:a16="http://schemas.microsoft.com/office/drawing/2014/main" id="{284CE2FB-BC3F-4A23-8D40-CFF10DFFD965}"/>
                </a:ext>
              </a:extLst>
            </p:cNvPr>
            <p:cNvPicPr>
              <a:picLocks noChangeAspect="1"/>
            </p:cNvPicPr>
            <p:nvPr/>
          </p:nvPicPr>
          <p:blipFill>
            <a:blip r:embed="rId13"/>
            <a:stretch>
              <a:fillRect/>
            </a:stretch>
          </p:blipFill>
          <p:spPr>
            <a:xfrm>
              <a:off x="6588000" y="3672000"/>
              <a:ext cx="854466" cy="612000"/>
            </a:xfrm>
            <a:prstGeom prst="rect">
              <a:avLst/>
            </a:prstGeom>
          </p:spPr>
        </p:pic>
        <p:pic>
          <p:nvPicPr>
            <p:cNvPr id="40" name="Image 39">
              <a:extLst>
                <a:ext uri="{FF2B5EF4-FFF2-40B4-BE49-F238E27FC236}">
                  <a16:creationId xmlns:a16="http://schemas.microsoft.com/office/drawing/2014/main" id="{5928F53C-189E-42CA-8C4C-D964104A8B3A}"/>
                </a:ext>
              </a:extLst>
            </p:cNvPr>
            <p:cNvPicPr>
              <a:picLocks noChangeAspect="1"/>
            </p:cNvPicPr>
            <p:nvPr/>
          </p:nvPicPr>
          <p:blipFill>
            <a:blip r:embed="rId14"/>
            <a:stretch>
              <a:fillRect/>
            </a:stretch>
          </p:blipFill>
          <p:spPr>
            <a:xfrm>
              <a:off x="6624000" y="4392000"/>
              <a:ext cx="571834" cy="360000"/>
            </a:xfrm>
            <a:prstGeom prst="rect">
              <a:avLst/>
            </a:prstGeom>
          </p:spPr>
        </p:pic>
        <p:pic>
          <p:nvPicPr>
            <p:cNvPr id="41" name="Image 4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264000" y="2916000"/>
              <a:ext cx="472303" cy="216000"/>
            </a:xfrm>
            <a:prstGeom prst="rect">
              <a:avLst/>
            </a:prstGeom>
          </p:spPr>
        </p:pic>
      </p:grpSp>
      <p:graphicFrame>
        <p:nvGraphicFramePr>
          <p:cNvPr id="23" name="Graphique 22"/>
          <p:cNvGraphicFramePr>
            <a:graphicFrameLocks noChangeAspect="1"/>
          </p:cNvGraphicFramePr>
          <p:nvPr>
            <p:extLst>
              <p:ext uri="{D42A27DB-BD31-4B8C-83A1-F6EECF244321}">
                <p14:modId xmlns:p14="http://schemas.microsoft.com/office/powerpoint/2010/main" val="2699873547"/>
              </p:ext>
            </p:extLst>
          </p:nvPr>
        </p:nvGraphicFramePr>
        <p:xfrm>
          <a:off x="3820402" y="4597920"/>
          <a:ext cx="2209848" cy="2052000"/>
        </p:xfrm>
        <a:graphic>
          <a:graphicData uri="http://schemas.openxmlformats.org/drawingml/2006/chart">
            <c:chart xmlns:c="http://schemas.openxmlformats.org/drawingml/2006/chart" xmlns:r="http://schemas.openxmlformats.org/officeDocument/2006/relationships" r:id="rId16"/>
          </a:graphicData>
        </a:graphic>
      </p:graphicFrame>
    </p:spTree>
    <p:extLst>
      <p:ext uri="{BB962C8B-B14F-4D97-AF65-F5344CB8AC3E}">
        <p14:creationId xmlns:p14="http://schemas.microsoft.com/office/powerpoint/2010/main" val="1641350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normAutofit/>
          </a:bodyPr>
          <a:lstStyle/>
          <a:p>
            <a:r>
              <a:rPr lang="fr-FR" dirty="0"/>
              <a:t>… et nos offres locatives permettent d’apporter uns solution à chaque client</a:t>
            </a:r>
          </a:p>
        </p:txBody>
      </p:sp>
      <p:sp>
        <p:nvSpPr>
          <p:cNvPr id="12" name="Espace réservé du texte 11"/>
          <p:cNvSpPr>
            <a:spLocks noGrp="1"/>
          </p:cNvSpPr>
          <p:nvPr>
            <p:ph type="body" sz="quarter" idx="14"/>
          </p:nvPr>
        </p:nvSpPr>
        <p:spPr/>
        <p:txBody>
          <a:bodyPr/>
          <a:lstStyle/>
          <a:p>
            <a:r>
              <a:rPr lang="fr-FR" dirty="0"/>
              <a:t>LOA &amp; LLD</a:t>
            </a:r>
          </a:p>
        </p:txBody>
      </p:sp>
      <p:sp>
        <p:nvSpPr>
          <p:cNvPr id="13" name="Espace réservé du texte 12"/>
          <p:cNvSpPr>
            <a:spLocks noGrp="1"/>
          </p:cNvSpPr>
          <p:nvPr>
            <p:ph type="body" sz="quarter" idx="16"/>
          </p:nvPr>
        </p:nvSpPr>
        <p:spPr/>
        <p:txBody>
          <a:bodyPr/>
          <a:lstStyle/>
          <a:p>
            <a:r>
              <a:rPr lang="fr-FR" dirty="0"/>
              <a:t>3</a:t>
            </a:r>
          </a:p>
        </p:txBody>
      </p:sp>
      <p:pic>
        <p:nvPicPr>
          <p:cNvPr id="1028" name="Picture 4" descr="Free vector cartoon business women characters isolated set">
            <a:extLst>
              <a:ext uri="{FF2B5EF4-FFF2-40B4-BE49-F238E27FC236}">
                <a16:creationId xmlns:a16="http://schemas.microsoft.com/office/drawing/2014/main" id="{76F9B999-1997-4BBC-951A-C4AF31F9EB3D}"/>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2780" b="88179" l="49840" r="72045">
                        <a14:foregroundMark x1="66933" y1="22684" x2="64696" y2="15655"/>
                        <a14:foregroundMark x1="64217" y1="84026" x2="64217" y2="79233"/>
                        <a14:foregroundMark x1="69808" y1="80192" x2="72204" y2="88498"/>
                        <a14:foregroundMark x1="62780" y1="88179" x2="61981" y2="87859"/>
                        <a14:foregroundMark x1="66134" y1="17572" x2="64537" y2="12780"/>
                        <a14:foregroundMark x1="53514" y1="28115" x2="49840" y2="25240"/>
                      </a14:backgroundRemoval>
                    </a14:imgEffect>
                  </a14:imgLayer>
                </a14:imgProps>
              </a:ext>
              <a:ext uri="{28A0092B-C50C-407E-A947-70E740481C1C}">
                <a14:useLocalDpi xmlns:a14="http://schemas.microsoft.com/office/drawing/2010/main" val="0"/>
              </a:ext>
            </a:extLst>
          </a:blip>
          <a:srcRect l="48734" t="8473" r="25150" b="9535"/>
          <a:stretch/>
        </p:blipFill>
        <p:spPr bwMode="auto">
          <a:xfrm flipH="1">
            <a:off x="725574" y="2165522"/>
            <a:ext cx="1504643" cy="2444436"/>
          </a:xfrm>
          <a:prstGeom prst="rect">
            <a:avLst/>
          </a:prstGeom>
          <a:noFill/>
          <a:extLst>
            <a:ext uri="{909E8E84-426E-40DD-AFC4-6F175D3DCCD1}">
              <a14:hiddenFill xmlns:a14="http://schemas.microsoft.com/office/drawing/2010/main">
                <a:solidFill>
                  <a:srgbClr val="FFFFFF"/>
                </a:solidFill>
              </a14:hiddenFill>
            </a:ext>
          </a:extLst>
        </p:spPr>
      </p:pic>
      <p:sp>
        <p:nvSpPr>
          <p:cNvPr id="25" name="ZoneTexte 24">
            <a:extLst>
              <a:ext uri="{FF2B5EF4-FFF2-40B4-BE49-F238E27FC236}">
                <a16:creationId xmlns:a16="http://schemas.microsoft.com/office/drawing/2014/main" id="{F098DF3C-90C5-41DE-9F14-47791D65B29A}"/>
              </a:ext>
            </a:extLst>
          </p:cNvPr>
          <p:cNvSpPr txBox="1"/>
          <p:nvPr/>
        </p:nvSpPr>
        <p:spPr>
          <a:xfrm>
            <a:off x="2265056" y="2141520"/>
            <a:ext cx="3358506" cy="830997"/>
          </a:xfrm>
          <a:prstGeom prst="rect">
            <a:avLst/>
          </a:prstGeom>
          <a:noFill/>
        </p:spPr>
        <p:txBody>
          <a:bodyPr wrap="square" rtlCol="0">
            <a:spAutoFit/>
          </a:bodyPr>
          <a:lstStyle/>
          <a:p>
            <a:pPr algn="just"/>
            <a:r>
              <a:rPr lang="fr-FR" sz="1200" b="1" dirty="0">
                <a:solidFill>
                  <a:schemeClr val="accent3"/>
                </a:solidFill>
              </a:rPr>
              <a:t>Les offres de BPCE </a:t>
            </a:r>
            <a:r>
              <a:rPr lang="fr-FR" sz="1200" b="1" dirty="0" err="1">
                <a:solidFill>
                  <a:schemeClr val="accent3"/>
                </a:solidFill>
              </a:rPr>
              <a:t>Lease</a:t>
            </a:r>
            <a:r>
              <a:rPr lang="fr-FR" sz="1200" b="1" dirty="0">
                <a:solidFill>
                  <a:schemeClr val="accent3"/>
                </a:solidFill>
              </a:rPr>
              <a:t> sont multi-marques</a:t>
            </a:r>
            <a:r>
              <a:rPr lang="fr-FR" sz="1200" dirty="0">
                <a:solidFill>
                  <a:schemeClr val="tx1">
                    <a:lumMod val="75000"/>
                    <a:lumOff val="25000"/>
                  </a:schemeClr>
                </a:solidFill>
              </a:rPr>
              <a:t>, le client n’est pas contraint par un constructeur lors du renouvellement de son véhicule. </a:t>
            </a:r>
            <a:endParaRPr lang="fr-FR" sz="700" dirty="0">
              <a:solidFill>
                <a:schemeClr val="tx1">
                  <a:lumMod val="75000"/>
                  <a:lumOff val="25000"/>
                </a:schemeClr>
              </a:solidFill>
            </a:endParaRPr>
          </a:p>
        </p:txBody>
      </p:sp>
      <p:sp>
        <p:nvSpPr>
          <p:cNvPr id="27" name="ZoneTexte 26">
            <a:extLst>
              <a:ext uri="{FF2B5EF4-FFF2-40B4-BE49-F238E27FC236}">
                <a16:creationId xmlns:a16="http://schemas.microsoft.com/office/drawing/2014/main" id="{3E053E0C-2F8B-4B61-B1D1-0F3BED73300A}"/>
              </a:ext>
            </a:extLst>
          </p:cNvPr>
          <p:cNvSpPr txBox="1"/>
          <p:nvPr/>
        </p:nvSpPr>
        <p:spPr>
          <a:xfrm>
            <a:off x="2265056" y="3063269"/>
            <a:ext cx="3358506" cy="646331"/>
          </a:xfrm>
          <a:prstGeom prst="rect">
            <a:avLst/>
          </a:prstGeom>
          <a:noFill/>
        </p:spPr>
        <p:txBody>
          <a:bodyPr wrap="square" rtlCol="0">
            <a:spAutoFit/>
          </a:bodyPr>
          <a:lstStyle/>
          <a:p>
            <a:pPr algn="just"/>
            <a:r>
              <a:rPr lang="fr-FR" sz="1200" b="1" dirty="0">
                <a:solidFill>
                  <a:schemeClr val="accent3"/>
                </a:solidFill>
              </a:rPr>
              <a:t>Vous serez averti de la signature du contrat </a:t>
            </a:r>
            <a:r>
              <a:rPr lang="fr-FR" sz="1200" dirty="0">
                <a:solidFill>
                  <a:schemeClr val="tx1">
                    <a:lumMod val="75000"/>
                    <a:lumOff val="25000"/>
                  </a:schemeClr>
                </a:solidFill>
              </a:rPr>
              <a:t>et pourrez ainsi proposer une assurance adaptée au futur véhicule du client.</a:t>
            </a:r>
            <a:endParaRPr lang="fr-FR" sz="700" dirty="0">
              <a:solidFill>
                <a:schemeClr val="tx1">
                  <a:lumMod val="75000"/>
                  <a:lumOff val="25000"/>
                </a:schemeClr>
              </a:solidFill>
            </a:endParaRPr>
          </a:p>
        </p:txBody>
      </p:sp>
      <p:sp>
        <p:nvSpPr>
          <p:cNvPr id="42" name="ZoneTexte 41">
            <a:extLst>
              <a:ext uri="{FF2B5EF4-FFF2-40B4-BE49-F238E27FC236}">
                <a16:creationId xmlns:a16="http://schemas.microsoft.com/office/drawing/2014/main" id="{20DAA4BE-212B-4B8D-9E21-851544A18DC6}"/>
              </a:ext>
            </a:extLst>
          </p:cNvPr>
          <p:cNvSpPr txBox="1"/>
          <p:nvPr/>
        </p:nvSpPr>
        <p:spPr>
          <a:xfrm>
            <a:off x="2265056" y="3867314"/>
            <a:ext cx="3358506" cy="646331"/>
          </a:xfrm>
          <a:prstGeom prst="rect">
            <a:avLst/>
          </a:prstGeom>
          <a:noFill/>
        </p:spPr>
        <p:txBody>
          <a:bodyPr wrap="square" rtlCol="0">
            <a:spAutoFit/>
          </a:bodyPr>
          <a:lstStyle/>
          <a:p>
            <a:pPr algn="just"/>
            <a:r>
              <a:rPr lang="fr-FR" sz="1200" b="1" dirty="0">
                <a:solidFill>
                  <a:schemeClr val="accent3"/>
                </a:solidFill>
              </a:rPr>
              <a:t>Une relation de confiance du client </a:t>
            </a:r>
            <a:r>
              <a:rPr lang="fr-FR" sz="1200" dirty="0">
                <a:solidFill>
                  <a:schemeClr val="tx1">
                    <a:lumMod val="75000"/>
                    <a:lumOff val="25000"/>
                  </a:schemeClr>
                </a:solidFill>
              </a:rPr>
              <a:t>s’installe vis-à-vis de sa banque pour l’accompagner dans tous ses projets.</a:t>
            </a:r>
            <a:endParaRPr lang="fr-FR" sz="700" dirty="0">
              <a:solidFill>
                <a:schemeClr val="tx1">
                  <a:lumMod val="75000"/>
                  <a:lumOff val="25000"/>
                </a:schemeClr>
              </a:solidFill>
            </a:endParaRPr>
          </a:p>
        </p:txBody>
      </p:sp>
      <p:pic>
        <p:nvPicPr>
          <p:cNvPr id="2" name="Image 1">
            <a:extLst>
              <a:ext uri="{FF2B5EF4-FFF2-40B4-BE49-F238E27FC236}">
                <a16:creationId xmlns:a16="http://schemas.microsoft.com/office/drawing/2014/main" id="{DAA9B8DD-E057-4787-AE75-19B96F675487}"/>
              </a:ext>
            </a:extLst>
          </p:cNvPr>
          <p:cNvPicPr>
            <a:picLocks noChangeAspect="1"/>
          </p:cNvPicPr>
          <p:nvPr/>
        </p:nvPicPr>
        <p:blipFill>
          <a:blip r:embed="rId4"/>
          <a:stretch>
            <a:fillRect/>
          </a:stretch>
        </p:blipFill>
        <p:spPr>
          <a:xfrm>
            <a:off x="10279380" y="1516140"/>
            <a:ext cx="1396682" cy="856631"/>
          </a:xfrm>
          <a:prstGeom prst="rect">
            <a:avLst/>
          </a:prstGeom>
        </p:spPr>
      </p:pic>
      <p:pic>
        <p:nvPicPr>
          <p:cNvPr id="1030" name="Picture 6" descr="Impact du déploiement des ZFE – m, zones à faibles émissions mobilité ...">
            <a:extLst>
              <a:ext uri="{FF2B5EF4-FFF2-40B4-BE49-F238E27FC236}">
                <a16:creationId xmlns:a16="http://schemas.microsoft.com/office/drawing/2014/main" id="{2D54A797-FF08-4EB1-8071-E4390C44FF0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245554" y="3772455"/>
            <a:ext cx="2431363" cy="1521144"/>
          </a:xfrm>
          <a:prstGeom prst="rect">
            <a:avLst/>
          </a:prstGeom>
          <a:noFill/>
          <a:extLst>
            <a:ext uri="{909E8E84-426E-40DD-AFC4-6F175D3DCCD1}">
              <a14:hiddenFill xmlns:a14="http://schemas.microsoft.com/office/drawing/2010/main">
                <a:solidFill>
                  <a:srgbClr val="FFFFFF"/>
                </a:solidFill>
              </a14:hiddenFill>
            </a:ext>
          </a:extLst>
        </p:spPr>
      </p:pic>
      <p:sp>
        <p:nvSpPr>
          <p:cNvPr id="44" name="ZoneTexte 43">
            <a:extLst>
              <a:ext uri="{FF2B5EF4-FFF2-40B4-BE49-F238E27FC236}">
                <a16:creationId xmlns:a16="http://schemas.microsoft.com/office/drawing/2014/main" id="{257C029B-A804-45EA-BD40-AB82E3E43FAC}"/>
              </a:ext>
            </a:extLst>
          </p:cNvPr>
          <p:cNvSpPr txBox="1"/>
          <p:nvPr/>
        </p:nvSpPr>
        <p:spPr>
          <a:xfrm>
            <a:off x="695325" y="1694428"/>
            <a:ext cx="4196946" cy="338554"/>
          </a:xfrm>
          <a:prstGeom prst="rect">
            <a:avLst/>
          </a:prstGeom>
          <a:noFill/>
        </p:spPr>
        <p:txBody>
          <a:bodyPr wrap="square" rtlCol="0">
            <a:spAutoFit/>
          </a:bodyPr>
          <a:lstStyle/>
          <a:p>
            <a:r>
              <a:rPr lang="fr-FR" sz="1600" b="1" dirty="0">
                <a:solidFill>
                  <a:schemeClr val="accent3"/>
                </a:solidFill>
              </a:rPr>
              <a:t>Les + de nos solutions LOA &amp; LLD</a:t>
            </a:r>
          </a:p>
        </p:txBody>
      </p:sp>
      <p:sp>
        <p:nvSpPr>
          <p:cNvPr id="45" name="ZoneTexte 44">
            <a:extLst>
              <a:ext uri="{FF2B5EF4-FFF2-40B4-BE49-F238E27FC236}">
                <a16:creationId xmlns:a16="http://schemas.microsoft.com/office/drawing/2014/main" id="{0782522E-7FAB-4851-ACF4-612E616A8C2D}"/>
              </a:ext>
            </a:extLst>
          </p:cNvPr>
          <p:cNvSpPr txBox="1"/>
          <p:nvPr/>
        </p:nvSpPr>
        <p:spPr>
          <a:xfrm>
            <a:off x="6568439" y="1694954"/>
            <a:ext cx="3467100" cy="584775"/>
          </a:xfrm>
          <a:prstGeom prst="rect">
            <a:avLst/>
          </a:prstGeom>
          <a:noFill/>
        </p:spPr>
        <p:txBody>
          <a:bodyPr wrap="square" rtlCol="0">
            <a:spAutoFit/>
          </a:bodyPr>
          <a:lstStyle/>
          <a:p>
            <a:r>
              <a:rPr lang="fr-FR" sz="1600" b="1" dirty="0">
                <a:solidFill>
                  <a:schemeClr val="accent3"/>
                </a:solidFill>
              </a:rPr>
              <a:t>L’électrification de la mobilité :</a:t>
            </a:r>
          </a:p>
          <a:p>
            <a:r>
              <a:rPr lang="fr-FR" sz="1600" b="1" dirty="0">
                <a:solidFill>
                  <a:schemeClr val="accent3"/>
                </a:solidFill>
              </a:rPr>
              <a:t>Un levier pour la LOA et la LLD</a:t>
            </a:r>
          </a:p>
        </p:txBody>
      </p:sp>
      <p:sp>
        <p:nvSpPr>
          <p:cNvPr id="46" name="Espace réservé du contenu 9">
            <a:extLst>
              <a:ext uri="{FF2B5EF4-FFF2-40B4-BE49-F238E27FC236}">
                <a16:creationId xmlns:a16="http://schemas.microsoft.com/office/drawing/2014/main" id="{70057FAF-BA38-498A-9A95-08056594BEF5}"/>
              </a:ext>
            </a:extLst>
          </p:cNvPr>
          <p:cNvSpPr>
            <a:spLocks noGrp="1"/>
          </p:cNvSpPr>
          <p:nvPr>
            <p:ph idx="1"/>
          </p:nvPr>
        </p:nvSpPr>
        <p:spPr>
          <a:xfrm>
            <a:off x="6568439" y="2362895"/>
            <a:ext cx="5107623" cy="2067266"/>
          </a:xfrm>
        </p:spPr>
        <p:txBody>
          <a:bodyPr>
            <a:normAutofit/>
          </a:bodyPr>
          <a:lstStyle/>
          <a:p>
            <a:pPr marL="0" indent="0" algn="just">
              <a:buClr>
                <a:schemeClr val="accent3"/>
              </a:buClr>
              <a:buNone/>
            </a:pPr>
            <a:r>
              <a:rPr lang="fr-FR" sz="1200" dirty="0"/>
              <a:t>Le prix des véhicules hybrides et électriques est supérieur à celui des véhicules thermiques. </a:t>
            </a:r>
            <a:r>
              <a:rPr lang="fr-FR" sz="1200" b="1" dirty="0">
                <a:solidFill>
                  <a:schemeClr val="accent3"/>
                </a:solidFill>
              </a:rPr>
              <a:t>Opter pour une solution locative c'est payer uniquement l'usage et maîtriser son budget. </a:t>
            </a:r>
          </a:p>
          <a:p>
            <a:pPr algn="just"/>
            <a:endParaRPr lang="fr-FR" sz="300" dirty="0"/>
          </a:p>
          <a:p>
            <a:pPr marL="0" indent="0" algn="just">
              <a:buClr>
                <a:schemeClr val="accent3"/>
              </a:buClr>
              <a:buNone/>
            </a:pPr>
            <a:r>
              <a:rPr lang="fr-FR" sz="1200" dirty="0"/>
              <a:t>L’évolution rapide des technologies des véhicules </a:t>
            </a:r>
            <a:r>
              <a:rPr lang="fr-FR" sz="1200" b="1" dirty="0">
                <a:solidFill>
                  <a:schemeClr val="accent3"/>
                </a:solidFill>
              </a:rPr>
              <a:t>verts génère une incertitude sur les valeurs de revente</a:t>
            </a:r>
            <a:r>
              <a:rPr lang="fr-FR" sz="1200" b="1" dirty="0"/>
              <a:t> </a:t>
            </a:r>
            <a:r>
              <a:rPr lang="fr-FR" sz="1200" dirty="0"/>
              <a:t>à trois ou cinq ans. Il est préférable de faire porter ce risque à un loueur plutôt qu'à titre personnel. </a:t>
            </a:r>
          </a:p>
        </p:txBody>
      </p:sp>
      <p:sp>
        <p:nvSpPr>
          <p:cNvPr id="47" name="Espace réservé du contenu 9">
            <a:extLst>
              <a:ext uri="{FF2B5EF4-FFF2-40B4-BE49-F238E27FC236}">
                <a16:creationId xmlns:a16="http://schemas.microsoft.com/office/drawing/2014/main" id="{C4906DF4-9BF0-4608-9103-AA3D66D964A1}"/>
              </a:ext>
            </a:extLst>
          </p:cNvPr>
          <p:cNvSpPr txBox="1">
            <a:spLocks/>
          </p:cNvSpPr>
          <p:nvPr/>
        </p:nvSpPr>
        <p:spPr>
          <a:xfrm>
            <a:off x="6568439" y="3844882"/>
            <a:ext cx="2628901" cy="1281827"/>
          </a:xfrm>
          <a:prstGeom prst="rect">
            <a:avLst/>
          </a:prstGeom>
        </p:spPr>
        <p:txBody>
          <a:bodyPr vert="horz" lIns="91440" tIns="45720" rIns="91440" bIns="45720" rtlCol="0">
            <a:normAutofit/>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Clr>
                <a:schemeClr val="accent3"/>
              </a:buClr>
              <a:buNone/>
            </a:pPr>
            <a:r>
              <a:rPr lang="fr-FR" sz="1200" b="1" dirty="0">
                <a:solidFill>
                  <a:schemeClr val="accent3"/>
                </a:solidFill>
              </a:rPr>
              <a:t>Incertitude sur le contour des ZFE</a:t>
            </a:r>
            <a:r>
              <a:rPr lang="fr-FR" sz="500" b="1" baseline="30000" dirty="0"/>
              <a:t>* </a:t>
            </a:r>
            <a:r>
              <a:rPr lang="fr-FR" sz="1200" b="1" dirty="0"/>
              <a:t>: </a:t>
            </a:r>
            <a:r>
              <a:rPr lang="fr-FR" sz="1200" dirty="0"/>
              <a:t>risque pour le client de devenir propriétaire d’un véhicule avec lequel il ne pourrait plus circuler. </a:t>
            </a:r>
          </a:p>
        </p:txBody>
      </p:sp>
      <p:pic>
        <p:nvPicPr>
          <p:cNvPr id="21" name="Image 20">
            <a:extLst>
              <a:ext uri="{FF2B5EF4-FFF2-40B4-BE49-F238E27FC236}">
                <a16:creationId xmlns:a16="http://schemas.microsoft.com/office/drawing/2014/main" id="{32D9170A-9D7E-4B09-A05F-E27FB38952D9}"/>
              </a:ext>
            </a:extLst>
          </p:cNvPr>
          <p:cNvPicPr>
            <a:picLocks noChangeAspect="1"/>
          </p:cNvPicPr>
          <p:nvPr/>
        </p:nvPicPr>
        <p:blipFill rotWithShape="1">
          <a:blip r:embed="rId6"/>
          <a:srcRect t="47366" b="5912"/>
          <a:stretch/>
        </p:blipFill>
        <p:spPr>
          <a:xfrm>
            <a:off x="1656090" y="5808258"/>
            <a:ext cx="4155826" cy="492417"/>
          </a:xfrm>
          <a:prstGeom prst="rect">
            <a:avLst/>
          </a:prstGeom>
        </p:spPr>
      </p:pic>
      <p:pic>
        <p:nvPicPr>
          <p:cNvPr id="22" name="Image 21">
            <a:extLst>
              <a:ext uri="{FF2B5EF4-FFF2-40B4-BE49-F238E27FC236}">
                <a16:creationId xmlns:a16="http://schemas.microsoft.com/office/drawing/2014/main" id="{58EE7543-7504-4B5B-82E9-B3E273E1CA02}"/>
              </a:ext>
            </a:extLst>
          </p:cNvPr>
          <p:cNvPicPr>
            <a:picLocks noChangeAspect="1"/>
          </p:cNvPicPr>
          <p:nvPr/>
        </p:nvPicPr>
        <p:blipFill>
          <a:blip r:embed="rId7"/>
          <a:stretch>
            <a:fillRect/>
          </a:stretch>
        </p:blipFill>
        <p:spPr>
          <a:xfrm>
            <a:off x="5871009" y="5626290"/>
            <a:ext cx="893619" cy="666491"/>
          </a:xfrm>
          <a:prstGeom prst="rect">
            <a:avLst/>
          </a:prstGeom>
        </p:spPr>
      </p:pic>
      <p:sp>
        <p:nvSpPr>
          <p:cNvPr id="23" name="ZoneTexte 22">
            <a:extLst>
              <a:ext uri="{FF2B5EF4-FFF2-40B4-BE49-F238E27FC236}">
                <a16:creationId xmlns:a16="http://schemas.microsoft.com/office/drawing/2014/main" id="{BEE944FC-3D66-4D04-8622-48D16E8B097C}"/>
              </a:ext>
            </a:extLst>
          </p:cNvPr>
          <p:cNvSpPr txBox="1"/>
          <p:nvPr/>
        </p:nvSpPr>
        <p:spPr>
          <a:xfrm>
            <a:off x="725574" y="5115470"/>
            <a:ext cx="6897444" cy="338554"/>
          </a:xfrm>
          <a:prstGeom prst="rect">
            <a:avLst/>
          </a:prstGeom>
          <a:noFill/>
        </p:spPr>
        <p:txBody>
          <a:bodyPr wrap="square" rtlCol="0">
            <a:spAutoFit/>
          </a:bodyPr>
          <a:lstStyle/>
          <a:p>
            <a:r>
              <a:rPr lang="fr-FR" sz="1600" b="1" dirty="0">
                <a:solidFill>
                  <a:schemeClr val="accent3"/>
                </a:solidFill>
              </a:rPr>
              <a:t>Une gamme de véhicules complète et adaptée au marché</a:t>
            </a:r>
          </a:p>
        </p:txBody>
      </p:sp>
      <p:sp>
        <p:nvSpPr>
          <p:cNvPr id="24" name="ZoneTexte 23">
            <a:extLst>
              <a:ext uri="{FF2B5EF4-FFF2-40B4-BE49-F238E27FC236}">
                <a16:creationId xmlns:a16="http://schemas.microsoft.com/office/drawing/2014/main" id="{1AFA82FB-B94F-4063-81A8-724FC140D121}"/>
              </a:ext>
            </a:extLst>
          </p:cNvPr>
          <p:cNvSpPr txBox="1"/>
          <p:nvPr/>
        </p:nvSpPr>
        <p:spPr>
          <a:xfrm>
            <a:off x="725574" y="5451535"/>
            <a:ext cx="7208445" cy="276999"/>
          </a:xfrm>
          <a:prstGeom prst="rect">
            <a:avLst/>
          </a:prstGeom>
          <a:noFill/>
        </p:spPr>
        <p:txBody>
          <a:bodyPr wrap="square" rtlCol="0">
            <a:spAutoFit/>
          </a:bodyPr>
          <a:lstStyle/>
          <a:p>
            <a:pPr algn="just"/>
            <a:r>
              <a:rPr lang="fr-FR" sz="1200" dirty="0">
                <a:solidFill>
                  <a:schemeClr val="tx1">
                    <a:lumMod val="75000"/>
                    <a:lumOff val="25000"/>
                  </a:schemeClr>
                </a:solidFill>
              </a:rPr>
              <a:t>Dont un catalogue décarboné mettant à disposition des véhicules hybrides et électriques</a:t>
            </a:r>
          </a:p>
        </p:txBody>
      </p:sp>
      <p:pic>
        <p:nvPicPr>
          <p:cNvPr id="26" name="Image 25">
            <a:extLst>
              <a:ext uri="{FF2B5EF4-FFF2-40B4-BE49-F238E27FC236}">
                <a16:creationId xmlns:a16="http://schemas.microsoft.com/office/drawing/2014/main" id="{B87DC53F-7155-4461-AD00-73373BD3002E}"/>
              </a:ext>
            </a:extLst>
          </p:cNvPr>
          <p:cNvPicPr>
            <a:picLocks noChangeAspect="1"/>
          </p:cNvPicPr>
          <p:nvPr/>
        </p:nvPicPr>
        <p:blipFill rotWithShape="1">
          <a:blip r:embed="rId6"/>
          <a:srcRect b="55255"/>
          <a:stretch/>
        </p:blipFill>
        <p:spPr>
          <a:xfrm>
            <a:off x="6823721" y="5782343"/>
            <a:ext cx="4312740" cy="518332"/>
          </a:xfrm>
          <a:prstGeom prst="rect">
            <a:avLst/>
          </a:prstGeom>
        </p:spPr>
      </p:pic>
    </p:spTree>
    <p:extLst>
      <p:ext uri="{BB962C8B-B14F-4D97-AF65-F5344CB8AC3E}">
        <p14:creationId xmlns:p14="http://schemas.microsoft.com/office/powerpoint/2010/main" val="2791447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Espace réservé du contenu 9"/>
          <p:cNvSpPr txBox="1">
            <a:spLocks/>
          </p:cNvSpPr>
          <p:nvPr/>
        </p:nvSpPr>
        <p:spPr>
          <a:xfrm>
            <a:off x="1392000" y="1631412"/>
            <a:ext cx="9948000" cy="4129307"/>
          </a:xfrm>
          <a:prstGeom prst="rect">
            <a:avLst/>
          </a:prstGeom>
          <a:gradFill>
            <a:gsLst>
              <a:gs pos="0">
                <a:schemeClr val="bg1"/>
              </a:gs>
              <a:gs pos="30000">
                <a:schemeClr val="bg1"/>
              </a:gs>
              <a:gs pos="60000">
                <a:schemeClr val="bg1">
                  <a:lumMod val="95000"/>
                </a:schemeClr>
              </a:gs>
              <a:gs pos="100000">
                <a:schemeClr val="bg1">
                  <a:lumMod val="95000"/>
                </a:schemeClr>
              </a:gs>
            </a:gsLst>
            <a:lin ang="2700000" scaled="1"/>
          </a:gradFill>
        </p:spPr>
        <p:txBody>
          <a:bodyPr vert="horz" lIns="91440" tIns="45720" rIns="91440" bIns="45720" rtlCol="0">
            <a:normAutofit/>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r-FR" dirty="0"/>
          </a:p>
        </p:txBody>
      </p:sp>
      <p:sp>
        <p:nvSpPr>
          <p:cNvPr id="11" name="Espace réservé du texte 10"/>
          <p:cNvSpPr>
            <a:spLocks noGrp="1"/>
          </p:cNvSpPr>
          <p:nvPr>
            <p:ph type="body" sz="quarter" idx="12"/>
          </p:nvPr>
        </p:nvSpPr>
        <p:spPr/>
        <p:txBody>
          <a:bodyPr>
            <a:normAutofit/>
          </a:bodyPr>
          <a:lstStyle/>
          <a:p>
            <a:r>
              <a:rPr lang="fr-FR" dirty="0"/>
              <a:t>LOA &amp; LLD se positionnent dans notre une offre globale pour accompagner tous nos clients sur chacun de leurs besoins</a:t>
            </a:r>
          </a:p>
        </p:txBody>
      </p:sp>
      <p:sp>
        <p:nvSpPr>
          <p:cNvPr id="12" name="Espace réservé du texte 11"/>
          <p:cNvSpPr>
            <a:spLocks noGrp="1"/>
          </p:cNvSpPr>
          <p:nvPr>
            <p:ph type="body" sz="quarter" idx="14"/>
          </p:nvPr>
        </p:nvSpPr>
        <p:spPr/>
        <p:txBody>
          <a:bodyPr/>
          <a:lstStyle/>
          <a:p>
            <a:r>
              <a:rPr lang="fr-FR" dirty="0"/>
              <a:t>LOA &amp; LLD</a:t>
            </a:r>
          </a:p>
        </p:txBody>
      </p:sp>
      <p:sp>
        <p:nvSpPr>
          <p:cNvPr id="13" name="Espace réservé du texte 12"/>
          <p:cNvSpPr>
            <a:spLocks noGrp="1"/>
          </p:cNvSpPr>
          <p:nvPr>
            <p:ph type="body" sz="quarter" idx="16"/>
          </p:nvPr>
        </p:nvSpPr>
        <p:spPr/>
        <p:txBody>
          <a:bodyPr/>
          <a:lstStyle/>
          <a:p>
            <a:r>
              <a:rPr lang="fr-FR" dirty="0"/>
              <a:t>4</a:t>
            </a:r>
          </a:p>
        </p:txBody>
      </p:sp>
      <p:sp>
        <p:nvSpPr>
          <p:cNvPr id="9" name="Flèche droite 8"/>
          <p:cNvSpPr/>
          <p:nvPr/>
        </p:nvSpPr>
        <p:spPr>
          <a:xfrm>
            <a:off x="1211580" y="5400000"/>
            <a:ext cx="10128420" cy="720000"/>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fr-FR" sz="1200" b="1" dirty="0">
                <a:solidFill>
                  <a:schemeClr val="bg1"/>
                </a:solidFill>
                <a:latin typeface="Arial" panose="020B0604020202020204" pitchFamily="34" charset="0"/>
                <a:cs typeface="Arial" panose="020B0604020202020204" pitchFamily="34" charset="0"/>
              </a:rPr>
              <a:t> Échelle de durée </a:t>
            </a:r>
            <a:r>
              <a:rPr lang="fr-FR" sz="1200" dirty="0">
                <a:solidFill>
                  <a:schemeClr val="bg1"/>
                </a:solidFill>
                <a:latin typeface="Arial" panose="020B0604020202020204" pitchFamily="34" charset="0"/>
                <a:cs typeface="Arial" panose="020B0604020202020204" pitchFamily="34" charset="0"/>
              </a:rPr>
              <a:t>de court terme à moyen et long terme</a:t>
            </a:r>
          </a:p>
        </p:txBody>
      </p:sp>
      <p:sp>
        <p:nvSpPr>
          <p:cNvPr id="14" name="Flèche droite 13"/>
          <p:cNvSpPr/>
          <p:nvPr/>
        </p:nvSpPr>
        <p:spPr>
          <a:xfrm rot="16200000">
            <a:off x="-603654" y="3267066"/>
            <a:ext cx="3991308" cy="720000"/>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Arial" panose="020B0604020202020204" pitchFamily="34" charset="0"/>
                <a:cs typeface="Arial" panose="020B0604020202020204" pitchFamily="34" charset="0"/>
              </a:rPr>
              <a:t>Échelle des montants </a:t>
            </a:r>
            <a:r>
              <a:rPr lang="fr-FR" sz="1200" dirty="0">
                <a:solidFill>
                  <a:schemeClr val="bg1"/>
                </a:solidFill>
                <a:latin typeface="Arial" panose="020B0604020202020204" pitchFamily="34" charset="0"/>
                <a:cs typeface="Arial" panose="020B0604020202020204" pitchFamily="34" charset="0"/>
              </a:rPr>
              <a:t>de faibles à élevés</a:t>
            </a:r>
          </a:p>
        </p:txBody>
      </p:sp>
      <p:sp>
        <p:nvSpPr>
          <p:cNvPr id="15" name="Rectangle à coins arrondis 14"/>
          <p:cNvSpPr>
            <a:spLocks/>
          </p:cNvSpPr>
          <p:nvPr/>
        </p:nvSpPr>
        <p:spPr>
          <a:xfrm>
            <a:off x="1752001" y="4676116"/>
            <a:ext cx="1392900" cy="850860"/>
          </a:xfrm>
          <a:prstGeom prst="roundRect">
            <a:avLst/>
          </a:prstGeom>
          <a:solidFill>
            <a:schemeClr val="bg1"/>
          </a:solidFill>
          <a:ln w="3810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r>
              <a:rPr lang="fr-FR" sz="1200" b="1" dirty="0">
                <a:solidFill>
                  <a:schemeClr val="tx1">
                    <a:lumMod val="75000"/>
                    <a:lumOff val="25000"/>
                  </a:schemeClr>
                </a:solidFill>
                <a:latin typeface="Arial" panose="020B0604020202020204" pitchFamily="34" charset="0"/>
                <a:cs typeface="Arial" panose="020B0604020202020204" pitchFamily="34" charset="0"/>
              </a:rPr>
              <a:t>Découvert</a:t>
            </a:r>
          </a:p>
          <a:p>
            <a:pPr algn="ctr"/>
            <a:r>
              <a:rPr lang="fr-FR" sz="1200" b="1" dirty="0">
                <a:solidFill>
                  <a:schemeClr val="tx1">
                    <a:lumMod val="75000"/>
                    <a:lumOff val="25000"/>
                  </a:schemeClr>
                </a:solidFill>
                <a:latin typeface="Arial" panose="020B0604020202020204" pitchFamily="34" charset="0"/>
                <a:cs typeface="Arial" panose="020B0604020202020204" pitchFamily="34" charset="0"/>
              </a:rPr>
              <a:t>Débit différé</a:t>
            </a:r>
          </a:p>
        </p:txBody>
      </p:sp>
      <p:sp>
        <p:nvSpPr>
          <p:cNvPr id="16" name="Rectangle à coins arrondis 15"/>
          <p:cNvSpPr>
            <a:spLocks/>
          </p:cNvSpPr>
          <p:nvPr/>
        </p:nvSpPr>
        <p:spPr>
          <a:xfrm>
            <a:off x="3028600" y="4111587"/>
            <a:ext cx="1392900" cy="857534"/>
          </a:xfrm>
          <a:prstGeom prst="roundRect">
            <a:avLst/>
          </a:prstGeom>
          <a:solidFill>
            <a:schemeClr val="bg1"/>
          </a:solidFill>
          <a:ln w="3810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r>
              <a:rPr lang="fr-FR" sz="1200" b="1" dirty="0">
                <a:solidFill>
                  <a:schemeClr val="tx1">
                    <a:lumMod val="75000"/>
                    <a:lumOff val="25000"/>
                  </a:schemeClr>
                </a:solidFill>
                <a:latin typeface="Arial" panose="020B0604020202020204" pitchFamily="34" charset="0"/>
                <a:cs typeface="Arial" panose="020B0604020202020204" pitchFamily="34" charset="0"/>
              </a:rPr>
              <a:t>Izicarte</a:t>
            </a:r>
          </a:p>
        </p:txBody>
      </p:sp>
      <p:sp>
        <p:nvSpPr>
          <p:cNvPr id="17" name="Rectangle à coins arrondis 16"/>
          <p:cNvSpPr>
            <a:spLocks/>
          </p:cNvSpPr>
          <p:nvPr/>
        </p:nvSpPr>
        <p:spPr>
          <a:xfrm>
            <a:off x="4197740" y="3362774"/>
            <a:ext cx="1730619" cy="944819"/>
          </a:xfrm>
          <a:prstGeom prst="roundRect">
            <a:avLst/>
          </a:prstGeom>
          <a:solidFill>
            <a:schemeClr val="bg1"/>
          </a:solidFill>
          <a:ln w="38100">
            <a:solidFill>
              <a:srgbClr val="7030A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r>
              <a:rPr lang="fr-FR" sz="1200" b="1" dirty="0">
                <a:solidFill>
                  <a:srgbClr val="7030A0"/>
                </a:solidFill>
                <a:latin typeface="Arial" panose="020B0604020202020204" pitchFamily="34" charset="0"/>
                <a:cs typeface="Arial" panose="020B0604020202020204" pitchFamily="34" charset="0"/>
              </a:rPr>
              <a:t>LOA</a:t>
            </a:r>
          </a:p>
          <a:p>
            <a:pPr algn="ctr"/>
            <a:r>
              <a:rPr lang="fr-FR" sz="1200" b="1" dirty="0">
                <a:solidFill>
                  <a:srgbClr val="7030A0"/>
                </a:solidFill>
                <a:latin typeface="Arial" panose="020B0604020202020204" pitchFamily="34" charset="0"/>
                <a:cs typeface="Arial" panose="020B0604020202020204" pitchFamily="34" charset="0"/>
              </a:rPr>
              <a:t>LLD</a:t>
            </a:r>
          </a:p>
          <a:p>
            <a:pPr algn="ctr"/>
            <a:endParaRPr lang="fr-FR" sz="1200" b="1" dirty="0">
              <a:solidFill>
                <a:srgbClr val="7030A0"/>
              </a:solidFill>
              <a:latin typeface="Arial" panose="020B0604020202020204" pitchFamily="34" charset="0"/>
              <a:cs typeface="Arial" panose="020B0604020202020204" pitchFamily="34" charset="0"/>
            </a:endParaRPr>
          </a:p>
        </p:txBody>
      </p:sp>
      <p:sp>
        <p:nvSpPr>
          <p:cNvPr id="18" name="Rectangle à coins arrondis 17"/>
          <p:cNvSpPr>
            <a:spLocks/>
          </p:cNvSpPr>
          <p:nvPr/>
        </p:nvSpPr>
        <p:spPr>
          <a:xfrm>
            <a:off x="5783579" y="2902295"/>
            <a:ext cx="1667711" cy="778413"/>
          </a:xfrm>
          <a:prstGeom prst="roundRect">
            <a:avLst/>
          </a:prstGeom>
          <a:solidFill>
            <a:schemeClr val="bg1"/>
          </a:solidFill>
          <a:ln w="3810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36000" rIns="0" bIns="36000" rtlCol="0" anchor="ctr"/>
          <a:lstStyle/>
          <a:p>
            <a:pPr algn="ctr"/>
            <a:r>
              <a:rPr lang="fr-FR" sz="1200" b="1" dirty="0">
                <a:solidFill>
                  <a:schemeClr val="tx1">
                    <a:lumMod val="75000"/>
                    <a:lumOff val="25000"/>
                  </a:schemeClr>
                </a:solidFill>
                <a:latin typeface="Arial" panose="020B0604020202020204" pitchFamily="34" charset="0"/>
                <a:cs typeface="Arial" panose="020B0604020202020204" pitchFamily="34" charset="0"/>
              </a:rPr>
              <a:t>Potentiel conso</a:t>
            </a:r>
          </a:p>
          <a:p>
            <a:pPr algn="ctr"/>
            <a:r>
              <a:rPr lang="fr-FR" sz="1200" b="1" dirty="0">
                <a:solidFill>
                  <a:schemeClr val="tx1">
                    <a:lumMod val="75000"/>
                    <a:lumOff val="25000"/>
                  </a:schemeClr>
                </a:solidFill>
                <a:latin typeface="Arial" panose="020B0604020202020204" pitchFamily="34" charset="0"/>
                <a:cs typeface="Arial" panose="020B0604020202020204" pitchFamily="34" charset="0"/>
              </a:rPr>
              <a:t>Crédit projet</a:t>
            </a:r>
          </a:p>
          <a:p>
            <a:pPr algn="ctr"/>
            <a:r>
              <a:rPr lang="fr-FR" sz="1200" b="1" dirty="0">
                <a:solidFill>
                  <a:schemeClr val="tx1">
                    <a:lumMod val="75000"/>
                    <a:lumOff val="25000"/>
                  </a:schemeClr>
                </a:solidFill>
                <a:latin typeface="Arial" panose="020B0604020202020204" pitchFamily="34" charset="0"/>
                <a:cs typeface="Arial" panose="020B0604020202020204" pitchFamily="34" charset="0"/>
              </a:rPr>
              <a:t>Crédit immédiat</a:t>
            </a:r>
          </a:p>
        </p:txBody>
      </p:sp>
      <p:pic>
        <p:nvPicPr>
          <p:cNvPr id="19" name="Image 18">
            <a:extLst>
              <a:ext uri="{FF2B5EF4-FFF2-40B4-BE49-F238E27FC236}">
                <a16:creationId xmlns:a16="http://schemas.microsoft.com/office/drawing/2014/main" id="{1265C159-623E-4230-B368-FAB7EB03E67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45259" y="3962085"/>
            <a:ext cx="835580" cy="252000"/>
          </a:xfrm>
          <a:prstGeom prst="rect">
            <a:avLst/>
          </a:prstGeom>
        </p:spPr>
      </p:pic>
      <p:sp>
        <p:nvSpPr>
          <p:cNvPr id="21" name="Rectangle à coins arrondis 20"/>
          <p:cNvSpPr>
            <a:spLocks/>
          </p:cNvSpPr>
          <p:nvPr/>
        </p:nvSpPr>
        <p:spPr>
          <a:xfrm>
            <a:off x="7324483" y="2452322"/>
            <a:ext cx="1512659" cy="720000"/>
          </a:xfrm>
          <a:prstGeom prst="roundRect">
            <a:avLst/>
          </a:prstGeom>
          <a:solidFill>
            <a:schemeClr val="bg1"/>
          </a:solidFill>
          <a:ln w="3810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r>
              <a:rPr lang="fr-FR" sz="1200" b="1" dirty="0">
                <a:solidFill>
                  <a:schemeClr val="tx1">
                    <a:lumMod val="75000"/>
                    <a:lumOff val="25000"/>
                  </a:schemeClr>
                </a:solidFill>
                <a:latin typeface="Arial" panose="020B0604020202020204" pitchFamily="34" charset="0"/>
                <a:cs typeface="Arial" panose="020B0604020202020204" pitchFamily="34" charset="0"/>
              </a:rPr>
              <a:t>Rachat</a:t>
            </a:r>
          </a:p>
          <a:p>
            <a:pPr algn="ctr"/>
            <a:r>
              <a:rPr lang="fr-FR" sz="1200" b="1" dirty="0">
                <a:solidFill>
                  <a:schemeClr val="tx1">
                    <a:lumMod val="75000"/>
                    <a:lumOff val="25000"/>
                  </a:schemeClr>
                </a:solidFill>
                <a:latin typeface="Arial" panose="020B0604020202020204" pitchFamily="34" charset="0"/>
                <a:cs typeface="Arial" panose="020B0604020202020204" pitchFamily="34" charset="0"/>
              </a:rPr>
              <a:t>Regroupement</a:t>
            </a:r>
          </a:p>
        </p:txBody>
      </p:sp>
      <p:sp>
        <p:nvSpPr>
          <p:cNvPr id="22" name="Rectangle à coins arrondis 21"/>
          <p:cNvSpPr>
            <a:spLocks/>
          </p:cNvSpPr>
          <p:nvPr/>
        </p:nvSpPr>
        <p:spPr>
          <a:xfrm>
            <a:off x="8663662" y="1829152"/>
            <a:ext cx="1554000" cy="803529"/>
          </a:xfrm>
          <a:prstGeom prst="roundRect">
            <a:avLst/>
          </a:prstGeom>
          <a:solidFill>
            <a:schemeClr val="bg1"/>
          </a:solidFill>
          <a:ln w="50800">
            <a:solidFill>
              <a:srgbClr val="7030A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r>
              <a:rPr lang="fr-FR" sz="1200" b="1" dirty="0">
                <a:solidFill>
                  <a:srgbClr val="7030A0"/>
                </a:solidFill>
                <a:latin typeface="Arial" panose="020B0604020202020204" pitchFamily="34" charset="0"/>
                <a:cs typeface="Arial" panose="020B0604020202020204" pitchFamily="34" charset="0"/>
              </a:rPr>
              <a:t>Régén’Air</a:t>
            </a:r>
          </a:p>
          <a:p>
            <a:pPr algn="ctr"/>
            <a:endParaRPr lang="fr-FR" sz="1200" b="1" dirty="0">
              <a:solidFill>
                <a:srgbClr val="7030A0"/>
              </a:solidFill>
              <a:latin typeface="Arial" panose="020B0604020202020204" pitchFamily="34" charset="0"/>
              <a:cs typeface="Arial" panose="020B0604020202020204" pitchFamily="34" charset="0"/>
            </a:endParaRPr>
          </a:p>
          <a:p>
            <a:pPr algn="ctr"/>
            <a:endParaRPr lang="fr-FR" sz="1200" b="1" dirty="0">
              <a:solidFill>
                <a:srgbClr val="7030A0"/>
              </a:solidFill>
              <a:latin typeface="Arial" panose="020B0604020202020204" pitchFamily="34" charset="0"/>
              <a:cs typeface="Arial" panose="020B0604020202020204" pitchFamily="34" charset="0"/>
            </a:endParaRPr>
          </a:p>
        </p:txBody>
      </p:sp>
      <p:pic>
        <p:nvPicPr>
          <p:cNvPr id="23" name="Image 22">
            <a:extLst>
              <a:ext uri="{FF2B5EF4-FFF2-40B4-BE49-F238E27FC236}">
                <a16:creationId xmlns:a16="http://schemas.microsoft.com/office/drawing/2014/main" id="{1265C159-623E-4230-B368-FAB7EB03E67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17142" y="2246134"/>
            <a:ext cx="835580" cy="252000"/>
          </a:xfrm>
          <a:prstGeom prst="rect">
            <a:avLst/>
          </a:prstGeom>
        </p:spPr>
      </p:pic>
    </p:spTree>
    <p:extLst>
      <p:ext uri="{BB962C8B-B14F-4D97-AF65-F5344CB8AC3E}">
        <p14:creationId xmlns:p14="http://schemas.microsoft.com/office/powerpoint/2010/main" val="11737484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p:txBody>
          <a:bodyPr>
            <a:normAutofit/>
          </a:bodyPr>
          <a:lstStyle/>
          <a:p>
            <a:pPr>
              <a:buClr>
                <a:schemeClr val="accent3"/>
              </a:buClr>
            </a:pPr>
            <a:r>
              <a:rPr lang="fr-FR" dirty="0"/>
              <a:t>Plus nous saurons détecter les besoins de nos clients, plus nous pourrons adapter nos actions et nos solutions.</a:t>
            </a:r>
          </a:p>
          <a:p>
            <a:pPr>
              <a:buClr>
                <a:schemeClr val="accent3"/>
              </a:buClr>
            </a:pPr>
            <a:r>
              <a:rPr lang="fr-FR" dirty="0"/>
              <a:t>Pour cela, il est essentiel de comprendre leur façon de ‘consommer’ l’automobile :</a:t>
            </a:r>
          </a:p>
          <a:p>
            <a:pPr lvl="1">
              <a:buClr>
                <a:schemeClr val="accent3"/>
              </a:buClr>
            </a:pPr>
            <a:r>
              <a:rPr lang="fr-FR" dirty="0"/>
              <a:t>Neuve ou d’occasion ?</a:t>
            </a:r>
          </a:p>
          <a:p>
            <a:pPr lvl="1">
              <a:buClr>
                <a:schemeClr val="accent3"/>
              </a:buClr>
            </a:pPr>
            <a:r>
              <a:rPr lang="fr-FR" dirty="0"/>
              <a:t>En paiement comptant, crédit classique ou location ?</a:t>
            </a:r>
          </a:p>
          <a:p>
            <a:endParaRPr lang="fr-FR" dirty="0"/>
          </a:p>
          <a:p>
            <a:pPr>
              <a:buClr>
                <a:schemeClr val="accent3"/>
              </a:buClr>
            </a:pPr>
            <a:r>
              <a:rPr lang="fr-FR" b="1" dirty="0">
                <a:solidFill>
                  <a:schemeClr val="accent3"/>
                </a:solidFill>
              </a:rPr>
              <a:t>Les bonnes pratiques :</a:t>
            </a:r>
          </a:p>
          <a:p>
            <a:pPr marL="0" indent="0">
              <a:spcBef>
                <a:spcPts val="1200"/>
              </a:spcBef>
              <a:buNone/>
            </a:pPr>
            <a:r>
              <a:rPr lang="fr-FR" b="1" dirty="0">
                <a:solidFill>
                  <a:schemeClr val="accent3"/>
                </a:solidFill>
                <a:sym typeface="Wingdings" panose="05000000000000000000" pitchFamily="2" charset="2"/>
              </a:rPr>
              <a:t> </a:t>
            </a:r>
            <a:r>
              <a:rPr lang="fr-FR" b="1" dirty="0">
                <a:solidFill>
                  <a:schemeClr val="accent3"/>
                </a:solidFill>
              </a:rPr>
              <a:t>Anticiper </a:t>
            </a:r>
            <a:r>
              <a:rPr lang="fr-FR" dirty="0">
                <a:sym typeface="Wingdings" panose="05000000000000000000" pitchFamily="2" charset="2"/>
              </a:rPr>
              <a:t>avec la vérification de </a:t>
            </a:r>
            <a:r>
              <a:rPr lang="fr-FR" dirty="0">
                <a:sym typeface="Wingdings" panose="05000000000000000000" pitchFamily="2" charset="2"/>
                <a:hlinkClick r:id="rId2"/>
              </a:rPr>
              <a:t>potentiel conso </a:t>
            </a:r>
            <a:r>
              <a:rPr lang="fr-FR" dirty="0">
                <a:sym typeface="Wingdings" panose="05000000000000000000" pitchFamily="2" charset="2"/>
              </a:rPr>
              <a:t>en préparation d’entretien et la découverte client en entretien ;</a:t>
            </a:r>
          </a:p>
          <a:p>
            <a:pPr marL="0" indent="0">
              <a:spcBef>
                <a:spcPts val="1200"/>
              </a:spcBef>
              <a:buNone/>
            </a:pPr>
            <a:r>
              <a:rPr lang="fr-FR" b="1" dirty="0">
                <a:solidFill>
                  <a:schemeClr val="accent3"/>
                </a:solidFill>
                <a:sym typeface="Wingdings" panose="05000000000000000000" pitchFamily="2" charset="2"/>
              </a:rPr>
              <a:t> </a:t>
            </a:r>
            <a:r>
              <a:rPr lang="fr-FR" b="1" dirty="0">
                <a:solidFill>
                  <a:schemeClr val="accent3"/>
                </a:solidFill>
              </a:rPr>
              <a:t>Accompagner</a:t>
            </a:r>
            <a:r>
              <a:rPr lang="fr-FR" dirty="0">
                <a:solidFill>
                  <a:schemeClr val="accent3"/>
                </a:solidFill>
                <a:sym typeface="Wingdings" panose="05000000000000000000" pitchFamily="2" charset="2"/>
              </a:rPr>
              <a:t> </a:t>
            </a:r>
            <a:r>
              <a:rPr lang="fr-FR" dirty="0">
                <a:sym typeface="Wingdings" panose="05000000000000000000" pitchFamily="2" charset="2"/>
              </a:rPr>
              <a:t>en rappelant que </a:t>
            </a:r>
            <a:r>
              <a:rPr lang="fr-FR" dirty="0">
                <a:sym typeface="Wingdings" panose="05000000000000000000" pitchFamily="2" charset="2"/>
                <a:hlinkClick r:id="rId2"/>
              </a:rPr>
              <a:t>potentiel conso </a:t>
            </a:r>
            <a:r>
              <a:rPr lang="fr-FR" dirty="0">
                <a:sym typeface="Wingdings" panose="05000000000000000000" pitchFamily="2" charset="2"/>
              </a:rPr>
              <a:t>peut être actionné à tout moment et/ou en mettant à disposition un prêt projet ;</a:t>
            </a:r>
          </a:p>
          <a:p>
            <a:pPr marL="0" indent="0">
              <a:spcBef>
                <a:spcPts val="1200"/>
              </a:spcBef>
              <a:buNone/>
            </a:pPr>
            <a:r>
              <a:rPr lang="fr-FR" b="1" dirty="0">
                <a:solidFill>
                  <a:schemeClr val="accent3"/>
                </a:solidFill>
                <a:sym typeface="Wingdings" panose="05000000000000000000" pitchFamily="2" charset="2"/>
              </a:rPr>
              <a:t> </a:t>
            </a:r>
            <a:r>
              <a:rPr lang="fr-FR" b="1" dirty="0">
                <a:solidFill>
                  <a:schemeClr val="accent3"/>
                </a:solidFill>
              </a:rPr>
              <a:t>Transmettre</a:t>
            </a:r>
            <a:r>
              <a:rPr lang="fr-FR" dirty="0">
                <a:solidFill>
                  <a:schemeClr val="accent3"/>
                </a:solidFill>
                <a:sym typeface="Wingdings" panose="05000000000000000000" pitchFamily="2" charset="2"/>
              </a:rPr>
              <a:t> </a:t>
            </a:r>
            <a:r>
              <a:rPr lang="fr-FR" dirty="0">
                <a:sym typeface="Wingdings" panose="05000000000000000000" pitchFamily="2" charset="2"/>
              </a:rPr>
              <a:t>un lead qualifié sur IZIVENTE pour tous les clients privilégiant la location ;</a:t>
            </a:r>
          </a:p>
          <a:p>
            <a:pPr marL="0" indent="0">
              <a:spcBef>
                <a:spcPts val="1200"/>
              </a:spcBef>
              <a:buNone/>
            </a:pPr>
            <a:r>
              <a:rPr lang="fr-FR" b="1" dirty="0">
                <a:solidFill>
                  <a:schemeClr val="accent3"/>
                </a:solidFill>
                <a:sym typeface="Wingdings" panose="05000000000000000000" pitchFamily="2" charset="2"/>
              </a:rPr>
              <a:t> </a:t>
            </a:r>
            <a:r>
              <a:rPr lang="fr-FR" b="1" dirty="0">
                <a:solidFill>
                  <a:schemeClr val="accent3"/>
                </a:solidFill>
              </a:rPr>
              <a:t>Conclure</a:t>
            </a:r>
            <a:r>
              <a:rPr lang="fr-FR" dirty="0">
                <a:solidFill>
                  <a:schemeClr val="accent3"/>
                </a:solidFill>
                <a:sym typeface="Wingdings" panose="05000000000000000000" pitchFamily="2" charset="2"/>
              </a:rPr>
              <a:t> </a:t>
            </a:r>
            <a:r>
              <a:rPr lang="fr-FR" dirty="0">
                <a:sym typeface="Wingdings" panose="05000000000000000000" pitchFamily="2" charset="2"/>
              </a:rPr>
              <a:t>en relançant les prêts projet réalisés pour les débloquer ou en vendant un prêt immédiat ;</a:t>
            </a:r>
          </a:p>
          <a:p>
            <a:pPr marL="0" indent="0">
              <a:spcBef>
                <a:spcPts val="1200"/>
              </a:spcBef>
              <a:buNone/>
            </a:pPr>
            <a:r>
              <a:rPr lang="fr-FR" b="1" dirty="0">
                <a:solidFill>
                  <a:schemeClr val="accent3"/>
                </a:solidFill>
                <a:sym typeface="Wingdings" panose="05000000000000000000" pitchFamily="2" charset="2"/>
              </a:rPr>
              <a:t> </a:t>
            </a:r>
            <a:r>
              <a:rPr lang="fr-FR" b="1" dirty="0">
                <a:solidFill>
                  <a:schemeClr val="accent3"/>
                </a:solidFill>
              </a:rPr>
              <a:t>Se rattraper</a:t>
            </a:r>
            <a:r>
              <a:rPr lang="fr-FR" dirty="0">
                <a:solidFill>
                  <a:schemeClr val="accent3"/>
                </a:solidFill>
                <a:sym typeface="Wingdings" panose="05000000000000000000" pitchFamily="2" charset="2"/>
              </a:rPr>
              <a:t> </a:t>
            </a:r>
            <a:r>
              <a:rPr lang="fr-FR" dirty="0">
                <a:sym typeface="Wingdings" panose="05000000000000000000" pitchFamily="2" charset="2"/>
              </a:rPr>
              <a:t>sur les paiements comptant pour reconstituer l’épargne injectée par un financement.</a:t>
            </a:r>
            <a:endParaRPr lang="fr-FR" dirty="0"/>
          </a:p>
        </p:txBody>
      </p:sp>
      <p:sp>
        <p:nvSpPr>
          <p:cNvPr id="11" name="Espace réservé du texte 10"/>
          <p:cNvSpPr>
            <a:spLocks noGrp="1"/>
          </p:cNvSpPr>
          <p:nvPr>
            <p:ph type="body" sz="quarter" idx="12"/>
          </p:nvPr>
        </p:nvSpPr>
        <p:spPr/>
        <p:txBody>
          <a:bodyPr>
            <a:normAutofit/>
          </a:bodyPr>
          <a:lstStyle/>
          <a:p>
            <a:r>
              <a:rPr lang="fr-FR" dirty="0"/>
              <a:t>La clé de la réussite, sur la LOA, la LLD et plus largement sur le crédit consommation, commence par anticiper sur les besoins de nos clients</a:t>
            </a:r>
          </a:p>
        </p:txBody>
      </p:sp>
      <p:sp>
        <p:nvSpPr>
          <p:cNvPr id="12" name="Espace réservé du texte 11"/>
          <p:cNvSpPr>
            <a:spLocks noGrp="1"/>
          </p:cNvSpPr>
          <p:nvPr>
            <p:ph type="body" sz="quarter" idx="14"/>
          </p:nvPr>
        </p:nvSpPr>
        <p:spPr/>
        <p:txBody>
          <a:bodyPr/>
          <a:lstStyle/>
          <a:p>
            <a:r>
              <a:rPr lang="fr-FR" dirty="0"/>
              <a:t>LOA &amp; LLD</a:t>
            </a:r>
          </a:p>
        </p:txBody>
      </p:sp>
      <p:sp>
        <p:nvSpPr>
          <p:cNvPr id="13" name="Espace réservé du texte 12"/>
          <p:cNvSpPr>
            <a:spLocks noGrp="1"/>
          </p:cNvSpPr>
          <p:nvPr>
            <p:ph type="body" sz="quarter" idx="16"/>
          </p:nvPr>
        </p:nvSpPr>
        <p:spPr/>
        <p:txBody>
          <a:bodyPr/>
          <a:lstStyle/>
          <a:p>
            <a:r>
              <a:rPr lang="fr-FR" dirty="0"/>
              <a:t>5</a:t>
            </a:r>
          </a:p>
        </p:txBody>
      </p:sp>
    </p:spTree>
    <p:extLst>
      <p:ext uri="{BB962C8B-B14F-4D97-AF65-F5344CB8AC3E}">
        <p14:creationId xmlns:p14="http://schemas.microsoft.com/office/powerpoint/2010/main" val="4272330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normAutofit/>
          </a:bodyPr>
          <a:lstStyle/>
          <a:p>
            <a:r>
              <a:rPr lang="fr-FR" dirty="0"/>
              <a:t>Des sites spécifiques, LOA ou LLD, permettent de choisir son véhicule et de réaliser une simulation</a:t>
            </a:r>
          </a:p>
        </p:txBody>
      </p:sp>
      <p:sp>
        <p:nvSpPr>
          <p:cNvPr id="12" name="Espace réservé du texte 11"/>
          <p:cNvSpPr>
            <a:spLocks noGrp="1"/>
          </p:cNvSpPr>
          <p:nvPr>
            <p:ph type="body" sz="quarter" idx="14"/>
          </p:nvPr>
        </p:nvSpPr>
        <p:spPr/>
        <p:txBody>
          <a:bodyPr/>
          <a:lstStyle/>
          <a:p>
            <a:r>
              <a:rPr lang="fr-FR" dirty="0"/>
              <a:t>LOA &amp; LLD</a:t>
            </a:r>
          </a:p>
        </p:txBody>
      </p:sp>
      <p:sp>
        <p:nvSpPr>
          <p:cNvPr id="13" name="Espace réservé du texte 12"/>
          <p:cNvSpPr>
            <a:spLocks noGrp="1"/>
          </p:cNvSpPr>
          <p:nvPr>
            <p:ph type="body" sz="quarter" idx="16"/>
          </p:nvPr>
        </p:nvSpPr>
        <p:spPr/>
        <p:txBody>
          <a:bodyPr/>
          <a:lstStyle/>
          <a:p>
            <a:r>
              <a:rPr lang="fr-FR" dirty="0"/>
              <a:t>6</a:t>
            </a:r>
          </a:p>
        </p:txBody>
      </p:sp>
      <p:sp>
        <p:nvSpPr>
          <p:cNvPr id="14" name="Espace réservé du contenu 9"/>
          <p:cNvSpPr>
            <a:spLocks noGrp="1"/>
          </p:cNvSpPr>
          <p:nvPr>
            <p:ph idx="1"/>
          </p:nvPr>
        </p:nvSpPr>
        <p:spPr>
          <a:xfrm>
            <a:off x="695325" y="1851102"/>
            <a:ext cx="10980738" cy="4386186"/>
          </a:xfrm>
        </p:spPr>
        <p:txBody>
          <a:bodyPr>
            <a:normAutofit/>
          </a:bodyPr>
          <a:lstStyle/>
          <a:p>
            <a:pPr>
              <a:buClr>
                <a:schemeClr val="accent3"/>
              </a:buClr>
            </a:pPr>
            <a:r>
              <a:rPr lang="fr-FR" dirty="0"/>
              <a:t>Le site client de la LOA</a:t>
            </a:r>
            <a:endParaRPr lang="fr-FR" dirty="0">
              <a:hlinkClick r:id="rId2"/>
            </a:endParaRPr>
          </a:p>
          <a:p>
            <a:pPr>
              <a:buClr>
                <a:schemeClr val="accent3"/>
              </a:buClr>
            </a:pPr>
            <a:r>
              <a:rPr lang="fr-FR" dirty="0">
                <a:hlinkClick r:id="rId2"/>
              </a:rPr>
              <a:t>Spécialiste de la LOA | Caisse d'Epargne (loa-automobile.fr)</a:t>
            </a:r>
            <a:endParaRPr lang="fr-FR" dirty="0">
              <a:solidFill>
                <a:schemeClr val="tx1">
                  <a:lumMod val="65000"/>
                  <a:lumOff val="35000"/>
                </a:schemeClr>
              </a:solidFill>
            </a:endParaRPr>
          </a:p>
        </p:txBody>
      </p:sp>
      <p:pic>
        <p:nvPicPr>
          <p:cNvPr id="2" name="Image 1">
            <a:extLst>
              <a:ext uri="{FF2B5EF4-FFF2-40B4-BE49-F238E27FC236}">
                <a16:creationId xmlns:a16="http://schemas.microsoft.com/office/drawing/2014/main" id="{E5D2F746-0395-4351-AAB0-C43B4A98907E}"/>
              </a:ext>
            </a:extLst>
          </p:cNvPr>
          <p:cNvPicPr>
            <a:picLocks noChangeAspect="1"/>
          </p:cNvPicPr>
          <p:nvPr/>
        </p:nvPicPr>
        <p:blipFill>
          <a:blip r:embed="rId3"/>
          <a:stretch>
            <a:fillRect/>
          </a:stretch>
        </p:blipFill>
        <p:spPr>
          <a:xfrm>
            <a:off x="6185694" y="2736525"/>
            <a:ext cx="5544119" cy="2778292"/>
          </a:xfrm>
          <a:prstGeom prst="rect">
            <a:avLst/>
          </a:prstGeom>
        </p:spPr>
      </p:pic>
      <p:pic>
        <p:nvPicPr>
          <p:cNvPr id="3" name="Image 2">
            <a:extLst>
              <a:ext uri="{FF2B5EF4-FFF2-40B4-BE49-F238E27FC236}">
                <a16:creationId xmlns:a16="http://schemas.microsoft.com/office/drawing/2014/main" id="{26CE1CD1-062C-4CCA-8FF0-D02082E81213}"/>
              </a:ext>
            </a:extLst>
          </p:cNvPr>
          <p:cNvPicPr>
            <a:picLocks noChangeAspect="1"/>
          </p:cNvPicPr>
          <p:nvPr/>
        </p:nvPicPr>
        <p:blipFill>
          <a:blip r:embed="rId4"/>
          <a:stretch>
            <a:fillRect/>
          </a:stretch>
        </p:blipFill>
        <p:spPr>
          <a:xfrm>
            <a:off x="694800" y="4976869"/>
            <a:ext cx="5401199" cy="1305803"/>
          </a:xfrm>
          <a:prstGeom prst="rect">
            <a:avLst/>
          </a:prstGeom>
        </p:spPr>
      </p:pic>
      <p:pic>
        <p:nvPicPr>
          <p:cNvPr id="4" name="Image 3">
            <a:extLst>
              <a:ext uri="{FF2B5EF4-FFF2-40B4-BE49-F238E27FC236}">
                <a16:creationId xmlns:a16="http://schemas.microsoft.com/office/drawing/2014/main" id="{073921B4-AAB2-4934-8B50-2B62A4F260B5}"/>
              </a:ext>
            </a:extLst>
          </p:cNvPr>
          <p:cNvPicPr>
            <a:picLocks noChangeAspect="1"/>
          </p:cNvPicPr>
          <p:nvPr/>
        </p:nvPicPr>
        <p:blipFill>
          <a:blip r:embed="rId5"/>
          <a:stretch>
            <a:fillRect/>
          </a:stretch>
        </p:blipFill>
        <p:spPr>
          <a:xfrm>
            <a:off x="694800" y="2736525"/>
            <a:ext cx="5437142" cy="2240344"/>
          </a:xfrm>
          <a:prstGeom prst="rect">
            <a:avLst/>
          </a:prstGeom>
        </p:spPr>
      </p:pic>
    </p:spTree>
    <p:extLst>
      <p:ext uri="{BB962C8B-B14F-4D97-AF65-F5344CB8AC3E}">
        <p14:creationId xmlns:p14="http://schemas.microsoft.com/office/powerpoint/2010/main" val="7765978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normAutofit/>
          </a:bodyPr>
          <a:lstStyle/>
          <a:p>
            <a:r>
              <a:rPr lang="fr-FR" dirty="0"/>
              <a:t>Des sites spécifiques, LOA ou LLD, permettent de choisir son véhicule et de réaliser une simulation</a:t>
            </a:r>
          </a:p>
        </p:txBody>
      </p:sp>
      <p:sp>
        <p:nvSpPr>
          <p:cNvPr id="12" name="Espace réservé du texte 11"/>
          <p:cNvSpPr>
            <a:spLocks noGrp="1"/>
          </p:cNvSpPr>
          <p:nvPr>
            <p:ph type="body" sz="quarter" idx="14"/>
          </p:nvPr>
        </p:nvSpPr>
        <p:spPr/>
        <p:txBody>
          <a:bodyPr/>
          <a:lstStyle/>
          <a:p>
            <a:r>
              <a:rPr lang="fr-FR" dirty="0"/>
              <a:t>LOA &amp; LLD</a:t>
            </a:r>
          </a:p>
        </p:txBody>
      </p:sp>
      <p:sp>
        <p:nvSpPr>
          <p:cNvPr id="13" name="Espace réservé du texte 12"/>
          <p:cNvSpPr>
            <a:spLocks noGrp="1"/>
          </p:cNvSpPr>
          <p:nvPr>
            <p:ph type="body" sz="quarter" idx="16"/>
          </p:nvPr>
        </p:nvSpPr>
        <p:spPr/>
        <p:txBody>
          <a:bodyPr/>
          <a:lstStyle/>
          <a:p>
            <a:r>
              <a:rPr lang="fr-FR" dirty="0"/>
              <a:t>6</a:t>
            </a:r>
          </a:p>
        </p:txBody>
      </p:sp>
      <p:sp>
        <p:nvSpPr>
          <p:cNvPr id="14" name="Espace réservé du contenu 9"/>
          <p:cNvSpPr>
            <a:spLocks noGrp="1"/>
          </p:cNvSpPr>
          <p:nvPr>
            <p:ph idx="1"/>
          </p:nvPr>
        </p:nvSpPr>
        <p:spPr>
          <a:xfrm>
            <a:off x="695325" y="1851102"/>
            <a:ext cx="10980738" cy="4386186"/>
          </a:xfrm>
        </p:spPr>
        <p:txBody>
          <a:bodyPr>
            <a:normAutofit/>
          </a:bodyPr>
          <a:lstStyle/>
          <a:p>
            <a:pPr>
              <a:buClr>
                <a:schemeClr val="accent3"/>
              </a:buClr>
            </a:pPr>
            <a:r>
              <a:rPr lang="fr-FR" dirty="0">
                <a:solidFill>
                  <a:schemeClr val="tx1">
                    <a:lumMod val="65000"/>
                    <a:lumOff val="35000"/>
                  </a:schemeClr>
                </a:solidFill>
              </a:rPr>
              <a:t>Le site client pour la LLD</a:t>
            </a:r>
            <a:endParaRPr lang="fr-FR" dirty="0">
              <a:solidFill>
                <a:schemeClr val="tx1">
                  <a:lumMod val="65000"/>
                  <a:lumOff val="35000"/>
                </a:schemeClr>
              </a:solidFill>
              <a:hlinkClick r:id="rId2"/>
            </a:endParaRPr>
          </a:p>
          <a:p>
            <a:pPr>
              <a:buClr>
                <a:schemeClr val="accent3"/>
              </a:buClr>
            </a:pPr>
            <a:r>
              <a:rPr lang="fr-FR" dirty="0">
                <a:solidFill>
                  <a:schemeClr val="tx1">
                    <a:lumMod val="65000"/>
                    <a:lumOff val="35000"/>
                  </a:schemeClr>
                </a:solidFill>
                <a:hlinkClick r:id="rId2"/>
              </a:rPr>
              <a:t>https://www.particuliers.mycarlease.fr/caisse-epargne</a:t>
            </a:r>
            <a:endParaRPr lang="fr-FR" dirty="0">
              <a:solidFill>
                <a:schemeClr val="tx1">
                  <a:lumMod val="65000"/>
                  <a:lumOff val="35000"/>
                </a:schemeClr>
              </a:solidFill>
            </a:endParaRPr>
          </a:p>
        </p:txBody>
      </p:sp>
      <p:pic>
        <p:nvPicPr>
          <p:cNvPr id="25" name="Image 24"/>
          <p:cNvPicPr>
            <a:picLocks noChangeAspect="1"/>
          </p:cNvPicPr>
          <p:nvPr/>
        </p:nvPicPr>
        <p:blipFill>
          <a:blip r:embed="rId3"/>
          <a:stretch>
            <a:fillRect/>
          </a:stretch>
        </p:blipFill>
        <p:spPr>
          <a:xfrm>
            <a:off x="695325" y="4935858"/>
            <a:ext cx="3314700" cy="1165860"/>
          </a:xfrm>
          <a:prstGeom prst="rect">
            <a:avLst/>
          </a:prstGeom>
        </p:spPr>
      </p:pic>
      <p:pic>
        <p:nvPicPr>
          <p:cNvPr id="26" name="Image 25"/>
          <p:cNvPicPr>
            <a:picLocks noChangeAspect="1"/>
          </p:cNvPicPr>
          <p:nvPr/>
        </p:nvPicPr>
        <p:blipFill>
          <a:blip r:embed="rId4"/>
          <a:stretch>
            <a:fillRect/>
          </a:stretch>
        </p:blipFill>
        <p:spPr>
          <a:xfrm>
            <a:off x="4168141" y="4935858"/>
            <a:ext cx="3577590" cy="1177290"/>
          </a:xfrm>
          <a:prstGeom prst="rect">
            <a:avLst/>
          </a:prstGeom>
        </p:spPr>
      </p:pic>
      <p:pic>
        <p:nvPicPr>
          <p:cNvPr id="27" name="Image 26"/>
          <p:cNvPicPr>
            <a:picLocks noChangeAspect="1"/>
          </p:cNvPicPr>
          <p:nvPr/>
        </p:nvPicPr>
        <p:blipFill>
          <a:blip r:embed="rId5"/>
          <a:stretch>
            <a:fillRect/>
          </a:stretch>
        </p:blipFill>
        <p:spPr>
          <a:xfrm>
            <a:off x="7680962" y="4903901"/>
            <a:ext cx="3537585" cy="1177290"/>
          </a:xfrm>
          <a:prstGeom prst="rect">
            <a:avLst/>
          </a:prstGeom>
        </p:spPr>
      </p:pic>
      <p:pic>
        <p:nvPicPr>
          <p:cNvPr id="2" name="Image 1">
            <a:extLst>
              <a:ext uri="{FF2B5EF4-FFF2-40B4-BE49-F238E27FC236}">
                <a16:creationId xmlns:a16="http://schemas.microsoft.com/office/drawing/2014/main" id="{E38BFB74-179A-4D33-8F1D-508CFB005899}"/>
              </a:ext>
            </a:extLst>
          </p:cNvPr>
          <p:cNvPicPr>
            <a:picLocks noChangeAspect="1"/>
          </p:cNvPicPr>
          <p:nvPr/>
        </p:nvPicPr>
        <p:blipFill rotWithShape="1">
          <a:blip r:embed="rId6"/>
          <a:srcRect b="41987"/>
          <a:stretch/>
        </p:blipFill>
        <p:spPr>
          <a:xfrm>
            <a:off x="706438" y="2846188"/>
            <a:ext cx="6240780" cy="1967971"/>
          </a:xfrm>
          <a:prstGeom prst="rect">
            <a:avLst/>
          </a:prstGeom>
        </p:spPr>
      </p:pic>
      <p:grpSp>
        <p:nvGrpSpPr>
          <p:cNvPr id="5" name="Groupe 4">
            <a:extLst>
              <a:ext uri="{FF2B5EF4-FFF2-40B4-BE49-F238E27FC236}">
                <a16:creationId xmlns:a16="http://schemas.microsoft.com/office/drawing/2014/main" id="{64DC3AA0-F999-456F-BDC8-F42AF056E381}"/>
              </a:ext>
            </a:extLst>
          </p:cNvPr>
          <p:cNvGrpSpPr/>
          <p:nvPr/>
        </p:nvGrpSpPr>
        <p:grpSpPr>
          <a:xfrm>
            <a:off x="7299960" y="2846188"/>
            <a:ext cx="4023361" cy="1967971"/>
            <a:chOff x="7210705" y="1980671"/>
            <a:chExt cx="4465358" cy="2254568"/>
          </a:xfrm>
        </p:grpSpPr>
        <p:pic>
          <p:nvPicPr>
            <p:cNvPr id="3" name="Image 2">
              <a:extLst>
                <a:ext uri="{FF2B5EF4-FFF2-40B4-BE49-F238E27FC236}">
                  <a16:creationId xmlns:a16="http://schemas.microsoft.com/office/drawing/2014/main" id="{EA031170-E126-4F60-9975-4784F62D2740}"/>
                </a:ext>
              </a:extLst>
            </p:cNvPr>
            <p:cNvPicPr>
              <a:picLocks noChangeAspect="1"/>
            </p:cNvPicPr>
            <p:nvPr/>
          </p:nvPicPr>
          <p:blipFill>
            <a:blip r:embed="rId7"/>
            <a:stretch>
              <a:fillRect/>
            </a:stretch>
          </p:blipFill>
          <p:spPr>
            <a:xfrm>
              <a:off x="7210705" y="1980671"/>
              <a:ext cx="4465358" cy="2254568"/>
            </a:xfrm>
            <a:prstGeom prst="rect">
              <a:avLst/>
            </a:prstGeom>
          </p:spPr>
        </p:pic>
        <p:pic>
          <p:nvPicPr>
            <p:cNvPr id="4" name="Image 3">
              <a:extLst>
                <a:ext uri="{FF2B5EF4-FFF2-40B4-BE49-F238E27FC236}">
                  <a16:creationId xmlns:a16="http://schemas.microsoft.com/office/drawing/2014/main" id="{FE872245-437E-4BA7-A794-03E360DF4220}"/>
                </a:ext>
              </a:extLst>
            </p:cNvPr>
            <p:cNvPicPr>
              <a:picLocks noChangeAspect="1"/>
            </p:cNvPicPr>
            <p:nvPr/>
          </p:nvPicPr>
          <p:blipFill rotWithShape="1">
            <a:blip r:embed="rId8"/>
            <a:srcRect r="50000"/>
            <a:stretch/>
          </p:blipFill>
          <p:spPr>
            <a:xfrm>
              <a:off x="8707684" y="2274365"/>
              <a:ext cx="1486639" cy="1565343"/>
            </a:xfrm>
            <a:prstGeom prst="rect">
              <a:avLst/>
            </a:prstGeom>
          </p:spPr>
        </p:pic>
      </p:grpSp>
    </p:spTree>
    <p:extLst>
      <p:ext uri="{BB962C8B-B14F-4D97-AF65-F5344CB8AC3E}">
        <p14:creationId xmlns:p14="http://schemas.microsoft.com/office/powerpoint/2010/main" val="419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695325" y="1851102"/>
            <a:ext cx="10980738" cy="4384800"/>
          </a:xfrm>
        </p:spPr>
        <p:txBody>
          <a:bodyPr>
            <a:normAutofit/>
          </a:bodyPr>
          <a:lstStyle/>
          <a:p>
            <a:pPr marL="0" indent="0">
              <a:buNone/>
            </a:pPr>
            <a:r>
              <a:rPr lang="fr-FR" b="1" dirty="0"/>
              <a:t>1.  </a:t>
            </a:r>
            <a:r>
              <a:rPr lang="fr-FR" b="1" dirty="0">
                <a:solidFill>
                  <a:schemeClr val="accent3"/>
                </a:solidFill>
              </a:rPr>
              <a:t>Quel est notre potentiel à l’échelle d’un portefeuille de conseiller ?</a:t>
            </a:r>
          </a:p>
          <a:p>
            <a:pPr lvl="1">
              <a:buClr>
                <a:schemeClr val="accent3"/>
              </a:buClr>
            </a:pPr>
            <a:r>
              <a:rPr lang="fr-FR" dirty="0"/>
              <a:t>135 clients vont acquérir un véhicule dans l’année, 35 en neuf et 100 en occasion ;</a:t>
            </a:r>
          </a:p>
          <a:p>
            <a:pPr lvl="1">
              <a:buClr>
                <a:schemeClr val="accent3"/>
              </a:buClr>
            </a:pPr>
            <a:r>
              <a:rPr lang="fr-FR" dirty="0"/>
              <a:t>70 utiliseront leur épargne pour payer comptant et nous pouvons les convaincre de faire un crédit ;</a:t>
            </a:r>
          </a:p>
          <a:p>
            <a:pPr lvl="1">
              <a:buClr>
                <a:schemeClr val="accent3"/>
              </a:buClr>
            </a:pPr>
            <a:r>
              <a:rPr lang="fr-FR" dirty="0"/>
              <a:t>42 auront recours à un crédit consommation ;</a:t>
            </a:r>
          </a:p>
          <a:p>
            <a:pPr lvl="1">
              <a:buClr>
                <a:schemeClr val="accent3"/>
              </a:buClr>
            </a:pPr>
            <a:r>
              <a:rPr lang="fr-FR" dirty="0"/>
              <a:t>23 vont acquérir leur véhicule en formule de location, LOA ou LLD.</a:t>
            </a:r>
          </a:p>
          <a:p>
            <a:pPr marL="0" indent="0">
              <a:buNone/>
            </a:pPr>
            <a:endParaRPr lang="fr-FR" dirty="0"/>
          </a:p>
          <a:p>
            <a:pPr marL="0" indent="0">
              <a:buNone/>
            </a:pPr>
            <a:r>
              <a:rPr lang="fr-FR" b="1" dirty="0"/>
              <a:t>2.  </a:t>
            </a:r>
            <a:r>
              <a:rPr lang="fr-FR" b="1" dirty="0">
                <a:solidFill>
                  <a:schemeClr val="accent3"/>
                </a:solidFill>
              </a:rPr>
              <a:t>Les cibles à notre disposition :</a:t>
            </a:r>
          </a:p>
          <a:p>
            <a:pPr lvl="1">
              <a:buClr>
                <a:schemeClr val="accent3"/>
              </a:buClr>
            </a:pPr>
            <a:r>
              <a:rPr lang="fr-FR" dirty="0"/>
              <a:t>GERC crédit client appétent LOA/LLD : croisement du fichier des immatriculations et des clients appétents crédit conso pour détecter le potentiel d’acquisition d’un véhicule neuf ;</a:t>
            </a:r>
          </a:p>
          <a:p>
            <a:pPr lvl="1">
              <a:buClr>
                <a:schemeClr val="accent3"/>
              </a:buClr>
            </a:pPr>
            <a:r>
              <a:rPr lang="fr-FR" dirty="0"/>
              <a:t>E-rebond sur les abandons de parcours internet.</a:t>
            </a:r>
          </a:p>
          <a:p>
            <a:pPr marL="0" indent="0">
              <a:buNone/>
            </a:pPr>
            <a:endParaRPr lang="fr-FR" b="1" dirty="0"/>
          </a:p>
          <a:p>
            <a:pPr marL="0" indent="0">
              <a:buNone/>
            </a:pPr>
            <a:r>
              <a:rPr lang="fr-FR" b="1" dirty="0"/>
              <a:t>3.  </a:t>
            </a:r>
            <a:r>
              <a:rPr lang="fr-FR" b="1" dirty="0">
                <a:solidFill>
                  <a:schemeClr val="accent3"/>
                </a:solidFill>
              </a:rPr>
              <a:t>Notre objectif :</a:t>
            </a:r>
          </a:p>
          <a:p>
            <a:pPr lvl="1">
              <a:buClr>
                <a:schemeClr val="accent3"/>
              </a:buClr>
            </a:pPr>
            <a:r>
              <a:rPr lang="fr-FR" b="1" dirty="0"/>
              <a:t>Détecter tous ces 23 clients, consommateurs de formules de location, qui nous échappent totalement aujourd'hui ;</a:t>
            </a:r>
          </a:p>
          <a:p>
            <a:pPr lvl="1">
              <a:buClr>
                <a:schemeClr val="accent3"/>
              </a:buClr>
            </a:pPr>
            <a:r>
              <a:rPr lang="fr-FR" b="1" dirty="0"/>
              <a:t>Vendre ce service et ce process à nos clients avant de transmettre des leads qualifiés sur IZIVENTE.</a:t>
            </a:r>
          </a:p>
        </p:txBody>
      </p:sp>
      <p:sp>
        <p:nvSpPr>
          <p:cNvPr id="11" name="Espace réservé du texte 10"/>
          <p:cNvSpPr>
            <a:spLocks noGrp="1"/>
          </p:cNvSpPr>
          <p:nvPr>
            <p:ph type="body" sz="quarter" idx="12"/>
          </p:nvPr>
        </p:nvSpPr>
        <p:spPr/>
        <p:txBody>
          <a:bodyPr>
            <a:normAutofit/>
          </a:bodyPr>
          <a:lstStyle/>
          <a:p>
            <a:r>
              <a:rPr lang="fr-FR" dirty="0"/>
              <a:t>LOA &amp; LLD en action</a:t>
            </a:r>
          </a:p>
        </p:txBody>
      </p:sp>
      <p:sp>
        <p:nvSpPr>
          <p:cNvPr id="12" name="Espace réservé du texte 11"/>
          <p:cNvSpPr>
            <a:spLocks noGrp="1"/>
          </p:cNvSpPr>
          <p:nvPr>
            <p:ph type="body" sz="quarter" idx="14"/>
          </p:nvPr>
        </p:nvSpPr>
        <p:spPr/>
        <p:txBody>
          <a:bodyPr/>
          <a:lstStyle/>
          <a:p>
            <a:r>
              <a:rPr lang="fr-FR" dirty="0"/>
              <a:t>LOA &amp; LLD</a:t>
            </a:r>
          </a:p>
        </p:txBody>
      </p:sp>
      <p:sp>
        <p:nvSpPr>
          <p:cNvPr id="13" name="Espace réservé du texte 12"/>
          <p:cNvSpPr>
            <a:spLocks noGrp="1"/>
          </p:cNvSpPr>
          <p:nvPr>
            <p:ph type="body" sz="quarter" idx="16"/>
          </p:nvPr>
        </p:nvSpPr>
        <p:spPr/>
        <p:txBody>
          <a:bodyPr/>
          <a:lstStyle/>
          <a:p>
            <a:r>
              <a:rPr lang="fr-FR" dirty="0"/>
              <a:t>7</a:t>
            </a:r>
          </a:p>
        </p:txBody>
      </p:sp>
    </p:spTree>
    <p:extLst>
      <p:ext uri="{BB962C8B-B14F-4D97-AF65-F5344CB8AC3E}">
        <p14:creationId xmlns:p14="http://schemas.microsoft.com/office/powerpoint/2010/main" val="16156522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695325" y="1814748"/>
            <a:ext cx="10980738" cy="4579105"/>
          </a:xfrm>
        </p:spPr>
        <p:txBody>
          <a:bodyPr>
            <a:normAutofit lnSpcReduction="10000"/>
          </a:bodyPr>
          <a:lstStyle/>
          <a:p>
            <a:pPr marL="0" indent="0">
              <a:buNone/>
            </a:pPr>
            <a:r>
              <a:rPr lang="fr-FR" b="1" dirty="0"/>
              <a:t>4.  </a:t>
            </a:r>
            <a:r>
              <a:rPr lang="fr-FR" b="1" dirty="0">
                <a:solidFill>
                  <a:schemeClr val="accent3"/>
                </a:solidFill>
              </a:rPr>
              <a:t>L’impact dans les résultats agence :</a:t>
            </a:r>
          </a:p>
          <a:p>
            <a:pPr lvl="1">
              <a:buClr>
                <a:schemeClr val="accent3"/>
              </a:buClr>
            </a:pPr>
            <a:r>
              <a:rPr lang="fr-FR" dirty="0"/>
              <a:t>C’est, avant tout, de renforcer l’équipement client sur un marché qui nous échappe et de conforter notre relation commerciale ;</a:t>
            </a:r>
          </a:p>
          <a:p>
            <a:pPr lvl="1">
              <a:buClr>
                <a:schemeClr val="accent3"/>
              </a:buClr>
            </a:pPr>
            <a:r>
              <a:rPr lang="fr-FR" dirty="0"/>
              <a:t>Les leads LOA et LLD transformés génèrent un PNB en moyenne de 450€ par vente (a titre d’exemple, le montant de la commission perçue pour un véhicule de 26K€ s’élève à 650€) ;</a:t>
            </a:r>
          </a:p>
          <a:p>
            <a:pPr lvl="1">
              <a:buClr>
                <a:schemeClr val="accent3"/>
              </a:buClr>
            </a:pPr>
            <a:r>
              <a:rPr lang="fr-FR" dirty="0"/>
              <a:t>Ce PNB est intégré dans le baromètre et la part variable.</a:t>
            </a:r>
          </a:p>
          <a:p>
            <a:pPr marL="0" indent="0">
              <a:buNone/>
            </a:pPr>
            <a:r>
              <a:rPr lang="fr-FR" b="1" dirty="0"/>
              <a:t>5.  </a:t>
            </a:r>
            <a:r>
              <a:rPr lang="fr-FR" b="1" dirty="0">
                <a:solidFill>
                  <a:schemeClr val="accent3"/>
                </a:solidFill>
              </a:rPr>
              <a:t>Le bonus :</a:t>
            </a:r>
          </a:p>
          <a:p>
            <a:pPr lvl="1">
              <a:buClr>
                <a:schemeClr val="accent3"/>
              </a:buClr>
            </a:pPr>
            <a:r>
              <a:rPr lang="fr-FR" dirty="0"/>
              <a:t>Dès acceptation de l’offre par le client, une notification est adressée au commercial à l’origine du contact ;</a:t>
            </a:r>
          </a:p>
          <a:p>
            <a:pPr lvl="1">
              <a:buClr>
                <a:schemeClr val="accent3"/>
              </a:buClr>
            </a:pPr>
            <a:r>
              <a:rPr lang="fr-FR" dirty="0"/>
              <a:t>C’est un excellent motif pour un appel de courtoisie en bout de parcours et un rebond vers la vente d’un contrat IARD auto ;</a:t>
            </a:r>
          </a:p>
          <a:p>
            <a:pPr lvl="1">
              <a:buClr>
                <a:schemeClr val="accent3"/>
              </a:buClr>
            </a:pPr>
            <a:r>
              <a:rPr lang="fr-FR" dirty="0"/>
              <a:t>Avec quelques particularités à bien maîtriser sur la vente d’un contrat IARD auto pour une acquisition en LOA ou LLD ;</a:t>
            </a:r>
          </a:p>
          <a:p>
            <a:pPr lvl="2">
              <a:buClr>
                <a:schemeClr val="accent3"/>
              </a:buClr>
            </a:pPr>
            <a:r>
              <a:rPr lang="fr-FR" dirty="0"/>
              <a:t>Il faut spécifier LOA ou LLD dans le type de financement ;</a:t>
            </a:r>
          </a:p>
          <a:p>
            <a:pPr lvl="2">
              <a:buClr>
                <a:schemeClr val="accent3"/>
              </a:buClr>
            </a:pPr>
            <a:r>
              <a:rPr lang="fr-FR" dirty="0"/>
              <a:t>Seule la souscription en garantie tous risques est possible ;</a:t>
            </a:r>
          </a:p>
          <a:p>
            <a:pPr lvl="2">
              <a:buClr>
                <a:schemeClr val="accent3"/>
              </a:buClr>
            </a:pPr>
            <a:r>
              <a:rPr lang="fr-FR" dirty="0"/>
              <a:t>L’option indemnisation plus ne peut pas être souscrite.</a:t>
            </a:r>
          </a:p>
          <a:p>
            <a:pPr lvl="0"/>
            <a:endParaRPr lang="fr-FR" dirty="0"/>
          </a:p>
          <a:p>
            <a:pPr marL="0" lvl="0" indent="0">
              <a:buNone/>
            </a:pPr>
            <a:r>
              <a:rPr lang="fr-FR" dirty="0">
                <a:solidFill>
                  <a:srgbClr val="C00000"/>
                </a:solidFill>
              </a:rPr>
              <a:t>Point de vigilance </a:t>
            </a:r>
            <a:r>
              <a:rPr lang="fr-FR" dirty="0">
                <a:solidFill>
                  <a:srgbClr val="C00000"/>
                </a:solidFill>
                <a:sym typeface="Wingdings" panose="05000000000000000000" pitchFamily="2" charset="2"/>
              </a:rPr>
              <a:t></a:t>
            </a:r>
            <a:r>
              <a:rPr lang="fr-FR" dirty="0">
                <a:solidFill>
                  <a:srgbClr val="FF0000"/>
                </a:solidFill>
              </a:rPr>
              <a:t> </a:t>
            </a:r>
            <a:r>
              <a:rPr lang="fr-FR" dirty="0"/>
              <a:t>il incombe à la CEGEE de vérifier la notation Bâle II du client avant transmission d’un contact :</a:t>
            </a:r>
          </a:p>
          <a:p>
            <a:pPr lvl="1">
              <a:buClr>
                <a:schemeClr val="accent3"/>
              </a:buClr>
            </a:pPr>
            <a:r>
              <a:rPr lang="fr-FR" dirty="0"/>
              <a:t>Les clients avec une notation ≤ 7 sont éligibles au parcours ;</a:t>
            </a:r>
          </a:p>
          <a:p>
            <a:pPr lvl="1">
              <a:buClr>
                <a:schemeClr val="accent3"/>
              </a:buClr>
            </a:pPr>
            <a:r>
              <a:rPr lang="fr-FR" dirty="0">
                <a:solidFill>
                  <a:srgbClr val="C00000"/>
                </a:solidFill>
              </a:rPr>
              <a:t>Les clients avec une notation &gt; 7 doivent être exclus.</a:t>
            </a:r>
          </a:p>
        </p:txBody>
      </p:sp>
      <p:sp>
        <p:nvSpPr>
          <p:cNvPr id="11" name="Espace réservé du texte 10"/>
          <p:cNvSpPr>
            <a:spLocks noGrp="1"/>
          </p:cNvSpPr>
          <p:nvPr>
            <p:ph type="body" sz="quarter" idx="12"/>
          </p:nvPr>
        </p:nvSpPr>
        <p:spPr/>
        <p:txBody>
          <a:bodyPr>
            <a:normAutofit/>
          </a:bodyPr>
          <a:lstStyle/>
          <a:p>
            <a:r>
              <a:rPr lang="fr-FR" dirty="0"/>
              <a:t>LOA &amp; LLD en action</a:t>
            </a:r>
          </a:p>
        </p:txBody>
      </p:sp>
      <p:sp>
        <p:nvSpPr>
          <p:cNvPr id="12" name="Espace réservé du texte 11"/>
          <p:cNvSpPr>
            <a:spLocks noGrp="1"/>
          </p:cNvSpPr>
          <p:nvPr>
            <p:ph type="body" sz="quarter" idx="14"/>
          </p:nvPr>
        </p:nvSpPr>
        <p:spPr/>
        <p:txBody>
          <a:bodyPr/>
          <a:lstStyle/>
          <a:p>
            <a:r>
              <a:rPr lang="fr-FR" dirty="0"/>
              <a:t>LOA &amp; LLD</a:t>
            </a:r>
          </a:p>
        </p:txBody>
      </p:sp>
      <p:sp>
        <p:nvSpPr>
          <p:cNvPr id="13" name="Espace réservé du texte 12"/>
          <p:cNvSpPr>
            <a:spLocks noGrp="1"/>
          </p:cNvSpPr>
          <p:nvPr>
            <p:ph type="body" sz="quarter" idx="16"/>
          </p:nvPr>
        </p:nvSpPr>
        <p:spPr/>
        <p:txBody>
          <a:bodyPr/>
          <a:lstStyle/>
          <a:p>
            <a:r>
              <a:rPr lang="fr-FR" dirty="0"/>
              <a:t>7</a:t>
            </a:r>
          </a:p>
        </p:txBody>
      </p:sp>
    </p:spTree>
    <p:extLst>
      <p:ext uri="{BB962C8B-B14F-4D97-AF65-F5344CB8AC3E}">
        <p14:creationId xmlns:p14="http://schemas.microsoft.com/office/powerpoint/2010/main" val="15660865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normAutofit/>
          </a:bodyPr>
          <a:lstStyle/>
          <a:p>
            <a:r>
              <a:rPr lang="fr-FR" dirty="0"/>
              <a:t>LOA &amp; LLD en résumé</a:t>
            </a:r>
          </a:p>
        </p:txBody>
      </p:sp>
      <p:sp>
        <p:nvSpPr>
          <p:cNvPr id="12" name="Espace réservé du texte 11"/>
          <p:cNvSpPr>
            <a:spLocks noGrp="1"/>
          </p:cNvSpPr>
          <p:nvPr>
            <p:ph type="body" sz="quarter" idx="14"/>
          </p:nvPr>
        </p:nvSpPr>
        <p:spPr/>
        <p:txBody>
          <a:bodyPr/>
          <a:lstStyle/>
          <a:p>
            <a:r>
              <a:rPr lang="fr-FR" dirty="0"/>
              <a:t>LOA &amp; LLD</a:t>
            </a:r>
          </a:p>
        </p:txBody>
      </p:sp>
      <p:sp>
        <p:nvSpPr>
          <p:cNvPr id="13" name="Espace réservé du texte 12"/>
          <p:cNvSpPr>
            <a:spLocks noGrp="1"/>
          </p:cNvSpPr>
          <p:nvPr>
            <p:ph type="body" sz="quarter" idx="16"/>
          </p:nvPr>
        </p:nvSpPr>
        <p:spPr/>
        <p:txBody>
          <a:bodyPr/>
          <a:lstStyle/>
          <a:p>
            <a:r>
              <a:rPr lang="fr-FR" dirty="0"/>
              <a:t>8</a:t>
            </a:r>
          </a:p>
        </p:txBody>
      </p:sp>
      <p:graphicFrame>
        <p:nvGraphicFramePr>
          <p:cNvPr id="7" name="Tableau 6"/>
          <p:cNvGraphicFramePr>
            <a:graphicFrameLocks noGrp="1"/>
          </p:cNvGraphicFramePr>
          <p:nvPr>
            <p:extLst>
              <p:ext uri="{D42A27DB-BD31-4B8C-83A1-F6EECF244321}">
                <p14:modId xmlns:p14="http://schemas.microsoft.com/office/powerpoint/2010/main" val="2105628354"/>
              </p:ext>
            </p:extLst>
          </p:nvPr>
        </p:nvGraphicFramePr>
        <p:xfrm>
          <a:off x="695325" y="1851102"/>
          <a:ext cx="10800000" cy="4500000"/>
        </p:xfrm>
        <a:graphic>
          <a:graphicData uri="http://schemas.openxmlformats.org/drawingml/2006/table">
            <a:tbl>
              <a:tblPr firstRow="1" bandRow="1">
                <a:tableStyleId>{5C22544A-7EE6-4342-B048-85BDC9FD1C3A}</a:tableStyleId>
              </a:tblPr>
              <a:tblGrid>
                <a:gridCol w="1980000">
                  <a:extLst>
                    <a:ext uri="{9D8B030D-6E8A-4147-A177-3AD203B41FA5}">
                      <a16:colId xmlns:a16="http://schemas.microsoft.com/office/drawing/2014/main" val="1627954277"/>
                    </a:ext>
                  </a:extLst>
                </a:gridCol>
                <a:gridCol w="8820000">
                  <a:extLst>
                    <a:ext uri="{9D8B030D-6E8A-4147-A177-3AD203B41FA5}">
                      <a16:colId xmlns:a16="http://schemas.microsoft.com/office/drawing/2014/main" val="1528696167"/>
                    </a:ext>
                  </a:extLst>
                </a:gridCol>
              </a:tblGrid>
              <a:tr h="1080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bg1"/>
                          </a:solidFill>
                          <a:latin typeface="Arial" panose="020B0604020202020204" pitchFamily="34" charset="0"/>
                          <a:cs typeface="Arial" panose="020B0604020202020204" pitchFamily="34" charset="0"/>
                        </a:rPr>
                        <a:t>C’est quoi ?</a:t>
                      </a:r>
                    </a:p>
                  </a:txBody>
                  <a:tcPr anchor="ctr">
                    <a:lnR w="12700" cmpd="sng">
                      <a:noFill/>
                    </a:lnR>
                    <a:lnB w="76200" cap="flat" cmpd="sng" algn="ctr">
                      <a:solidFill>
                        <a:schemeClr val="bg1"/>
                      </a:solidFill>
                      <a:prstDash val="solid"/>
                      <a:round/>
                      <a:headEnd type="none" w="med" len="med"/>
                      <a:tailEnd type="none" w="med" len="med"/>
                    </a:lnB>
                    <a:solidFill>
                      <a:schemeClr val="tx1">
                        <a:lumMod val="75000"/>
                        <a:lumOff val="2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b="0" dirty="0">
                          <a:solidFill>
                            <a:schemeClr val="tx1">
                              <a:lumMod val="75000"/>
                              <a:lumOff val="25000"/>
                            </a:schemeClr>
                          </a:solidFill>
                          <a:latin typeface="Arial" panose="020B0604020202020204" pitchFamily="34" charset="0"/>
                          <a:cs typeface="Arial" panose="020B0604020202020204" pitchFamily="34" charset="0"/>
                        </a:rPr>
                        <a:t>Une tendance forte avec un mode de consommation permettant d’acquérir et financer un véhicule</a:t>
                      </a:r>
                      <a:r>
                        <a:rPr lang="fr-FR" sz="1100" b="0" baseline="0" dirty="0">
                          <a:solidFill>
                            <a:schemeClr val="tx1">
                              <a:lumMod val="75000"/>
                              <a:lumOff val="25000"/>
                            </a:schemeClr>
                          </a:solidFill>
                          <a:latin typeface="Arial" panose="020B0604020202020204" pitchFamily="34" charset="0"/>
                          <a:cs typeface="Arial" panose="020B0604020202020204" pitchFamily="34" charset="0"/>
                        </a:rPr>
                        <a:t> sous la forme d’un </a:t>
                      </a:r>
                      <a:r>
                        <a:rPr lang="fr-FR" sz="1100" b="0" kern="1200" dirty="0">
                          <a:solidFill>
                            <a:schemeClr val="tx1">
                              <a:lumMod val="75000"/>
                              <a:lumOff val="25000"/>
                            </a:schemeClr>
                          </a:solidFill>
                          <a:latin typeface="Arial" panose="020B0604020202020204" pitchFamily="34" charset="0"/>
                          <a:ea typeface="+mn-ea"/>
                          <a:cs typeface="Arial" panose="020B0604020202020204" pitchFamily="34" charset="0"/>
                        </a:rPr>
                        <a:t>contrat de location moyennant paiement d’un loyer.</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100" b="0" kern="1200" dirty="0">
                          <a:solidFill>
                            <a:schemeClr val="tx1">
                              <a:lumMod val="75000"/>
                              <a:lumOff val="25000"/>
                            </a:schemeClr>
                          </a:solidFill>
                          <a:latin typeface="Arial" panose="020B0604020202020204" pitchFamily="34" charset="0"/>
                          <a:ea typeface="+mn-ea"/>
                          <a:cs typeface="Arial" panose="020B0604020202020204" pitchFamily="34" charset="0"/>
                        </a:rPr>
                        <a:t>En LOA, le client choisit un véhicule en stock, peut rajouter des services et bénéficie d’une option de rachat au terme de sa location.</a:t>
                      </a:r>
                    </a:p>
                    <a:p>
                      <a:r>
                        <a:rPr lang="fr-FR" sz="1100" b="0" kern="1200" dirty="0">
                          <a:solidFill>
                            <a:schemeClr val="tx1">
                              <a:lumMod val="75000"/>
                              <a:lumOff val="25000"/>
                            </a:schemeClr>
                          </a:solidFill>
                          <a:latin typeface="Arial" panose="020B0604020202020204" pitchFamily="34" charset="0"/>
                          <a:ea typeface="+mn-ea"/>
                          <a:cs typeface="Arial" panose="020B0604020202020204" pitchFamily="34" charset="0"/>
                        </a:rPr>
                        <a:t>En LLD particuliers, le client choisit un véhicule en stock ou dans les catalogues constructeurs, bénéficie d’un bouquet de services global intégré et ne peut pas devenir propriétaire du véhicule au terme.</a:t>
                      </a:r>
                    </a:p>
                  </a:txBody>
                  <a:tcPr anchor="ctr">
                    <a:lnL w="12700" cmpd="sng">
                      <a:noFill/>
                    </a:lnL>
                    <a:lnB w="762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907844110"/>
                  </a:ext>
                </a:extLst>
              </a:tr>
              <a:tr h="540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bg1"/>
                          </a:solidFill>
                          <a:latin typeface="Arial" panose="020B0604020202020204" pitchFamily="34" charset="0"/>
                          <a:cs typeface="Arial" panose="020B0604020202020204" pitchFamily="34" charset="0"/>
                        </a:rPr>
                        <a:t>Quel client cible ?</a:t>
                      </a:r>
                    </a:p>
                  </a:txBody>
                  <a:tcPr anchor="ctr">
                    <a:lnR w="12700" cmpd="sng">
                      <a:noFill/>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tx1">
                        <a:lumMod val="75000"/>
                        <a:lumOff val="2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b="0" dirty="0">
                          <a:solidFill>
                            <a:schemeClr val="tx1">
                              <a:lumMod val="75000"/>
                              <a:lumOff val="25000"/>
                            </a:schemeClr>
                          </a:solidFill>
                          <a:latin typeface="Arial" panose="020B0604020202020204" pitchFamily="34" charset="0"/>
                          <a:cs typeface="Arial" panose="020B0604020202020204" pitchFamily="34" charset="0"/>
                        </a:rPr>
                        <a:t>Tous nos</a:t>
                      </a:r>
                      <a:r>
                        <a:rPr lang="fr-FR" sz="1100" b="0" baseline="0" dirty="0">
                          <a:solidFill>
                            <a:schemeClr val="tx1">
                              <a:lumMod val="75000"/>
                              <a:lumOff val="25000"/>
                            </a:schemeClr>
                          </a:solidFill>
                          <a:latin typeface="Arial" panose="020B0604020202020204" pitchFamily="34" charset="0"/>
                          <a:cs typeface="Arial" panose="020B0604020202020204" pitchFamily="34" charset="0"/>
                        </a:rPr>
                        <a:t> clients qui projettent d’acquérir un véhicule.</a:t>
                      </a:r>
                      <a:endParaRPr lang="fr-FR" sz="1100" b="0" dirty="0">
                        <a:solidFill>
                          <a:schemeClr val="tx1">
                            <a:lumMod val="75000"/>
                            <a:lumOff val="25000"/>
                          </a:schemeClr>
                        </a:solidFill>
                        <a:latin typeface="Arial" panose="020B0604020202020204" pitchFamily="34" charset="0"/>
                        <a:cs typeface="Arial" panose="020B0604020202020204" pitchFamily="34" charset="0"/>
                      </a:endParaRPr>
                    </a:p>
                  </a:txBody>
                  <a:tcPr anchor="ctr">
                    <a:lnL w="12700" cmpd="sng">
                      <a:noFill/>
                    </a:lnL>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92659566"/>
                  </a:ext>
                </a:extLst>
              </a:tr>
              <a:tr h="720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bg1"/>
                          </a:solidFill>
                          <a:latin typeface="Arial" panose="020B0604020202020204" pitchFamily="34" charset="0"/>
                          <a:cs typeface="Arial" panose="020B0604020202020204" pitchFamily="34" charset="0"/>
                        </a:rPr>
                        <a:t>Comment faire ?</a:t>
                      </a:r>
                    </a:p>
                  </a:txBody>
                  <a:tcPr anchor="ctr">
                    <a:lnR w="12700" cmpd="sng">
                      <a:noFill/>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tx1">
                        <a:lumMod val="75000"/>
                        <a:lumOff val="2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b="0" dirty="0">
                          <a:solidFill>
                            <a:schemeClr val="tx1">
                              <a:lumMod val="75000"/>
                              <a:lumOff val="25000"/>
                            </a:schemeClr>
                          </a:solidFill>
                          <a:latin typeface="Arial" panose="020B0604020202020204" pitchFamily="34" charset="0"/>
                          <a:cs typeface="Arial" panose="020B0604020202020204" pitchFamily="34" charset="0"/>
                        </a:rPr>
                        <a:t>Avant tout, il faut faire savoir au plus grand nombre de nos clients que nous proposons ces solutions locatives.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100" b="0" dirty="0">
                          <a:solidFill>
                            <a:schemeClr val="tx1">
                              <a:lumMod val="75000"/>
                              <a:lumOff val="25000"/>
                            </a:schemeClr>
                          </a:solidFill>
                          <a:latin typeface="Arial" panose="020B0604020202020204" pitchFamily="34" charset="0"/>
                          <a:cs typeface="Arial" panose="020B0604020202020204" pitchFamily="34" charset="0"/>
                        </a:rPr>
                        <a:t>P</a:t>
                      </a:r>
                      <a:r>
                        <a:rPr lang="fr-FR" sz="1100" b="0" baseline="0" dirty="0">
                          <a:solidFill>
                            <a:schemeClr val="tx1">
                              <a:lumMod val="75000"/>
                              <a:lumOff val="25000"/>
                            </a:schemeClr>
                          </a:solidFill>
                          <a:latin typeface="Arial" panose="020B0604020202020204" pitchFamily="34" charset="0"/>
                          <a:cs typeface="Arial" panose="020B0604020202020204" pitchFamily="34" charset="0"/>
                        </a:rPr>
                        <a:t>réparer l’entretien en vérifiant les prélèvements d’organismes de crédit, questionner le client sur ses habitudes de consommation usage/propriété, anticiper sur ses besoins, </a:t>
                      </a:r>
                      <a:r>
                        <a:rPr lang="fr-FR" sz="1100" b="0" dirty="0">
                          <a:solidFill>
                            <a:schemeClr val="tx1">
                              <a:lumMod val="75000"/>
                              <a:lumOff val="25000"/>
                            </a:schemeClr>
                          </a:solidFill>
                          <a:latin typeface="Arial" panose="020B0604020202020204" pitchFamily="34" charset="0"/>
                          <a:cs typeface="Arial" panose="020B0604020202020204" pitchFamily="34" charset="0"/>
                        </a:rPr>
                        <a:t>recueillir son accord et transmettre le contact. </a:t>
                      </a:r>
                    </a:p>
                  </a:txBody>
                  <a:tcPr anchor="ctr">
                    <a:lnL w="12700" cmpd="sng">
                      <a:noFill/>
                    </a:lnL>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54975033"/>
                  </a:ext>
                </a:extLst>
              </a:tr>
              <a:tr h="720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bg1"/>
                          </a:solidFill>
                          <a:latin typeface="Arial" panose="020B0604020202020204" pitchFamily="34" charset="0"/>
                          <a:cs typeface="Arial" panose="020B0604020202020204" pitchFamily="34" charset="0"/>
                        </a:rPr>
                        <a:t>Les difficultés</a:t>
                      </a:r>
                    </a:p>
                  </a:txBody>
                  <a:tcPr anchor="ctr">
                    <a:lnR w="12700" cmpd="sng">
                      <a:noFill/>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tx1">
                        <a:lumMod val="75000"/>
                        <a:lumOff val="2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b="0" dirty="0">
                          <a:solidFill>
                            <a:schemeClr val="tx1">
                              <a:lumMod val="75000"/>
                              <a:lumOff val="25000"/>
                            </a:schemeClr>
                          </a:solidFill>
                          <a:latin typeface="Arial" panose="020B0604020202020204" pitchFamily="34" charset="0"/>
                          <a:cs typeface="Arial" panose="020B0604020202020204" pitchFamily="34" charset="0"/>
                        </a:rPr>
                        <a:t>Les vendeurs</a:t>
                      </a:r>
                      <a:r>
                        <a:rPr lang="fr-FR" sz="1100" b="0" baseline="0" dirty="0">
                          <a:solidFill>
                            <a:schemeClr val="tx1">
                              <a:lumMod val="75000"/>
                              <a:lumOff val="25000"/>
                            </a:schemeClr>
                          </a:solidFill>
                          <a:latin typeface="Arial" panose="020B0604020202020204" pitchFamily="34" charset="0"/>
                          <a:cs typeface="Arial" panose="020B0604020202020204" pitchFamily="34" charset="0"/>
                        </a:rPr>
                        <a:t> automobiles sont très en amont dans le processus de vente, du véhicule et du leasing LOA/LLD, </a:t>
                      </a:r>
                      <a:r>
                        <a:rPr lang="fr-FR" sz="1100" b="0" dirty="0">
                          <a:solidFill>
                            <a:schemeClr val="tx1">
                              <a:lumMod val="75000"/>
                              <a:lumOff val="25000"/>
                            </a:schemeClr>
                          </a:solidFill>
                          <a:latin typeface="Arial" panose="020B0604020202020204" pitchFamily="34" charset="0"/>
                          <a:cs typeface="Arial" panose="020B0604020202020204" pitchFamily="34" charset="0"/>
                        </a:rPr>
                        <a:t>et captent plus de la moitié du marché.</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100" b="0" dirty="0">
                          <a:solidFill>
                            <a:schemeClr val="tx1">
                              <a:lumMod val="75000"/>
                              <a:lumOff val="25000"/>
                            </a:schemeClr>
                          </a:solidFill>
                          <a:latin typeface="Arial" panose="020B0604020202020204" pitchFamily="34" charset="0"/>
                          <a:cs typeface="Arial" panose="020B0604020202020204" pitchFamily="34" charset="0"/>
                        </a:rPr>
                        <a:t>Ne pas opposer</a:t>
                      </a:r>
                      <a:r>
                        <a:rPr lang="fr-FR" sz="1100" b="0" baseline="0" dirty="0">
                          <a:solidFill>
                            <a:schemeClr val="tx1">
                              <a:lumMod val="75000"/>
                              <a:lumOff val="25000"/>
                            </a:schemeClr>
                          </a:solidFill>
                          <a:latin typeface="Arial" panose="020B0604020202020204" pitchFamily="34" charset="0"/>
                          <a:cs typeface="Arial" panose="020B0604020202020204" pitchFamily="34" charset="0"/>
                        </a:rPr>
                        <a:t> LOA/LLD et crédit consommation, une acquisition en LOA/LLD était une vente perdue jusqu’à aujourd’hui.</a:t>
                      </a:r>
                    </a:p>
                  </a:txBody>
                  <a:tcPr anchor="ctr">
                    <a:lnL w="12700" cmpd="sng">
                      <a:noFill/>
                    </a:lnL>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872337072"/>
                  </a:ext>
                </a:extLst>
              </a:tr>
              <a:tr h="720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bg1"/>
                          </a:solidFill>
                          <a:latin typeface="Arial" panose="020B0604020202020204" pitchFamily="34" charset="0"/>
                          <a:cs typeface="Arial" panose="020B0604020202020204" pitchFamily="34" charset="0"/>
                        </a:rPr>
                        <a:t>Les forces</a:t>
                      </a:r>
                    </a:p>
                  </a:txBody>
                  <a:tcPr anchor="ctr">
                    <a:lnR w="12700" cmpd="sng">
                      <a:noFill/>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tx1">
                        <a:lumMod val="75000"/>
                        <a:lumOff val="2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b="0" dirty="0">
                          <a:solidFill>
                            <a:schemeClr val="tx1">
                              <a:lumMod val="75000"/>
                              <a:lumOff val="25000"/>
                            </a:schemeClr>
                          </a:solidFill>
                          <a:latin typeface="Arial" panose="020B0604020202020204" pitchFamily="34" charset="0"/>
                          <a:cs typeface="Arial" panose="020B0604020202020204" pitchFamily="34" charset="0"/>
                        </a:rPr>
                        <a:t>Aucune fatalité si nous adoptons le bon réflexe qui est d’anticiper.</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100" b="0" dirty="0">
                          <a:solidFill>
                            <a:schemeClr val="tx1">
                              <a:lumMod val="75000"/>
                              <a:lumOff val="25000"/>
                            </a:schemeClr>
                          </a:solidFill>
                          <a:latin typeface="Arial" panose="020B0604020202020204" pitchFamily="34" charset="0"/>
                          <a:cs typeface="Arial" panose="020B0604020202020204" pitchFamily="34" charset="0"/>
                        </a:rPr>
                        <a:t>Notre</a:t>
                      </a:r>
                      <a:r>
                        <a:rPr lang="fr-FR" sz="1100" b="0" baseline="0" dirty="0">
                          <a:solidFill>
                            <a:schemeClr val="tx1">
                              <a:lumMod val="75000"/>
                              <a:lumOff val="25000"/>
                            </a:schemeClr>
                          </a:solidFill>
                          <a:latin typeface="Arial" panose="020B0604020202020204" pitchFamily="34" charset="0"/>
                          <a:cs typeface="Arial" panose="020B0604020202020204" pitchFamily="34" charset="0"/>
                        </a:rPr>
                        <a:t> relation client est un atout.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100" b="0" baseline="0" dirty="0">
                          <a:solidFill>
                            <a:schemeClr val="tx1">
                              <a:lumMod val="75000"/>
                              <a:lumOff val="25000"/>
                            </a:schemeClr>
                          </a:solidFill>
                          <a:latin typeface="Arial" panose="020B0604020202020204" pitchFamily="34" charset="0"/>
                          <a:cs typeface="Arial" panose="020B0604020202020204" pitchFamily="34" charset="0"/>
                        </a:rPr>
                        <a:t>La complémentarité des offres crédits et LOA/LLD permet de personnaliser notre réponse au besoin.</a:t>
                      </a:r>
                      <a:endParaRPr lang="fr-FR" sz="1100" b="0" dirty="0">
                        <a:solidFill>
                          <a:schemeClr val="tx1">
                            <a:lumMod val="75000"/>
                            <a:lumOff val="25000"/>
                          </a:schemeClr>
                        </a:solidFill>
                        <a:latin typeface="Arial" panose="020B0604020202020204" pitchFamily="34" charset="0"/>
                        <a:cs typeface="Arial" panose="020B0604020202020204" pitchFamily="34" charset="0"/>
                      </a:endParaRPr>
                    </a:p>
                  </a:txBody>
                  <a:tcPr anchor="ctr">
                    <a:lnL w="12700" cmpd="sng">
                      <a:noFill/>
                    </a:lnL>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81371584"/>
                  </a:ext>
                </a:extLst>
              </a:tr>
              <a:tr h="720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bg1"/>
                          </a:solidFill>
                          <a:latin typeface="Arial" panose="020B0604020202020204" pitchFamily="34" charset="0"/>
                          <a:cs typeface="Arial" panose="020B0604020202020204" pitchFamily="34" charset="0"/>
                        </a:rPr>
                        <a:t>Nos objectifs</a:t>
                      </a:r>
                    </a:p>
                  </a:txBody>
                  <a:tcPr anchor="ctr">
                    <a:lnR w="12700" cmpd="sng">
                      <a:noFill/>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tx1">
                        <a:lumMod val="75000"/>
                        <a:lumOff val="25000"/>
                      </a:schemeClr>
                    </a:solidFill>
                  </a:tcPr>
                </a:tc>
                <a:tc>
                  <a:txBody>
                    <a:bodyPr/>
                    <a:lstStyle/>
                    <a:p>
                      <a:pPr algn="l"/>
                      <a:r>
                        <a:rPr lang="fr-FR" sz="1100" b="0" dirty="0">
                          <a:solidFill>
                            <a:schemeClr val="tx1">
                              <a:lumMod val="75000"/>
                              <a:lumOff val="25000"/>
                            </a:schemeClr>
                          </a:solidFill>
                          <a:latin typeface="Arial" panose="020B0604020202020204" pitchFamily="34" charset="0"/>
                          <a:cs typeface="Arial" panose="020B0604020202020204" pitchFamily="34" charset="0"/>
                        </a:rPr>
                        <a:t>Transmettre</a:t>
                      </a:r>
                      <a:r>
                        <a:rPr lang="fr-FR" sz="1100" b="0" baseline="0" dirty="0">
                          <a:solidFill>
                            <a:schemeClr val="tx1">
                              <a:lumMod val="75000"/>
                              <a:lumOff val="25000"/>
                            </a:schemeClr>
                          </a:solidFill>
                          <a:latin typeface="Arial" panose="020B0604020202020204" pitchFamily="34" charset="0"/>
                          <a:cs typeface="Arial" panose="020B0604020202020204" pitchFamily="34" charset="0"/>
                        </a:rPr>
                        <a:t> des leads qualifiés LOA et LLD à BPCE </a:t>
                      </a:r>
                      <a:r>
                        <a:rPr lang="fr-FR" sz="1100" b="0" baseline="0" dirty="0" err="1">
                          <a:solidFill>
                            <a:schemeClr val="tx1">
                              <a:lumMod val="75000"/>
                              <a:lumOff val="25000"/>
                            </a:schemeClr>
                          </a:solidFill>
                          <a:latin typeface="Arial" panose="020B0604020202020204" pitchFamily="34" charset="0"/>
                          <a:cs typeface="Arial" panose="020B0604020202020204" pitchFamily="34" charset="0"/>
                        </a:rPr>
                        <a:t>Lease</a:t>
                      </a:r>
                      <a:endParaRPr lang="fr-FR" sz="1100" b="0" baseline="0" dirty="0">
                        <a:solidFill>
                          <a:schemeClr val="tx1">
                            <a:lumMod val="75000"/>
                            <a:lumOff val="25000"/>
                          </a:schemeClr>
                        </a:solidFill>
                        <a:latin typeface="Arial" panose="020B0604020202020204" pitchFamily="34" charset="0"/>
                        <a:cs typeface="Arial" panose="020B0604020202020204" pitchFamily="34" charset="0"/>
                      </a:endParaRPr>
                    </a:p>
                    <a:p>
                      <a:pPr algn="l"/>
                      <a:r>
                        <a:rPr lang="fr-FR" sz="1100" b="0" baseline="0" dirty="0">
                          <a:solidFill>
                            <a:schemeClr val="tx1">
                              <a:lumMod val="75000"/>
                              <a:lumOff val="25000"/>
                            </a:schemeClr>
                          </a:solidFill>
                          <a:latin typeface="Arial" panose="020B0604020202020204" pitchFamily="34" charset="0"/>
                          <a:cs typeface="Arial" panose="020B0604020202020204" pitchFamily="34" charset="0"/>
                        </a:rPr>
                        <a:t>Générer </a:t>
                      </a:r>
                      <a:r>
                        <a:rPr lang="fr-FR" sz="1100" b="0" dirty="0">
                          <a:solidFill>
                            <a:schemeClr val="tx1">
                              <a:lumMod val="75000"/>
                              <a:lumOff val="25000"/>
                            </a:schemeClr>
                          </a:solidFill>
                          <a:latin typeface="Arial" panose="020B0604020202020204" pitchFamily="34" charset="0"/>
                          <a:cs typeface="Arial" panose="020B0604020202020204" pitchFamily="34" charset="0"/>
                        </a:rPr>
                        <a:t>un PNB additionnel pour booster nos résultats.</a:t>
                      </a:r>
                    </a:p>
                  </a:txBody>
                  <a:tcPr anchor="ctr">
                    <a:lnL w="12700" cmpd="sng">
                      <a:noFill/>
                    </a:lnL>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538188001"/>
                  </a:ext>
                </a:extLst>
              </a:tr>
            </a:tbl>
          </a:graphicData>
        </a:graphic>
      </p:graphicFrame>
    </p:spTree>
    <p:extLst>
      <p:ext uri="{BB962C8B-B14F-4D97-AF65-F5344CB8AC3E}">
        <p14:creationId xmlns:p14="http://schemas.microsoft.com/office/powerpoint/2010/main" val="6736646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6779249" y="1615717"/>
            <a:ext cx="5580000" cy="4386186"/>
          </a:xfrm>
        </p:spPr>
        <p:txBody>
          <a:bodyPr>
            <a:normAutofit/>
          </a:bodyPr>
          <a:lstStyle/>
          <a:p>
            <a:pPr>
              <a:buClr>
                <a:schemeClr val="accent3"/>
              </a:buClr>
            </a:pPr>
            <a:r>
              <a:rPr lang="fr-FR" dirty="0">
                <a:solidFill>
                  <a:schemeClr val="accent3"/>
                </a:solidFill>
              </a:rPr>
              <a:t>Outils d’aide à la vente</a:t>
            </a:r>
          </a:p>
          <a:p>
            <a:pPr>
              <a:buClr>
                <a:schemeClr val="accent3"/>
              </a:buClr>
            </a:pPr>
            <a:endParaRPr lang="fr-FR" dirty="0">
              <a:solidFill>
                <a:schemeClr val="accent3"/>
              </a:solidFill>
            </a:endParaRPr>
          </a:p>
          <a:p>
            <a:pPr>
              <a:buClr>
                <a:schemeClr val="accent3"/>
              </a:buClr>
            </a:pPr>
            <a:endParaRPr lang="fr-FR" dirty="0">
              <a:solidFill>
                <a:schemeClr val="accent3"/>
              </a:solidFill>
            </a:endParaRPr>
          </a:p>
          <a:p>
            <a:pPr>
              <a:buClr>
                <a:schemeClr val="accent3"/>
              </a:buClr>
            </a:pPr>
            <a:endParaRPr lang="fr-FR" dirty="0">
              <a:solidFill>
                <a:schemeClr val="accent3"/>
              </a:solidFill>
            </a:endParaRPr>
          </a:p>
          <a:p>
            <a:pPr>
              <a:buClr>
                <a:schemeClr val="accent3"/>
              </a:buClr>
            </a:pPr>
            <a:endParaRPr lang="fr-FR" dirty="0">
              <a:solidFill>
                <a:schemeClr val="accent3"/>
              </a:solidFill>
            </a:endParaRPr>
          </a:p>
          <a:p>
            <a:pPr>
              <a:buClr>
                <a:schemeClr val="accent3"/>
              </a:buClr>
            </a:pPr>
            <a:endParaRPr lang="fr-FR" dirty="0">
              <a:solidFill>
                <a:schemeClr val="accent3"/>
              </a:solidFill>
            </a:endParaRPr>
          </a:p>
          <a:p>
            <a:pPr>
              <a:buClr>
                <a:schemeClr val="accent3"/>
              </a:buClr>
            </a:pPr>
            <a:endParaRPr lang="fr-FR" dirty="0">
              <a:solidFill>
                <a:schemeClr val="accent3"/>
              </a:solidFill>
            </a:endParaRPr>
          </a:p>
          <a:p>
            <a:pPr>
              <a:buClr>
                <a:schemeClr val="accent3"/>
              </a:buClr>
            </a:pPr>
            <a:endParaRPr lang="fr-FR" dirty="0">
              <a:solidFill>
                <a:schemeClr val="accent3"/>
              </a:solidFill>
            </a:endParaRPr>
          </a:p>
          <a:p>
            <a:pPr>
              <a:buClr>
                <a:schemeClr val="accent3"/>
              </a:buClr>
            </a:pPr>
            <a:r>
              <a:rPr lang="fr-FR" dirty="0">
                <a:solidFill>
                  <a:schemeClr val="accent3"/>
                </a:solidFill>
              </a:rPr>
              <a:t>Parcours conseiller en détail</a:t>
            </a:r>
          </a:p>
        </p:txBody>
      </p:sp>
      <p:sp>
        <p:nvSpPr>
          <p:cNvPr id="11" name="Espace réservé du texte 10"/>
          <p:cNvSpPr>
            <a:spLocks noGrp="1"/>
          </p:cNvSpPr>
          <p:nvPr>
            <p:ph type="body" sz="quarter" idx="12"/>
          </p:nvPr>
        </p:nvSpPr>
        <p:spPr/>
        <p:txBody>
          <a:bodyPr>
            <a:normAutofit/>
          </a:bodyPr>
          <a:lstStyle/>
          <a:p>
            <a:r>
              <a:rPr lang="fr-FR" dirty="0"/>
              <a:t>Connaitre et faire connaitre nos offres</a:t>
            </a:r>
          </a:p>
        </p:txBody>
      </p:sp>
      <p:sp>
        <p:nvSpPr>
          <p:cNvPr id="12" name="Espace réservé du texte 11"/>
          <p:cNvSpPr>
            <a:spLocks noGrp="1"/>
          </p:cNvSpPr>
          <p:nvPr>
            <p:ph type="body" sz="quarter" idx="14"/>
          </p:nvPr>
        </p:nvSpPr>
        <p:spPr/>
        <p:txBody>
          <a:bodyPr/>
          <a:lstStyle/>
          <a:p>
            <a:r>
              <a:rPr lang="fr-FR" dirty="0"/>
              <a:t>LOA &amp; LLD</a:t>
            </a:r>
          </a:p>
        </p:txBody>
      </p:sp>
      <p:sp>
        <p:nvSpPr>
          <p:cNvPr id="13" name="Espace réservé du texte 12"/>
          <p:cNvSpPr>
            <a:spLocks noGrp="1"/>
          </p:cNvSpPr>
          <p:nvPr>
            <p:ph type="body" sz="quarter" idx="16"/>
          </p:nvPr>
        </p:nvSpPr>
        <p:spPr/>
        <p:txBody>
          <a:bodyPr/>
          <a:lstStyle/>
          <a:p>
            <a:r>
              <a:rPr lang="fr-FR" dirty="0"/>
              <a:t>9</a:t>
            </a:r>
          </a:p>
        </p:txBody>
      </p:sp>
      <p:pic>
        <p:nvPicPr>
          <p:cNvPr id="19" name="Image 18">
            <a:hlinkClick r:id="rId2"/>
            <a:extLst>
              <a:ext uri="{FF2B5EF4-FFF2-40B4-BE49-F238E27FC236}">
                <a16:creationId xmlns:a16="http://schemas.microsoft.com/office/drawing/2014/main" id="{F03B6BA9-403C-4327-966F-B86EF50B946C}"/>
              </a:ext>
            </a:extLst>
          </p:cNvPr>
          <p:cNvPicPr>
            <a:picLocks noChangeAspect="1"/>
          </p:cNvPicPr>
          <p:nvPr/>
        </p:nvPicPr>
        <p:blipFill>
          <a:blip r:embed="rId3"/>
          <a:stretch>
            <a:fillRect/>
          </a:stretch>
        </p:blipFill>
        <p:spPr>
          <a:xfrm>
            <a:off x="6799663" y="2148452"/>
            <a:ext cx="2432002" cy="1321207"/>
          </a:xfrm>
          <a:prstGeom prst="rect">
            <a:avLst/>
          </a:prstGeom>
        </p:spPr>
      </p:pic>
      <p:pic>
        <p:nvPicPr>
          <p:cNvPr id="20" name="Image 19">
            <a:hlinkClick r:id="rId4"/>
            <a:extLst>
              <a:ext uri="{FF2B5EF4-FFF2-40B4-BE49-F238E27FC236}">
                <a16:creationId xmlns:a16="http://schemas.microsoft.com/office/drawing/2014/main" id="{2F826A6B-8530-4428-AE1C-BB48E4DDEF6C}"/>
              </a:ext>
            </a:extLst>
          </p:cNvPr>
          <p:cNvPicPr>
            <a:picLocks noChangeAspect="1"/>
          </p:cNvPicPr>
          <p:nvPr/>
        </p:nvPicPr>
        <p:blipFill>
          <a:blip r:embed="rId5"/>
          <a:stretch>
            <a:fillRect/>
          </a:stretch>
        </p:blipFill>
        <p:spPr>
          <a:xfrm rot="10800000" flipH="1" flipV="1">
            <a:off x="9450176" y="2148452"/>
            <a:ext cx="2432002" cy="1321977"/>
          </a:xfrm>
          <a:prstGeom prst="rect">
            <a:avLst/>
          </a:prstGeom>
        </p:spPr>
      </p:pic>
      <p:sp>
        <p:nvSpPr>
          <p:cNvPr id="22" name="Espace réservé du contenu 9">
            <a:extLst>
              <a:ext uri="{FF2B5EF4-FFF2-40B4-BE49-F238E27FC236}">
                <a16:creationId xmlns:a16="http://schemas.microsoft.com/office/drawing/2014/main" id="{E0E9F755-441C-4590-9DFA-052104B5A737}"/>
              </a:ext>
            </a:extLst>
          </p:cNvPr>
          <p:cNvSpPr txBox="1">
            <a:spLocks/>
          </p:cNvSpPr>
          <p:nvPr/>
        </p:nvSpPr>
        <p:spPr>
          <a:xfrm>
            <a:off x="741490" y="1618071"/>
            <a:ext cx="5904058" cy="4386186"/>
          </a:xfrm>
          <a:prstGeom prst="rect">
            <a:avLst/>
          </a:prstGeom>
        </p:spPr>
        <p:txBody>
          <a:bodyPr vert="horz" lIns="91440" tIns="45720" rIns="91440" bIns="45720" rtlCol="0">
            <a:normAutofit/>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3"/>
              </a:buClr>
            </a:pPr>
            <a:r>
              <a:rPr lang="fr-FR" dirty="0">
                <a:solidFill>
                  <a:schemeClr val="accent3"/>
                </a:solidFill>
              </a:rPr>
              <a:t>A quel moment aborder nos offres de location LOA / LLD ? </a:t>
            </a:r>
          </a:p>
          <a:p>
            <a:pPr lvl="1">
              <a:buClr>
                <a:schemeClr val="accent3"/>
              </a:buClr>
            </a:pPr>
            <a:endParaRPr lang="fr-FR" dirty="0"/>
          </a:p>
          <a:p>
            <a:pPr lvl="1">
              <a:buClr>
                <a:schemeClr val="accent3"/>
              </a:buClr>
            </a:pPr>
            <a:r>
              <a:rPr lang="fr-FR" dirty="0"/>
              <a:t>En amont de la naissance du projet auto des clients, en leur présentant toutes nos possibilités de financement</a:t>
            </a:r>
          </a:p>
          <a:p>
            <a:pPr lvl="1">
              <a:buClr>
                <a:schemeClr val="accent3"/>
              </a:buClr>
            </a:pPr>
            <a:endParaRPr lang="fr-FR" dirty="0"/>
          </a:p>
          <a:p>
            <a:pPr lvl="1">
              <a:buClr>
                <a:schemeClr val="accent3"/>
              </a:buClr>
            </a:pPr>
            <a:r>
              <a:rPr lang="fr-FR" dirty="0"/>
              <a:t>Evoquer les solutions lors des entrées en relation, entretien découverte et visites de portefeuilles </a:t>
            </a:r>
          </a:p>
          <a:p>
            <a:pPr lvl="1">
              <a:buClr>
                <a:schemeClr val="accent3"/>
              </a:buClr>
            </a:pPr>
            <a:endParaRPr lang="fr-FR" dirty="0"/>
          </a:p>
          <a:p>
            <a:pPr lvl="1">
              <a:buClr>
                <a:schemeClr val="accent3"/>
              </a:buClr>
            </a:pPr>
            <a:r>
              <a:rPr lang="fr-FR" dirty="0"/>
              <a:t>Anticiper le projet auto en comprenant le besoin du client </a:t>
            </a:r>
          </a:p>
          <a:p>
            <a:pPr>
              <a:buClr>
                <a:schemeClr val="accent3"/>
              </a:buClr>
            </a:pPr>
            <a:endParaRPr lang="fr-FR" dirty="0"/>
          </a:p>
          <a:p>
            <a:pPr>
              <a:buClr>
                <a:schemeClr val="accent3"/>
              </a:buClr>
            </a:pPr>
            <a:endParaRPr lang="fr-FR" dirty="0"/>
          </a:p>
          <a:p>
            <a:pPr>
              <a:buClr>
                <a:schemeClr val="accent3"/>
              </a:buClr>
            </a:pPr>
            <a:r>
              <a:rPr lang="fr-FR" b="1" dirty="0">
                <a:solidFill>
                  <a:schemeClr val="accent3"/>
                </a:solidFill>
              </a:rPr>
              <a:t>L’objectif principal étant que les clients connaissent nos offres avant même de se rendre chez le concessionnaire. </a:t>
            </a:r>
          </a:p>
          <a:p>
            <a:pPr>
              <a:buClr>
                <a:schemeClr val="accent3"/>
              </a:buClr>
            </a:pPr>
            <a:endParaRPr lang="fr-FR" dirty="0"/>
          </a:p>
        </p:txBody>
      </p:sp>
      <p:pic>
        <p:nvPicPr>
          <p:cNvPr id="14" name="Picture 4" descr="Free vector cartoon business women characters isolated set">
            <a:extLst>
              <a:ext uri="{FF2B5EF4-FFF2-40B4-BE49-F238E27FC236}">
                <a16:creationId xmlns:a16="http://schemas.microsoft.com/office/drawing/2014/main" id="{73ECFDDF-0ACC-44AC-81FA-338F221A125A}"/>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2780" b="88179" l="49840" r="72045">
                        <a14:foregroundMark x1="66933" y1="22684" x2="64696" y2="15655"/>
                        <a14:foregroundMark x1="64217" y1="84026" x2="64217" y2="79233"/>
                        <a14:foregroundMark x1="69808" y1="80192" x2="72204" y2="88498"/>
                        <a14:foregroundMark x1="62780" y1="88179" x2="61981" y2="87859"/>
                        <a14:foregroundMark x1="66134" y1="17572" x2="64537" y2="12780"/>
                        <a14:foregroundMark x1="53514" y1="28115" x2="49840" y2="25240"/>
                      </a14:backgroundRemoval>
                    </a14:imgEffect>
                  </a14:imgLayer>
                </a14:imgProps>
              </a:ext>
              <a:ext uri="{28A0092B-C50C-407E-A947-70E740481C1C}">
                <a14:useLocalDpi xmlns:a14="http://schemas.microsoft.com/office/drawing/2010/main" val="0"/>
              </a:ext>
            </a:extLst>
          </a:blip>
          <a:srcRect l="48734" t="8473" r="25150" b="9535"/>
          <a:stretch/>
        </p:blipFill>
        <p:spPr bwMode="auto">
          <a:xfrm flipH="1">
            <a:off x="0" y="2148451"/>
            <a:ext cx="1504643" cy="2444436"/>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hlinkClick r:id="rId8"/>
            <a:extLst>
              <a:ext uri="{FF2B5EF4-FFF2-40B4-BE49-F238E27FC236}">
                <a16:creationId xmlns:a16="http://schemas.microsoft.com/office/drawing/2014/main" id="{CCED8E22-F604-43CE-B844-6FE194A80D23}"/>
              </a:ext>
            </a:extLst>
          </p:cNvPr>
          <p:cNvPicPr>
            <a:picLocks noChangeAspect="1"/>
          </p:cNvPicPr>
          <p:nvPr/>
        </p:nvPicPr>
        <p:blipFill>
          <a:blip r:embed="rId9"/>
          <a:stretch>
            <a:fillRect/>
          </a:stretch>
        </p:blipFill>
        <p:spPr>
          <a:xfrm>
            <a:off x="7077707" y="4592887"/>
            <a:ext cx="2681927" cy="1506342"/>
          </a:xfrm>
          <a:prstGeom prst="rect">
            <a:avLst/>
          </a:prstGeom>
          <a:ln>
            <a:solidFill>
              <a:schemeClr val="bg1">
                <a:lumMod val="75000"/>
              </a:schemeClr>
            </a:solidFill>
          </a:ln>
        </p:spPr>
      </p:pic>
    </p:spTree>
    <p:extLst>
      <p:ext uri="{BB962C8B-B14F-4D97-AF65-F5344CB8AC3E}">
        <p14:creationId xmlns:p14="http://schemas.microsoft.com/office/powerpoint/2010/main" val="2119440466"/>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c52eb4dc-0ef3-4aa8-8e03-025dbf6c8637" ContentTypeId="0x0101"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3.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4.xml><?xml version="1.0" encoding="utf-8"?>
<ds:datastoreItem xmlns:ds="http://schemas.openxmlformats.org/officeDocument/2006/customXml" ds:itemID="{AB1515AA-57AE-4459-BE05-37022DA03708}">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402bd0e2-1d78-4f7d-9dde-91cd55d66e87"/>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7648</TotalTime>
  <Words>2086</Words>
  <Application>Microsoft Office PowerPoint</Application>
  <PresentationFormat>Grand écran</PresentationFormat>
  <Paragraphs>209</Paragraphs>
  <Slides>14</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14</vt:i4>
      </vt:variant>
    </vt:vector>
  </HeadingPairs>
  <TitlesOfParts>
    <vt:vector size="19" baseType="lpstr">
      <vt:lpstr>Arial</vt:lpstr>
      <vt:lpstr>Arial Black</vt:lpstr>
      <vt:lpstr>Montserrat Black</vt:lpstr>
      <vt:lpstr>Wingdings</vt:lpstr>
      <vt:lpstr>Thème Office</vt:lpstr>
      <vt:lpstr>Location avec Option d’Achat &amp; Location Longue Durée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GERARD Alexandre [CEGEE]</cp:lastModifiedBy>
  <cp:revision>773</cp:revision>
  <cp:lastPrinted>2023-07-21T14:33:33Z</cp:lastPrinted>
  <dcterms:created xsi:type="dcterms:W3CDTF">2020-06-24T09:20:11Z</dcterms:created>
  <dcterms:modified xsi:type="dcterms:W3CDTF">2023-08-25T07:19:57Z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2023-06-28T09:29:10Z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