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3"/>
  </p:sldMasterIdLst>
  <p:notesMasterIdLst>
    <p:notesMasterId r:id="rId22"/>
  </p:notesMasterIdLst>
  <p:handoutMasterIdLst>
    <p:handoutMasterId r:id="rId23"/>
  </p:handoutMasterIdLst>
  <p:sldIdLst>
    <p:sldId id="256" r:id="rId4"/>
    <p:sldId id="308" r:id="rId5"/>
    <p:sldId id="328" r:id="rId6"/>
    <p:sldId id="309" r:id="rId7"/>
    <p:sldId id="310" r:id="rId8"/>
    <p:sldId id="327" r:id="rId9"/>
    <p:sldId id="319" r:id="rId10"/>
    <p:sldId id="318" r:id="rId11"/>
    <p:sldId id="320" r:id="rId12"/>
    <p:sldId id="323" r:id="rId13"/>
    <p:sldId id="316" r:id="rId14"/>
    <p:sldId id="325" r:id="rId15"/>
    <p:sldId id="315" r:id="rId16"/>
    <p:sldId id="324" r:id="rId17"/>
    <p:sldId id="326" r:id="rId18"/>
    <p:sldId id="321" r:id="rId19"/>
    <p:sldId id="329" r:id="rId20"/>
    <p:sldId id="330" r:id="rId21"/>
  </p:sldIdLst>
  <p:sldSz cx="7380288" cy="10261600"/>
  <p:notesSz cx="9926638" cy="6797675"/>
  <p:defaultTextStyle>
    <a:defPPr>
      <a:defRPr lang="fr-FR"/>
    </a:defPPr>
    <a:lvl1pPr algn="l" defTabSz="962025" rtl="0" eaLnBrk="0" fontAlgn="base" hangingPunct="0">
      <a:spcBef>
        <a:spcPct val="0"/>
      </a:spcBef>
      <a:spcAft>
        <a:spcPct val="0"/>
      </a:spcAft>
      <a:defRPr sz="1900" kern="1200">
        <a:solidFill>
          <a:schemeClr val="tx1"/>
        </a:solidFill>
        <a:latin typeface="Arial" panose="020B0604020202020204" pitchFamily="34" charset="0"/>
        <a:ea typeface="+mn-ea"/>
        <a:cs typeface="Arial" panose="020B0604020202020204" pitchFamily="34" charset="0"/>
      </a:defRPr>
    </a:lvl1pPr>
    <a:lvl2pPr marL="481013" indent="-23813" algn="l" defTabSz="962025" rtl="0" eaLnBrk="0" fontAlgn="base" hangingPunct="0">
      <a:spcBef>
        <a:spcPct val="0"/>
      </a:spcBef>
      <a:spcAft>
        <a:spcPct val="0"/>
      </a:spcAft>
      <a:defRPr sz="1900" kern="1200">
        <a:solidFill>
          <a:schemeClr val="tx1"/>
        </a:solidFill>
        <a:latin typeface="Arial" panose="020B0604020202020204" pitchFamily="34" charset="0"/>
        <a:ea typeface="+mn-ea"/>
        <a:cs typeface="Arial" panose="020B0604020202020204" pitchFamily="34" charset="0"/>
      </a:defRPr>
    </a:lvl2pPr>
    <a:lvl3pPr marL="962025" indent="-47625" algn="l" defTabSz="962025" rtl="0" eaLnBrk="0" fontAlgn="base" hangingPunct="0">
      <a:spcBef>
        <a:spcPct val="0"/>
      </a:spcBef>
      <a:spcAft>
        <a:spcPct val="0"/>
      </a:spcAft>
      <a:defRPr sz="1900" kern="1200">
        <a:solidFill>
          <a:schemeClr val="tx1"/>
        </a:solidFill>
        <a:latin typeface="Arial" panose="020B0604020202020204" pitchFamily="34" charset="0"/>
        <a:ea typeface="+mn-ea"/>
        <a:cs typeface="Arial" panose="020B0604020202020204" pitchFamily="34" charset="0"/>
      </a:defRPr>
    </a:lvl3pPr>
    <a:lvl4pPr marL="1443038" indent="-71438" algn="l" defTabSz="962025" rtl="0" eaLnBrk="0" fontAlgn="base" hangingPunct="0">
      <a:spcBef>
        <a:spcPct val="0"/>
      </a:spcBef>
      <a:spcAft>
        <a:spcPct val="0"/>
      </a:spcAft>
      <a:defRPr sz="1900" kern="1200">
        <a:solidFill>
          <a:schemeClr val="tx1"/>
        </a:solidFill>
        <a:latin typeface="Arial" panose="020B0604020202020204" pitchFamily="34" charset="0"/>
        <a:ea typeface="+mn-ea"/>
        <a:cs typeface="Arial" panose="020B0604020202020204" pitchFamily="34" charset="0"/>
      </a:defRPr>
    </a:lvl4pPr>
    <a:lvl5pPr marL="1924050" indent="-95250" algn="l" defTabSz="962025" rtl="0" eaLnBrk="0" fontAlgn="base" hangingPunct="0">
      <a:spcBef>
        <a:spcPct val="0"/>
      </a:spcBef>
      <a:spcAft>
        <a:spcPct val="0"/>
      </a:spcAft>
      <a:defRPr sz="19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9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9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9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9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232">
          <p15:clr>
            <a:srgbClr val="A4A3A4"/>
          </p15:clr>
        </p15:guide>
        <p15:guide id="2" pos="23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ELLA Maria" initials="" lastIdx="8" clrIdx="0"/>
  <p:cmAuthor id="2" name="FOFANA Fatou-Etoile" initials="" lastIdx="8" clrIdx="1"/>
  <p:cmAuthor id="3" name="Utilisateur inconnu1" initials="Utilisateur inconnu1" lastIdx="9" clrIdx="2"/>
  <p:cmAuthor id="4" name="KIM Vincent" initials="KV" lastIdx="6" clrIdx="3">
    <p:extLst>
      <p:ext uri="{19B8F6BF-5375-455C-9EA6-DF929625EA0E}">
        <p15:presenceInfo xmlns:p15="http://schemas.microsoft.com/office/powerpoint/2012/main" userId="S::vincent.kim@ecuvie.caisse-epargne.fr::ef7cd21d-172d-4352-8495-87371a29b706" providerId="AD"/>
      </p:ext>
    </p:extLst>
  </p:cmAuthor>
  <p:cmAuthor id="5" name="KINIKI Pamela" initials="KP" lastIdx="1" clrIdx="4">
    <p:extLst>
      <p:ext uri="{19B8F6BF-5375-455C-9EA6-DF929625EA0E}">
        <p15:presenceInfo xmlns:p15="http://schemas.microsoft.com/office/powerpoint/2012/main" userId="S::pamela.kiniki@ecuvie.caisse-epargne.fr::83e6c3d0-b5de-4d91-80be-ce125c0069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ECECEC"/>
    <a:srgbClr val="33CC33"/>
    <a:srgbClr val="FFFFFF"/>
    <a:srgbClr val="FFFF66"/>
    <a:srgbClr val="93C620"/>
    <a:srgbClr val="BFE668"/>
    <a:srgbClr val="EAEB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41" autoAdjust="0"/>
    <p:restoredTop sz="96840" autoAdjust="0"/>
  </p:normalViewPr>
  <p:slideViewPr>
    <p:cSldViewPr>
      <p:cViewPr>
        <p:scale>
          <a:sx n="80" d="100"/>
          <a:sy n="80" d="100"/>
        </p:scale>
        <p:origin x="3396" y="-6"/>
      </p:cViewPr>
      <p:guideLst>
        <p:guide orient="horz" pos="3232"/>
        <p:guide pos="2325"/>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878EF7-635D-4337-AA9B-F78137AB6F10}"/>
              </a:ext>
            </a:extLst>
          </p:cNvPr>
          <p:cNvSpPr>
            <a:spLocks noGrp="1"/>
          </p:cNvSpPr>
          <p:nvPr>
            <p:ph type="hdr" sz="quarter"/>
          </p:nvPr>
        </p:nvSpPr>
        <p:spPr>
          <a:xfrm>
            <a:off x="0" y="0"/>
            <a:ext cx="4300538" cy="339725"/>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fr-FR"/>
          </a:p>
        </p:txBody>
      </p:sp>
      <p:sp>
        <p:nvSpPr>
          <p:cNvPr id="3" name="Espace réservé de la date 2">
            <a:extLst>
              <a:ext uri="{FF2B5EF4-FFF2-40B4-BE49-F238E27FC236}">
                <a16:creationId xmlns:a16="http://schemas.microsoft.com/office/drawing/2014/main" id="{616368D7-E7A5-4971-9440-0482FDD67603}"/>
              </a:ext>
            </a:extLst>
          </p:cNvPr>
          <p:cNvSpPr>
            <a:spLocks noGrp="1"/>
          </p:cNvSpPr>
          <p:nvPr>
            <p:ph type="dt" sz="quarter" idx="1"/>
          </p:nvPr>
        </p:nvSpPr>
        <p:spPr>
          <a:xfrm>
            <a:off x="5624513" y="0"/>
            <a:ext cx="4300537" cy="339725"/>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85250C4A-ECEA-40F5-A778-94ABDA973082}" type="datetimeFigureOut">
              <a:rPr lang="fr-FR"/>
              <a:pPr>
                <a:defRPr/>
              </a:pPr>
              <a:t>20/11/2020</a:t>
            </a:fld>
            <a:endParaRPr lang="fr-FR"/>
          </a:p>
        </p:txBody>
      </p:sp>
      <p:sp>
        <p:nvSpPr>
          <p:cNvPr id="4" name="Espace réservé du pied de page 3">
            <a:extLst>
              <a:ext uri="{FF2B5EF4-FFF2-40B4-BE49-F238E27FC236}">
                <a16:creationId xmlns:a16="http://schemas.microsoft.com/office/drawing/2014/main" id="{AB35794F-C88B-45E9-9E7D-66D6D49BC7DA}"/>
              </a:ext>
            </a:extLst>
          </p:cNvPr>
          <p:cNvSpPr>
            <a:spLocks noGrp="1"/>
          </p:cNvSpPr>
          <p:nvPr>
            <p:ph type="ftr" sz="quarter" idx="2"/>
          </p:nvPr>
        </p:nvSpPr>
        <p:spPr>
          <a:xfrm>
            <a:off x="0" y="6456363"/>
            <a:ext cx="4300538" cy="339725"/>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fr-FR"/>
          </a:p>
        </p:txBody>
      </p:sp>
      <p:sp>
        <p:nvSpPr>
          <p:cNvPr id="5" name="Espace réservé du numéro de diapositive 4">
            <a:extLst>
              <a:ext uri="{FF2B5EF4-FFF2-40B4-BE49-F238E27FC236}">
                <a16:creationId xmlns:a16="http://schemas.microsoft.com/office/drawing/2014/main" id="{5075E4B7-5132-4DCB-AB66-846F0ED65BAF}"/>
              </a:ext>
            </a:extLst>
          </p:cNvPr>
          <p:cNvSpPr>
            <a:spLocks noGrp="1"/>
          </p:cNvSpPr>
          <p:nvPr>
            <p:ph type="sldNum" sz="quarter" idx="3"/>
          </p:nvPr>
        </p:nvSpPr>
        <p:spPr>
          <a:xfrm>
            <a:off x="5624513" y="6456363"/>
            <a:ext cx="4300537"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F39AC73-EE03-44DE-8F78-C42F96CCF608}"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0BFF515-6526-4918-A92D-CE2E39751841}"/>
              </a:ext>
            </a:extLst>
          </p:cNvPr>
          <p:cNvSpPr>
            <a:spLocks noGrp="1"/>
          </p:cNvSpPr>
          <p:nvPr>
            <p:ph type="hdr" sz="quarter"/>
          </p:nvPr>
        </p:nvSpPr>
        <p:spPr>
          <a:xfrm>
            <a:off x="0" y="0"/>
            <a:ext cx="4302125" cy="339725"/>
          </a:xfrm>
          <a:prstGeom prst="rect">
            <a:avLst/>
          </a:prstGeom>
        </p:spPr>
        <p:txBody>
          <a:bodyPr vert="horz" lIns="91440" tIns="45720" rIns="91440" bIns="45720" rtlCol="0"/>
          <a:lstStyle>
            <a:lvl1pPr algn="l" defTabSz="962223" eaLnBrk="1" fontAlgn="auto" hangingPunct="1">
              <a:spcBef>
                <a:spcPts val="0"/>
              </a:spcBef>
              <a:spcAft>
                <a:spcPts val="0"/>
              </a:spcAft>
              <a:defRPr sz="1200">
                <a:latin typeface="+mn-lt"/>
                <a:cs typeface="+mn-cs"/>
              </a:defRPr>
            </a:lvl1pPr>
          </a:lstStyle>
          <a:p>
            <a:pPr>
              <a:defRPr/>
            </a:pPr>
            <a:endParaRPr lang="fr-FR"/>
          </a:p>
        </p:txBody>
      </p:sp>
      <p:sp>
        <p:nvSpPr>
          <p:cNvPr id="3" name="Espace réservé de la date 2">
            <a:extLst>
              <a:ext uri="{FF2B5EF4-FFF2-40B4-BE49-F238E27FC236}">
                <a16:creationId xmlns:a16="http://schemas.microsoft.com/office/drawing/2014/main" id="{436E30F9-5EA2-4254-9B9B-486538D2D034}"/>
              </a:ext>
            </a:extLst>
          </p:cNvPr>
          <p:cNvSpPr>
            <a:spLocks noGrp="1"/>
          </p:cNvSpPr>
          <p:nvPr>
            <p:ph type="dt" idx="1"/>
          </p:nvPr>
        </p:nvSpPr>
        <p:spPr>
          <a:xfrm>
            <a:off x="5621338" y="0"/>
            <a:ext cx="4303712" cy="339725"/>
          </a:xfrm>
          <a:prstGeom prst="rect">
            <a:avLst/>
          </a:prstGeom>
        </p:spPr>
        <p:txBody>
          <a:bodyPr vert="horz" lIns="91440" tIns="45720" rIns="91440" bIns="45720" rtlCol="0"/>
          <a:lstStyle>
            <a:lvl1pPr algn="r" defTabSz="962223" eaLnBrk="1" fontAlgn="auto" hangingPunct="1">
              <a:spcBef>
                <a:spcPts val="0"/>
              </a:spcBef>
              <a:spcAft>
                <a:spcPts val="0"/>
              </a:spcAft>
              <a:defRPr sz="1200">
                <a:latin typeface="+mn-lt"/>
                <a:cs typeface="+mn-cs"/>
              </a:defRPr>
            </a:lvl1pPr>
          </a:lstStyle>
          <a:p>
            <a:pPr>
              <a:defRPr/>
            </a:pPr>
            <a:fld id="{D2007608-B168-46CF-B4C3-74FF59217F50}" type="datetimeFigureOut">
              <a:rPr lang="fr-FR"/>
              <a:pPr>
                <a:defRPr/>
              </a:pPr>
              <a:t>20/11/2020</a:t>
            </a:fld>
            <a:endParaRPr lang="fr-FR" dirty="0"/>
          </a:p>
        </p:txBody>
      </p:sp>
      <p:sp>
        <p:nvSpPr>
          <p:cNvPr id="4" name="Espace réservé de l'image des diapositives 3">
            <a:extLst>
              <a:ext uri="{FF2B5EF4-FFF2-40B4-BE49-F238E27FC236}">
                <a16:creationId xmlns:a16="http://schemas.microsoft.com/office/drawing/2014/main" id="{CA012D8C-E0E7-4EC0-ADC5-B7CBDCFA90EA}"/>
              </a:ext>
            </a:extLst>
          </p:cNvPr>
          <p:cNvSpPr>
            <a:spLocks noGrp="1" noRot="1" noChangeAspect="1"/>
          </p:cNvSpPr>
          <p:nvPr>
            <p:ph type="sldImg" idx="2"/>
          </p:nvPr>
        </p:nvSpPr>
        <p:spPr>
          <a:xfrm>
            <a:off x="4046538" y="509588"/>
            <a:ext cx="1833562" cy="2547937"/>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a:extLst>
              <a:ext uri="{FF2B5EF4-FFF2-40B4-BE49-F238E27FC236}">
                <a16:creationId xmlns:a16="http://schemas.microsoft.com/office/drawing/2014/main" id="{A649885A-477A-4C51-9698-A24EA947DF68}"/>
              </a:ext>
            </a:extLst>
          </p:cNvPr>
          <p:cNvSpPr>
            <a:spLocks noGrp="1"/>
          </p:cNvSpPr>
          <p:nvPr>
            <p:ph type="body" sz="quarter" idx="3"/>
          </p:nvPr>
        </p:nvSpPr>
        <p:spPr>
          <a:xfrm>
            <a:off x="992188" y="3228975"/>
            <a:ext cx="7942262" cy="3059113"/>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B2EE5811-F3B5-40AC-88EE-3F6BB637C87F}"/>
              </a:ext>
            </a:extLst>
          </p:cNvPr>
          <p:cNvSpPr>
            <a:spLocks noGrp="1"/>
          </p:cNvSpPr>
          <p:nvPr>
            <p:ph type="ftr" sz="quarter" idx="4"/>
          </p:nvPr>
        </p:nvSpPr>
        <p:spPr>
          <a:xfrm>
            <a:off x="0" y="6456363"/>
            <a:ext cx="4302125" cy="339725"/>
          </a:xfrm>
          <a:prstGeom prst="rect">
            <a:avLst/>
          </a:prstGeom>
        </p:spPr>
        <p:txBody>
          <a:bodyPr vert="horz" lIns="91440" tIns="45720" rIns="91440" bIns="45720" rtlCol="0" anchor="b"/>
          <a:lstStyle>
            <a:lvl1pPr algn="l" defTabSz="962223" eaLnBrk="1" fontAlgn="auto" hangingPunct="1">
              <a:spcBef>
                <a:spcPts val="0"/>
              </a:spcBef>
              <a:spcAft>
                <a:spcPts val="0"/>
              </a:spcAft>
              <a:defRPr sz="1200">
                <a:latin typeface="+mn-lt"/>
                <a:cs typeface="+mn-cs"/>
              </a:defRPr>
            </a:lvl1pPr>
          </a:lstStyle>
          <a:p>
            <a:pPr>
              <a:defRPr/>
            </a:pPr>
            <a:endParaRPr lang="fr-FR"/>
          </a:p>
        </p:txBody>
      </p:sp>
      <p:sp>
        <p:nvSpPr>
          <p:cNvPr id="7" name="Espace réservé du numéro de diapositive 6">
            <a:extLst>
              <a:ext uri="{FF2B5EF4-FFF2-40B4-BE49-F238E27FC236}">
                <a16:creationId xmlns:a16="http://schemas.microsoft.com/office/drawing/2014/main" id="{3AF1D9E4-3AD0-4EB5-A35F-5E1C7FB93771}"/>
              </a:ext>
            </a:extLst>
          </p:cNvPr>
          <p:cNvSpPr>
            <a:spLocks noGrp="1"/>
          </p:cNvSpPr>
          <p:nvPr>
            <p:ph type="sldNum" sz="quarter" idx="5"/>
          </p:nvPr>
        </p:nvSpPr>
        <p:spPr>
          <a:xfrm>
            <a:off x="5621338" y="6456363"/>
            <a:ext cx="430371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939279E8-6BC5-4833-BDA4-20817D877FBF}"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BEEEE787-7E21-48F3-9376-745BC71BF58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ce réservé des notes 2">
            <a:extLst>
              <a:ext uri="{FF2B5EF4-FFF2-40B4-BE49-F238E27FC236}">
                <a16:creationId xmlns:a16="http://schemas.microsoft.com/office/drawing/2014/main" id="{3E1433FE-A04B-45D5-9D97-4F2DFC032A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8196" name="Espace réservé du numéro de diapositive 3">
            <a:extLst>
              <a:ext uri="{FF2B5EF4-FFF2-40B4-BE49-F238E27FC236}">
                <a16:creationId xmlns:a16="http://schemas.microsoft.com/office/drawing/2014/main" id="{86C56255-D4B2-4C78-B4E7-93CDA33E87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96BA328-35FF-4EAA-9FE3-B6FB49EE2271}" type="slidenum">
              <a:rPr lang="fr-FR" altLang="fr-FR"/>
              <a:pPr/>
              <a:t>2</a:t>
            </a:fld>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BEEEE787-7E21-48F3-9376-745BC71BF58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ce réservé des notes 2">
            <a:extLst>
              <a:ext uri="{FF2B5EF4-FFF2-40B4-BE49-F238E27FC236}">
                <a16:creationId xmlns:a16="http://schemas.microsoft.com/office/drawing/2014/main" id="{3E1433FE-A04B-45D5-9D97-4F2DFC032A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8196" name="Espace réservé du numéro de diapositive 3">
            <a:extLst>
              <a:ext uri="{FF2B5EF4-FFF2-40B4-BE49-F238E27FC236}">
                <a16:creationId xmlns:a16="http://schemas.microsoft.com/office/drawing/2014/main" id="{86C56255-D4B2-4C78-B4E7-93CDA33E87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96BA328-35FF-4EAA-9FE3-B6FB49EE2271}" type="slidenum">
              <a:rPr lang="fr-FR" altLang="fr-FR"/>
              <a:pPr/>
              <a:t>3</a:t>
            </a:fld>
            <a:endParaRPr lang="fr-FR" altLang="fr-FR"/>
          </a:p>
        </p:txBody>
      </p:sp>
    </p:spTree>
    <p:extLst>
      <p:ext uri="{BB962C8B-B14F-4D97-AF65-F5344CB8AC3E}">
        <p14:creationId xmlns:p14="http://schemas.microsoft.com/office/powerpoint/2010/main" val="2991508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a:extLst>
              <a:ext uri="{FF2B5EF4-FFF2-40B4-BE49-F238E27FC236}">
                <a16:creationId xmlns:a16="http://schemas.microsoft.com/office/drawing/2014/main" id="{99A0DB06-9365-4773-AFF7-1731F593DB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Espace réservé des notes 2">
            <a:extLst>
              <a:ext uri="{FF2B5EF4-FFF2-40B4-BE49-F238E27FC236}">
                <a16:creationId xmlns:a16="http://schemas.microsoft.com/office/drawing/2014/main" id="{26B0C7C5-F805-4393-BE58-0D30F8C8E0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0244" name="Espace réservé du numéro de diapositive 3">
            <a:extLst>
              <a:ext uri="{FF2B5EF4-FFF2-40B4-BE49-F238E27FC236}">
                <a16:creationId xmlns:a16="http://schemas.microsoft.com/office/drawing/2014/main" id="{233F6616-9053-4228-8C1B-7FAD5EF7FA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F980821-1523-4395-9710-3AC92485E1C7}" type="slidenum">
              <a:rPr lang="fr-FR" altLang="fr-FR"/>
              <a:pPr/>
              <a:t>4</a:t>
            </a:fld>
            <a:endParaRPr lang="fr-FR" alt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BAF0BEFE-2851-4DD1-9146-86ACDCD2F1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Espace réservé des notes 2">
            <a:extLst>
              <a:ext uri="{FF2B5EF4-FFF2-40B4-BE49-F238E27FC236}">
                <a16:creationId xmlns:a16="http://schemas.microsoft.com/office/drawing/2014/main" id="{1A0ADB27-01EF-4EF8-AF87-7A4B6E5EB1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4340" name="Espace réservé du numéro de diapositive 3">
            <a:extLst>
              <a:ext uri="{FF2B5EF4-FFF2-40B4-BE49-F238E27FC236}">
                <a16:creationId xmlns:a16="http://schemas.microsoft.com/office/drawing/2014/main" id="{B3A5D276-240A-46F2-92A0-08C9E0613E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2CBE44-085C-4F5D-A523-68BCE947D5E5}" type="slidenum">
              <a:rPr lang="fr-FR" altLang="fr-FR"/>
              <a:pPr/>
              <a:t>9</a:t>
            </a:fld>
            <a:endParaRPr lang="fr-FR" alt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BAF0BEFE-2851-4DD1-9146-86ACDCD2F1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Espace réservé des notes 2">
            <a:extLst>
              <a:ext uri="{FF2B5EF4-FFF2-40B4-BE49-F238E27FC236}">
                <a16:creationId xmlns:a16="http://schemas.microsoft.com/office/drawing/2014/main" id="{1A0ADB27-01EF-4EF8-AF87-7A4B6E5EB1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4340" name="Espace réservé du numéro de diapositive 3">
            <a:extLst>
              <a:ext uri="{FF2B5EF4-FFF2-40B4-BE49-F238E27FC236}">
                <a16:creationId xmlns:a16="http://schemas.microsoft.com/office/drawing/2014/main" id="{B3A5D276-240A-46F2-92A0-08C9E0613E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2CBE44-085C-4F5D-A523-68BCE947D5E5}" type="slidenum">
              <a:rPr lang="fr-FR" altLang="fr-FR"/>
              <a:pPr/>
              <a:t>10</a:t>
            </a:fld>
            <a:endParaRPr lang="fr-FR" altLang="fr-FR"/>
          </a:p>
        </p:txBody>
      </p:sp>
    </p:spTree>
    <p:extLst>
      <p:ext uri="{BB962C8B-B14F-4D97-AF65-F5344CB8AC3E}">
        <p14:creationId xmlns:p14="http://schemas.microsoft.com/office/powerpoint/2010/main" val="68331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BAF0BEFE-2851-4DD1-9146-86ACDCD2F1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Espace réservé des notes 2">
            <a:extLst>
              <a:ext uri="{FF2B5EF4-FFF2-40B4-BE49-F238E27FC236}">
                <a16:creationId xmlns:a16="http://schemas.microsoft.com/office/drawing/2014/main" id="{1A0ADB27-01EF-4EF8-AF87-7A4B6E5EB1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4340" name="Espace réservé du numéro de diapositive 3">
            <a:extLst>
              <a:ext uri="{FF2B5EF4-FFF2-40B4-BE49-F238E27FC236}">
                <a16:creationId xmlns:a16="http://schemas.microsoft.com/office/drawing/2014/main" id="{B3A5D276-240A-46F2-92A0-08C9E0613E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62025" rtl="0" eaLnBrk="1" fontAlgn="base" latinLnBrk="0" hangingPunct="1">
              <a:lnSpc>
                <a:spcPct val="100000"/>
              </a:lnSpc>
              <a:spcBef>
                <a:spcPct val="0"/>
              </a:spcBef>
              <a:spcAft>
                <a:spcPct val="0"/>
              </a:spcAft>
              <a:buClrTx/>
              <a:buSzTx/>
              <a:buFontTx/>
              <a:buNone/>
              <a:tabLst/>
              <a:defRPr/>
            </a:pPr>
            <a:fld id="{BB2CBE44-085C-4F5D-A523-68BCE947D5E5}" type="slidenum">
              <a:rPr kumimoji="0" lang="fr-FR" altLang="fr-F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62025" rtl="0" eaLnBrk="1" fontAlgn="base" latinLnBrk="0" hangingPunct="1">
                <a:lnSpc>
                  <a:spcPct val="100000"/>
                </a:lnSpc>
                <a:spcBef>
                  <a:spcPct val="0"/>
                </a:spcBef>
                <a:spcAft>
                  <a:spcPct val="0"/>
                </a:spcAft>
                <a:buClrTx/>
                <a:buSzTx/>
                <a:buFontTx/>
                <a:buNone/>
                <a:tabLst/>
                <a:defRPr/>
              </a:pPr>
              <a:t>12</a:t>
            </a:fld>
            <a:endParaRPr kumimoji="0" lang="fr-FR" altLang="fr-F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23518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BAF0BEFE-2851-4DD1-9146-86ACDCD2F1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Espace réservé des notes 2">
            <a:extLst>
              <a:ext uri="{FF2B5EF4-FFF2-40B4-BE49-F238E27FC236}">
                <a16:creationId xmlns:a16="http://schemas.microsoft.com/office/drawing/2014/main" id="{1A0ADB27-01EF-4EF8-AF87-7A4B6E5EB1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4340" name="Espace réservé du numéro de diapositive 3">
            <a:extLst>
              <a:ext uri="{FF2B5EF4-FFF2-40B4-BE49-F238E27FC236}">
                <a16:creationId xmlns:a16="http://schemas.microsoft.com/office/drawing/2014/main" id="{B3A5D276-240A-46F2-92A0-08C9E0613E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2CBE44-085C-4F5D-A523-68BCE947D5E5}" type="slidenum">
              <a:rPr lang="fr-FR" altLang="fr-FR"/>
              <a:pPr/>
              <a:t>14</a:t>
            </a:fld>
            <a:endParaRPr lang="fr-FR" altLang="fr-FR"/>
          </a:p>
        </p:txBody>
      </p:sp>
    </p:spTree>
    <p:extLst>
      <p:ext uri="{BB962C8B-B14F-4D97-AF65-F5344CB8AC3E}">
        <p14:creationId xmlns:p14="http://schemas.microsoft.com/office/powerpoint/2010/main" val="3598750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B27389-AB19-4269-81D5-524665FC3549}"/>
              </a:ext>
            </a:extLst>
          </p:cNvPr>
          <p:cNvSpPr/>
          <p:nvPr/>
        </p:nvSpPr>
        <p:spPr>
          <a:xfrm>
            <a:off x="7264400" y="7251700"/>
            <a:ext cx="115888" cy="3009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FA955F9B-07EA-46D0-A623-EC3A3988DA0D}"/>
              </a:ext>
            </a:extLst>
          </p:cNvPr>
          <p:cNvSpPr/>
          <p:nvPr/>
        </p:nvSpPr>
        <p:spPr>
          <a:xfrm>
            <a:off x="7264400" y="0"/>
            <a:ext cx="115888" cy="725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
        <p:nvSpPr>
          <p:cNvPr id="2" name="Title 1"/>
          <p:cNvSpPr>
            <a:spLocks noGrp="1"/>
          </p:cNvSpPr>
          <p:nvPr>
            <p:ph type="ctrTitle"/>
          </p:nvPr>
        </p:nvSpPr>
        <p:spPr>
          <a:xfrm>
            <a:off x="369014" y="342054"/>
            <a:ext cx="6273245" cy="6841065"/>
          </a:xfrm>
        </p:spPr>
        <p:txBody>
          <a:bodyPr anchor="ctr">
            <a:noAutofit/>
          </a:bodyPr>
          <a:lstStyle>
            <a:lvl1pPr>
              <a:lnSpc>
                <a:spcPct val="100000"/>
              </a:lnSpc>
              <a:defRPr sz="8800" spc="-80" baseline="0">
                <a:solidFill>
                  <a:schemeClr val="tx1"/>
                </a:solidFill>
              </a:defRPr>
            </a:lvl1pPr>
          </a:lstStyle>
          <a:p>
            <a:r>
              <a:rPr lang="fr-FR"/>
              <a:t>Modifiez le style du titre</a:t>
            </a:r>
            <a:endParaRPr lang="en-US" dirty="0"/>
          </a:p>
        </p:txBody>
      </p:sp>
      <p:sp>
        <p:nvSpPr>
          <p:cNvPr id="3" name="Subtitle 2"/>
          <p:cNvSpPr>
            <a:spLocks noGrp="1"/>
          </p:cNvSpPr>
          <p:nvPr>
            <p:ph type="subTitle" idx="1"/>
          </p:nvPr>
        </p:nvSpPr>
        <p:spPr>
          <a:xfrm>
            <a:off x="369014" y="7183120"/>
            <a:ext cx="5535216" cy="1368213"/>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6" name="Date Placeholder 3">
            <a:extLst>
              <a:ext uri="{FF2B5EF4-FFF2-40B4-BE49-F238E27FC236}">
                <a16:creationId xmlns:a16="http://schemas.microsoft.com/office/drawing/2014/main" id="{5D304100-47B0-43E4-9C19-CAA77383DB74}"/>
              </a:ext>
            </a:extLst>
          </p:cNvPr>
          <p:cNvSpPr>
            <a:spLocks noGrp="1"/>
          </p:cNvSpPr>
          <p:nvPr>
            <p:ph type="dt" sz="half" idx="10"/>
          </p:nvPr>
        </p:nvSpPr>
        <p:spPr/>
        <p:txBody>
          <a:bodyPr/>
          <a:lstStyle>
            <a:lvl1pPr>
              <a:defRPr/>
            </a:lvl1pPr>
          </a:lstStyle>
          <a:p>
            <a:pPr>
              <a:defRPr/>
            </a:pPr>
            <a:fld id="{87EE8F6B-AB66-46D5-8B2F-425544D7CCC6}" type="datetime1">
              <a:rPr lang="fr-FR"/>
              <a:pPr>
                <a:defRPr/>
              </a:pPr>
              <a:t>20/11/2020</a:t>
            </a:fld>
            <a:endParaRPr lang="fr-FR" dirty="0"/>
          </a:p>
        </p:txBody>
      </p:sp>
      <p:sp>
        <p:nvSpPr>
          <p:cNvPr id="7" name="Footer Placeholder 4">
            <a:extLst>
              <a:ext uri="{FF2B5EF4-FFF2-40B4-BE49-F238E27FC236}">
                <a16:creationId xmlns:a16="http://schemas.microsoft.com/office/drawing/2014/main" id="{720B1DB6-A135-468A-BD44-B01291A875BF}"/>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8" name="Slide Number Placeholder 5">
            <a:extLst>
              <a:ext uri="{FF2B5EF4-FFF2-40B4-BE49-F238E27FC236}">
                <a16:creationId xmlns:a16="http://schemas.microsoft.com/office/drawing/2014/main" id="{CB70D250-6219-418F-A599-434AA96ABB4B}"/>
              </a:ext>
            </a:extLst>
          </p:cNvPr>
          <p:cNvSpPr>
            <a:spLocks noGrp="1"/>
          </p:cNvSpPr>
          <p:nvPr>
            <p:ph type="sldNum" sz="quarter" idx="12"/>
          </p:nvPr>
        </p:nvSpPr>
        <p:spPr/>
        <p:txBody>
          <a:bodyPr/>
          <a:lstStyle>
            <a:lvl1pPr>
              <a:defRPr>
                <a:solidFill>
                  <a:schemeClr val="tx1"/>
                </a:solidFill>
              </a:defRPr>
            </a:lvl1pPr>
          </a:lstStyle>
          <a:p>
            <a:fld id="{3A7DA988-86A0-4B7F-A3DF-3B612175068D}" type="slidenum">
              <a:rPr lang="fr-FR" altLang="fr-FR"/>
              <a:pPr/>
              <a:t>‹N°›</a:t>
            </a:fld>
            <a:endParaRPr lang="fr-FR" altLang="fr-FR"/>
          </a:p>
        </p:txBody>
      </p:sp>
    </p:spTree>
    <p:extLst>
      <p:ext uri="{BB962C8B-B14F-4D97-AF65-F5344CB8AC3E}">
        <p14:creationId xmlns:p14="http://schemas.microsoft.com/office/powerpoint/2010/main" val="3064901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33281FA4-545E-45F1-B5E9-812345DAA40E}"/>
              </a:ext>
            </a:extLst>
          </p:cNvPr>
          <p:cNvSpPr>
            <a:spLocks noGrp="1"/>
          </p:cNvSpPr>
          <p:nvPr>
            <p:ph type="dt" sz="half" idx="10"/>
          </p:nvPr>
        </p:nvSpPr>
        <p:spPr/>
        <p:txBody>
          <a:bodyPr/>
          <a:lstStyle>
            <a:lvl1pPr>
              <a:defRPr/>
            </a:lvl1pPr>
          </a:lstStyle>
          <a:p>
            <a:pPr>
              <a:defRPr/>
            </a:pPr>
            <a:fld id="{3954CC9F-8B33-4E96-8C90-C089976B2833}" type="datetime1">
              <a:rPr lang="fr-FR"/>
              <a:pPr>
                <a:defRPr/>
              </a:pPr>
              <a:t>20/11/2020</a:t>
            </a:fld>
            <a:endParaRPr lang="fr-FR" dirty="0"/>
          </a:p>
        </p:txBody>
      </p:sp>
      <p:sp>
        <p:nvSpPr>
          <p:cNvPr id="5" name="Footer Placeholder 4">
            <a:extLst>
              <a:ext uri="{FF2B5EF4-FFF2-40B4-BE49-F238E27FC236}">
                <a16:creationId xmlns:a16="http://schemas.microsoft.com/office/drawing/2014/main" id="{A5EAE39C-EF12-409F-9A34-F3076F7C9EAA}"/>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6" name="Slide Number Placeholder 5">
            <a:extLst>
              <a:ext uri="{FF2B5EF4-FFF2-40B4-BE49-F238E27FC236}">
                <a16:creationId xmlns:a16="http://schemas.microsoft.com/office/drawing/2014/main" id="{0DF3725F-42F0-460B-B075-048889D6F95E}"/>
              </a:ext>
            </a:extLst>
          </p:cNvPr>
          <p:cNvSpPr>
            <a:spLocks noGrp="1"/>
          </p:cNvSpPr>
          <p:nvPr>
            <p:ph type="sldNum" sz="quarter" idx="12"/>
          </p:nvPr>
        </p:nvSpPr>
        <p:spPr/>
        <p:txBody>
          <a:bodyPr/>
          <a:lstStyle>
            <a:lvl1pPr>
              <a:defRPr/>
            </a:lvl1pPr>
          </a:lstStyle>
          <a:p>
            <a:fld id="{976985EA-4CE5-4A05-AC7D-99355592AFA4}" type="slidenum">
              <a:rPr lang="fr-FR" altLang="fr-FR"/>
              <a:pPr/>
              <a:t>‹N°›</a:t>
            </a:fld>
            <a:endParaRPr lang="fr-FR" altLang="fr-FR"/>
          </a:p>
        </p:txBody>
      </p:sp>
    </p:spTree>
    <p:extLst>
      <p:ext uri="{BB962C8B-B14F-4D97-AF65-F5344CB8AC3E}">
        <p14:creationId xmlns:p14="http://schemas.microsoft.com/office/powerpoint/2010/main" val="957215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69014" y="2166339"/>
            <a:ext cx="6273245" cy="6465758"/>
          </a:xfrm>
        </p:spPr>
        <p:txBody>
          <a:bodyPr anchor="ctr">
            <a:noAutofit/>
          </a:bodyPr>
          <a:lstStyle>
            <a:lvl1pPr algn="l">
              <a:lnSpc>
                <a:spcPct val="100000"/>
              </a:lnSpc>
              <a:defRPr sz="8800" b="0" cap="all" spc="-80" baseline="0">
                <a:solidFill>
                  <a:schemeClr val="tx1"/>
                </a:solidFill>
              </a:defRPr>
            </a:lvl1pPr>
          </a:lstStyle>
          <a:p>
            <a:r>
              <a:rPr lang="fr-FR"/>
              <a:t>Modifiez le style du titre</a:t>
            </a:r>
            <a:endParaRPr lang="en-US" dirty="0"/>
          </a:p>
        </p:txBody>
      </p:sp>
      <p:sp>
        <p:nvSpPr>
          <p:cNvPr id="3" name="Text Placeholder 2"/>
          <p:cNvSpPr>
            <a:spLocks noGrp="1"/>
          </p:cNvSpPr>
          <p:nvPr>
            <p:ph type="body" idx="1"/>
          </p:nvPr>
        </p:nvSpPr>
        <p:spPr>
          <a:xfrm>
            <a:off x="369014" y="342055"/>
            <a:ext cx="6273245" cy="1596249"/>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a:extLst>
              <a:ext uri="{FF2B5EF4-FFF2-40B4-BE49-F238E27FC236}">
                <a16:creationId xmlns:a16="http://schemas.microsoft.com/office/drawing/2014/main" id="{FC002A05-D642-43E9-95C9-43C54B5711C6}"/>
              </a:ext>
            </a:extLst>
          </p:cNvPr>
          <p:cNvSpPr>
            <a:spLocks noGrp="1"/>
          </p:cNvSpPr>
          <p:nvPr>
            <p:ph type="dt" sz="half" idx="10"/>
          </p:nvPr>
        </p:nvSpPr>
        <p:spPr/>
        <p:txBody>
          <a:bodyPr/>
          <a:lstStyle>
            <a:lvl1pPr>
              <a:defRPr/>
            </a:lvl1pPr>
          </a:lstStyle>
          <a:p>
            <a:pPr>
              <a:defRPr/>
            </a:pPr>
            <a:fld id="{436AC4D2-9C99-4819-95BC-8B1E3CACADDC}" type="datetime1">
              <a:rPr lang="fr-FR"/>
              <a:pPr>
                <a:defRPr/>
              </a:pPr>
              <a:t>20/11/2020</a:t>
            </a:fld>
            <a:endParaRPr lang="fr-FR" dirty="0"/>
          </a:p>
        </p:txBody>
      </p:sp>
      <p:sp>
        <p:nvSpPr>
          <p:cNvPr id="5" name="Footer Placeholder 4">
            <a:extLst>
              <a:ext uri="{FF2B5EF4-FFF2-40B4-BE49-F238E27FC236}">
                <a16:creationId xmlns:a16="http://schemas.microsoft.com/office/drawing/2014/main" id="{FCD65418-222A-49C6-A036-A3679ABF7BCF}"/>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6" name="Slide Number Placeholder 5">
            <a:extLst>
              <a:ext uri="{FF2B5EF4-FFF2-40B4-BE49-F238E27FC236}">
                <a16:creationId xmlns:a16="http://schemas.microsoft.com/office/drawing/2014/main" id="{33BA145C-3F69-45F9-A73E-E4F3037C8CDB}"/>
              </a:ext>
            </a:extLst>
          </p:cNvPr>
          <p:cNvSpPr>
            <a:spLocks noGrp="1"/>
          </p:cNvSpPr>
          <p:nvPr>
            <p:ph type="sldNum" sz="quarter" idx="12"/>
          </p:nvPr>
        </p:nvSpPr>
        <p:spPr/>
        <p:txBody>
          <a:bodyPr/>
          <a:lstStyle>
            <a:lvl1pPr>
              <a:defRPr/>
            </a:lvl1pPr>
          </a:lstStyle>
          <a:p>
            <a:fld id="{BA65CAAB-9896-4954-BCDB-EEA36B28D6C1}" type="slidenum">
              <a:rPr lang="fr-FR" altLang="fr-FR"/>
              <a:pPr/>
              <a:t>‹N°›</a:t>
            </a:fld>
            <a:endParaRPr lang="fr-FR" altLang="fr-FR"/>
          </a:p>
        </p:txBody>
      </p:sp>
    </p:spTree>
    <p:extLst>
      <p:ext uri="{BB962C8B-B14F-4D97-AF65-F5344CB8AC3E}">
        <p14:creationId xmlns:p14="http://schemas.microsoft.com/office/powerpoint/2010/main" val="291679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1316151"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108360" y="2356368"/>
            <a:ext cx="2656904" cy="677218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CFE65907-0C30-4C93-BFD2-D87773189A88}"/>
              </a:ext>
            </a:extLst>
          </p:cNvPr>
          <p:cNvSpPr>
            <a:spLocks noGrp="1"/>
          </p:cNvSpPr>
          <p:nvPr>
            <p:ph type="dt" sz="half" idx="10"/>
          </p:nvPr>
        </p:nvSpPr>
        <p:spPr/>
        <p:txBody>
          <a:bodyPr/>
          <a:lstStyle>
            <a:lvl1pPr>
              <a:defRPr/>
            </a:lvl1pPr>
          </a:lstStyle>
          <a:p>
            <a:pPr>
              <a:defRPr/>
            </a:pPr>
            <a:fld id="{7C371668-F738-4A6B-A91B-D0F5E36491E6}" type="datetime1">
              <a:rPr lang="fr-FR"/>
              <a:pPr>
                <a:defRPr/>
              </a:pPr>
              <a:t>20/11/2020</a:t>
            </a:fld>
            <a:endParaRPr lang="fr-FR" dirty="0"/>
          </a:p>
        </p:txBody>
      </p:sp>
      <p:sp>
        <p:nvSpPr>
          <p:cNvPr id="6" name="Footer Placeholder 4">
            <a:extLst>
              <a:ext uri="{FF2B5EF4-FFF2-40B4-BE49-F238E27FC236}">
                <a16:creationId xmlns:a16="http://schemas.microsoft.com/office/drawing/2014/main" id="{CB17A01B-BC10-4F12-A3A2-6ECE6B9F734D}"/>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7" name="Slide Number Placeholder 5">
            <a:extLst>
              <a:ext uri="{FF2B5EF4-FFF2-40B4-BE49-F238E27FC236}">
                <a16:creationId xmlns:a16="http://schemas.microsoft.com/office/drawing/2014/main" id="{0306E14B-909C-471D-88DB-BA34237C8E07}"/>
              </a:ext>
            </a:extLst>
          </p:cNvPr>
          <p:cNvSpPr>
            <a:spLocks noGrp="1"/>
          </p:cNvSpPr>
          <p:nvPr>
            <p:ph type="sldNum" sz="quarter" idx="12"/>
          </p:nvPr>
        </p:nvSpPr>
        <p:spPr/>
        <p:txBody>
          <a:bodyPr/>
          <a:lstStyle>
            <a:lvl1pPr>
              <a:defRPr/>
            </a:lvl1pPr>
          </a:lstStyle>
          <a:p>
            <a:fld id="{029E4D52-22D7-4756-8174-27E30101A405}" type="slidenum">
              <a:rPr lang="fr-FR" altLang="fr-FR"/>
              <a:pPr/>
              <a:t>‹N°›</a:t>
            </a:fld>
            <a:endParaRPr lang="fr-FR" altLang="fr-FR"/>
          </a:p>
        </p:txBody>
      </p:sp>
    </p:spTree>
    <p:extLst>
      <p:ext uri="{BB962C8B-B14F-4D97-AF65-F5344CB8AC3E}">
        <p14:creationId xmlns:p14="http://schemas.microsoft.com/office/powerpoint/2010/main" val="2763774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313691" y="2353327"/>
            <a:ext cx="2656904" cy="957274"/>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313691"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110820" y="2353327"/>
            <a:ext cx="2656904" cy="957274"/>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110820" y="3380681"/>
            <a:ext cx="2656904" cy="574649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a:extLst>
              <a:ext uri="{FF2B5EF4-FFF2-40B4-BE49-F238E27FC236}">
                <a16:creationId xmlns:a16="http://schemas.microsoft.com/office/drawing/2014/main" id="{922CBF55-3AE8-4575-9588-B2210291230B}"/>
              </a:ext>
            </a:extLst>
          </p:cNvPr>
          <p:cNvSpPr>
            <a:spLocks noGrp="1"/>
          </p:cNvSpPr>
          <p:nvPr>
            <p:ph type="dt" sz="half" idx="10"/>
          </p:nvPr>
        </p:nvSpPr>
        <p:spPr/>
        <p:txBody>
          <a:bodyPr/>
          <a:lstStyle>
            <a:lvl1pPr>
              <a:defRPr/>
            </a:lvl1pPr>
          </a:lstStyle>
          <a:p>
            <a:pPr>
              <a:defRPr/>
            </a:pPr>
            <a:fld id="{D012374F-595B-49C3-A0FF-3F79A2D3A6A0}" type="datetime1">
              <a:rPr lang="fr-FR"/>
              <a:pPr>
                <a:defRPr/>
              </a:pPr>
              <a:t>20/11/2020</a:t>
            </a:fld>
            <a:endParaRPr lang="fr-FR" dirty="0"/>
          </a:p>
        </p:txBody>
      </p:sp>
      <p:sp>
        <p:nvSpPr>
          <p:cNvPr id="8" name="Footer Placeholder 4">
            <a:extLst>
              <a:ext uri="{FF2B5EF4-FFF2-40B4-BE49-F238E27FC236}">
                <a16:creationId xmlns:a16="http://schemas.microsoft.com/office/drawing/2014/main" id="{850AB8D6-415F-4872-8B52-7546BF579627}"/>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9" name="Slide Number Placeholder 5">
            <a:extLst>
              <a:ext uri="{FF2B5EF4-FFF2-40B4-BE49-F238E27FC236}">
                <a16:creationId xmlns:a16="http://schemas.microsoft.com/office/drawing/2014/main" id="{0FD37866-8ACB-430F-A3FF-DB37BB402134}"/>
              </a:ext>
            </a:extLst>
          </p:cNvPr>
          <p:cNvSpPr>
            <a:spLocks noGrp="1"/>
          </p:cNvSpPr>
          <p:nvPr>
            <p:ph type="sldNum" sz="quarter" idx="12"/>
          </p:nvPr>
        </p:nvSpPr>
        <p:spPr/>
        <p:txBody>
          <a:bodyPr/>
          <a:lstStyle>
            <a:lvl1pPr>
              <a:defRPr/>
            </a:lvl1pPr>
          </a:lstStyle>
          <a:p>
            <a:fld id="{1DD4D500-3916-4D6E-8E45-03292E30BD66}" type="slidenum">
              <a:rPr lang="fr-FR" altLang="fr-FR"/>
              <a:pPr/>
              <a:t>‹N°›</a:t>
            </a:fld>
            <a:endParaRPr lang="fr-FR" altLang="fr-FR"/>
          </a:p>
        </p:txBody>
      </p:sp>
    </p:spTree>
    <p:extLst>
      <p:ext uri="{BB962C8B-B14F-4D97-AF65-F5344CB8AC3E}">
        <p14:creationId xmlns:p14="http://schemas.microsoft.com/office/powerpoint/2010/main" val="230326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3">
            <a:extLst>
              <a:ext uri="{FF2B5EF4-FFF2-40B4-BE49-F238E27FC236}">
                <a16:creationId xmlns:a16="http://schemas.microsoft.com/office/drawing/2014/main" id="{61B7C83A-942B-44AD-9E68-BE50D7D76732}"/>
              </a:ext>
            </a:extLst>
          </p:cNvPr>
          <p:cNvSpPr>
            <a:spLocks noGrp="1"/>
          </p:cNvSpPr>
          <p:nvPr>
            <p:ph type="dt" sz="half" idx="10"/>
          </p:nvPr>
        </p:nvSpPr>
        <p:spPr/>
        <p:txBody>
          <a:bodyPr/>
          <a:lstStyle>
            <a:lvl1pPr>
              <a:defRPr/>
            </a:lvl1pPr>
          </a:lstStyle>
          <a:p>
            <a:pPr>
              <a:defRPr/>
            </a:pPr>
            <a:fld id="{03954C04-F5C6-4608-8D41-770DEA32FE79}" type="datetime1">
              <a:rPr lang="fr-FR"/>
              <a:pPr>
                <a:defRPr/>
              </a:pPr>
              <a:t>20/11/2020</a:t>
            </a:fld>
            <a:endParaRPr lang="fr-FR" dirty="0"/>
          </a:p>
        </p:txBody>
      </p:sp>
      <p:sp>
        <p:nvSpPr>
          <p:cNvPr id="4" name="Footer Placeholder 4">
            <a:extLst>
              <a:ext uri="{FF2B5EF4-FFF2-40B4-BE49-F238E27FC236}">
                <a16:creationId xmlns:a16="http://schemas.microsoft.com/office/drawing/2014/main" id="{7013D5B6-8B86-4515-8132-207F083065FF}"/>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5" name="Slide Number Placeholder 5">
            <a:extLst>
              <a:ext uri="{FF2B5EF4-FFF2-40B4-BE49-F238E27FC236}">
                <a16:creationId xmlns:a16="http://schemas.microsoft.com/office/drawing/2014/main" id="{CD63016B-6C72-4333-B31E-424E911A8C4A}"/>
              </a:ext>
            </a:extLst>
          </p:cNvPr>
          <p:cNvSpPr>
            <a:spLocks noGrp="1"/>
          </p:cNvSpPr>
          <p:nvPr>
            <p:ph type="sldNum" sz="quarter" idx="12"/>
          </p:nvPr>
        </p:nvSpPr>
        <p:spPr/>
        <p:txBody>
          <a:bodyPr/>
          <a:lstStyle>
            <a:lvl1pPr>
              <a:defRPr/>
            </a:lvl1pPr>
          </a:lstStyle>
          <a:p>
            <a:fld id="{37D3BE28-83F2-488B-8048-6BD7C19C39A8}" type="slidenum">
              <a:rPr lang="fr-FR" altLang="fr-FR"/>
              <a:pPr/>
              <a:t>‹N°›</a:t>
            </a:fld>
            <a:endParaRPr lang="fr-FR" altLang="fr-FR"/>
          </a:p>
        </p:txBody>
      </p:sp>
    </p:spTree>
    <p:extLst>
      <p:ext uri="{BB962C8B-B14F-4D97-AF65-F5344CB8AC3E}">
        <p14:creationId xmlns:p14="http://schemas.microsoft.com/office/powerpoint/2010/main" val="2961258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0574898-AE53-42C0-AF3F-1E730CD06209}"/>
              </a:ext>
            </a:extLst>
          </p:cNvPr>
          <p:cNvSpPr>
            <a:spLocks noGrp="1"/>
          </p:cNvSpPr>
          <p:nvPr>
            <p:ph type="dt" sz="half" idx="10"/>
          </p:nvPr>
        </p:nvSpPr>
        <p:spPr/>
        <p:txBody>
          <a:bodyPr/>
          <a:lstStyle>
            <a:lvl1pPr>
              <a:defRPr/>
            </a:lvl1pPr>
          </a:lstStyle>
          <a:p>
            <a:pPr>
              <a:defRPr/>
            </a:pPr>
            <a:fld id="{B902A0E7-2FB1-48F4-8A50-4D54047D4AF3}" type="datetime1">
              <a:rPr lang="fr-FR"/>
              <a:pPr>
                <a:defRPr/>
              </a:pPr>
              <a:t>20/11/2020</a:t>
            </a:fld>
            <a:endParaRPr lang="fr-FR" dirty="0"/>
          </a:p>
        </p:txBody>
      </p:sp>
      <p:sp>
        <p:nvSpPr>
          <p:cNvPr id="3" name="Footer Placeholder 4">
            <a:extLst>
              <a:ext uri="{FF2B5EF4-FFF2-40B4-BE49-F238E27FC236}">
                <a16:creationId xmlns:a16="http://schemas.microsoft.com/office/drawing/2014/main" id="{E3DA0637-468C-43E6-A00E-E0945382F2F0}"/>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4" name="Slide Number Placeholder 5">
            <a:extLst>
              <a:ext uri="{FF2B5EF4-FFF2-40B4-BE49-F238E27FC236}">
                <a16:creationId xmlns:a16="http://schemas.microsoft.com/office/drawing/2014/main" id="{78C31EDF-E211-4CA4-81CD-A6D4782A81F9}"/>
              </a:ext>
            </a:extLst>
          </p:cNvPr>
          <p:cNvSpPr>
            <a:spLocks noGrp="1"/>
          </p:cNvSpPr>
          <p:nvPr>
            <p:ph type="sldNum" sz="quarter" idx="12"/>
          </p:nvPr>
        </p:nvSpPr>
        <p:spPr/>
        <p:txBody>
          <a:bodyPr/>
          <a:lstStyle>
            <a:lvl1pPr>
              <a:defRPr/>
            </a:lvl1pPr>
          </a:lstStyle>
          <a:p>
            <a:fld id="{2B48C83F-6211-4067-944F-1EABAE9C355C}" type="slidenum">
              <a:rPr lang="fr-FR" altLang="fr-FR"/>
              <a:pPr/>
              <a:t>‹N°›</a:t>
            </a:fld>
            <a:endParaRPr lang="fr-FR" altLang="fr-FR"/>
          </a:p>
        </p:txBody>
      </p:sp>
    </p:spTree>
    <p:extLst>
      <p:ext uri="{BB962C8B-B14F-4D97-AF65-F5344CB8AC3E}">
        <p14:creationId xmlns:p14="http://schemas.microsoft.com/office/powerpoint/2010/main" val="3861881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5488" y="2394374"/>
            <a:ext cx="4125786" cy="67042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69015" y="2394374"/>
            <a:ext cx="2428064" cy="6704245"/>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8" name="Title 7"/>
          <p:cNvSpPr>
            <a:spLocks noGrp="1"/>
          </p:cNvSpPr>
          <p:nvPr>
            <p:ph type="title"/>
          </p:nvPr>
        </p:nvSpPr>
        <p:spPr/>
        <p:txBody>
          <a:bodyPr/>
          <a:lstStyle/>
          <a:p>
            <a:r>
              <a:rPr lang="fr-FR"/>
              <a:t>Modifiez le style du titre</a:t>
            </a:r>
            <a:endParaRPr lang="en-US"/>
          </a:p>
        </p:txBody>
      </p:sp>
      <p:sp>
        <p:nvSpPr>
          <p:cNvPr id="5" name="Date Placeholder 3">
            <a:extLst>
              <a:ext uri="{FF2B5EF4-FFF2-40B4-BE49-F238E27FC236}">
                <a16:creationId xmlns:a16="http://schemas.microsoft.com/office/drawing/2014/main" id="{DED2ECAD-79CD-49D4-995E-D3025D594017}"/>
              </a:ext>
            </a:extLst>
          </p:cNvPr>
          <p:cNvSpPr>
            <a:spLocks noGrp="1"/>
          </p:cNvSpPr>
          <p:nvPr>
            <p:ph type="dt" sz="half" idx="10"/>
          </p:nvPr>
        </p:nvSpPr>
        <p:spPr/>
        <p:txBody>
          <a:bodyPr/>
          <a:lstStyle>
            <a:lvl1pPr>
              <a:defRPr/>
            </a:lvl1pPr>
          </a:lstStyle>
          <a:p>
            <a:pPr>
              <a:defRPr/>
            </a:pPr>
            <a:fld id="{2A178586-3277-45B4-BA2F-638B10C71A4F}" type="datetime1">
              <a:rPr lang="fr-FR"/>
              <a:pPr>
                <a:defRPr/>
              </a:pPr>
              <a:t>20/11/2020</a:t>
            </a:fld>
            <a:endParaRPr lang="fr-FR" dirty="0"/>
          </a:p>
        </p:txBody>
      </p:sp>
      <p:sp>
        <p:nvSpPr>
          <p:cNvPr id="6" name="Footer Placeholder 4">
            <a:extLst>
              <a:ext uri="{FF2B5EF4-FFF2-40B4-BE49-F238E27FC236}">
                <a16:creationId xmlns:a16="http://schemas.microsoft.com/office/drawing/2014/main" id="{5D907AA0-A021-4644-AFE3-A9EF59B75D64}"/>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7" name="Slide Number Placeholder 5">
            <a:extLst>
              <a:ext uri="{FF2B5EF4-FFF2-40B4-BE49-F238E27FC236}">
                <a16:creationId xmlns:a16="http://schemas.microsoft.com/office/drawing/2014/main" id="{5E387E9A-16F2-42AE-AB73-DF2E7CE54652}"/>
              </a:ext>
            </a:extLst>
          </p:cNvPr>
          <p:cNvSpPr>
            <a:spLocks noGrp="1"/>
          </p:cNvSpPr>
          <p:nvPr>
            <p:ph type="sldNum" sz="quarter" idx="12"/>
          </p:nvPr>
        </p:nvSpPr>
        <p:spPr/>
        <p:txBody>
          <a:bodyPr/>
          <a:lstStyle>
            <a:lvl1pPr>
              <a:defRPr/>
            </a:lvl1pPr>
          </a:lstStyle>
          <a:p>
            <a:fld id="{5CC34A23-107B-4281-BC98-67A29ED48F19}" type="slidenum">
              <a:rPr lang="fr-FR" altLang="fr-FR"/>
              <a:pPr/>
              <a:t>‹N°›</a:t>
            </a:fld>
            <a:endParaRPr lang="fr-FR" altLang="fr-FR"/>
          </a:p>
        </p:txBody>
      </p:sp>
    </p:spTree>
    <p:extLst>
      <p:ext uri="{BB962C8B-B14F-4D97-AF65-F5344CB8AC3E}">
        <p14:creationId xmlns:p14="http://schemas.microsoft.com/office/powerpoint/2010/main" val="202566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18464D-4490-444F-A4B1-09A91E57C2CB}"/>
              </a:ext>
            </a:extLst>
          </p:cNvPr>
          <p:cNvSpPr/>
          <p:nvPr/>
        </p:nvSpPr>
        <p:spPr>
          <a:xfrm>
            <a:off x="7264400" y="7251700"/>
            <a:ext cx="115888" cy="3009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7BE50662-3E99-43BD-9863-ABC37328AC3C}"/>
              </a:ext>
            </a:extLst>
          </p:cNvPr>
          <p:cNvSpPr/>
          <p:nvPr/>
        </p:nvSpPr>
        <p:spPr>
          <a:xfrm>
            <a:off x="7264400" y="0"/>
            <a:ext cx="115888" cy="725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
        <p:nvSpPr>
          <p:cNvPr id="3" name="Picture Placeholder 2"/>
          <p:cNvSpPr>
            <a:spLocks noGrp="1"/>
          </p:cNvSpPr>
          <p:nvPr>
            <p:ph type="pic" idx="1"/>
          </p:nvPr>
        </p:nvSpPr>
        <p:spPr>
          <a:xfrm>
            <a:off x="0" y="0"/>
            <a:ext cx="7264771" cy="7251531"/>
          </a:xfrm>
          <a:solidFill>
            <a:schemeClr val="bg1">
              <a:lumMod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endParaRPr lang="en-US" noProof="0" dirty="0"/>
          </a:p>
        </p:txBody>
      </p:sp>
      <p:sp>
        <p:nvSpPr>
          <p:cNvPr id="4" name="Text Placeholder 3"/>
          <p:cNvSpPr>
            <a:spLocks noGrp="1"/>
          </p:cNvSpPr>
          <p:nvPr>
            <p:ph type="body" sz="half" idx="2"/>
          </p:nvPr>
        </p:nvSpPr>
        <p:spPr>
          <a:xfrm>
            <a:off x="369014" y="8551333"/>
            <a:ext cx="6580757" cy="684107"/>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8" name="Title 7"/>
          <p:cNvSpPr>
            <a:spLocks noGrp="1"/>
          </p:cNvSpPr>
          <p:nvPr>
            <p:ph type="title"/>
          </p:nvPr>
        </p:nvSpPr>
        <p:spPr>
          <a:xfrm>
            <a:off x="369014" y="7411155"/>
            <a:ext cx="6580757" cy="1140178"/>
          </a:xfrm>
        </p:spPr>
        <p:txBody>
          <a:bodyPr anchor="t"/>
          <a:lstStyle>
            <a:lvl1pPr>
              <a:defRPr sz="3200"/>
            </a:lvl1pPr>
          </a:lstStyle>
          <a:p>
            <a:r>
              <a:rPr lang="fr-FR"/>
              <a:t>Modifiez le style du titre</a:t>
            </a:r>
            <a:endParaRPr lang="en-US" dirty="0"/>
          </a:p>
        </p:txBody>
      </p:sp>
      <p:sp>
        <p:nvSpPr>
          <p:cNvPr id="7" name="Date Placeholder 4">
            <a:extLst>
              <a:ext uri="{FF2B5EF4-FFF2-40B4-BE49-F238E27FC236}">
                <a16:creationId xmlns:a16="http://schemas.microsoft.com/office/drawing/2014/main" id="{6E483C6D-0C3B-43D6-AACB-8BB00852706A}"/>
              </a:ext>
            </a:extLst>
          </p:cNvPr>
          <p:cNvSpPr>
            <a:spLocks noGrp="1"/>
          </p:cNvSpPr>
          <p:nvPr>
            <p:ph type="dt" sz="half" idx="10"/>
          </p:nvPr>
        </p:nvSpPr>
        <p:spPr/>
        <p:txBody>
          <a:bodyPr/>
          <a:lstStyle>
            <a:lvl1pPr>
              <a:defRPr/>
            </a:lvl1pPr>
          </a:lstStyle>
          <a:p>
            <a:pPr>
              <a:defRPr/>
            </a:pPr>
            <a:fld id="{D5682AC9-F5D2-4AD8-87FE-EBA7A3FA447F}" type="datetime1">
              <a:rPr lang="fr-FR"/>
              <a:pPr>
                <a:defRPr/>
              </a:pPr>
              <a:t>20/11/2020</a:t>
            </a:fld>
            <a:endParaRPr lang="fr-FR" dirty="0"/>
          </a:p>
        </p:txBody>
      </p:sp>
      <p:sp>
        <p:nvSpPr>
          <p:cNvPr id="9" name="Footer Placeholder 5">
            <a:extLst>
              <a:ext uri="{FF2B5EF4-FFF2-40B4-BE49-F238E27FC236}">
                <a16:creationId xmlns:a16="http://schemas.microsoft.com/office/drawing/2014/main" id="{246D25A8-A4D2-4802-B1B8-0B2B5488CE35}"/>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10" name="Slide Number Placeholder 6">
            <a:extLst>
              <a:ext uri="{FF2B5EF4-FFF2-40B4-BE49-F238E27FC236}">
                <a16:creationId xmlns:a16="http://schemas.microsoft.com/office/drawing/2014/main" id="{3CD2EE70-9736-4243-8614-1D53E3B5C7A1}"/>
              </a:ext>
            </a:extLst>
          </p:cNvPr>
          <p:cNvSpPr>
            <a:spLocks noGrp="1"/>
          </p:cNvSpPr>
          <p:nvPr>
            <p:ph type="sldNum" sz="quarter" idx="12"/>
          </p:nvPr>
        </p:nvSpPr>
        <p:spPr/>
        <p:txBody>
          <a:bodyPr/>
          <a:lstStyle>
            <a:lvl1pPr>
              <a:defRPr>
                <a:solidFill>
                  <a:schemeClr val="tx1"/>
                </a:solidFill>
              </a:defRPr>
            </a:lvl1pPr>
          </a:lstStyle>
          <a:p>
            <a:fld id="{B90BD145-528C-41F8-A255-1829725082DD}" type="slidenum">
              <a:rPr lang="fr-FR" altLang="fr-FR"/>
              <a:pPr/>
              <a:t>‹N°›</a:t>
            </a:fld>
            <a:endParaRPr lang="fr-FR" altLang="fr-FR"/>
          </a:p>
        </p:txBody>
      </p:sp>
    </p:spTree>
    <p:extLst>
      <p:ext uri="{BB962C8B-B14F-4D97-AF65-F5344CB8AC3E}">
        <p14:creationId xmlns:p14="http://schemas.microsoft.com/office/powerpoint/2010/main" val="420668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a:extLst>
              <a:ext uri="{FF2B5EF4-FFF2-40B4-BE49-F238E27FC236}">
                <a16:creationId xmlns:a16="http://schemas.microsoft.com/office/drawing/2014/main" id="{670FC0FD-9BDB-4112-9AC5-B3948D243CD1}"/>
              </a:ext>
            </a:extLst>
          </p:cNvPr>
          <p:cNvSpPr>
            <a:spLocks noGrp="1"/>
          </p:cNvSpPr>
          <p:nvPr>
            <p:ph type="dt" sz="half" idx="10"/>
          </p:nvPr>
        </p:nvSpPr>
        <p:spPr/>
        <p:txBody>
          <a:bodyPr/>
          <a:lstStyle>
            <a:lvl1pPr>
              <a:defRPr/>
            </a:lvl1pPr>
          </a:lstStyle>
          <a:p>
            <a:pPr>
              <a:defRPr/>
            </a:pPr>
            <a:fld id="{94D74AB5-7866-4489-A8C5-6DC0566E19F7}" type="datetime1">
              <a:rPr lang="fr-FR"/>
              <a:pPr>
                <a:defRPr/>
              </a:pPr>
              <a:t>20/11/2020</a:t>
            </a:fld>
            <a:endParaRPr lang="fr-FR" dirty="0"/>
          </a:p>
        </p:txBody>
      </p:sp>
      <p:sp>
        <p:nvSpPr>
          <p:cNvPr id="5" name="Footer Placeholder 4">
            <a:extLst>
              <a:ext uri="{FF2B5EF4-FFF2-40B4-BE49-F238E27FC236}">
                <a16:creationId xmlns:a16="http://schemas.microsoft.com/office/drawing/2014/main" id="{9EC6427C-554C-41E0-8BBF-21D09F3A86D7}"/>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6" name="Slide Number Placeholder 5">
            <a:extLst>
              <a:ext uri="{FF2B5EF4-FFF2-40B4-BE49-F238E27FC236}">
                <a16:creationId xmlns:a16="http://schemas.microsoft.com/office/drawing/2014/main" id="{9869DB99-3745-43D5-8ED0-470B6F6FF271}"/>
              </a:ext>
            </a:extLst>
          </p:cNvPr>
          <p:cNvSpPr>
            <a:spLocks noGrp="1"/>
          </p:cNvSpPr>
          <p:nvPr>
            <p:ph type="sldNum" sz="quarter" idx="12"/>
          </p:nvPr>
        </p:nvSpPr>
        <p:spPr/>
        <p:txBody>
          <a:bodyPr/>
          <a:lstStyle>
            <a:lvl1pPr>
              <a:defRPr/>
            </a:lvl1pPr>
          </a:lstStyle>
          <a:p>
            <a:fld id="{0F53F18C-8BBB-4D9A-8C25-409A86506C9A}" type="slidenum">
              <a:rPr lang="fr-FR" altLang="fr-FR"/>
              <a:pPr/>
              <a:t>‹N°›</a:t>
            </a:fld>
            <a:endParaRPr lang="fr-FR" altLang="fr-FR"/>
          </a:p>
        </p:txBody>
      </p:sp>
    </p:spTree>
    <p:extLst>
      <p:ext uri="{BB962C8B-B14F-4D97-AF65-F5344CB8AC3E}">
        <p14:creationId xmlns:p14="http://schemas.microsoft.com/office/powerpoint/2010/main" val="2801874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50709" y="410941"/>
            <a:ext cx="1660565" cy="8755615"/>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369014" y="410941"/>
            <a:ext cx="4858690" cy="875561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a:extLst>
              <a:ext uri="{FF2B5EF4-FFF2-40B4-BE49-F238E27FC236}">
                <a16:creationId xmlns:a16="http://schemas.microsoft.com/office/drawing/2014/main" id="{D2F98466-0E75-4C6C-AFBB-12E1E42CE2C4}"/>
              </a:ext>
            </a:extLst>
          </p:cNvPr>
          <p:cNvSpPr>
            <a:spLocks noGrp="1"/>
          </p:cNvSpPr>
          <p:nvPr>
            <p:ph type="dt" sz="half" idx="10"/>
          </p:nvPr>
        </p:nvSpPr>
        <p:spPr/>
        <p:txBody>
          <a:bodyPr/>
          <a:lstStyle>
            <a:lvl1pPr>
              <a:defRPr/>
            </a:lvl1pPr>
          </a:lstStyle>
          <a:p>
            <a:pPr>
              <a:defRPr/>
            </a:pPr>
            <a:fld id="{79E2E684-E3E1-402C-A1BB-68CB3A805E4D}" type="datetime1">
              <a:rPr lang="fr-FR"/>
              <a:pPr>
                <a:defRPr/>
              </a:pPr>
              <a:t>20/11/2020</a:t>
            </a:fld>
            <a:endParaRPr lang="fr-FR" dirty="0"/>
          </a:p>
        </p:txBody>
      </p:sp>
      <p:sp>
        <p:nvSpPr>
          <p:cNvPr id="5" name="Footer Placeholder 4">
            <a:extLst>
              <a:ext uri="{FF2B5EF4-FFF2-40B4-BE49-F238E27FC236}">
                <a16:creationId xmlns:a16="http://schemas.microsoft.com/office/drawing/2014/main" id="{FFEC851F-EFF5-4FA7-B489-7D666F870F4C}"/>
              </a:ext>
            </a:extLst>
          </p:cNvPr>
          <p:cNvSpPr>
            <a:spLocks noGrp="1"/>
          </p:cNvSpPr>
          <p:nvPr>
            <p:ph type="ftr" sz="quarter" idx="11"/>
          </p:nvPr>
        </p:nvSpPr>
        <p:spPr/>
        <p:txBody>
          <a:bodyPr/>
          <a:lstStyle>
            <a:lvl1pPr>
              <a:defRPr/>
            </a:lvl1pPr>
          </a:lstStyle>
          <a:p>
            <a:pPr>
              <a:defRPr/>
            </a:pPr>
            <a:r>
              <a:rPr lang="fr-FR"/>
              <a:t>Procédure Evolution PERP V0</a:t>
            </a:r>
            <a:endParaRPr lang="fr-FR" dirty="0"/>
          </a:p>
        </p:txBody>
      </p:sp>
      <p:sp>
        <p:nvSpPr>
          <p:cNvPr id="6" name="Slide Number Placeholder 5">
            <a:extLst>
              <a:ext uri="{FF2B5EF4-FFF2-40B4-BE49-F238E27FC236}">
                <a16:creationId xmlns:a16="http://schemas.microsoft.com/office/drawing/2014/main" id="{AA51C1C6-ADAC-4CA4-885E-9D68914DD6EC}"/>
              </a:ext>
            </a:extLst>
          </p:cNvPr>
          <p:cNvSpPr>
            <a:spLocks noGrp="1"/>
          </p:cNvSpPr>
          <p:nvPr>
            <p:ph type="sldNum" sz="quarter" idx="12"/>
          </p:nvPr>
        </p:nvSpPr>
        <p:spPr/>
        <p:txBody>
          <a:bodyPr/>
          <a:lstStyle>
            <a:lvl1pPr>
              <a:defRPr/>
            </a:lvl1pPr>
          </a:lstStyle>
          <a:p>
            <a:fld id="{0B16D265-2700-464B-A209-5DB14553FBE2}" type="slidenum">
              <a:rPr lang="fr-FR" altLang="fr-FR"/>
              <a:pPr/>
              <a:t>‹N°›</a:t>
            </a:fld>
            <a:endParaRPr lang="fr-FR" altLang="fr-FR"/>
          </a:p>
        </p:txBody>
      </p:sp>
    </p:spTree>
    <p:extLst>
      <p:ext uri="{BB962C8B-B14F-4D97-AF65-F5344CB8AC3E}">
        <p14:creationId xmlns:p14="http://schemas.microsoft.com/office/powerpoint/2010/main" val="4280060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AAAAA8-A979-41A1-BF9C-D9F6A89C4D75}"/>
              </a:ext>
            </a:extLst>
          </p:cNvPr>
          <p:cNvSpPr>
            <a:spLocks noGrp="1"/>
          </p:cNvSpPr>
          <p:nvPr>
            <p:ph type="title"/>
          </p:nvPr>
        </p:nvSpPr>
        <p:spPr>
          <a:xfrm>
            <a:off x="368300" y="228600"/>
            <a:ext cx="4675188" cy="2052638"/>
          </a:xfrm>
          <a:prstGeom prst="rect">
            <a:avLst/>
          </a:prstGeom>
        </p:spPr>
        <p:txBody>
          <a:bodyPr vert="horz" lIns="91440" tIns="45720" rIns="91440" bIns="45720" rtlCol="0" anchor="b">
            <a:normAutofit/>
          </a:bodyPr>
          <a:lstStyle/>
          <a:p>
            <a:r>
              <a:rPr lang="fr-FR"/>
              <a:t>Modifiez le style du titre</a:t>
            </a:r>
            <a:endParaRPr lang="en-US" dirty="0"/>
          </a:p>
        </p:txBody>
      </p:sp>
      <p:sp>
        <p:nvSpPr>
          <p:cNvPr id="1027" name="Text Placeholder 2">
            <a:extLst>
              <a:ext uri="{FF2B5EF4-FFF2-40B4-BE49-F238E27FC236}">
                <a16:creationId xmlns:a16="http://schemas.microsoft.com/office/drawing/2014/main" id="{9359F9A8-6DCF-4D77-97D8-8627AB4E73CD}"/>
              </a:ext>
            </a:extLst>
          </p:cNvPr>
          <p:cNvSpPr>
            <a:spLocks noGrp="1"/>
          </p:cNvSpPr>
          <p:nvPr>
            <p:ph type="body" idx="1"/>
          </p:nvPr>
        </p:nvSpPr>
        <p:spPr bwMode="auto">
          <a:xfrm>
            <a:off x="368300" y="2622550"/>
            <a:ext cx="6151563" cy="6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4" name="Date Placeholder 3">
            <a:extLst>
              <a:ext uri="{FF2B5EF4-FFF2-40B4-BE49-F238E27FC236}">
                <a16:creationId xmlns:a16="http://schemas.microsoft.com/office/drawing/2014/main" id="{59CC24FE-296B-4CC1-9D25-7378B0C48966}"/>
              </a:ext>
            </a:extLst>
          </p:cNvPr>
          <p:cNvSpPr>
            <a:spLocks noGrp="1"/>
          </p:cNvSpPr>
          <p:nvPr>
            <p:ph type="dt" sz="half" idx="2"/>
          </p:nvPr>
        </p:nvSpPr>
        <p:spPr>
          <a:xfrm>
            <a:off x="368300" y="9236075"/>
            <a:ext cx="2768600" cy="455613"/>
          </a:xfrm>
          <a:prstGeom prst="rect">
            <a:avLst/>
          </a:prstGeom>
        </p:spPr>
        <p:txBody>
          <a:bodyPr vert="horz" lIns="91440" tIns="45720" rIns="91440" bIns="0" rtlCol="0" anchor="b"/>
          <a:lstStyle>
            <a:lvl1pPr algn="l" defTabSz="962223" eaLnBrk="1" fontAlgn="auto" hangingPunct="1">
              <a:spcBef>
                <a:spcPts val="0"/>
              </a:spcBef>
              <a:spcAft>
                <a:spcPts val="0"/>
              </a:spcAft>
              <a:defRPr sz="1000">
                <a:solidFill>
                  <a:schemeClr val="tx1"/>
                </a:solidFill>
                <a:latin typeface="+mn-lt"/>
                <a:cs typeface="+mn-cs"/>
              </a:defRPr>
            </a:lvl1pPr>
          </a:lstStyle>
          <a:p>
            <a:pPr>
              <a:defRPr/>
            </a:pPr>
            <a:fld id="{8CFC4D62-ADDD-4F1C-B577-B36DE03138FC}" type="datetime1">
              <a:rPr lang="fr-FR"/>
              <a:pPr>
                <a:defRPr/>
              </a:pPr>
              <a:t>20/11/2020</a:t>
            </a:fld>
            <a:endParaRPr lang="fr-FR" dirty="0"/>
          </a:p>
        </p:txBody>
      </p:sp>
      <p:sp>
        <p:nvSpPr>
          <p:cNvPr id="5" name="Footer Placeholder 4">
            <a:extLst>
              <a:ext uri="{FF2B5EF4-FFF2-40B4-BE49-F238E27FC236}">
                <a16:creationId xmlns:a16="http://schemas.microsoft.com/office/drawing/2014/main" id="{C1F9865B-3142-48D9-AEC9-A6E44DE87BA5}"/>
              </a:ext>
            </a:extLst>
          </p:cNvPr>
          <p:cNvSpPr>
            <a:spLocks noGrp="1"/>
          </p:cNvSpPr>
          <p:nvPr>
            <p:ph type="ftr" sz="quarter" idx="3"/>
          </p:nvPr>
        </p:nvSpPr>
        <p:spPr>
          <a:xfrm>
            <a:off x="368300" y="9715500"/>
            <a:ext cx="2768600" cy="423863"/>
          </a:xfrm>
          <a:prstGeom prst="rect">
            <a:avLst/>
          </a:prstGeom>
        </p:spPr>
        <p:txBody>
          <a:bodyPr vert="horz" lIns="91440" tIns="45720" rIns="91440" bIns="45720" rtlCol="0" anchor="t"/>
          <a:lstStyle>
            <a:lvl1pPr algn="l" defTabSz="962223" eaLnBrk="1" fontAlgn="auto" hangingPunct="1">
              <a:spcBef>
                <a:spcPts val="0"/>
              </a:spcBef>
              <a:spcAft>
                <a:spcPts val="0"/>
              </a:spcAft>
              <a:defRPr sz="1000">
                <a:solidFill>
                  <a:schemeClr val="tx1"/>
                </a:solidFill>
                <a:latin typeface="+mn-lt"/>
                <a:cs typeface="+mn-cs"/>
              </a:defRPr>
            </a:lvl1pPr>
          </a:lstStyle>
          <a:p>
            <a:pPr>
              <a:defRPr/>
            </a:pPr>
            <a:r>
              <a:rPr lang="fr-FR"/>
              <a:t>Procédure Evolution PERP V0</a:t>
            </a:r>
            <a:endParaRPr lang="fr-FR" dirty="0"/>
          </a:p>
        </p:txBody>
      </p:sp>
      <p:sp>
        <p:nvSpPr>
          <p:cNvPr id="6" name="Slide Number Placeholder 5">
            <a:extLst>
              <a:ext uri="{FF2B5EF4-FFF2-40B4-BE49-F238E27FC236}">
                <a16:creationId xmlns:a16="http://schemas.microsoft.com/office/drawing/2014/main" id="{59944BFF-C70C-4C74-B152-1A51714B052A}"/>
              </a:ext>
            </a:extLst>
          </p:cNvPr>
          <p:cNvSpPr>
            <a:spLocks noGrp="1"/>
          </p:cNvSpPr>
          <p:nvPr>
            <p:ph type="sldNum" sz="quarter" idx="4"/>
          </p:nvPr>
        </p:nvSpPr>
        <p:spPr>
          <a:xfrm rot="16200000">
            <a:off x="6186488" y="8932863"/>
            <a:ext cx="1970087" cy="293687"/>
          </a:xfrm>
          <a:prstGeom prst="rect">
            <a:avLst/>
          </a:prstGeom>
        </p:spPr>
        <p:txBody>
          <a:bodyPr vert="horz" wrap="square" lIns="91440" tIns="45720" rIns="91440" bIns="45720" numCol="1" anchor="ctr" anchorCtr="0" compatLnSpc="1">
            <a:prstTxWarp prst="textNoShape">
              <a:avLst/>
            </a:prstTxWarp>
          </a:bodyPr>
          <a:lstStyle>
            <a:lvl1pPr eaLnBrk="1" hangingPunct="1">
              <a:defRPr sz="2400" b="1">
                <a:solidFill>
                  <a:schemeClr val="tx2"/>
                </a:solidFill>
              </a:defRPr>
            </a:lvl1pPr>
          </a:lstStyle>
          <a:p>
            <a:fld id="{DF314AF1-81C2-45FA-981F-2FDFECF3AB69}" type="slidenum">
              <a:rPr lang="fr-FR" altLang="fr-FR"/>
              <a:pPr/>
              <a:t>‹N°›</a:t>
            </a:fld>
            <a:endParaRPr lang="fr-FR" altLang="fr-FR"/>
          </a:p>
        </p:txBody>
      </p:sp>
      <p:sp>
        <p:nvSpPr>
          <p:cNvPr id="7" name="Rectangle 6">
            <a:extLst>
              <a:ext uri="{FF2B5EF4-FFF2-40B4-BE49-F238E27FC236}">
                <a16:creationId xmlns:a16="http://schemas.microsoft.com/office/drawing/2014/main" id="{EEC9D37F-2862-4D30-B685-8C8541918B42}"/>
              </a:ext>
            </a:extLst>
          </p:cNvPr>
          <p:cNvSpPr/>
          <p:nvPr/>
        </p:nvSpPr>
        <p:spPr>
          <a:xfrm>
            <a:off x="7264400" y="0"/>
            <a:ext cx="115888" cy="20526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95345550-2428-4657-AAD9-D44200AC2D1A}"/>
              </a:ext>
            </a:extLst>
          </p:cNvPr>
          <p:cNvSpPr/>
          <p:nvPr/>
        </p:nvSpPr>
        <p:spPr>
          <a:xfrm>
            <a:off x="7264400" y="2052638"/>
            <a:ext cx="115888" cy="82089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2223" eaLnBrk="1" fontAlgn="auto" hangingPunct="1">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4972" r:id="rId1"/>
    <p:sldLayoutId id="2147484963" r:id="rId2"/>
    <p:sldLayoutId id="2147484964" r:id="rId3"/>
    <p:sldLayoutId id="2147484965" r:id="rId4"/>
    <p:sldLayoutId id="2147484966" r:id="rId5"/>
    <p:sldLayoutId id="2147484967" r:id="rId6"/>
    <p:sldLayoutId id="2147484968" r:id="rId7"/>
    <p:sldLayoutId id="2147484969" r:id="rId8"/>
    <p:sldLayoutId id="2147484973" r:id="rId9"/>
    <p:sldLayoutId id="2147484970" r:id="rId10"/>
    <p:sldLayoutId id="2147484971" r:id="rId11"/>
  </p:sldLayoutIdLst>
  <p:hf sldNum="0" hdr="0" dt="0"/>
  <p:txStyles>
    <p:titleStyle>
      <a:lvl1pPr algn="l" rtl="0" eaLnBrk="0" fontAlgn="base" hangingPunct="0">
        <a:spcBef>
          <a:spcPct val="0"/>
        </a:spcBef>
        <a:spcAft>
          <a:spcPct val="0"/>
        </a:spcAft>
        <a:defRPr sz="3600" kern="1200" cap="all" spc="-6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Black" pitchFamily="34" charset="0"/>
        </a:defRPr>
      </a:lvl2pPr>
      <a:lvl3pPr algn="l" rtl="0" eaLnBrk="0" fontAlgn="base" hangingPunct="0">
        <a:spcBef>
          <a:spcPct val="0"/>
        </a:spcBef>
        <a:spcAft>
          <a:spcPct val="0"/>
        </a:spcAft>
        <a:defRPr sz="3600">
          <a:solidFill>
            <a:schemeClr val="tx2"/>
          </a:solidFill>
          <a:latin typeface="Arial Black" pitchFamily="34" charset="0"/>
        </a:defRPr>
      </a:lvl3pPr>
      <a:lvl4pPr algn="l" rtl="0" eaLnBrk="0" fontAlgn="base" hangingPunct="0">
        <a:spcBef>
          <a:spcPct val="0"/>
        </a:spcBef>
        <a:spcAft>
          <a:spcPct val="0"/>
        </a:spcAft>
        <a:defRPr sz="3600">
          <a:solidFill>
            <a:schemeClr val="tx2"/>
          </a:solidFill>
          <a:latin typeface="Arial Black" pitchFamily="34" charset="0"/>
        </a:defRPr>
      </a:lvl4pPr>
      <a:lvl5pPr algn="l" rtl="0" eaLnBrk="0" fontAlgn="base" hangingPunct="0">
        <a:spcBef>
          <a:spcPct val="0"/>
        </a:spcBef>
        <a:spcAft>
          <a:spcPct val="0"/>
        </a:spcAft>
        <a:defRPr sz="3600">
          <a:solidFill>
            <a:schemeClr val="tx2"/>
          </a:solidFill>
          <a:latin typeface="Arial Black" pitchFamily="34" charset="0"/>
        </a:defRPr>
      </a:lvl5pPr>
      <a:lvl6pPr marL="457200" algn="l" rtl="0" fontAlgn="base">
        <a:spcBef>
          <a:spcPct val="0"/>
        </a:spcBef>
        <a:spcAft>
          <a:spcPct val="0"/>
        </a:spcAft>
        <a:defRPr sz="3600">
          <a:solidFill>
            <a:schemeClr val="tx2"/>
          </a:solidFill>
          <a:latin typeface="Arial Black" pitchFamily="34" charset="0"/>
        </a:defRPr>
      </a:lvl6pPr>
      <a:lvl7pPr marL="914400" algn="l" rtl="0" fontAlgn="base">
        <a:spcBef>
          <a:spcPct val="0"/>
        </a:spcBef>
        <a:spcAft>
          <a:spcPct val="0"/>
        </a:spcAft>
        <a:defRPr sz="3600">
          <a:solidFill>
            <a:schemeClr val="tx2"/>
          </a:solidFill>
          <a:latin typeface="Arial Black" pitchFamily="34" charset="0"/>
        </a:defRPr>
      </a:lvl7pPr>
      <a:lvl8pPr marL="1371600" algn="l" rtl="0" fontAlgn="base">
        <a:spcBef>
          <a:spcPct val="0"/>
        </a:spcBef>
        <a:spcAft>
          <a:spcPct val="0"/>
        </a:spcAft>
        <a:defRPr sz="3600">
          <a:solidFill>
            <a:schemeClr val="tx2"/>
          </a:solidFill>
          <a:latin typeface="Arial Black" pitchFamily="34" charset="0"/>
        </a:defRPr>
      </a:lvl8pPr>
      <a:lvl9pPr marL="1828800" algn="l" rtl="0" fontAlgn="base">
        <a:spcBef>
          <a:spcPct val="0"/>
        </a:spcBef>
        <a:spcAft>
          <a:spcPct val="0"/>
        </a:spcAft>
        <a:defRPr sz="3600">
          <a:solidFill>
            <a:schemeClr val="tx2"/>
          </a:solidFill>
          <a:latin typeface="Arial Black" pitchFamily="34" charset="0"/>
        </a:defRPr>
      </a:lvl9pPr>
    </p:titleStyle>
    <p:bodyStyle>
      <a:lvl1pPr algn="l" rtl="0" eaLnBrk="0" fontAlgn="base" hangingPunct="0">
        <a:spcBef>
          <a:spcPct val="20000"/>
        </a:spcBef>
        <a:spcAft>
          <a:spcPts val="600"/>
        </a:spcAft>
        <a:buFont typeface="Arial" panose="020B0604020202020204" pitchFamily="34" charset="0"/>
        <a:defRPr sz="2000" b="1"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slide" Target="slide1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DF6C7C84-06B4-4F2E-A990-30EB5C65A5C8}"/>
              </a:ext>
            </a:extLst>
          </p:cNvPr>
          <p:cNvSpPr>
            <a:spLocks noGrp="1"/>
          </p:cNvSpPr>
          <p:nvPr>
            <p:ph type="subTitle" idx="1"/>
          </p:nvPr>
        </p:nvSpPr>
        <p:spPr>
          <a:xfrm>
            <a:off x="-26988" y="5346824"/>
            <a:ext cx="7291388" cy="1008063"/>
          </a:xfrm>
        </p:spPr>
        <p:txBody>
          <a:bodyPr rtlCol="0">
            <a:noAutofit/>
          </a:bodyPr>
          <a:lstStyle/>
          <a:p>
            <a:pPr algn="ctr" eaLnBrk="1" fontAlgn="auto" hangingPunct="1">
              <a:spcAft>
                <a:spcPts val="0"/>
              </a:spcAft>
              <a:defRPr/>
            </a:pPr>
            <a:r>
              <a:rPr lang="fr-FR" sz="4400" b="1" dirty="0">
                <a:solidFill>
                  <a:srgbClr val="93C620"/>
                </a:solidFill>
                <a:latin typeface="Calibri" panose="020F0502020204030204" pitchFamily="34" charset="0"/>
              </a:rPr>
              <a:t>Per CE </a:t>
            </a:r>
          </a:p>
          <a:p>
            <a:pPr algn="ctr" eaLnBrk="1" fontAlgn="auto" hangingPunct="1">
              <a:spcBef>
                <a:spcPts val="0"/>
              </a:spcBef>
              <a:defRPr/>
            </a:pPr>
            <a:r>
              <a:rPr lang="fr-FR" b="1" dirty="0">
                <a:solidFill>
                  <a:srgbClr val="93C620"/>
                </a:solidFill>
                <a:latin typeface="Calibri" panose="020F0502020204030204" pitchFamily="34" charset="0"/>
              </a:rPr>
              <a:t>(241) </a:t>
            </a:r>
          </a:p>
          <a:p>
            <a:pPr algn="ctr" eaLnBrk="1" fontAlgn="auto" hangingPunct="1">
              <a:spcBef>
                <a:spcPts val="1200"/>
              </a:spcBef>
              <a:defRPr/>
            </a:pPr>
            <a:r>
              <a:rPr lang="fr-FR" sz="1200" b="1" i="1" dirty="0">
                <a:solidFill>
                  <a:schemeClr val="tx1">
                    <a:lumMod val="60000"/>
                    <a:lumOff val="40000"/>
                  </a:schemeClr>
                </a:solidFill>
                <a:latin typeface="Calibri" panose="020F0502020204030204" pitchFamily="34" charset="0"/>
              </a:rPr>
              <a:t>V</a:t>
            </a:r>
            <a:r>
              <a:rPr lang="fr-FR" sz="1200" b="1" i="1" cap="none" dirty="0">
                <a:solidFill>
                  <a:schemeClr val="tx1">
                    <a:lumMod val="60000"/>
                    <a:lumOff val="40000"/>
                  </a:schemeClr>
                </a:solidFill>
                <a:latin typeface="Calibri" panose="020F0502020204030204" pitchFamily="34" charset="0"/>
              </a:rPr>
              <a:t>ersion</a:t>
            </a:r>
            <a:r>
              <a:rPr lang="fr-FR" sz="1200" b="1" i="1" dirty="0">
                <a:solidFill>
                  <a:schemeClr val="tx1">
                    <a:lumMod val="60000"/>
                    <a:lumOff val="40000"/>
                  </a:schemeClr>
                </a:solidFill>
                <a:latin typeface="Calibri" panose="020F0502020204030204" pitchFamily="34" charset="0"/>
              </a:rPr>
              <a:t> 1 </a:t>
            </a:r>
          </a:p>
          <a:p>
            <a:pPr algn="ctr" eaLnBrk="1" fontAlgn="auto" hangingPunct="1">
              <a:spcBef>
                <a:spcPts val="0"/>
              </a:spcBef>
              <a:defRPr/>
            </a:pPr>
            <a:r>
              <a:rPr lang="fr-FR" sz="1100" b="1" i="1" dirty="0">
                <a:solidFill>
                  <a:schemeClr val="tx1">
                    <a:lumMod val="60000"/>
                    <a:lumOff val="40000"/>
                  </a:schemeClr>
                </a:solidFill>
                <a:latin typeface="Calibri" panose="020F0502020204030204" pitchFamily="34" charset="0"/>
              </a:rPr>
              <a:t>(C</a:t>
            </a:r>
            <a:r>
              <a:rPr lang="fr-FR" sz="1100" b="1" i="1" cap="none" dirty="0">
                <a:solidFill>
                  <a:schemeClr val="tx1">
                    <a:lumMod val="60000"/>
                    <a:lumOff val="40000"/>
                  </a:schemeClr>
                </a:solidFill>
                <a:latin typeface="Calibri" panose="020F0502020204030204" pitchFamily="34" charset="0"/>
              </a:rPr>
              <a:t>réation)</a:t>
            </a:r>
            <a:endParaRPr lang="fr-FR" sz="1200" b="1" i="1" cap="none" dirty="0">
              <a:solidFill>
                <a:schemeClr val="tx1">
                  <a:lumMod val="60000"/>
                  <a:lumOff val="40000"/>
                </a:schemeClr>
              </a:solidFill>
              <a:latin typeface="Calibri" panose="020F0502020204030204" pitchFamily="34" charset="0"/>
            </a:endParaRPr>
          </a:p>
        </p:txBody>
      </p:sp>
      <p:grpSp>
        <p:nvGrpSpPr>
          <p:cNvPr id="6147" name="Groupe 8">
            <a:extLst>
              <a:ext uri="{FF2B5EF4-FFF2-40B4-BE49-F238E27FC236}">
                <a16:creationId xmlns:a16="http://schemas.microsoft.com/office/drawing/2014/main" id="{95BD580A-C0FB-44D5-B484-93D43EFDF92F}"/>
              </a:ext>
            </a:extLst>
          </p:cNvPr>
          <p:cNvGrpSpPr>
            <a:grpSpLocks/>
          </p:cNvGrpSpPr>
          <p:nvPr/>
        </p:nvGrpSpPr>
        <p:grpSpPr bwMode="auto">
          <a:xfrm>
            <a:off x="-26988" y="9572625"/>
            <a:ext cx="7219951" cy="671513"/>
            <a:chOff x="-26265" y="9572350"/>
            <a:chExt cx="7218536" cy="671018"/>
          </a:xfrm>
        </p:grpSpPr>
        <p:sp>
          <p:nvSpPr>
            <p:cNvPr id="6" name="Titre 1">
              <a:extLst>
                <a:ext uri="{FF2B5EF4-FFF2-40B4-BE49-F238E27FC236}">
                  <a16:creationId xmlns:a16="http://schemas.microsoft.com/office/drawing/2014/main" id="{DFE3A678-3455-4589-A477-9F97D855A448}"/>
                </a:ext>
              </a:extLst>
            </p:cNvPr>
            <p:cNvSpPr txBox="1">
              <a:spLocks/>
            </p:cNvSpPr>
            <p:nvPr/>
          </p:nvSpPr>
          <p:spPr>
            <a:xfrm>
              <a:off x="-26265" y="9935620"/>
              <a:ext cx="7218536" cy="307748"/>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68288" fontAlgn="auto">
                <a:spcAft>
                  <a:spcPts val="0"/>
                </a:spcAft>
                <a:defRPr/>
              </a:pPr>
              <a:r>
                <a:rPr lang="fr-FR" sz="1400" b="1" dirty="0">
                  <a:solidFill>
                    <a:schemeClr val="bg1">
                      <a:lumMod val="75000"/>
                    </a:schemeClr>
                  </a:solidFill>
                  <a:latin typeface="+mn-lt"/>
                </a:rPr>
                <a:t>Document à usage strictement interne</a:t>
              </a:r>
            </a:p>
          </p:txBody>
        </p:sp>
        <p:pic>
          <p:nvPicPr>
            <p:cNvPr id="6154" name="Picture 15" descr="Logo ecuvie modif">
              <a:extLst>
                <a:ext uri="{FF2B5EF4-FFF2-40B4-BE49-F238E27FC236}">
                  <a16:creationId xmlns:a16="http://schemas.microsoft.com/office/drawing/2014/main" id="{81C483FE-40EA-4A6D-9F65-91510A9C4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942" y="9572350"/>
              <a:ext cx="171979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9">
            <a:extLst>
              <a:ext uri="{FF2B5EF4-FFF2-40B4-BE49-F238E27FC236}">
                <a16:creationId xmlns:a16="http://schemas.microsoft.com/office/drawing/2014/main" id="{AD50A6C3-CB57-4CAB-9D50-6BC7E8E8A439}"/>
              </a:ext>
            </a:extLst>
          </p:cNvPr>
          <p:cNvSpPr/>
          <p:nvPr/>
        </p:nvSpPr>
        <p:spPr bwMode="auto">
          <a:xfrm>
            <a:off x="3187700" y="8010525"/>
            <a:ext cx="212725" cy="180975"/>
          </a:xfrm>
          <a:prstGeom prst="rect">
            <a:avLst/>
          </a:prstGeom>
          <a:solidFill>
            <a:srgbClr val="93C620"/>
          </a:solidFill>
          <a:ln w="25400" cap="flat" cmpd="sng" algn="ctr">
            <a:noFill/>
            <a:prstDash val="solid"/>
          </a:ln>
          <a:effectLst/>
        </p:spPr>
        <p:txBody>
          <a:bodyPr anchor="ctr"/>
          <a:lstStyle/>
          <a:p>
            <a:pPr algn="ctr" defTabSz="914400" eaLnBrk="1" fontAlgn="auto" hangingPunct="1">
              <a:spcBef>
                <a:spcPts val="0"/>
              </a:spcBef>
              <a:spcAft>
                <a:spcPts val="0"/>
              </a:spcAft>
              <a:defRPr/>
            </a:pPr>
            <a:endParaRPr lang="fr-FR" sz="1800" kern="0" dirty="0">
              <a:solidFill>
                <a:srgbClr val="93C620"/>
              </a:solidFill>
              <a:latin typeface="Calibri"/>
              <a:cs typeface="+mn-cs"/>
            </a:endParaRPr>
          </a:p>
        </p:txBody>
      </p:sp>
      <p:sp>
        <p:nvSpPr>
          <p:cNvPr id="11" name="Rectangle 10">
            <a:extLst>
              <a:ext uri="{FF2B5EF4-FFF2-40B4-BE49-F238E27FC236}">
                <a16:creationId xmlns:a16="http://schemas.microsoft.com/office/drawing/2014/main" id="{5E7CF78E-F1EF-4FCA-AE98-6608BF57E3ED}"/>
              </a:ext>
            </a:extLst>
          </p:cNvPr>
          <p:cNvSpPr/>
          <p:nvPr/>
        </p:nvSpPr>
        <p:spPr bwMode="auto">
          <a:xfrm>
            <a:off x="3484563" y="8010525"/>
            <a:ext cx="209550" cy="180975"/>
          </a:xfrm>
          <a:prstGeom prst="rect">
            <a:avLst/>
          </a:prstGeom>
          <a:solidFill>
            <a:schemeClr val="accent1"/>
          </a:solidFill>
          <a:ln w="25400" cap="flat" cmpd="sng" algn="ctr">
            <a:noFill/>
            <a:prstDash val="solid"/>
          </a:ln>
          <a:effectLst/>
        </p:spPr>
        <p:txBody>
          <a:bodyPr anchor="ctr"/>
          <a:lstStyle/>
          <a:p>
            <a:pPr algn="ctr" defTabSz="914400" eaLnBrk="1" fontAlgn="auto" hangingPunct="1">
              <a:spcBef>
                <a:spcPts val="0"/>
              </a:spcBef>
              <a:spcAft>
                <a:spcPts val="0"/>
              </a:spcAft>
              <a:defRPr/>
            </a:pPr>
            <a:endParaRPr lang="fr-FR" sz="1800" kern="0" dirty="0">
              <a:solidFill>
                <a:srgbClr val="993366"/>
              </a:solidFill>
              <a:latin typeface="Calibri"/>
              <a:cs typeface="+mn-cs"/>
            </a:endParaRPr>
          </a:p>
        </p:txBody>
      </p:sp>
      <p:sp>
        <p:nvSpPr>
          <p:cNvPr id="12" name="Rectangle 11">
            <a:extLst>
              <a:ext uri="{FF2B5EF4-FFF2-40B4-BE49-F238E27FC236}">
                <a16:creationId xmlns:a16="http://schemas.microsoft.com/office/drawing/2014/main" id="{E6B366D8-11C3-4610-A6F3-AC0F924C5451}"/>
              </a:ext>
            </a:extLst>
          </p:cNvPr>
          <p:cNvSpPr/>
          <p:nvPr/>
        </p:nvSpPr>
        <p:spPr bwMode="auto">
          <a:xfrm>
            <a:off x="3778250" y="8010525"/>
            <a:ext cx="211138" cy="180975"/>
          </a:xfrm>
          <a:prstGeom prst="rect">
            <a:avLst/>
          </a:prstGeom>
          <a:solidFill>
            <a:srgbClr val="93C620"/>
          </a:solidFill>
          <a:ln w="25400" cap="flat" cmpd="sng" algn="ctr">
            <a:noFill/>
            <a:prstDash val="solid"/>
          </a:ln>
          <a:effectLst/>
        </p:spPr>
        <p:txBody>
          <a:bodyPr anchor="ctr"/>
          <a:lstStyle/>
          <a:p>
            <a:pPr algn="ctr" defTabSz="914400" eaLnBrk="1" fontAlgn="auto" hangingPunct="1">
              <a:spcBef>
                <a:spcPts val="0"/>
              </a:spcBef>
              <a:spcAft>
                <a:spcPts val="0"/>
              </a:spcAft>
              <a:defRPr/>
            </a:pPr>
            <a:endParaRPr lang="fr-FR" sz="1800" kern="0" dirty="0">
              <a:solidFill>
                <a:srgbClr val="615C57"/>
              </a:solidFill>
              <a:latin typeface="Calibri"/>
              <a:cs typeface="+mn-cs"/>
            </a:endParaRPr>
          </a:p>
        </p:txBody>
      </p:sp>
      <p:pic>
        <p:nvPicPr>
          <p:cNvPr id="6151" name="Image 1">
            <a:extLst>
              <a:ext uri="{FF2B5EF4-FFF2-40B4-BE49-F238E27FC236}">
                <a16:creationId xmlns:a16="http://schemas.microsoft.com/office/drawing/2014/main" id="{ACC66DA6-1D78-4AAA-890D-0F113CE9B0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 y="161925"/>
            <a:ext cx="398145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ZoneTexte 7">
            <a:extLst>
              <a:ext uri="{FF2B5EF4-FFF2-40B4-BE49-F238E27FC236}">
                <a16:creationId xmlns:a16="http://schemas.microsoft.com/office/drawing/2014/main" id="{9F54EB31-0A11-4D2A-A23A-B49389CA6944}"/>
              </a:ext>
            </a:extLst>
          </p:cNvPr>
          <p:cNvSpPr txBox="1">
            <a:spLocks noChangeArrowheads="1"/>
          </p:cNvSpPr>
          <p:nvPr/>
        </p:nvSpPr>
        <p:spPr bwMode="auto">
          <a:xfrm>
            <a:off x="4583113" y="954088"/>
            <a:ext cx="2159000" cy="384175"/>
          </a:xfrm>
          <a:prstGeom prst="rect">
            <a:avLst/>
          </a:prstGeom>
          <a:noFill/>
          <a:ln>
            <a:noFill/>
          </a:ln>
        </p:spPr>
        <p:txBody>
          <a:bodyPr>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defTabSz="962025"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defTabSz="962025"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defTabSz="962025"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defTabSz="962025"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defRPr/>
            </a:pPr>
            <a:r>
              <a:rPr lang="fr-FR" altLang="fr-FR" sz="1900" dirty="0">
                <a:solidFill>
                  <a:schemeClr val="tx1">
                    <a:lumMod val="60000"/>
                    <a:lumOff val="40000"/>
                  </a:schemeClr>
                </a:solidFill>
                <a:latin typeface="Calibri" panose="020F0502020204030204" pitchFamily="34" charset="0"/>
              </a:rPr>
              <a:t>Novembre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51">
            <a:extLst>
              <a:ext uri="{FF2B5EF4-FFF2-40B4-BE49-F238E27FC236}">
                <a16:creationId xmlns:a16="http://schemas.microsoft.com/office/drawing/2014/main" id="{CB1AFD8B-3FB9-4B08-B8F3-1B01713294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 y="90488"/>
            <a:ext cx="16557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ZoneTexte 23">
            <a:extLst>
              <a:ext uri="{FF2B5EF4-FFF2-40B4-BE49-F238E27FC236}">
                <a16:creationId xmlns:a16="http://schemas.microsoft.com/office/drawing/2014/main" id="{C82CD7F0-327F-4356-8C1E-2514E2FCF024}"/>
              </a:ext>
            </a:extLst>
          </p:cNvPr>
          <p:cNvSpPr txBox="1">
            <a:spLocks noChangeArrowheads="1"/>
          </p:cNvSpPr>
          <p:nvPr/>
        </p:nvSpPr>
        <p:spPr bwMode="auto">
          <a:xfrm rot="21300000">
            <a:off x="1827213" y="731838"/>
            <a:ext cx="4035425" cy="400050"/>
          </a:xfrm>
          <a:prstGeom prst="rect">
            <a:avLst/>
          </a:prstGeom>
          <a:noFill/>
          <a:ln>
            <a:noFill/>
          </a:ln>
        </p:spPr>
        <p:txBody>
          <a:bodyPr>
            <a:spAutoFit/>
          </a:bodyPr>
          <a:lstStyle/>
          <a:p>
            <a:pPr eaLnBrk="1" hangingPunct="1">
              <a:defRPr/>
            </a:pPr>
            <a:r>
              <a:rPr lang="fr-FR" altLang="fr-FR" sz="2000" b="1" dirty="0">
                <a:latin typeface="+mn-lt"/>
                <a:ea typeface="Tahoma" panose="020B0604030504040204" pitchFamily="34" charset="0"/>
                <a:cs typeface="Aharoni" panose="02010803020104030203" pitchFamily="2" charset="-79"/>
              </a:rPr>
              <a:t>LE SOMMAIRE</a:t>
            </a:r>
          </a:p>
        </p:txBody>
      </p:sp>
      <p:sp>
        <p:nvSpPr>
          <p:cNvPr id="4" name="Rectangle : coins arrondis 3">
            <a:extLst>
              <a:ext uri="{FF2B5EF4-FFF2-40B4-BE49-F238E27FC236}">
                <a16:creationId xmlns:a16="http://schemas.microsoft.com/office/drawing/2014/main" id="{46038D80-25C5-49B9-B827-340424064E0A}"/>
              </a:ext>
            </a:extLst>
          </p:cNvPr>
          <p:cNvSpPr/>
          <p:nvPr/>
        </p:nvSpPr>
        <p:spPr>
          <a:xfrm>
            <a:off x="195883" y="2508250"/>
            <a:ext cx="6846887" cy="793750"/>
          </a:xfrm>
          <a:prstGeom prst="round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FR" sz="1400" dirty="0">
                <a:solidFill>
                  <a:schemeClr val="tx1"/>
                </a:solidFill>
                <a:sym typeface="Wingdings" panose="05000000000000000000" pitchFamily="2" charset="2"/>
              </a:rPr>
              <a:t> </a:t>
            </a:r>
            <a:r>
              <a:rPr lang="fr-FR" sz="1400" b="1" dirty="0">
                <a:solidFill>
                  <a:schemeClr val="tx1"/>
                </a:solidFill>
                <a:sym typeface="Wingdings" panose="05000000000000000000" pitchFamily="2" charset="2"/>
              </a:rPr>
              <a:t> </a:t>
            </a:r>
            <a:r>
              <a:rPr lang="fr-FR" sz="1400" dirty="0">
                <a:solidFill>
                  <a:schemeClr val="tx1"/>
                </a:solidFill>
              </a:rPr>
              <a:t>Responsabilités du réseau de vente</a:t>
            </a:r>
          </a:p>
          <a:p>
            <a:pPr marL="285750" indent="-285750">
              <a:buFont typeface="Wingdings" panose="05000000000000000000" pitchFamily="2" charset="2"/>
              <a:buChar char="8"/>
              <a:defRPr/>
            </a:pPr>
            <a:r>
              <a:rPr lang="fr-FR" sz="1400" dirty="0">
                <a:solidFill>
                  <a:schemeClr val="tx1"/>
                </a:solidFill>
              </a:rPr>
              <a:t>Responsabilités du Back-office</a:t>
            </a:r>
          </a:p>
          <a:p>
            <a:pPr marL="285750" indent="-285750">
              <a:buFont typeface="Wingdings" panose="05000000000000000000" pitchFamily="2" charset="2"/>
              <a:buChar char="8"/>
              <a:defRPr/>
            </a:pPr>
            <a:r>
              <a:rPr lang="fr-FR" sz="1400" dirty="0">
                <a:solidFill>
                  <a:schemeClr val="tx1"/>
                </a:solidFill>
              </a:rPr>
              <a:t>Responsabilités de CNP Assurances</a:t>
            </a:r>
            <a:endParaRPr lang="fr-FR" sz="1400" dirty="0"/>
          </a:p>
        </p:txBody>
      </p:sp>
      <p:sp>
        <p:nvSpPr>
          <p:cNvPr id="7" name="Rectangle : coins arrondis 6">
            <a:extLst>
              <a:ext uri="{FF2B5EF4-FFF2-40B4-BE49-F238E27FC236}">
                <a16:creationId xmlns:a16="http://schemas.microsoft.com/office/drawing/2014/main" id="{A94F8C04-3025-4C8E-87D4-3F85677F6899}"/>
              </a:ext>
            </a:extLst>
          </p:cNvPr>
          <p:cNvSpPr/>
          <p:nvPr/>
        </p:nvSpPr>
        <p:spPr>
          <a:xfrm>
            <a:off x="195883" y="3527499"/>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LES GÉNÉRALITÉS DU PRODUIT</a:t>
            </a:r>
          </a:p>
        </p:txBody>
      </p:sp>
      <p:sp>
        <p:nvSpPr>
          <p:cNvPr id="46" name="Rectangle : coins arrondis 45">
            <a:extLst>
              <a:ext uri="{FF2B5EF4-FFF2-40B4-BE49-F238E27FC236}">
                <a16:creationId xmlns:a16="http://schemas.microsoft.com/office/drawing/2014/main" id="{74AC855B-5130-4B6D-96FE-4B66D0FE3E21}"/>
              </a:ext>
            </a:extLst>
          </p:cNvPr>
          <p:cNvSpPr/>
          <p:nvPr/>
        </p:nvSpPr>
        <p:spPr>
          <a:xfrm>
            <a:off x="226045" y="2098675"/>
            <a:ext cx="6848475"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LA RESPONSABILITÉ DES ACTEURS</a:t>
            </a:r>
          </a:p>
        </p:txBody>
      </p:sp>
      <p:sp>
        <p:nvSpPr>
          <p:cNvPr id="2" name="Rectangle : coins arrondis 1">
            <a:extLst>
              <a:ext uri="{FF2B5EF4-FFF2-40B4-BE49-F238E27FC236}">
                <a16:creationId xmlns:a16="http://schemas.microsoft.com/office/drawing/2014/main" id="{FAF44AC9-67CA-4D0E-B357-19E4563FC15E}"/>
              </a:ext>
            </a:extLst>
          </p:cNvPr>
          <p:cNvSpPr/>
          <p:nvPr/>
        </p:nvSpPr>
        <p:spPr>
          <a:xfrm>
            <a:off x="226044" y="3925962"/>
            <a:ext cx="6792913" cy="412750"/>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just">
              <a:defRPr/>
            </a:pP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a:t>
            </a: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   </a:t>
            </a:r>
            <a:r>
              <a:rPr lang="fr-FR" sz="1400" dirty="0">
                <a:solidFill>
                  <a:schemeClr val="tx1"/>
                </a:solidFill>
              </a:rPr>
              <a:t>Les généralités du produit : caractéristiques, versements,  frais …</a:t>
            </a:r>
          </a:p>
        </p:txBody>
      </p:sp>
      <p:sp>
        <p:nvSpPr>
          <p:cNvPr id="22" name="Rectangle : coins arrondis 21">
            <a:extLst>
              <a:ext uri="{FF2B5EF4-FFF2-40B4-BE49-F238E27FC236}">
                <a16:creationId xmlns:a16="http://schemas.microsoft.com/office/drawing/2014/main" id="{8749151C-F694-4B83-8024-96659C7D108E}"/>
              </a:ext>
            </a:extLst>
          </p:cNvPr>
          <p:cNvSpPr/>
          <p:nvPr/>
        </p:nvSpPr>
        <p:spPr>
          <a:xfrm>
            <a:off x="197297" y="4539853"/>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LA FISCALITE A l’ENTREE</a:t>
            </a:r>
          </a:p>
        </p:txBody>
      </p:sp>
      <p:sp>
        <p:nvSpPr>
          <p:cNvPr id="24" name="Rectangle : coins arrondis 23">
            <a:extLst>
              <a:ext uri="{FF2B5EF4-FFF2-40B4-BE49-F238E27FC236}">
                <a16:creationId xmlns:a16="http://schemas.microsoft.com/office/drawing/2014/main" id="{18CC8870-CA65-4CB3-A995-F63D9C0CA7C5}"/>
              </a:ext>
            </a:extLst>
          </p:cNvPr>
          <p:cNvSpPr/>
          <p:nvPr/>
        </p:nvSpPr>
        <p:spPr>
          <a:xfrm>
            <a:off x="227458" y="4938315"/>
            <a:ext cx="6792913" cy="624533"/>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lgn="just">
              <a:buFont typeface="Wingdings" panose="05000000000000000000" pitchFamily="2" charset="2"/>
              <a:buChar char="8"/>
              <a:defRPr/>
            </a:pPr>
            <a:r>
              <a:rPr lang="fr-FR" sz="1400" dirty="0">
                <a:solidFill>
                  <a:schemeClr val="tx1"/>
                </a:solidFill>
              </a:rPr>
              <a:t>Avantage fiscal</a:t>
            </a:r>
          </a:p>
          <a:p>
            <a:pPr marL="285750" indent="-285750" algn="just">
              <a:buFont typeface="Wingdings" panose="05000000000000000000" pitchFamily="2" charset="2"/>
              <a:buChar char="8"/>
              <a:defRPr/>
            </a:pPr>
            <a:r>
              <a:rPr lang="fr-FR" sz="1400" dirty="0">
                <a:solidFill>
                  <a:schemeClr val="tx1"/>
                </a:solidFill>
              </a:rPr>
              <a:t>Fiscalité à l’entrée </a:t>
            </a:r>
          </a:p>
        </p:txBody>
      </p:sp>
      <p:sp>
        <p:nvSpPr>
          <p:cNvPr id="25" name="Rectangle : coins arrondis 24">
            <a:extLst>
              <a:ext uri="{FF2B5EF4-FFF2-40B4-BE49-F238E27FC236}">
                <a16:creationId xmlns:a16="http://schemas.microsoft.com/office/drawing/2014/main" id="{A87C6D97-3F32-4570-ABFE-21947F813DB9}"/>
              </a:ext>
            </a:extLst>
          </p:cNvPr>
          <p:cNvSpPr/>
          <p:nvPr/>
        </p:nvSpPr>
        <p:spPr>
          <a:xfrm>
            <a:off x="190864" y="5759747"/>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LES DEBLOCAGES EN PHASE D’EPARGNE</a:t>
            </a:r>
          </a:p>
        </p:txBody>
      </p:sp>
      <p:sp>
        <p:nvSpPr>
          <p:cNvPr id="26" name="Rectangle : coins arrondis 25">
            <a:extLst>
              <a:ext uri="{FF2B5EF4-FFF2-40B4-BE49-F238E27FC236}">
                <a16:creationId xmlns:a16="http://schemas.microsoft.com/office/drawing/2014/main" id="{5B25C1FC-5B57-477D-93E3-B7460B9F2BD7}"/>
              </a:ext>
            </a:extLst>
          </p:cNvPr>
          <p:cNvSpPr/>
          <p:nvPr/>
        </p:nvSpPr>
        <p:spPr>
          <a:xfrm>
            <a:off x="221025" y="6158210"/>
            <a:ext cx="6792913" cy="412750"/>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just">
              <a:defRPr/>
            </a:pP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a:t>
            </a: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   </a:t>
            </a:r>
            <a:r>
              <a:rPr lang="fr-FR" sz="1400" dirty="0">
                <a:solidFill>
                  <a:schemeClr val="tx1"/>
                </a:solidFill>
              </a:rPr>
              <a:t>Déblocage anticipé pour causes exceptionnelles</a:t>
            </a:r>
          </a:p>
        </p:txBody>
      </p:sp>
      <p:sp>
        <p:nvSpPr>
          <p:cNvPr id="27" name="Rectangle : coins arrondis 26">
            <a:extLst>
              <a:ext uri="{FF2B5EF4-FFF2-40B4-BE49-F238E27FC236}">
                <a16:creationId xmlns:a16="http://schemas.microsoft.com/office/drawing/2014/main" id="{D91B5181-C307-449D-A52B-55C91E1C3C4A}"/>
              </a:ext>
            </a:extLst>
          </p:cNvPr>
          <p:cNvSpPr/>
          <p:nvPr/>
        </p:nvSpPr>
        <p:spPr>
          <a:xfrm>
            <a:off x="197297" y="6839867"/>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FISCALITE DES SORTIES ANTICIPEES</a:t>
            </a:r>
          </a:p>
        </p:txBody>
      </p:sp>
      <p:sp>
        <p:nvSpPr>
          <p:cNvPr id="28" name="Rectangle : coins arrondis 27">
            <a:extLst>
              <a:ext uri="{FF2B5EF4-FFF2-40B4-BE49-F238E27FC236}">
                <a16:creationId xmlns:a16="http://schemas.microsoft.com/office/drawing/2014/main" id="{CD8FB51F-8774-4D37-B4C3-E54BEE288418}"/>
              </a:ext>
            </a:extLst>
          </p:cNvPr>
          <p:cNvSpPr/>
          <p:nvPr/>
        </p:nvSpPr>
        <p:spPr>
          <a:xfrm>
            <a:off x="227458" y="7238330"/>
            <a:ext cx="6792913" cy="412750"/>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just">
              <a:defRPr/>
            </a:pP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a:t>
            </a: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   </a:t>
            </a:r>
            <a:r>
              <a:rPr lang="fr-FR" sz="1400" dirty="0">
                <a:solidFill>
                  <a:schemeClr val="tx1"/>
                </a:solidFill>
              </a:rPr>
              <a:t>Fiscalité applicable</a:t>
            </a:r>
          </a:p>
        </p:txBody>
      </p:sp>
      <p:sp>
        <p:nvSpPr>
          <p:cNvPr id="29" name="Rectangle : coins arrondis 28">
            <a:extLst>
              <a:ext uri="{FF2B5EF4-FFF2-40B4-BE49-F238E27FC236}">
                <a16:creationId xmlns:a16="http://schemas.microsoft.com/office/drawing/2014/main" id="{B504ED5E-3596-40FA-BD56-A18679849C40}"/>
              </a:ext>
            </a:extLst>
          </p:cNvPr>
          <p:cNvSpPr/>
          <p:nvPr/>
        </p:nvSpPr>
        <p:spPr>
          <a:xfrm>
            <a:off x="167051" y="7867104"/>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MODALITE  DE SORTIE A L’ECHEANCE</a:t>
            </a:r>
          </a:p>
        </p:txBody>
      </p:sp>
      <p:sp>
        <p:nvSpPr>
          <p:cNvPr id="30" name="Rectangle : coins arrondis 29">
            <a:extLst>
              <a:ext uri="{FF2B5EF4-FFF2-40B4-BE49-F238E27FC236}">
                <a16:creationId xmlns:a16="http://schemas.microsoft.com/office/drawing/2014/main" id="{BB85F180-1171-4266-801C-788A486210BE}"/>
              </a:ext>
            </a:extLst>
          </p:cNvPr>
          <p:cNvSpPr/>
          <p:nvPr/>
        </p:nvSpPr>
        <p:spPr>
          <a:xfrm>
            <a:off x="197212" y="8265567"/>
            <a:ext cx="6792913" cy="658308"/>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lgn="just">
              <a:buFont typeface="Wingdings" panose="05000000000000000000" pitchFamily="2" charset="2"/>
              <a:buChar char="8"/>
              <a:defRPr/>
            </a:pPr>
            <a:r>
              <a:rPr lang="fr-FR" sz="1400" dirty="0">
                <a:solidFill>
                  <a:schemeClr val="tx1"/>
                </a:solidFill>
              </a:rPr>
              <a:t>Les possibilités de sortie à l’échéance</a:t>
            </a:r>
          </a:p>
          <a:p>
            <a:pPr marL="285750" indent="-285750" algn="just">
              <a:buFont typeface="Wingdings" panose="05000000000000000000" pitchFamily="2" charset="2"/>
              <a:buChar char="8"/>
              <a:defRPr/>
            </a:pPr>
            <a:r>
              <a:rPr lang="fr-FR" sz="1400" dirty="0">
                <a:solidFill>
                  <a:schemeClr val="tx1"/>
                </a:solidFill>
              </a:rPr>
              <a:t>L’option de réversion</a:t>
            </a:r>
          </a:p>
        </p:txBody>
      </p:sp>
      <p:sp>
        <p:nvSpPr>
          <p:cNvPr id="34" name="Rectangle : coins arrondis 33">
            <a:extLst>
              <a:ext uri="{FF2B5EF4-FFF2-40B4-BE49-F238E27FC236}">
                <a16:creationId xmlns:a16="http://schemas.microsoft.com/office/drawing/2014/main" id="{EB78EDEF-C638-4555-B5B8-B937120B5E4D}"/>
              </a:ext>
            </a:extLst>
          </p:cNvPr>
          <p:cNvSpPr/>
          <p:nvPr/>
        </p:nvSpPr>
        <p:spPr>
          <a:xfrm>
            <a:off x="197297" y="9123486"/>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FISCALITE EN COURS DE VIE</a:t>
            </a:r>
          </a:p>
        </p:txBody>
      </p:sp>
      <p:sp>
        <p:nvSpPr>
          <p:cNvPr id="35" name="Rectangle : coins arrondis 34">
            <a:extLst>
              <a:ext uri="{FF2B5EF4-FFF2-40B4-BE49-F238E27FC236}">
                <a16:creationId xmlns:a16="http://schemas.microsoft.com/office/drawing/2014/main" id="{D8AB7D8A-E2C9-4D79-B47D-728DF5A763E4}"/>
              </a:ext>
            </a:extLst>
          </p:cNvPr>
          <p:cNvSpPr/>
          <p:nvPr/>
        </p:nvSpPr>
        <p:spPr>
          <a:xfrm>
            <a:off x="227458" y="9521949"/>
            <a:ext cx="6792913" cy="433387"/>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lgn="just">
              <a:buFont typeface="Wingdings" panose="05000000000000000000" pitchFamily="2" charset="2"/>
              <a:buChar char="8"/>
              <a:defRPr/>
            </a:pPr>
            <a:r>
              <a:rPr lang="fr-FR" sz="1400" dirty="0">
                <a:solidFill>
                  <a:schemeClr val="tx1"/>
                </a:solidFill>
              </a:rPr>
              <a:t>Fiscalité des prestations versées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51">
            <a:extLst>
              <a:ext uri="{FF2B5EF4-FFF2-40B4-BE49-F238E27FC236}">
                <a16:creationId xmlns:a16="http://schemas.microsoft.com/office/drawing/2014/main" id="{CB1AFD8B-3FB9-4B08-B8F3-1B01713294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 y="90488"/>
            <a:ext cx="16557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ZoneTexte 23">
            <a:extLst>
              <a:ext uri="{FF2B5EF4-FFF2-40B4-BE49-F238E27FC236}">
                <a16:creationId xmlns:a16="http://schemas.microsoft.com/office/drawing/2014/main" id="{C82CD7F0-327F-4356-8C1E-2514E2FCF024}"/>
              </a:ext>
            </a:extLst>
          </p:cNvPr>
          <p:cNvSpPr txBox="1">
            <a:spLocks noChangeArrowheads="1"/>
          </p:cNvSpPr>
          <p:nvPr/>
        </p:nvSpPr>
        <p:spPr bwMode="auto">
          <a:xfrm rot="21300000">
            <a:off x="1827213" y="731838"/>
            <a:ext cx="4035425" cy="400050"/>
          </a:xfrm>
          <a:prstGeom prst="rect">
            <a:avLst/>
          </a:prstGeom>
          <a:noFill/>
          <a:ln>
            <a:noFill/>
          </a:ln>
        </p:spPr>
        <p:txBody>
          <a:bodyPr>
            <a:spAutoFit/>
          </a:bodyPr>
          <a:lstStyle/>
          <a:p>
            <a:pPr eaLnBrk="1" hangingPunct="1">
              <a:defRPr/>
            </a:pPr>
            <a:r>
              <a:rPr lang="fr-FR" altLang="fr-FR" sz="2000" b="1" dirty="0">
                <a:latin typeface="+mn-lt"/>
                <a:ea typeface="Tahoma" panose="020B0604030504040204" pitchFamily="34" charset="0"/>
                <a:cs typeface="Aharoni" panose="02010803020104030203" pitchFamily="2" charset="-79"/>
              </a:rPr>
              <a:t>LE SOMMAIRE</a:t>
            </a:r>
          </a:p>
        </p:txBody>
      </p:sp>
      <p:sp>
        <p:nvSpPr>
          <p:cNvPr id="4" name="Rectangle : coins arrondis 3">
            <a:extLst>
              <a:ext uri="{FF2B5EF4-FFF2-40B4-BE49-F238E27FC236}">
                <a16:creationId xmlns:a16="http://schemas.microsoft.com/office/drawing/2014/main" id="{46038D80-25C5-49B9-B827-340424064E0A}"/>
              </a:ext>
            </a:extLst>
          </p:cNvPr>
          <p:cNvSpPr/>
          <p:nvPr/>
        </p:nvSpPr>
        <p:spPr>
          <a:xfrm>
            <a:off x="195883" y="3285455"/>
            <a:ext cx="6846887" cy="628059"/>
          </a:xfrm>
          <a:prstGeom prst="round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FR" sz="1400" dirty="0">
                <a:solidFill>
                  <a:schemeClr val="tx1"/>
                </a:solidFill>
                <a:sym typeface="Wingdings" panose="05000000000000000000" pitchFamily="2" charset="2"/>
              </a:rPr>
              <a:t> </a:t>
            </a:r>
            <a:r>
              <a:rPr lang="fr-FR" sz="1400" b="1" dirty="0">
                <a:solidFill>
                  <a:schemeClr val="tx1"/>
                </a:solidFill>
                <a:sym typeface="Wingdings" panose="05000000000000000000" pitchFamily="2" charset="2"/>
              </a:rPr>
              <a:t> </a:t>
            </a:r>
            <a:r>
              <a:rPr lang="fr-FR" sz="1400" dirty="0">
                <a:solidFill>
                  <a:schemeClr val="tx1"/>
                </a:solidFill>
              </a:rPr>
              <a:t>Décès survenant au cours de la période d’épargne</a:t>
            </a:r>
          </a:p>
          <a:p>
            <a:pPr marL="285750" indent="-285750">
              <a:buFont typeface="Wingdings" panose="05000000000000000000" pitchFamily="2" charset="2"/>
              <a:buChar char="8"/>
              <a:defRPr/>
            </a:pPr>
            <a:r>
              <a:rPr lang="fr-FR" sz="1400" dirty="0">
                <a:solidFill>
                  <a:schemeClr val="tx1"/>
                </a:solidFill>
              </a:rPr>
              <a:t>Décès survenant au cours de la période de rente</a:t>
            </a:r>
          </a:p>
        </p:txBody>
      </p:sp>
      <p:sp>
        <p:nvSpPr>
          <p:cNvPr id="7" name="Rectangle : coins arrondis 6">
            <a:extLst>
              <a:ext uri="{FF2B5EF4-FFF2-40B4-BE49-F238E27FC236}">
                <a16:creationId xmlns:a16="http://schemas.microsoft.com/office/drawing/2014/main" id="{A94F8C04-3025-4C8E-87D4-3F85677F6899}"/>
              </a:ext>
            </a:extLst>
          </p:cNvPr>
          <p:cNvSpPr/>
          <p:nvPr/>
        </p:nvSpPr>
        <p:spPr>
          <a:xfrm>
            <a:off x="195883" y="4391595"/>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FISCALITE EN CAS DE DECES</a:t>
            </a:r>
          </a:p>
        </p:txBody>
      </p:sp>
      <p:sp>
        <p:nvSpPr>
          <p:cNvPr id="46" name="Rectangle : coins arrondis 45">
            <a:extLst>
              <a:ext uri="{FF2B5EF4-FFF2-40B4-BE49-F238E27FC236}">
                <a16:creationId xmlns:a16="http://schemas.microsoft.com/office/drawing/2014/main" id="{74AC855B-5130-4B6D-96FE-4B66D0FE3E21}"/>
              </a:ext>
            </a:extLst>
          </p:cNvPr>
          <p:cNvSpPr/>
          <p:nvPr/>
        </p:nvSpPr>
        <p:spPr>
          <a:xfrm>
            <a:off x="226045" y="2875880"/>
            <a:ext cx="6848475"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LE DECES DE L’ASSURE</a:t>
            </a:r>
          </a:p>
        </p:txBody>
      </p:sp>
      <p:sp>
        <p:nvSpPr>
          <p:cNvPr id="2" name="Rectangle : coins arrondis 1">
            <a:extLst>
              <a:ext uri="{FF2B5EF4-FFF2-40B4-BE49-F238E27FC236}">
                <a16:creationId xmlns:a16="http://schemas.microsoft.com/office/drawing/2014/main" id="{FAF44AC9-67CA-4D0E-B357-19E4563FC15E}"/>
              </a:ext>
            </a:extLst>
          </p:cNvPr>
          <p:cNvSpPr/>
          <p:nvPr/>
        </p:nvSpPr>
        <p:spPr>
          <a:xfrm>
            <a:off x="226044" y="4790058"/>
            <a:ext cx="6792913" cy="412750"/>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algn="just">
              <a:defRPr/>
            </a:pP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a:t>
            </a:r>
            <a:r>
              <a:rPr lang="fr-FR" sz="1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   </a:t>
            </a:r>
            <a:r>
              <a:rPr lang="fr-FR" sz="1400" dirty="0">
                <a:solidFill>
                  <a:schemeClr val="tx1"/>
                </a:solidFill>
              </a:rPr>
              <a:t>Fiscalité applicable avant la liquidation</a:t>
            </a:r>
          </a:p>
        </p:txBody>
      </p:sp>
      <p:sp>
        <p:nvSpPr>
          <p:cNvPr id="22" name="Rectangle : coins arrondis 21">
            <a:extLst>
              <a:ext uri="{FF2B5EF4-FFF2-40B4-BE49-F238E27FC236}">
                <a16:creationId xmlns:a16="http://schemas.microsoft.com/office/drawing/2014/main" id="{8749151C-F694-4B83-8024-96659C7D108E}"/>
              </a:ext>
            </a:extLst>
          </p:cNvPr>
          <p:cNvSpPr/>
          <p:nvPr/>
        </p:nvSpPr>
        <p:spPr>
          <a:xfrm>
            <a:off x="197297" y="5619973"/>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LES OUTILS DE SAISIE</a:t>
            </a:r>
          </a:p>
        </p:txBody>
      </p:sp>
      <p:sp>
        <p:nvSpPr>
          <p:cNvPr id="24" name="Rectangle : coins arrondis 23">
            <a:extLst>
              <a:ext uri="{FF2B5EF4-FFF2-40B4-BE49-F238E27FC236}">
                <a16:creationId xmlns:a16="http://schemas.microsoft.com/office/drawing/2014/main" id="{18CC8870-CA65-4CB3-A995-F63D9C0CA7C5}"/>
              </a:ext>
            </a:extLst>
          </p:cNvPr>
          <p:cNvSpPr/>
          <p:nvPr/>
        </p:nvSpPr>
        <p:spPr>
          <a:xfrm>
            <a:off x="227458" y="6018435"/>
            <a:ext cx="6792913" cy="624533"/>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lgn="just">
              <a:buFont typeface="Wingdings" panose="05000000000000000000" pitchFamily="2" charset="2"/>
              <a:buChar char="8"/>
              <a:defRPr/>
            </a:pPr>
            <a:r>
              <a:rPr lang="fr-FR" sz="1400" dirty="0">
                <a:solidFill>
                  <a:schemeClr val="tx1"/>
                </a:solidFill>
              </a:rPr>
              <a:t>PUMA </a:t>
            </a:r>
          </a:p>
          <a:p>
            <a:pPr marL="285750" indent="-285750" algn="just">
              <a:buFont typeface="Wingdings" panose="05000000000000000000" pitchFamily="2" charset="2"/>
              <a:buChar char="8"/>
              <a:defRPr/>
            </a:pPr>
            <a:r>
              <a:rPr lang="fr-FR" sz="1400" dirty="0">
                <a:solidFill>
                  <a:schemeClr val="tx1"/>
                </a:solidFill>
              </a:rPr>
              <a:t>ISI</a:t>
            </a:r>
          </a:p>
        </p:txBody>
      </p:sp>
      <p:sp>
        <p:nvSpPr>
          <p:cNvPr id="10" name="Rectangle : coins arrondis 9">
            <a:extLst>
              <a:ext uri="{FF2B5EF4-FFF2-40B4-BE49-F238E27FC236}">
                <a16:creationId xmlns:a16="http://schemas.microsoft.com/office/drawing/2014/main" id="{A3909AF7-513B-4010-B5D3-DF19C6F216F8}"/>
              </a:ext>
            </a:extLst>
          </p:cNvPr>
          <p:cNvSpPr/>
          <p:nvPr/>
        </p:nvSpPr>
        <p:spPr>
          <a:xfrm>
            <a:off x="191170" y="7075016"/>
            <a:ext cx="6846887" cy="3714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400" b="1" dirty="0">
                <a:solidFill>
                  <a:schemeClr val="bg1"/>
                </a:solidFill>
              </a:rPr>
              <a:t>ANNEXES</a:t>
            </a:r>
          </a:p>
        </p:txBody>
      </p:sp>
      <p:sp>
        <p:nvSpPr>
          <p:cNvPr id="11" name="Rectangle : coins arrondis 10">
            <a:extLst>
              <a:ext uri="{FF2B5EF4-FFF2-40B4-BE49-F238E27FC236}">
                <a16:creationId xmlns:a16="http://schemas.microsoft.com/office/drawing/2014/main" id="{DDB7DED3-1DBB-4FE0-963C-23E6B9920E56}"/>
              </a:ext>
            </a:extLst>
          </p:cNvPr>
          <p:cNvSpPr/>
          <p:nvPr/>
        </p:nvSpPr>
        <p:spPr>
          <a:xfrm>
            <a:off x="221331" y="7473478"/>
            <a:ext cx="6792913" cy="624533"/>
          </a:xfrm>
          <a:prstGeom prst="round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lgn="just">
              <a:buFont typeface="Wingdings" panose="05000000000000000000" pitchFamily="2" charset="2"/>
              <a:buChar char="8"/>
              <a:defRPr/>
            </a:pPr>
            <a:r>
              <a:rPr lang="fr-FR" sz="1400" dirty="0">
                <a:solidFill>
                  <a:schemeClr val="tx1"/>
                </a:solidFill>
              </a:rPr>
              <a:t>Annexe 1 : qui peut adhérer? </a:t>
            </a:r>
          </a:p>
          <a:p>
            <a:pPr marL="285750" indent="-285750" algn="just">
              <a:buFont typeface="Wingdings" panose="05000000000000000000" pitchFamily="2" charset="2"/>
              <a:buChar char="8"/>
              <a:defRPr/>
            </a:pPr>
            <a:r>
              <a:rPr lang="fr-FR" sz="1400" dirty="0">
                <a:solidFill>
                  <a:schemeClr val="tx1"/>
                </a:solidFill>
              </a:rPr>
              <a:t>Annexe 2 : modèle du justificatif à fournir</a:t>
            </a:r>
          </a:p>
        </p:txBody>
      </p:sp>
    </p:spTree>
    <p:extLst>
      <p:ext uri="{BB962C8B-B14F-4D97-AF65-F5344CB8AC3E}">
        <p14:creationId xmlns:p14="http://schemas.microsoft.com/office/powerpoint/2010/main" val="325667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 5">
            <a:extLst>
              <a:ext uri="{FF2B5EF4-FFF2-40B4-BE49-F238E27FC236}">
                <a16:creationId xmlns:a16="http://schemas.microsoft.com/office/drawing/2014/main" id="{6EABA550-2C2E-48F6-A800-558845577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ZoneTexte 10">
            <a:extLst>
              <a:ext uri="{FF2B5EF4-FFF2-40B4-BE49-F238E27FC236}">
                <a16:creationId xmlns:a16="http://schemas.microsoft.com/office/drawing/2014/main" id="{958F2804-D8F5-4973-9967-4A9422F97FBA}"/>
              </a:ext>
            </a:extLst>
          </p:cNvPr>
          <p:cNvSpPr txBox="1">
            <a:spLocks noChangeArrowheads="1"/>
          </p:cNvSpPr>
          <p:nvPr/>
        </p:nvSpPr>
        <p:spPr bwMode="auto">
          <a:xfrm>
            <a:off x="3473450" y="971550"/>
            <a:ext cx="460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endParaRPr lang="fr-FR" altLang="fr-FR"/>
          </a:p>
        </p:txBody>
      </p:sp>
      <p:sp>
        <p:nvSpPr>
          <p:cNvPr id="16" name="ZoneTexte 15">
            <a:extLst>
              <a:ext uri="{FF2B5EF4-FFF2-40B4-BE49-F238E27FC236}">
                <a16:creationId xmlns:a16="http://schemas.microsoft.com/office/drawing/2014/main" id="{2006F393-47DC-41A1-8230-67CA53A2D7BE}"/>
              </a:ext>
            </a:extLst>
          </p:cNvPr>
          <p:cNvSpPr txBox="1"/>
          <p:nvPr/>
        </p:nvSpPr>
        <p:spPr>
          <a:xfrm>
            <a:off x="535596" y="1001857"/>
            <a:ext cx="5256584" cy="338554"/>
          </a:xfrm>
          <a:prstGeom prst="rect">
            <a:avLst/>
          </a:prstGeom>
          <a:noFill/>
          <a:scene3d>
            <a:camera prst="orthographicFront">
              <a:rot lat="600000" lon="0" rev="600000"/>
            </a:camera>
            <a:lightRig rig="threePt" dir="t"/>
          </a:scene3d>
        </p:spPr>
        <p:txBody>
          <a:bodyPr>
            <a:spAutoFit/>
          </a:bodyPr>
          <a:lstStyle/>
          <a:p>
            <a:pPr eaLnBrk="1" hangingPunct="1">
              <a:defRPr/>
            </a:pPr>
            <a:r>
              <a:rPr lang="fr-FR" altLang="fr-FR" sz="1600" b="1" dirty="0">
                <a:latin typeface="+mn-lt"/>
                <a:ea typeface="Tahoma" panose="020B0604030504040204" pitchFamily="34" charset="0"/>
                <a:cs typeface="Aharoni" panose="02010803020104030203" pitchFamily="2" charset="-79"/>
              </a:rPr>
              <a:t>LA RESPONSABILITE DES ACTEURS</a:t>
            </a:r>
          </a:p>
        </p:txBody>
      </p:sp>
      <p:pic>
        <p:nvPicPr>
          <p:cNvPr id="9221" name="Image 1">
            <a:extLst>
              <a:ext uri="{FF2B5EF4-FFF2-40B4-BE49-F238E27FC236}">
                <a16:creationId xmlns:a16="http://schemas.microsoft.com/office/drawing/2014/main" id="{02327D5E-E21C-4CB2-834A-78F010728E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3888" y="3479800"/>
            <a:ext cx="3667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Groupe 21">
            <a:extLst>
              <a:ext uri="{FF2B5EF4-FFF2-40B4-BE49-F238E27FC236}">
                <a16:creationId xmlns:a16="http://schemas.microsoft.com/office/drawing/2014/main" id="{FFB92E87-AD28-4C5D-94B1-4D03E112DFBF}"/>
              </a:ext>
            </a:extLst>
          </p:cNvPr>
          <p:cNvGrpSpPr>
            <a:grpSpLocks/>
          </p:cNvGrpSpPr>
          <p:nvPr/>
        </p:nvGrpSpPr>
        <p:grpSpPr bwMode="auto">
          <a:xfrm>
            <a:off x="47625" y="6958326"/>
            <a:ext cx="7204075" cy="1886182"/>
            <a:chOff x="-10928" y="6221522"/>
            <a:chExt cx="7178724" cy="2078969"/>
          </a:xfrm>
        </p:grpSpPr>
        <p:sp>
          <p:nvSpPr>
            <p:cNvPr id="24" name="Rectangle 23">
              <a:extLst>
                <a:ext uri="{FF2B5EF4-FFF2-40B4-BE49-F238E27FC236}">
                  <a16:creationId xmlns:a16="http://schemas.microsoft.com/office/drawing/2014/main" id="{D9A1BE09-F971-49B9-8FA9-398FC7CD009D}"/>
                </a:ext>
              </a:extLst>
            </p:cNvPr>
            <p:cNvSpPr/>
            <p:nvPr/>
          </p:nvSpPr>
          <p:spPr>
            <a:xfrm>
              <a:off x="-10928" y="6384582"/>
              <a:ext cx="7178724" cy="1915909"/>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spAutoFit/>
            </a:bodyPr>
            <a:lstStyle/>
            <a:p>
              <a:pPr>
                <a:spcBef>
                  <a:spcPts val="600"/>
                </a:spcBef>
                <a:defRPr/>
              </a:pPr>
              <a:endParaRPr lang="fr-FR" sz="100" dirty="0">
                <a:latin typeface="Calibri" panose="020F0502020204030204" pitchFamily="34" charset="0"/>
              </a:endParaRPr>
            </a:p>
            <a:p>
              <a:pPr>
                <a:defRPr/>
              </a:pPr>
              <a:endParaRPr lang="fr-FR" sz="900" dirty="0">
                <a:latin typeface="Calibri" panose="020F0502020204030204" pitchFamily="34" charset="0"/>
              </a:endParaRPr>
            </a:p>
            <a:p>
              <a:pPr marL="171450" indent="-171450">
                <a:buFont typeface="Wingdings" panose="05000000000000000000" pitchFamily="2" charset="2"/>
                <a:buChar char="Ø"/>
                <a:defRPr/>
              </a:pPr>
              <a:endParaRPr lang="fr-FR" sz="900" dirty="0">
                <a:latin typeface="Calibri" panose="020F0502020204030204" pitchFamily="34" charset="0"/>
              </a:endParaRPr>
            </a:p>
            <a:p>
              <a:pPr marL="171450" indent="-171450">
                <a:buFont typeface="Wingdings" panose="05000000000000000000" pitchFamily="2" charset="2"/>
                <a:buChar char="Ø"/>
                <a:defRPr/>
              </a:pPr>
              <a:endParaRPr lang="fr-FR" sz="900" dirty="0">
                <a:latin typeface="Calibri" panose="020F0502020204030204" pitchFamily="34" charset="0"/>
              </a:endParaRPr>
            </a:p>
            <a:p>
              <a:pPr marL="171450" indent="-171450">
                <a:buFont typeface="Wingdings" panose="05000000000000000000" pitchFamily="2" charset="2"/>
                <a:buChar char="Ø"/>
                <a:defRPr/>
              </a:pPr>
              <a:endParaRPr lang="fr-FR" sz="900" dirty="0">
                <a:latin typeface="Calibri" panose="020F0502020204030204" pitchFamily="34" charset="0"/>
              </a:endParaRPr>
            </a:p>
            <a:p>
              <a:pPr marL="171450" indent="-171450">
                <a:buFont typeface="Wingdings" panose="05000000000000000000" pitchFamily="2" charset="2"/>
                <a:buChar char="Ø"/>
                <a:defRPr/>
              </a:pPr>
              <a:endParaRPr lang="fr-FR" sz="900" dirty="0">
                <a:latin typeface="Calibri" panose="020F0502020204030204" pitchFamily="34" charset="0"/>
              </a:endParaRPr>
            </a:p>
            <a:p>
              <a:pPr marL="273050">
                <a:defRPr/>
              </a:pPr>
              <a:endParaRPr lang="fr-FR" sz="300" i="1" dirty="0">
                <a:latin typeface="Calibri" panose="020F0502020204030204" pitchFamily="34" charset="0"/>
              </a:endParaRPr>
            </a:p>
            <a:p>
              <a:pPr>
                <a:defRPr/>
              </a:pPr>
              <a:endParaRPr lang="fr-FR" sz="900" b="1" dirty="0">
                <a:solidFill>
                  <a:schemeClr val="tx2"/>
                </a:solidFill>
                <a:latin typeface="Calibri" panose="020F0502020204030204" pitchFamily="34" charset="0"/>
              </a:endParaRPr>
            </a:p>
            <a:p>
              <a:pPr>
                <a:defRPr/>
              </a:pPr>
              <a:endParaRPr lang="fr-FR" sz="900" b="1" dirty="0">
                <a:solidFill>
                  <a:schemeClr val="tx2"/>
                </a:solidFill>
                <a:latin typeface="Calibri" panose="020F0502020204030204" pitchFamily="34" charset="0"/>
              </a:endParaRPr>
            </a:p>
            <a:p>
              <a:pPr>
                <a:defRPr/>
              </a:pPr>
              <a:endParaRPr lang="fr-FR" sz="900" b="1" dirty="0">
                <a:solidFill>
                  <a:schemeClr val="tx2"/>
                </a:solidFill>
                <a:latin typeface="Calibri" panose="020F0502020204030204" pitchFamily="34" charset="0"/>
              </a:endParaRPr>
            </a:p>
            <a:p>
              <a:pPr>
                <a:defRPr/>
              </a:pPr>
              <a:endParaRPr lang="fr-FR" sz="900" b="1" dirty="0">
                <a:solidFill>
                  <a:schemeClr val="tx2"/>
                </a:solidFill>
                <a:latin typeface="Calibri" panose="020F0502020204030204" pitchFamily="34" charset="0"/>
              </a:endParaRPr>
            </a:p>
            <a:p>
              <a:pPr>
                <a:defRPr/>
              </a:pPr>
              <a:endParaRPr lang="fr-FR" sz="900" b="1" dirty="0">
                <a:solidFill>
                  <a:schemeClr val="tx2"/>
                </a:solidFill>
                <a:latin typeface="Calibri" panose="020F0502020204030204" pitchFamily="34" charset="0"/>
              </a:endParaRPr>
            </a:p>
            <a:p>
              <a:pPr marL="273050">
                <a:defRPr/>
              </a:pPr>
              <a:endParaRPr lang="fr-FR" sz="600" dirty="0">
                <a:latin typeface="Calibri" panose="020F0502020204030204" pitchFamily="34" charset="0"/>
              </a:endParaRPr>
            </a:p>
            <a:p>
              <a:pPr>
                <a:defRPr/>
              </a:pPr>
              <a:endParaRPr lang="fr-FR" sz="800" dirty="0">
                <a:latin typeface="Calibri" panose="020F0502020204030204" pitchFamily="34" charset="0"/>
              </a:endParaRPr>
            </a:p>
            <a:p>
              <a:pPr>
                <a:defRPr/>
              </a:pPr>
              <a:endParaRPr lang="fr-FR" sz="1050" dirty="0">
                <a:latin typeface="Calibri" panose="020F0502020204030204" pitchFamily="34" charset="0"/>
              </a:endParaRPr>
            </a:p>
          </p:txBody>
        </p:sp>
        <p:sp>
          <p:nvSpPr>
            <p:cNvPr id="28" name="Text Box 5">
              <a:extLst>
                <a:ext uri="{FF2B5EF4-FFF2-40B4-BE49-F238E27FC236}">
                  <a16:creationId xmlns:a16="http://schemas.microsoft.com/office/drawing/2014/main" id="{230EE6B7-8A1E-4772-86E0-0A1D66F4CD08}"/>
                </a:ext>
              </a:extLst>
            </p:cNvPr>
            <p:cNvSpPr txBox="1">
              <a:spLocks noChangeArrowheads="1"/>
            </p:cNvSpPr>
            <p:nvPr/>
          </p:nvSpPr>
          <p:spPr bwMode="auto">
            <a:xfrm>
              <a:off x="150427" y="6221522"/>
              <a:ext cx="2493096" cy="283461"/>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nchor="ctr" anchorCtr="1"/>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tabLst>
                  <a:tab pos="87313" algn="l"/>
                </a:tabLst>
                <a:defRPr/>
              </a:pPr>
              <a:r>
                <a:rPr lang="fr-FR" altLang="fr-FR" sz="1400" b="1" cap="small" dirty="0">
                  <a:solidFill>
                    <a:schemeClr val="bg1"/>
                  </a:solidFill>
                  <a:latin typeface="Calibri" panose="020F0502020204030204" pitchFamily="34" charset="0"/>
                </a:rPr>
                <a:t>Responsabilités du back-office</a:t>
              </a:r>
            </a:p>
          </p:txBody>
        </p:sp>
      </p:grpSp>
      <p:sp>
        <p:nvSpPr>
          <p:cNvPr id="9226" name="Rectangle 28">
            <a:extLst>
              <a:ext uri="{FF2B5EF4-FFF2-40B4-BE49-F238E27FC236}">
                <a16:creationId xmlns:a16="http://schemas.microsoft.com/office/drawing/2014/main" id="{CC5C93A5-B36E-4CF0-9971-2C1C9D760ADD}"/>
              </a:ext>
            </a:extLst>
          </p:cNvPr>
          <p:cNvSpPr>
            <a:spLocks noChangeArrowheads="1"/>
          </p:cNvSpPr>
          <p:nvPr/>
        </p:nvSpPr>
        <p:spPr bwMode="auto">
          <a:xfrm>
            <a:off x="117475" y="7247533"/>
            <a:ext cx="7154863" cy="1530350"/>
          </a:xfrm>
          <a:prstGeom prst="rect">
            <a:avLst/>
          </a:prstGeom>
          <a:noFill/>
          <a:ln>
            <a:noFill/>
          </a:ln>
        </p:spPr>
        <p:txBody>
          <a:bodyPr>
            <a:spAutoFit/>
          </a:bodyPr>
          <a:lstStyle>
            <a:lvl1pPr marL="171450" indent="-171450">
              <a:defRPr sz="1900">
                <a:solidFill>
                  <a:schemeClr val="tx1"/>
                </a:solidFill>
                <a:latin typeface="Arial" panose="020B0604020202020204" pitchFamily="34" charset="0"/>
                <a:cs typeface="Arial" panose="020B0604020202020204" pitchFamily="34" charset="0"/>
              </a:defRPr>
            </a:lvl1pPr>
            <a:lvl2pPr marL="628650" indent="-171450">
              <a:defRPr sz="1900">
                <a:solidFill>
                  <a:schemeClr val="tx1"/>
                </a:solidFill>
                <a:latin typeface="Arial" panose="020B0604020202020204" pitchFamily="34" charset="0"/>
                <a:cs typeface="Arial" panose="020B0604020202020204" pitchFamily="34" charset="0"/>
              </a:defRPr>
            </a:lvl2pPr>
            <a:lvl3pPr>
              <a:defRPr sz="1900">
                <a:solidFill>
                  <a:schemeClr val="tx1"/>
                </a:solidFill>
                <a:latin typeface="Arial" panose="020B0604020202020204" pitchFamily="34" charset="0"/>
                <a:cs typeface="Arial" panose="020B0604020202020204" pitchFamily="34" charset="0"/>
              </a:defRPr>
            </a:lvl3pPr>
            <a:lvl4pPr>
              <a:defRPr sz="1900">
                <a:solidFill>
                  <a:schemeClr val="tx1"/>
                </a:solidFill>
                <a:latin typeface="Arial" panose="020B0604020202020204" pitchFamily="34" charset="0"/>
                <a:cs typeface="Arial" panose="020B0604020202020204" pitchFamily="34" charset="0"/>
              </a:defRPr>
            </a:lvl4pPr>
            <a:lvl5pPr>
              <a:defRPr sz="1900">
                <a:solidFill>
                  <a:schemeClr val="tx1"/>
                </a:solidFill>
                <a:latin typeface="Arial" panose="020B0604020202020204" pitchFamily="34" charset="0"/>
                <a:cs typeface="Arial" panose="020B0604020202020204" pitchFamily="34" charset="0"/>
              </a:defRPr>
            </a:lvl5pPr>
            <a:lvl6pPr marL="2381250" indent="-95250" defTabSz="962025"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6pPr>
            <a:lvl7pPr marL="2838450" indent="-95250" defTabSz="962025"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7pPr>
            <a:lvl8pPr marL="3295650" indent="-95250" defTabSz="962025"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8pPr>
            <a:lvl9pPr marL="3752850" indent="-95250" defTabSz="962025"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9pPr>
          </a:lstStyle>
          <a:p>
            <a:pPr marL="177800" algn="just">
              <a:buFont typeface="Wingdings" panose="05000000000000000000" pitchFamily="2" charset="2"/>
              <a:buChar char="Ø"/>
              <a:defRPr/>
            </a:pPr>
            <a:r>
              <a:rPr lang="fr-FR" sz="900" b="1" dirty="0">
                <a:solidFill>
                  <a:schemeClr val="tx2"/>
                </a:solidFill>
                <a:latin typeface="Calibri" panose="020F0502020204030204" pitchFamily="34" charset="0"/>
              </a:rPr>
              <a:t>Contrôler sur image la complétude et la conformité du dossier </a:t>
            </a:r>
            <a:endParaRPr lang="fr-FR" sz="900" dirty="0">
              <a:solidFill>
                <a:srgbClr val="CC0099"/>
              </a:solidFill>
              <a:latin typeface="Calibri" panose="020F0502020204030204" pitchFamily="34" charset="0"/>
            </a:endParaRPr>
          </a:p>
          <a:p>
            <a:pPr marL="539750" algn="just">
              <a:spcBef>
                <a:spcPts val="300"/>
              </a:spcBef>
              <a:buFont typeface="Wingdings" panose="05000000000000000000" pitchFamily="2" charset="2"/>
              <a:buChar char="§"/>
              <a:defRPr/>
            </a:pPr>
            <a:r>
              <a:rPr lang="fr-FR" sz="900" dirty="0">
                <a:latin typeface="Calibri" panose="020F0502020204030204" pitchFamily="34" charset="0"/>
              </a:rPr>
              <a:t>Respect des procédures internes de la Caisse</a:t>
            </a:r>
          </a:p>
          <a:p>
            <a:pPr marL="539750" algn="just">
              <a:buFont typeface="Wingdings" panose="05000000000000000000" pitchFamily="2" charset="2"/>
              <a:buChar char="§"/>
              <a:defRPr/>
            </a:pPr>
            <a:r>
              <a:rPr lang="fr-FR" sz="900" dirty="0">
                <a:latin typeface="Calibri" panose="020F0502020204030204" pitchFamily="34" charset="0"/>
              </a:rPr>
              <a:t>Respect des règles produit </a:t>
            </a:r>
          </a:p>
          <a:p>
            <a:pPr marL="539750" algn="just">
              <a:buFont typeface="Wingdings" panose="05000000000000000000" pitchFamily="2" charset="2"/>
              <a:buChar char="§"/>
              <a:defRPr/>
            </a:pPr>
            <a:r>
              <a:rPr lang="fr-FR" sz="900" dirty="0">
                <a:latin typeface="Calibri" panose="020F0502020204030204" pitchFamily="34" charset="0"/>
              </a:rPr>
              <a:t>Qualité du dossier : </a:t>
            </a:r>
            <a:r>
              <a:rPr lang="fr-FR" sz="900" i="1" dirty="0">
                <a:latin typeface="Calibri" panose="020F0502020204030204" pitchFamily="34" charset="0"/>
              </a:rPr>
              <a:t>présence des signatures requises sur l'ensemble des documents, utilisation du bon imprimé, absence de ratures ou de rajouts, etc.</a:t>
            </a:r>
          </a:p>
          <a:p>
            <a:pPr marL="539750" algn="just">
              <a:buFont typeface="Wingdings" panose="05000000000000000000" pitchFamily="2" charset="2"/>
              <a:buChar char="§"/>
              <a:defRPr/>
            </a:pPr>
            <a:r>
              <a:rPr lang="fr-FR" sz="900" dirty="0">
                <a:latin typeface="Calibri" panose="020F0502020204030204" pitchFamily="34" charset="0"/>
              </a:rPr>
              <a:t>Complétude des dossiers : présence de l’ensemble des documents et des pièces justificatives requises</a:t>
            </a:r>
          </a:p>
          <a:p>
            <a:pPr algn="just">
              <a:spcBef>
                <a:spcPts val="600"/>
              </a:spcBef>
              <a:buFont typeface="Wingdings" panose="05000000000000000000" pitchFamily="2" charset="2"/>
              <a:buChar char="Ø"/>
              <a:defRPr/>
            </a:pPr>
            <a:r>
              <a:rPr lang="fr-FR" sz="900" b="1" dirty="0">
                <a:solidFill>
                  <a:schemeClr val="tx2"/>
                </a:solidFill>
                <a:latin typeface="Calibri" panose="020F0502020204030204" pitchFamily="34" charset="0"/>
              </a:rPr>
              <a:t>En cas de non-conformité : </a:t>
            </a:r>
            <a:r>
              <a:rPr lang="fr-FR" sz="900" dirty="0">
                <a:latin typeface="Calibri" panose="020F0502020204030204" pitchFamily="34" charset="0"/>
              </a:rPr>
              <a:t>faire une déclaration de non-conformité dans PUMA et attribuer le traitement de la non-conformité (agence ou Back-Office)</a:t>
            </a:r>
            <a:endParaRPr lang="fr-FR" sz="900" i="1" dirty="0">
              <a:latin typeface="Calibri" panose="020F0502020204030204" pitchFamily="34" charset="0"/>
            </a:endParaRPr>
          </a:p>
          <a:p>
            <a:pPr algn="just">
              <a:spcBef>
                <a:spcPts val="600"/>
              </a:spcBef>
              <a:buFont typeface="Wingdings" panose="05000000000000000000" pitchFamily="2" charset="2"/>
              <a:buChar char="Ø"/>
              <a:defRPr/>
            </a:pPr>
            <a:r>
              <a:rPr lang="fr-FR" sz="900" b="1" dirty="0">
                <a:solidFill>
                  <a:schemeClr val="tx2"/>
                </a:solidFill>
                <a:latin typeface="Calibri" panose="020F0502020204030204" pitchFamily="34" charset="0"/>
              </a:rPr>
              <a:t>Déclarer la conformité du dossier dans PUMA avec transmission automatique à CNP Assurances</a:t>
            </a:r>
          </a:p>
        </p:txBody>
      </p:sp>
      <p:grpSp>
        <p:nvGrpSpPr>
          <p:cNvPr id="9224" name="Groupe 29">
            <a:extLst>
              <a:ext uri="{FF2B5EF4-FFF2-40B4-BE49-F238E27FC236}">
                <a16:creationId xmlns:a16="http://schemas.microsoft.com/office/drawing/2014/main" id="{223182F0-548E-4368-8C45-EA49E3EDBA6E}"/>
              </a:ext>
            </a:extLst>
          </p:cNvPr>
          <p:cNvGrpSpPr>
            <a:grpSpLocks/>
          </p:cNvGrpSpPr>
          <p:nvPr/>
        </p:nvGrpSpPr>
        <p:grpSpPr bwMode="auto">
          <a:xfrm>
            <a:off x="17736" y="8947751"/>
            <a:ext cx="7178675" cy="1201926"/>
            <a:chOff x="49459" y="9423621"/>
            <a:chExt cx="7178724" cy="1180672"/>
          </a:xfrm>
        </p:grpSpPr>
        <p:sp>
          <p:nvSpPr>
            <p:cNvPr id="31" name="Rectangle 30">
              <a:extLst>
                <a:ext uri="{FF2B5EF4-FFF2-40B4-BE49-F238E27FC236}">
                  <a16:creationId xmlns:a16="http://schemas.microsoft.com/office/drawing/2014/main" id="{2CECE04F-18F6-40F7-AF0E-FA818E18FC62}"/>
                </a:ext>
              </a:extLst>
            </p:cNvPr>
            <p:cNvSpPr/>
            <p:nvPr/>
          </p:nvSpPr>
          <p:spPr>
            <a:xfrm>
              <a:off x="49459" y="9581396"/>
              <a:ext cx="7178724" cy="1022897"/>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spAutoFit/>
            </a:bodyPr>
            <a:lstStyle/>
            <a:p>
              <a:pPr>
                <a:spcBef>
                  <a:spcPts val="0"/>
                </a:spcBef>
                <a:defRPr/>
              </a:pPr>
              <a:endParaRPr lang="fr-FR" sz="500" b="1" dirty="0">
                <a:solidFill>
                  <a:schemeClr val="tx2"/>
                </a:solidFill>
                <a:latin typeface="Calibri" panose="020F0502020204030204" pitchFamily="34" charset="0"/>
                <a:sym typeface="Wingdings"/>
              </a:endParaRPr>
            </a:p>
            <a:p>
              <a:pPr>
                <a:spcBef>
                  <a:spcPts val="300"/>
                </a:spcBef>
                <a:defRPr/>
              </a:pPr>
              <a:r>
                <a:rPr lang="fr-FR" sz="900" b="1" dirty="0">
                  <a:solidFill>
                    <a:schemeClr val="tx2"/>
                  </a:solidFill>
                  <a:latin typeface="Calibri" panose="020F0502020204030204" pitchFamily="34" charset="0"/>
                  <a:sym typeface="Wingdings"/>
                </a:rPr>
                <a:t> </a:t>
              </a:r>
              <a:r>
                <a:rPr lang="fr-FR" sz="900" b="1" dirty="0">
                  <a:solidFill>
                    <a:schemeClr val="tx2"/>
                  </a:solidFill>
                  <a:latin typeface="Calibri" panose="020F0502020204030204" pitchFamily="34" charset="0"/>
                </a:rPr>
                <a:t>La responsabilité porte sur la qualité et la recevabilité des dossiers (complétude et validité) :</a:t>
              </a:r>
            </a:p>
            <a:p>
              <a:pPr marL="271463">
                <a:spcBef>
                  <a:spcPts val="200"/>
                </a:spcBef>
                <a:tabLst>
                  <a:tab pos="271463" algn="l"/>
                  <a:tab pos="3590925" algn="l"/>
                </a:tabLst>
                <a:defRPr/>
              </a:pPr>
              <a:r>
                <a:rPr lang="fr-FR" sz="900" dirty="0">
                  <a:latin typeface="Calibri" panose="020F0502020204030204" pitchFamily="34" charset="0"/>
                </a:rPr>
                <a:t>• Utilisation du bon imprimé	• Présence des pièces justificatives requises  </a:t>
              </a:r>
            </a:p>
            <a:p>
              <a:pPr marL="271463" defTabSz="1666875">
                <a:spcBef>
                  <a:spcPts val="200"/>
                </a:spcBef>
                <a:tabLst>
                  <a:tab pos="271463" algn="l"/>
                  <a:tab pos="3590925" algn="l"/>
                </a:tabLst>
                <a:defRPr/>
              </a:pPr>
              <a:r>
                <a:rPr lang="fr-FR" sz="900" dirty="0">
                  <a:latin typeface="Calibri" panose="020F0502020204030204" pitchFamily="34" charset="0"/>
                </a:rPr>
                <a:t>• Absence de rature ou d’ajout	• Recevabilité de la clause bénéficiaires </a:t>
              </a:r>
            </a:p>
            <a:p>
              <a:pPr marL="271463">
                <a:spcBef>
                  <a:spcPts val="200"/>
                </a:spcBef>
                <a:tabLst>
                  <a:tab pos="271463" algn="l"/>
                  <a:tab pos="3590925" algn="l"/>
                </a:tabLst>
                <a:defRPr/>
              </a:pPr>
              <a:r>
                <a:rPr lang="fr-FR" sz="900" dirty="0">
                  <a:latin typeface="Calibri" panose="020F0502020204030204" pitchFamily="34" charset="0"/>
                </a:rPr>
                <a:t>• Cohérence des informations 	• Respect des règles produit </a:t>
              </a:r>
            </a:p>
            <a:p>
              <a:pPr marL="271463" defTabSz="771525">
                <a:spcBef>
                  <a:spcPts val="200"/>
                </a:spcBef>
                <a:tabLst>
                  <a:tab pos="271463" algn="l"/>
                  <a:tab pos="3590925" algn="l"/>
                </a:tabLst>
                <a:defRPr/>
              </a:pPr>
              <a:r>
                <a:rPr lang="fr-FR" sz="900" dirty="0">
                  <a:latin typeface="Calibri" panose="020F0502020204030204" pitchFamily="34" charset="0"/>
                </a:rPr>
                <a:t>• Présence des signatures requises 	• Respect de la chronologie des dates</a:t>
              </a:r>
            </a:p>
          </p:txBody>
        </p:sp>
        <p:sp>
          <p:nvSpPr>
            <p:cNvPr id="32" name="Text Box 5">
              <a:extLst>
                <a:ext uri="{FF2B5EF4-FFF2-40B4-BE49-F238E27FC236}">
                  <a16:creationId xmlns:a16="http://schemas.microsoft.com/office/drawing/2014/main" id="{5A70D27F-282B-4F39-878E-D8144C9F90AB}"/>
                </a:ext>
              </a:extLst>
            </p:cNvPr>
            <p:cNvSpPr txBox="1">
              <a:spLocks noChangeArrowheads="1"/>
            </p:cNvSpPr>
            <p:nvPr/>
          </p:nvSpPr>
          <p:spPr bwMode="auto">
            <a:xfrm>
              <a:off x="215601" y="9423621"/>
              <a:ext cx="2627331" cy="255464"/>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nchor="ctr" anchorCtr="1"/>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algn="l" fontAlgn="auto">
                <a:spcBef>
                  <a:spcPts val="0"/>
                </a:spcBef>
                <a:spcAft>
                  <a:spcPts val="0"/>
                </a:spcAft>
                <a:tabLst>
                  <a:tab pos="87313" algn="l"/>
                </a:tabLst>
                <a:defRPr/>
              </a:pPr>
              <a:r>
                <a:rPr lang="fr-FR" altLang="fr-FR" sz="1400" b="1" cap="small" dirty="0">
                  <a:solidFill>
                    <a:schemeClr val="bg1"/>
                  </a:solidFill>
                  <a:latin typeface="Calibri" panose="020F0502020204030204" pitchFamily="34" charset="0"/>
                </a:rPr>
                <a:t>Responsabilités de cnp assurances</a:t>
              </a:r>
            </a:p>
          </p:txBody>
        </p:sp>
      </p:grpSp>
      <p:sp>
        <p:nvSpPr>
          <p:cNvPr id="37" name="Rectangle 36">
            <a:extLst>
              <a:ext uri="{FF2B5EF4-FFF2-40B4-BE49-F238E27FC236}">
                <a16:creationId xmlns:a16="http://schemas.microsoft.com/office/drawing/2014/main" id="{1A77EA0F-C8D3-471A-978D-43E852F21063}"/>
              </a:ext>
            </a:extLst>
          </p:cNvPr>
          <p:cNvSpPr/>
          <p:nvPr/>
        </p:nvSpPr>
        <p:spPr>
          <a:xfrm>
            <a:off x="74555" y="2034456"/>
            <a:ext cx="7177145" cy="4821155"/>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marL="85725" algn="just">
              <a:defRPr/>
            </a:pPr>
            <a:endParaRPr lang="fr-FR" sz="300" dirty="0">
              <a:solidFill>
                <a:srgbClr val="474747"/>
              </a:solidFill>
              <a:latin typeface="Calibri" panose="020F0502020204030204" pitchFamily="34" charset="0"/>
            </a:endParaRPr>
          </a:p>
          <a:p>
            <a:pPr marL="85725" algn="just">
              <a:spcBef>
                <a:spcPts val="600"/>
              </a:spcBef>
              <a:defRPr/>
            </a:pPr>
            <a:endParaRPr lang="fr-FR" sz="1050" dirty="0">
              <a:solidFill>
                <a:srgbClr val="404040"/>
              </a:solidFill>
              <a:latin typeface="Calibri" panose="020F0502020204030204" pitchFamily="34" charset="0"/>
              <a:ea typeface="Times New Roman"/>
              <a:cs typeface="Times New Roman"/>
            </a:endParaRPr>
          </a:p>
          <a:p>
            <a:pPr marL="85725" algn="just">
              <a:spcBef>
                <a:spcPts val="600"/>
              </a:spcBef>
              <a:defRPr/>
            </a:pPr>
            <a:endParaRPr lang="fr-FR" sz="1050" dirty="0">
              <a:solidFill>
                <a:srgbClr val="404040"/>
              </a:solidFill>
              <a:latin typeface="Calibri" panose="020F0502020204030204" pitchFamily="34" charset="0"/>
              <a:ea typeface="Times New Roman"/>
              <a:cs typeface="Times New Roman"/>
            </a:endParaRPr>
          </a:p>
          <a:p>
            <a:pPr marL="85725" algn="just">
              <a:spcBef>
                <a:spcPts val="600"/>
              </a:spcBef>
              <a:defRPr/>
            </a:pPr>
            <a:endParaRPr lang="fr-FR" sz="1050" dirty="0">
              <a:solidFill>
                <a:srgbClr val="404040"/>
              </a:solidFill>
              <a:latin typeface="Calibri" panose="020F0502020204030204" pitchFamily="34" charset="0"/>
              <a:ea typeface="Times New Roman"/>
              <a:cs typeface="Times New Roman"/>
            </a:endParaRPr>
          </a:p>
          <a:p>
            <a:pPr marL="342900" indent="-342900">
              <a:spcBef>
                <a:spcPts val="600"/>
              </a:spcBef>
              <a:buFont typeface="Wingdings" panose="05000000000000000000" pitchFamily="2" charset="2"/>
              <a:buChar char="Ø"/>
              <a:defRPr/>
            </a:pPr>
            <a:r>
              <a:rPr lang="fr-FR" sz="900" b="1" dirty="0">
                <a:solidFill>
                  <a:schemeClr val="tx2"/>
                </a:solidFill>
                <a:latin typeface="Calibri" panose="020F0502020204030204" pitchFamily="34" charset="0"/>
                <a:ea typeface="Times New Roman"/>
                <a:cs typeface="Times New Roman"/>
              </a:rPr>
              <a:t>Respecter les règles LCB FT </a:t>
            </a:r>
            <a:r>
              <a:rPr lang="fr-FR" sz="900" dirty="0">
                <a:solidFill>
                  <a:schemeClr val="tx2"/>
                </a:solidFill>
                <a:latin typeface="Calibri" panose="020F0502020204030204" pitchFamily="34" charset="0"/>
                <a:ea typeface="Times New Roman"/>
                <a:cs typeface="Times New Roman"/>
              </a:rPr>
              <a:t>(voir procédure)</a:t>
            </a:r>
          </a:p>
          <a:p>
            <a:pPr marL="342900" indent="-342900">
              <a:spcBef>
                <a:spcPts val="600"/>
              </a:spcBef>
              <a:buFont typeface="Wingdings" panose="05000000000000000000" pitchFamily="2" charset="2"/>
              <a:buChar char="Ø"/>
              <a:defRPr/>
            </a:pPr>
            <a:r>
              <a:rPr lang="fr-FR" sz="900" b="1" dirty="0">
                <a:solidFill>
                  <a:schemeClr val="tx2"/>
                </a:solidFill>
                <a:latin typeface="Calibri" panose="020F0502020204030204" pitchFamily="34" charset="0"/>
                <a:ea typeface="Times New Roman"/>
                <a:cs typeface="Times New Roman"/>
              </a:rPr>
              <a:t>Apporter le meilleur conseil</a:t>
            </a:r>
          </a:p>
          <a:p>
            <a:pPr marL="539750" indent="-171450" algn="just">
              <a:buFont typeface="Wingdings" panose="05000000000000000000" pitchFamily="2" charset="2"/>
              <a:buChar char="§"/>
              <a:defRPr/>
            </a:pPr>
            <a:r>
              <a:rPr lang="fr-FR" sz="900" dirty="0">
                <a:latin typeface="Calibri" panose="020F0502020204030204" pitchFamily="34" charset="0"/>
              </a:rPr>
              <a:t>Adéquation de l’opération proposée à la situation du client</a:t>
            </a:r>
          </a:p>
          <a:p>
            <a:pPr marL="539750" indent="-171450" algn="just">
              <a:buFont typeface="Wingdings" panose="05000000000000000000" pitchFamily="2" charset="2"/>
              <a:buChar char="§"/>
              <a:defRPr/>
            </a:pPr>
            <a:r>
              <a:rPr lang="fr-FR" sz="900" dirty="0">
                <a:latin typeface="Calibri" panose="020F0502020204030204" pitchFamily="34" charset="0"/>
              </a:rPr>
              <a:t>Compréhension et consentement du client sur tous les éléments du contrat</a:t>
            </a:r>
          </a:p>
          <a:p>
            <a:pPr marL="368300" algn="just">
              <a:defRPr/>
            </a:pPr>
            <a:endParaRPr lang="fr-FR" sz="800" dirty="0">
              <a:latin typeface="Calibri" panose="020F0502020204030204" pitchFamily="34" charset="0"/>
            </a:endParaRPr>
          </a:p>
          <a:p>
            <a:pPr marL="171450" indent="-171450" algn="just" defTabSz="261938">
              <a:buFont typeface="Wingdings" panose="05000000000000000000" pitchFamily="2" charset="2"/>
              <a:buChar char="Ø"/>
              <a:tabLst>
                <a:tab pos="273050" algn="l"/>
              </a:tabLst>
              <a:defRPr/>
            </a:pPr>
            <a:r>
              <a:rPr lang="fr-FR" sz="900" b="1" dirty="0">
                <a:solidFill>
                  <a:schemeClr val="tx2"/>
                </a:solidFill>
                <a:latin typeface="Calibri" panose="020F0502020204030204" pitchFamily="34" charset="0"/>
              </a:rPr>
              <a:t>S’assurer de l’aspect financier de l'opération</a:t>
            </a:r>
          </a:p>
          <a:p>
            <a:pPr marL="538163" indent="-171450" algn="just" defTabSz="261938">
              <a:buFont typeface="Wingdings" panose="05000000000000000000" pitchFamily="2" charset="2"/>
              <a:buChar char="§"/>
              <a:tabLst>
                <a:tab pos="176213" algn="l"/>
              </a:tabLst>
              <a:defRPr/>
            </a:pPr>
            <a:r>
              <a:rPr lang="fr-FR" sz="900" dirty="0">
                <a:latin typeface="Calibri" panose="020F0502020204030204" pitchFamily="34" charset="0"/>
              </a:rPr>
              <a:t>S’assurer du respect des seuils minima en vigueur</a:t>
            </a:r>
          </a:p>
          <a:p>
            <a:pPr marL="538163" indent="-171450" algn="just" defTabSz="261938">
              <a:buFont typeface="Wingdings" panose="05000000000000000000" pitchFamily="2" charset="2"/>
              <a:buChar char="§"/>
              <a:tabLst>
                <a:tab pos="176213" algn="l"/>
              </a:tabLst>
              <a:defRPr/>
            </a:pPr>
            <a:r>
              <a:rPr lang="fr-FR" sz="900" dirty="0">
                <a:latin typeface="Calibri" panose="020F0502020204030204" pitchFamily="34" charset="0"/>
                <a:cs typeface="Times New Roman"/>
              </a:rPr>
              <a:t>Compléter l’avis de conseil/de mise en garde</a:t>
            </a:r>
            <a:endParaRPr lang="fr-FR" sz="900" dirty="0">
              <a:solidFill>
                <a:srgbClr val="6C6F87"/>
              </a:solidFill>
              <a:latin typeface="Calibri" panose="020F0502020204030204" pitchFamily="34" charset="0"/>
            </a:endParaRPr>
          </a:p>
          <a:p>
            <a:pPr marL="171450" indent="-171450" algn="just" defTabSz="261938">
              <a:spcBef>
                <a:spcPts val="600"/>
              </a:spcBef>
              <a:buFont typeface="Wingdings" panose="05000000000000000000" pitchFamily="2" charset="2"/>
              <a:buChar char="Ø"/>
              <a:tabLst>
                <a:tab pos="273050" algn="l"/>
              </a:tabLst>
              <a:defRPr/>
            </a:pPr>
            <a:r>
              <a:rPr lang="fr-FR" sz="900" b="1" dirty="0">
                <a:solidFill>
                  <a:schemeClr val="tx2"/>
                </a:solidFill>
                <a:latin typeface="Calibri" panose="020F0502020204030204" pitchFamily="34" charset="0"/>
              </a:rPr>
              <a:t>S'assurer du respect du périmètre de la procédure : </a:t>
            </a:r>
            <a:r>
              <a:rPr lang="fr-FR" sz="900" dirty="0">
                <a:latin typeface="Calibri" panose="020F0502020204030204" pitchFamily="34" charset="0"/>
              </a:rPr>
              <a:t>rachat total ou partiel d’un contrat en vue d’un réinvestissement sur un produit PER CE, le contrat doit faire partie des contrats sources possibles. Transfert d’un contrat PERP CE souscrit auprès de CNP Assurances</a:t>
            </a:r>
          </a:p>
          <a:p>
            <a:pPr marL="171450" indent="-171450" algn="just" defTabSz="261938">
              <a:spcBef>
                <a:spcPts val="600"/>
              </a:spcBef>
              <a:buFont typeface="Wingdings" panose="05000000000000000000" pitchFamily="2" charset="2"/>
              <a:buChar char="Ø"/>
              <a:tabLst>
                <a:tab pos="180975" algn="l"/>
              </a:tabLst>
              <a:defRPr/>
            </a:pPr>
            <a:r>
              <a:rPr lang="fr-FR" sz="900" b="1" dirty="0">
                <a:solidFill>
                  <a:schemeClr val="tx2"/>
                </a:solidFill>
                <a:latin typeface="Calibri" panose="020F0502020204030204" pitchFamily="34" charset="0"/>
                <a:sym typeface="Wingdings"/>
              </a:rPr>
              <a:t>Recueillir les éventuelles pièces complémentaires</a:t>
            </a:r>
            <a:endParaRPr lang="fr-FR" sz="900" dirty="0">
              <a:solidFill>
                <a:srgbClr val="6C6F87"/>
              </a:solidFill>
              <a:latin typeface="Calibri" panose="020F0502020204030204" pitchFamily="34" charset="0"/>
              <a:ea typeface="Times New Roman"/>
              <a:cs typeface="Times New Roman"/>
            </a:endParaRPr>
          </a:p>
          <a:p>
            <a:pPr marL="171450" indent="-171450" algn="just" defTabSz="261938">
              <a:spcBef>
                <a:spcPts val="600"/>
              </a:spcBef>
              <a:buFont typeface="Wingdings" panose="05000000000000000000" pitchFamily="2" charset="2"/>
              <a:buChar char="Ø"/>
              <a:tabLst>
                <a:tab pos="273050" algn="l"/>
              </a:tabLst>
              <a:defRPr/>
            </a:pPr>
            <a:r>
              <a:rPr lang="fr-FR" sz="900" b="1" dirty="0">
                <a:solidFill>
                  <a:schemeClr val="tx2"/>
                </a:solidFill>
                <a:latin typeface="Calibri" panose="020F0502020204030204" pitchFamily="34" charset="0"/>
              </a:rPr>
              <a:t>Signature des documents</a:t>
            </a:r>
            <a:endParaRPr lang="fr-FR" sz="900" dirty="0">
              <a:solidFill>
                <a:schemeClr val="tx2"/>
              </a:solidFill>
              <a:latin typeface="Calibri" panose="020F0502020204030204" pitchFamily="34" charset="0"/>
            </a:endParaRPr>
          </a:p>
          <a:p>
            <a:pPr marL="539750" indent="-171450" algn="just" defTabSz="261938">
              <a:buFont typeface="Wingdings" panose="05000000000000000000" pitchFamily="2" charset="2"/>
              <a:buChar char="§"/>
              <a:tabLst>
                <a:tab pos="176213" algn="l"/>
              </a:tabLst>
              <a:defRPr/>
            </a:pPr>
            <a:r>
              <a:rPr lang="fr-FR" sz="900" dirty="0">
                <a:latin typeface="Calibri" panose="020F0502020204030204" pitchFamily="34" charset="0"/>
              </a:rPr>
              <a:t>Faire signer électroniquement (le cas échéant en mode papier) l’ensemble des documents au client </a:t>
            </a:r>
          </a:p>
          <a:p>
            <a:pPr marL="539750" indent="-171450" algn="just" defTabSz="261938">
              <a:spcAft>
                <a:spcPts val="100"/>
              </a:spcAft>
              <a:buFont typeface="Wingdings" panose="05000000000000000000" pitchFamily="2" charset="2"/>
              <a:buChar char="§"/>
              <a:tabLst>
                <a:tab pos="176213" algn="l"/>
              </a:tabLst>
              <a:defRPr/>
            </a:pPr>
            <a:r>
              <a:rPr lang="fr-FR" sz="900" dirty="0">
                <a:latin typeface="Calibri" panose="020F0502020204030204" pitchFamily="34" charset="0"/>
              </a:rPr>
              <a:t>Apposer le cachet CE et la signature du conseiller Caisse d’Epargne sur l’ensemble des documents (en cas de signature manuscrite)</a:t>
            </a:r>
            <a:endParaRPr lang="fr-FR" sz="900" dirty="0">
              <a:latin typeface="Times New Roman" panose="02020603050405020304" pitchFamily="18" charset="0"/>
              <a:ea typeface="Calibri" panose="020F0502020204030204" pitchFamily="34" charset="0"/>
            </a:endParaRPr>
          </a:p>
          <a:p>
            <a:pPr marL="171450" indent="-171450" algn="just" defTabSz="261938">
              <a:spcBef>
                <a:spcPts val="600"/>
              </a:spcBef>
              <a:buFont typeface="Wingdings" panose="05000000000000000000" pitchFamily="2" charset="2"/>
              <a:buChar char="Ø"/>
              <a:tabLst>
                <a:tab pos="273050" algn="l"/>
              </a:tabLst>
              <a:defRPr/>
            </a:pPr>
            <a:r>
              <a:rPr lang="fr-FR" sz="900" b="1" dirty="0">
                <a:solidFill>
                  <a:schemeClr val="tx2"/>
                </a:solidFill>
                <a:latin typeface="Calibri" panose="020F0502020204030204" pitchFamily="34" charset="0"/>
              </a:rPr>
              <a:t>Si signature manuscrite ou si le client a signé électroniquement en agence et demande une impression : Remettre  les documents au client</a:t>
            </a:r>
          </a:p>
          <a:p>
            <a:pPr marL="539750" indent="-171450" algn="just" defTabSz="261938">
              <a:buFont typeface="Wingdings" panose="05000000000000000000" pitchFamily="2" charset="2"/>
              <a:buChar char="§"/>
              <a:tabLst>
                <a:tab pos="273050" algn="l"/>
              </a:tabLst>
              <a:defRPr/>
            </a:pPr>
            <a:r>
              <a:rPr lang="fr-FR" sz="900" dirty="0">
                <a:latin typeface="Calibri" panose="020F0502020204030204" pitchFamily="34" charset="0"/>
              </a:rPr>
              <a:t>Exemplaire de l’avis de conseil ou devoir de mise en garde</a:t>
            </a:r>
          </a:p>
          <a:p>
            <a:pPr marL="539750" indent="-171450" algn="just" defTabSz="261938">
              <a:buFont typeface="Wingdings" panose="05000000000000000000" pitchFamily="2" charset="2"/>
              <a:buChar char="§"/>
              <a:tabLst>
                <a:tab pos="273050" algn="l"/>
              </a:tabLst>
              <a:defRPr/>
            </a:pPr>
            <a:r>
              <a:rPr lang="fr-FR" sz="900" dirty="0">
                <a:latin typeface="Calibri" panose="020F0502020204030204" pitchFamily="34" charset="0"/>
              </a:rPr>
              <a:t>Exemplaire client de la proposition d’assurance</a:t>
            </a:r>
          </a:p>
          <a:p>
            <a:pPr marL="539750" indent="-171450" algn="just" defTabSz="261938">
              <a:buFont typeface="Wingdings" panose="05000000000000000000" pitchFamily="2" charset="2"/>
              <a:buChar char="§"/>
              <a:tabLst>
                <a:tab pos="273050" algn="l"/>
              </a:tabLst>
              <a:defRPr/>
            </a:pPr>
            <a:r>
              <a:rPr lang="fr-FR" sz="900" dirty="0">
                <a:latin typeface="Calibri" panose="020F0502020204030204" pitchFamily="34" charset="0"/>
              </a:rPr>
              <a:t>Exemplaire de la notice incluant les dispositions générales</a:t>
            </a:r>
          </a:p>
          <a:p>
            <a:pPr marL="539750" indent="-171450" algn="just" defTabSz="261938">
              <a:buFont typeface="Wingdings" panose="05000000000000000000" pitchFamily="2" charset="2"/>
              <a:buChar char="§"/>
              <a:tabLst>
                <a:tab pos="273050" algn="l"/>
              </a:tabLst>
              <a:defRPr/>
            </a:pPr>
            <a:r>
              <a:rPr lang="fr-FR" sz="900" dirty="0">
                <a:latin typeface="Calibri" panose="020F0502020204030204" pitchFamily="34" charset="0"/>
              </a:rPr>
              <a:t>Exemplaire(s) des documents décrivant les caractéristiques principales des supports en unités de compte </a:t>
            </a:r>
            <a:r>
              <a:rPr lang="fr-FR" sz="800" i="1" dirty="0">
                <a:latin typeface="Calibri" panose="020F0502020204030204" pitchFamily="34" charset="0"/>
              </a:rPr>
              <a:t>(prospectus AMF, documents d’information Clés pour l’Investisseur (DIS), DICI, fiche d’information, etc..)  </a:t>
            </a:r>
            <a:endParaRPr lang="fr-FR" sz="900" i="1" dirty="0">
              <a:latin typeface="Calibri" panose="020F0502020204030204" pitchFamily="34" charset="0"/>
            </a:endParaRPr>
          </a:p>
          <a:p>
            <a:pPr marL="539750" indent="-171450" algn="just" defTabSz="261938">
              <a:buFont typeface="Wingdings" panose="05000000000000000000" pitchFamily="2" charset="2"/>
              <a:buChar char="§"/>
              <a:tabLst>
                <a:tab pos="273050" algn="l"/>
              </a:tabLst>
              <a:defRPr/>
            </a:pPr>
            <a:r>
              <a:rPr lang="fr-FR" sz="900" dirty="0">
                <a:latin typeface="Calibri" panose="020F0502020204030204" pitchFamily="34" charset="0"/>
              </a:rPr>
              <a:t>Exemplaire client de l’avenant et/ou des éventuels documents</a:t>
            </a:r>
            <a:endParaRPr lang="fr-FR" sz="900" dirty="0">
              <a:latin typeface="Calibri" panose="020F0502020204030204" pitchFamily="34" charset="0"/>
              <a:sym typeface="Wingdings"/>
            </a:endParaRPr>
          </a:p>
          <a:p>
            <a:pPr marL="177800" indent="-171450" algn="just" defTabSz="261938">
              <a:spcBef>
                <a:spcPts val="600"/>
              </a:spcBef>
              <a:buFont typeface="Wingdings" panose="05000000000000000000" pitchFamily="2" charset="2"/>
              <a:buChar char="Ø"/>
              <a:tabLst>
                <a:tab pos="273050" algn="l"/>
              </a:tabLst>
              <a:defRPr/>
            </a:pPr>
            <a:r>
              <a:rPr lang="fr-FR" sz="900" b="1" dirty="0">
                <a:solidFill>
                  <a:schemeClr val="tx2"/>
                </a:solidFill>
                <a:latin typeface="Calibri" panose="020F0502020204030204" pitchFamily="34" charset="0"/>
                <a:sym typeface="Wingdings"/>
              </a:rPr>
              <a:t>Préparer le dossier complet et conforme pour numérisation et transmission au tiers numériseur </a:t>
            </a:r>
            <a:r>
              <a:rPr lang="fr-FR" sz="900" b="1" dirty="0">
                <a:solidFill>
                  <a:schemeClr val="tx2"/>
                </a:solidFill>
                <a:latin typeface="Calibri" panose="020F0502020204030204" pitchFamily="34" charset="0"/>
                <a:cs typeface="Calibri" panose="020F0502020204030204" pitchFamily="34" charset="0"/>
                <a:sym typeface="Wingdings"/>
              </a:rPr>
              <a:t>: </a:t>
            </a:r>
          </a:p>
          <a:p>
            <a:pPr marL="360000" indent="-171450" algn="just" defTabSz="261938">
              <a:spcBef>
                <a:spcPts val="300"/>
              </a:spcBef>
              <a:buFontTx/>
              <a:buChar char="-"/>
              <a:tabLst>
                <a:tab pos="273050" algn="l"/>
              </a:tabLst>
              <a:defRPr/>
            </a:pPr>
            <a:r>
              <a:rPr lang="fr-FR" sz="900" dirty="0">
                <a:latin typeface="Calibri" panose="020F0502020204030204" pitchFamily="34" charset="0"/>
                <a:ea typeface="Times New Roman" panose="02020603050405020304" pitchFamily="18" charset="0"/>
                <a:cs typeface="Calibri" panose="020F0502020204030204" pitchFamily="34" charset="0"/>
              </a:rPr>
              <a:t>en cas de signature manuscrite : éditions issues de l’outil délégué + pièces justificatives requises le cas échéant</a:t>
            </a:r>
          </a:p>
          <a:p>
            <a:pPr marL="360000" indent="-171450" algn="just" defTabSz="261938">
              <a:spcBef>
                <a:spcPts val="300"/>
              </a:spcBef>
              <a:buFontTx/>
              <a:buChar char="-"/>
              <a:tabLst>
                <a:tab pos="273050" algn="l"/>
              </a:tabLst>
              <a:defRPr/>
            </a:pPr>
            <a:r>
              <a:rPr lang="fr-FR" sz="900" dirty="0">
                <a:latin typeface="Calibri" panose="020F0502020204030204" pitchFamily="34" charset="0"/>
                <a:ea typeface="Times New Roman" panose="02020603050405020304" pitchFamily="18" charset="0"/>
                <a:cs typeface="Calibri" panose="020F0502020204030204" pitchFamily="34" charset="0"/>
              </a:rPr>
              <a:t>en cas de signature électronique</a:t>
            </a:r>
            <a:r>
              <a:rPr lang="fr-FR" sz="900" dirty="0">
                <a:solidFill>
                  <a:srgbClr val="FF00FF"/>
                </a:solidFill>
                <a:latin typeface="Calibri" panose="020F0502020204030204" pitchFamily="34" charset="0"/>
                <a:cs typeface="Calibri" panose="020F0502020204030204" pitchFamily="34" charset="0"/>
                <a:sym typeface="Wingdings"/>
              </a:rPr>
              <a:t> : </a:t>
            </a:r>
            <a:r>
              <a:rPr lang="fr-FR" sz="900" dirty="0">
                <a:latin typeface="Calibri" panose="020F0502020204030204" pitchFamily="34" charset="0"/>
                <a:ea typeface="Times New Roman" panose="02020603050405020304" pitchFamily="18" charset="0"/>
                <a:cs typeface="Calibri" panose="020F0502020204030204" pitchFamily="34" charset="0"/>
              </a:rPr>
              <a:t>pièces justificatives requises</a:t>
            </a:r>
            <a:endParaRPr lang="fr-FR" sz="900" dirty="0">
              <a:solidFill>
                <a:srgbClr val="FF00FF"/>
              </a:solidFill>
              <a:latin typeface="Calibri" panose="020F0502020204030204" pitchFamily="34" charset="0"/>
              <a:cs typeface="Calibri" panose="020F0502020204030204" pitchFamily="34" charset="0"/>
              <a:sym typeface="Wingdings"/>
            </a:endParaRPr>
          </a:p>
          <a:p>
            <a:pPr algn="just">
              <a:spcBef>
                <a:spcPts val="300"/>
              </a:spcBef>
              <a:defRPr/>
            </a:pPr>
            <a:endParaRPr lang="fr-FR" sz="1000" dirty="0">
              <a:solidFill>
                <a:srgbClr val="83073F"/>
              </a:solidFill>
              <a:latin typeface="Calibri" panose="020F0502020204030204" pitchFamily="34" charset="0"/>
              <a:ea typeface="Times New Roman"/>
              <a:cs typeface="Times New Roman"/>
            </a:endParaRPr>
          </a:p>
          <a:p>
            <a:pPr algn="just">
              <a:spcBef>
                <a:spcPts val="300"/>
              </a:spcBef>
              <a:defRPr/>
            </a:pPr>
            <a:endParaRPr lang="fr-FR" sz="10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1050" dirty="0">
              <a:solidFill>
                <a:srgbClr val="404040"/>
              </a:solidFill>
              <a:latin typeface="Calibri" panose="020F0502020204030204" pitchFamily="34" charset="0"/>
              <a:ea typeface="Times New Roman"/>
              <a:cs typeface="Times New Roman"/>
            </a:endParaRPr>
          </a:p>
          <a:p>
            <a:pPr algn="just">
              <a:spcBef>
                <a:spcPts val="300"/>
              </a:spcBef>
              <a:defRPr/>
            </a:pPr>
            <a:endParaRPr lang="fr-FR" sz="1050" dirty="0">
              <a:solidFill>
                <a:srgbClr val="404040"/>
              </a:solidFill>
              <a:latin typeface="Calibri" panose="020F0502020204030204" pitchFamily="34" charset="0"/>
              <a:ea typeface="Times New Roman"/>
              <a:cs typeface="Times New Roman"/>
            </a:endParaRPr>
          </a:p>
        </p:txBody>
      </p:sp>
      <p:sp>
        <p:nvSpPr>
          <p:cNvPr id="21" name="Text Box 5">
            <a:extLst>
              <a:ext uri="{FF2B5EF4-FFF2-40B4-BE49-F238E27FC236}">
                <a16:creationId xmlns:a16="http://schemas.microsoft.com/office/drawing/2014/main" id="{F52FC00B-7C3F-4C7C-9EA5-8D28640F644A}"/>
              </a:ext>
            </a:extLst>
          </p:cNvPr>
          <p:cNvSpPr txBox="1">
            <a:spLocks noChangeArrowheads="1"/>
          </p:cNvSpPr>
          <p:nvPr/>
        </p:nvSpPr>
        <p:spPr bwMode="auto">
          <a:xfrm>
            <a:off x="209550" y="1905075"/>
            <a:ext cx="2670175" cy="25876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nchor="ctr" anchorCtr="1"/>
          <a:lstStyle>
            <a:defPPr>
              <a:defRPr lang="fr-FR"/>
            </a:defPPr>
            <a:lvl1pPr algn="ctr">
              <a:defRPr sz="1100">
                <a:solidFill>
                  <a:schemeClr val="hlink"/>
                </a:solidFill>
                <a:latin typeface="Tahoma" pitchFamily="34" charset="0"/>
              </a:defRPr>
            </a:lvl1pPr>
            <a:lvl2pPr marL="742950" indent="-285750" eaLnBrk="0" hangingPunct="0">
              <a:defRPr sz="1000">
                <a:latin typeface="Tahoma" pitchFamily="34" charset="0"/>
              </a:defRPr>
            </a:lvl2pPr>
            <a:lvl3pPr marL="1143000" indent="-228600" eaLnBrk="0" hangingPunct="0">
              <a:defRPr sz="1000">
                <a:latin typeface="Tahoma" pitchFamily="34" charset="0"/>
              </a:defRPr>
            </a:lvl3pPr>
            <a:lvl4pPr marL="1600200" indent="-228600" eaLnBrk="0" hangingPunct="0">
              <a:defRPr sz="1000">
                <a:latin typeface="Tahoma" pitchFamily="34" charset="0"/>
              </a:defRPr>
            </a:lvl4pPr>
            <a:lvl5pPr marL="2057400" indent="-228600" eaLnBrk="0" hangingPunct="0">
              <a:defRPr sz="1000">
                <a:latin typeface="Tahoma" pitchFamily="34" charset="0"/>
              </a:defRPr>
            </a:lvl5pPr>
            <a:lvl6pPr marL="2514600" indent="-228600" eaLnBrk="0" fontAlgn="base" hangingPunct="0">
              <a:spcBef>
                <a:spcPct val="0"/>
              </a:spcBef>
              <a:spcAft>
                <a:spcPct val="0"/>
              </a:spcAft>
              <a:defRPr sz="1000">
                <a:latin typeface="Tahoma" pitchFamily="34" charset="0"/>
              </a:defRPr>
            </a:lvl6pPr>
            <a:lvl7pPr marL="2971800" indent="-228600" eaLnBrk="0" fontAlgn="base" hangingPunct="0">
              <a:spcBef>
                <a:spcPct val="0"/>
              </a:spcBef>
              <a:spcAft>
                <a:spcPct val="0"/>
              </a:spcAft>
              <a:defRPr sz="1000">
                <a:latin typeface="Tahoma" pitchFamily="34" charset="0"/>
              </a:defRPr>
            </a:lvl7pPr>
            <a:lvl8pPr marL="3429000" indent="-228600" eaLnBrk="0" fontAlgn="base" hangingPunct="0">
              <a:spcBef>
                <a:spcPct val="0"/>
              </a:spcBef>
              <a:spcAft>
                <a:spcPct val="0"/>
              </a:spcAft>
              <a:defRPr sz="1000">
                <a:latin typeface="Tahoma" pitchFamily="34" charset="0"/>
              </a:defRPr>
            </a:lvl8pPr>
            <a:lvl9pPr marL="3886200" indent="-228600" eaLnBrk="0" fontAlgn="base" hangingPunct="0">
              <a:spcBef>
                <a:spcPct val="0"/>
              </a:spcBef>
              <a:spcAft>
                <a:spcPct val="0"/>
              </a:spcAft>
              <a:defRPr sz="1000">
                <a:latin typeface="Tahoma" pitchFamily="34" charset="0"/>
              </a:defRPr>
            </a:lvl9pPr>
          </a:lstStyle>
          <a:p>
            <a:pPr fontAlgn="auto">
              <a:spcBef>
                <a:spcPts val="0"/>
              </a:spcBef>
              <a:spcAft>
                <a:spcPts val="0"/>
              </a:spcAft>
              <a:defRPr/>
            </a:pPr>
            <a:r>
              <a:rPr lang="fr-FR" altLang="fr-FR" sz="1400" b="1" cap="small" dirty="0">
                <a:solidFill>
                  <a:schemeClr val="bg1"/>
                </a:solidFill>
                <a:latin typeface="Calibri" panose="020F0502020204030204" pitchFamily="34" charset="0"/>
              </a:rPr>
              <a:t>Responsabilités du réseau de vente</a:t>
            </a:r>
          </a:p>
        </p:txBody>
      </p:sp>
      <p:graphicFrame>
        <p:nvGraphicFramePr>
          <p:cNvPr id="3" name="Tableau 3">
            <a:extLst>
              <a:ext uri="{FF2B5EF4-FFF2-40B4-BE49-F238E27FC236}">
                <a16:creationId xmlns:a16="http://schemas.microsoft.com/office/drawing/2014/main" id="{F33642E5-4DE3-4726-9F3B-EE662E0A9D01}"/>
              </a:ext>
            </a:extLst>
          </p:cNvPr>
          <p:cNvGraphicFramePr>
            <a:graphicFrameLocks noGrp="1"/>
          </p:cNvGraphicFramePr>
          <p:nvPr>
            <p:extLst>
              <p:ext uri="{D42A27DB-BD31-4B8C-83A1-F6EECF244321}">
                <p14:modId xmlns:p14="http://schemas.microsoft.com/office/powerpoint/2010/main" val="2996909343"/>
              </p:ext>
            </p:extLst>
          </p:nvPr>
        </p:nvGraphicFramePr>
        <p:xfrm>
          <a:off x="90488" y="2250480"/>
          <a:ext cx="6211888" cy="579438"/>
        </p:xfrm>
        <a:graphic>
          <a:graphicData uri="http://schemas.openxmlformats.org/drawingml/2006/table">
            <a:tbl>
              <a:tblPr firstRow="1" bandRow="1">
                <a:tableStyleId>{5C22544A-7EE6-4342-B048-85BDC9FD1C3A}</a:tableStyleId>
              </a:tblPr>
              <a:tblGrid>
                <a:gridCol w="1387945">
                  <a:extLst>
                    <a:ext uri="{9D8B030D-6E8A-4147-A177-3AD203B41FA5}">
                      <a16:colId xmlns:a16="http://schemas.microsoft.com/office/drawing/2014/main" val="20000"/>
                    </a:ext>
                  </a:extLst>
                </a:gridCol>
                <a:gridCol w="3023964">
                  <a:extLst>
                    <a:ext uri="{9D8B030D-6E8A-4147-A177-3AD203B41FA5}">
                      <a16:colId xmlns:a16="http://schemas.microsoft.com/office/drawing/2014/main" val="20001"/>
                    </a:ext>
                  </a:extLst>
                </a:gridCol>
                <a:gridCol w="1799979">
                  <a:extLst>
                    <a:ext uri="{9D8B030D-6E8A-4147-A177-3AD203B41FA5}">
                      <a16:colId xmlns:a16="http://schemas.microsoft.com/office/drawing/2014/main" val="20002"/>
                    </a:ext>
                  </a:extLst>
                </a:gridCol>
              </a:tblGrid>
              <a:tr h="579438">
                <a:tc>
                  <a:txBody>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Identité</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Age</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Profession</a:t>
                      </a:r>
                    </a:p>
                  </a:txBody>
                  <a:tcPr marL="91429" marR="91429" marT="45590" marB="455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Capacité juridique</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Profil d’investissement</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Détention d’un compte actif au sein de la Caisse</a:t>
                      </a:r>
                    </a:p>
                  </a:txBody>
                  <a:tcPr marL="91429" marR="91429" marT="45590" marB="455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Résidence postale et fiscale</a:t>
                      </a:r>
                    </a:p>
                    <a:p>
                      <a:pPr marL="171450" marR="0" lvl="0" indent="-1714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Calibri" panose="020F0502020204030204" pitchFamily="34" charset="0"/>
                        </a:rPr>
                        <a:t>Régime matrimonial</a:t>
                      </a:r>
                    </a:p>
                  </a:txBody>
                  <a:tcPr marL="91429" marR="91429" marT="45590" marB="455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7" name="ZoneTexte 16">
            <a:extLst>
              <a:ext uri="{FF2B5EF4-FFF2-40B4-BE49-F238E27FC236}">
                <a16:creationId xmlns:a16="http://schemas.microsoft.com/office/drawing/2014/main" id="{271831BB-B10E-4FD6-9E07-CD568DBC2EBD}"/>
              </a:ext>
            </a:extLst>
          </p:cNvPr>
          <p:cNvSpPr txBox="1"/>
          <p:nvPr/>
        </p:nvSpPr>
        <p:spPr>
          <a:xfrm>
            <a:off x="6858496" y="9811320"/>
            <a:ext cx="288032" cy="384721"/>
          </a:xfrm>
          <a:prstGeom prst="rect">
            <a:avLst/>
          </a:prstGeom>
          <a:noFill/>
        </p:spPr>
        <p:txBody>
          <a:bodyPr wrap="square" rtlCol="0">
            <a:spAutoFit/>
          </a:bodyPr>
          <a:lstStyle/>
          <a:p>
            <a:r>
              <a:rPr lang="fr-FR" b="1" dirty="0">
                <a:solidFill>
                  <a:schemeClr val="tx2">
                    <a:lumMod val="75000"/>
                  </a:schemeClr>
                </a:solidFill>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 5">
            <a:extLst>
              <a:ext uri="{FF2B5EF4-FFF2-40B4-BE49-F238E27FC236}">
                <a16:creationId xmlns:a16="http://schemas.microsoft.com/office/drawing/2014/main" id="{1B354E1D-3D5A-4138-83F9-AF25A37F5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7C425E5D-A290-4582-9571-35692DF9F288}"/>
              </a:ext>
            </a:extLst>
          </p:cNvPr>
          <p:cNvSpPr txBox="1"/>
          <p:nvPr/>
        </p:nvSpPr>
        <p:spPr>
          <a:xfrm>
            <a:off x="521792" y="1047830"/>
            <a:ext cx="4766940" cy="338554"/>
          </a:xfrm>
          <a:prstGeom prst="rect">
            <a:avLst/>
          </a:prstGeom>
          <a:noFill/>
          <a:scene3d>
            <a:camera prst="orthographicFront">
              <a:rot lat="0" lon="0" rev="600000"/>
            </a:camera>
            <a:lightRig rig="threePt" dir="t"/>
          </a:scene3d>
        </p:spPr>
        <p:txBody>
          <a:bodyPr>
            <a:spAutoFit/>
          </a:bodyPr>
          <a:lstStyle/>
          <a:p>
            <a:pPr>
              <a:defRPr/>
            </a:pPr>
            <a:r>
              <a:rPr lang="fr-FR" sz="1600" b="1" dirty="0"/>
              <a:t>LES GÉNÉRALITÉS DU PRODUIT </a:t>
            </a:r>
            <a:r>
              <a:rPr lang="fr-FR" sz="1400" b="1" dirty="0"/>
              <a:t>(1/3)</a:t>
            </a:r>
            <a:endParaRPr lang="fr-FR" sz="1600" b="1" dirty="0"/>
          </a:p>
        </p:txBody>
      </p:sp>
      <p:sp>
        <p:nvSpPr>
          <p:cNvPr id="11269" name="ZoneTexte 3">
            <a:extLst>
              <a:ext uri="{FF2B5EF4-FFF2-40B4-BE49-F238E27FC236}">
                <a16:creationId xmlns:a16="http://schemas.microsoft.com/office/drawing/2014/main" id="{E248813A-AA90-4807-8552-1162E926BE96}"/>
              </a:ext>
            </a:extLst>
          </p:cNvPr>
          <p:cNvSpPr txBox="1">
            <a:spLocks noChangeArrowheads="1"/>
          </p:cNvSpPr>
          <p:nvPr/>
        </p:nvSpPr>
        <p:spPr bwMode="auto">
          <a:xfrm>
            <a:off x="59914" y="1746424"/>
            <a:ext cx="7177088"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fr-FR" sz="900" dirty="0">
                <a:latin typeface="Calibri" panose="020F0502020204030204" pitchFamily="34" charset="0"/>
              </a:rPr>
              <a:t>Le PER CE relève de la loi PACTE du 22 mai 2019 et permet à</a:t>
            </a:r>
            <a:r>
              <a:rPr lang="fr-FR" altLang="fr-FR" sz="900" dirty="0">
                <a:solidFill>
                  <a:srgbClr val="FF0000"/>
                </a:solidFill>
                <a:latin typeface="Calibri" panose="020F0502020204030204" pitchFamily="34" charset="0"/>
              </a:rPr>
              <a:t> </a:t>
            </a:r>
            <a:r>
              <a:rPr lang="fr-FR" altLang="fr-FR" sz="900" dirty="0">
                <a:latin typeface="Calibri" panose="020F0502020204030204" pitchFamily="34" charset="0"/>
              </a:rPr>
              <a:t>l’adhérent de se constituer un complément de retraite sous forme de rente viagère et/ou de capital.</a:t>
            </a:r>
          </a:p>
          <a:p>
            <a:pPr>
              <a:spcBef>
                <a:spcPts val="200"/>
              </a:spcBef>
            </a:pPr>
            <a:r>
              <a:rPr lang="fr-FR" altLang="fr-FR" sz="900" dirty="0">
                <a:latin typeface="Calibri" panose="020F0502020204030204" pitchFamily="34" charset="0"/>
              </a:rPr>
              <a:t>Il s’agit d’un produit dit « TUNNEL » : le rachat du contrat est donc interdit sauf cas de sortie anticipée prévu aux articles L.224-4 du Code monétaire et financier.</a:t>
            </a:r>
          </a:p>
          <a:p>
            <a:pPr>
              <a:spcBef>
                <a:spcPts val="200"/>
              </a:spcBef>
            </a:pPr>
            <a:r>
              <a:rPr lang="fr-FR" altLang="fr-FR" sz="900" dirty="0">
                <a:latin typeface="Calibri" panose="020F0502020204030204" pitchFamily="34" charset="0"/>
              </a:rPr>
              <a:t>Le contrat PER CE est ouvert à l’adhésion </a:t>
            </a:r>
            <a:r>
              <a:rPr lang="fr-FR" altLang="fr-FR" sz="900" b="1" dirty="0">
                <a:latin typeface="Calibri" panose="020F0502020204030204" pitchFamily="34" charset="0"/>
              </a:rPr>
              <a:t>exclusivement</a:t>
            </a:r>
            <a:r>
              <a:rPr lang="fr-FR" altLang="fr-FR" sz="900" dirty="0">
                <a:latin typeface="Calibri" panose="020F0502020204030204" pitchFamily="34" charset="0"/>
              </a:rPr>
              <a:t> </a:t>
            </a:r>
            <a:r>
              <a:rPr lang="fr-FR" altLang="fr-FR" sz="900" b="1" dirty="0">
                <a:latin typeface="Calibri" panose="020F0502020204030204" pitchFamily="34" charset="0"/>
              </a:rPr>
              <a:t>par transfert d’un contrat PERP CE </a:t>
            </a:r>
            <a:r>
              <a:rPr lang="fr-FR" altLang="fr-FR" sz="900" dirty="0">
                <a:latin typeface="Calibri" panose="020F0502020204030204" pitchFamily="34" charset="0"/>
              </a:rPr>
              <a:t>ou </a:t>
            </a:r>
            <a:r>
              <a:rPr lang="fr-FR" altLang="fr-FR" sz="900" b="1" dirty="0">
                <a:latin typeface="Calibri" panose="020F0502020204030204" pitchFamily="34" charset="0"/>
              </a:rPr>
              <a:t>par réinvestissement immédiat suite à rachat total ou partie</a:t>
            </a:r>
            <a:r>
              <a:rPr lang="fr-FR" altLang="fr-FR" sz="900" dirty="0">
                <a:latin typeface="Calibri" panose="020F0502020204030204" pitchFamily="34" charset="0"/>
              </a:rPr>
              <a:t>l d’un contrat d’assurance vie CNP Assurances.</a:t>
            </a:r>
            <a:endParaRPr lang="fr-FR" altLang="fr-FR" sz="900" b="1" dirty="0">
              <a:latin typeface="Calibri" panose="020F0502020204030204" pitchFamily="34" charset="0"/>
            </a:endParaRPr>
          </a:p>
          <a:p>
            <a:endParaRPr lang="fr-FR" altLang="fr-FR" sz="300" dirty="0">
              <a:latin typeface="Calibri" panose="020F0502020204030204" pitchFamily="34" charset="0"/>
            </a:endParaRPr>
          </a:p>
        </p:txBody>
      </p:sp>
      <p:graphicFrame>
        <p:nvGraphicFramePr>
          <p:cNvPr id="6" name="Tableau 5">
            <a:extLst>
              <a:ext uri="{FF2B5EF4-FFF2-40B4-BE49-F238E27FC236}">
                <a16:creationId xmlns:a16="http://schemas.microsoft.com/office/drawing/2014/main" id="{F287631E-50B8-4BEB-B091-18E64D4EB339}"/>
              </a:ext>
            </a:extLst>
          </p:cNvPr>
          <p:cNvGraphicFramePr>
            <a:graphicFrameLocks noGrp="1"/>
          </p:cNvGraphicFramePr>
          <p:nvPr>
            <p:extLst>
              <p:ext uri="{D42A27DB-BD31-4B8C-83A1-F6EECF244321}">
                <p14:modId xmlns:p14="http://schemas.microsoft.com/office/powerpoint/2010/main" val="2327772817"/>
              </p:ext>
            </p:extLst>
          </p:nvPr>
        </p:nvGraphicFramePr>
        <p:xfrm>
          <a:off x="59914" y="2710721"/>
          <a:ext cx="7177088" cy="7532647"/>
        </p:xfrm>
        <a:graphic>
          <a:graphicData uri="http://schemas.openxmlformats.org/drawingml/2006/table">
            <a:tbl>
              <a:tblPr firstRow="1" bandRow="1">
                <a:tableStyleId>{5C22544A-7EE6-4342-B048-85BDC9FD1C3A}</a:tableStyleId>
              </a:tblPr>
              <a:tblGrid>
                <a:gridCol w="1646571">
                  <a:extLst>
                    <a:ext uri="{9D8B030D-6E8A-4147-A177-3AD203B41FA5}">
                      <a16:colId xmlns:a16="http://schemas.microsoft.com/office/drawing/2014/main" val="20000"/>
                    </a:ext>
                  </a:extLst>
                </a:gridCol>
                <a:gridCol w="5530517">
                  <a:extLst>
                    <a:ext uri="{9D8B030D-6E8A-4147-A177-3AD203B41FA5}">
                      <a16:colId xmlns:a16="http://schemas.microsoft.com/office/drawing/2014/main" val="20001"/>
                    </a:ext>
                  </a:extLst>
                </a:gridCol>
              </a:tblGrid>
              <a:tr h="1581610">
                <a:tc>
                  <a:txBody>
                    <a:bodyPr/>
                    <a:lstStyle/>
                    <a:p>
                      <a:pPr algn="ctr"/>
                      <a:r>
                        <a:rPr lang="fr-FR" sz="1000" dirty="0">
                          <a:solidFill>
                            <a:schemeClr val="tx1"/>
                          </a:solidFill>
                          <a:latin typeface="Calibri" panose="020F0502020204030204" pitchFamily="34" charset="0"/>
                        </a:rPr>
                        <a:t>DESCRIPTION</a:t>
                      </a:r>
                    </a:p>
                  </a:txBody>
                  <a:tcPr marL="91437" marR="91437" anchor="ctr">
                    <a:lnB w="12700"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r>
                        <a:rPr lang="fr-FR" sz="900" b="0" dirty="0">
                          <a:solidFill>
                            <a:schemeClr val="tx1"/>
                          </a:solidFill>
                          <a:latin typeface="Calibri" panose="020F0502020204030204" pitchFamily="34" charset="0"/>
                        </a:rPr>
                        <a:t>Le produit PER CE est un Plan d’Épargne Retraite Individuel constitué sous la forme d’un  contrat d’assurance de groupe sur la vie libellé en euros et/ou en unités de compte, ayant pour objet la constitution et le versement d’une rente viagère et/ou capital. </a:t>
                      </a:r>
                    </a:p>
                    <a:p>
                      <a:pPr>
                        <a:spcBef>
                          <a:spcPts val="200"/>
                        </a:spcBef>
                        <a:spcAft>
                          <a:spcPts val="300"/>
                        </a:spcAft>
                      </a:pPr>
                      <a:r>
                        <a:rPr lang="fr-FR" sz="900" b="1" dirty="0">
                          <a:solidFill>
                            <a:schemeClr val="tx1"/>
                          </a:solidFill>
                          <a:latin typeface="Calibri" panose="020F0502020204030204" pitchFamily="34" charset="0"/>
                        </a:rPr>
                        <a:t>Son code produit est 241. </a:t>
                      </a:r>
                    </a:p>
                    <a:p>
                      <a:pPr>
                        <a:spcBef>
                          <a:spcPts val="200"/>
                        </a:spcBef>
                        <a:spcAft>
                          <a:spcPts val="300"/>
                        </a:spcAft>
                      </a:pPr>
                      <a:r>
                        <a:rPr lang="fr-FR" sz="900" b="0" dirty="0">
                          <a:solidFill>
                            <a:schemeClr val="tx1"/>
                          </a:solidFill>
                          <a:latin typeface="Calibri" panose="020F0502020204030204" pitchFamily="34" charset="0"/>
                        </a:rPr>
                        <a:t>Produit d’épargne retraite avec sortie en rente viagère et/ou en capital composé de 2 périodes :</a:t>
                      </a:r>
                    </a:p>
                    <a:p>
                      <a:pPr marL="171450" indent="-171450" algn="just">
                        <a:spcBef>
                          <a:spcPts val="200"/>
                        </a:spcBef>
                        <a:buFont typeface="Wingdings" panose="05000000000000000000" pitchFamily="2" charset="2"/>
                        <a:buChar char="ü"/>
                      </a:pPr>
                      <a:r>
                        <a:rPr lang="fr-FR" sz="900" b="1" dirty="0">
                          <a:solidFill>
                            <a:schemeClr val="tx1"/>
                          </a:solidFill>
                          <a:latin typeface="Calibri" panose="020F0502020204030204" pitchFamily="34" charset="0"/>
                        </a:rPr>
                        <a:t>Période d’épargne </a:t>
                      </a:r>
                      <a:r>
                        <a:rPr lang="fr-FR" sz="900" b="0" dirty="0">
                          <a:solidFill>
                            <a:schemeClr val="tx1"/>
                          </a:solidFill>
                          <a:latin typeface="Calibri" panose="020F0502020204030204" pitchFamily="34" charset="0"/>
                        </a:rPr>
                        <a:t>qui cesse lors de la conversion en rente et/ou versement du capital</a:t>
                      </a:r>
                    </a:p>
                    <a:p>
                      <a:pPr marL="171450" indent="-171450" algn="just">
                        <a:spcBef>
                          <a:spcPts val="300"/>
                        </a:spcBef>
                        <a:buFont typeface="Wingdings" panose="05000000000000000000" pitchFamily="2" charset="2"/>
                        <a:buChar char="ü"/>
                      </a:pPr>
                      <a:r>
                        <a:rPr lang="fr-FR" sz="900" b="1" dirty="0">
                          <a:solidFill>
                            <a:schemeClr val="tx1"/>
                          </a:solidFill>
                          <a:latin typeface="Calibri" panose="020F0502020204030204" pitchFamily="34" charset="0"/>
                        </a:rPr>
                        <a:t>Période de liquidation des droits (en capital et/ou en rente viagère) </a:t>
                      </a:r>
                      <a:r>
                        <a:rPr lang="fr-FR" sz="900" b="0" dirty="0">
                          <a:solidFill>
                            <a:schemeClr val="tx1"/>
                          </a:solidFill>
                          <a:latin typeface="Calibri" panose="020F0502020204030204" pitchFamily="34" charset="0"/>
                        </a:rPr>
                        <a:t>à compter, au plus tôt, de la date de liquidation de sa pension dans un régime obligatoire d’assurance vieillesse ou de l’âge mentionné à l’article L. 161-17-2 du Code de la sécurité sociale </a:t>
                      </a:r>
                      <a:endParaRPr lang="fr-FR" sz="900" b="0" i="1" dirty="0">
                        <a:solidFill>
                          <a:schemeClr val="tx1"/>
                        </a:solidFill>
                        <a:highlight>
                          <a:srgbClr val="FFFF00"/>
                        </a:highlight>
                        <a:latin typeface="Calibri" panose="020F0502020204030204" pitchFamily="34" charset="0"/>
                      </a:endParaRPr>
                    </a:p>
                  </a:txBody>
                  <a:tcPr marL="91437" marR="91437" anchor="ctr">
                    <a:lnB w="12700" cap="flat" cmpd="sng" algn="ctr">
                      <a:solidFill>
                        <a:schemeClr val="bg1"/>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0"/>
                  </a:ext>
                </a:extLst>
              </a:tr>
              <a:tr h="1412057">
                <a:tc>
                  <a:txBody>
                    <a:bodyPr/>
                    <a:lstStyle/>
                    <a:p>
                      <a:pPr algn="ctr"/>
                      <a:r>
                        <a:rPr lang="fr-FR" sz="1000" b="1" dirty="0">
                          <a:solidFill>
                            <a:schemeClr val="tx1"/>
                          </a:solidFill>
                          <a:latin typeface="Calibri" panose="020F0502020204030204" pitchFamily="34" charset="0"/>
                        </a:rPr>
                        <a:t>LES INTERVENANTS AU CONTRAT</a:t>
                      </a:r>
                    </a:p>
                  </a:txBody>
                  <a:tcPr marL="91437" marR="91437" anchor="ctr">
                    <a:lnT w="12700" cap="flat" cmpd="sng" algn="ctr">
                      <a:solidFill>
                        <a:schemeClr val="bg1"/>
                      </a:solidFill>
                      <a:prstDash val="solid"/>
                      <a:round/>
                      <a:headEnd type="none" w="med" len="med"/>
                      <a:tailEnd type="none" w="med" len="med"/>
                    </a:lnT>
                    <a:solidFill>
                      <a:schemeClr val="bg2">
                        <a:lumMod val="60000"/>
                        <a:lumOff val="40000"/>
                      </a:schemeClr>
                    </a:solidFill>
                  </a:tcPr>
                </a:tc>
                <a:tc>
                  <a:txBody>
                    <a:bodyPr/>
                    <a:lstStyle/>
                    <a:p>
                      <a:pPr marL="171450" indent="-171450" algn="just">
                        <a:buFont typeface="Wingdings" panose="05000000000000000000" pitchFamily="2" charset="2"/>
                        <a:buChar char="Ø"/>
                      </a:pPr>
                      <a:r>
                        <a:rPr lang="fr-FR" sz="900" b="1" dirty="0">
                          <a:solidFill>
                            <a:schemeClr val="tx2">
                              <a:lumMod val="50000"/>
                            </a:schemeClr>
                          </a:solidFill>
                          <a:latin typeface="Calibri" panose="020F0502020204030204" pitchFamily="34" charset="0"/>
                        </a:rPr>
                        <a:t>Adhéren</a:t>
                      </a:r>
                      <a:r>
                        <a:rPr lang="fr-FR" sz="900" b="1" dirty="0">
                          <a:solidFill>
                            <a:schemeClr val="tx1"/>
                          </a:solidFill>
                          <a:latin typeface="Calibri" panose="020F0502020204030204" pitchFamily="34" charset="0"/>
                        </a:rPr>
                        <a:t>t </a:t>
                      </a:r>
                      <a:r>
                        <a:rPr lang="fr-FR" sz="900" dirty="0">
                          <a:solidFill>
                            <a:schemeClr val="tx1"/>
                          </a:solidFill>
                          <a:latin typeface="Calibri" panose="020F0502020204030204" pitchFamily="34" charset="0"/>
                        </a:rPr>
                        <a:t>: Adhérent et Assuré sont une seule et même personne physique.</a:t>
                      </a:r>
                    </a:p>
                    <a:p>
                      <a:pPr marL="171450" indent="-171450" algn="just">
                        <a:spcBef>
                          <a:spcPts val="200"/>
                        </a:spcBef>
                        <a:spcAft>
                          <a:spcPts val="200"/>
                        </a:spcAft>
                        <a:buFont typeface="Wingdings" panose="05000000000000000000" pitchFamily="2" charset="2"/>
                        <a:buChar char="Ø"/>
                      </a:pPr>
                      <a:r>
                        <a:rPr lang="fr-FR" sz="900" b="1" dirty="0">
                          <a:solidFill>
                            <a:schemeClr val="tx2">
                              <a:lumMod val="50000"/>
                            </a:schemeClr>
                          </a:solidFill>
                          <a:latin typeface="Calibri" panose="020F0502020204030204" pitchFamily="34" charset="0"/>
                        </a:rPr>
                        <a:t>Souscripteu</a:t>
                      </a:r>
                      <a:r>
                        <a:rPr lang="fr-FR" sz="900" dirty="0">
                          <a:solidFill>
                            <a:schemeClr val="tx2">
                              <a:lumMod val="50000"/>
                            </a:schemeClr>
                          </a:solidFill>
                          <a:latin typeface="Calibri" panose="020F0502020204030204" pitchFamily="34" charset="0"/>
                        </a:rPr>
                        <a:t>r</a:t>
                      </a:r>
                      <a:r>
                        <a:rPr lang="fr-FR" sz="900" dirty="0">
                          <a:solidFill>
                            <a:schemeClr val="tx1"/>
                          </a:solidFill>
                          <a:latin typeface="Calibri" panose="020F0502020204030204" pitchFamily="34" charset="0"/>
                        </a:rPr>
                        <a:t> : Groupement Epargne Retraite Caisse d’Epargne (GERCE).</a:t>
                      </a:r>
                    </a:p>
                    <a:p>
                      <a:pPr marL="171450" indent="-171450" algn="just">
                        <a:spcBef>
                          <a:spcPts val="200"/>
                        </a:spcBef>
                        <a:spcAft>
                          <a:spcPts val="200"/>
                        </a:spcAft>
                        <a:buFont typeface="Wingdings" panose="05000000000000000000" pitchFamily="2" charset="2"/>
                        <a:buChar char="Ø"/>
                      </a:pPr>
                      <a:r>
                        <a:rPr lang="fr-FR" sz="900" b="1" dirty="0">
                          <a:solidFill>
                            <a:schemeClr val="tx2">
                              <a:lumMod val="50000"/>
                            </a:schemeClr>
                          </a:solidFill>
                          <a:latin typeface="Calibri" panose="020F0502020204030204" pitchFamily="34" charset="0"/>
                        </a:rPr>
                        <a:t>L’assureur </a:t>
                      </a:r>
                      <a:r>
                        <a:rPr lang="fr-FR" sz="900" b="1" dirty="0">
                          <a:solidFill>
                            <a:schemeClr val="tx1"/>
                          </a:solidFill>
                          <a:latin typeface="Calibri" panose="020F0502020204030204" pitchFamily="34" charset="0"/>
                        </a:rPr>
                        <a:t>: </a:t>
                      </a:r>
                      <a:r>
                        <a:rPr lang="fr-FR" sz="900" dirty="0">
                          <a:solidFill>
                            <a:schemeClr val="tx1"/>
                          </a:solidFill>
                          <a:latin typeface="Calibri" panose="020F0502020204030204" pitchFamily="34" charset="0"/>
                        </a:rPr>
                        <a:t>CNP Assurances.</a:t>
                      </a:r>
                    </a:p>
                    <a:p>
                      <a:pPr marL="171450" indent="-171450" algn="just">
                        <a:spcBef>
                          <a:spcPts val="200"/>
                        </a:spcBef>
                        <a:spcAft>
                          <a:spcPts val="200"/>
                        </a:spcAft>
                        <a:buFont typeface="Wingdings" panose="05000000000000000000" pitchFamily="2" charset="2"/>
                        <a:buChar char="Ø"/>
                      </a:pPr>
                      <a:r>
                        <a:rPr lang="fr-FR" sz="900" b="1" dirty="0">
                          <a:solidFill>
                            <a:schemeClr val="tx2">
                              <a:lumMod val="50000"/>
                            </a:schemeClr>
                          </a:solidFill>
                          <a:latin typeface="Calibri" panose="020F0502020204030204" pitchFamily="34" charset="0"/>
                        </a:rPr>
                        <a:t>Le(s) bénéficiaire(s) en cas de décès :</a:t>
                      </a:r>
                    </a:p>
                    <a:p>
                      <a:pPr marL="357188" lvl="1" indent="-174625" algn="just">
                        <a:buFont typeface="Arial" panose="020B0604020202020204" pitchFamily="34" charset="0"/>
                        <a:buChar char="•"/>
                      </a:pPr>
                      <a:r>
                        <a:rPr lang="fr-FR" sz="900" b="1" dirty="0">
                          <a:solidFill>
                            <a:schemeClr val="tx1"/>
                          </a:solidFill>
                          <a:latin typeface="Calibri" panose="020F0502020204030204" pitchFamily="34" charset="0"/>
                        </a:rPr>
                        <a:t>En période d’épargne : </a:t>
                      </a:r>
                      <a:r>
                        <a:rPr lang="fr-FR" sz="900" dirty="0">
                          <a:solidFill>
                            <a:schemeClr val="tx1"/>
                          </a:solidFill>
                          <a:latin typeface="Calibri" panose="020F0502020204030204" pitchFamily="34" charset="0"/>
                        </a:rPr>
                        <a:t>Le</a:t>
                      </a:r>
                      <a:r>
                        <a:rPr lang="fr-FR" sz="900" baseline="0" dirty="0">
                          <a:solidFill>
                            <a:schemeClr val="tx1"/>
                          </a:solidFill>
                          <a:latin typeface="Calibri" panose="020F0502020204030204" pitchFamily="34" charset="0"/>
                        </a:rPr>
                        <a:t> </a:t>
                      </a:r>
                      <a:r>
                        <a:rPr lang="fr-FR" sz="900" dirty="0">
                          <a:solidFill>
                            <a:schemeClr val="tx1"/>
                          </a:solidFill>
                          <a:latin typeface="Calibri" panose="020F0502020204030204" pitchFamily="34" charset="0"/>
                        </a:rPr>
                        <a:t>ou les bénéficiaires sont désignés par l’adhérent au moment de l’adhésion et sont modifiables par avenant à tout moment.</a:t>
                      </a:r>
                    </a:p>
                    <a:p>
                      <a:pPr marL="357188" lvl="2" indent="-174625" algn="just">
                        <a:spcBef>
                          <a:spcPts val="100"/>
                        </a:spcBef>
                        <a:buFont typeface="Arial" panose="020B0604020202020204" pitchFamily="34" charset="0"/>
                        <a:buChar char="•"/>
                      </a:pPr>
                      <a:r>
                        <a:rPr lang="fr-FR" sz="900" b="1" dirty="0">
                          <a:solidFill>
                            <a:schemeClr val="tx1"/>
                          </a:solidFill>
                          <a:latin typeface="Calibri" panose="020F0502020204030204" pitchFamily="34" charset="0"/>
                        </a:rPr>
                        <a:t>En période de rente : </a:t>
                      </a:r>
                      <a:r>
                        <a:rPr lang="fr-FR" sz="900" dirty="0">
                          <a:solidFill>
                            <a:schemeClr val="tx1"/>
                          </a:solidFill>
                          <a:latin typeface="Calibri" panose="020F0502020204030204" pitchFamily="34" charset="0"/>
                        </a:rPr>
                        <a:t>Le bénéficiaire éventuel de la réversion est désigné lors de la demande de conversion en rente et n’est pas modifiable.</a:t>
                      </a:r>
                    </a:p>
                  </a:txBody>
                  <a:tcPr marL="91437" marR="91437" anchor="ctr">
                    <a:lnT w="12700" cap="flat" cmpd="sng" algn="ctr">
                      <a:solidFill>
                        <a:schemeClr val="bg1"/>
                      </a:solidFill>
                      <a:prstDash val="solid"/>
                      <a:round/>
                      <a:headEnd type="none" w="med" len="med"/>
                      <a:tailEnd type="none" w="med" len="med"/>
                    </a:lnT>
                    <a:solidFill>
                      <a:schemeClr val="bg2">
                        <a:lumMod val="40000"/>
                        <a:lumOff val="60000"/>
                      </a:schemeClr>
                    </a:solidFill>
                  </a:tcPr>
                </a:tc>
                <a:extLst>
                  <a:ext uri="{0D108BD9-81ED-4DB2-BD59-A6C34878D82A}">
                    <a16:rowId xmlns:a16="http://schemas.microsoft.com/office/drawing/2014/main" val="10001"/>
                  </a:ext>
                </a:extLst>
              </a:tr>
              <a:tr h="4432217">
                <a:tc>
                  <a:txBody>
                    <a:bodyPr/>
                    <a:lstStyle/>
                    <a:p>
                      <a:pPr algn="ctr"/>
                      <a:r>
                        <a:rPr lang="fr-FR" sz="1000" b="1" dirty="0">
                          <a:solidFill>
                            <a:schemeClr val="tx1"/>
                          </a:solidFill>
                          <a:latin typeface="Calibri" panose="020F0502020204030204" pitchFamily="34" charset="0"/>
                        </a:rPr>
                        <a:t>MODALITES</a:t>
                      </a:r>
                      <a:r>
                        <a:rPr lang="fr-FR" sz="1000" b="1" baseline="0" dirty="0">
                          <a:solidFill>
                            <a:schemeClr val="tx1"/>
                          </a:solidFill>
                          <a:latin typeface="Calibri" panose="020F0502020204030204" pitchFamily="34" charset="0"/>
                        </a:rPr>
                        <a:t> D’ADHESION</a:t>
                      </a:r>
                      <a:endParaRPr lang="fr-FR" sz="1000" b="1" dirty="0">
                        <a:solidFill>
                          <a:schemeClr val="tx1"/>
                        </a:solidFill>
                        <a:latin typeface="Calibri" panose="020F0502020204030204" pitchFamily="34" charset="0"/>
                      </a:endParaRPr>
                    </a:p>
                  </a:txBody>
                  <a:tcPr marL="91437" marR="91437" anchor="ctr">
                    <a:solidFill>
                      <a:schemeClr val="bg2">
                        <a:lumMod val="60000"/>
                        <a:lumOff val="40000"/>
                      </a:schemeClr>
                    </a:solidFill>
                  </a:tcPr>
                </a:tc>
                <a:tc>
                  <a:txBody>
                    <a:bodyPr/>
                    <a:lstStyle/>
                    <a:p>
                      <a:pPr marL="0" lvl="0" indent="-176400" algn="l" defTabSz="914400" rtl="0" eaLnBrk="1" latinLnBrk="0" hangingPunct="1">
                        <a:spcBef>
                          <a:spcPts val="0"/>
                        </a:spcBef>
                        <a:buClr>
                          <a:schemeClr val="tx2">
                            <a:lumMod val="50000"/>
                          </a:schemeClr>
                        </a:buClr>
                        <a:buFont typeface="Wingdings" panose="05000000000000000000" pitchFamily="2" charset="2"/>
                        <a:buChar char="Ø"/>
                      </a:pPr>
                      <a:r>
                        <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Adhérent </a:t>
                      </a:r>
                      <a:r>
                        <a:rPr kumimoji="0" lang="fr-FR" sz="9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t>
                      </a:r>
                      <a:r>
                        <a:rPr lang="fr-FR" sz="900" b="0" dirty="0">
                          <a:solidFill>
                            <a:schemeClr val="tx1"/>
                          </a:solidFill>
                          <a:latin typeface="Calibri" panose="020F0502020204030204" pitchFamily="34" charset="0"/>
                        </a:rPr>
                        <a:t>L’adhésion est ouverte à toute personne physique capable ou représentée :</a:t>
                      </a:r>
                    </a:p>
                    <a:p>
                      <a:pPr marL="357188" lvl="1" indent="-174625" algn="just" defTabSz="914400" rtl="0" eaLnBrk="1" latinLnBrk="0" hangingPunct="1">
                        <a:spcBef>
                          <a:spcPts val="200"/>
                        </a:spcBef>
                        <a:buFont typeface="Arial" panose="020B0604020202020204" pitchFamily="34" charset="0"/>
                        <a:buChar char="•"/>
                      </a:pPr>
                      <a:r>
                        <a:rPr lang="fr-FR" sz="900" b="0" dirty="0">
                          <a:solidFill>
                            <a:schemeClr val="tx1"/>
                          </a:solidFill>
                          <a:latin typeface="Calibri" panose="020F0502020204030204" pitchFamily="34" charset="0"/>
                        </a:rPr>
                        <a:t>membre du Groupement Epargne Retraite Caisse d’Epargne (GERCE),</a:t>
                      </a:r>
                    </a:p>
                    <a:p>
                      <a:pPr marL="357188" lvl="1" indent="-174625" algn="just" defTabSz="914400" rtl="0" eaLnBrk="1" latinLnBrk="0" hangingPunct="1">
                        <a:spcBef>
                          <a:spcPts val="200"/>
                        </a:spcBef>
                        <a:buFont typeface="Arial" panose="020B0604020202020204" pitchFamily="34" charset="0"/>
                        <a:buChar char="•"/>
                      </a:pPr>
                      <a:r>
                        <a:rPr lang="fr-FR" sz="900" b="0" dirty="0">
                          <a:solidFill>
                            <a:schemeClr val="tx1"/>
                          </a:solidFill>
                          <a:latin typeface="Calibri" panose="020F0502020204030204" pitchFamily="34" charset="0"/>
                        </a:rPr>
                        <a:t>titulaire d’un compte bancaire ouvert à la Caisse d’Epargne,</a:t>
                      </a:r>
                    </a:p>
                    <a:p>
                      <a:pPr marL="357188" lvl="1" indent="-174625" algn="just" defTabSz="914400" rtl="0" eaLnBrk="1" latinLnBrk="0" hangingPunct="1">
                        <a:spcBef>
                          <a:spcPts val="200"/>
                        </a:spcBef>
                        <a:buFont typeface="Arial" panose="020B0604020202020204" pitchFamily="34" charset="0"/>
                        <a:buChar char="•"/>
                      </a:pPr>
                      <a:r>
                        <a:rPr lang="fr-FR" sz="900" b="0" dirty="0">
                          <a:solidFill>
                            <a:schemeClr val="tx1"/>
                          </a:solidFill>
                          <a:latin typeface="Calibri" panose="020F0502020204030204" pitchFamily="34" charset="0"/>
                        </a:rPr>
                        <a:t>majeure,</a:t>
                      </a:r>
                    </a:p>
                    <a:p>
                      <a:pPr marL="357188" lvl="1" indent="-174625" algn="just" defTabSz="914400" rtl="0" eaLnBrk="1" latinLnBrk="0" hangingPunct="1">
                        <a:spcBef>
                          <a:spcPts val="200"/>
                        </a:spcBef>
                        <a:buFont typeface="Arial" panose="020B0604020202020204" pitchFamily="34" charset="0"/>
                        <a:buChar char="•"/>
                      </a:pPr>
                      <a:r>
                        <a:rPr lang="fr-FR" sz="900" b="0" dirty="0">
                          <a:solidFill>
                            <a:schemeClr val="tx1"/>
                          </a:solidFill>
                          <a:latin typeface="Calibri" panose="020F0502020204030204" pitchFamily="34" charset="0"/>
                        </a:rPr>
                        <a:t>n’ayant pas liquidé ses droits à la retraite au titre d’un régime obligatoire d’assurance vieillesse </a:t>
                      </a:r>
                      <a:r>
                        <a:rPr lang="fr-FR" sz="900" b="0" i="1" dirty="0">
                          <a:solidFill>
                            <a:schemeClr val="tx1"/>
                          </a:solidFill>
                          <a:highlight>
                            <a:srgbClr val="FFFF00"/>
                          </a:highlight>
                          <a:latin typeface="Calibri" panose="020F0502020204030204" pitchFamily="34" charset="0"/>
                        </a:rPr>
                        <a:t>(</a:t>
                      </a:r>
                      <a:r>
                        <a:rPr lang="fr-FR" sz="900" b="0" i="1" dirty="0" err="1">
                          <a:solidFill>
                            <a:schemeClr val="tx1"/>
                          </a:solidFill>
                          <a:highlight>
                            <a:srgbClr val="FFFF00"/>
                          </a:highlight>
                          <a:latin typeface="Calibri" panose="020F0502020204030204" pitchFamily="34" charset="0"/>
                        </a:rPr>
                        <a:t>cf</a:t>
                      </a:r>
                      <a:r>
                        <a:rPr lang="fr-FR" sz="900" b="0" i="1" dirty="0">
                          <a:solidFill>
                            <a:schemeClr val="tx1"/>
                          </a:solidFill>
                          <a:highlight>
                            <a:srgbClr val="FFFF00"/>
                          </a:highlight>
                          <a:latin typeface="Calibri" panose="020F0502020204030204" pitchFamily="34" charset="0"/>
                        </a:rPr>
                        <a:t>  annexes 1 et 2 modèle justificatif à fournir)</a:t>
                      </a:r>
                      <a:r>
                        <a:rPr lang="fr-FR" sz="900" b="0" i="1" dirty="0">
                          <a:solidFill>
                            <a:schemeClr val="tx1"/>
                          </a:solidFill>
                          <a:latin typeface="Calibri" panose="020F0502020204030204" pitchFamily="34" charset="0"/>
                        </a:rPr>
                        <a:t>, </a:t>
                      </a:r>
                      <a:r>
                        <a:rPr lang="fr-FR" sz="900" b="0" dirty="0">
                          <a:solidFill>
                            <a:schemeClr val="tx1"/>
                          </a:solidFill>
                          <a:latin typeface="Calibri" panose="020F0502020204030204" pitchFamily="34" charset="0"/>
                        </a:rPr>
                        <a:t>ou n’ayant pas atteint l’âge fixé à l’article L.161-17-2 du Code de la sécurité sociale au moment de l’adhésion,</a:t>
                      </a:r>
                      <a:endParaRPr lang="fr-FR" sz="900" b="0" dirty="0">
                        <a:solidFill>
                          <a:schemeClr val="tx1"/>
                        </a:solidFill>
                        <a:highlight>
                          <a:srgbClr val="FFFF00"/>
                        </a:highlight>
                        <a:latin typeface="Calibri" panose="020F0502020204030204" pitchFamily="34" charset="0"/>
                      </a:endParaRPr>
                    </a:p>
                    <a:p>
                      <a:pPr marL="357188" lvl="1" indent="-174625" algn="just" defTabSz="914400" rtl="0" eaLnBrk="1" latinLnBrk="0" hangingPunct="1">
                        <a:spcBef>
                          <a:spcPts val="200"/>
                        </a:spcBef>
                        <a:buFont typeface="Arial" panose="020B0604020202020204" pitchFamily="34" charset="0"/>
                        <a:buChar char="•"/>
                      </a:pPr>
                      <a:r>
                        <a:rPr lang="fr-FR" sz="900" b="0" dirty="0">
                          <a:solidFill>
                            <a:schemeClr val="tx1"/>
                          </a:solidFill>
                          <a:latin typeface="Calibri" panose="020F0502020204030204" pitchFamily="34" charset="0"/>
                        </a:rPr>
                        <a:t>et n’ayant pas atteint l’âge de 70 ans.</a:t>
                      </a:r>
                      <a:endParaRPr lang="fr-FR" sz="800" b="0" i="1" baseline="0" dirty="0">
                        <a:solidFill>
                          <a:schemeClr val="tx1"/>
                        </a:solidFill>
                        <a:highlight>
                          <a:srgbClr val="FFFF00"/>
                        </a:highlight>
                        <a:latin typeface="Calibri" panose="020F0502020204030204" pitchFamily="34" charset="0"/>
                      </a:endParaRPr>
                    </a:p>
                    <a:p>
                      <a:pPr marL="0" lvl="0" indent="-176400" algn="just" defTabSz="914400" rtl="0" eaLnBrk="1" latinLnBrk="0" hangingPunct="1">
                        <a:spcBef>
                          <a:spcPts val="600"/>
                        </a:spcBef>
                        <a:buClr>
                          <a:schemeClr val="tx2">
                            <a:lumMod val="50000"/>
                          </a:schemeClr>
                        </a:buClr>
                        <a:buFont typeface="Wingdings" panose="05000000000000000000" pitchFamily="2" charset="2"/>
                        <a:buChar char="Ø"/>
                      </a:pPr>
                      <a:r>
                        <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sym typeface="Wingdings" panose="05000000000000000000" pitchFamily="2" charset="2"/>
                        </a:rPr>
                        <a:t>A</a:t>
                      </a:r>
                      <a:r>
                        <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dhésion simple obligatoire : </a:t>
                      </a:r>
                      <a:r>
                        <a:rPr lang="fr-FR" sz="900" b="0" kern="1200" baseline="0" noProof="0" dirty="0">
                          <a:solidFill>
                            <a:schemeClr val="tx1"/>
                          </a:solidFill>
                          <a:latin typeface="Calibri" panose="020F0502020204030204" pitchFamily="34" charset="0"/>
                          <a:ea typeface="+mn-ea"/>
                          <a:cs typeface="+mn-cs"/>
                        </a:rPr>
                        <a:t>pas de </a:t>
                      </a:r>
                      <a:r>
                        <a:rPr kumimoji="0" lang="fr-FR" sz="9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a:t>
                      </a:r>
                      <a:r>
                        <a:rPr lang="fr-FR" sz="900" b="0" baseline="0" dirty="0">
                          <a:solidFill>
                            <a:schemeClr val="tx1"/>
                          </a:solidFill>
                          <a:latin typeface="Calibri" panose="020F0502020204030204" pitchFamily="34" charset="0"/>
                        </a:rPr>
                        <a:t>o-adhésion ou adhésion démembrée interdite</a:t>
                      </a:r>
                    </a:p>
                    <a:p>
                      <a:pPr marL="0" lvl="0" indent="-176400" algn="just" defTabSz="914400" rtl="0" eaLnBrk="1" latinLnBrk="0" hangingPunct="1">
                        <a:spcBef>
                          <a:spcPts val="600"/>
                        </a:spcBef>
                        <a:buClr>
                          <a:schemeClr val="tx2">
                            <a:lumMod val="50000"/>
                          </a:schemeClr>
                        </a:buClr>
                        <a:buFont typeface="Wingdings" panose="05000000000000000000" pitchFamily="2" charset="2"/>
                        <a:buChar char="Ø"/>
                      </a:pPr>
                      <a:r>
                        <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Adhésion exclusivement par rachat partiel/total ou transfert PERP selon les conditions suivantes : </a:t>
                      </a:r>
                    </a:p>
                    <a:p>
                      <a:pPr marL="0" lvl="0" indent="0" algn="just" defTabSz="914400" rtl="0" eaLnBrk="1" latinLnBrk="0" hangingPunct="1">
                        <a:buClr>
                          <a:schemeClr val="tx2">
                            <a:lumMod val="50000"/>
                          </a:schemeClr>
                        </a:buClr>
                        <a:buFont typeface="Wingdings" panose="05000000000000000000" pitchFamily="2" charset="2"/>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lvl="0" indent="0" algn="just" defTabSz="914400" rtl="0" eaLnBrk="1" latinLnBrk="0" hangingPunct="1">
                        <a:buClr>
                          <a:schemeClr val="tx2">
                            <a:lumMod val="50000"/>
                          </a:schemeClr>
                        </a:buClr>
                        <a:buFont typeface="Wingdings" panose="05000000000000000000" pitchFamily="2" charset="2"/>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lvl="0" indent="-176400" algn="just" defTabSz="914400" rtl="0" eaLnBrk="1" latinLnBrk="0" hangingPunct="1">
                        <a:buClr>
                          <a:schemeClr val="tx2">
                            <a:lumMod val="50000"/>
                          </a:schemeClr>
                        </a:buClr>
                        <a:buFont typeface="Wingdings" panose="05000000000000000000" pitchFamily="2" charset="2"/>
                        <a:buChar char="Ø"/>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lvl="0" indent="-176400" algn="just" defTabSz="914400" rtl="0" eaLnBrk="1" latinLnBrk="0" hangingPunct="1">
                        <a:buClr>
                          <a:schemeClr val="tx2">
                            <a:lumMod val="50000"/>
                          </a:schemeClr>
                        </a:buClr>
                        <a:buFont typeface="Wingdings" panose="05000000000000000000" pitchFamily="2" charset="2"/>
                        <a:buChar char="Ø"/>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182563" lvl="1" indent="0" algn="just" defTabSz="914400" rtl="0" eaLnBrk="1" latinLnBrk="0" hangingPunct="1">
                        <a:buFont typeface="Arial" panose="020B0604020202020204" pitchFamily="34" charset="0"/>
                        <a:buNone/>
                      </a:pPr>
                      <a:endParaRPr kumimoji="0" lang="fr-FR" sz="9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36000" lvl="1" indent="0" algn="just" defTabSz="914400" rtl="0" eaLnBrk="1" latinLnBrk="0" hangingPunct="1">
                        <a:spcBef>
                          <a:spcPts val="300"/>
                        </a:spcBef>
                        <a:buFont typeface="Arial" panose="020B0604020202020204" pitchFamily="34" charset="0"/>
                        <a:buNone/>
                      </a:pPr>
                      <a:r>
                        <a:rPr lang="fr-FR" sz="900" b="1" dirty="0">
                          <a:solidFill>
                            <a:schemeClr val="tx1"/>
                          </a:solidFill>
                          <a:latin typeface="Calibri" panose="020F0502020204030204" pitchFamily="34" charset="0"/>
                          <a:cs typeface="Calibri" panose="020F0502020204030204" pitchFamily="34" charset="0"/>
                          <a:sym typeface="Wingdings" panose="05000000000000000000" pitchFamily="2" charset="2"/>
                        </a:rPr>
                        <a:t>Attention</a:t>
                      </a:r>
                      <a:r>
                        <a:rPr lang="fr-FR" sz="900" dirty="0">
                          <a:solidFill>
                            <a:schemeClr val="tx1"/>
                          </a:solidFill>
                          <a:latin typeface="Calibri" panose="020F0502020204030204" pitchFamily="34" charset="0"/>
                          <a:cs typeface="Calibri" panose="020F0502020204030204" pitchFamily="34" charset="0"/>
                          <a:sym typeface="Wingdings" panose="05000000000000000000" pitchFamily="2" charset="2"/>
                        </a:rPr>
                        <a:t> : </a:t>
                      </a:r>
                      <a:r>
                        <a:rPr lang="fr-FR" sz="900" dirty="0">
                          <a:solidFill>
                            <a:schemeClr val="tx1"/>
                          </a:solidFill>
                          <a:latin typeface="Calibri" panose="020F0502020204030204" pitchFamily="34" charset="0"/>
                          <a:cs typeface="Calibri" panose="020F0502020204030204" pitchFamily="34" charset="0"/>
                        </a:rPr>
                        <a:t>En cas de demande d’adhésion par rachat partiel, le capital résiduel sur le contrat source doit respecter le montant minimum indiqué dans la notice d information,</a:t>
                      </a:r>
                    </a:p>
                    <a:p>
                      <a:pPr marL="36000" lvl="1" indent="0" algn="just" defTabSz="914400" rtl="0" eaLnBrk="1" latinLnBrk="0" hangingPunct="1">
                        <a:spcBef>
                          <a:spcPts val="600"/>
                        </a:spcBef>
                        <a:buFont typeface="Arial" panose="020B0604020202020204" pitchFamily="34" charset="0"/>
                        <a:buNone/>
                      </a:pPr>
                      <a:r>
                        <a:rPr lang="fr-FR" sz="900" dirty="0">
                          <a:solidFill>
                            <a:schemeClr val="tx1"/>
                          </a:solidFill>
                          <a:latin typeface="Calibri" panose="020F0502020204030204" pitchFamily="34" charset="0"/>
                          <a:cs typeface="Calibri" panose="020F0502020204030204" pitchFamily="34" charset="0"/>
                        </a:rPr>
                        <a:t>Dans le cadre d’une adhésion par transfert PERP CE, le client a  </a:t>
                      </a:r>
                      <a:r>
                        <a:rPr lang="fr-FR" sz="900" b="1" dirty="0">
                          <a:solidFill>
                            <a:schemeClr val="tx1"/>
                          </a:solidFill>
                          <a:latin typeface="Calibri" panose="020F0502020204030204" pitchFamily="34" charset="0"/>
                          <a:cs typeface="Calibri" panose="020F0502020204030204" pitchFamily="34" charset="0"/>
                        </a:rPr>
                        <a:t>un délai de rétractation de 15 jours </a:t>
                      </a:r>
                      <a:r>
                        <a:rPr lang="fr-FR" sz="900" dirty="0">
                          <a:solidFill>
                            <a:schemeClr val="tx1"/>
                          </a:solidFill>
                          <a:latin typeface="Calibri" panose="020F0502020204030204" pitchFamily="34" charset="0"/>
                          <a:cs typeface="Calibri" panose="020F0502020204030204" pitchFamily="34" charset="0"/>
                        </a:rPr>
                        <a:t>à compter de la  </a:t>
                      </a:r>
                      <a:r>
                        <a:rPr lang="fr-FR" sz="900" b="1" dirty="0">
                          <a:solidFill>
                            <a:schemeClr val="tx1"/>
                          </a:solidFill>
                          <a:latin typeface="Calibri" panose="020F0502020204030204" pitchFamily="34" charset="0"/>
                          <a:cs typeface="Calibri" panose="020F0502020204030204" pitchFamily="34" charset="0"/>
                        </a:rPr>
                        <a:t>date de communication de la valeur de transfert de son contrat</a:t>
                      </a:r>
                      <a:r>
                        <a:rPr lang="fr-FR" sz="900" dirty="0">
                          <a:solidFill>
                            <a:schemeClr val="tx1"/>
                          </a:solidFill>
                          <a:latin typeface="Calibri" panose="020F0502020204030204" pitchFamily="34" charset="0"/>
                          <a:cs typeface="Calibri" panose="020F0502020204030204" pitchFamily="34" charset="0"/>
                        </a:rPr>
                        <a:t>.</a:t>
                      </a:r>
                    </a:p>
                    <a:p>
                      <a:pPr marL="36000" lvl="1" indent="0" algn="just" defTabSz="914400" rtl="0" eaLnBrk="1" latinLnBrk="0" hangingPunct="1">
                        <a:spcBef>
                          <a:spcPts val="0"/>
                        </a:spcBef>
                        <a:buFont typeface="Arial" panose="020B0604020202020204" pitchFamily="34" charset="0"/>
                        <a:buNone/>
                      </a:pPr>
                      <a:endParaRPr kumimoji="0" lang="fr-FR" sz="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91437" marR="91437" anchor="ctr">
                    <a:solidFill>
                      <a:schemeClr val="bg2">
                        <a:lumMod val="40000"/>
                        <a:lumOff val="60000"/>
                      </a:schemeClr>
                    </a:solidFill>
                  </a:tcPr>
                </a:tc>
                <a:extLst>
                  <a:ext uri="{0D108BD9-81ED-4DB2-BD59-A6C34878D82A}">
                    <a16:rowId xmlns:a16="http://schemas.microsoft.com/office/drawing/2014/main" val="3002187655"/>
                  </a:ext>
                </a:extLst>
              </a:tr>
            </a:tbl>
          </a:graphicData>
        </a:graphic>
      </p:graphicFrame>
      <p:graphicFrame>
        <p:nvGraphicFramePr>
          <p:cNvPr id="11" name="Tableau 10">
            <a:extLst>
              <a:ext uri="{FF2B5EF4-FFF2-40B4-BE49-F238E27FC236}">
                <a16:creationId xmlns:a16="http://schemas.microsoft.com/office/drawing/2014/main" id="{BCDA4020-2069-4E21-B3DA-490020F85A22}"/>
              </a:ext>
            </a:extLst>
          </p:cNvPr>
          <p:cNvGraphicFramePr>
            <a:graphicFrameLocks noGrp="1"/>
          </p:cNvGraphicFramePr>
          <p:nvPr>
            <p:extLst>
              <p:ext uri="{D42A27DB-BD31-4B8C-83A1-F6EECF244321}">
                <p14:modId xmlns:p14="http://schemas.microsoft.com/office/powerpoint/2010/main" val="4208976321"/>
              </p:ext>
            </p:extLst>
          </p:nvPr>
        </p:nvGraphicFramePr>
        <p:xfrm>
          <a:off x="1783701" y="7485183"/>
          <a:ext cx="5362827" cy="1925135"/>
        </p:xfrm>
        <a:graphic>
          <a:graphicData uri="http://schemas.openxmlformats.org/drawingml/2006/table">
            <a:tbl>
              <a:tblPr firstRow="1" firstCol="1" bandRow="1">
                <a:tableStyleId>{5C22544A-7EE6-4342-B048-85BDC9FD1C3A}</a:tableStyleId>
              </a:tblPr>
              <a:tblGrid>
                <a:gridCol w="1829289">
                  <a:extLst>
                    <a:ext uri="{9D8B030D-6E8A-4147-A177-3AD203B41FA5}">
                      <a16:colId xmlns:a16="http://schemas.microsoft.com/office/drawing/2014/main" val="20000"/>
                    </a:ext>
                  </a:extLst>
                </a:gridCol>
                <a:gridCol w="1894896">
                  <a:extLst>
                    <a:ext uri="{9D8B030D-6E8A-4147-A177-3AD203B41FA5}">
                      <a16:colId xmlns:a16="http://schemas.microsoft.com/office/drawing/2014/main" val="20001"/>
                    </a:ext>
                  </a:extLst>
                </a:gridCol>
                <a:gridCol w="1638642">
                  <a:extLst>
                    <a:ext uri="{9D8B030D-6E8A-4147-A177-3AD203B41FA5}">
                      <a16:colId xmlns:a16="http://schemas.microsoft.com/office/drawing/2014/main" val="20002"/>
                    </a:ext>
                  </a:extLst>
                </a:gridCol>
              </a:tblGrid>
              <a:tr h="288032">
                <a:tc>
                  <a:txBody>
                    <a:bodyPr/>
                    <a:lstStyle/>
                    <a:p>
                      <a:pPr algn="ctr">
                        <a:spcAft>
                          <a:spcPts val="100"/>
                        </a:spcAft>
                      </a:pPr>
                      <a:r>
                        <a:rPr lang="fr-FR" sz="1000" dirty="0">
                          <a:solidFill>
                            <a:schemeClr val="tx1"/>
                          </a:solidFill>
                          <a:effectLst/>
                          <a:latin typeface="Calibri" panose="020F0502020204030204" pitchFamily="34" charset="0"/>
                          <a:cs typeface="Calibri" panose="020F0502020204030204" pitchFamily="34" charset="0"/>
                        </a:rPr>
                        <a:t>CONTRAT SOURCE</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B w="28575" cap="flat" cmpd="sng" algn="ctr">
                      <a:solidFill>
                        <a:schemeClr val="bg1">
                          <a:lumMod val="65000"/>
                        </a:schemeClr>
                      </a:solidFill>
                      <a:prstDash val="solid"/>
                      <a:round/>
                      <a:headEnd type="none" w="med" len="med"/>
                      <a:tailEnd type="none" w="med" len="med"/>
                    </a:lnB>
                    <a:solidFill>
                      <a:schemeClr val="bg2"/>
                    </a:solidFill>
                  </a:tcPr>
                </a:tc>
                <a:tc gridSpan="2">
                  <a:txBody>
                    <a:bodyPr/>
                    <a:lstStyle/>
                    <a:p>
                      <a:pPr algn="ctr">
                        <a:spcAft>
                          <a:spcPts val="100"/>
                        </a:spcAft>
                      </a:pPr>
                      <a:r>
                        <a:rPr lang="fr-FR" sz="1000" dirty="0">
                          <a:solidFill>
                            <a:schemeClr val="tx1"/>
                          </a:solidFill>
                          <a:effectLst/>
                          <a:latin typeface="Calibri" panose="020F0502020204030204" pitchFamily="34" charset="0"/>
                          <a:cs typeface="Calibri" panose="020F0502020204030204" pitchFamily="34" charset="0"/>
                        </a:rPr>
                        <a:t>MODALITÉ ADHÉSION</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B w="28575" cap="flat" cmpd="sng" algn="ctr">
                      <a:solidFill>
                        <a:schemeClr val="bg1">
                          <a:lumMod val="65000"/>
                        </a:schemeClr>
                      </a:solidFill>
                      <a:prstDash val="solid"/>
                      <a:round/>
                      <a:headEnd type="none" w="med" len="med"/>
                      <a:tailEnd type="none" w="med" len="med"/>
                    </a:lnB>
                    <a:solidFill>
                      <a:schemeClr val="bg2"/>
                    </a:solidFill>
                  </a:tcPr>
                </a:tc>
                <a:tc hMerge="1">
                  <a:txBody>
                    <a:bodyPr/>
                    <a:lstStyle/>
                    <a:p>
                      <a:endParaRPr lang="fr-FR"/>
                    </a:p>
                  </a:txBody>
                  <a:tcPr/>
                </a:tc>
                <a:extLst>
                  <a:ext uri="{0D108BD9-81ED-4DB2-BD59-A6C34878D82A}">
                    <a16:rowId xmlns:a16="http://schemas.microsoft.com/office/drawing/2014/main" val="10000"/>
                  </a:ext>
                </a:extLst>
              </a:tr>
              <a:tr h="243942">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Nuances 3D</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rowSpan="3">
                  <a:txBody>
                    <a:bodyPr/>
                    <a:lstStyle/>
                    <a:p>
                      <a:pPr algn="ctr">
                        <a:spcAft>
                          <a:spcPts val="100"/>
                        </a:spcAft>
                      </a:pPr>
                      <a:r>
                        <a:rPr lang="fr-FR" sz="1000" dirty="0">
                          <a:effectLst/>
                          <a:latin typeface="Calibri" panose="020F0502020204030204" pitchFamily="34" charset="0"/>
                          <a:cs typeface="Calibri" panose="020F0502020204030204" pitchFamily="34" charset="0"/>
                        </a:rPr>
                        <a:t>Rachat partiel issu du fond €uro uniquement</a:t>
                      </a:r>
                      <a:endParaRPr lang="fr-FR" sz="1000" dirty="0">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2">
                        <a:lumMod val="40000"/>
                        <a:lumOff val="60000"/>
                      </a:schemeClr>
                    </a:solidFill>
                  </a:tcPr>
                </a:tc>
                <a:tc rowSpan="5">
                  <a:txBody>
                    <a:bodyPr/>
                    <a:lstStyle/>
                    <a:p>
                      <a:pPr algn="ctr">
                        <a:spcAft>
                          <a:spcPts val="100"/>
                        </a:spcAft>
                      </a:pPr>
                      <a:r>
                        <a:rPr lang="fr-FR" sz="1000" dirty="0">
                          <a:effectLst/>
                          <a:latin typeface="Calibri" panose="020F0502020204030204" pitchFamily="34" charset="0"/>
                          <a:cs typeface="Calibri" panose="020F0502020204030204" pitchFamily="34" charset="0"/>
                        </a:rPr>
                        <a:t>Rachat total</a:t>
                      </a:r>
                      <a:endParaRPr lang="fr-FR" sz="1000" dirty="0">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CECEC"/>
                    </a:solidFill>
                  </a:tcPr>
                </a:tc>
                <a:extLst>
                  <a:ext uri="{0D108BD9-81ED-4DB2-BD59-A6C34878D82A}">
                    <a16:rowId xmlns:a16="http://schemas.microsoft.com/office/drawing/2014/main" val="10001"/>
                  </a:ext>
                </a:extLst>
              </a:tr>
              <a:tr h="241552">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Nuances Plus</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0002"/>
                  </a:ext>
                </a:extLst>
              </a:tr>
              <a:tr h="252737">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Nuances Privilège</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0003"/>
                  </a:ext>
                </a:extLst>
              </a:tr>
              <a:tr h="288032">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Initiative Transmission</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rowSpan="2">
                  <a:txBody>
                    <a:bodyPr/>
                    <a:lstStyle/>
                    <a:p>
                      <a:pPr algn="ctr">
                        <a:spcAft>
                          <a:spcPts val="100"/>
                        </a:spcAft>
                      </a:pPr>
                      <a:r>
                        <a:rPr lang="fr-FR" sz="1000" dirty="0">
                          <a:effectLst/>
                          <a:latin typeface="Calibri" panose="020F0502020204030204" pitchFamily="34" charset="0"/>
                          <a:cs typeface="Calibri" panose="020F0502020204030204" pitchFamily="34" charset="0"/>
                        </a:rPr>
                        <a:t>Rachat partiel</a:t>
                      </a:r>
                      <a:endParaRPr lang="fr-FR" sz="1000" dirty="0">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vMerge="1">
                  <a:txBody>
                    <a:bodyPr/>
                    <a:lstStyle/>
                    <a:p>
                      <a:endParaRPr lang="fr-FR"/>
                    </a:p>
                  </a:txBody>
                  <a:tcPr/>
                </a:tc>
                <a:extLst>
                  <a:ext uri="{0D108BD9-81ED-4DB2-BD59-A6C34878D82A}">
                    <a16:rowId xmlns:a16="http://schemas.microsoft.com/office/drawing/2014/main" val="10004"/>
                  </a:ext>
                </a:extLst>
              </a:tr>
              <a:tr h="279648">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Initiatives Plus</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0005"/>
                  </a:ext>
                </a:extLst>
              </a:tr>
              <a:tr h="331192">
                <a:tc>
                  <a:txBody>
                    <a:bodyPr/>
                    <a:lstStyle/>
                    <a:p>
                      <a:pPr>
                        <a:spcAft>
                          <a:spcPts val="100"/>
                        </a:spcAft>
                      </a:pPr>
                      <a:r>
                        <a:rPr lang="fr-FR" sz="1000" dirty="0">
                          <a:solidFill>
                            <a:schemeClr val="tx1"/>
                          </a:solidFill>
                          <a:effectLst/>
                          <a:latin typeface="Calibri" panose="020F0502020204030204" pitchFamily="34" charset="0"/>
                          <a:cs typeface="Calibri" panose="020F0502020204030204" pitchFamily="34" charset="0"/>
                        </a:rPr>
                        <a:t>PERP CE</a:t>
                      </a:r>
                      <a:endParaRPr lang="fr-FR"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noFill/>
                  </a:tcPr>
                </a:tc>
                <a:tc gridSpan="2">
                  <a:txBody>
                    <a:bodyPr/>
                    <a:lstStyle/>
                    <a:p>
                      <a:pPr algn="ctr">
                        <a:spcAft>
                          <a:spcPts val="100"/>
                        </a:spcAft>
                      </a:pPr>
                      <a:r>
                        <a:rPr lang="fr-FR" sz="1000" dirty="0">
                          <a:effectLst/>
                          <a:latin typeface="Calibri" panose="020F0502020204030204" pitchFamily="34" charset="0"/>
                          <a:cs typeface="Calibri" panose="020F0502020204030204" pitchFamily="34" charset="0"/>
                        </a:rPr>
                        <a:t>Transfert total</a:t>
                      </a:r>
                      <a:endParaRPr lang="fr-FR" sz="1000" dirty="0">
                        <a:effectLst/>
                        <a:latin typeface="Calibri" panose="020F0502020204030204" pitchFamily="34" charset="0"/>
                        <a:ea typeface="Calibri" panose="020F0502020204030204" pitchFamily="34" charset="0"/>
                        <a:cs typeface="Calibri" panose="020F0502020204030204" pitchFamily="34" charset="0"/>
                      </a:endParaRPr>
                    </a:p>
                  </a:txBody>
                  <a:tcPr marL="68570" marR="6857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bg2">
                        <a:lumMod val="40000"/>
                        <a:lumOff val="60000"/>
                      </a:schemeClr>
                    </a:solidFill>
                  </a:tcPr>
                </a:tc>
                <a:tc hMerge="1">
                  <a:txBody>
                    <a:bodyPr/>
                    <a:lstStyle/>
                    <a:p>
                      <a:endParaRPr lang="fr-FR"/>
                    </a:p>
                  </a:txBody>
                  <a:tcPr/>
                </a:tc>
                <a:extLst>
                  <a:ext uri="{0D108BD9-81ED-4DB2-BD59-A6C34878D82A}">
                    <a16:rowId xmlns:a16="http://schemas.microsoft.com/office/drawing/2014/main" val="10006"/>
                  </a:ext>
                </a:extLst>
              </a:tr>
            </a:tbl>
          </a:graphicData>
        </a:graphic>
      </p:graphicFrame>
      <p:sp>
        <p:nvSpPr>
          <p:cNvPr id="8" name="ZoneTexte 7">
            <a:extLst>
              <a:ext uri="{FF2B5EF4-FFF2-40B4-BE49-F238E27FC236}">
                <a16:creationId xmlns:a16="http://schemas.microsoft.com/office/drawing/2014/main" id="{7718FC82-D3E3-42BF-B658-FE888808061B}"/>
              </a:ext>
            </a:extLst>
          </p:cNvPr>
          <p:cNvSpPr txBox="1"/>
          <p:nvPr/>
        </p:nvSpPr>
        <p:spPr>
          <a:xfrm>
            <a:off x="6980237" y="9930655"/>
            <a:ext cx="382315" cy="384721"/>
          </a:xfrm>
          <a:prstGeom prst="rect">
            <a:avLst/>
          </a:prstGeom>
          <a:noFill/>
        </p:spPr>
        <p:txBody>
          <a:bodyPr wrap="square" rtlCol="0">
            <a:spAutoFit/>
          </a:bodyPr>
          <a:lstStyle/>
          <a:p>
            <a:r>
              <a:rPr lang="fr-FR" b="1" dirty="0">
                <a:solidFill>
                  <a:schemeClr val="tx2">
                    <a:lumMod val="75000"/>
                  </a:schemeClr>
                </a:solidFill>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 5">
            <a:extLst>
              <a:ext uri="{FF2B5EF4-FFF2-40B4-BE49-F238E27FC236}">
                <a16:creationId xmlns:a16="http://schemas.microsoft.com/office/drawing/2014/main" id="{1B354E1D-3D5A-4138-83F9-AF25A37F5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7C425E5D-A290-4582-9571-35692DF9F288}"/>
              </a:ext>
            </a:extLst>
          </p:cNvPr>
          <p:cNvSpPr txBox="1"/>
          <p:nvPr/>
        </p:nvSpPr>
        <p:spPr>
          <a:xfrm>
            <a:off x="521792" y="1061621"/>
            <a:ext cx="4766940" cy="338554"/>
          </a:xfrm>
          <a:prstGeom prst="rect">
            <a:avLst/>
          </a:prstGeom>
          <a:noFill/>
          <a:scene3d>
            <a:camera prst="orthographicFront">
              <a:rot lat="0" lon="0" rev="600000"/>
            </a:camera>
            <a:lightRig rig="threePt" dir="t"/>
          </a:scene3d>
        </p:spPr>
        <p:txBody>
          <a:bodyPr>
            <a:spAutoFit/>
          </a:bodyPr>
          <a:lstStyle/>
          <a:p>
            <a:pPr>
              <a:defRPr/>
            </a:pPr>
            <a:r>
              <a:rPr lang="fr-FR" sz="1600" b="1" dirty="0"/>
              <a:t>LES GÉNÉRALITÉS DU PRODUIT </a:t>
            </a:r>
            <a:r>
              <a:rPr lang="fr-FR" sz="1400" b="1" dirty="0"/>
              <a:t>(2/3)</a:t>
            </a:r>
            <a:endParaRPr lang="fr-FR" sz="1600" b="1" dirty="0"/>
          </a:p>
        </p:txBody>
      </p:sp>
      <p:graphicFrame>
        <p:nvGraphicFramePr>
          <p:cNvPr id="6" name="Tableau 5">
            <a:extLst>
              <a:ext uri="{FF2B5EF4-FFF2-40B4-BE49-F238E27FC236}">
                <a16:creationId xmlns:a16="http://schemas.microsoft.com/office/drawing/2014/main" id="{F287631E-50B8-4BEB-B091-18E64D4EB339}"/>
              </a:ext>
            </a:extLst>
          </p:cNvPr>
          <p:cNvGraphicFramePr>
            <a:graphicFrameLocks noGrp="1"/>
          </p:cNvGraphicFramePr>
          <p:nvPr>
            <p:extLst>
              <p:ext uri="{D42A27DB-BD31-4B8C-83A1-F6EECF244321}">
                <p14:modId xmlns:p14="http://schemas.microsoft.com/office/powerpoint/2010/main" val="3102083291"/>
              </p:ext>
            </p:extLst>
          </p:nvPr>
        </p:nvGraphicFramePr>
        <p:xfrm>
          <a:off x="76263" y="1890440"/>
          <a:ext cx="7142273" cy="8043433"/>
        </p:xfrm>
        <a:graphic>
          <a:graphicData uri="http://schemas.openxmlformats.org/drawingml/2006/table">
            <a:tbl>
              <a:tblPr firstRow="1" bandRow="1">
                <a:tableStyleId>{5C22544A-7EE6-4342-B048-85BDC9FD1C3A}</a:tableStyleId>
              </a:tblPr>
              <a:tblGrid>
                <a:gridCol w="1638584">
                  <a:extLst>
                    <a:ext uri="{9D8B030D-6E8A-4147-A177-3AD203B41FA5}">
                      <a16:colId xmlns:a16="http://schemas.microsoft.com/office/drawing/2014/main" val="20000"/>
                    </a:ext>
                  </a:extLst>
                </a:gridCol>
                <a:gridCol w="5503689">
                  <a:extLst>
                    <a:ext uri="{9D8B030D-6E8A-4147-A177-3AD203B41FA5}">
                      <a16:colId xmlns:a16="http://schemas.microsoft.com/office/drawing/2014/main" val="20001"/>
                    </a:ext>
                  </a:extLst>
                </a:gridCol>
              </a:tblGrid>
              <a:tr h="1923742">
                <a:tc>
                  <a:txBody>
                    <a:bodyPr/>
                    <a:lstStyle/>
                    <a:p>
                      <a:pPr algn="ctr"/>
                      <a:r>
                        <a:rPr lang="fr-FR" sz="1000" b="1" dirty="0">
                          <a:solidFill>
                            <a:schemeClr val="tx1"/>
                          </a:solidFill>
                          <a:latin typeface="Calibri" panose="020F0502020204030204" pitchFamily="34" charset="0"/>
                        </a:rPr>
                        <a:t>MODE DE</a:t>
                      </a:r>
                      <a:r>
                        <a:rPr lang="fr-FR" sz="1000" b="1" baseline="0" dirty="0">
                          <a:solidFill>
                            <a:schemeClr val="tx1"/>
                          </a:solidFill>
                          <a:latin typeface="Calibri" panose="020F0502020204030204" pitchFamily="34" charset="0"/>
                        </a:rPr>
                        <a:t> GESTION</a:t>
                      </a:r>
                      <a:endParaRPr lang="fr-FR" sz="1000" b="1" dirty="0">
                        <a:solidFill>
                          <a:schemeClr val="tx1"/>
                        </a:solidFill>
                        <a:latin typeface="Calibri" panose="020F0502020204030204" pitchFamily="34" charset="0"/>
                      </a:endParaRPr>
                    </a:p>
                  </a:txBody>
                  <a:tcPr marL="91437" marR="91437" anchor="ctr">
                    <a:solidFill>
                      <a:schemeClr val="bg2">
                        <a:lumMod val="60000"/>
                        <a:lumOff val="40000"/>
                      </a:schemeClr>
                    </a:solidFill>
                  </a:tcPr>
                </a:tc>
                <a:tc>
                  <a:txBody>
                    <a:bodyPr/>
                    <a:lstStyle/>
                    <a:p>
                      <a:pPr marL="0" indent="-171450" algn="just" defTabSz="914400" rtl="0" eaLnBrk="1" latinLnBrk="0" hangingPunct="1">
                        <a:spcBef>
                          <a:spcPts val="600"/>
                        </a:spcBef>
                        <a:buFont typeface="Wingdings" panose="05000000000000000000" pitchFamily="2" charset="2"/>
                        <a:buChar char="Ø"/>
                      </a:pPr>
                      <a:r>
                        <a:rPr lang="fr-FR" sz="900" b="1" kern="1200" dirty="0">
                          <a:solidFill>
                            <a:schemeClr val="tx2">
                              <a:lumMod val="50000"/>
                            </a:schemeClr>
                          </a:solidFill>
                          <a:latin typeface="Calibri" panose="020F0502020204030204" pitchFamily="34" charset="0"/>
                          <a:ea typeface="+mn-ea"/>
                          <a:cs typeface="+mn-cs"/>
                        </a:rPr>
                        <a:t>EN PÉRIODE D’ÉPARGNE</a:t>
                      </a:r>
                      <a:r>
                        <a:rPr lang="fr-FR" sz="900" b="0" kern="1200" dirty="0">
                          <a:solidFill>
                            <a:schemeClr val="tx1"/>
                          </a:solidFill>
                          <a:latin typeface="Calibri" panose="020F0502020204030204" pitchFamily="34" charset="0"/>
                          <a:ea typeface="+mn-ea"/>
                          <a:cs typeface="+mn-cs"/>
                        </a:rPr>
                        <a:t>,</a:t>
                      </a:r>
                      <a:r>
                        <a:rPr lang="fr-FR" sz="900" b="1" kern="1200" dirty="0">
                          <a:solidFill>
                            <a:schemeClr val="tx2">
                              <a:lumMod val="50000"/>
                            </a:schemeClr>
                          </a:solidFill>
                          <a:latin typeface="Calibri" panose="020F0502020204030204" pitchFamily="34" charset="0"/>
                          <a:ea typeface="+mn-ea"/>
                          <a:cs typeface="+mn-cs"/>
                        </a:rPr>
                        <a:t> </a:t>
                      </a:r>
                      <a:r>
                        <a:rPr lang="fr-FR" sz="900" b="0" kern="1200" dirty="0">
                          <a:solidFill>
                            <a:schemeClr val="tx1"/>
                          </a:solidFill>
                          <a:latin typeface="Calibri" panose="020F0502020204030204" pitchFamily="34" charset="0"/>
                          <a:ea typeface="+mn-ea"/>
                          <a:cs typeface="+mn-cs"/>
                        </a:rPr>
                        <a:t>2 modes de gestion au choix : </a:t>
                      </a:r>
                      <a:endParaRPr lang="fr-FR" sz="900" b="0" kern="1200" dirty="0">
                        <a:solidFill>
                          <a:schemeClr val="tx2">
                            <a:lumMod val="50000"/>
                          </a:schemeClr>
                        </a:solidFill>
                        <a:latin typeface="Calibri" panose="020F0502020204030204" pitchFamily="34" charset="0"/>
                        <a:ea typeface="+mn-ea"/>
                        <a:cs typeface="+mn-cs"/>
                      </a:endParaRPr>
                    </a:p>
                    <a:p>
                      <a:pPr marL="357188" lvl="1" indent="-174625" algn="just" defTabSz="914400" rtl="0" eaLnBrk="1" latinLnBrk="0" hangingPunct="1">
                        <a:spcBef>
                          <a:spcPts val="600"/>
                        </a:spcBef>
                        <a:buFont typeface="Arial" panose="020B0604020202020204" pitchFamily="34" charset="0"/>
                        <a:buChar char="•"/>
                      </a:pPr>
                      <a:r>
                        <a:rPr lang="fr-FR" sz="900" b="1" kern="1200" dirty="0">
                          <a:solidFill>
                            <a:schemeClr val="tx1"/>
                          </a:solidFill>
                          <a:latin typeface="Calibri" panose="020F0502020204030204" pitchFamily="34" charset="0"/>
                          <a:ea typeface="+mn-ea"/>
                          <a:cs typeface="+mn-cs"/>
                        </a:rPr>
                        <a:t>La</a:t>
                      </a:r>
                      <a:r>
                        <a:rPr lang="fr-FR" sz="900" b="1" kern="1200" baseline="0" dirty="0">
                          <a:solidFill>
                            <a:schemeClr val="tx1"/>
                          </a:solidFill>
                          <a:latin typeface="Calibri" panose="020F0502020204030204" pitchFamily="34" charset="0"/>
                          <a:ea typeface="+mn-ea"/>
                          <a:cs typeface="+mn-cs"/>
                        </a:rPr>
                        <a:t> </a:t>
                      </a:r>
                      <a:r>
                        <a:rPr lang="fr-FR" sz="900" b="1" kern="1200" dirty="0">
                          <a:solidFill>
                            <a:schemeClr val="tx1"/>
                          </a:solidFill>
                          <a:latin typeface="Calibri" panose="020F0502020204030204" pitchFamily="34" charset="0"/>
                          <a:ea typeface="+mn-ea"/>
                          <a:cs typeface="+mn-cs"/>
                        </a:rPr>
                        <a:t>Gestion Horizon </a:t>
                      </a:r>
                      <a:r>
                        <a:rPr lang="fr-FR" sz="900" b="1" i="1" kern="1200" dirty="0">
                          <a:solidFill>
                            <a:schemeClr val="tx1"/>
                          </a:solidFill>
                          <a:latin typeface="Calibri" panose="020F0502020204030204" pitchFamily="34" charset="0"/>
                          <a:ea typeface="+mn-ea"/>
                          <a:cs typeface="+mn-cs"/>
                        </a:rPr>
                        <a:t>(proposée par défaut) </a:t>
                      </a:r>
                      <a:r>
                        <a:rPr lang="fr-FR" sz="900" b="0" kern="1200" dirty="0">
                          <a:solidFill>
                            <a:schemeClr val="tx1"/>
                          </a:solidFill>
                          <a:latin typeface="Calibri" panose="020F0502020204030204" pitchFamily="34" charset="0"/>
                          <a:ea typeface="+mn-ea"/>
                          <a:cs typeface="+mn-cs"/>
                        </a:rPr>
                        <a:t>: sécurisation progressive de l’épargne en fonction du profil choisi et de la durée restant à courir jusqu’à l’âge prévisionnel de départ en retraite. La sélection des supports, leur répartition et le rythme de sécurisation sont déterminés par l’assureur en fonction de l’âge prévu du départ à la retraite avec une sécurisation progressive à l’approche de la retraite.</a:t>
                      </a:r>
                    </a:p>
                    <a:p>
                      <a:pPr marL="355600" lvl="1" indent="0" algn="just" defTabSz="914400" rtl="0" eaLnBrk="1" latinLnBrk="0" hangingPunct="1">
                        <a:spcBef>
                          <a:spcPts val="600"/>
                        </a:spcBef>
                        <a:buFont typeface="Arial" panose="020B0604020202020204" pitchFamily="34" charset="0"/>
                        <a:buNone/>
                      </a:pPr>
                      <a:r>
                        <a:rPr lang="fr-FR" sz="900" b="0" kern="1200" dirty="0">
                          <a:solidFill>
                            <a:schemeClr val="tx1"/>
                          </a:solidFill>
                          <a:latin typeface="Calibri" panose="020F0502020204030204" pitchFamily="34" charset="0"/>
                          <a:ea typeface="+mn-ea"/>
                          <a:cs typeface="+mn-cs"/>
                        </a:rPr>
                        <a:t>3 formules de gestion : Prudent Horizon Retraite, Équilibré Horizon Retraite </a:t>
                      </a:r>
                      <a:r>
                        <a:rPr lang="fr-FR" sz="900" b="0" i="1" kern="1200" dirty="0">
                          <a:solidFill>
                            <a:schemeClr val="tx1"/>
                          </a:solidFill>
                          <a:latin typeface="Calibri" panose="020F0502020204030204" pitchFamily="34" charset="0"/>
                          <a:ea typeface="+mn-ea"/>
                          <a:cs typeface="+mn-cs"/>
                        </a:rPr>
                        <a:t>(par défaut) </a:t>
                      </a:r>
                      <a:r>
                        <a:rPr lang="fr-FR" sz="900" b="0" kern="1200" dirty="0">
                          <a:solidFill>
                            <a:schemeClr val="tx1"/>
                          </a:solidFill>
                          <a:latin typeface="Calibri" panose="020F0502020204030204" pitchFamily="34" charset="0"/>
                          <a:ea typeface="+mn-ea"/>
                          <a:cs typeface="+mn-cs"/>
                        </a:rPr>
                        <a:t>et Dynamique Horizon Retraite.</a:t>
                      </a:r>
                    </a:p>
                    <a:p>
                      <a:pPr marL="357188" lvl="1" indent="-174625" algn="just" defTabSz="914400" rtl="0" eaLnBrk="1" latinLnBrk="0" hangingPunct="1">
                        <a:spcBef>
                          <a:spcPts val="1200"/>
                        </a:spcBef>
                        <a:buFont typeface="Arial" panose="020B0604020202020204" pitchFamily="34" charset="0"/>
                        <a:buChar char="•"/>
                      </a:pPr>
                      <a:r>
                        <a:rPr lang="fr-FR" sz="900" b="1" kern="1200" dirty="0">
                          <a:solidFill>
                            <a:schemeClr val="tx1"/>
                          </a:solidFill>
                          <a:latin typeface="Calibri" panose="020F0502020204030204" pitchFamily="34" charset="0"/>
                          <a:ea typeface="+mn-ea"/>
                          <a:cs typeface="+mn-cs"/>
                        </a:rPr>
                        <a:t>La Gestion Libre </a:t>
                      </a:r>
                      <a:r>
                        <a:rPr lang="fr-FR" sz="900" b="0" kern="1200" dirty="0">
                          <a:solidFill>
                            <a:schemeClr val="tx1"/>
                          </a:solidFill>
                          <a:latin typeface="Calibri" panose="020F0502020204030204" pitchFamily="34" charset="0"/>
                          <a:ea typeface="+mn-ea"/>
                          <a:cs typeface="+mn-cs"/>
                        </a:rPr>
                        <a:t>: répartition</a:t>
                      </a:r>
                      <a:r>
                        <a:rPr lang="fr-FR" sz="900" b="0" kern="1200" baseline="0" dirty="0">
                          <a:solidFill>
                            <a:schemeClr val="tx1"/>
                          </a:solidFill>
                          <a:latin typeface="Calibri" panose="020F0502020204030204" pitchFamily="34" charset="0"/>
                          <a:ea typeface="+mn-ea"/>
                          <a:cs typeface="+mn-cs"/>
                        </a:rPr>
                        <a:t> librement choisie </a:t>
                      </a:r>
                      <a:r>
                        <a:rPr lang="fr-FR" sz="900" b="0" kern="1200" dirty="0">
                          <a:solidFill>
                            <a:schemeClr val="tx1"/>
                          </a:solidFill>
                          <a:latin typeface="Calibri" panose="020F0502020204030204" pitchFamily="34" charset="0"/>
                          <a:ea typeface="+mn-ea"/>
                          <a:cs typeface="+mn-cs"/>
                        </a:rPr>
                        <a:t>par le client.</a:t>
                      </a:r>
                    </a:p>
                  </a:txBody>
                  <a:tcPr marL="91437" marR="91437" anchor="ctr">
                    <a:solidFill>
                      <a:schemeClr val="bg2">
                        <a:lumMod val="40000"/>
                        <a:lumOff val="60000"/>
                      </a:schemeClr>
                    </a:solidFill>
                  </a:tcPr>
                </a:tc>
                <a:extLst>
                  <a:ext uri="{0D108BD9-81ED-4DB2-BD59-A6C34878D82A}">
                    <a16:rowId xmlns:a16="http://schemas.microsoft.com/office/drawing/2014/main" val="10002"/>
                  </a:ext>
                </a:extLst>
              </a:tr>
              <a:tr h="25363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tx1"/>
                          </a:solidFill>
                          <a:latin typeface="Calibri" panose="020F0502020204030204" pitchFamily="34" charset="0"/>
                        </a:rPr>
                        <a:t>COMPARTIMENTS</a:t>
                      </a:r>
                    </a:p>
                  </a:txBody>
                  <a:tcPr marL="91437" marR="91437" anchor="ctr">
                    <a:solidFill>
                      <a:schemeClr val="bg2">
                        <a:lumMod val="60000"/>
                        <a:lumOff val="40000"/>
                      </a:schemeClr>
                    </a:solidFill>
                  </a:tcPr>
                </a:tc>
                <a:tc>
                  <a:txBody>
                    <a:bodyPr/>
                    <a:lstStyle/>
                    <a:p>
                      <a:pPr marL="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900" b="1" dirty="0">
                        <a:solidFill>
                          <a:schemeClr val="tx2">
                            <a:lumMod val="50000"/>
                          </a:schemeClr>
                        </a:solidFill>
                        <a:latin typeface="Calibri" panose="020F0502020204030204" pitchFamily="34" charset="0"/>
                      </a:endParaRPr>
                    </a:p>
                    <a:p>
                      <a:pPr marL="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900" b="1" dirty="0">
                          <a:solidFill>
                            <a:schemeClr val="tx2">
                              <a:lumMod val="50000"/>
                            </a:schemeClr>
                          </a:solidFill>
                          <a:latin typeface="Calibri" panose="020F0502020204030204" pitchFamily="34" charset="0"/>
                        </a:rPr>
                        <a:t>LE PER COMPORTE 3 COMPARTIMENTS</a:t>
                      </a:r>
                    </a:p>
                    <a:p>
                      <a:pPr marL="171450" marR="0" lvl="2" indent="-171450" algn="just" defTabSz="914400" rtl="0" eaLnBrk="1" fontAlgn="auto" latinLnBrk="0" hangingPunct="1">
                        <a:lnSpc>
                          <a:spcPct val="100000"/>
                        </a:lnSpc>
                        <a:spcBef>
                          <a:spcPts val="600"/>
                        </a:spcBef>
                        <a:spcAft>
                          <a:spcPts val="0"/>
                        </a:spcAft>
                        <a:buClr>
                          <a:schemeClr val="tx2">
                            <a:lumMod val="50000"/>
                          </a:schemeClr>
                        </a:buClr>
                        <a:buSzTx/>
                        <a:buFont typeface="Wingdings" panose="05000000000000000000" pitchFamily="2" charset="2"/>
                        <a:buChar char="Ø"/>
                        <a:tabLst/>
                        <a:defRPr/>
                      </a:pPr>
                      <a:r>
                        <a:rPr lang="fr-FR" sz="900" b="1" kern="1200" dirty="0">
                          <a:solidFill>
                            <a:schemeClr val="tx1"/>
                          </a:solidFill>
                          <a:latin typeface="Calibri" panose="020F0502020204030204" pitchFamily="34" charset="0"/>
                          <a:ea typeface="+mn-ea"/>
                          <a:cs typeface="+mn-cs"/>
                        </a:rPr>
                        <a:t>Compartiment 1 </a:t>
                      </a:r>
                      <a:r>
                        <a:rPr lang="fr-FR" sz="900" b="0" kern="1200" dirty="0">
                          <a:solidFill>
                            <a:schemeClr val="tx1"/>
                          </a:solidFill>
                          <a:latin typeface="Calibri" panose="020F0502020204030204" pitchFamily="34" charset="0"/>
                          <a:ea typeface="+mn-ea"/>
                          <a:cs typeface="+mn-cs"/>
                        </a:rPr>
                        <a:t>(Individuel) : composé de versements volontaires par débit de compte bancaire (y compris les sommes issues de rachat partiel ou total de contrat d’assurance vie) ou par transfert (droits issus de contrat PERP/Madelin, </a:t>
                      </a:r>
                      <a:r>
                        <a:rPr lang="fr-FR" sz="900" b="0" kern="1200" dirty="0" err="1">
                          <a:solidFill>
                            <a:schemeClr val="tx1"/>
                          </a:solidFill>
                          <a:latin typeface="Calibri" panose="020F0502020204030204" pitchFamily="34" charset="0"/>
                          <a:ea typeface="+mn-ea"/>
                          <a:cs typeface="+mn-cs"/>
                        </a:rPr>
                        <a:t>Préfon</a:t>
                      </a:r>
                      <a:r>
                        <a:rPr lang="fr-FR" sz="900" b="0" kern="1200" dirty="0">
                          <a:solidFill>
                            <a:schemeClr val="tx1"/>
                          </a:solidFill>
                          <a:latin typeface="Calibri" panose="020F0502020204030204" pitchFamily="34" charset="0"/>
                          <a:ea typeface="+mn-ea"/>
                          <a:cs typeface="+mn-cs"/>
                        </a:rPr>
                        <a:t>, COREM ou CRH, droits issus de versements individuels facultatifs, droits issus d’un compartiment équivalent d’un PER).</a:t>
                      </a:r>
                    </a:p>
                    <a:p>
                      <a:pPr marL="0" marR="0" lvl="2" indent="0" algn="just" defTabSz="914400" rtl="0" eaLnBrk="1" fontAlgn="auto" latinLnBrk="0" hangingPunct="1">
                        <a:lnSpc>
                          <a:spcPct val="100000"/>
                        </a:lnSpc>
                        <a:spcBef>
                          <a:spcPts val="300"/>
                        </a:spcBef>
                        <a:spcAft>
                          <a:spcPts val="0"/>
                        </a:spcAft>
                        <a:buClrTx/>
                        <a:buSzTx/>
                        <a:buFontTx/>
                        <a:buNone/>
                        <a:tabLst/>
                        <a:defRPr/>
                      </a:pPr>
                      <a:r>
                        <a:rPr lang="fr-FR" sz="900" b="1" kern="1200" dirty="0">
                          <a:solidFill>
                            <a:schemeClr val="tx2">
                              <a:lumMod val="50000"/>
                            </a:schemeClr>
                          </a:solidFill>
                          <a:latin typeface="Calibri" panose="020F0502020204030204" pitchFamily="34" charset="0"/>
                          <a:ea typeface="+mn-ea"/>
                          <a:cs typeface="+mn-cs"/>
                        </a:rPr>
                        <a:t>Les adhésions</a:t>
                      </a:r>
                      <a:r>
                        <a:rPr lang="fr-FR" sz="900" b="1" kern="1200" baseline="0" dirty="0">
                          <a:solidFill>
                            <a:schemeClr val="tx2">
                              <a:lumMod val="50000"/>
                            </a:schemeClr>
                          </a:solidFill>
                          <a:latin typeface="Calibri" panose="020F0502020204030204" pitchFamily="34" charset="0"/>
                          <a:ea typeface="+mn-ea"/>
                          <a:cs typeface="+mn-cs"/>
                        </a:rPr>
                        <a:t> au PER CE se font obligatoirement par ouverture du compartiment 1. Les VL et VR issus du compte bancaire client alimenteront également ce compartiment.</a:t>
                      </a:r>
                    </a:p>
                    <a:p>
                      <a:pPr marL="171450" marR="0" lvl="2" indent="-171450" algn="just" defTabSz="914400" rtl="0" eaLnBrk="1" fontAlgn="auto" latinLnBrk="0" hangingPunct="1">
                        <a:lnSpc>
                          <a:spcPct val="100000"/>
                        </a:lnSpc>
                        <a:spcBef>
                          <a:spcPts val="1200"/>
                        </a:spcBef>
                        <a:spcAft>
                          <a:spcPts val="0"/>
                        </a:spcAft>
                        <a:buClr>
                          <a:schemeClr val="tx2">
                            <a:lumMod val="50000"/>
                          </a:schemeClr>
                        </a:buClr>
                        <a:buSzTx/>
                        <a:buFont typeface="Wingdings" panose="05000000000000000000" pitchFamily="2" charset="2"/>
                        <a:buChar char="Ø"/>
                        <a:tabLst/>
                        <a:defRPr/>
                      </a:pPr>
                      <a:r>
                        <a:rPr lang="fr-FR" sz="900" b="1" kern="1200" dirty="0">
                          <a:solidFill>
                            <a:schemeClr val="tx1"/>
                          </a:solidFill>
                          <a:latin typeface="Calibri" panose="020F0502020204030204" pitchFamily="34" charset="0"/>
                          <a:ea typeface="+mn-ea"/>
                          <a:cs typeface="+mn-cs"/>
                        </a:rPr>
                        <a:t>Compartiment 2 </a:t>
                      </a:r>
                      <a:r>
                        <a:rPr lang="fr-FR" sz="900" b="0" kern="1200" dirty="0">
                          <a:solidFill>
                            <a:schemeClr val="tx1"/>
                          </a:solidFill>
                          <a:latin typeface="Calibri" panose="020F0502020204030204" pitchFamily="34" charset="0"/>
                          <a:ea typeface="+mn-ea"/>
                          <a:cs typeface="+mn-cs"/>
                        </a:rPr>
                        <a:t>(collectif)  : composé de versements facultatifs (participation, intéressement, droits inscrits au titre du Compte Épargne Temps (CET), ou en l’absence de celui-ci des sommes correspondant à des jours de repos non pris).</a:t>
                      </a:r>
                    </a:p>
                    <a:p>
                      <a:pPr marL="171450" marR="0" lvl="2" indent="-171450" algn="just" defTabSz="914400" rtl="0" eaLnBrk="1" fontAlgn="auto" latinLnBrk="0" hangingPunct="1">
                        <a:lnSpc>
                          <a:spcPct val="100000"/>
                        </a:lnSpc>
                        <a:spcBef>
                          <a:spcPts val="1200"/>
                        </a:spcBef>
                        <a:spcAft>
                          <a:spcPts val="0"/>
                        </a:spcAft>
                        <a:buClr>
                          <a:schemeClr val="tx2">
                            <a:lumMod val="50000"/>
                          </a:schemeClr>
                        </a:buClr>
                        <a:buSzTx/>
                        <a:buFont typeface="Wingdings" panose="05000000000000000000" pitchFamily="2" charset="2"/>
                        <a:buChar char="Ø"/>
                        <a:tabLst/>
                        <a:defRPr/>
                      </a:pPr>
                      <a:r>
                        <a:rPr lang="fr-FR" sz="900" b="1" kern="1200" dirty="0">
                          <a:solidFill>
                            <a:schemeClr val="tx1"/>
                          </a:solidFill>
                          <a:latin typeface="Calibri" panose="020F0502020204030204" pitchFamily="34" charset="0"/>
                          <a:ea typeface="+mn-ea"/>
                          <a:cs typeface="+mn-cs"/>
                        </a:rPr>
                        <a:t>Compartiment 3 </a:t>
                      </a:r>
                      <a:r>
                        <a:rPr lang="fr-FR" sz="900" b="0" kern="1200" dirty="0">
                          <a:solidFill>
                            <a:schemeClr val="tx1"/>
                          </a:solidFill>
                          <a:latin typeface="Calibri" panose="020F0502020204030204" pitchFamily="34" charset="0"/>
                          <a:ea typeface="+mn-ea"/>
                          <a:cs typeface="+mn-cs"/>
                        </a:rPr>
                        <a:t>(collectif catégoriel) : composé de versements obligatoires de l’employeur et du salarié dans</a:t>
                      </a:r>
                      <a:r>
                        <a:rPr lang="fr-FR" sz="900" b="0" kern="1200" baseline="0" dirty="0">
                          <a:solidFill>
                            <a:schemeClr val="tx1"/>
                          </a:solidFill>
                          <a:latin typeface="Calibri" panose="020F0502020204030204" pitchFamily="34" charset="0"/>
                          <a:ea typeface="+mn-ea"/>
                          <a:cs typeface="+mn-cs"/>
                        </a:rPr>
                        <a:t> le cadre d un PÈRE </a:t>
                      </a:r>
                      <a:r>
                        <a:rPr lang="fr-FR" sz="900" b="0" kern="1200" dirty="0">
                          <a:solidFill>
                            <a:schemeClr val="tx1"/>
                          </a:solidFill>
                          <a:latin typeface="Calibri" panose="020F0502020204030204" pitchFamily="34" charset="0"/>
                          <a:ea typeface="+mn-ea"/>
                          <a:cs typeface="+mn-cs"/>
                        </a:rPr>
                        <a:t>(« article</a:t>
                      </a:r>
                      <a:r>
                        <a:rPr lang="fr-FR" sz="900" b="0" kern="1200" baseline="0" dirty="0">
                          <a:solidFill>
                            <a:schemeClr val="tx1"/>
                          </a:solidFill>
                          <a:latin typeface="Calibri" panose="020F0502020204030204" pitchFamily="34" charset="0"/>
                          <a:ea typeface="+mn-ea"/>
                          <a:cs typeface="+mn-cs"/>
                        </a:rPr>
                        <a:t> 83 »)</a:t>
                      </a:r>
                      <a:r>
                        <a:rPr lang="fr-FR" sz="900" b="0" kern="1200" dirty="0">
                          <a:solidFill>
                            <a:schemeClr val="tx1"/>
                          </a:solidFill>
                          <a:latin typeface="Calibri" panose="020F0502020204030204" pitchFamily="34" charset="0"/>
                          <a:ea typeface="+mn-ea"/>
                          <a:cs typeface="+mn-cs"/>
                        </a:rPr>
                        <a:t>.</a:t>
                      </a:r>
                    </a:p>
                    <a:p>
                      <a:pPr marL="0" marR="0" lvl="2" indent="0" algn="just" defTabSz="914400" rtl="0" eaLnBrk="1" fontAlgn="auto" latinLnBrk="0" hangingPunct="1">
                        <a:lnSpc>
                          <a:spcPct val="100000"/>
                        </a:lnSpc>
                        <a:spcBef>
                          <a:spcPts val="0"/>
                        </a:spcBef>
                        <a:spcAft>
                          <a:spcPts val="0"/>
                        </a:spcAft>
                        <a:buClr>
                          <a:schemeClr val="tx2">
                            <a:lumMod val="50000"/>
                          </a:schemeClr>
                        </a:buClr>
                        <a:buSzTx/>
                        <a:buFont typeface="Wingdings" panose="05000000000000000000" pitchFamily="2" charset="2"/>
                        <a:buNone/>
                        <a:tabLst/>
                        <a:defRPr/>
                      </a:pPr>
                      <a:endParaRPr lang="fr-FR" sz="900" b="0" kern="1200" dirty="0">
                        <a:solidFill>
                          <a:schemeClr val="tx1"/>
                        </a:solidFill>
                        <a:latin typeface="Calibri" panose="020F0502020204030204" pitchFamily="34" charset="0"/>
                        <a:ea typeface="+mn-ea"/>
                        <a:cs typeface="+mn-cs"/>
                      </a:endParaRPr>
                    </a:p>
                  </a:txBody>
                  <a:tcPr marL="91437" marR="91437" anchor="ctr">
                    <a:solidFill>
                      <a:schemeClr val="bg2">
                        <a:lumMod val="40000"/>
                        <a:lumOff val="60000"/>
                      </a:schemeClr>
                    </a:solidFill>
                  </a:tcPr>
                </a:tc>
                <a:extLst>
                  <a:ext uri="{0D108BD9-81ED-4DB2-BD59-A6C34878D82A}">
                    <a16:rowId xmlns:a16="http://schemas.microsoft.com/office/drawing/2014/main" val="10003"/>
                  </a:ext>
                </a:extLst>
              </a:tr>
              <a:tr h="809580">
                <a:tc>
                  <a:txBody>
                    <a:bodyPr/>
                    <a:lstStyle/>
                    <a:p>
                      <a:pPr algn="ctr"/>
                      <a:r>
                        <a:rPr lang="fr-FR" sz="1000" b="1" dirty="0">
                          <a:solidFill>
                            <a:schemeClr val="tx1"/>
                          </a:solidFill>
                          <a:latin typeface="Calibri" panose="020F0502020204030204" pitchFamily="34" charset="0"/>
                        </a:rPr>
                        <a:t>DURÉE</a:t>
                      </a:r>
                    </a:p>
                  </a:txBody>
                  <a:tcPr marL="91437" marR="91437" marT="45714" marB="45714" anchor="ctr">
                    <a:solidFill>
                      <a:schemeClr val="bg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Durée viagère</a:t>
                      </a:r>
                      <a:endPar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endParaRPr>
                    </a:p>
                  </a:txBody>
                  <a:tcPr marL="91438" marR="91438" marT="45728" marB="45728" anchor="ctr">
                    <a:solidFill>
                      <a:schemeClr val="bg2">
                        <a:lumMod val="40000"/>
                        <a:lumOff val="60000"/>
                      </a:schemeClr>
                    </a:solidFill>
                  </a:tcPr>
                </a:tc>
                <a:extLst>
                  <a:ext uri="{0D108BD9-81ED-4DB2-BD59-A6C34878D82A}">
                    <a16:rowId xmlns:a16="http://schemas.microsoft.com/office/drawing/2014/main" val="414100872"/>
                  </a:ext>
                </a:extLst>
              </a:tr>
              <a:tr h="4750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dirty="0">
                          <a:solidFill>
                            <a:schemeClr val="tx1"/>
                          </a:solidFill>
                          <a:latin typeface="Calibri" panose="020F0502020204030204" pitchFamily="34" charset="0"/>
                        </a:rPr>
                        <a:t>VERSEMENTS MINIMUMS</a:t>
                      </a:r>
                    </a:p>
                  </a:txBody>
                  <a:tcPr marL="91437" marR="91437" marT="45714" marB="45714" anchor="ctr">
                    <a:solidFill>
                      <a:schemeClr val="bg2">
                        <a:lumMod val="60000"/>
                        <a:lumOff val="40000"/>
                      </a:schemeClr>
                    </a:solidFill>
                  </a:tcPr>
                </a:tc>
                <a:tc>
                  <a:txBody>
                    <a:bodyPr/>
                    <a:lstStyle/>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Arial" panose="020B0604020202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Arial" panose="020B0604020202020204" pitchFamily="34" charset="0"/>
                        </a:rPr>
                        <a:t>Versement initial : </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Arial" panose="020B0604020202020204" pitchFamily="34" charset="0"/>
                        </a:rPr>
                        <a:t>2 000€ ou 1 000€ si mise en place de versements programmés</a:t>
                      </a:r>
                    </a:p>
                    <a:p>
                      <a:pPr marL="171450" marR="0" lvl="0" indent="-171450" algn="just"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Arial" panose="020B0604020202020204" pitchFamily="34" charset="0"/>
                        </a:rPr>
                        <a:t>Versements complémentaires </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Arial" panose="020B0604020202020204" pitchFamily="34" charset="0"/>
                        </a:rPr>
                        <a:t>: 100€ .</a:t>
                      </a:r>
                      <a:endPar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Arial" panose="020B0604020202020204" pitchFamily="34" charset="0"/>
                      </a:endParaRPr>
                    </a:p>
                    <a:p>
                      <a:pPr marL="171450" marR="0" lvl="0" indent="-171450" algn="just"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fr-FR" sz="9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Arial" panose="020B0604020202020204" pitchFamily="34" charset="0"/>
                        </a:rPr>
                        <a:t>Versements réguliers</a:t>
                      </a: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Arial" panose="020B0604020202020204" pitchFamily="34" charset="0"/>
                        </a:rPr>
                        <a:t> : 100€/mois ou 300€/ trimestre ou 1 200€/an.</a:t>
                      </a:r>
                    </a:p>
                    <a:p>
                      <a:pPr marL="0" marR="0" lvl="0" indent="0" algn="just" defTabSz="914400" rtl="0" eaLnBrk="1" fontAlgn="auto" latinLnBrk="0" hangingPunct="1">
                        <a:lnSpc>
                          <a:spcPct val="100000"/>
                        </a:lnSpc>
                        <a:spcBef>
                          <a:spcPts val="600"/>
                        </a:spcBef>
                        <a:spcAft>
                          <a:spcPts val="0"/>
                        </a:spcAft>
                        <a:buClrTx/>
                        <a:buSzTx/>
                        <a:buFont typeface="Wingdings" panose="05000000000000000000" pitchFamily="2" charset="2"/>
                        <a:buNone/>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Arial" panose="020B0604020202020204" pitchFamily="34" charset="0"/>
                        </a:rPr>
                        <a:t>Il est nécessaire de joindre un mandat SEPA accompagné d’un RIB au nom de l’adhérent en cas de prélèvement sur un compte externe ou de saisie de l’opération dans ISI </a:t>
                      </a:r>
                    </a:p>
                    <a:p>
                      <a:pPr marL="0" marR="0" lvl="0" indent="0" algn="just" defTabSz="9144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Arial" panose="020B0604020202020204" pitchFamily="34" charset="0"/>
                      </a:endParaRPr>
                    </a:p>
                  </a:txBody>
                  <a:tcPr marL="91438" marR="91438" marT="45728" marB="45728" anchor="ctr">
                    <a:solidFill>
                      <a:schemeClr val="bg2">
                        <a:lumMod val="40000"/>
                        <a:lumOff val="60000"/>
                      </a:schemeClr>
                    </a:solidFill>
                  </a:tcPr>
                </a:tc>
                <a:extLst>
                  <a:ext uri="{0D108BD9-81ED-4DB2-BD59-A6C34878D82A}">
                    <a16:rowId xmlns:a16="http://schemas.microsoft.com/office/drawing/2014/main" val="1058288816"/>
                  </a:ext>
                </a:extLst>
              </a:tr>
              <a:tr h="4750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ARBITRAGES</a:t>
                      </a:r>
                    </a:p>
                  </a:txBody>
                  <a:tcPr marL="91437" marR="91437" marT="45714" marB="45714" anchor="ctr">
                    <a:solidFill>
                      <a:schemeClr val="bg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
                          <a:srgbClr val="93C620">
                            <a:lumMod val="50000"/>
                          </a:srgbClr>
                        </a:buClr>
                        <a:buSzTx/>
                        <a:buFont typeface="Wingdings" panose="05000000000000000000" pitchFamily="2" charset="2"/>
                        <a:buNone/>
                        <a:tabLst/>
                        <a:defRPr/>
                      </a:pPr>
                      <a:endPar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
                          <a:srgbClr val="93C620">
                            <a:lumMod val="50000"/>
                          </a:srgbClr>
                        </a:buClr>
                        <a:buSzTx/>
                        <a:buFont typeface="Wingdings" panose="05000000000000000000" pitchFamily="2" charset="2"/>
                        <a:buNone/>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En période d’épargne </a:t>
                      </a:r>
                    </a:p>
                    <a:p>
                      <a:pPr marL="171450" marR="0" lvl="0" indent="-171450" algn="just" defTabSz="914400" rtl="0" eaLnBrk="1" fontAlgn="auto" latinLnBrk="0" hangingPunct="1">
                        <a:lnSpc>
                          <a:spcPct val="100000"/>
                        </a:lnSpc>
                        <a:spcBef>
                          <a:spcPts val="600"/>
                        </a:spcBef>
                        <a:spcAft>
                          <a:spcPts val="0"/>
                        </a:spcAft>
                        <a:buClr>
                          <a:srgbClr val="93C620">
                            <a:lumMod val="50000"/>
                          </a:srgbClr>
                        </a:buClr>
                        <a:buSzTx/>
                        <a:buFont typeface="Wingdings" panose="05000000000000000000" pitchFamily="2" charset="2"/>
                        <a:buChar char="Ø"/>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Gestion Horizon : arbitrage automatique et changement de profil d’investissement sans frais </a:t>
                      </a:r>
                    </a:p>
                    <a:p>
                      <a:pPr marL="171450" marR="0" lvl="0" indent="-171450" algn="just" defTabSz="914400" rtl="0" eaLnBrk="1" fontAlgn="auto" latinLnBrk="0" hangingPunct="1">
                        <a:lnSpc>
                          <a:spcPct val="100000"/>
                        </a:lnSpc>
                        <a:spcBef>
                          <a:spcPts val="600"/>
                        </a:spcBef>
                        <a:spcAft>
                          <a:spcPts val="0"/>
                        </a:spcAft>
                        <a:buClr>
                          <a:srgbClr val="93C620">
                            <a:lumMod val="50000"/>
                          </a:srgbClr>
                        </a:buClr>
                        <a:buSzTx/>
                        <a:buFont typeface="Wingdings" panose="05000000000000000000" pitchFamily="2" charset="2"/>
                        <a:buChar char="Ø"/>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Gestion Libre : </a:t>
                      </a:r>
                    </a:p>
                    <a:p>
                      <a:pPr marL="628650" marR="0" lvl="1" indent="-171450" algn="just" defTabSz="914400" rtl="0" eaLnBrk="1" fontAlgn="auto" latinLnBrk="0" hangingPunct="1">
                        <a:lnSpc>
                          <a:spcPct val="100000"/>
                        </a:lnSpc>
                        <a:spcBef>
                          <a:spcPts val="300"/>
                        </a:spcBef>
                        <a:spcAft>
                          <a:spcPts val="0"/>
                        </a:spcAft>
                        <a:buClr>
                          <a:srgbClr val="93C620">
                            <a:lumMod val="50000"/>
                          </a:srgbClr>
                        </a:buClr>
                        <a:buSzTx/>
                        <a:buFont typeface="Wingdings" panose="05000000000000000000" pitchFamily="2" charset="2"/>
                        <a:buChar char="ü"/>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L’adhérent choisit librement les supports à arbitrer ainsi que leur ventilation ;</a:t>
                      </a:r>
                    </a:p>
                    <a:p>
                      <a:pPr marL="628650" marR="0" lvl="1" indent="-171450" algn="just" defTabSz="914400" rtl="0" eaLnBrk="1" fontAlgn="auto" latinLnBrk="0" hangingPunct="1">
                        <a:lnSpc>
                          <a:spcPct val="100000"/>
                        </a:lnSpc>
                        <a:spcBef>
                          <a:spcPts val="300"/>
                        </a:spcBef>
                        <a:spcAft>
                          <a:spcPts val="0"/>
                        </a:spcAft>
                        <a:buClr>
                          <a:srgbClr val="93C620">
                            <a:lumMod val="50000"/>
                          </a:srgbClr>
                        </a:buClr>
                        <a:buSzTx/>
                        <a:buFont typeface="Wingdings" panose="05000000000000000000" pitchFamily="2" charset="2"/>
                        <a:buChar char="ü"/>
                        <a:tabLst/>
                        <a:defRPr/>
                      </a:pPr>
                      <a:r>
                        <a:rPr kumimoji="0" lang="fr-FR" sz="9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Frais 1% du montant arbitré (possibilité de minorer jusqu’à 0 % si réinvestissement à 100 % sur des supports en UC quel que soit le support désinvesti).</a:t>
                      </a:r>
                    </a:p>
                    <a:p>
                      <a:pPr marL="457200" marR="0" lvl="1" indent="0" algn="just" defTabSz="914400" rtl="0" eaLnBrk="1" fontAlgn="auto" latinLnBrk="0" hangingPunct="1">
                        <a:lnSpc>
                          <a:spcPct val="100000"/>
                        </a:lnSpc>
                        <a:spcBef>
                          <a:spcPts val="0"/>
                        </a:spcBef>
                        <a:spcAft>
                          <a:spcPts val="0"/>
                        </a:spcAft>
                        <a:buClr>
                          <a:srgbClr val="93C620">
                            <a:lumMod val="50000"/>
                          </a:srgbClr>
                        </a:buClr>
                        <a:buSzTx/>
                        <a:buFont typeface="Wingdings" panose="05000000000000000000" pitchFamily="2" charset="2"/>
                        <a:buNone/>
                        <a:tabLst/>
                        <a:defRPr/>
                      </a:pPr>
                      <a:endParaRPr kumimoji="0" lang="fr-FR" sz="900" b="0" i="0" u="none" strike="noStrike" kern="1200" cap="none" spc="0" normalizeH="0" baseline="0" noProof="0" dirty="0">
                        <a:ln>
                          <a:noFill/>
                        </a:ln>
                        <a:solidFill>
                          <a:srgbClr val="474747"/>
                        </a:solidFill>
                        <a:effectLst/>
                        <a:highlight>
                          <a:srgbClr val="FFFF00"/>
                        </a:highlight>
                        <a:uLnTx/>
                        <a:uFillTx/>
                        <a:latin typeface="Calibri" panose="020F0502020204030204" pitchFamily="34" charset="0"/>
                        <a:ea typeface="+mn-ea"/>
                        <a:cs typeface="+mn-cs"/>
                      </a:endParaRPr>
                    </a:p>
                  </a:txBody>
                  <a:tcPr marL="91438" marR="91438" marT="45728" marB="45728" anchor="ctr">
                    <a:solidFill>
                      <a:schemeClr val="bg2">
                        <a:lumMod val="40000"/>
                        <a:lumOff val="60000"/>
                      </a:schemeClr>
                    </a:solidFill>
                  </a:tcPr>
                </a:tc>
                <a:extLst>
                  <a:ext uri="{0D108BD9-81ED-4DB2-BD59-A6C34878D82A}">
                    <a16:rowId xmlns:a16="http://schemas.microsoft.com/office/drawing/2014/main" val="2957524058"/>
                  </a:ext>
                </a:extLst>
              </a:tr>
            </a:tbl>
          </a:graphicData>
        </a:graphic>
      </p:graphicFrame>
      <p:sp>
        <p:nvSpPr>
          <p:cNvPr id="7" name="ZoneTexte 6">
            <a:extLst>
              <a:ext uri="{FF2B5EF4-FFF2-40B4-BE49-F238E27FC236}">
                <a16:creationId xmlns:a16="http://schemas.microsoft.com/office/drawing/2014/main" id="{C8AB1900-8EB0-4A52-8438-52DF35E6E6F1}"/>
              </a:ext>
            </a:extLst>
          </p:cNvPr>
          <p:cNvSpPr txBox="1"/>
          <p:nvPr/>
        </p:nvSpPr>
        <p:spPr>
          <a:xfrm>
            <a:off x="6930504" y="9883328"/>
            <a:ext cx="288032" cy="384721"/>
          </a:xfrm>
          <a:prstGeom prst="rect">
            <a:avLst/>
          </a:prstGeom>
          <a:noFill/>
        </p:spPr>
        <p:txBody>
          <a:bodyPr wrap="square" rtlCol="0">
            <a:spAutoFit/>
          </a:bodyPr>
          <a:lstStyle/>
          <a:p>
            <a:r>
              <a:rPr lang="fr-FR" b="1" dirty="0">
                <a:solidFill>
                  <a:schemeClr val="tx2">
                    <a:lumMod val="75000"/>
                  </a:schemeClr>
                </a:solidFill>
              </a:rPr>
              <a:t>6</a:t>
            </a:r>
          </a:p>
        </p:txBody>
      </p:sp>
    </p:spTree>
    <p:extLst>
      <p:ext uri="{BB962C8B-B14F-4D97-AF65-F5344CB8AC3E}">
        <p14:creationId xmlns:p14="http://schemas.microsoft.com/office/powerpoint/2010/main" val="26941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 5">
            <a:extLst>
              <a:ext uri="{FF2B5EF4-FFF2-40B4-BE49-F238E27FC236}">
                <a16:creationId xmlns:a16="http://schemas.microsoft.com/office/drawing/2014/main" id="{F22772EE-A941-4D3A-A023-A73123944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8" y="350838"/>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16449308-D2D3-43BF-AC4B-268ECEC2E09B}"/>
              </a:ext>
            </a:extLst>
          </p:cNvPr>
          <p:cNvSpPr txBox="1"/>
          <p:nvPr/>
        </p:nvSpPr>
        <p:spPr>
          <a:xfrm rot="341550">
            <a:off x="77435" y="1034444"/>
            <a:ext cx="4608512" cy="338554"/>
          </a:xfrm>
          <a:prstGeom prst="rect">
            <a:avLst/>
          </a:prstGeom>
          <a:noFill/>
          <a:scene3d>
            <a:camera prst="orthographicFront">
              <a:rot lat="0" lon="0" rev="1200000"/>
            </a:camera>
            <a:lightRig rig="threePt" dir="t"/>
          </a:scene3d>
        </p:spPr>
        <p:txBody>
          <a:bodyPr>
            <a:spAutoFit/>
          </a:bodyPr>
          <a:lstStyle/>
          <a:p>
            <a:pPr algn="ctr">
              <a:defRPr/>
            </a:pPr>
            <a:r>
              <a:rPr lang="fr-FR" sz="1600" b="1" dirty="0"/>
              <a:t>LES GÉNÉRALITÉS DU PRODUIT </a:t>
            </a:r>
            <a:r>
              <a:rPr lang="fr-FR" sz="1400" b="1" dirty="0"/>
              <a:t>(3/3)</a:t>
            </a:r>
            <a:endParaRPr lang="fr-FR" sz="1600" b="1" dirty="0"/>
          </a:p>
        </p:txBody>
      </p:sp>
      <p:graphicFrame>
        <p:nvGraphicFramePr>
          <p:cNvPr id="5" name="Tableau 4">
            <a:extLst>
              <a:ext uri="{FF2B5EF4-FFF2-40B4-BE49-F238E27FC236}">
                <a16:creationId xmlns:a16="http://schemas.microsoft.com/office/drawing/2014/main" id="{13652BAB-9A20-41B8-95B5-C121C76490C9}"/>
              </a:ext>
            </a:extLst>
          </p:cNvPr>
          <p:cNvGraphicFramePr>
            <a:graphicFrameLocks noGrp="1"/>
          </p:cNvGraphicFramePr>
          <p:nvPr>
            <p:extLst>
              <p:ext uri="{D42A27DB-BD31-4B8C-83A1-F6EECF244321}">
                <p14:modId xmlns:p14="http://schemas.microsoft.com/office/powerpoint/2010/main" val="2462821689"/>
              </p:ext>
            </p:extLst>
          </p:nvPr>
        </p:nvGraphicFramePr>
        <p:xfrm>
          <a:off x="72008" y="1996198"/>
          <a:ext cx="7146528" cy="7959138"/>
        </p:xfrm>
        <a:graphic>
          <a:graphicData uri="http://schemas.openxmlformats.org/drawingml/2006/table">
            <a:tbl>
              <a:tblPr firstRow="1" bandRow="1">
                <a:effectLst/>
                <a:tableStyleId>{5C22544A-7EE6-4342-B048-85BDC9FD1C3A}</a:tableStyleId>
              </a:tblPr>
              <a:tblGrid>
                <a:gridCol w="1872208">
                  <a:extLst>
                    <a:ext uri="{9D8B030D-6E8A-4147-A177-3AD203B41FA5}">
                      <a16:colId xmlns:a16="http://schemas.microsoft.com/office/drawing/2014/main" val="20000"/>
                    </a:ext>
                  </a:extLst>
                </a:gridCol>
                <a:gridCol w="5274320">
                  <a:extLst>
                    <a:ext uri="{9D8B030D-6E8A-4147-A177-3AD203B41FA5}">
                      <a16:colId xmlns:a16="http://schemas.microsoft.com/office/drawing/2014/main" val="20001"/>
                    </a:ext>
                  </a:extLst>
                </a:gridCol>
              </a:tblGrid>
              <a:tr h="15310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FRAIS SUR COTISATIONS</a:t>
                      </a:r>
                    </a:p>
                  </a:txBody>
                  <a:tcPr marL="91438" marR="91438" marT="45728" marB="45728" anchor="ctr">
                    <a:solidFill>
                      <a:schemeClr val="bg2">
                        <a:lumMod val="60000"/>
                        <a:lumOff val="4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Versement initial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suite à </a:t>
                      </a:r>
                      <a:r>
                        <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transfert PERP CE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0%</a:t>
                      </a:r>
                    </a:p>
                    <a:p>
                      <a:pPr marL="18000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1000" b="1" i="1" u="sng" strike="noStrike" kern="1200" cap="none" spc="0" normalizeH="0" baseline="0" noProof="0" dirty="0">
                          <a:ln>
                            <a:noFill/>
                          </a:ln>
                          <a:solidFill>
                            <a:srgbClr val="474747"/>
                          </a:solidFill>
                          <a:effectLst/>
                          <a:uLnTx/>
                          <a:uFillTx/>
                          <a:latin typeface="Calibri" panose="020F0502020204030204" pitchFamily="34" charset="0"/>
                          <a:ea typeface="+mn-ea"/>
                          <a:cs typeface="+mn-cs"/>
                        </a:rPr>
                        <a:t>NB</a:t>
                      </a:r>
                      <a:r>
                        <a:rPr kumimoji="0" lang="fr-FR" sz="1000" b="0" i="1"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 les frais de transfert (de 5% prévus par les CG) d’un PERP CE (320) de moins de 10 ans, </a:t>
                      </a:r>
                      <a:r>
                        <a:rPr kumimoji="0" lang="fr-FR" sz="1000" b="1" i="1"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ne sont pas retenus </a:t>
                      </a:r>
                      <a:r>
                        <a:rPr kumimoji="0" lang="fr-FR" sz="1000" b="0" i="1"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lorsque le contrat cible est un </a:t>
                      </a:r>
                      <a:r>
                        <a:rPr kumimoji="0" lang="fr-FR" sz="1000" b="1" i="1"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PER CE </a:t>
                      </a:r>
                      <a:r>
                        <a:rPr kumimoji="0" lang="fr-FR" sz="1000" b="0" i="1"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(241).</a:t>
                      </a:r>
                      <a:endPar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endParaRPr>
                    </a:p>
                    <a:p>
                      <a:pPr marL="171450" indent="-171450" algn="l">
                        <a:spcBef>
                          <a:spcPts val="900"/>
                        </a:spcBef>
                        <a:buFont typeface="Wingdings" panose="05000000000000000000" pitchFamily="2" charset="2"/>
                        <a:buChar char="Ø"/>
                      </a:pPr>
                      <a:r>
                        <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Versement initial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suite </a:t>
                      </a:r>
                      <a:r>
                        <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à rachat </a:t>
                      </a:r>
                      <a:r>
                        <a:rPr kumimoji="0" lang="fr-FR"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a:t>
                      </a:r>
                      <a:r>
                        <a:rPr kumimoji="0" lang="fr-FR"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lang="fr-FR" sz="1000" b="1" i="0" u="none" strike="noStrike" baseline="0" dirty="0">
                          <a:solidFill>
                            <a:srgbClr val="000000"/>
                          </a:solidFill>
                          <a:latin typeface="Calibri" panose="020F0502020204030204" pitchFamily="34" charset="0"/>
                          <a:cs typeface="Calibri" panose="020F0502020204030204" pitchFamily="34" charset="0"/>
                        </a:rPr>
                        <a:t>3% max </a:t>
                      </a:r>
                      <a:r>
                        <a:rPr lang="fr-FR" sz="1000" b="0" i="0" u="none" strike="noStrike" baseline="0" dirty="0">
                          <a:solidFill>
                            <a:srgbClr val="000000"/>
                          </a:solidFill>
                          <a:latin typeface="Calibri" panose="020F0502020204030204" pitchFamily="34" charset="0"/>
                          <a:cs typeface="Calibri" panose="020F0502020204030204" pitchFamily="34" charset="0"/>
                        </a:rPr>
                        <a:t>(possibilité de minorer selon les grilles de dérogation tarifaire en vigueur) </a:t>
                      </a:r>
                    </a:p>
                    <a:p>
                      <a:pPr marL="171450" marR="0" lvl="0" indent="-171450" algn="just" defTabSz="914400" rtl="0" eaLnBrk="1" fontAlgn="auto" latinLnBrk="0" hangingPunct="1">
                        <a:lnSpc>
                          <a:spcPct val="100000"/>
                        </a:lnSpc>
                        <a:spcBef>
                          <a:spcPts val="900"/>
                        </a:spcBef>
                        <a:spcAft>
                          <a:spcPts val="0"/>
                        </a:spcAft>
                        <a:buClr>
                          <a:schemeClr val="tx2">
                            <a:lumMod val="50000"/>
                          </a:schemeClr>
                        </a:buClr>
                        <a:buSzTx/>
                        <a:buFont typeface="Wingdings" panose="05000000000000000000" pitchFamily="2" charset="2"/>
                        <a:buChar char="Ø"/>
                        <a:tabLst/>
                        <a:defRPr/>
                      </a:pPr>
                      <a:r>
                        <a:rPr kumimoji="0" lang="fr-FR" sz="1000" b="1" i="1"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Versement libre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a:t>
                      </a:r>
                      <a:r>
                        <a:rPr lang="fr-FR" sz="1000" b="1" i="0" u="none" strike="noStrike" baseline="0" dirty="0">
                          <a:solidFill>
                            <a:srgbClr val="000000"/>
                          </a:solidFill>
                          <a:latin typeface="Calibri" panose="020F0502020204030204" pitchFamily="34" charset="0"/>
                          <a:cs typeface="Calibri" panose="020F0502020204030204" pitchFamily="34" charset="0"/>
                        </a:rPr>
                        <a:t>3% max </a:t>
                      </a:r>
                      <a:r>
                        <a:rPr lang="fr-FR" sz="1000" b="0" i="0" u="none" strike="noStrike" baseline="0" dirty="0">
                          <a:solidFill>
                            <a:srgbClr val="000000"/>
                          </a:solidFill>
                          <a:latin typeface="Calibri" panose="020F0502020204030204" pitchFamily="34" charset="0"/>
                          <a:cs typeface="Calibri" panose="020F0502020204030204" pitchFamily="34" charset="0"/>
                        </a:rPr>
                        <a:t>(possibilité de minorer selon les grilles de dérogation tarifaire en vigueur) </a:t>
                      </a:r>
                      <a:endPar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endParaRP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3"/>
                  </a:ext>
                </a:extLst>
              </a:tr>
              <a:tr h="11428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AUTRES FRAIS EN PÉRIODE D’ÉPARGNE</a:t>
                      </a:r>
                    </a:p>
                  </a:txBody>
                  <a:tcPr marL="91438" marR="91438" marT="45728" marB="45728" anchor="ctr">
                    <a:solidFill>
                      <a:schemeClr val="bg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5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0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Frais annuels de gestion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a:t>
                      </a:r>
                    </a:p>
                    <a:p>
                      <a:pPr marL="182563" marR="0" lvl="1" indent="-95250" algn="just"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Support Euros : 0,80% ; </a:t>
                      </a:r>
                    </a:p>
                    <a:p>
                      <a:pPr marL="182563" marR="0" lvl="1" indent="-95250" algn="just"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Supports en unités de compte : 0,60% max. en gestion Horizon et en Gestion Libre.</a:t>
                      </a:r>
                    </a:p>
                    <a:p>
                      <a:pPr marL="171450" marR="0" lvl="0" indent="-171450" algn="just"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fr-FR" sz="1000" b="1" i="0" u="none" strike="noStrike" kern="1200" cap="none" spc="0" normalizeH="0" baseline="0" noProof="0" dirty="0">
                          <a:ln>
                            <a:noFill/>
                          </a:ln>
                          <a:solidFill>
                            <a:srgbClr val="93C620">
                              <a:lumMod val="50000"/>
                            </a:srgbClr>
                          </a:solidFill>
                          <a:effectLst/>
                          <a:uLnTx/>
                          <a:uFillTx/>
                          <a:latin typeface="Calibri" panose="020F0502020204030204" pitchFamily="34" charset="0"/>
                          <a:ea typeface="+mn-ea"/>
                          <a:cs typeface="+mn-cs"/>
                        </a:rPr>
                        <a:t>Frais liés au financement de l’association GERCE : </a:t>
                      </a: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0,02% maximum.</a:t>
                      </a:r>
                    </a:p>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5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endParaRP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4"/>
                  </a:ext>
                </a:extLst>
              </a:tr>
              <a:tr h="857869">
                <a:tc>
                  <a:txBody>
                    <a:bodyPr/>
                    <a:lstStyle/>
                    <a:p>
                      <a:pPr algn="ctr"/>
                      <a:r>
                        <a:rPr lang="fr-FR" sz="1000" b="1" dirty="0">
                          <a:solidFill>
                            <a:schemeClr val="tx1"/>
                          </a:solidFill>
                          <a:latin typeface="Calibri" panose="020F0502020204030204" pitchFamily="34" charset="0"/>
                        </a:rPr>
                        <a:t>AUTRES FRAIS EN PÉRIODE DE RENTE</a:t>
                      </a:r>
                    </a:p>
                  </a:txBody>
                  <a:tcPr marL="91438" marR="91438" marT="45728" marB="45728" anchor="ctr">
                    <a:solidFill>
                      <a:schemeClr val="bg2">
                        <a:lumMod val="60000"/>
                        <a:lumOff val="40000"/>
                      </a:schemeClr>
                    </a:solidFill>
                  </a:tcPr>
                </a:tc>
                <a:tc>
                  <a:txBody>
                    <a:bodyPr/>
                    <a:lstStyle/>
                    <a:p>
                      <a:pPr marL="171450" indent="-171450" algn="just">
                        <a:spcBef>
                          <a:spcPts val="600"/>
                        </a:spcBef>
                        <a:buFont typeface="Wingdings" panose="05000000000000000000" pitchFamily="2" charset="2"/>
                        <a:buChar char="Ø"/>
                      </a:pPr>
                      <a:r>
                        <a:rPr lang="fr-FR" sz="1000" b="1" dirty="0">
                          <a:solidFill>
                            <a:schemeClr val="tx2">
                              <a:lumMod val="50000"/>
                            </a:schemeClr>
                          </a:solidFill>
                          <a:latin typeface="Calibri" panose="020F0502020204030204" pitchFamily="34" charset="0"/>
                        </a:rPr>
                        <a:t>Frais de gestion sur encours s’appliquant aux capitaux constitutifs de rente :</a:t>
                      </a:r>
                      <a:r>
                        <a:rPr lang="fr-FR" sz="1000" b="1" dirty="0">
                          <a:solidFill>
                            <a:schemeClr val="tx1"/>
                          </a:solidFill>
                          <a:latin typeface="Calibri" panose="020F0502020204030204" pitchFamily="34" charset="0"/>
                        </a:rPr>
                        <a:t> </a:t>
                      </a:r>
                      <a:r>
                        <a:rPr lang="fr-FR" sz="1000" b="0" dirty="0">
                          <a:solidFill>
                            <a:schemeClr val="tx1"/>
                          </a:solidFill>
                          <a:latin typeface="Calibri" panose="020F0502020204030204" pitchFamily="34" charset="0"/>
                        </a:rPr>
                        <a:t>0,85% ;</a:t>
                      </a:r>
                    </a:p>
                    <a:p>
                      <a:pPr marL="171450" indent="-171450" algn="just">
                        <a:spcBef>
                          <a:spcPts val="900"/>
                        </a:spcBef>
                        <a:spcAft>
                          <a:spcPts val="200"/>
                        </a:spcAft>
                        <a:buFont typeface="Wingdings" panose="05000000000000000000" pitchFamily="2" charset="2"/>
                        <a:buChar char="Ø"/>
                      </a:pPr>
                      <a:r>
                        <a:rPr lang="fr-FR" sz="1000" b="1" dirty="0">
                          <a:solidFill>
                            <a:schemeClr val="tx2">
                              <a:lumMod val="50000"/>
                            </a:schemeClr>
                          </a:solidFill>
                          <a:latin typeface="Calibri" panose="020F0502020204030204" pitchFamily="34" charset="0"/>
                        </a:rPr>
                        <a:t>Frais sur arrérages dus à chaque versement de rente) </a:t>
                      </a:r>
                      <a:r>
                        <a:rPr lang="fr-FR" sz="1000" b="0" kern="1200" dirty="0">
                          <a:solidFill>
                            <a:schemeClr val="tx1"/>
                          </a:solidFill>
                          <a:latin typeface="Calibri" panose="020F0502020204030204" pitchFamily="34" charset="0"/>
                          <a:ea typeface="+mn-ea"/>
                          <a:cs typeface="+mn-cs"/>
                        </a:rPr>
                        <a:t>: 1% ; </a:t>
                      </a:r>
                    </a:p>
                    <a:p>
                      <a:pPr marL="171450" indent="-171450" algn="just">
                        <a:spcBef>
                          <a:spcPts val="900"/>
                        </a:spcBef>
                        <a:buFont typeface="Wingdings" panose="05000000000000000000" pitchFamily="2" charset="2"/>
                        <a:buChar char="Ø"/>
                      </a:pPr>
                      <a:r>
                        <a:rPr lang="fr-FR" sz="1000" b="1" dirty="0">
                          <a:solidFill>
                            <a:schemeClr val="tx2">
                              <a:lumMod val="50000"/>
                            </a:schemeClr>
                          </a:solidFill>
                          <a:latin typeface="Calibri" panose="020F0502020204030204" pitchFamily="34" charset="0"/>
                        </a:rPr>
                        <a:t>Frais de conversion </a:t>
                      </a:r>
                      <a:r>
                        <a:rPr lang="fr-FR" sz="1000" b="1" dirty="0">
                          <a:solidFill>
                            <a:schemeClr val="tx1"/>
                          </a:solidFill>
                          <a:latin typeface="Calibri" panose="020F0502020204030204" pitchFamily="34" charset="0"/>
                        </a:rPr>
                        <a:t>: </a:t>
                      </a:r>
                      <a:r>
                        <a:rPr lang="fr-FR" sz="1000" b="0" dirty="0">
                          <a:solidFill>
                            <a:schemeClr val="tx1"/>
                          </a:solidFill>
                          <a:latin typeface="Calibri" panose="020F0502020204030204" pitchFamily="34" charset="0"/>
                        </a:rPr>
                        <a:t>0% ; </a:t>
                      </a:r>
                      <a:endParaRPr lang="fr-FR" sz="1000" b="0" i="0" dirty="0">
                        <a:solidFill>
                          <a:schemeClr val="tx1"/>
                        </a:solidFill>
                        <a:latin typeface="Calibri" panose="020F0502020204030204" pitchFamily="34" charset="0"/>
                      </a:endParaRP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5"/>
                  </a:ext>
                </a:extLst>
              </a:tr>
              <a:tr h="2209398">
                <a:tc>
                  <a:txBody>
                    <a:bodyPr/>
                    <a:lstStyle/>
                    <a:p>
                      <a:pPr algn="ctr"/>
                      <a:r>
                        <a:rPr lang="fr-FR" sz="1000" b="1" dirty="0">
                          <a:solidFill>
                            <a:schemeClr val="tx1"/>
                          </a:solidFill>
                          <a:latin typeface="Calibri" panose="020F0502020204030204" pitchFamily="34" charset="0"/>
                        </a:rPr>
                        <a:t>LES</a:t>
                      </a:r>
                      <a:r>
                        <a:rPr lang="fr-FR" sz="1000" b="1" baseline="0" dirty="0">
                          <a:solidFill>
                            <a:schemeClr val="tx1"/>
                          </a:solidFill>
                          <a:latin typeface="Calibri" panose="020F0502020204030204" pitchFamily="34" charset="0"/>
                        </a:rPr>
                        <a:t> PRESTATIONS</a:t>
                      </a:r>
                      <a:endParaRPr lang="fr-FR" sz="1000" b="1" dirty="0">
                        <a:solidFill>
                          <a:schemeClr val="tx1"/>
                        </a:solidFill>
                        <a:latin typeface="Calibri" panose="020F0502020204030204" pitchFamily="34" charset="0"/>
                      </a:endParaRPr>
                    </a:p>
                  </a:txBody>
                  <a:tcPr marL="91438" marR="91438" marT="45728" marB="45728" anchor="ctr">
                    <a:solidFill>
                      <a:schemeClr val="bg2">
                        <a:lumMod val="60000"/>
                        <a:lumOff val="40000"/>
                      </a:schemeClr>
                    </a:solidFill>
                  </a:tcPr>
                </a:tc>
                <a:tc>
                  <a:txBody>
                    <a:bodyPr/>
                    <a:lstStyle/>
                    <a:p>
                      <a:pPr marL="0" indent="0" algn="just" defTabSz="914400" rtl="0" eaLnBrk="1" latinLnBrk="0" hangingPunct="1">
                        <a:spcBef>
                          <a:spcPts val="600"/>
                        </a:spcBef>
                        <a:buFont typeface="Wingdings" panose="05000000000000000000" pitchFamily="2" charset="2"/>
                        <a:buNone/>
                      </a:pPr>
                      <a:endParaRPr lang="fr-FR" sz="500" b="1" kern="1200" dirty="0">
                        <a:solidFill>
                          <a:schemeClr val="tx2">
                            <a:lumMod val="50000"/>
                          </a:schemeClr>
                        </a:solidFill>
                        <a:latin typeface="Calibri" panose="020F0502020204030204" pitchFamily="34" charset="0"/>
                        <a:ea typeface="+mn-ea"/>
                        <a:cs typeface="+mn-cs"/>
                      </a:endParaRPr>
                    </a:p>
                    <a:p>
                      <a:pPr marL="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000" b="1" dirty="0">
                          <a:solidFill>
                            <a:schemeClr val="tx2">
                              <a:lumMod val="50000"/>
                            </a:schemeClr>
                          </a:solidFill>
                          <a:latin typeface="Calibri"/>
                        </a:rPr>
                        <a:t>AVANT</a:t>
                      </a:r>
                      <a:r>
                        <a:rPr lang="fr-FR" sz="1000" b="1" baseline="0" dirty="0">
                          <a:solidFill>
                            <a:schemeClr val="tx2">
                              <a:lumMod val="50000"/>
                            </a:schemeClr>
                          </a:solidFill>
                          <a:latin typeface="Calibri"/>
                        </a:rPr>
                        <a:t> L’ECHEANCE </a:t>
                      </a:r>
                      <a:r>
                        <a:rPr lang="fr-FR" sz="1000" b="0" kern="1200" baseline="0" dirty="0">
                          <a:solidFill>
                            <a:schemeClr val="tx2">
                              <a:lumMod val="50000"/>
                            </a:schemeClr>
                          </a:solidFill>
                          <a:latin typeface="Calibri" panose="020F0502020204030204" pitchFamily="34" charset="0"/>
                          <a:ea typeface="+mn-ea"/>
                          <a:cs typeface="+mn-cs"/>
                        </a:rPr>
                        <a:t>(phase de constitution) </a:t>
                      </a:r>
                      <a:r>
                        <a:rPr lang="fr-FR" sz="1000" b="0" kern="1200" baseline="0" dirty="0">
                          <a:solidFill>
                            <a:schemeClr val="tx1"/>
                          </a:solidFill>
                          <a:latin typeface="Calibri" panose="020F0502020204030204" pitchFamily="34" charset="0"/>
                          <a:ea typeface="+mn-ea"/>
                          <a:cs typeface="+mn-cs"/>
                        </a:rPr>
                        <a:t>:</a:t>
                      </a:r>
                      <a:r>
                        <a:rPr lang="fr-FR" sz="1000" b="0" kern="1200" baseline="0" dirty="0">
                          <a:solidFill>
                            <a:srgbClr val="FF00FF"/>
                          </a:solidFill>
                          <a:latin typeface="Calibri" panose="020F0502020204030204" pitchFamily="34" charset="0"/>
                          <a:ea typeface="+mn-ea"/>
                          <a:cs typeface="+mn-cs"/>
                        </a:rPr>
                        <a:t> </a:t>
                      </a:r>
                      <a:r>
                        <a:rPr lang="fr-FR" sz="1000" b="0" dirty="0">
                          <a:solidFill>
                            <a:schemeClr val="tx1"/>
                          </a:solidFill>
                          <a:latin typeface="Calibri"/>
                        </a:rPr>
                        <a:t>Rachat total et partiel possible sous certaines conditions </a:t>
                      </a:r>
                      <a:r>
                        <a:rPr lang="fr-FR" sz="900" b="0" i="1" dirty="0">
                          <a:solidFill>
                            <a:schemeClr val="tx1"/>
                          </a:solidFill>
                          <a:latin typeface="Calibri"/>
                          <a:hlinkClick r:id="rId3" action="ppaction://hlinksldjump"/>
                        </a:rPr>
                        <a:t>(Cf. Les cas de déblocages anticipés)</a:t>
                      </a:r>
                      <a:endParaRPr lang="fr-FR" sz="900" b="0" i="1" dirty="0">
                        <a:solidFill>
                          <a:schemeClr val="tx1"/>
                        </a:solidFill>
                        <a:latin typeface="Calibri"/>
                      </a:endParaRPr>
                    </a:p>
                    <a:p>
                      <a:pPr marL="0" indent="0" algn="just" defTabSz="914400" rtl="0" eaLnBrk="1" latinLnBrk="0" hangingPunct="1">
                        <a:spcBef>
                          <a:spcPts val="0"/>
                        </a:spcBef>
                        <a:buFont typeface="Wingdings" panose="05000000000000000000" pitchFamily="2" charset="2"/>
                        <a:buNone/>
                      </a:pPr>
                      <a:endParaRPr lang="fr-FR" sz="1000" b="1" kern="1200" dirty="0">
                        <a:solidFill>
                          <a:srgbClr val="FF00FF"/>
                        </a:solidFill>
                        <a:latin typeface="Calibri" panose="020F0502020204030204" pitchFamily="34" charset="0"/>
                        <a:ea typeface="+mn-ea"/>
                        <a:cs typeface="+mn-cs"/>
                      </a:endParaRPr>
                    </a:p>
                    <a:p>
                      <a:pPr marL="0" indent="-171450" algn="just" defTabSz="914400" rtl="0" eaLnBrk="1" latinLnBrk="0" hangingPunct="1">
                        <a:spcBef>
                          <a:spcPts val="0"/>
                        </a:spcBef>
                        <a:buFont typeface="Wingdings" panose="05000000000000000000" pitchFamily="2" charset="2"/>
                        <a:buChar char="Ø"/>
                      </a:pPr>
                      <a:r>
                        <a:rPr lang="fr-FR" sz="1000" b="1" kern="1200" dirty="0">
                          <a:solidFill>
                            <a:schemeClr val="tx2">
                              <a:lumMod val="50000"/>
                            </a:schemeClr>
                          </a:solidFill>
                          <a:latin typeface="Calibri" panose="020F0502020204030204" pitchFamily="34" charset="0"/>
                          <a:ea typeface="+mn-ea"/>
                          <a:cs typeface="+mn-cs"/>
                        </a:rPr>
                        <a:t>A L’ECHEANCE</a:t>
                      </a:r>
                      <a:r>
                        <a:rPr lang="fr-FR" sz="1000" b="1" kern="1200" baseline="0" dirty="0">
                          <a:solidFill>
                            <a:schemeClr val="tx2">
                              <a:lumMod val="50000"/>
                            </a:schemeClr>
                          </a:solidFill>
                          <a:latin typeface="Calibri" panose="020F0502020204030204" pitchFamily="34" charset="0"/>
                          <a:ea typeface="+mn-ea"/>
                          <a:cs typeface="+mn-cs"/>
                        </a:rPr>
                        <a:t> </a:t>
                      </a:r>
                      <a:r>
                        <a:rPr lang="fr-FR" sz="1000" b="0" kern="1200" baseline="0" dirty="0">
                          <a:solidFill>
                            <a:schemeClr val="tx2">
                              <a:lumMod val="50000"/>
                            </a:schemeClr>
                          </a:solidFill>
                          <a:latin typeface="Calibri" panose="020F0502020204030204" pitchFamily="34" charset="0"/>
                          <a:ea typeface="+mn-ea"/>
                          <a:cs typeface="+mn-cs"/>
                        </a:rPr>
                        <a:t>(phase de liquidation) </a:t>
                      </a:r>
                      <a:r>
                        <a:rPr lang="fr-FR" sz="1000" b="1" strike="noStrike" kern="1200" dirty="0">
                          <a:solidFill>
                            <a:schemeClr val="tx2">
                              <a:lumMod val="50000"/>
                            </a:schemeClr>
                          </a:solidFill>
                          <a:latin typeface="Calibri" panose="020F0502020204030204" pitchFamily="34" charset="0"/>
                          <a:ea typeface="+mn-ea"/>
                          <a:cs typeface="+mn-cs"/>
                        </a:rPr>
                        <a:t>: </a:t>
                      </a:r>
                      <a:r>
                        <a:rPr lang="fr-FR" sz="1000" b="0" kern="1200" dirty="0">
                          <a:solidFill>
                            <a:schemeClr val="tx1"/>
                          </a:solidFill>
                          <a:latin typeface="Calibri" panose="020F0502020204030204" pitchFamily="34" charset="0"/>
                          <a:ea typeface="+mn-ea"/>
                          <a:cs typeface="+mn-cs"/>
                        </a:rPr>
                        <a:t>différentes formes de règlement des droits possibles, voire un panachage des différentes formes de sortie :</a:t>
                      </a:r>
                    </a:p>
                    <a:p>
                      <a:pPr marL="357188" lvl="1" indent="-174625" algn="just" defTabSz="914400" rtl="0" eaLnBrk="1" latinLnBrk="0" hangingPunct="1">
                        <a:spcBef>
                          <a:spcPts val="600"/>
                        </a:spcBef>
                        <a:buFont typeface="Arial" panose="020B0604020202020204" pitchFamily="34" charset="0"/>
                        <a:buChar char="•"/>
                      </a:pPr>
                      <a:r>
                        <a:rPr lang="fr-FR" sz="1000" b="0" kern="1200" dirty="0">
                          <a:solidFill>
                            <a:schemeClr val="tx1"/>
                          </a:solidFill>
                          <a:latin typeface="Calibri" panose="020F0502020204030204" pitchFamily="34" charset="0"/>
                          <a:ea typeface="+mn-ea"/>
                          <a:cs typeface="+mn-cs"/>
                        </a:rPr>
                        <a:t>soit une rente viagère calculée sur la base de la valorisation du contrat au jour de la liquidation + option de réversion à 60 %, 80% ou 100 % ;</a:t>
                      </a:r>
                    </a:p>
                    <a:p>
                      <a:pPr marL="357188" lvl="1" indent="-174625" algn="just" defTabSz="914400" rtl="0" eaLnBrk="1" latinLnBrk="0" hangingPunct="1">
                        <a:spcBef>
                          <a:spcPts val="600"/>
                        </a:spcBef>
                        <a:buFont typeface="Arial" panose="020B0604020202020204" pitchFamily="34" charset="0"/>
                        <a:buChar char="•"/>
                      </a:pPr>
                      <a:r>
                        <a:rPr lang="fr-FR" sz="1000" b="0" kern="1200" dirty="0">
                          <a:solidFill>
                            <a:schemeClr val="tx1"/>
                          </a:solidFill>
                          <a:latin typeface="Calibri" panose="020F0502020204030204" pitchFamily="34" charset="0"/>
                          <a:ea typeface="+mn-ea"/>
                          <a:cs typeface="+mn-cs"/>
                        </a:rPr>
                        <a:t>soit un capital, libéré en une fois ou de manière fractionnée, soit une combinaison des deux.</a:t>
                      </a:r>
                    </a:p>
                    <a:p>
                      <a:pPr marL="0" lvl="0" indent="-274637" algn="just" defTabSz="914400" rtl="0" eaLnBrk="1" latinLnBrk="0" hangingPunct="1">
                        <a:spcBef>
                          <a:spcPts val="600"/>
                        </a:spcBef>
                        <a:buFont typeface="Arial" panose="020B0604020202020204" pitchFamily="34" charset="0"/>
                        <a:buNone/>
                      </a:pPr>
                      <a:r>
                        <a:rPr lang="fr-FR" sz="900" b="0" i="1" kern="1200" dirty="0">
                          <a:solidFill>
                            <a:schemeClr val="tx1"/>
                          </a:solidFill>
                          <a:latin typeface="Calibri"/>
                          <a:ea typeface="+mn-ea"/>
                          <a:cs typeface="+mn-cs"/>
                          <a:hlinkClick r:id="rId4" action="ppaction://hlinksldjump"/>
                        </a:rPr>
                        <a:t>Cf. Modalité de sortie à l’échéance</a:t>
                      </a:r>
                      <a:endParaRPr lang="fr-FR" sz="900" b="0" i="1" kern="1200" dirty="0">
                        <a:solidFill>
                          <a:schemeClr val="tx1"/>
                        </a:solidFill>
                        <a:latin typeface="Calibri"/>
                        <a:ea typeface="+mn-ea"/>
                        <a:cs typeface="+mn-cs"/>
                      </a:endParaRPr>
                    </a:p>
                    <a:p>
                      <a:pPr marL="171450" indent="-171450" algn="just">
                        <a:spcBef>
                          <a:spcPts val="1200"/>
                        </a:spcBef>
                        <a:buFont typeface="Wingdings" panose="05000000000000000000" pitchFamily="2" charset="2"/>
                        <a:buChar char="Ø"/>
                      </a:pPr>
                      <a:r>
                        <a:rPr lang="fr-FR" sz="1000" b="1" dirty="0">
                          <a:solidFill>
                            <a:schemeClr val="tx2">
                              <a:lumMod val="50000"/>
                            </a:schemeClr>
                          </a:solidFill>
                          <a:latin typeface="Calibri"/>
                        </a:rPr>
                        <a:t>Rachats partiels programmés impossibles.</a:t>
                      </a:r>
                    </a:p>
                    <a:p>
                      <a:pPr marL="0" indent="0" algn="just">
                        <a:spcBef>
                          <a:spcPts val="0"/>
                        </a:spcBef>
                        <a:buFont typeface="Wingdings" panose="05000000000000000000" pitchFamily="2" charset="2"/>
                        <a:buNone/>
                      </a:pPr>
                      <a:endParaRPr lang="fr-FR" sz="500" b="1" dirty="0">
                        <a:solidFill>
                          <a:schemeClr val="tx2">
                            <a:lumMod val="50000"/>
                          </a:schemeClr>
                        </a:solidFill>
                        <a:latin typeface="Calibri"/>
                      </a:endParaRP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3362322089"/>
                  </a:ext>
                </a:extLst>
              </a:tr>
              <a:tr h="382975">
                <a:tc>
                  <a:txBody>
                    <a:bodyPr/>
                    <a:lstStyle/>
                    <a:p>
                      <a:pPr algn="ctr"/>
                      <a:r>
                        <a:rPr lang="fr-FR" sz="1000" b="1" dirty="0">
                          <a:solidFill>
                            <a:schemeClr val="tx1"/>
                          </a:solidFill>
                          <a:latin typeface="Calibri" panose="020F0502020204030204" pitchFamily="34" charset="0"/>
                        </a:rPr>
                        <a:t>CHANGEMENT DE MODE DE GESTION</a:t>
                      </a:r>
                    </a:p>
                  </a:txBody>
                  <a:tcPr marL="91438" marR="91438" marT="45728" marB="45728" anchor="ctr">
                    <a:solidFill>
                      <a:schemeClr val="bg2">
                        <a:lumMod val="60000"/>
                        <a:lumOff val="40000"/>
                      </a:schemeClr>
                    </a:solidFill>
                  </a:tcPr>
                </a:tc>
                <a:tc>
                  <a:txBody>
                    <a:bodyPr/>
                    <a:lstStyle/>
                    <a:p>
                      <a:pPr marL="0" indent="0" algn="l">
                        <a:spcAft>
                          <a:spcPts val="100"/>
                        </a:spcAft>
                        <a:buFontTx/>
                        <a:buNone/>
                      </a:pPr>
                      <a:r>
                        <a:rPr lang="fr-FR" sz="1000" b="0" i="0" u="none" strike="noStrike" baseline="0" dirty="0">
                          <a:solidFill>
                            <a:schemeClr val="tx1"/>
                          </a:solidFill>
                          <a:latin typeface="Calibri" panose="020F0502020204030204" pitchFamily="34" charset="0"/>
                        </a:rPr>
                        <a:t>Possible à tout moment. Sans frais</a:t>
                      </a: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7"/>
                  </a:ext>
                </a:extLst>
              </a:tr>
              <a:tr h="467768">
                <a:tc>
                  <a:txBody>
                    <a:bodyPr/>
                    <a:lstStyle/>
                    <a:p>
                      <a:pPr algn="ctr"/>
                      <a:r>
                        <a:rPr lang="fr-FR" sz="1000" b="1" dirty="0">
                          <a:solidFill>
                            <a:schemeClr val="tx1"/>
                          </a:solidFill>
                          <a:latin typeface="Calibri" panose="020F0502020204030204" pitchFamily="34" charset="0"/>
                        </a:rPr>
                        <a:t>CHANGEMENT DE DURÉE</a:t>
                      </a:r>
                    </a:p>
                  </a:txBody>
                  <a:tcPr marL="91438" marR="91438" marT="45728" marB="45728" anchor="ctr">
                    <a:solidFill>
                      <a:schemeClr val="bg2">
                        <a:lumMod val="60000"/>
                        <a:lumOff val="40000"/>
                      </a:schemeClr>
                    </a:solidFill>
                  </a:tcPr>
                </a:tc>
                <a:tc>
                  <a:txBody>
                    <a:bodyPr/>
                    <a:lstStyle/>
                    <a:p>
                      <a:pPr marL="0" indent="0" algn="just" fontAlgn="auto" hangingPunct="1">
                        <a:spcAft>
                          <a:spcPts val="0"/>
                        </a:spcAft>
                        <a:buFont typeface="Arial" panose="020B0604020202020204" pitchFamily="34" charset="0"/>
                        <a:buNone/>
                        <a:defRPr/>
                      </a:pPr>
                      <a:r>
                        <a:rPr lang="fr-FR" sz="1000" b="0" i="0" u="none" strike="noStrike" baseline="0" dirty="0">
                          <a:solidFill>
                            <a:schemeClr val="tx1"/>
                          </a:solidFill>
                          <a:latin typeface="Calibri" panose="020F0502020204030204" pitchFamily="34" charset="0"/>
                        </a:rPr>
                        <a:t>Possibilité de modifier l’âge estimé de départ à la retraite à tout moment.</a:t>
                      </a: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8"/>
                  </a:ext>
                </a:extLst>
              </a:tr>
              <a:tr h="630946">
                <a:tc>
                  <a:txBody>
                    <a:bodyPr/>
                    <a:lstStyle/>
                    <a:p>
                      <a:pPr algn="ctr"/>
                      <a:r>
                        <a:rPr lang="fr-FR" sz="1000" b="1" dirty="0">
                          <a:solidFill>
                            <a:schemeClr val="tx1"/>
                          </a:solidFill>
                          <a:latin typeface="Calibri" panose="020F0502020204030204" pitchFamily="34" charset="0"/>
                        </a:rPr>
                        <a:t>TRANSFERT PER SORTANT</a:t>
                      </a:r>
                    </a:p>
                  </a:txBody>
                  <a:tcPr marL="91438" marR="91438" marT="45728" marB="45728" anchor="ctr">
                    <a:solidFill>
                      <a:schemeClr val="bg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Le contrat prévoit le transfert des droits individuels constitués et non liquidés à la date du transfert sur un autre contrat </a:t>
                      </a:r>
                      <a:r>
                        <a:rPr kumimoji="0" lang="fr-FR" sz="10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PER externe</a:t>
                      </a: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 </a:t>
                      </a:r>
                      <a:r>
                        <a:rPr kumimoji="0" lang="fr-FR" sz="10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(Cf notice)</a:t>
                      </a: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10009"/>
                  </a:ext>
                </a:extLst>
              </a:tr>
              <a:tr h="6309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FRAIS DE TRANSFERT</a:t>
                      </a:r>
                    </a:p>
                  </a:txBody>
                  <a:tcPr marL="91438" marR="91438" marT="45728" marB="45728" anchor="ctr">
                    <a:solidFill>
                      <a:schemeClr val="bg2">
                        <a:lumMod val="60000"/>
                        <a:lumOff val="40000"/>
                      </a:schemeClr>
                    </a:solidFill>
                  </a:tcPr>
                </a:tc>
                <a:tc>
                  <a:txBody>
                    <a:bodyPr/>
                    <a:lstStyle/>
                    <a:p>
                      <a:pPr marL="171450" marR="0" lvl="0" indent="-171450" algn="just" defTabSz="914400" rtl="0" eaLnBrk="1" fontAlgn="auto" latinLnBrk="0" hangingPunct="1">
                        <a:lnSpc>
                          <a:spcPct val="100000"/>
                        </a:lnSpc>
                        <a:spcBef>
                          <a:spcPts val="1200"/>
                        </a:spcBef>
                        <a:spcAft>
                          <a:spcPts val="0"/>
                        </a:spcAft>
                        <a:buClr>
                          <a:schemeClr val="tx2">
                            <a:lumMod val="50000"/>
                          </a:schemeClr>
                        </a:buClr>
                        <a:buSzTx/>
                        <a:buFont typeface="Wingdings" panose="05000000000000000000" pitchFamily="2" charset="2"/>
                        <a:buChar char="Ø"/>
                        <a:tabLst/>
                        <a:defRPr/>
                      </a:pP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Adhésion de moins de 5 ans : 1 %</a:t>
                      </a:r>
                    </a:p>
                    <a:p>
                      <a:pPr marL="171450" marR="0" lvl="0" indent="-171450" algn="just" defTabSz="914400" rtl="0" eaLnBrk="1" fontAlgn="auto" latinLnBrk="0" hangingPunct="1">
                        <a:lnSpc>
                          <a:spcPct val="100000"/>
                        </a:lnSpc>
                        <a:spcBef>
                          <a:spcPts val="1200"/>
                        </a:spcBef>
                        <a:spcAft>
                          <a:spcPts val="0"/>
                        </a:spcAft>
                        <a:buClr>
                          <a:schemeClr val="tx2">
                            <a:lumMod val="50000"/>
                          </a:schemeClr>
                        </a:buClr>
                        <a:buSzTx/>
                        <a:buFont typeface="Wingdings" panose="05000000000000000000" pitchFamily="2" charset="2"/>
                        <a:buChar char="Ø"/>
                        <a:tabLst/>
                        <a:defRPr/>
                      </a:pPr>
                      <a:r>
                        <a:rPr kumimoji="0" lang="fr-FR" sz="1000" b="0" i="0" u="none" strike="noStrike" kern="1200" cap="none" spc="0" normalizeH="0" baseline="0" noProof="0" dirty="0">
                          <a:ln>
                            <a:noFill/>
                          </a:ln>
                          <a:solidFill>
                            <a:srgbClr val="474747"/>
                          </a:solidFill>
                          <a:effectLst/>
                          <a:uLnTx/>
                          <a:uFillTx/>
                          <a:latin typeface="Calibri" panose="020F0502020204030204" pitchFamily="34" charset="0"/>
                          <a:ea typeface="+mn-ea"/>
                          <a:cs typeface="+mn-cs"/>
                        </a:rPr>
                        <a:t>Adhésion  de 5 ans et plus : 0 %</a:t>
                      </a:r>
                    </a:p>
                  </a:txBody>
                  <a:tcPr marL="91438" marR="91438" marT="45728" marB="45728" anchor="ctr">
                    <a:solidFill>
                      <a:schemeClr val="accent6">
                        <a:lumMod val="20000"/>
                        <a:lumOff val="80000"/>
                      </a:schemeClr>
                    </a:solidFill>
                  </a:tcPr>
                </a:tc>
                <a:extLst>
                  <a:ext uri="{0D108BD9-81ED-4DB2-BD59-A6C34878D82A}">
                    <a16:rowId xmlns:a16="http://schemas.microsoft.com/office/drawing/2014/main" val="4096978215"/>
                  </a:ext>
                </a:extLst>
              </a:tr>
            </a:tbl>
          </a:graphicData>
        </a:graphic>
      </p:graphicFrame>
      <p:sp>
        <p:nvSpPr>
          <p:cNvPr id="6" name="ZoneTexte 5">
            <a:extLst>
              <a:ext uri="{FF2B5EF4-FFF2-40B4-BE49-F238E27FC236}">
                <a16:creationId xmlns:a16="http://schemas.microsoft.com/office/drawing/2014/main" id="{D1E4A14E-59EA-4A8A-A737-EF88651D7399}"/>
              </a:ext>
            </a:extLst>
          </p:cNvPr>
          <p:cNvSpPr txBox="1"/>
          <p:nvPr/>
        </p:nvSpPr>
        <p:spPr>
          <a:xfrm>
            <a:off x="6930504" y="9930655"/>
            <a:ext cx="288032" cy="384721"/>
          </a:xfrm>
          <a:prstGeom prst="rect">
            <a:avLst/>
          </a:prstGeom>
          <a:noFill/>
        </p:spPr>
        <p:txBody>
          <a:bodyPr wrap="square" rtlCol="0">
            <a:spAutoFit/>
          </a:bodyPr>
          <a:lstStyle/>
          <a:p>
            <a:r>
              <a:rPr lang="fr-FR" b="1" dirty="0">
                <a:solidFill>
                  <a:schemeClr val="tx2">
                    <a:lumMod val="75000"/>
                  </a:schemeClr>
                </a:solidFill>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age 3">
            <a:extLst>
              <a:ext uri="{FF2B5EF4-FFF2-40B4-BE49-F238E27FC236}">
                <a16:creationId xmlns:a16="http://schemas.microsoft.com/office/drawing/2014/main" id="{E3BE7708-F41F-4954-969D-C5039BB7F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D9A00E0D-E8DA-465E-B459-5C88CB18E310}"/>
              </a:ext>
            </a:extLst>
          </p:cNvPr>
          <p:cNvSpPr txBox="1"/>
          <p:nvPr/>
        </p:nvSpPr>
        <p:spPr>
          <a:xfrm>
            <a:off x="377776" y="975822"/>
            <a:ext cx="4613275" cy="338554"/>
          </a:xfrm>
          <a:prstGeom prst="rect">
            <a:avLst/>
          </a:prstGeom>
          <a:noFill/>
          <a:scene3d>
            <a:camera prst="orthographicFront">
              <a:rot lat="0" lon="0" rev="600000"/>
            </a:camera>
            <a:lightRig rig="threePt" dir="t"/>
          </a:scene3d>
        </p:spPr>
        <p:txBody>
          <a:bodyPr>
            <a:spAutoFit/>
          </a:bodyPr>
          <a:lstStyle/>
          <a:p>
            <a:pPr>
              <a:defRPr/>
            </a:pPr>
            <a:r>
              <a:rPr lang="fr-FR" sz="1600" b="1" dirty="0"/>
              <a:t>LA FISCALITE A L’ENTREE</a:t>
            </a:r>
          </a:p>
        </p:txBody>
      </p:sp>
      <p:sp>
        <p:nvSpPr>
          <p:cNvPr id="9" name="ZoneTexte 8">
            <a:extLst>
              <a:ext uri="{FF2B5EF4-FFF2-40B4-BE49-F238E27FC236}">
                <a16:creationId xmlns:a16="http://schemas.microsoft.com/office/drawing/2014/main" id="{83529AE0-5837-4B3C-881F-E8582D2DF9A2}"/>
              </a:ext>
            </a:extLst>
          </p:cNvPr>
          <p:cNvSpPr txBox="1"/>
          <p:nvPr/>
        </p:nvSpPr>
        <p:spPr>
          <a:xfrm>
            <a:off x="75358" y="5415632"/>
            <a:ext cx="7143178" cy="4539704"/>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a:defRPr/>
            </a:pPr>
            <a:endParaRPr lang="fr-FR" sz="1000" dirty="0">
              <a:latin typeface="Calibri" panose="020F0502020204030204" pitchFamily="34" charset="0"/>
            </a:endParaRPr>
          </a:p>
          <a:p>
            <a:pPr>
              <a:defRPr/>
            </a:pPr>
            <a:endParaRPr lang="fr-FR" sz="1000" dirty="0">
              <a:latin typeface="Calibri" panose="020F0502020204030204" pitchFamily="34" charset="0"/>
            </a:endParaRPr>
          </a:p>
          <a:p>
            <a:pPr>
              <a:defRPr/>
            </a:pPr>
            <a:endParaRPr lang="fr-FR" sz="1000" dirty="0">
              <a:latin typeface="Calibri" panose="020F0502020204030204" pitchFamily="34" charset="0"/>
            </a:endParaRPr>
          </a:p>
          <a:p>
            <a:pP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spcBef>
                <a:spcPts val="1200"/>
              </a:spcBef>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p:txBody>
      </p:sp>
      <p:sp>
        <p:nvSpPr>
          <p:cNvPr id="10" name="Rectangle : coins arrondis 9">
            <a:extLst>
              <a:ext uri="{FF2B5EF4-FFF2-40B4-BE49-F238E27FC236}">
                <a16:creationId xmlns:a16="http://schemas.microsoft.com/office/drawing/2014/main" id="{F62BF5D1-0CA4-4540-B8F0-F1219DA3D0C3}"/>
              </a:ext>
            </a:extLst>
          </p:cNvPr>
          <p:cNvSpPr/>
          <p:nvPr/>
        </p:nvSpPr>
        <p:spPr>
          <a:xfrm>
            <a:off x="171487" y="5217663"/>
            <a:ext cx="1615163" cy="284832"/>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FISCALITE A L’ENTREE</a:t>
            </a:r>
          </a:p>
        </p:txBody>
      </p:sp>
      <p:graphicFrame>
        <p:nvGraphicFramePr>
          <p:cNvPr id="12" name="Tableau 4">
            <a:extLst>
              <a:ext uri="{FF2B5EF4-FFF2-40B4-BE49-F238E27FC236}">
                <a16:creationId xmlns:a16="http://schemas.microsoft.com/office/drawing/2014/main" id="{CF0A5BFD-45AB-4E13-976A-AD6FC27B806D}"/>
              </a:ext>
            </a:extLst>
          </p:cNvPr>
          <p:cNvGraphicFramePr>
            <a:graphicFrameLocks noGrp="1"/>
          </p:cNvGraphicFramePr>
          <p:nvPr>
            <p:extLst>
              <p:ext uri="{D42A27DB-BD31-4B8C-83A1-F6EECF244321}">
                <p14:modId xmlns:p14="http://schemas.microsoft.com/office/powerpoint/2010/main" val="1668518445"/>
              </p:ext>
            </p:extLst>
          </p:nvPr>
        </p:nvGraphicFramePr>
        <p:xfrm>
          <a:off x="161752" y="5634856"/>
          <a:ext cx="6960841" cy="3533183"/>
        </p:xfrm>
        <a:graphic>
          <a:graphicData uri="http://schemas.openxmlformats.org/drawingml/2006/table">
            <a:tbl>
              <a:tblPr firstRow="1" bandRow="1">
                <a:tableStyleId>{93296810-A885-4BE3-A3E7-6D5BEEA58F35}</a:tableStyleId>
              </a:tblPr>
              <a:tblGrid>
                <a:gridCol w="1831799">
                  <a:extLst>
                    <a:ext uri="{9D8B030D-6E8A-4147-A177-3AD203B41FA5}">
                      <a16:colId xmlns:a16="http://schemas.microsoft.com/office/drawing/2014/main" val="193479306"/>
                    </a:ext>
                  </a:extLst>
                </a:gridCol>
                <a:gridCol w="2625954">
                  <a:extLst>
                    <a:ext uri="{9D8B030D-6E8A-4147-A177-3AD203B41FA5}">
                      <a16:colId xmlns:a16="http://schemas.microsoft.com/office/drawing/2014/main" val="153293136"/>
                    </a:ext>
                  </a:extLst>
                </a:gridCol>
                <a:gridCol w="2503088">
                  <a:extLst>
                    <a:ext uri="{9D8B030D-6E8A-4147-A177-3AD203B41FA5}">
                      <a16:colId xmlns:a16="http://schemas.microsoft.com/office/drawing/2014/main" val="2383590784"/>
                    </a:ext>
                  </a:extLst>
                </a:gridCol>
              </a:tblGrid>
              <a:tr h="509588">
                <a:tc>
                  <a:txBody>
                    <a:bodyPr/>
                    <a:lstStyle/>
                    <a:p>
                      <a:endParaRPr lang="fr-FR" sz="1000" b="1" i="1" kern="1200" dirty="0">
                        <a:solidFill>
                          <a:schemeClr val="tx1"/>
                        </a:solidFill>
                        <a:effectLst/>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i="0" kern="1200" dirty="0">
                          <a:solidFill>
                            <a:schemeClr val="tx1"/>
                          </a:solidFill>
                          <a:effectLst/>
                          <a:latin typeface="Calibri" panose="020F0502020204030204" pitchFamily="34" charset="0"/>
                          <a:ea typeface="+mn-ea"/>
                          <a:cs typeface="Calibri" panose="020F0502020204030204" pitchFamily="34" charset="0"/>
                        </a:rPr>
                        <a:t>Versements volontaires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b="1" i="0" kern="1200" dirty="0">
                          <a:solidFill>
                            <a:schemeClr val="tx1"/>
                          </a:solidFill>
                          <a:effectLst/>
                          <a:latin typeface="Calibri" panose="020F0502020204030204" pitchFamily="34" charset="0"/>
                          <a:ea typeface="+mn-ea"/>
                          <a:cs typeface="Calibri" panose="020F0502020204030204" pitchFamily="34" charset="0"/>
                        </a:rPr>
                        <a:t>Versements volontaires non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209818364"/>
                  </a:ext>
                </a:extLst>
              </a:tr>
              <a:tr h="2116009">
                <a:tc>
                  <a:txBody>
                    <a:bodyPr/>
                    <a:lstStyle/>
                    <a:p>
                      <a:r>
                        <a:rPr lang="fr-FR" sz="1000" b="1" kern="1200" cap="all" baseline="0" dirty="0">
                          <a:solidFill>
                            <a:schemeClr val="tx1"/>
                          </a:solidFill>
                          <a:effectLst/>
                          <a:latin typeface="Calibri" panose="020F0502020204030204" pitchFamily="34" charset="0"/>
                          <a:ea typeface="+mn-ea"/>
                          <a:cs typeface="Calibri" panose="020F0502020204030204" pitchFamily="34" charset="0"/>
                        </a:rPr>
                        <a:t>Compartiment</a:t>
                      </a:r>
                      <a:r>
                        <a:rPr lang="fr-FR" sz="1000" b="1" kern="1200" dirty="0">
                          <a:solidFill>
                            <a:schemeClr val="tx1"/>
                          </a:solidFill>
                          <a:effectLst/>
                          <a:latin typeface="Calibri" panose="020F0502020204030204" pitchFamily="34" charset="0"/>
                          <a:ea typeface="+mn-ea"/>
                          <a:cs typeface="Calibri" panose="020F0502020204030204" pitchFamily="34" charset="0"/>
                        </a:rPr>
                        <a:t> 1</a:t>
                      </a:r>
                    </a:p>
                    <a:p>
                      <a:pPr>
                        <a:spcBef>
                          <a:spcPts val="600"/>
                        </a:spcBef>
                      </a:pPr>
                      <a:endParaRPr lang="fr-FR" sz="1000" b="1" i="1"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000" dirty="0">
                          <a:effectLst/>
                          <a:latin typeface="Calibri" panose="020F0502020204030204" pitchFamily="34" charset="0"/>
                          <a:ea typeface="Calibri" panose="020F0502020204030204" pitchFamily="34" charset="0"/>
                        </a:rPr>
                        <a:t>Déductibilité à l’IR : </a:t>
                      </a:r>
                    </a:p>
                    <a:p>
                      <a:pPr algn="ctr">
                        <a:spcAft>
                          <a:spcPts val="0"/>
                        </a:spcAft>
                      </a:pPr>
                      <a:r>
                        <a:rPr lang="fr-FR" sz="1000" dirty="0">
                          <a:effectLst/>
                          <a:latin typeface="Calibri" panose="020F0502020204030204" pitchFamily="34" charset="0"/>
                          <a:ea typeface="Calibri" panose="020F0502020204030204" pitchFamily="34" charset="0"/>
                        </a:rPr>
                        <a:t>Max (10% PASS ; 10% des revenus professionnels limités à 8 PASS)</a:t>
                      </a:r>
                    </a:p>
                    <a:p>
                      <a:endParaRPr lang="fr-FR" sz="1000" i="1" dirty="0">
                        <a:effectLst/>
                        <a:latin typeface="Calibri" panose="020F0502020204030204" pitchFamily="34" charset="0"/>
                        <a:ea typeface="Calibri" panose="020F0502020204030204" pitchFamily="34" charset="0"/>
                      </a:endParaRPr>
                    </a:p>
                    <a:p>
                      <a:r>
                        <a:rPr lang="fr-FR" sz="1000" i="1" dirty="0">
                          <a:effectLst/>
                          <a:latin typeface="Calibri" panose="020F0502020204030204" pitchFamily="34" charset="0"/>
                          <a:ea typeface="Calibri" panose="020F0502020204030204" pitchFamily="34" charset="0"/>
                        </a:rPr>
                        <a:t>NB : PASS 2019 = 40.524 €</a:t>
                      </a:r>
                    </a:p>
                    <a:p>
                      <a:r>
                        <a:rPr lang="fr-FR" sz="1000" b="0" i="1" kern="1200" dirty="0">
                          <a:solidFill>
                            <a:schemeClr val="tx1"/>
                          </a:solidFill>
                          <a:effectLst/>
                          <a:latin typeface="Calibri" panose="020F0502020204030204" pitchFamily="34" charset="0"/>
                          <a:ea typeface="+mn-ea"/>
                          <a:cs typeface="Calibri" panose="020F0502020204030204" pitchFamily="34" charset="0"/>
                        </a:rPr>
                        <a:t>        PASS 2020 = </a:t>
                      </a:r>
                      <a:r>
                        <a:rPr lang="fr-FR" sz="1000" i="1" kern="1200" dirty="0">
                          <a:solidFill>
                            <a:schemeClr val="dk1"/>
                          </a:solidFill>
                          <a:effectLst/>
                          <a:latin typeface="Calibri" panose="020F0502020204030204" pitchFamily="34" charset="0"/>
                          <a:ea typeface="+mn-ea"/>
                          <a:cs typeface="+mn-cs"/>
                        </a:rPr>
                        <a:t>41 136 €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fr-FR" sz="1000" dirty="0">
                          <a:effectLst/>
                          <a:latin typeface="Calibri" panose="020F0502020204030204" pitchFamily="34" charset="0"/>
                          <a:ea typeface="Calibri" panose="020F0502020204030204" pitchFamily="34" charset="0"/>
                        </a:rPr>
                        <a:t>Pas de déductibilité*</a:t>
                      </a:r>
                      <a:endParaRPr lang="fr-FR" sz="100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8624297"/>
                  </a:ext>
                </a:extLst>
              </a:tr>
              <a:tr h="4309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kern="1200" cap="all" baseline="0" noProof="0" dirty="0">
                          <a:solidFill>
                            <a:schemeClr val="tx1"/>
                          </a:solidFill>
                          <a:effectLst/>
                          <a:latin typeface="Calibri" panose="020F0502020204030204" pitchFamily="34" charset="0"/>
                          <a:ea typeface="+mn-ea"/>
                          <a:cs typeface="Calibri" panose="020F0502020204030204" pitchFamily="34" charset="0"/>
                        </a:rPr>
                        <a:t>Compartiment</a:t>
                      </a:r>
                      <a:r>
                        <a:rPr lang="fr-FR" sz="1000" b="1" kern="1200" noProof="0" dirty="0">
                          <a:solidFill>
                            <a:schemeClr val="tx1"/>
                          </a:solidFill>
                          <a:effectLst/>
                          <a:latin typeface="Calibri" panose="020F0502020204030204" pitchFamily="34" charset="0"/>
                          <a:ea typeface="+mn-ea"/>
                          <a:cs typeface="Calibri" panose="020F0502020204030204" pitchFamily="34" charset="0"/>
                        </a:rPr>
                        <a:t>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gridSpan="2">
                  <a:txBody>
                    <a:bodyPr/>
                    <a:lstStyle/>
                    <a:p>
                      <a:pPr marL="0" indent="0" algn="ctr">
                        <a:buFont typeface="Arial" panose="020B0604020202020204" pitchFamily="34" charset="0"/>
                        <a:buNone/>
                      </a:pPr>
                      <a:r>
                        <a:rPr lang="fr-FR" sz="1000" b="0" kern="1200" dirty="0">
                          <a:solidFill>
                            <a:schemeClr val="tx1"/>
                          </a:solidFill>
                          <a:effectLst/>
                          <a:latin typeface="Calibri" panose="020F0502020204030204" pitchFamily="34" charset="0"/>
                          <a:ea typeface="+mn-ea"/>
                          <a:cs typeface="Calibri" panose="020F0502020204030204" pitchFamily="34" charset="0"/>
                        </a:rPr>
                        <a:t>Fiscalité en lien avec le contrat d’origine</a:t>
                      </a:r>
                      <a:endParaRPr lang="fr-FR" sz="1000" b="0" kern="1200" dirty="0">
                        <a:solidFill>
                          <a:srgbClr val="FF00FF"/>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hMerge="1">
                  <a:txBody>
                    <a:bodyPr/>
                    <a:lstStyle/>
                    <a:p>
                      <a:pPr marL="171450" indent="-171450">
                        <a:buFont typeface="Arial" panose="020B0604020202020204" pitchFamily="34" charset="0"/>
                        <a:buChar char="•"/>
                      </a:pPr>
                      <a:endParaRPr lang="fr-FR" sz="90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4129762704"/>
                  </a:ext>
                </a:extLst>
              </a:tr>
              <a:tr h="4766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kern="1200" cap="all" baseline="0" noProof="0" dirty="0">
                          <a:solidFill>
                            <a:schemeClr val="tx1"/>
                          </a:solidFill>
                          <a:effectLst/>
                          <a:latin typeface="Calibri" panose="020F0502020204030204" pitchFamily="34" charset="0"/>
                          <a:ea typeface="+mn-ea"/>
                          <a:cs typeface="Calibri" panose="020F0502020204030204" pitchFamily="34" charset="0"/>
                        </a:rPr>
                        <a:t>Compartiment</a:t>
                      </a:r>
                      <a:r>
                        <a:rPr lang="fr-FR" sz="1000" b="1" kern="1200" noProof="0" dirty="0">
                          <a:solidFill>
                            <a:schemeClr val="tx1"/>
                          </a:solidFill>
                          <a:effectLst/>
                          <a:latin typeface="Calibri" panose="020F0502020204030204" pitchFamily="34" charset="0"/>
                          <a:ea typeface="+mn-ea"/>
                          <a:cs typeface="Calibri" panose="020F0502020204030204" pitchFamily="34" charset="0"/>
                        </a:rPr>
                        <a:t>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endParaRPr lang="fr-FR" sz="900" b="0" i="1"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fr-FR" sz="900" b="0" i="1"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1488318"/>
                  </a:ext>
                </a:extLst>
              </a:tr>
            </a:tbl>
          </a:graphicData>
        </a:graphic>
      </p:graphicFrame>
      <p:sp>
        <p:nvSpPr>
          <p:cNvPr id="14" name="Rectangle 13">
            <a:extLst>
              <a:ext uri="{FF2B5EF4-FFF2-40B4-BE49-F238E27FC236}">
                <a16:creationId xmlns:a16="http://schemas.microsoft.com/office/drawing/2014/main" id="{600D561E-7985-4327-B2B9-A0CE39F6A676}"/>
              </a:ext>
            </a:extLst>
          </p:cNvPr>
          <p:cNvSpPr/>
          <p:nvPr/>
        </p:nvSpPr>
        <p:spPr>
          <a:xfrm>
            <a:off x="98672" y="9379272"/>
            <a:ext cx="7119864" cy="4572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900" i="1" dirty="0">
                <a:solidFill>
                  <a:schemeClr val="tx1"/>
                </a:solidFill>
                <a:latin typeface="Calibri" panose="020F0502020204030204" pitchFamily="34" charset="0"/>
                <a:cs typeface="Calibri" panose="020F0502020204030204" pitchFamily="34" charset="0"/>
              </a:rPr>
              <a:t>*Si l’adhérent opte pour la non déductibilité de sa prime, l’option est irrévocable. Le choix doit se faire à chaque versement libre</a:t>
            </a:r>
          </a:p>
          <a:p>
            <a:pPr algn="just">
              <a:defRPr/>
            </a:pPr>
            <a:r>
              <a:rPr lang="fr-FR" sz="900" i="1" dirty="0">
                <a:solidFill>
                  <a:schemeClr val="tx1"/>
                </a:solidFill>
                <a:latin typeface="Calibri" panose="020F0502020204030204" pitchFamily="34" charset="0"/>
                <a:cs typeface="Calibri" panose="020F0502020204030204" pitchFamily="34" charset="0"/>
              </a:rPr>
              <a:t>Si l’adhérent ne répond pas à la question qui lui est posée sur la déductibilité ou non déductibilité de la prime, le versement est considéré déductible par défaut.</a:t>
            </a:r>
          </a:p>
        </p:txBody>
      </p:sp>
      <p:sp>
        <p:nvSpPr>
          <p:cNvPr id="13" name="ZoneTexte 12">
            <a:extLst>
              <a:ext uri="{FF2B5EF4-FFF2-40B4-BE49-F238E27FC236}">
                <a16:creationId xmlns:a16="http://schemas.microsoft.com/office/drawing/2014/main" id="{1D7BB3E3-373E-4A5E-94D4-28DA0A264E6D}"/>
              </a:ext>
            </a:extLst>
          </p:cNvPr>
          <p:cNvSpPr txBox="1"/>
          <p:nvPr/>
        </p:nvSpPr>
        <p:spPr>
          <a:xfrm>
            <a:off x="75358" y="2047711"/>
            <a:ext cx="7143178" cy="3011081"/>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a:spcBef>
                <a:spcPts val="1200"/>
              </a:spcBef>
              <a:spcAft>
                <a:spcPts val="0"/>
              </a:spcAft>
            </a:pPr>
            <a:endParaRPr lang="fr-FR" sz="900" b="1" dirty="0">
              <a:latin typeface="Calibri" panose="020F0502020204030204" pitchFamily="34" charset="0"/>
              <a:ea typeface="Calibri" panose="020F0502020204030204" pitchFamily="34" charset="0"/>
            </a:endParaRPr>
          </a:p>
          <a:p>
            <a:pPr>
              <a:spcBef>
                <a:spcPts val="600"/>
              </a:spcBef>
              <a:spcAft>
                <a:spcPts val="0"/>
              </a:spcAft>
            </a:pPr>
            <a:r>
              <a:rPr lang="fr-FR" sz="900" b="1" dirty="0">
                <a:latin typeface="Calibri" panose="020F0502020204030204" pitchFamily="34" charset="0"/>
                <a:ea typeface="Calibri" panose="020F0502020204030204" pitchFamily="34" charset="0"/>
              </a:rPr>
              <a:t>Jusqu’au 31</a:t>
            </a:r>
            <a:r>
              <a:rPr lang="fr-FR" sz="900" b="1" dirty="0">
                <a:latin typeface="Calibri" panose="020F0502020204030204" pitchFamily="34" charset="0"/>
              </a:rPr>
              <a:t>/12/2022</a:t>
            </a:r>
            <a:r>
              <a:rPr lang="fr-FR" sz="900" dirty="0">
                <a:latin typeface="Calibri" panose="020F0502020204030204" pitchFamily="34" charset="0"/>
              </a:rPr>
              <a:t> , l’abattement </a:t>
            </a:r>
            <a:r>
              <a:rPr lang="fr-FR" sz="900" dirty="0">
                <a:latin typeface="Calibri" panose="020F0502020204030204" pitchFamily="34" charset="0"/>
                <a:ea typeface="Calibri" panose="020F0502020204030204" pitchFamily="34" charset="0"/>
              </a:rPr>
              <a:t>fiscal sur l’assurance vie </a:t>
            </a:r>
            <a:r>
              <a:rPr lang="fr-FR" sz="900" dirty="0">
                <a:solidFill>
                  <a:schemeClr val="tx2">
                    <a:lumMod val="50000"/>
                  </a:schemeClr>
                </a:solidFill>
                <a:latin typeface="Calibri" panose="020F0502020204030204" pitchFamily="34" charset="0"/>
                <a:ea typeface="Calibri" panose="020F0502020204030204" pitchFamily="34" charset="0"/>
              </a:rPr>
              <a:t>est </a:t>
            </a:r>
            <a:r>
              <a:rPr lang="fr-FR" sz="900" dirty="0">
                <a:latin typeface="Calibri" panose="020F0502020204030204" pitchFamily="34" charset="0"/>
                <a:ea typeface="Calibri" panose="020F0502020204030204" pitchFamily="34" charset="0"/>
              </a:rPr>
              <a:t>doublé (en cas de rachat)  : </a:t>
            </a:r>
          </a:p>
          <a:p>
            <a:pPr marL="171450" indent="-171450">
              <a:spcBef>
                <a:spcPts val="300"/>
              </a:spcBef>
              <a:spcAft>
                <a:spcPts val="0"/>
              </a:spcAft>
              <a:buFontTx/>
              <a:buChar char="-"/>
            </a:pPr>
            <a:r>
              <a:rPr lang="fr-FR" sz="900" dirty="0">
                <a:latin typeface="Calibri" panose="020F0502020204030204" pitchFamily="34" charset="0"/>
                <a:ea typeface="Calibri" panose="020F0502020204030204" pitchFamily="34" charset="0"/>
              </a:rPr>
              <a:t>18 400€ par an au lieu de 9 200€pour un couple soumis à une imposition commune,</a:t>
            </a:r>
          </a:p>
          <a:p>
            <a:pPr marL="171450" indent="-171450">
              <a:spcBef>
                <a:spcPts val="300"/>
              </a:spcBef>
              <a:spcAft>
                <a:spcPts val="0"/>
              </a:spcAft>
              <a:buFontTx/>
              <a:buChar char="-"/>
            </a:pPr>
            <a:r>
              <a:rPr lang="fr-FR" sz="900" dirty="0">
                <a:latin typeface="Calibri" panose="020F0502020204030204" pitchFamily="34" charset="0"/>
                <a:ea typeface="Calibri" panose="020F0502020204030204" pitchFamily="34" charset="0"/>
              </a:rPr>
              <a:t>9 200€ au lieu de 4 600€ pour une personne seule </a:t>
            </a:r>
          </a:p>
          <a:p>
            <a:pPr>
              <a:spcBef>
                <a:spcPts val="1800"/>
              </a:spcBef>
              <a:spcAft>
                <a:spcPts val="0"/>
              </a:spcAft>
            </a:pPr>
            <a:r>
              <a:rPr lang="fr-FR" sz="900" b="1" dirty="0">
                <a:latin typeface="Calibri" panose="020F0502020204030204" pitchFamily="34" charset="0"/>
                <a:ea typeface="Calibri" panose="020F0502020204030204" pitchFamily="34" charset="0"/>
              </a:rPr>
              <a:t>Conditions</a:t>
            </a:r>
            <a:r>
              <a:rPr lang="fr-FR" sz="900" dirty="0">
                <a:latin typeface="Calibri" panose="020F0502020204030204" pitchFamily="34" charset="0"/>
                <a:ea typeface="Calibri" panose="020F0502020204030204" pitchFamily="34" charset="0"/>
              </a:rPr>
              <a:t> : </a:t>
            </a:r>
          </a:p>
          <a:p>
            <a:pPr marL="171450" lvl="0" indent="-171450">
              <a:lnSpc>
                <a:spcPct val="105000"/>
              </a:lnSpc>
              <a:spcBef>
                <a:spcPts val="600"/>
              </a:spcBef>
              <a:spcAft>
                <a:spcPts val="0"/>
              </a:spcAft>
              <a:buClr>
                <a:schemeClr val="accent6">
                  <a:lumMod val="75000"/>
                </a:schemeClr>
              </a:buClr>
              <a:buFont typeface="Wingdings" panose="05000000000000000000" pitchFamily="2" charset="2"/>
              <a:buChar char="Ø"/>
            </a:pPr>
            <a:r>
              <a:rPr lang="fr-FR" sz="900" dirty="0">
                <a:latin typeface="Calibri" panose="020F0502020204030204" pitchFamily="34" charset="0"/>
                <a:ea typeface="Times New Roman" panose="02020603050405020304" pitchFamily="18" charset="0"/>
              </a:rPr>
              <a:t>Avoir moins de 57 ans (5 ans avant l’âge de départ légal de départ en retraite, actuellement fixé à 62 ans)</a:t>
            </a: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r>
              <a:rPr lang="fr-FR" sz="900" dirty="0">
                <a:latin typeface="Calibri" panose="020F0502020204030204" pitchFamily="34" charset="0"/>
                <a:ea typeface="Times New Roman" panose="02020603050405020304" pitchFamily="18" charset="0"/>
              </a:rPr>
              <a:t>Effectuer un rachat partiel ou total sur un contrat d’assurance vie d’une durée égale ou supérieure à 8 ans</a:t>
            </a:r>
          </a:p>
          <a:p>
            <a:pPr marL="171450" lvl="0" indent="-171450">
              <a:lnSpc>
                <a:spcPct val="105000"/>
              </a:lnSpc>
              <a:spcBef>
                <a:spcPts val="300"/>
              </a:spcBef>
              <a:spcAft>
                <a:spcPts val="600"/>
              </a:spcAft>
              <a:buClr>
                <a:schemeClr val="accent6">
                  <a:lumMod val="75000"/>
                </a:schemeClr>
              </a:buClr>
              <a:buFont typeface="Wingdings" panose="05000000000000000000" pitchFamily="2" charset="2"/>
              <a:buChar char="Ø"/>
            </a:pPr>
            <a:r>
              <a:rPr lang="fr-FR" sz="900" dirty="0">
                <a:latin typeface="Calibri" panose="020F0502020204030204" pitchFamily="34" charset="0"/>
                <a:ea typeface="Times New Roman" panose="02020603050405020304" pitchFamily="18" charset="0"/>
              </a:rPr>
              <a:t>Le réinvestir intégralement dans un PER la même année (le rachat et l’adhésion au PER CE sont effectués concomitamment)</a:t>
            </a: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endParaRPr lang="fr-FR" sz="900" dirty="0">
              <a:latin typeface="Calibri" panose="020F0502020204030204" pitchFamily="34" charset="0"/>
              <a:ea typeface="Times New Roman" panose="02020603050405020304" pitchFamily="18" charset="0"/>
            </a:endParaRP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endParaRPr lang="fr-FR" sz="900" dirty="0">
              <a:latin typeface="Calibri" panose="020F0502020204030204" pitchFamily="34" charset="0"/>
              <a:ea typeface="Times New Roman" panose="02020603050405020304" pitchFamily="18" charset="0"/>
            </a:endParaRP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endParaRPr lang="fr-FR" sz="900" dirty="0">
              <a:latin typeface="Calibri" panose="020F0502020204030204" pitchFamily="34" charset="0"/>
              <a:ea typeface="Times New Roman" panose="02020603050405020304" pitchFamily="18" charset="0"/>
            </a:endParaRP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endParaRPr lang="fr-FR" sz="900" dirty="0">
              <a:latin typeface="Calibri" panose="020F0502020204030204" pitchFamily="34" charset="0"/>
              <a:ea typeface="Times New Roman" panose="02020603050405020304" pitchFamily="18" charset="0"/>
            </a:endParaRPr>
          </a:p>
          <a:p>
            <a:pPr marL="171450" lvl="0" indent="-171450">
              <a:lnSpc>
                <a:spcPct val="105000"/>
              </a:lnSpc>
              <a:spcBef>
                <a:spcPts val="300"/>
              </a:spcBef>
              <a:spcAft>
                <a:spcPts val="0"/>
              </a:spcAft>
              <a:buClr>
                <a:schemeClr val="accent6">
                  <a:lumMod val="75000"/>
                </a:schemeClr>
              </a:buClr>
              <a:buFont typeface="Wingdings" panose="05000000000000000000" pitchFamily="2" charset="2"/>
              <a:buChar char="Ø"/>
            </a:pPr>
            <a:endParaRPr lang="fr-FR" sz="900" dirty="0">
              <a:latin typeface="Calibri" panose="020F0502020204030204" pitchFamily="34" charset="0"/>
              <a:ea typeface="Times New Roman" panose="02020603050405020304" pitchFamily="18" charset="0"/>
            </a:endParaRPr>
          </a:p>
          <a:p>
            <a:pPr lvl="0">
              <a:lnSpc>
                <a:spcPct val="105000"/>
              </a:lnSpc>
              <a:spcBef>
                <a:spcPts val="300"/>
              </a:spcBef>
              <a:spcAft>
                <a:spcPts val="0"/>
              </a:spcAft>
              <a:buClr>
                <a:schemeClr val="accent6">
                  <a:lumMod val="75000"/>
                </a:schemeClr>
              </a:buClr>
            </a:pPr>
            <a:endParaRPr lang="fr-FR" sz="900" dirty="0">
              <a:latin typeface="Calibri" panose="020F0502020204030204" pitchFamily="34" charset="0"/>
              <a:ea typeface="Times New Roman" panose="02020603050405020304" pitchFamily="18" charset="0"/>
            </a:endParaRPr>
          </a:p>
        </p:txBody>
      </p:sp>
      <p:sp>
        <p:nvSpPr>
          <p:cNvPr id="11" name="Rectangle : coins arrondis 10">
            <a:extLst>
              <a:ext uri="{FF2B5EF4-FFF2-40B4-BE49-F238E27FC236}">
                <a16:creationId xmlns:a16="http://schemas.microsoft.com/office/drawing/2014/main" id="{02D92499-79E0-4D7D-8E5A-8C920861F02A}"/>
              </a:ext>
            </a:extLst>
          </p:cNvPr>
          <p:cNvSpPr/>
          <p:nvPr/>
        </p:nvSpPr>
        <p:spPr>
          <a:xfrm>
            <a:off x="171487" y="1746424"/>
            <a:ext cx="6634663" cy="426967"/>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AVANTAGE FISCAL DES ADHESIONS SUITE A RACHAT / REINVESTISSEMENT D’UN CONTRAT D’ASSURANCE VIE EXISTANT</a:t>
            </a:r>
          </a:p>
        </p:txBody>
      </p:sp>
      <p:sp>
        <p:nvSpPr>
          <p:cNvPr id="6" name="ZoneTexte 5">
            <a:extLst>
              <a:ext uri="{FF2B5EF4-FFF2-40B4-BE49-F238E27FC236}">
                <a16:creationId xmlns:a16="http://schemas.microsoft.com/office/drawing/2014/main" id="{1D7BB3E3-373E-4A5E-94D4-28DA0A264E6D}"/>
              </a:ext>
            </a:extLst>
          </p:cNvPr>
          <p:cNvSpPr txBox="1"/>
          <p:nvPr/>
        </p:nvSpPr>
        <p:spPr>
          <a:xfrm>
            <a:off x="147473" y="3963033"/>
            <a:ext cx="7071063" cy="1061829"/>
          </a:xfrm>
          <a:prstGeom prst="rect">
            <a:avLst/>
          </a:prstGeom>
          <a:solidFill>
            <a:schemeClr val="bg2">
              <a:lumMod val="60000"/>
              <a:lumOff val="40000"/>
            </a:schemeClr>
          </a:solidFill>
          <a:effectLst>
            <a:outerShdw blurRad="50800" dist="38100" dir="2700000" algn="tl" rotWithShape="0">
              <a:prstClr val="black">
                <a:alpha val="40000"/>
              </a:prstClr>
            </a:outerShdw>
          </a:effectLst>
        </p:spPr>
        <p:txBody>
          <a:bodyPr wrap="square">
            <a:spAutoFit/>
          </a:bodyPr>
          <a:lstStyle/>
          <a:p>
            <a:pPr>
              <a:defRPr/>
            </a:pPr>
            <a:r>
              <a:rPr lang="fr-FR" sz="900" dirty="0">
                <a:latin typeface="Calibri" panose="020F0502020204030204" pitchFamily="34" charset="0"/>
                <a:cs typeface="Calibri" panose="020F0502020204030204" pitchFamily="34" charset="0"/>
              </a:rPr>
              <a:t>Les versements sont déductibles du revenu imposable dans la limite des plafonds en vigueur à condition que le client opte pour la déductibilité. </a:t>
            </a:r>
          </a:p>
          <a:p>
            <a:pPr>
              <a:defRPr/>
            </a:pPr>
            <a:r>
              <a:rPr lang="fr-FR" sz="900" b="1" dirty="0">
                <a:latin typeface="Calibri" panose="020F0502020204030204" pitchFamily="34" charset="0"/>
                <a:cs typeface="Calibri" panose="020F0502020204030204" pitchFamily="34" charset="0"/>
              </a:rPr>
              <a:t>A chaque versement</a:t>
            </a:r>
            <a:r>
              <a:rPr lang="fr-FR" sz="900" dirty="0">
                <a:latin typeface="Calibri" panose="020F0502020204030204" pitchFamily="34" charset="0"/>
                <a:cs typeface="Calibri" panose="020F0502020204030204" pitchFamily="34" charset="0"/>
              </a:rPr>
              <a:t>, le client doit donc préciser si celui-ci est déductible ou non déductible. Ce choix </a:t>
            </a:r>
            <a:r>
              <a:rPr lang="fr-FR" sz="900" b="1" u="sng" dirty="0">
                <a:latin typeface="Calibri" panose="020F0502020204030204" pitchFamily="34" charset="0"/>
                <a:cs typeface="Calibri" panose="020F0502020204030204" pitchFamily="34" charset="0"/>
              </a:rPr>
              <a:t>irrévocable</a:t>
            </a:r>
            <a:r>
              <a:rPr lang="fr-FR" sz="900" dirty="0">
                <a:latin typeface="Calibri" panose="020F0502020204030204" pitchFamily="34" charset="0"/>
                <a:cs typeface="Calibri" panose="020F0502020204030204" pitchFamily="34" charset="0"/>
              </a:rPr>
              <a:t> (pas de régularisation possible).</a:t>
            </a:r>
          </a:p>
          <a:p>
            <a:pPr>
              <a:defRPr/>
            </a:pPr>
            <a:endParaRPr lang="fr-FR" sz="900" dirty="0">
              <a:latin typeface="Calibri" panose="020F0502020204030204" pitchFamily="34" charset="0"/>
              <a:cs typeface="Calibri" panose="020F0502020204030204" pitchFamily="34" charset="0"/>
            </a:endParaRPr>
          </a:p>
          <a:p>
            <a:pPr>
              <a:defRPr/>
            </a:pPr>
            <a:r>
              <a:rPr lang="fr-FR" sz="900" dirty="0">
                <a:latin typeface="Calibri" panose="020F0502020204030204" pitchFamily="34" charset="0"/>
                <a:cs typeface="Calibri" panose="020F0502020204030204" pitchFamily="34" charset="0"/>
              </a:rPr>
              <a:t>Ce choix ne s’applique pas pour le transfert PERP, l’assuré ayant déjà bénéficié de la déductibilité des versements. Le versement sera donc automatiquement considéré déductible.</a:t>
            </a:r>
          </a:p>
          <a:p>
            <a:pPr>
              <a:defRPr/>
            </a:pPr>
            <a:r>
              <a:rPr lang="fr-FR" sz="900" dirty="0">
                <a:latin typeface="Calibri" panose="020F0502020204030204" pitchFamily="34" charset="0"/>
                <a:cs typeface="Calibri" panose="020F0502020204030204" pitchFamily="34" charset="0"/>
              </a:rPr>
              <a:t>Une fiscalité différenciée s’applique lors des sorties en fonction du choix (déductible/non déductible) opéré par le client lors de chacun de ses versements.</a:t>
            </a:r>
          </a:p>
        </p:txBody>
      </p:sp>
      <p:sp>
        <p:nvSpPr>
          <p:cNvPr id="15" name="ZoneTexte 14">
            <a:extLst>
              <a:ext uri="{FF2B5EF4-FFF2-40B4-BE49-F238E27FC236}">
                <a16:creationId xmlns:a16="http://schemas.microsoft.com/office/drawing/2014/main" id="{75D7D6C1-DFBB-4363-8D74-14C5E4C566DD}"/>
              </a:ext>
            </a:extLst>
          </p:cNvPr>
          <p:cNvSpPr txBox="1"/>
          <p:nvPr/>
        </p:nvSpPr>
        <p:spPr>
          <a:xfrm>
            <a:off x="6930504" y="9930655"/>
            <a:ext cx="302721" cy="384721"/>
          </a:xfrm>
          <a:prstGeom prst="rect">
            <a:avLst/>
          </a:prstGeom>
          <a:noFill/>
        </p:spPr>
        <p:txBody>
          <a:bodyPr wrap="square" rtlCol="0">
            <a:spAutoFit/>
          </a:bodyPr>
          <a:lstStyle/>
          <a:p>
            <a:r>
              <a:rPr lang="fr-FR" b="1" dirty="0">
                <a:solidFill>
                  <a:schemeClr val="tx2">
                    <a:lumMod val="75000"/>
                  </a:schemeClr>
                </a:solidFill>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5">
            <a:extLst>
              <a:ext uri="{FF2B5EF4-FFF2-40B4-BE49-F238E27FC236}">
                <a16:creationId xmlns:a16="http://schemas.microsoft.com/office/drawing/2014/main" id="{00C6DABF-28BB-453A-A636-D84C2AFC0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B80F67D-D228-4286-90BF-17FA7C3B00DC}"/>
              </a:ext>
            </a:extLst>
          </p:cNvPr>
          <p:cNvSpPr/>
          <p:nvPr/>
        </p:nvSpPr>
        <p:spPr>
          <a:xfrm>
            <a:off x="102131" y="2412405"/>
            <a:ext cx="7056438" cy="7743342"/>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defTabSz="914400" eaLnBrk="1" fontAlgn="auto" hangingPunct="1">
              <a:spcBef>
                <a:spcPts val="0"/>
              </a:spcBef>
              <a:spcAft>
                <a:spcPts val="0"/>
              </a:spcAft>
              <a:defRPr/>
            </a:pPr>
            <a:r>
              <a:rPr lang="fr-FR" sz="1000" b="1" dirty="0">
                <a:solidFill>
                  <a:srgbClr val="B4B392">
                    <a:lumMod val="50000"/>
                  </a:srgbClr>
                </a:solidFill>
                <a:latin typeface="Calibri" panose="020F0502020204030204" pitchFamily="34" charset="0"/>
              </a:rPr>
              <a:t>6</a:t>
            </a:r>
            <a:r>
              <a:rPr lang="fr-FR" sz="900" b="1" dirty="0">
                <a:solidFill>
                  <a:srgbClr val="B4B392">
                    <a:lumMod val="50000"/>
                  </a:srgbClr>
                </a:solidFill>
                <a:latin typeface="Calibri" panose="020F0502020204030204" pitchFamily="34" charset="0"/>
              </a:rPr>
              <a:t> </a:t>
            </a:r>
            <a:r>
              <a:rPr lang="fr-FR" sz="1000" b="1" dirty="0">
                <a:solidFill>
                  <a:srgbClr val="B4B392">
                    <a:lumMod val="50000"/>
                  </a:srgbClr>
                </a:solidFill>
                <a:latin typeface="Calibri" panose="020F0502020204030204" pitchFamily="34" charset="0"/>
              </a:rPr>
              <a:t>CAS PRÉVUS À L’ARTICLE L. 224-4 DU CODE MONÉTAIRE ET FINANCIER</a:t>
            </a:r>
          </a:p>
          <a:p>
            <a:pPr defTabSz="914400" eaLnBrk="1" fontAlgn="auto" hangingPunct="1">
              <a:spcBef>
                <a:spcPts val="0"/>
              </a:spcBef>
              <a:spcAft>
                <a:spcPts val="0"/>
              </a:spcAft>
              <a:defRPr/>
            </a:pPr>
            <a:endParaRPr lang="fr-FR" sz="300" dirty="0">
              <a:solidFill>
                <a:srgbClr val="474747"/>
              </a:solidFill>
              <a:latin typeface="Calibri" panose="020F0502020204030204" pitchFamily="34" charset="0"/>
            </a:endParaRPr>
          </a:p>
          <a:p>
            <a:pPr marL="171450" indent="-171450"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Décès du conjoint ou du partenaire lié par un PACS</a:t>
            </a:r>
          </a:p>
          <a:p>
            <a:pPr marL="357188" indent="-174625" defTabSz="914400" eaLnBrk="1" fontAlgn="auto" hangingPunct="1">
              <a:spcBef>
                <a:spcPts val="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Justificatif à fournir : acte de décès + document attestant de la qualité du conjoint ou du partenaire de PACS.</a:t>
            </a:r>
            <a:endParaRPr lang="fr-FR" sz="300" dirty="0">
              <a:solidFill>
                <a:srgbClr val="474747"/>
              </a:solidFill>
              <a:latin typeface="Calibri" panose="020F0502020204030204" pitchFamily="34" charset="0"/>
            </a:endParaRPr>
          </a:p>
          <a:p>
            <a:pPr marL="171450" indent="-171450"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Invalidité de l’assuré, de ses enfants, de son conjoint ou de son partenaire lié par un PACS </a:t>
            </a:r>
            <a:r>
              <a:rPr lang="fr-FR" sz="1000" dirty="0">
                <a:solidFill>
                  <a:srgbClr val="474747"/>
                </a:solidFill>
                <a:latin typeface="Calibri" panose="020F0502020204030204" pitchFamily="34" charset="0"/>
              </a:rPr>
              <a:t>prévu à l’article L314-4 du Code de la sécurité sociale ;</a:t>
            </a:r>
          </a:p>
          <a:p>
            <a:pPr marL="357188" indent="-174625" defTabSz="914400" eaLnBrk="1" fontAlgn="auto" hangingPunct="1">
              <a:spcBef>
                <a:spcPts val="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Justificatifs à fournir : Carte d’invalidité et notification d’invalidité délivrée par les organismes de Sécurité sociale (avec mention de la </a:t>
            </a:r>
            <a:r>
              <a:rPr lang="fr-FR" sz="1000" dirty="0">
                <a:solidFill>
                  <a:srgbClr val="474747"/>
                </a:solidFill>
                <a:latin typeface="Calibri" panose="020F0502020204030204" pitchFamily="34" charset="0"/>
              </a:rPr>
              <a:t>2ème ou 3ème </a:t>
            </a: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catégorie).</a:t>
            </a:r>
            <a:endParaRPr lang="fr-FR" sz="300" dirty="0">
              <a:solidFill>
                <a:srgbClr val="474747"/>
              </a:solidFill>
              <a:latin typeface="Calibri" panose="020F0502020204030204" pitchFamily="34" charset="0"/>
            </a:endParaRPr>
          </a:p>
          <a:p>
            <a:pPr marL="171450" indent="-171450"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Situation de surendettement de l’assuré</a:t>
            </a:r>
            <a:r>
              <a:rPr lang="fr-FR" sz="1000" dirty="0">
                <a:solidFill>
                  <a:srgbClr val="474747"/>
                </a:solidFill>
                <a:latin typeface="Calibri" panose="020F0502020204030204" pitchFamily="34" charset="0"/>
              </a:rPr>
              <a:t>: article L711-1 du Code de la consommation, sur demande adressée à l’assureur, soit par le président de la commission de surendettement des particuliers, soit par le juge lorsque le déblocage des droits individuels résultant de ces contrats paraît nécessaire à l’apurement du passif de l’intéressé.</a:t>
            </a:r>
          </a:p>
          <a:p>
            <a:pPr marL="357188" indent="-174625" defTabSz="914400" eaLnBrk="1" fontAlgn="auto" hangingPunct="1">
              <a:spcBef>
                <a:spcPts val="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Justificatif à fournir : demande de rachat faite soit par  le juge soit par  le Président de la commission de surendettement des particuliers.</a:t>
            </a:r>
            <a:endParaRPr lang="fr-FR" sz="300" dirty="0">
              <a:solidFill>
                <a:srgbClr val="474747"/>
              </a:solidFill>
              <a:latin typeface="Calibri" panose="020F0502020204030204" pitchFamily="34" charset="0"/>
            </a:endParaRPr>
          </a:p>
          <a:p>
            <a:pPr marL="171450" indent="-171450"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Cessation d’activité non salariée de l’assuré à la suite d’un jugement de liquidation judiciaire </a:t>
            </a:r>
            <a:r>
              <a:rPr lang="fr-FR" sz="1000" dirty="0">
                <a:solidFill>
                  <a:srgbClr val="474747"/>
                </a:solidFill>
                <a:latin typeface="Calibri" panose="020F0502020204030204" pitchFamily="34" charset="0"/>
              </a:rPr>
              <a:t>en application des dispositions du livre VI du Code de commerce ou toute situation justifiant ce retrait ou ce rachat selon le président du tribunal de commerce auprès duquel est instituée une procédure de conciliation qui en effectue la demande avec l’accord de l’adhérent.</a:t>
            </a:r>
          </a:p>
          <a:p>
            <a:pPr marL="357188" indent="-174625" defTabSz="914400" eaLnBrk="1" fontAlgn="auto" hangingPunct="1">
              <a:spcBef>
                <a:spcPts val="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Justificatif à fournir : un jugement de liquidation judiciaire.</a:t>
            </a:r>
            <a:endParaRPr lang="fr-FR" sz="300" dirty="0">
              <a:solidFill>
                <a:srgbClr val="474747"/>
              </a:solidFill>
              <a:latin typeface="Calibri" panose="020F0502020204030204" pitchFamily="34" charset="0"/>
            </a:endParaRPr>
          </a:p>
          <a:p>
            <a:pPr marL="171450" indent="-171450"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Expiration des droits à l’assurance chômage de l’adhérent </a:t>
            </a:r>
            <a:r>
              <a:rPr lang="fr-FR" sz="1000" dirty="0">
                <a:solidFill>
                  <a:schemeClr val="tx1"/>
                </a:solidFill>
                <a:latin typeface="Calibri" panose="020F0502020204030204" pitchFamily="34" charset="0"/>
              </a:rPr>
              <a:t>ou titulaire d’un plan qui a exercé des fonctions d’administrateur, de membre du directoire ou de membre du conseil de surveillance et n’a pas liquidé sa pension dans un régime obligatoire d’assurance vieillesse de ne pas être titulaire d’un contrat de travail ou d’un mandat social depuis deux ans au moins à compter du non-renouvellement de son mandat social ou de sa révocation </a:t>
            </a:r>
          </a:p>
          <a:p>
            <a:pPr marL="355600" indent="-171450" defTabSz="914400" eaLnBrk="1" fontAlgn="auto" hangingPunct="1">
              <a:spcBef>
                <a:spcPts val="30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cs typeface="Arial" panose="020B0604020202020204" pitchFamily="34" charset="0"/>
              </a:rPr>
              <a:t>Justificatif</a:t>
            </a: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 à fournir :</a:t>
            </a:r>
          </a:p>
          <a:p>
            <a:pPr marL="538163" indent="-174625" defTabSz="914400" eaLnBrk="1" fontAlgn="auto" hangingPunct="1">
              <a:spcBef>
                <a:spcPts val="200"/>
              </a:spcBef>
              <a:spcAft>
                <a:spcPts val="0"/>
              </a:spcAft>
              <a:buFont typeface="Arial" panose="020B0604020202020204" pitchFamily="34" charset="0"/>
              <a:buChar char="•"/>
              <a:defRPr/>
            </a:pPr>
            <a:r>
              <a:rPr lang="fr-FR" sz="900" dirty="0">
                <a:solidFill>
                  <a:srgbClr val="474747"/>
                </a:solidFill>
                <a:latin typeface="Calibri" panose="020F0502020204030204" pitchFamily="34" charset="0"/>
                <a:ea typeface="Times New Roman" panose="02020603050405020304" pitchFamily="18" charset="0"/>
                <a:cs typeface="Arial" panose="020B0604020202020204" pitchFamily="34" charset="0"/>
              </a:rPr>
              <a:t>Si expiration des droits à l'assurance chômage : la copie de l’attestation délivrée par le Pôle Emploi mentionnant l’expiration des droits à assurance chômage, ainsi qu’une une attestation sur l’honneur précisant que l’adhérent n’exerce pas une activité professionnelle </a:t>
            </a:r>
          </a:p>
          <a:p>
            <a:pPr marL="538163" indent="-174625" defTabSz="914400" eaLnBrk="1" fontAlgn="auto" hangingPunct="1">
              <a:spcBef>
                <a:spcPts val="200"/>
              </a:spcBef>
              <a:spcAft>
                <a:spcPts val="0"/>
              </a:spcAft>
              <a:buFont typeface="Arial" panose="020B0604020202020204" pitchFamily="34" charset="0"/>
              <a:buChar char="•"/>
              <a:defRPr/>
            </a:pPr>
            <a:r>
              <a:rPr lang="fr-FR" sz="900" dirty="0">
                <a:solidFill>
                  <a:srgbClr val="474747"/>
                </a:solidFill>
                <a:latin typeface="Calibri" panose="020F0502020204030204" pitchFamily="34" charset="0"/>
                <a:ea typeface="Times New Roman" panose="02020603050405020304" pitchFamily="18" charset="0"/>
                <a:cs typeface="Arial" panose="020B0604020202020204" pitchFamily="34" charset="0"/>
              </a:rPr>
              <a:t>Si exercice d’un mandat social d’administrateur, de membre du directoire ou de conseil de surveillance : Procès verbal certifié conforme de la décision conférant le mandat social ou un extrait K. Bis de la société mentionnant le mandat</a:t>
            </a:r>
          </a:p>
          <a:p>
            <a:pPr marL="538163" indent="-174625" defTabSz="914400" eaLnBrk="1" fontAlgn="auto" hangingPunct="1">
              <a:spcBef>
                <a:spcPts val="200"/>
              </a:spcBef>
              <a:spcAft>
                <a:spcPts val="0"/>
              </a:spcAft>
              <a:buFont typeface="Arial" panose="020B0604020202020204" pitchFamily="34" charset="0"/>
              <a:buChar char="•"/>
              <a:defRPr/>
            </a:pPr>
            <a:r>
              <a:rPr lang="fr-FR" sz="900" dirty="0">
                <a:solidFill>
                  <a:srgbClr val="474747"/>
                </a:solidFill>
                <a:latin typeface="Calibri" panose="020F0502020204030204" pitchFamily="34" charset="0"/>
                <a:ea typeface="Times New Roman" panose="02020603050405020304" pitchFamily="18" charset="0"/>
                <a:cs typeface="Arial" panose="020B0604020202020204" pitchFamily="34" charset="0"/>
              </a:rPr>
              <a:t>Si pas de mandat social depuis 2 ans au moins à compter du non renouvellement du mandat social ou de sa révocation : Procès verbal d’au moins 2 ans de la décision ayant mis fin ou acté de la fin du mandat social ou un extrait K. Bis de la société faisant apparaître le successeur + une attestation sur l’honneur confirmant le terme du mandat et la non détention d’un mandat depuis plus de 2 ans.</a:t>
            </a:r>
          </a:p>
          <a:p>
            <a:pPr marL="538163" indent="-174625" defTabSz="914400" eaLnBrk="1" fontAlgn="auto" hangingPunct="1">
              <a:spcBef>
                <a:spcPts val="200"/>
              </a:spcBef>
              <a:spcAft>
                <a:spcPts val="0"/>
              </a:spcAft>
              <a:buFont typeface="Arial" panose="020B0604020202020204" pitchFamily="34" charset="0"/>
              <a:buChar char="•"/>
              <a:defRPr/>
            </a:pPr>
            <a:r>
              <a:rPr lang="fr-FR" sz="900" dirty="0">
                <a:solidFill>
                  <a:srgbClr val="474747"/>
                </a:solidFill>
                <a:latin typeface="Calibri" panose="020F0502020204030204" pitchFamily="34" charset="0"/>
                <a:ea typeface="Times New Roman" panose="02020603050405020304" pitchFamily="18" charset="0"/>
                <a:cs typeface="Arial" panose="020B0604020202020204" pitchFamily="34" charset="0"/>
              </a:rPr>
              <a:t>Si droits à la retraite non liquidée : Un document officiel du régime de retraite attestant de la non-liquidation des droits à la retraite ou une attestation sur l’honneur</a:t>
            </a:r>
          </a:p>
          <a:p>
            <a:pPr marL="182563" indent="-182563" defTabSz="914400" eaLnBrk="1" fontAlgn="auto" hangingPunct="1">
              <a:spcBef>
                <a:spcPts val="600"/>
              </a:spcBef>
              <a:spcAft>
                <a:spcPts val="0"/>
              </a:spcAft>
              <a:buFont typeface="Wingdings" panose="05000000000000000000" pitchFamily="2" charset="2"/>
              <a:buChar char="Ø"/>
              <a:defRPr/>
            </a:pPr>
            <a:r>
              <a:rPr lang="fr-FR" sz="1000" b="1" dirty="0">
                <a:solidFill>
                  <a:srgbClr val="93C620">
                    <a:lumMod val="50000"/>
                  </a:srgbClr>
                </a:solidFill>
                <a:latin typeface="Calibri" panose="020F0502020204030204" pitchFamily="34" charset="0"/>
              </a:rPr>
              <a:t> L’affectation des sommes épargnées à l’acquisition de la résidence principale. </a:t>
            </a: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Ce dernier cas de rachat exceptionnel </a:t>
            </a:r>
            <a:r>
              <a:rPr lang="fr-FR" sz="1000" b="1" dirty="0">
                <a:solidFill>
                  <a:srgbClr val="474747"/>
                </a:solidFill>
                <a:latin typeface="Calibri" panose="020F0502020204030204" pitchFamily="34" charset="0"/>
                <a:ea typeface="Times New Roman" panose="02020603050405020304" pitchFamily="18" charset="0"/>
                <a:cs typeface="Arial" panose="020B0604020202020204" pitchFamily="34" charset="0"/>
              </a:rPr>
              <a:t>ne</a:t>
            </a: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 </a:t>
            </a:r>
            <a:r>
              <a:rPr lang="fr-FR" sz="1000" b="1" dirty="0">
                <a:solidFill>
                  <a:srgbClr val="474747"/>
                </a:solidFill>
                <a:latin typeface="Calibri" panose="020F0502020204030204" pitchFamily="34" charset="0"/>
                <a:ea typeface="Times New Roman" panose="02020603050405020304" pitchFamily="18" charset="0"/>
                <a:cs typeface="Arial" panose="020B0604020202020204" pitchFamily="34" charset="0"/>
              </a:rPr>
              <a:t>s’applique pas au Compartiment 3.</a:t>
            </a:r>
          </a:p>
          <a:p>
            <a:pPr marL="355600" indent="-171450" defTabSz="914400" eaLnBrk="1" fontAlgn="auto" hangingPunct="1">
              <a:spcBef>
                <a:spcPts val="300"/>
              </a:spcBef>
              <a:spcAft>
                <a:spcPts val="0"/>
              </a:spcAft>
              <a:buFont typeface="Arial" panose="020B0604020202020204" pitchFamily="34" charset="0"/>
              <a:buChar char="•"/>
              <a:defRPr/>
            </a:pPr>
            <a:r>
              <a:rPr lang="fr-FR" sz="1000" dirty="0">
                <a:solidFill>
                  <a:srgbClr val="474747"/>
                </a:solidFill>
                <a:latin typeface="Calibri" panose="020F0502020204030204" pitchFamily="34" charset="0"/>
                <a:cs typeface="Arial" panose="020B0604020202020204" pitchFamily="34" charset="0"/>
              </a:rPr>
              <a:t>Justificatif à fournir : </a:t>
            </a:r>
            <a:endParaRPr lang="fr-FR" sz="900" dirty="0">
              <a:solidFill>
                <a:srgbClr val="474747"/>
              </a:solidFill>
              <a:latin typeface="Calibri" panose="020F0502020204030204" pitchFamily="34" charset="0"/>
              <a:cs typeface="Arial" panose="020B0604020202020204" pitchFamily="34" charset="0"/>
            </a:endParaRPr>
          </a:p>
          <a:p>
            <a:pPr marL="504000" indent="-171450" defTabSz="914400" eaLnBrk="1" fontAlgn="auto" hangingPunct="1">
              <a:spcBef>
                <a:spcPts val="200"/>
              </a:spcBef>
              <a:spcAft>
                <a:spcPts val="0"/>
              </a:spcAft>
              <a:buFontTx/>
              <a:buChar char="-"/>
              <a:defRPr/>
            </a:pPr>
            <a:r>
              <a:rPr lang="fr-FR" sz="900" dirty="0">
                <a:solidFill>
                  <a:srgbClr val="474747"/>
                </a:solidFill>
                <a:latin typeface="Calibri" panose="020F0502020204030204" pitchFamily="34" charset="0"/>
                <a:cs typeface="Arial" panose="020B0604020202020204" pitchFamily="34" charset="0"/>
              </a:rPr>
              <a:t>photocopie de la pièce d’identité en cours de validité de l’adhérent, </a:t>
            </a:r>
          </a:p>
          <a:p>
            <a:pPr marL="504000" indent="-171450" defTabSz="914400" eaLnBrk="1" fontAlgn="auto" hangingPunct="1">
              <a:spcBef>
                <a:spcPts val="200"/>
              </a:spcBef>
              <a:spcAft>
                <a:spcPts val="0"/>
              </a:spcAft>
              <a:buFontTx/>
              <a:buChar char="-"/>
              <a:defRPr/>
            </a:pPr>
            <a:r>
              <a:rPr lang="fr-FR" sz="900" dirty="0">
                <a:solidFill>
                  <a:srgbClr val="474747"/>
                </a:solidFill>
                <a:latin typeface="Calibri" panose="020F0502020204030204" pitchFamily="34" charset="0"/>
                <a:cs typeface="Arial" panose="020B0604020202020204" pitchFamily="34" charset="0"/>
              </a:rPr>
              <a:t>attestation sur l’honneur (sur papier libre, datée et signée) indiquant que le versement du PER sous forme de capital est destiné à financer l’acquisition de la résidence principale,</a:t>
            </a:r>
            <a:r>
              <a:rPr lang="fr-FR" sz="900" strike="sngStrike" dirty="0">
                <a:solidFill>
                  <a:srgbClr val="474747"/>
                </a:solidFill>
                <a:latin typeface="Calibri" panose="020F0502020204030204" pitchFamily="34" charset="0"/>
                <a:cs typeface="Arial" panose="020B0604020202020204" pitchFamily="34" charset="0"/>
              </a:rPr>
              <a:t> </a:t>
            </a:r>
          </a:p>
          <a:p>
            <a:pPr marL="504000" indent="-171450" defTabSz="914400" eaLnBrk="1" fontAlgn="auto" hangingPunct="1">
              <a:spcBef>
                <a:spcPts val="200"/>
              </a:spcBef>
              <a:spcAft>
                <a:spcPts val="0"/>
              </a:spcAft>
              <a:buFontTx/>
              <a:buChar char="-"/>
              <a:defRPr/>
            </a:pPr>
            <a:r>
              <a:rPr lang="fr-FR" sz="900" dirty="0">
                <a:solidFill>
                  <a:srgbClr val="474747"/>
                </a:solidFill>
                <a:latin typeface="Calibri" panose="020F0502020204030204" pitchFamily="34" charset="0"/>
                <a:cs typeface="Arial" panose="020B0604020202020204" pitchFamily="34" charset="0"/>
              </a:rPr>
              <a:t>plan de financement, </a:t>
            </a:r>
          </a:p>
          <a:p>
            <a:pPr marL="504000" indent="-171450" defTabSz="914400" eaLnBrk="1" fontAlgn="auto" hangingPunct="1">
              <a:spcBef>
                <a:spcPts val="200"/>
              </a:spcBef>
              <a:spcAft>
                <a:spcPts val="0"/>
              </a:spcAft>
              <a:buFontTx/>
              <a:buChar char="-"/>
              <a:defRPr/>
            </a:pPr>
            <a:r>
              <a:rPr lang="fr-FR" sz="900" dirty="0">
                <a:solidFill>
                  <a:srgbClr val="474747"/>
                </a:solidFill>
                <a:latin typeface="Calibri" panose="020F0502020204030204" pitchFamily="34" charset="0"/>
                <a:cs typeface="Arial" panose="020B0604020202020204" pitchFamily="34" charset="0"/>
              </a:rPr>
              <a:t>en cas de prêt : montant de l’apport personnel,</a:t>
            </a:r>
          </a:p>
          <a:p>
            <a:pPr marL="504000" indent="-171450" defTabSz="914400" eaLnBrk="1" fontAlgn="auto" hangingPunct="1">
              <a:spcBef>
                <a:spcPts val="200"/>
              </a:spcBef>
              <a:spcAft>
                <a:spcPts val="0"/>
              </a:spcAft>
              <a:buFontTx/>
              <a:buChar char="-"/>
              <a:defRPr/>
            </a:pPr>
            <a:r>
              <a:rPr lang="fr-FR" sz="900" dirty="0">
                <a:solidFill>
                  <a:srgbClr val="474747"/>
                </a:solidFill>
                <a:latin typeface="Calibri" panose="020F0502020204030204" pitchFamily="34" charset="0"/>
                <a:cs typeface="Arial" panose="020B0604020202020204" pitchFamily="34" charset="0"/>
              </a:rPr>
              <a:t>en l’absence de prêt : attestation sur l’honneur de l’adhérent </a:t>
            </a:r>
            <a:r>
              <a:rPr lang="fr-FR" sz="900" dirty="0">
                <a:solidFill>
                  <a:schemeClr val="tx1"/>
                </a:solidFill>
                <a:latin typeface="Calibri" panose="020F0502020204030204" pitchFamily="34" charset="0"/>
                <a:cs typeface="Arial" panose="020B0604020202020204" pitchFamily="34" charset="0"/>
              </a:rPr>
              <a:t>précisant son engagement d’</a:t>
            </a:r>
            <a:r>
              <a:rPr lang="fr-FR" sz="900" dirty="0">
                <a:solidFill>
                  <a:srgbClr val="474747"/>
                </a:solidFill>
                <a:latin typeface="Calibri" panose="020F0502020204030204" pitchFamily="34" charset="0"/>
                <a:cs typeface="Arial" panose="020B0604020202020204" pitchFamily="34" charset="0"/>
              </a:rPr>
              <a:t>utiliser les sommes débloquées pour le financement de la résidence principale.</a:t>
            </a:r>
            <a:endParaRPr lang="fr-FR" sz="1000"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p:txBody>
      </p:sp>
      <p:sp>
        <p:nvSpPr>
          <p:cNvPr id="3" name="Rectangle : coins arrondis 2">
            <a:extLst>
              <a:ext uri="{FF2B5EF4-FFF2-40B4-BE49-F238E27FC236}">
                <a16:creationId xmlns:a16="http://schemas.microsoft.com/office/drawing/2014/main" id="{B6100701-E98E-44FB-BB9B-FCB36DDB9E67}"/>
              </a:ext>
            </a:extLst>
          </p:cNvPr>
          <p:cNvSpPr/>
          <p:nvPr/>
        </p:nvSpPr>
        <p:spPr>
          <a:xfrm>
            <a:off x="194233" y="2250480"/>
            <a:ext cx="3662661" cy="323850"/>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altLang="fr-FR" sz="1200" b="1" dirty="0">
                <a:solidFill>
                  <a:srgbClr val="FFFFFF"/>
                </a:solidFill>
                <a:latin typeface="Calibri" panose="020F0502020204030204" pitchFamily="34" charset="0"/>
                <a:cs typeface="Arial" panose="020B0604020202020204" pitchFamily="34" charset="0"/>
              </a:rPr>
              <a:t>DÉBLOCAGE ANTICIPÉ POUR CAUSE EXCEPTIONNELLE</a:t>
            </a:r>
          </a:p>
        </p:txBody>
      </p:sp>
      <p:sp>
        <p:nvSpPr>
          <p:cNvPr id="15" name="ZoneTexte 14">
            <a:extLst>
              <a:ext uri="{FF2B5EF4-FFF2-40B4-BE49-F238E27FC236}">
                <a16:creationId xmlns:a16="http://schemas.microsoft.com/office/drawing/2014/main" id="{64C37514-0ACA-4245-AA24-08C00EE5690A}"/>
              </a:ext>
            </a:extLst>
          </p:cNvPr>
          <p:cNvSpPr txBox="1"/>
          <p:nvPr/>
        </p:nvSpPr>
        <p:spPr>
          <a:xfrm>
            <a:off x="881832" y="915521"/>
            <a:ext cx="4979987" cy="338554"/>
          </a:xfrm>
          <a:prstGeom prst="rect">
            <a:avLst/>
          </a:prstGeom>
          <a:noFill/>
          <a:scene3d>
            <a:camera prst="orthographicFront">
              <a:rot lat="0" lon="0" rev="600000"/>
            </a:camera>
            <a:lightRig rig="threePt" dir="t"/>
          </a:scene3d>
        </p:spPr>
        <p:txBody>
          <a:bodyPr>
            <a:spAutoFit/>
          </a:bodyPr>
          <a:lstStyle/>
          <a:p>
            <a:pPr algn="ctr">
              <a:defRPr/>
            </a:pPr>
            <a:r>
              <a:rPr lang="fr-FR" sz="1600" b="1" dirty="0"/>
              <a:t>LES DEBLOCAGES EN PHASE D’EPARGNE </a:t>
            </a:r>
          </a:p>
        </p:txBody>
      </p:sp>
      <p:sp>
        <p:nvSpPr>
          <p:cNvPr id="2" name="Rectangle 1">
            <a:extLst>
              <a:ext uri="{FF2B5EF4-FFF2-40B4-BE49-F238E27FC236}">
                <a16:creationId xmlns:a16="http://schemas.microsoft.com/office/drawing/2014/main" id="{69547C4D-9AE5-480A-BA77-9AEFF02BC70D}"/>
              </a:ext>
            </a:extLst>
          </p:cNvPr>
          <p:cNvSpPr/>
          <p:nvPr/>
        </p:nvSpPr>
        <p:spPr>
          <a:xfrm>
            <a:off x="71911" y="1543152"/>
            <a:ext cx="7074617" cy="710451"/>
          </a:xfrm>
          <a:prstGeom prst="rect">
            <a:avLst/>
          </a:prstGeom>
        </p:spPr>
        <p:txBody>
          <a:bodyPr wrap="square">
            <a:spAutoFit/>
          </a:bodyPr>
          <a:lstStyle/>
          <a:p>
            <a:pPr lvl="0" algn="just" defTabSz="914400" eaLnBrk="1" fontAlgn="auto" hangingPunct="1">
              <a:spcBef>
                <a:spcPts val="0"/>
              </a:spcBef>
              <a:spcAft>
                <a:spcPts val="0"/>
              </a:spcAft>
            </a:pPr>
            <a:r>
              <a:rPr lang="fr-FR" sz="900" dirty="0">
                <a:latin typeface="Calibri" panose="020F0502020204030204" pitchFamily="34" charset="0"/>
                <a:cs typeface="+mn-cs"/>
              </a:rPr>
              <a:t>Déblocages possibles :</a:t>
            </a:r>
          </a:p>
          <a:p>
            <a:pPr marL="171450" lvl="0" indent="-171450" algn="just" defTabSz="914400" eaLnBrk="1" fontAlgn="auto" hangingPunct="1">
              <a:spcBef>
                <a:spcPts val="300"/>
              </a:spcBef>
              <a:spcAft>
                <a:spcPts val="0"/>
              </a:spcAft>
              <a:buFont typeface="Wingdings" panose="05000000000000000000" pitchFamily="2" charset="2"/>
              <a:buChar char="Ø"/>
            </a:pPr>
            <a:r>
              <a:rPr lang="fr-FR" sz="900" dirty="0">
                <a:latin typeface="Calibri" panose="020F0502020204030204" pitchFamily="34" charset="0"/>
                <a:cs typeface="+mn-cs"/>
              </a:rPr>
              <a:t>Avant échéance : exceptionnel</a:t>
            </a:r>
          </a:p>
          <a:p>
            <a:pPr marL="171450" lvl="0" indent="-171450" algn="just" defTabSz="914400" eaLnBrk="1" fontAlgn="auto" hangingPunct="1">
              <a:spcBef>
                <a:spcPts val="200"/>
              </a:spcBef>
              <a:spcAft>
                <a:spcPts val="200"/>
              </a:spcAft>
              <a:buFont typeface="Wingdings" panose="05000000000000000000" pitchFamily="2" charset="2"/>
              <a:buChar char="Ø"/>
            </a:pPr>
            <a:r>
              <a:rPr lang="fr-FR" sz="900" dirty="0">
                <a:latin typeface="Calibri" panose="020F0502020204030204" pitchFamily="34" charset="0"/>
                <a:cs typeface="+mn-cs"/>
              </a:rPr>
              <a:t>Après échéance : en </a:t>
            </a:r>
            <a:r>
              <a:rPr lang="fr-FR" sz="900" b="1" dirty="0">
                <a:latin typeface="Calibri" panose="020F0502020204030204" pitchFamily="34" charset="0"/>
                <a:cs typeface="+mn-cs"/>
              </a:rPr>
              <a:t>capital</a:t>
            </a:r>
            <a:r>
              <a:rPr lang="fr-FR" sz="900" dirty="0">
                <a:latin typeface="Calibri" panose="020F0502020204030204" pitchFamily="34" charset="0"/>
                <a:cs typeface="+mn-cs"/>
              </a:rPr>
              <a:t>, en </a:t>
            </a:r>
            <a:r>
              <a:rPr lang="fr-FR" sz="900" b="1" dirty="0">
                <a:latin typeface="Calibri" panose="020F0502020204030204" pitchFamily="34" charset="0"/>
                <a:cs typeface="+mn-cs"/>
              </a:rPr>
              <a:t>capital fractionné </a:t>
            </a:r>
            <a:r>
              <a:rPr lang="fr-FR" sz="900" dirty="0">
                <a:latin typeface="Calibri" panose="020F0502020204030204" pitchFamily="34" charset="0"/>
                <a:cs typeface="+mn-cs"/>
              </a:rPr>
              <a:t>ou en </a:t>
            </a:r>
            <a:r>
              <a:rPr lang="fr-FR" sz="900" b="1" dirty="0">
                <a:latin typeface="Calibri" panose="020F0502020204030204" pitchFamily="34" charset="0"/>
                <a:cs typeface="+mn-cs"/>
              </a:rPr>
              <a:t>rente viagère</a:t>
            </a:r>
            <a:r>
              <a:rPr lang="fr-FR" sz="900" dirty="0">
                <a:latin typeface="Calibri" panose="020F0502020204030204" pitchFamily="34" charset="0"/>
                <a:cs typeface="+mn-cs"/>
              </a:rPr>
              <a:t>. Le client peut faire son choix de sortie dès l’adhésion mais celui-ci est </a:t>
            </a:r>
            <a:r>
              <a:rPr lang="fr-FR" sz="900" b="1" dirty="0">
                <a:solidFill>
                  <a:schemeClr val="bg2">
                    <a:lumMod val="75000"/>
                  </a:schemeClr>
                </a:solidFill>
                <a:latin typeface="Calibri" panose="020F0502020204030204" pitchFamily="34" charset="0"/>
                <a:cs typeface="+mn-cs"/>
              </a:rPr>
              <a:t>irrévocable</a:t>
            </a:r>
            <a:endParaRPr lang="fr-FR" sz="900" b="1" dirty="0">
              <a:solidFill>
                <a:schemeClr val="bg2">
                  <a:lumMod val="75000"/>
                </a:schemeClr>
              </a:solidFill>
              <a:highlight>
                <a:srgbClr val="FFFF00"/>
              </a:highlight>
              <a:latin typeface="Calibri" panose="020F0502020204030204" pitchFamily="34" charset="0"/>
              <a:cs typeface="+mn-cs"/>
            </a:endParaRPr>
          </a:p>
        </p:txBody>
      </p:sp>
      <p:sp>
        <p:nvSpPr>
          <p:cNvPr id="9" name="Rectangle 8">
            <a:extLst>
              <a:ext uri="{FF2B5EF4-FFF2-40B4-BE49-F238E27FC236}">
                <a16:creationId xmlns:a16="http://schemas.microsoft.com/office/drawing/2014/main" id="{ECE62409-E458-4178-897E-C87F541871D0}"/>
              </a:ext>
            </a:extLst>
          </p:cNvPr>
          <p:cNvSpPr/>
          <p:nvPr/>
        </p:nvSpPr>
        <p:spPr>
          <a:xfrm>
            <a:off x="88448" y="9523288"/>
            <a:ext cx="7056439" cy="247637"/>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fontAlgn="auto" hangingPunct="1">
              <a:spcBef>
                <a:spcPts val="0"/>
              </a:spcBef>
              <a:spcAft>
                <a:spcPts val="0"/>
              </a:spcAft>
              <a:defRPr/>
            </a:pPr>
            <a:r>
              <a:rPr lang="fr-FR" sz="1000" b="1" dirty="0">
                <a:solidFill>
                  <a:srgbClr val="474747"/>
                </a:solidFill>
                <a:latin typeface="Calibri" panose="020F0502020204030204" pitchFamily="34" charset="0"/>
                <a:ea typeface="Times New Roman" panose="02020603050405020304" pitchFamily="18" charset="0"/>
                <a:cs typeface="Arial" panose="020B0604020202020204" pitchFamily="34" charset="0"/>
              </a:rPr>
              <a:t>Le rachat exceptionnel est interdit dès lors que l’échéance est atteinte.</a:t>
            </a:r>
            <a:endParaRPr lang="fr-FR" sz="100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p:txBody>
      </p:sp>
      <p:sp>
        <p:nvSpPr>
          <p:cNvPr id="10" name="Rectangle 9">
            <a:extLst>
              <a:ext uri="{FF2B5EF4-FFF2-40B4-BE49-F238E27FC236}">
                <a16:creationId xmlns:a16="http://schemas.microsoft.com/office/drawing/2014/main" id="{1D07F7B2-5C69-4148-9781-ABFAA39592A7}"/>
              </a:ext>
            </a:extLst>
          </p:cNvPr>
          <p:cNvSpPr/>
          <p:nvPr/>
        </p:nvSpPr>
        <p:spPr>
          <a:xfrm>
            <a:off x="103618" y="9889346"/>
            <a:ext cx="7041270" cy="282014"/>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fontAlgn="auto" hangingPunct="1">
              <a:spcBef>
                <a:spcPts val="0"/>
              </a:spcBef>
              <a:spcAft>
                <a:spcPts val="0"/>
              </a:spcAft>
              <a:defRPr/>
            </a:pPr>
            <a:r>
              <a:rPr lang="fr-FR" sz="1000" b="1" dirty="0">
                <a:solidFill>
                  <a:schemeClr val="tx1"/>
                </a:solidFill>
                <a:latin typeface="Calibri" panose="020F0502020204030204" pitchFamily="34" charset="0"/>
                <a:ea typeface="Times New Roman" panose="02020603050405020304" pitchFamily="18" charset="0"/>
                <a:cs typeface="Arial" panose="020B0604020202020204" pitchFamily="34" charset="0"/>
              </a:rPr>
              <a:t>Le déblocage anticipé peut être partiel ou total et porté sur un ou plusieurs compartiment.</a:t>
            </a:r>
          </a:p>
        </p:txBody>
      </p:sp>
      <p:sp>
        <p:nvSpPr>
          <p:cNvPr id="11" name="ZoneTexte 10">
            <a:extLst>
              <a:ext uri="{FF2B5EF4-FFF2-40B4-BE49-F238E27FC236}">
                <a16:creationId xmlns:a16="http://schemas.microsoft.com/office/drawing/2014/main" id="{1A144B45-19C5-4047-9503-051D12EE6ADD}"/>
              </a:ext>
            </a:extLst>
          </p:cNvPr>
          <p:cNvSpPr txBox="1"/>
          <p:nvPr/>
        </p:nvSpPr>
        <p:spPr>
          <a:xfrm>
            <a:off x="6858496" y="9858647"/>
            <a:ext cx="504056" cy="384721"/>
          </a:xfrm>
          <a:prstGeom prst="rect">
            <a:avLst/>
          </a:prstGeom>
          <a:noFill/>
        </p:spPr>
        <p:txBody>
          <a:bodyPr wrap="square" rtlCol="0">
            <a:spAutoFit/>
          </a:bodyPr>
          <a:lstStyle/>
          <a:p>
            <a:r>
              <a:rPr lang="fr-FR" b="1" dirty="0">
                <a:solidFill>
                  <a:schemeClr val="tx2">
                    <a:lumMod val="75000"/>
                  </a:schemeClr>
                </a:solidFill>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5">
            <a:extLst>
              <a:ext uri="{FF2B5EF4-FFF2-40B4-BE49-F238E27FC236}">
                <a16:creationId xmlns:a16="http://schemas.microsoft.com/office/drawing/2014/main" id="{00C6DABF-28BB-453A-A636-D84C2AFC0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B80F67D-D228-4286-90BF-17FA7C3B00DC}"/>
              </a:ext>
            </a:extLst>
          </p:cNvPr>
          <p:cNvSpPr/>
          <p:nvPr/>
        </p:nvSpPr>
        <p:spPr>
          <a:xfrm>
            <a:off x="79375" y="2374900"/>
            <a:ext cx="7143750" cy="491613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defTabSz="914400" eaLnBrk="1" fontAlgn="auto" hangingPunct="1">
              <a:spcBef>
                <a:spcPts val="0"/>
              </a:spcBef>
              <a:spcAft>
                <a:spcPts val="0"/>
              </a:spcAft>
              <a:defRPr/>
            </a:pPr>
            <a:r>
              <a:rPr lang="fr-FR" sz="1000" dirty="0">
                <a:solidFill>
                  <a:srgbClr val="474747"/>
                </a:solidFill>
                <a:latin typeface="Calibri" panose="020F0502020204030204" pitchFamily="34" charset="0"/>
                <a:ea typeface="Times New Roman" panose="02020603050405020304" pitchFamily="18" charset="0"/>
                <a:cs typeface="Arial" panose="020B0604020202020204" pitchFamily="34" charset="0"/>
              </a:rPr>
              <a:t>. </a:t>
            </a:r>
          </a:p>
        </p:txBody>
      </p:sp>
      <p:sp>
        <p:nvSpPr>
          <p:cNvPr id="3" name="Rectangle : coins arrondis 2">
            <a:extLst>
              <a:ext uri="{FF2B5EF4-FFF2-40B4-BE49-F238E27FC236}">
                <a16:creationId xmlns:a16="http://schemas.microsoft.com/office/drawing/2014/main" id="{B6100701-E98E-44FB-BB9B-FCB36DDB9E67}"/>
              </a:ext>
            </a:extLst>
          </p:cNvPr>
          <p:cNvSpPr/>
          <p:nvPr/>
        </p:nvSpPr>
        <p:spPr>
          <a:xfrm>
            <a:off x="191089" y="2152030"/>
            <a:ext cx="1914649" cy="323850"/>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altLang="fr-FR" sz="1200" b="1" dirty="0">
                <a:solidFill>
                  <a:srgbClr val="FFFFFF"/>
                </a:solidFill>
                <a:latin typeface="Calibri" panose="020F0502020204030204" pitchFamily="34" charset="0"/>
                <a:cs typeface="Arial" panose="020B0604020202020204" pitchFamily="34" charset="0"/>
              </a:rPr>
              <a:t>FISCALITE APPLICABLE</a:t>
            </a:r>
          </a:p>
        </p:txBody>
      </p:sp>
      <p:pic>
        <p:nvPicPr>
          <p:cNvPr id="13317" name="Image 4">
            <a:extLst>
              <a:ext uri="{FF2B5EF4-FFF2-40B4-BE49-F238E27FC236}">
                <a16:creationId xmlns:a16="http://schemas.microsoft.com/office/drawing/2014/main" id="{9DC37AB2-352F-4F9D-B4AF-C01C63F99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0113" y="7653338"/>
            <a:ext cx="36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a:extLst>
              <a:ext uri="{FF2B5EF4-FFF2-40B4-BE49-F238E27FC236}">
                <a16:creationId xmlns:a16="http://schemas.microsoft.com/office/drawing/2014/main" id="{961CA225-4425-4C98-B124-DBBF96BD28B2}"/>
              </a:ext>
            </a:extLst>
          </p:cNvPr>
          <p:cNvSpPr txBox="1"/>
          <p:nvPr/>
        </p:nvSpPr>
        <p:spPr>
          <a:xfrm>
            <a:off x="79375" y="6429265"/>
            <a:ext cx="7143749" cy="861774"/>
          </a:xfrm>
          <a:prstGeom prst="rect">
            <a:avLst/>
          </a:prstGeom>
          <a:solidFill>
            <a:schemeClr val="accent6">
              <a:lumMod val="40000"/>
              <a:lumOff val="60000"/>
            </a:schemeClr>
          </a:solidFill>
        </p:spPr>
        <p:txBody>
          <a:bodyPr wrap="square">
            <a:spAutoFit/>
          </a:bodyPr>
          <a:lstStyle/>
          <a:p>
            <a:pPr marL="357188" indent="-357188" algn="just">
              <a:spcBef>
                <a:spcPts val="0"/>
              </a:spcBef>
              <a:buFont typeface="Wingdings" panose="05000000000000000000" pitchFamily="2" charset="2"/>
              <a:buNone/>
              <a:defRPr/>
            </a:pPr>
            <a:endParaRPr lang="fr-FR" sz="1000" b="1" dirty="0">
              <a:solidFill>
                <a:schemeClr val="tx2">
                  <a:lumMod val="50000"/>
                </a:schemeClr>
              </a:solidFill>
              <a:latin typeface="Calibri" panose="020F0502020204030204" pitchFamily="34" charset="0"/>
              <a:cs typeface="+mn-cs"/>
            </a:endParaRPr>
          </a:p>
          <a:p>
            <a:pPr marL="357188" indent="-357188" algn="just">
              <a:spcBef>
                <a:spcPts val="0"/>
              </a:spcBef>
              <a:buFont typeface="Wingdings" panose="05000000000000000000" pitchFamily="2" charset="2"/>
              <a:buNone/>
              <a:defRPr/>
            </a:pPr>
            <a:r>
              <a:rPr lang="fr-FR" sz="1000" b="1" dirty="0">
                <a:solidFill>
                  <a:schemeClr val="tx2">
                    <a:lumMod val="50000"/>
                  </a:schemeClr>
                </a:solidFill>
                <a:latin typeface="Calibri" panose="020F0502020204030204" pitchFamily="34" charset="0"/>
                <a:cs typeface="+mn-cs"/>
              </a:rPr>
              <a:t>DÉLAI : </a:t>
            </a:r>
            <a:endParaRPr lang="fr-FR" sz="300" b="1" dirty="0">
              <a:solidFill>
                <a:schemeClr val="tx2">
                  <a:lumMod val="50000"/>
                </a:schemeClr>
              </a:solidFill>
              <a:latin typeface="Calibri" panose="020F0502020204030204" pitchFamily="34" charset="0"/>
              <a:cs typeface="+mn-cs"/>
            </a:endParaRPr>
          </a:p>
          <a:p>
            <a:pPr algn="just">
              <a:defRPr/>
            </a:pPr>
            <a:r>
              <a:rPr lang="fr-FR" sz="1000" dirty="0">
                <a:latin typeface="Calibri" panose="020F0502020204030204" pitchFamily="34" charset="0"/>
                <a:ea typeface="Times New Roman" panose="02020603050405020304" pitchFamily="18" charset="0"/>
              </a:rPr>
              <a:t>Le rachat exceptionnel est possible s’il intervient avant la fin de l’année suivant celle de la réalisation de l’un de ces événements, à condition que l’évènement soit postérieur à l’adhésion et sous réserve de produire les justificatifs nécessaires (31/12/n+1)</a:t>
            </a:r>
            <a:r>
              <a:rPr lang="fr-FR" sz="1000" dirty="0">
                <a:solidFill>
                  <a:srgbClr val="474747"/>
                </a:solidFill>
                <a:latin typeface="Calibri" panose="020F0502020204030204" pitchFamily="34" charset="0"/>
              </a:rPr>
              <a:t>. </a:t>
            </a:r>
          </a:p>
          <a:p>
            <a:pPr algn="just">
              <a:defRPr/>
            </a:pPr>
            <a:endParaRPr lang="fr-FR" sz="1000" strike="sngStrike" dirty="0">
              <a:solidFill>
                <a:srgbClr val="FF00FF"/>
              </a:solidFill>
              <a:latin typeface="Calibri" panose="020F0502020204030204" pitchFamily="34" charset="0"/>
            </a:endParaRPr>
          </a:p>
        </p:txBody>
      </p:sp>
      <p:sp>
        <p:nvSpPr>
          <p:cNvPr id="15" name="ZoneTexte 14">
            <a:extLst>
              <a:ext uri="{FF2B5EF4-FFF2-40B4-BE49-F238E27FC236}">
                <a16:creationId xmlns:a16="http://schemas.microsoft.com/office/drawing/2014/main" id="{64C37514-0ACA-4245-AA24-08C00EE5690A}"/>
              </a:ext>
            </a:extLst>
          </p:cNvPr>
          <p:cNvSpPr txBox="1"/>
          <p:nvPr/>
        </p:nvSpPr>
        <p:spPr>
          <a:xfrm>
            <a:off x="92545" y="1098352"/>
            <a:ext cx="4979987" cy="338554"/>
          </a:xfrm>
          <a:prstGeom prst="rect">
            <a:avLst/>
          </a:prstGeom>
          <a:noFill/>
          <a:scene3d>
            <a:camera prst="orthographicFront">
              <a:rot lat="0" lon="0" rev="600000"/>
            </a:camera>
            <a:lightRig rig="threePt" dir="t"/>
          </a:scene3d>
        </p:spPr>
        <p:txBody>
          <a:bodyPr>
            <a:spAutoFit/>
          </a:bodyPr>
          <a:lstStyle/>
          <a:p>
            <a:pPr algn="ctr">
              <a:defRPr/>
            </a:pPr>
            <a:r>
              <a:rPr lang="fr-FR" sz="1600" b="1" dirty="0"/>
              <a:t>FISCALITE DES SORTIES ANTICIPEES</a:t>
            </a:r>
          </a:p>
        </p:txBody>
      </p:sp>
      <p:graphicFrame>
        <p:nvGraphicFramePr>
          <p:cNvPr id="2" name="Tableau 4">
            <a:extLst>
              <a:ext uri="{FF2B5EF4-FFF2-40B4-BE49-F238E27FC236}">
                <a16:creationId xmlns:a16="http://schemas.microsoft.com/office/drawing/2014/main" id="{BF79133C-AC45-4DB6-BE7F-DBABE5DCB11B}"/>
              </a:ext>
            </a:extLst>
          </p:cNvPr>
          <p:cNvGraphicFramePr>
            <a:graphicFrameLocks noGrp="1"/>
          </p:cNvGraphicFramePr>
          <p:nvPr>
            <p:extLst>
              <p:ext uri="{D42A27DB-BD31-4B8C-83A1-F6EECF244321}">
                <p14:modId xmlns:p14="http://schemas.microsoft.com/office/powerpoint/2010/main" val="2176740713"/>
              </p:ext>
            </p:extLst>
          </p:nvPr>
        </p:nvGraphicFramePr>
        <p:xfrm>
          <a:off x="191089" y="2826545"/>
          <a:ext cx="6955439" cy="3127187"/>
        </p:xfrm>
        <a:graphic>
          <a:graphicData uri="http://schemas.openxmlformats.org/drawingml/2006/table">
            <a:tbl>
              <a:tblPr firstRow="1" bandRow="1">
                <a:tableStyleId>{93296810-A885-4BE3-A3E7-6D5BEEA58F35}</a:tableStyleId>
              </a:tblPr>
              <a:tblGrid>
                <a:gridCol w="1248865">
                  <a:extLst>
                    <a:ext uri="{9D8B030D-6E8A-4147-A177-3AD203B41FA5}">
                      <a16:colId xmlns:a16="http://schemas.microsoft.com/office/drawing/2014/main" val="193479306"/>
                    </a:ext>
                  </a:extLst>
                </a:gridCol>
                <a:gridCol w="3064263">
                  <a:extLst>
                    <a:ext uri="{9D8B030D-6E8A-4147-A177-3AD203B41FA5}">
                      <a16:colId xmlns:a16="http://schemas.microsoft.com/office/drawing/2014/main" val="153293136"/>
                    </a:ext>
                  </a:extLst>
                </a:gridCol>
                <a:gridCol w="2642311">
                  <a:extLst>
                    <a:ext uri="{9D8B030D-6E8A-4147-A177-3AD203B41FA5}">
                      <a16:colId xmlns:a16="http://schemas.microsoft.com/office/drawing/2014/main" val="1595936461"/>
                    </a:ext>
                  </a:extLst>
                </a:gridCol>
              </a:tblGrid>
              <a:tr h="852852">
                <a:tc>
                  <a:txBody>
                    <a:bodyPr/>
                    <a:lstStyle/>
                    <a:p>
                      <a:endParaRPr lang="fr-FR" sz="1100" b="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kern="1200" dirty="0">
                          <a:solidFill>
                            <a:schemeClr val="tx1"/>
                          </a:solidFill>
                          <a:effectLst/>
                          <a:latin typeface="Calibri" panose="020F0502020204030204" pitchFamily="34" charset="0"/>
                          <a:ea typeface="+mn-ea"/>
                          <a:cs typeface="Calibri" panose="020F0502020204030204" pitchFamily="34" charset="0"/>
                        </a:rPr>
                        <a:t>Pour cas de force majeure : 5 cas de déblocage liés aux accidents de la vie </a:t>
                      </a:r>
                      <a:endParaRPr lang="fr-FR" sz="14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fr-FR" sz="1400" b="1" kern="1200" dirty="0">
                          <a:solidFill>
                            <a:schemeClr val="tx1"/>
                          </a:solidFill>
                          <a:effectLst/>
                          <a:latin typeface="Calibri" panose="020F0502020204030204" pitchFamily="34" charset="0"/>
                          <a:ea typeface="+mn-ea"/>
                          <a:cs typeface="Calibri" panose="020F0502020204030204" pitchFamily="34" charset="0"/>
                        </a:rPr>
                        <a:t>Achat résidence principale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209818364"/>
                  </a:ext>
                </a:extLst>
              </a:tr>
              <a:tr h="870751">
                <a:tc>
                  <a:txBody>
                    <a:bodyPr/>
                    <a:lstStyle/>
                    <a:p>
                      <a:r>
                        <a:rPr lang="fr-FR" sz="1100" b="1" kern="1200" dirty="0">
                          <a:solidFill>
                            <a:schemeClr val="tx1"/>
                          </a:solidFill>
                          <a:effectLst/>
                          <a:latin typeface="Calibri" panose="020F0502020204030204" pitchFamily="34" charset="0"/>
                          <a:ea typeface="+mn-ea"/>
                          <a:cs typeface="Calibri" panose="020F0502020204030204" pitchFamily="34" charset="0"/>
                        </a:rPr>
                        <a:t>Compartiment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r>
                        <a:rPr lang="fr-FR" sz="1100" b="0" kern="1200" dirty="0">
                          <a:solidFill>
                            <a:schemeClr val="tx1"/>
                          </a:solidFill>
                          <a:effectLst/>
                          <a:latin typeface="Calibri" panose="020F0502020204030204" pitchFamily="34" charset="0"/>
                          <a:ea typeface="+mn-ea"/>
                          <a:cs typeface="Calibri" panose="020F0502020204030204" pitchFamily="34" charset="0"/>
                        </a:rPr>
                        <a:t>Exonération d’IR sur les versements et les produits </a:t>
                      </a:r>
                      <a:r>
                        <a:rPr lang="fr-FR" sz="1100" b="0" i="1" kern="1200" dirty="0">
                          <a:solidFill>
                            <a:schemeClr val="tx1"/>
                          </a:solidFill>
                          <a:effectLst/>
                          <a:latin typeface="Calibri" panose="020F0502020204030204" pitchFamily="34" charset="0"/>
                          <a:ea typeface="+mn-ea"/>
                          <a:cs typeface="Calibri" panose="020F0502020204030204" pitchFamily="34" charset="0"/>
                        </a:rPr>
                        <a:t>(= plus-values</a:t>
                      </a:r>
                      <a:r>
                        <a:rPr lang="fr-FR" sz="1100" b="0" i="1" kern="1200" baseline="0" dirty="0">
                          <a:solidFill>
                            <a:schemeClr val="tx1"/>
                          </a:solidFill>
                          <a:effectLst/>
                          <a:latin typeface="Calibri" panose="020F0502020204030204" pitchFamily="34" charset="0"/>
                          <a:ea typeface="+mn-ea"/>
                          <a:cs typeface="Calibri" panose="020F0502020204030204" pitchFamily="34" charset="0"/>
                        </a:rPr>
                        <a:t>)</a:t>
                      </a:r>
                    </a:p>
                    <a:p>
                      <a:r>
                        <a:rPr lang="fr-FR" sz="1100" b="0" kern="1200" dirty="0">
                          <a:solidFill>
                            <a:schemeClr val="tx1"/>
                          </a:solidFill>
                          <a:effectLst/>
                          <a:latin typeface="Calibri" panose="020F0502020204030204" pitchFamily="34" charset="0"/>
                          <a:ea typeface="+mn-ea"/>
                          <a:cs typeface="Calibri" panose="020F0502020204030204" pitchFamily="34" charset="0"/>
                        </a:rPr>
                        <a:t>PS  de 17,2%  sur les produits </a:t>
                      </a:r>
                      <a:r>
                        <a:rPr lang="fr-FR" sz="1100" b="0" i="1" kern="1200" dirty="0">
                          <a:solidFill>
                            <a:schemeClr val="tx1"/>
                          </a:solidFill>
                          <a:effectLst/>
                          <a:latin typeface="Calibri" panose="020F0502020204030204" pitchFamily="34" charset="0"/>
                          <a:ea typeface="+mn-ea"/>
                          <a:cs typeface="Calibri" panose="020F0502020204030204" pitchFamily="34" charset="0"/>
                        </a:rPr>
                        <a:t>(= plus-values</a:t>
                      </a:r>
                      <a:r>
                        <a:rPr lang="fr-FR" sz="1100" b="0" i="1" kern="1200" baseline="0" dirty="0">
                          <a:solidFill>
                            <a:schemeClr val="tx1"/>
                          </a:solidFill>
                          <a:effectLst/>
                          <a:latin typeface="Calibri" panose="020F0502020204030204" pitchFamily="34" charset="0"/>
                          <a:ea typeface="+mn-ea"/>
                          <a:cs typeface="Calibri" panose="020F0502020204030204" pitchFamily="34" charset="0"/>
                        </a:rPr>
                        <a:t>)</a:t>
                      </a:r>
                      <a:endParaRPr lang="fr-FR" sz="1100" b="0" i="1"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fr-FR" sz="1100" b="0" kern="1200" dirty="0">
                          <a:solidFill>
                            <a:schemeClr val="tx1"/>
                          </a:solidFill>
                          <a:effectLst/>
                          <a:latin typeface="Calibri" panose="020F0502020204030204" pitchFamily="34" charset="0"/>
                          <a:ea typeface="+mn-ea"/>
                          <a:cs typeface="Calibri" panose="020F0502020204030204" pitchFamily="34" charset="0"/>
                        </a:rPr>
                        <a:t>Fiscalité identique à celle de la sortie en capital du compartiment d’origine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88359465"/>
                  </a:ext>
                </a:extLst>
              </a:tr>
              <a:tr h="701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kern="1200" noProof="0" dirty="0">
                          <a:solidFill>
                            <a:schemeClr val="tx1"/>
                          </a:solidFill>
                          <a:effectLst/>
                          <a:latin typeface="Calibri" panose="020F0502020204030204" pitchFamily="34" charset="0"/>
                          <a:ea typeface="+mn-ea"/>
                          <a:cs typeface="Calibri" panose="020F0502020204030204" pitchFamily="34" charset="0"/>
                        </a:rPr>
                        <a:t>Compartiment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fr-FR" sz="1100" b="0" kern="1200" dirty="0">
                        <a:solidFill>
                          <a:srgbClr val="FF00FF"/>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vMerge="1">
                  <a:txBody>
                    <a:bodyPr/>
                    <a:lstStyle/>
                    <a:p>
                      <a:endParaRPr lang="fr-FR"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9762704"/>
                  </a:ext>
                </a:extLst>
              </a:tr>
              <a:tr h="701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kern="1200" noProof="0" dirty="0">
                          <a:solidFill>
                            <a:schemeClr val="tx1"/>
                          </a:solidFill>
                          <a:effectLst/>
                          <a:latin typeface="Calibri" panose="020F0502020204030204" pitchFamily="34" charset="0"/>
                          <a:ea typeface="+mn-ea"/>
                          <a:cs typeface="Calibri" panose="020F0502020204030204" pitchFamily="34" charset="0"/>
                        </a:rPr>
                        <a:t>Compartiment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fr-FR"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kern="1200" dirty="0">
                          <a:solidFill>
                            <a:schemeClr val="tx1"/>
                          </a:solidFill>
                          <a:effectLst/>
                          <a:latin typeface="Calibri" panose="020F0502020204030204" pitchFamily="34" charset="0"/>
                          <a:ea typeface="+mn-ea"/>
                          <a:cs typeface="Calibri" panose="020F0502020204030204" pitchFamily="34" charset="0"/>
                        </a:rPr>
                        <a:t>Interdit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1488318"/>
                  </a:ext>
                </a:extLst>
              </a:tr>
            </a:tbl>
          </a:graphicData>
        </a:graphic>
      </p:graphicFrame>
      <p:sp>
        <p:nvSpPr>
          <p:cNvPr id="10" name="ZoneTexte 9">
            <a:extLst>
              <a:ext uri="{FF2B5EF4-FFF2-40B4-BE49-F238E27FC236}">
                <a16:creationId xmlns:a16="http://schemas.microsoft.com/office/drawing/2014/main" id="{2436DCC1-4B16-4849-B695-953EEFE005DD}"/>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10</a:t>
            </a:r>
          </a:p>
        </p:txBody>
      </p:sp>
    </p:spTree>
    <p:extLst>
      <p:ext uri="{BB962C8B-B14F-4D97-AF65-F5344CB8AC3E}">
        <p14:creationId xmlns:p14="http://schemas.microsoft.com/office/powerpoint/2010/main" val="1825994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 3">
            <a:extLst>
              <a:ext uri="{FF2B5EF4-FFF2-40B4-BE49-F238E27FC236}">
                <a16:creationId xmlns:a16="http://schemas.microsoft.com/office/drawing/2014/main" id="{277902A7-1E59-4FDF-ADBA-470568A4E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275D6E08-5DD0-44AA-85D9-D9AE750BEDF4}"/>
              </a:ext>
            </a:extLst>
          </p:cNvPr>
          <p:cNvSpPr txBox="1"/>
          <p:nvPr/>
        </p:nvSpPr>
        <p:spPr>
          <a:xfrm>
            <a:off x="-126280" y="1024148"/>
            <a:ext cx="4979987" cy="338554"/>
          </a:xfrm>
          <a:prstGeom prst="rect">
            <a:avLst/>
          </a:prstGeom>
          <a:noFill/>
          <a:scene3d>
            <a:camera prst="orthographicFront">
              <a:rot lat="0" lon="0" rev="600000"/>
            </a:camera>
            <a:lightRig rig="threePt" dir="t"/>
          </a:scene3d>
        </p:spPr>
        <p:txBody>
          <a:bodyPr>
            <a:spAutoFit/>
          </a:bodyPr>
          <a:lstStyle/>
          <a:p>
            <a:pPr algn="ctr">
              <a:defRPr/>
            </a:pPr>
            <a:r>
              <a:rPr lang="fr-FR" sz="1600" b="1" dirty="0"/>
              <a:t>MODALITE DE SORTIE A L’ECHEANCE</a:t>
            </a:r>
          </a:p>
        </p:txBody>
      </p:sp>
      <p:sp>
        <p:nvSpPr>
          <p:cNvPr id="15364" name="ZoneTexte 5">
            <a:extLst>
              <a:ext uri="{FF2B5EF4-FFF2-40B4-BE49-F238E27FC236}">
                <a16:creationId xmlns:a16="http://schemas.microsoft.com/office/drawing/2014/main" id="{E159042E-B41F-4A57-870E-42ABDD125E92}"/>
              </a:ext>
            </a:extLst>
          </p:cNvPr>
          <p:cNvSpPr txBox="1">
            <a:spLocks noChangeArrowheads="1"/>
          </p:cNvSpPr>
          <p:nvPr/>
        </p:nvSpPr>
        <p:spPr bwMode="auto">
          <a:xfrm>
            <a:off x="-15833" y="1753682"/>
            <a:ext cx="72580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fr-FR" altLang="fr-FR" sz="1000" dirty="0">
                <a:latin typeface="Calibri" panose="020F0502020204030204" pitchFamily="34" charset="0"/>
              </a:rPr>
              <a:t>A compter de la date de liquidation de la pension dans un régime obligatoire d’assurance vieillesse ou selon l’âge fixé en application de l’article L351-1 du Code de la sécurité sociale, l’adhérent peut s’adresser à son agence Caisse d’Epargne pour effectuer une demande de liquidation sous forme </a:t>
            </a:r>
            <a:r>
              <a:rPr lang="fr-FR" altLang="fr-FR" sz="1000" b="1" dirty="0">
                <a:solidFill>
                  <a:schemeClr val="bg2">
                    <a:lumMod val="50000"/>
                  </a:schemeClr>
                </a:solidFill>
                <a:latin typeface="Calibri" panose="020F0502020204030204" pitchFamily="34" charset="0"/>
              </a:rPr>
              <a:t>de capital</a:t>
            </a:r>
            <a:r>
              <a:rPr lang="fr-FR" altLang="fr-FR" sz="1000" dirty="0">
                <a:latin typeface="Calibri" panose="020F0502020204030204" pitchFamily="34" charset="0"/>
              </a:rPr>
              <a:t>, </a:t>
            </a:r>
            <a:r>
              <a:rPr lang="fr-FR" altLang="fr-FR" sz="1000" b="1" dirty="0">
                <a:solidFill>
                  <a:schemeClr val="bg2">
                    <a:lumMod val="50000"/>
                  </a:schemeClr>
                </a:solidFill>
                <a:latin typeface="Calibri" panose="020F0502020204030204" pitchFamily="34" charset="0"/>
              </a:rPr>
              <a:t>capital fractionné </a:t>
            </a:r>
            <a:r>
              <a:rPr lang="fr-FR" altLang="fr-FR" sz="1000" dirty="0">
                <a:latin typeface="Calibri" panose="020F0502020204030204" pitchFamily="34" charset="0"/>
              </a:rPr>
              <a:t>ou sous forme </a:t>
            </a:r>
            <a:r>
              <a:rPr lang="fr-FR" altLang="fr-FR" sz="1000" b="1" dirty="0">
                <a:solidFill>
                  <a:schemeClr val="bg2">
                    <a:lumMod val="50000"/>
                  </a:schemeClr>
                </a:solidFill>
                <a:latin typeface="Calibri" panose="020F0502020204030204" pitchFamily="34" charset="0"/>
              </a:rPr>
              <a:t>de rente viagère </a:t>
            </a:r>
            <a:r>
              <a:rPr lang="fr-FR" altLang="fr-FR" sz="1000" dirty="0">
                <a:latin typeface="Calibri" panose="020F0502020204030204" pitchFamily="34" charset="0"/>
              </a:rPr>
              <a:t>(à l ’exception du compartiment 3). </a:t>
            </a:r>
          </a:p>
          <a:p>
            <a:pPr algn="just">
              <a:spcBef>
                <a:spcPts val="600"/>
              </a:spcBef>
            </a:pPr>
            <a:r>
              <a:rPr lang="fr-FR" altLang="fr-FR" sz="1000" dirty="0">
                <a:latin typeface="Calibri" panose="020F0502020204030204" pitchFamily="34" charset="0"/>
              </a:rPr>
              <a:t>Malgré l’obligation de sortie en rente sur le compartiment 3, le client doit également formaliser la demande.</a:t>
            </a:r>
          </a:p>
        </p:txBody>
      </p:sp>
      <p:sp>
        <p:nvSpPr>
          <p:cNvPr id="10" name="ZoneTexte 9">
            <a:extLst>
              <a:ext uri="{FF2B5EF4-FFF2-40B4-BE49-F238E27FC236}">
                <a16:creationId xmlns:a16="http://schemas.microsoft.com/office/drawing/2014/main" id="{5F3487D2-123F-4D7D-9A11-14EFC76EA17A}"/>
              </a:ext>
            </a:extLst>
          </p:cNvPr>
          <p:cNvSpPr txBox="1"/>
          <p:nvPr/>
        </p:nvSpPr>
        <p:spPr>
          <a:xfrm>
            <a:off x="89744" y="2887131"/>
            <a:ext cx="7128619" cy="5501506"/>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marL="182563" algn="just">
              <a:defRPr/>
            </a:pPr>
            <a:endParaRPr lang="fr-FR" sz="1000" b="1" dirty="0">
              <a:latin typeface="Calibri" panose="020F0502020204030204" pitchFamily="34" charset="0"/>
            </a:endParaRPr>
          </a:p>
          <a:p>
            <a:pPr marL="182563" algn="just">
              <a:spcBef>
                <a:spcPts val="600"/>
              </a:spcBef>
              <a:defRPr/>
            </a:pPr>
            <a:r>
              <a:rPr lang="fr-FR" sz="1000" b="1" dirty="0">
                <a:latin typeface="Calibri" panose="020F0502020204030204" pitchFamily="34" charset="0"/>
              </a:rPr>
              <a:t>L’adhérent pourra choisir la modalité de sortie au moment de la liquidation, sauf s’il a opté pour la sortie en rente lors de l’adhésion qui est irrévocable.</a:t>
            </a:r>
            <a:endParaRPr lang="fr-FR" sz="1000" b="1" dirty="0">
              <a:solidFill>
                <a:schemeClr val="tx2">
                  <a:lumMod val="50000"/>
                </a:schemeClr>
              </a:solidFill>
              <a:latin typeface="Calibri" panose="020F0502020204030204" pitchFamily="34" charset="0"/>
            </a:endParaRPr>
          </a:p>
          <a:p>
            <a:pPr marL="171450" indent="-171450" algn="just">
              <a:spcBef>
                <a:spcPts val="12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1.Sous forme de capital </a:t>
            </a:r>
          </a:p>
          <a:p>
            <a:pPr marL="171450" indent="-171450" algn="just">
              <a:spcBef>
                <a:spcPts val="600"/>
              </a:spcBef>
              <a:buFont typeface="Arial" panose="020B0604020202020204" pitchFamily="34" charset="0"/>
              <a:buChar char="•"/>
              <a:defRPr/>
            </a:pPr>
            <a:r>
              <a:rPr lang="fr-FR" sz="1000" dirty="0">
                <a:latin typeface="Calibri" panose="020F0502020204030204" pitchFamily="34" charset="0"/>
              </a:rPr>
              <a:t>En cas de liquidation partielle sous forme de capital : le solde pourra être liquidé sous forme capital fractionné ou sous forme de rente viagère. </a:t>
            </a:r>
          </a:p>
          <a:p>
            <a:pPr marL="171450" indent="-171450" algn="just">
              <a:spcBef>
                <a:spcPts val="18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2.  Sous forme de capital fractionné</a:t>
            </a:r>
            <a:endParaRPr lang="fr-FR" sz="1000" dirty="0">
              <a:latin typeface="Calibri" panose="020F0502020204030204" pitchFamily="34" charset="0"/>
            </a:endParaRPr>
          </a:p>
          <a:p>
            <a:pPr marL="171450" indent="-171450" algn="just">
              <a:spcBef>
                <a:spcPts val="300"/>
              </a:spcBef>
              <a:buFont typeface="Arial" panose="020B0604020202020204" pitchFamily="34" charset="0"/>
              <a:buChar char="•"/>
              <a:defRPr/>
            </a:pPr>
            <a:r>
              <a:rPr lang="fr-FR" sz="1000" dirty="0">
                <a:latin typeface="Calibri" panose="020F0502020204030204" pitchFamily="34" charset="0"/>
              </a:rPr>
              <a:t>L’assuré peut choisir de percevoir son capital  fractionné en 2,3, 4 ou 5 règlements annuels.</a:t>
            </a:r>
          </a:p>
          <a:p>
            <a:pPr marL="171450" indent="-171450" algn="just">
              <a:spcBef>
                <a:spcPts val="300"/>
              </a:spcBef>
              <a:buFont typeface="Arial" panose="020B0604020202020204" pitchFamily="34" charset="0"/>
              <a:buChar char="•"/>
              <a:defRPr/>
            </a:pPr>
            <a:r>
              <a:rPr lang="fr-FR" sz="1000" dirty="0">
                <a:latin typeface="Calibri" panose="020F0502020204030204" pitchFamily="34" charset="0"/>
              </a:rPr>
              <a:t>Chaque fraction de capital sera du même montant sauf la dernière dont le montant pourra être différent des autres fractions compte tenu de l’évolution de la valorisation du support à faible risque et de l’application des frais de gestion annuels. </a:t>
            </a:r>
          </a:p>
          <a:p>
            <a:pPr marL="171450" indent="-171450" algn="just">
              <a:spcBef>
                <a:spcPts val="18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3. Sous forme de rente viagère</a:t>
            </a:r>
          </a:p>
          <a:p>
            <a:pPr algn="just">
              <a:defRPr/>
            </a:pPr>
            <a:r>
              <a:rPr lang="fr-FR" sz="1000" dirty="0">
                <a:latin typeface="Calibri" panose="020F0502020204030204" pitchFamily="34" charset="0"/>
              </a:rPr>
              <a:t>Une rente est servie à l’adhérent tant que celui-ci est vivant.</a:t>
            </a:r>
          </a:p>
          <a:p>
            <a:pPr algn="just">
              <a:defRPr/>
            </a:pPr>
            <a:endParaRPr lang="fr-FR" sz="300" dirty="0">
              <a:latin typeface="Calibri" panose="020F0502020204030204" pitchFamily="34" charset="0"/>
            </a:endParaRPr>
          </a:p>
          <a:p>
            <a:pPr marL="171450" indent="-171450">
              <a:buFont typeface="Arial" panose="020B0604020202020204" pitchFamily="34" charset="0"/>
              <a:buChar char="•"/>
              <a:defRPr/>
            </a:pPr>
            <a:r>
              <a:rPr lang="fr-FR" sz="1000" dirty="0">
                <a:latin typeface="Calibri" panose="020F0502020204030204" pitchFamily="34" charset="0"/>
              </a:rPr>
              <a:t>En cas de liquidation partielle sous forme de rente viagère, le solde pourra être liquidé sous forme de capital ou de capital fractionné. </a:t>
            </a:r>
          </a:p>
          <a:p>
            <a:pPr marL="171450" indent="-171450">
              <a:spcBef>
                <a:spcPts val="300"/>
              </a:spcBef>
              <a:buFont typeface="Arial" panose="020B0604020202020204" pitchFamily="34" charset="0"/>
              <a:buChar char="•"/>
              <a:defRPr/>
            </a:pPr>
            <a:r>
              <a:rPr lang="fr-FR" sz="1000" dirty="0">
                <a:latin typeface="Calibri" panose="020F0502020204030204" pitchFamily="34" charset="0"/>
              </a:rPr>
              <a:t>Une seule demande de liquidation (partielle ou totale) en rente viagère par Compartiment est possible.</a:t>
            </a:r>
          </a:p>
          <a:p>
            <a:pPr marL="171450" indent="-171450">
              <a:spcBef>
                <a:spcPts val="300"/>
              </a:spcBef>
              <a:buFont typeface="Arial" panose="020B0604020202020204" pitchFamily="34" charset="0"/>
              <a:buChar char="•"/>
              <a:defRPr/>
            </a:pPr>
            <a:r>
              <a:rPr lang="fr-FR" sz="1000" b="1" dirty="0">
                <a:latin typeface="Calibri" panose="020F0502020204030204" pitchFamily="34" charset="0"/>
              </a:rPr>
              <a:t>Périodicité </a:t>
            </a:r>
            <a:r>
              <a:rPr lang="fr-FR" sz="1000" dirty="0">
                <a:latin typeface="Calibri" panose="020F0502020204030204" pitchFamily="34" charset="0"/>
              </a:rPr>
              <a:t>: mensuelle ou trimestrielle.</a:t>
            </a:r>
            <a:endParaRPr lang="fr-FR" sz="1000" b="1" dirty="0">
              <a:solidFill>
                <a:schemeClr val="tx2">
                  <a:lumMod val="50000"/>
                </a:schemeClr>
              </a:solidFill>
              <a:latin typeface="Calibri" panose="020F0502020204030204" pitchFamily="34" charset="0"/>
            </a:endParaRPr>
          </a:p>
          <a:p>
            <a:pPr marL="360000" indent="-171450">
              <a:spcBef>
                <a:spcPts val="12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Justificatifs :</a:t>
            </a:r>
          </a:p>
          <a:p>
            <a:pPr marL="468000" indent="-171450">
              <a:spcBef>
                <a:spcPts val="300"/>
              </a:spcBef>
              <a:buFont typeface="Wingdings" panose="05000000000000000000" pitchFamily="2" charset="2"/>
              <a:buChar char="ü"/>
              <a:defRPr/>
            </a:pPr>
            <a:r>
              <a:rPr lang="fr-FR" sz="1000" dirty="0">
                <a:latin typeface="Calibri" panose="020F0502020204030204" pitchFamily="34" charset="0"/>
              </a:rPr>
              <a:t>Le justificatif de liquidation des droits dans un régime de retraite (Régime obligatoire) ;</a:t>
            </a:r>
          </a:p>
          <a:p>
            <a:pPr marL="468000" indent="-171450">
              <a:spcBef>
                <a:spcPts val="300"/>
              </a:spcBef>
              <a:buFont typeface="Wingdings" panose="05000000000000000000" pitchFamily="2" charset="2"/>
              <a:buChar char="ü"/>
              <a:defRPr/>
            </a:pPr>
            <a:r>
              <a:rPr lang="fr-FR" sz="1000" dirty="0">
                <a:latin typeface="Calibri" panose="020F0502020204030204" pitchFamily="34" charset="0"/>
              </a:rPr>
              <a:t>La copie d’une pièce justificative d’identité en cours de validité (CNI, passeport, titre de séjour, permis de conduire sécurisé) de l’adhérent ; </a:t>
            </a:r>
          </a:p>
          <a:p>
            <a:pPr marL="468000" indent="-171450">
              <a:spcBef>
                <a:spcPts val="300"/>
              </a:spcBef>
              <a:buFont typeface="Wingdings" panose="05000000000000000000" pitchFamily="2" charset="2"/>
              <a:buChar char="ü"/>
              <a:defRPr/>
            </a:pPr>
            <a:r>
              <a:rPr lang="fr-FR" sz="1000" dirty="0">
                <a:latin typeface="Calibri" panose="020F0502020204030204" pitchFamily="34" charset="0"/>
              </a:rPr>
              <a:t>Un RIB au nom de l’adhérent ; </a:t>
            </a:r>
          </a:p>
          <a:p>
            <a:pPr marL="468000" indent="-171450">
              <a:spcBef>
                <a:spcPts val="300"/>
              </a:spcBef>
              <a:buFont typeface="Wingdings" panose="05000000000000000000" pitchFamily="2" charset="2"/>
              <a:buChar char="ü"/>
              <a:defRPr/>
            </a:pPr>
            <a:r>
              <a:rPr lang="fr-FR" sz="1000" dirty="0">
                <a:latin typeface="Calibri" panose="020F0502020204030204" pitchFamily="34" charset="0"/>
              </a:rPr>
              <a:t>Le cas échéant, la copie d’une pièce justificative d’identité en cours de validité (CNI, passeport, titre de séjour, permis de conduire sécurisé ) du bénéficiaire de la réversion.</a:t>
            </a:r>
          </a:p>
          <a:p>
            <a:pPr marL="296550">
              <a:spcBef>
                <a:spcPts val="300"/>
              </a:spcBef>
              <a:defRPr/>
            </a:pPr>
            <a:endParaRPr lang="fr-FR" sz="900" strike="sngStrike"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p:txBody>
      </p:sp>
      <p:sp>
        <p:nvSpPr>
          <p:cNvPr id="6" name="Rectangle 5">
            <a:extLst>
              <a:ext uri="{FF2B5EF4-FFF2-40B4-BE49-F238E27FC236}">
                <a16:creationId xmlns:a16="http://schemas.microsoft.com/office/drawing/2014/main" id="{0D6AB1F2-0EDF-4FEC-960C-D3D5C7F03EC6}"/>
              </a:ext>
            </a:extLst>
          </p:cNvPr>
          <p:cNvSpPr/>
          <p:nvPr/>
        </p:nvSpPr>
        <p:spPr>
          <a:xfrm>
            <a:off x="103222" y="7893767"/>
            <a:ext cx="7096125" cy="479425"/>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000" dirty="0">
                <a:solidFill>
                  <a:schemeClr val="tx1"/>
                </a:solidFill>
                <a:latin typeface="Calibri" panose="020F0502020204030204" pitchFamily="34" charset="0"/>
              </a:rPr>
              <a:t>Dans tous les cas, CNP Assurances s’engage à verser une rente jusqu’au décès de l’adhérent dans le respect des minimas et des conditions en vigueur conformément </a:t>
            </a:r>
            <a:r>
              <a:rPr lang="fr-FR" sz="1000" dirty="0">
                <a:solidFill>
                  <a:schemeClr val="tx1"/>
                </a:solidFill>
                <a:latin typeface="Calibri" panose="020F0502020204030204" pitchFamily="34" charset="0"/>
                <a:ea typeface="Calibri" panose="020F0502020204030204" pitchFamily="34" charset="0"/>
              </a:rPr>
              <a:t>l’article A.160-2-1 du Code des assurances</a:t>
            </a:r>
            <a:endParaRPr lang="fr-FR" sz="1000" dirty="0">
              <a:solidFill>
                <a:schemeClr val="tx1"/>
              </a:solidFill>
              <a:latin typeface="Calibri" panose="020F0502020204030204" pitchFamily="34" charset="0"/>
            </a:endParaRPr>
          </a:p>
        </p:txBody>
      </p:sp>
      <p:sp>
        <p:nvSpPr>
          <p:cNvPr id="8" name="ZoneTexte 7">
            <a:extLst>
              <a:ext uri="{FF2B5EF4-FFF2-40B4-BE49-F238E27FC236}">
                <a16:creationId xmlns:a16="http://schemas.microsoft.com/office/drawing/2014/main" id="{C3B3F5A5-0DD9-461D-804A-817F1C05635A}"/>
              </a:ext>
            </a:extLst>
          </p:cNvPr>
          <p:cNvSpPr txBox="1"/>
          <p:nvPr/>
        </p:nvSpPr>
        <p:spPr>
          <a:xfrm>
            <a:off x="44990" y="8800804"/>
            <a:ext cx="7156450" cy="1131079"/>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algn="just">
              <a:defRPr/>
            </a:pPr>
            <a:endParaRPr lang="fr-FR" sz="1000" dirty="0">
              <a:latin typeface="Calibri" panose="020F0502020204030204" pitchFamily="34" charset="0"/>
            </a:endParaRPr>
          </a:p>
          <a:p>
            <a:pPr algn="just">
              <a:spcBef>
                <a:spcPts val="600"/>
              </a:spcBef>
              <a:defRPr/>
            </a:pPr>
            <a:r>
              <a:rPr lang="fr-FR" sz="1000" dirty="0">
                <a:latin typeface="Calibri" panose="020F0502020204030204" pitchFamily="34" charset="0"/>
              </a:rPr>
              <a:t>Cette option s’applique à tous les types de rente et repose sur deux têtes : l’adhérent et le bénéficiaire de la réversion (appelé le réversataire).</a:t>
            </a:r>
          </a:p>
          <a:p>
            <a:pPr algn="just">
              <a:spcBef>
                <a:spcPts val="900"/>
              </a:spcBef>
              <a:spcAft>
                <a:spcPts val="0"/>
              </a:spcAft>
              <a:defRPr/>
            </a:pPr>
            <a:r>
              <a:rPr lang="fr-FR" sz="1000" b="1" dirty="0">
                <a:latin typeface="Calibri" panose="020F0502020204030204" pitchFamily="34" charset="0"/>
              </a:rPr>
              <a:t>Principe : </a:t>
            </a:r>
            <a:r>
              <a:rPr lang="fr-FR" sz="1000" dirty="0">
                <a:latin typeface="Calibri" panose="020F0502020204030204" pitchFamily="34" charset="0"/>
              </a:rPr>
              <a:t>la rente est servie à l’assuré tant que celui-ci est en vie. A son décès si le réversataire est en vie, celui-ci reçoit une rente, définie lors de la demande de conversion de l’adhérent, à hauteur de 60%, 80% ou 100%.</a:t>
            </a:r>
          </a:p>
          <a:p>
            <a:pPr algn="just">
              <a:spcBef>
                <a:spcPts val="0"/>
              </a:spcBef>
              <a:spcAft>
                <a:spcPts val="0"/>
              </a:spcAft>
              <a:defRPr/>
            </a:pPr>
            <a:endParaRPr lang="fr-FR" sz="500" dirty="0">
              <a:latin typeface="Calibri" panose="020F0502020204030204" pitchFamily="34" charset="0"/>
            </a:endParaRPr>
          </a:p>
        </p:txBody>
      </p:sp>
      <p:pic>
        <p:nvPicPr>
          <p:cNvPr id="15372" name="Image 7">
            <a:extLst>
              <a:ext uri="{FF2B5EF4-FFF2-40B4-BE49-F238E27FC236}">
                <a16:creationId xmlns:a16="http://schemas.microsoft.com/office/drawing/2014/main" id="{F482F680-905F-4C6D-9081-425DB7E91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8" y="3212108"/>
            <a:ext cx="2159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 coins arrondis 8">
            <a:extLst>
              <a:ext uri="{FF2B5EF4-FFF2-40B4-BE49-F238E27FC236}">
                <a16:creationId xmlns:a16="http://schemas.microsoft.com/office/drawing/2014/main" id="{41C147B3-829D-4BCF-9CFA-87E8B3A9A475}"/>
              </a:ext>
            </a:extLst>
          </p:cNvPr>
          <p:cNvSpPr/>
          <p:nvPr/>
        </p:nvSpPr>
        <p:spPr>
          <a:xfrm>
            <a:off x="198438" y="2659316"/>
            <a:ext cx="3053078" cy="318972"/>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LES POSSIBILITES DE SORTIE A L’ECHEANCE</a:t>
            </a:r>
            <a:endParaRPr lang="fr-FR" sz="1200" b="1" dirty="0">
              <a:solidFill>
                <a:srgbClr val="FF00FF"/>
              </a:solidFill>
              <a:latin typeface="Calibri" panose="020F0502020204030204" pitchFamily="34" charset="0"/>
            </a:endParaRPr>
          </a:p>
        </p:txBody>
      </p:sp>
      <p:sp>
        <p:nvSpPr>
          <p:cNvPr id="5" name="Rectangle : coins arrondis 4">
            <a:extLst>
              <a:ext uri="{FF2B5EF4-FFF2-40B4-BE49-F238E27FC236}">
                <a16:creationId xmlns:a16="http://schemas.microsoft.com/office/drawing/2014/main" id="{94BB3149-6AC9-4B0C-AE3B-0F22A1D212CF}"/>
              </a:ext>
            </a:extLst>
          </p:cNvPr>
          <p:cNvSpPr/>
          <p:nvPr/>
        </p:nvSpPr>
        <p:spPr>
          <a:xfrm>
            <a:off x="144599" y="8587184"/>
            <a:ext cx="1855787" cy="307975"/>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200" b="1" dirty="0">
                <a:solidFill>
                  <a:schemeClr val="bg1"/>
                </a:solidFill>
                <a:latin typeface="Calibri" panose="020F0502020204030204" pitchFamily="34" charset="0"/>
              </a:rPr>
              <a:t>L’OPTION DE RÉVERSION </a:t>
            </a:r>
          </a:p>
        </p:txBody>
      </p:sp>
      <p:sp>
        <p:nvSpPr>
          <p:cNvPr id="12" name="ZoneTexte 11">
            <a:extLst>
              <a:ext uri="{FF2B5EF4-FFF2-40B4-BE49-F238E27FC236}">
                <a16:creationId xmlns:a16="http://schemas.microsoft.com/office/drawing/2014/main" id="{1034C081-456F-437C-9F91-1DC6AC1B6200}"/>
              </a:ext>
            </a:extLst>
          </p:cNvPr>
          <p:cNvSpPr txBox="1"/>
          <p:nvPr/>
        </p:nvSpPr>
        <p:spPr>
          <a:xfrm>
            <a:off x="6858496" y="9930655"/>
            <a:ext cx="504056" cy="384721"/>
          </a:xfrm>
          <a:prstGeom prst="rect">
            <a:avLst/>
          </a:prstGeom>
          <a:noFill/>
        </p:spPr>
        <p:txBody>
          <a:bodyPr wrap="square" rtlCol="0">
            <a:spAutoFit/>
          </a:bodyPr>
          <a:lstStyle/>
          <a:p>
            <a:r>
              <a:rPr lang="fr-FR" b="1" dirty="0">
                <a:solidFill>
                  <a:schemeClr val="tx2">
                    <a:lumMod val="75000"/>
                  </a:schemeClr>
                </a:solidFill>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5">
            <a:extLst>
              <a:ext uri="{FF2B5EF4-FFF2-40B4-BE49-F238E27FC236}">
                <a16:creationId xmlns:a16="http://schemas.microsoft.com/office/drawing/2014/main" id="{00C6DABF-28BB-453A-A636-D84C2AFC0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Image 4">
            <a:extLst>
              <a:ext uri="{FF2B5EF4-FFF2-40B4-BE49-F238E27FC236}">
                <a16:creationId xmlns:a16="http://schemas.microsoft.com/office/drawing/2014/main" id="{9DC37AB2-352F-4F9D-B4AF-C01C63F99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0113" y="7653338"/>
            <a:ext cx="36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64C37514-0ACA-4245-AA24-08C00EE5690A}"/>
              </a:ext>
            </a:extLst>
          </p:cNvPr>
          <p:cNvSpPr txBox="1"/>
          <p:nvPr/>
        </p:nvSpPr>
        <p:spPr>
          <a:xfrm>
            <a:off x="-414312" y="1180753"/>
            <a:ext cx="4979987" cy="338554"/>
          </a:xfrm>
          <a:prstGeom prst="rect">
            <a:avLst/>
          </a:prstGeom>
          <a:noFill/>
          <a:scene3d>
            <a:camera prst="orthographicFront">
              <a:rot lat="0" lon="0" rev="600000"/>
            </a:camera>
            <a:lightRig rig="threePt" dir="t"/>
          </a:scene3d>
        </p:spPr>
        <p:txBody>
          <a:bodyPr>
            <a:spAutoFit/>
          </a:bodyPr>
          <a:lstStyle/>
          <a:p>
            <a:pPr marL="0" marR="0" lvl="0" indent="0" algn="ctr" defTabSz="962025" rtl="0" eaLnBrk="0" fontAlgn="base" latinLnBrk="0" hangingPunct="0">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rgbClr val="474747"/>
                </a:solidFill>
                <a:effectLst/>
                <a:uLnTx/>
                <a:uFillTx/>
                <a:latin typeface="Arial" panose="020B0604020202020204" pitchFamily="34" charset="0"/>
                <a:ea typeface="+mn-ea"/>
                <a:cs typeface="Arial" panose="020B0604020202020204" pitchFamily="34" charset="0"/>
              </a:rPr>
              <a:t>FISCALITE </a:t>
            </a:r>
            <a:r>
              <a:rPr kumimoji="0" lang="fr-FR" sz="1600" b="1" i="0" u="none" strike="noStrike" kern="1200" cap="all" spc="0" normalizeH="0" noProof="0" dirty="0">
                <a:ln>
                  <a:noFill/>
                </a:ln>
                <a:solidFill>
                  <a:srgbClr val="474747"/>
                </a:solidFill>
                <a:effectLst/>
                <a:uLnTx/>
                <a:uFillTx/>
                <a:latin typeface="Arial" panose="020B0604020202020204" pitchFamily="34" charset="0"/>
                <a:ea typeface="+mn-ea"/>
                <a:cs typeface="Arial" panose="020B0604020202020204" pitchFamily="34" charset="0"/>
              </a:rPr>
              <a:t>en cours de vie</a:t>
            </a:r>
          </a:p>
        </p:txBody>
      </p:sp>
      <p:sp>
        <p:nvSpPr>
          <p:cNvPr id="9" name="ZoneTexte 8">
            <a:extLst>
              <a:ext uri="{FF2B5EF4-FFF2-40B4-BE49-F238E27FC236}">
                <a16:creationId xmlns:a16="http://schemas.microsoft.com/office/drawing/2014/main" id="{50A5BB78-367F-40AE-9E55-19CE8FD62D09}"/>
              </a:ext>
            </a:extLst>
          </p:cNvPr>
          <p:cNvSpPr txBox="1"/>
          <p:nvPr/>
        </p:nvSpPr>
        <p:spPr>
          <a:xfrm>
            <a:off x="50103" y="2215887"/>
            <a:ext cx="7173022" cy="7679025"/>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spcBef>
                <a:spcPts val="1200"/>
              </a:spcBef>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1100" dirty="0">
              <a:solidFill>
                <a:schemeClr val="dk1"/>
              </a:solidFill>
              <a:latin typeface="+mn-lt"/>
              <a:cs typeface="+mn-cs"/>
            </a:endParaRPr>
          </a:p>
          <a:p>
            <a:pPr>
              <a:defRPr/>
            </a:pPr>
            <a:endParaRPr lang="fr-FR" sz="1100" dirty="0">
              <a:solidFill>
                <a:schemeClr val="dk1"/>
              </a:solidFill>
              <a:latin typeface="+mn-lt"/>
              <a:cs typeface="+mn-cs"/>
            </a:endParaRPr>
          </a:p>
          <a:p>
            <a:pPr>
              <a:defRPr/>
            </a:pPr>
            <a:endParaRPr lang="fr-FR" sz="1100" dirty="0">
              <a:solidFill>
                <a:schemeClr val="dk1"/>
              </a:solidFill>
              <a:latin typeface="+mn-lt"/>
              <a:cs typeface="+mn-cs"/>
            </a:endParaRPr>
          </a:p>
          <a:p>
            <a:pPr>
              <a:defRPr/>
            </a:pPr>
            <a:endParaRPr lang="fr-FR" sz="1100" dirty="0">
              <a:solidFill>
                <a:schemeClr val="dk1"/>
              </a:solidFill>
              <a:latin typeface="+mn-lt"/>
              <a:cs typeface="+mn-cs"/>
            </a:endParaRPr>
          </a:p>
        </p:txBody>
      </p:sp>
      <p:sp>
        <p:nvSpPr>
          <p:cNvPr id="10" name="Rectangle : coins arrondis 9">
            <a:extLst>
              <a:ext uri="{FF2B5EF4-FFF2-40B4-BE49-F238E27FC236}">
                <a16:creationId xmlns:a16="http://schemas.microsoft.com/office/drawing/2014/main" id="{FAB4635D-62E6-4935-87C6-C997FCF69584}"/>
              </a:ext>
            </a:extLst>
          </p:cNvPr>
          <p:cNvSpPr/>
          <p:nvPr/>
        </p:nvSpPr>
        <p:spPr>
          <a:xfrm>
            <a:off x="157163" y="1936598"/>
            <a:ext cx="4865170" cy="338553"/>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FISCALITE  DES PRESTATIONS VERSEES EN COURS DE VIE DE L ADHERENT</a:t>
            </a:r>
          </a:p>
        </p:txBody>
      </p:sp>
      <p:graphicFrame>
        <p:nvGraphicFramePr>
          <p:cNvPr id="11" name="Tableau 4">
            <a:extLst>
              <a:ext uri="{FF2B5EF4-FFF2-40B4-BE49-F238E27FC236}">
                <a16:creationId xmlns:a16="http://schemas.microsoft.com/office/drawing/2014/main" id="{052EE71B-2A3B-452A-9706-2E43D86B3876}"/>
              </a:ext>
            </a:extLst>
          </p:cNvPr>
          <p:cNvGraphicFramePr>
            <a:graphicFrameLocks noGrp="1"/>
          </p:cNvGraphicFramePr>
          <p:nvPr>
            <p:extLst>
              <p:ext uri="{D42A27DB-BD31-4B8C-83A1-F6EECF244321}">
                <p14:modId xmlns:p14="http://schemas.microsoft.com/office/powerpoint/2010/main" val="829986839"/>
              </p:ext>
            </p:extLst>
          </p:nvPr>
        </p:nvGraphicFramePr>
        <p:xfrm>
          <a:off x="124983" y="2466504"/>
          <a:ext cx="7053105" cy="6800793"/>
        </p:xfrm>
        <a:graphic>
          <a:graphicData uri="http://schemas.openxmlformats.org/drawingml/2006/table">
            <a:tbl>
              <a:tblPr firstRow="1" bandRow="1">
                <a:tableStyleId>{93296810-A885-4BE3-A3E7-6D5BEEA58F35}</a:tableStyleId>
              </a:tblPr>
              <a:tblGrid>
                <a:gridCol w="1080120">
                  <a:extLst>
                    <a:ext uri="{9D8B030D-6E8A-4147-A177-3AD203B41FA5}">
                      <a16:colId xmlns:a16="http://schemas.microsoft.com/office/drawing/2014/main" val="193479306"/>
                    </a:ext>
                  </a:extLst>
                </a:gridCol>
                <a:gridCol w="1548392">
                  <a:extLst>
                    <a:ext uri="{9D8B030D-6E8A-4147-A177-3AD203B41FA5}">
                      <a16:colId xmlns:a16="http://schemas.microsoft.com/office/drawing/2014/main" val="153293136"/>
                    </a:ext>
                  </a:extLst>
                </a:gridCol>
                <a:gridCol w="1475944">
                  <a:extLst>
                    <a:ext uri="{9D8B030D-6E8A-4147-A177-3AD203B41FA5}">
                      <a16:colId xmlns:a16="http://schemas.microsoft.com/office/drawing/2014/main" val="2383590784"/>
                    </a:ext>
                  </a:extLst>
                </a:gridCol>
                <a:gridCol w="1440160">
                  <a:extLst>
                    <a:ext uri="{9D8B030D-6E8A-4147-A177-3AD203B41FA5}">
                      <a16:colId xmlns:a16="http://schemas.microsoft.com/office/drawing/2014/main" val="1595936461"/>
                    </a:ext>
                  </a:extLst>
                </a:gridCol>
                <a:gridCol w="1508489">
                  <a:extLst>
                    <a:ext uri="{9D8B030D-6E8A-4147-A177-3AD203B41FA5}">
                      <a16:colId xmlns:a16="http://schemas.microsoft.com/office/drawing/2014/main" val="3331928267"/>
                    </a:ext>
                  </a:extLst>
                </a:gridCol>
              </a:tblGrid>
              <a:tr h="369513">
                <a:tc>
                  <a:txBody>
                    <a:bodyPr/>
                    <a:lstStyle/>
                    <a:p>
                      <a:endParaRPr lang="fr-FR" sz="1050" b="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FR" sz="1050" b="1" kern="1200" dirty="0">
                          <a:solidFill>
                            <a:schemeClr val="tx1"/>
                          </a:solidFill>
                          <a:effectLst/>
                          <a:latin typeface="Calibri" panose="020F0502020204030204" pitchFamily="34" charset="0"/>
                          <a:ea typeface="+mn-ea"/>
                          <a:cs typeface="Calibri" panose="020F0502020204030204" pitchFamily="34" charset="0"/>
                        </a:rPr>
                        <a:t>SORTIE EN CAPITAL</a:t>
                      </a:r>
                      <a:endParaRPr lang="fr-FR" sz="105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fr-FR"/>
                    </a:p>
                  </a:txBody>
                  <a:tcPr/>
                </a:tc>
                <a:tc gridSpan="2">
                  <a:txBody>
                    <a:bodyPr/>
                    <a:lstStyle/>
                    <a:p>
                      <a:pPr algn="ctr"/>
                      <a:r>
                        <a:rPr lang="fr-FR" sz="1050" b="1" kern="1200" dirty="0">
                          <a:solidFill>
                            <a:schemeClr val="tx1"/>
                          </a:solidFill>
                          <a:effectLst/>
                          <a:latin typeface="Calibri" panose="020F0502020204030204" pitchFamily="34" charset="0"/>
                          <a:ea typeface="+mn-ea"/>
                          <a:cs typeface="Calibri" panose="020F0502020204030204" pitchFamily="34" charset="0"/>
                        </a:rPr>
                        <a:t>SORTIE EN RENTE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fr-FR"/>
                    </a:p>
                  </a:txBody>
                  <a:tcPr/>
                </a:tc>
                <a:extLst>
                  <a:ext uri="{0D108BD9-81ED-4DB2-BD59-A6C34878D82A}">
                    <a16:rowId xmlns:a16="http://schemas.microsoft.com/office/drawing/2014/main" val="3209818364"/>
                  </a:ext>
                </a:extLst>
              </a:tr>
              <a:tr h="209653">
                <a:tc rowSpan="3">
                  <a:txBody>
                    <a:bodyPr/>
                    <a:lstStyle/>
                    <a:p>
                      <a:r>
                        <a:rPr lang="fr-FR" sz="900" b="1" kern="1200" cap="all" baseline="0" dirty="0">
                          <a:solidFill>
                            <a:schemeClr val="tx1"/>
                          </a:solidFill>
                          <a:effectLst/>
                          <a:latin typeface="Calibri" panose="020F0502020204030204" pitchFamily="34" charset="0"/>
                          <a:ea typeface="+mn-ea"/>
                          <a:cs typeface="Calibri" panose="020F0502020204030204" pitchFamily="34" charset="0"/>
                        </a:rPr>
                        <a:t>Compartiment</a:t>
                      </a:r>
                      <a:r>
                        <a:rPr lang="fr-FR" sz="900" b="1" kern="1200" dirty="0">
                          <a:solidFill>
                            <a:schemeClr val="tx1"/>
                          </a:solidFill>
                          <a:effectLst/>
                          <a:latin typeface="Calibri" panose="020F0502020204030204" pitchFamily="34" charset="0"/>
                          <a:ea typeface="+mn-ea"/>
                          <a:cs typeface="Calibri" panose="020F0502020204030204" pitchFamily="34" charset="0"/>
                        </a:rPr>
                        <a:t> 1</a:t>
                      </a:r>
                    </a:p>
                    <a:p>
                      <a:pPr>
                        <a:spcBef>
                          <a:spcPts val="600"/>
                        </a:spcBef>
                      </a:pPr>
                      <a:r>
                        <a:rPr lang="fr-FR" sz="1000" b="1" i="1" kern="1200" dirty="0">
                          <a:solidFill>
                            <a:schemeClr val="tx1"/>
                          </a:solidFill>
                          <a:effectLst/>
                          <a:latin typeface="Calibri" panose="020F0502020204030204" pitchFamily="34" charset="0"/>
                          <a:ea typeface="+mn-ea"/>
                          <a:cs typeface="Calibri" panose="020F0502020204030204" pitchFamily="34" charset="0"/>
                        </a:rPr>
                        <a:t>Versements volontaires</a:t>
                      </a:r>
                    </a:p>
                    <a:p>
                      <a:pPr>
                        <a:spcBef>
                          <a:spcPts val="600"/>
                        </a:spcBef>
                      </a:pPr>
                      <a:endParaRPr lang="fr-FR" sz="1000" b="1" i="1" kern="1200" dirty="0">
                        <a:solidFill>
                          <a:srgbClr val="FF00FF"/>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kern="1200" dirty="0">
                          <a:solidFill>
                            <a:schemeClr val="tx1"/>
                          </a:solidFill>
                          <a:effectLst/>
                          <a:latin typeface="Calibri" panose="020F0502020204030204" pitchFamily="34" charset="0"/>
                          <a:ea typeface="+mn-ea"/>
                          <a:cs typeface="Calibri" panose="020F0502020204030204" pitchFamily="34" charset="0"/>
                        </a:rPr>
                        <a:t>Versements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FR" sz="1050" b="1" kern="1200" dirty="0">
                          <a:solidFill>
                            <a:schemeClr val="tx1"/>
                          </a:solidFill>
                          <a:effectLst/>
                          <a:latin typeface="Calibri" panose="020F0502020204030204" pitchFamily="34" charset="0"/>
                          <a:ea typeface="+mn-ea"/>
                          <a:cs typeface="Calibri" panose="020F0502020204030204" pitchFamily="34" charset="0"/>
                        </a:rPr>
                        <a:t>Versements non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fr-FR" sz="1050" b="1" kern="1200" dirty="0">
                          <a:solidFill>
                            <a:schemeClr val="tx1"/>
                          </a:solidFill>
                          <a:effectLst/>
                          <a:latin typeface="Calibri" panose="020F0502020204030204" pitchFamily="34" charset="0"/>
                          <a:ea typeface="+mn-ea"/>
                          <a:cs typeface="Calibri" panose="020F0502020204030204" pitchFamily="34" charset="0"/>
                        </a:rPr>
                        <a:t>Versements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FR" sz="1050" b="1" kern="1200" dirty="0">
                          <a:solidFill>
                            <a:schemeClr val="tx1"/>
                          </a:solidFill>
                          <a:effectLst/>
                          <a:latin typeface="Calibri" panose="020F0502020204030204" pitchFamily="34" charset="0"/>
                          <a:ea typeface="+mn-ea"/>
                          <a:cs typeface="Calibri" panose="020F0502020204030204" pitchFamily="34" charset="0"/>
                        </a:rPr>
                        <a:t>Versements non déductibles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088359465"/>
                  </a:ext>
                </a:extLst>
              </a:tr>
              <a:tr h="1289572">
                <a:tc vMerge="1">
                  <a:txBody>
                    <a:bodyPr/>
                    <a:lstStyle/>
                    <a:p>
                      <a:endParaRPr lang="fr-FR"/>
                    </a:p>
                  </a:txBody>
                  <a:tcPr/>
                </a:tc>
                <a:tc>
                  <a:txBody>
                    <a:bodyPr/>
                    <a:lstStyle/>
                    <a:p>
                      <a:pPr marL="171450" indent="-171450">
                        <a:buFont typeface="Arial" panose="020B0604020202020204" pitchFamily="34" charset="0"/>
                        <a:buChar char="•"/>
                      </a:pPr>
                      <a:r>
                        <a:rPr lang="fr-FR" sz="1050" b="1" kern="1200" dirty="0">
                          <a:solidFill>
                            <a:schemeClr val="tx1"/>
                          </a:solidFill>
                          <a:effectLst/>
                          <a:latin typeface="Calibri" panose="020F0502020204030204" pitchFamily="34" charset="0"/>
                          <a:ea typeface="+mn-ea"/>
                          <a:cs typeface="Calibri" panose="020F0502020204030204" pitchFamily="34" charset="0"/>
                        </a:rPr>
                        <a:t>Sur la part de capital correspondant aux versements :</a:t>
                      </a:r>
                    </a:p>
                    <a:p>
                      <a:pPr marL="171450" indent="-171450" algn="l">
                        <a:spcBef>
                          <a:spcPts val="600"/>
                        </a:spcBef>
                        <a:buFontTx/>
                        <a:buChar char="-"/>
                      </a:pPr>
                      <a:r>
                        <a:rPr lang="fr-FR" sz="1050" dirty="0">
                          <a:latin typeface="Calibri" panose="020F0502020204030204" pitchFamily="34" charset="0"/>
                          <a:cs typeface="Calibri" panose="020F0502020204030204" pitchFamily="34" charset="0"/>
                        </a:rPr>
                        <a:t>Barème progressif IR en tant que pension de retraite </a:t>
                      </a:r>
                      <a:r>
                        <a:rPr lang="fr-FR" sz="1050" i="1" dirty="0">
                          <a:latin typeface="Calibri" panose="020F0502020204030204" pitchFamily="34" charset="0"/>
                          <a:cs typeface="Calibri" panose="020F0502020204030204" pitchFamily="34" charset="0"/>
                        </a:rPr>
                        <a:t>(sans abattement de 10%)</a:t>
                      </a:r>
                    </a:p>
                    <a:p>
                      <a:pPr marL="171450" marR="0" lvl="0" indent="-171450" algn="l" defTabSz="914400" rtl="0" eaLnBrk="1" fontAlgn="auto" latinLnBrk="0" hangingPunct="1">
                        <a:lnSpc>
                          <a:spcPct val="100000"/>
                        </a:lnSpc>
                        <a:spcBef>
                          <a:spcPts val="600"/>
                        </a:spcBef>
                        <a:spcAft>
                          <a:spcPts val="0"/>
                        </a:spcAft>
                        <a:buClrTx/>
                        <a:buSzTx/>
                        <a:buFontTx/>
                        <a:buChar char="-"/>
                        <a:tabLst/>
                        <a:defRPr/>
                      </a:pPr>
                      <a:r>
                        <a:rPr lang="fr-FR" sz="1050" i="0" strike="noStrike" dirty="0">
                          <a:latin typeface="Calibri" panose="020F0502020204030204" pitchFamily="34" charset="0"/>
                          <a:cs typeface="Calibri" panose="020F0502020204030204" pitchFamily="34" charset="0"/>
                        </a:rPr>
                        <a:t>Exonération de PS sur les revenus de remplacement</a:t>
                      </a:r>
                      <a:endParaRPr lang="fr-FR" sz="1050" b="0" strike="noStrike"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lang="fr-FR" sz="1050" b="1" kern="1200" dirty="0">
                          <a:solidFill>
                            <a:schemeClr val="tx1"/>
                          </a:solidFill>
                          <a:effectLst/>
                          <a:latin typeface="Calibri" panose="020F0502020204030204" pitchFamily="34" charset="0"/>
                          <a:ea typeface="+mn-ea"/>
                          <a:cs typeface="Calibri" panose="020F0502020204030204" pitchFamily="34" charset="0"/>
                        </a:rPr>
                        <a:t>Sur la part de capital correspondant aux versements :</a:t>
                      </a:r>
                    </a:p>
                    <a:p>
                      <a:pPr marL="171450" indent="-171450">
                        <a:spcBef>
                          <a:spcPts val="600"/>
                        </a:spcBef>
                        <a:buFontTx/>
                        <a:buChar char="-"/>
                      </a:pPr>
                      <a:r>
                        <a:rPr lang="fr-FR" sz="1050" b="0" kern="1200" dirty="0">
                          <a:solidFill>
                            <a:schemeClr val="tx1"/>
                          </a:solidFill>
                          <a:effectLst/>
                          <a:latin typeface="Calibri" panose="020F0502020204030204" pitchFamily="34" charset="0"/>
                          <a:ea typeface="+mn-ea"/>
                          <a:cs typeface="Calibri" panose="020F0502020204030204" pitchFamily="34" charset="0"/>
                        </a:rPr>
                        <a:t>Exonération d’IR</a:t>
                      </a:r>
                    </a:p>
                    <a:p>
                      <a:pPr marL="171450" marR="0" lvl="0" indent="-171450" algn="l" defTabSz="914400" rtl="0" eaLnBrk="1" fontAlgn="auto" latinLnBrk="0" hangingPunct="1">
                        <a:lnSpc>
                          <a:spcPct val="100000"/>
                        </a:lnSpc>
                        <a:spcBef>
                          <a:spcPts val="600"/>
                        </a:spcBef>
                        <a:spcAft>
                          <a:spcPts val="0"/>
                        </a:spcAft>
                        <a:buClrTx/>
                        <a:buSzTx/>
                        <a:buFontTx/>
                        <a:buChar char="-"/>
                        <a:tabLst/>
                        <a:defRPr/>
                      </a:pPr>
                      <a:r>
                        <a:rPr lang="fr-FR" sz="1050" b="0" kern="1200" dirty="0">
                          <a:solidFill>
                            <a:schemeClr val="tx1"/>
                          </a:solidFill>
                          <a:effectLst/>
                          <a:latin typeface="Calibri" panose="020F0502020204030204" pitchFamily="34" charset="0"/>
                          <a:ea typeface="+mn-ea"/>
                          <a:cs typeface="Calibri" panose="020F0502020204030204" pitchFamily="34" charset="0"/>
                        </a:rPr>
                        <a:t>Exonération de </a:t>
                      </a:r>
                      <a:r>
                        <a:rPr lang="fr-FR" sz="1050" i="0" dirty="0">
                          <a:solidFill>
                            <a:schemeClr val="tx1"/>
                          </a:solidFill>
                          <a:latin typeface="Calibri" panose="020F0502020204030204" pitchFamily="34" charset="0"/>
                          <a:cs typeface="Calibri" panose="020F0502020204030204" pitchFamily="34" charset="0"/>
                        </a:rPr>
                        <a:t>PS sur les revenus de remplacement</a:t>
                      </a: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171450" indent="-171450" algn="l">
                        <a:buFontTx/>
                        <a:buChar char="-"/>
                      </a:pPr>
                      <a:r>
                        <a:rPr lang="fr-FR" sz="1050" dirty="0">
                          <a:latin typeface="Calibri" panose="020F0502020204030204" pitchFamily="34" charset="0"/>
                          <a:cs typeface="Calibri" panose="020F0502020204030204" pitchFamily="34" charset="0"/>
                        </a:rPr>
                        <a:t>Barème progressif IR en tant que pension de retraite </a:t>
                      </a:r>
                      <a:r>
                        <a:rPr lang="fr-FR" sz="1050" i="1" dirty="0">
                          <a:latin typeface="Calibri" panose="020F0502020204030204" pitchFamily="34" charset="0"/>
                          <a:cs typeface="Calibri" panose="020F0502020204030204" pitchFamily="34" charset="0"/>
                        </a:rPr>
                        <a:t>(après abattement de 10% dans la limite fixée chaque année) </a:t>
                      </a:r>
                      <a:r>
                        <a:rPr lang="fr-FR" sz="1050" i="0" dirty="0">
                          <a:latin typeface="Calibri" panose="020F0502020204030204" pitchFamily="34" charset="0"/>
                          <a:cs typeface="Calibri" panose="020F0502020204030204" pitchFamily="34" charset="0"/>
                        </a:rPr>
                        <a:t>sur le régime des RVTG</a:t>
                      </a:r>
                    </a:p>
                    <a:p>
                      <a:pPr marL="171450" indent="-171450" algn="l">
                        <a:spcBef>
                          <a:spcPts val="600"/>
                        </a:spcBef>
                        <a:buFontTx/>
                        <a:buChar char="-"/>
                      </a:pPr>
                      <a:r>
                        <a:rPr lang="fr-FR" sz="1050" i="0" dirty="0">
                          <a:latin typeface="Calibri" panose="020F0502020204030204" pitchFamily="34" charset="0"/>
                          <a:cs typeface="Calibri" panose="020F0502020204030204" pitchFamily="34" charset="0"/>
                        </a:rPr>
                        <a:t>PS sur les revenus du placement sur la quote-part </a:t>
                      </a:r>
                      <a:r>
                        <a:rPr lang="fr-FR" sz="1050" i="0" strike="noStrike" dirty="0">
                          <a:solidFill>
                            <a:schemeClr val="tx1"/>
                          </a:solidFill>
                          <a:latin typeface="Calibri" panose="020F0502020204030204" pitchFamily="34" charset="0"/>
                          <a:cs typeface="Calibri" panose="020F0502020204030204" pitchFamily="34" charset="0"/>
                        </a:rPr>
                        <a:t>des produits calculée </a:t>
                      </a:r>
                      <a:r>
                        <a:rPr lang="fr-FR" sz="1050" i="0" dirty="0">
                          <a:latin typeface="Calibri" panose="020F0502020204030204" pitchFamily="34" charset="0"/>
                          <a:cs typeface="Calibri" panose="020F0502020204030204" pitchFamily="34" charset="0"/>
                        </a:rPr>
                        <a:t>en appliquant le régime des RVTO</a:t>
                      </a: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marL="171450" indent="-171450" algn="l">
                        <a:buFontTx/>
                        <a:buChar char="-"/>
                      </a:pPr>
                      <a:r>
                        <a:rPr lang="fr-FR" sz="1050" dirty="0">
                          <a:latin typeface="Calibri" panose="020F0502020204030204" pitchFamily="34" charset="0"/>
                          <a:cs typeface="Calibri" panose="020F0502020204030204" pitchFamily="34" charset="0"/>
                        </a:rPr>
                        <a:t>Barème progressif IR sur une fraction de la rente déterminée selon l’âge d’entrée en jouissance, selon le régime des RVTO</a:t>
                      </a:r>
                      <a:endParaRPr lang="fr-FR" sz="1050" i="1" dirty="0">
                        <a:latin typeface="Calibri" panose="020F0502020204030204" pitchFamily="34" charset="0"/>
                        <a:cs typeface="Calibri" panose="020F0502020204030204" pitchFamily="34" charset="0"/>
                      </a:endParaRPr>
                    </a:p>
                    <a:p>
                      <a:pPr marL="171450" indent="-171450" algn="l">
                        <a:spcBef>
                          <a:spcPts val="600"/>
                        </a:spcBef>
                        <a:buFontTx/>
                        <a:buChar char="-"/>
                      </a:pPr>
                      <a:r>
                        <a:rPr lang="fr-FR" sz="1050" i="0" dirty="0">
                          <a:latin typeface="Calibri" panose="020F0502020204030204" pitchFamily="34" charset="0"/>
                          <a:cs typeface="Calibri" panose="020F0502020204030204" pitchFamily="34" charset="0"/>
                        </a:rPr>
                        <a:t>PS sur les revenus du patrimoine sur la quote-part des produits calculée en appliquant le régime des RVTO</a:t>
                      </a: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68624297"/>
                  </a:ext>
                </a:extLst>
              </a:tr>
              <a:tr h="398852">
                <a:tc vMerge="1">
                  <a:txBody>
                    <a:bodyPr/>
                    <a:lstStyle/>
                    <a:p>
                      <a:endParaRPr lang="fr-FR"/>
                    </a:p>
                  </a:txBody>
                  <a:tcPr/>
                </a:tc>
                <a:tc gridSpan="2">
                  <a: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fr-FR" sz="1050" b="1" kern="1200" dirty="0">
                          <a:solidFill>
                            <a:schemeClr val="tx1"/>
                          </a:solidFill>
                          <a:effectLst/>
                          <a:latin typeface="Calibri" panose="020F0502020204030204" pitchFamily="34" charset="0"/>
                          <a:ea typeface="+mn-ea"/>
                          <a:cs typeface="Calibri" panose="020F0502020204030204" pitchFamily="34" charset="0"/>
                        </a:rPr>
                        <a:t>Sur la part de capital correspondant aux produits :</a:t>
                      </a:r>
                    </a:p>
                    <a:p>
                      <a:pPr marL="171450" indent="-171450">
                        <a:spcBef>
                          <a:spcPts val="600"/>
                        </a:spcBef>
                        <a:buFontTx/>
                        <a:buChar char="-"/>
                      </a:pPr>
                      <a:r>
                        <a:rPr lang="fr-FR" sz="1050" b="0" kern="1200" dirty="0">
                          <a:solidFill>
                            <a:schemeClr val="tx1"/>
                          </a:solidFill>
                          <a:effectLst/>
                          <a:latin typeface="Calibri" panose="020F0502020204030204" pitchFamily="34" charset="0"/>
                          <a:ea typeface="+mn-ea"/>
                          <a:cs typeface="Calibri" panose="020F0502020204030204" pitchFamily="34" charset="0"/>
                        </a:rPr>
                        <a:t>Taux forfaitaire de 12,8% (ou option globale pour le barème progressif de l’IR)</a:t>
                      </a:r>
                    </a:p>
                    <a:p>
                      <a:pPr marL="171450" marR="0" lvl="0" indent="-171450" algn="l" defTabSz="914400" rtl="0" eaLnBrk="1" fontAlgn="auto" latinLnBrk="0" hangingPunct="1">
                        <a:lnSpc>
                          <a:spcPct val="100000"/>
                        </a:lnSpc>
                        <a:spcBef>
                          <a:spcPts val="600"/>
                        </a:spcBef>
                        <a:spcAft>
                          <a:spcPts val="0"/>
                        </a:spcAft>
                        <a:buClrTx/>
                        <a:buSzTx/>
                        <a:buFontTx/>
                        <a:buChar char="-"/>
                        <a:tabLst/>
                        <a:defRPr/>
                      </a:pPr>
                      <a:r>
                        <a:rPr lang="fr-FR" sz="1050" i="0" dirty="0">
                          <a:latin typeface="Calibri" panose="020F0502020204030204" pitchFamily="34" charset="0"/>
                          <a:cs typeface="Calibri" panose="020F0502020204030204" pitchFamily="34" charset="0"/>
                        </a:rPr>
                        <a:t>PS sur les revenus de placements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sz="90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extLst>
                  <a:ext uri="{0D108BD9-81ED-4DB2-BD59-A6C34878D82A}">
                    <a16:rowId xmlns:a16="http://schemas.microsoft.com/office/drawing/2014/main" val="128107923"/>
                  </a:ext>
                </a:extLst>
              </a:tr>
              <a:tr h="840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1" kern="1200" cap="all" baseline="0" noProof="0" dirty="0">
                          <a:solidFill>
                            <a:schemeClr val="tx1"/>
                          </a:solidFill>
                          <a:effectLst/>
                          <a:latin typeface="Calibri" panose="020F0502020204030204" pitchFamily="34" charset="0"/>
                          <a:ea typeface="+mn-ea"/>
                          <a:cs typeface="Calibri" panose="020F0502020204030204" pitchFamily="34" charset="0"/>
                        </a:rPr>
                        <a:t>Compartiment</a:t>
                      </a:r>
                      <a:r>
                        <a:rPr lang="fr-FR" sz="900" b="1" kern="1200" noProof="0" dirty="0">
                          <a:solidFill>
                            <a:schemeClr val="tx1"/>
                          </a:solidFill>
                          <a:effectLst/>
                          <a:latin typeface="Calibri" panose="020F0502020204030204" pitchFamily="34" charset="0"/>
                          <a:ea typeface="+mn-ea"/>
                          <a:cs typeface="Calibri" panose="020F0502020204030204" pitchFamily="34" charset="0"/>
                        </a:rPr>
                        <a:t> 2</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1050" b="1" i="1" kern="1200" noProof="0" dirty="0">
                          <a:solidFill>
                            <a:schemeClr val="tx1"/>
                          </a:solidFill>
                          <a:effectLst/>
                          <a:latin typeface="Calibri" panose="020F0502020204030204" pitchFamily="34" charset="0"/>
                          <a:ea typeface="+mn-ea"/>
                          <a:cs typeface="Calibri" panose="020F0502020204030204" pitchFamily="34" charset="0"/>
                        </a:rPr>
                        <a:t>Epargne salariale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gridSpan="2">
                  <a:txBody>
                    <a:bodyPr/>
                    <a:lstStyle/>
                    <a:p>
                      <a:pPr marL="171450" indent="-171450">
                        <a:spcBef>
                          <a:spcPts val="0"/>
                        </a:spcBef>
                        <a:buFont typeface="Arial" panose="020B0604020202020204" pitchFamily="34" charset="0"/>
                        <a:buChar char="•"/>
                      </a:pPr>
                      <a:endParaRPr lang="fr-FR" sz="1050" b="1" kern="1200" dirty="0">
                        <a:solidFill>
                          <a:schemeClr val="tx1"/>
                        </a:solidFill>
                        <a:effectLst/>
                        <a:latin typeface="Calibri" panose="020F0502020204030204" pitchFamily="34" charset="0"/>
                        <a:ea typeface="+mn-ea"/>
                        <a:cs typeface="Calibri" panose="020F0502020204030204" pitchFamily="34" charset="0"/>
                      </a:endParaRPr>
                    </a:p>
                    <a:p>
                      <a:pPr marL="171450" indent="-171450">
                        <a:spcBef>
                          <a:spcPts val="0"/>
                        </a:spcBef>
                        <a:buFont typeface="Arial" panose="020B0604020202020204" pitchFamily="34" charset="0"/>
                        <a:buChar char="•"/>
                      </a:pPr>
                      <a:r>
                        <a:rPr lang="fr-FR" sz="1050" b="1" kern="1200" dirty="0">
                          <a:solidFill>
                            <a:schemeClr val="tx1"/>
                          </a:solidFill>
                          <a:effectLst/>
                          <a:latin typeface="Calibri" panose="020F0502020204030204" pitchFamily="34" charset="0"/>
                          <a:ea typeface="+mn-ea"/>
                          <a:cs typeface="Calibri" panose="020F0502020204030204" pitchFamily="34" charset="0"/>
                        </a:rPr>
                        <a:t>Sur la part de capital correspondant aux versements :</a:t>
                      </a:r>
                    </a:p>
                    <a:p>
                      <a:pPr marL="171450" indent="-171450">
                        <a:buFontTx/>
                        <a:buChar char="-"/>
                      </a:pPr>
                      <a:r>
                        <a:rPr lang="fr-FR" sz="1050" b="0" kern="1200" dirty="0">
                          <a:solidFill>
                            <a:schemeClr val="tx1"/>
                          </a:solidFill>
                          <a:effectLst/>
                          <a:latin typeface="Calibri" panose="020F0502020204030204" pitchFamily="34" charset="0"/>
                          <a:ea typeface="+mn-ea"/>
                          <a:cs typeface="Calibri" panose="020F0502020204030204" pitchFamily="34" charset="0"/>
                        </a:rPr>
                        <a:t>Exonération d’IR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050" b="0" kern="1200" dirty="0">
                          <a:solidFill>
                            <a:schemeClr val="tx1"/>
                          </a:solidFill>
                          <a:effectLst/>
                          <a:latin typeface="Calibri" panose="020F0502020204030204" pitchFamily="34" charset="0"/>
                          <a:ea typeface="+mn-ea"/>
                          <a:cs typeface="Calibri" panose="020F0502020204030204" pitchFamily="34" charset="0"/>
                        </a:rPr>
                        <a:t>Exonération de </a:t>
                      </a:r>
                      <a:r>
                        <a:rPr lang="fr-FR" sz="1050" i="0" dirty="0">
                          <a:latin typeface="Calibri" panose="020F0502020204030204" pitchFamily="34" charset="0"/>
                          <a:cs typeface="Calibri" panose="020F0502020204030204" pitchFamily="34" charset="0"/>
                        </a:rPr>
                        <a:t>PS sur les revenus de remplacement</a:t>
                      </a:r>
                      <a:endParaRPr lang="fr-FR" sz="1050" b="0" kern="1200" dirty="0">
                        <a:solidFill>
                          <a:schemeClr val="tx1"/>
                        </a:solidFill>
                        <a:effectLst/>
                        <a:latin typeface="Calibri" panose="020F0502020204030204" pitchFamily="34" charset="0"/>
                        <a:ea typeface="+mn-ea"/>
                        <a:cs typeface="Calibri" panose="020F0502020204030204" pitchFamily="34" charset="0"/>
                      </a:endParaRP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fr-FR" sz="1050" b="1" kern="1200" dirty="0">
                          <a:solidFill>
                            <a:schemeClr val="tx1"/>
                          </a:solidFill>
                          <a:effectLst/>
                          <a:latin typeface="Calibri" panose="020F0502020204030204" pitchFamily="34" charset="0"/>
                          <a:ea typeface="+mn-ea"/>
                          <a:cs typeface="Calibri" panose="020F0502020204030204" pitchFamily="34" charset="0"/>
                        </a:rPr>
                        <a:t>Sur la part de capital correspondant aux produits :</a:t>
                      </a:r>
                    </a:p>
                    <a:p>
                      <a:pPr marL="171450" indent="-171450">
                        <a:buFontTx/>
                        <a:buChar char="-"/>
                      </a:pPr>
                      <a:r>
                        <a:rPr lang="fr-FR" sz="1050" b="0" kern="1200" dirty="0">
                          <a:solidFill>
                            <a:schemeClr val="tx1"/>
                          </a:solidFill>
                          <a:effectLst/>
                          <a:latin typeface="Calibri" panose="020F0502020204030204" pitchFamily="34" charset="0"/>
                          <a:ea typeface="+mn-ea"/>
                          <a:cs typeface="Calibri" panose="020F0502020204030204" pitchFamily="34" charset="0"/>
                        </a:rPr>
                        <a:t>Exonération d’IR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050" i="0" dirty="0">
                          <a:latin typeface="Calibri" panose="020F0502020204030204" pitchFamily="34" charset="0"/>
                          <a:cs typeface="Calibri" panose="020F0502020204030204" pitchFamily="34" charset="0"/>
                        </a:rPr>
                        <a:t>PS sur les </a:t>
                      </a:r>
                      <a:r>
                        <a:rPr lang="fr-FR" sz="1050" i="0" dirty="0">
                          <a:solidFill>
                            <a:schemeClr val="tx1"/>
                          </a:solidFill>
                          <a:latin typeface="Calibri" panose="020F0502020204030204" pitchFamily="34" charset="0"/>
                          <a:cs typeface="Calibri" panose="020F0502020204030204" pitchFamily="34" charset="0"/>
                        </a:rPr>
                        <a:t>revenus de remplacement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fr-FR"/>
                    </a:p>
                  </a:txBody>
                  <a:tcPr/>
                </a:tc>
                <a:tc gridSpan="2">
                  <a:txBody>
                    <a:bodyPr/>
                    <a:lstStyle/>
                    <a:p>
                      <a:pPr marL="171450" indent="-171450" algn="l">
                        <a:buFontTx/>
                        <a:buChar char="-"/>
                      </a:pPr>
                      <a:r>
                        <a:rPr lang="fr-FR" sz="1050" dirty="0">
                          <a:latin typeface="Calibri" panose="020F0502020204030204" pitchFamily="34" charset="0"/>
                          <a:cs typeface="Calibri" panose="020F0502020204030204" pitchFamily="34" charset="0"/>
                        </a:rPr>
                        <a:t>Barème progressif IR sur une fraction de la rente déterminée selon l’âge d’entrée en jouissance, selon le régime des RVTO</a:t>
                      </a:r>
                      <a:endParaRPr lang="fr-FR" sz="1050" i="1" dirty="0">
                        <a:latin typeface="Calibri" panose="020F0502020204030204" pitchFamily="34" charset="0"/>
                        <a:cs typeface="Calibri" panose="020F0502020204030204" pitchFamily="34" charset="0"/>
                      </a:endParaRPr>
                    </a:p>
                    <a:p>
                      <a:pPr marL="171450" indent="-171450" algn="l">
                        <a:spcBef>
                          <a:spcPts val="600"/>
                        </a:spcBef>
                        <a:buFontTx/>
                        <a:buChar char="-"/>
                      </a:pPr>
                      <a:r>
                        <a:rPr lang="fr-FR" sz="1050" i="0" dirty="0">
                          <a:latin typeface="Calibri" panose="020F0502020204030204" pitchFamily="34" charset="0"/>
                          <a:cs typeface="Calibri" panose="020F0502020204030204" pitchFamily="34" charset="0"/>
                        </a:rPr>
                        <a:t>PS sur les revenus du patrimoine sur la quote-part des produits calculée en appliquant le régime des RVTO</a:t>
                      </a:r>
                      <a:endParaRPr lang="fr-FR" sz="105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4129762704"/>
                  </a:ext>
                </a:extLst>
              </a:tr>
              <a:tr h="701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1" kern="1200" cap="all" baseline="0" noProof="0" dirty="0">
                          <a:solidFill>
                            <a:schemeClr val="tx1"/>
                          </a:solidFill>
                          <a:effectLst/>
                          <a:latin typeface="Calibri" panose="020F0502020204030204" pitchFamily="34" charset="0"/>
                          <a:ea typeface="+mn-ea"/>
                          <a:cs typeface="Calibri" panose="020F0502020204030204" pitchFamily="34" charset="0"/>
                        </a:rPr>
                        <a:t>Compartiment</a:t>
                      </a:r>
                      <a:r>
                        <a:rPr lang="fr-FR" sz="900" b="1" kern="1200" noProof="0" dirty="0">
                          <a:solidFill>
                            <a:schemeClr val="tx1"/>
                          </a:solidFill>
                          <a:effectLst/>
                          <a:latin typeface="Calibri" panose="020F0502020204030204" pitchFamily="34" charset="0"/>
                          <a:ea typeface="+mn-ea"/>
                          <a:cs typeface="Calibri" panose="020F0502020204030204" pitchFamily="34" charset="0"/>
                        </a:rPr>
                        <a:t> 3</a:t>
                      </a:r>
                    </a:p>
                    <a:p>
                      <a:pPr marL="0" marR="0" lvl="0" indent="0" algn="l" defTabSz="914400" rtl="0" eaLnBrk="1" fontAlgn="auto" latinLnBrk="0" hangingPunct="1">
                        <a:lnSpc>
                          <a:spcPct val="100000"/>
                        </a:lnSpc>
                        <a:spcBef>
                          <a:spcPts val="600"/>
                        </a:spcBef>
                        <a:spcAft>
                          <a:spcPts val="0"/>
                        </a:spcAft>
                        <a:buClrTx/>
                        <a:buSzTx/>
                        <a:buFontTx/>
                        <a:buNone/>
                        <a:tabLst/>
                        <a:defRPr/>
                      </a:pPr>
                      <a:r>
                        <a:rPr lang="fr-FR" sz="1050" b="1" i="1" kern="1200" noProof="0" dirty="0">
                          <a:solidFill>
                            <a:schemeClr val="tx1"/>
                          </a:solidFill>
                          <a:effectLst/>
                          <a:latin typeface="Calibri" panose="020F0502020204030204" pitchFamily="34" charset="0"/>
                          <a:ea typeface="+mn-ea"/>
                          <a:cs typeface="Calibri" panose="020F0502020204030204" pitchFamily="34" charset="0"/>
                        </a:rPr>
                        <a:t>Versements obligatoires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fr-FR" sz="1050" b="0" kern="1200" dirty="0">
                          <a:solidFill>
                            <a:schemeClr val="tx1"/>
                          </a:solidFill>
                          <a:effectLst/>
                          <a:latin typeface="Calibri" panose="020F0502020204030204" pitchFamily="34" charset="0"/>
                          <a:ea typeface="+mn-ea"/>
                          <a:cs typeface="Calibri" panose="020F0502020204030204" pitchFamily="34" charset="0"/>
                        </a:rPr>
                        <a:t>Pas de sortie en capital autorisée </a:t>
                      </a:r>
                      <a:r>
                        <a:rPr lang="fr-FR" sz="1050" b="0" i="1" kern="1200" dirty="0">
                          <a:solidFill>
                            <a:schemeClr val="tx1"/>
                          </a:solidFill>
                          <a:effectLst/>
                          <a:latin typeface="Calibri" panose="020F0502020204030204" pitchFamily="34" charset="0"/>
                          <a:ea typeface="+mn-ea"/>
                          <a:cs typeface="Calibri" panose="020F0502020204030204" pitchFamily="34" charset="0"/>
                        </a:rPr>
                        <a:t>(hors cas d’accident de la vie)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gridSpan="2">
                  <a:txBody>
                    <a:bodyPr/>
                    <a:lstStyle/>
                    <a:p>
                      <a:pPr marL="171450" indent="-171450" algn="l">
                        <a:buFontTx/>
                        <a:buChar char="-"/>
                      </a:pPr>
                      <a:r>
                        <a:rPr lang="fr-FR" sz="1050" dirty="0">
                          <a:latin typeface="Calibri" panose="020F0502020204030204" pitchFamily="34" charset="0"/>
                          <a:cs typeface="Calibri" panose="020F0502020204030204" pitchFamily="34" charset="0"/>
                        </a:rPr>
                        <a:t>Barème progressif IR en tant que pension de retraite </a:t>
                      </a:r>
                      <a:r>
                        <a:rPr lang="fr-FR" sz="1050" i="1" dirty="0">
                          <a:latin typeface="Calibri" panose="020F0502020204030204" pitchFamily="34" charset="0"/>
                          <a:cs typeface="Calibri" panose="020F0502020204030204" pitchFamily="34" charset="0"/>
                        </a:rPr>
                        <a:t>(après abattement de 10% dans la limite fixée chaque année) </a:t>
                      </a:r>
                      <a:r>
                        <a:rPr lang="fr-FR" sz="1050" i="0" dirty="0">
                          <a:latin typeface="Calibri" panose="020F0502020204030204" pitchFamily="34" charset="0"/>
                          <a:cs typeface="Calibri" panose="020F0502020204030204" pitchFamily="34" charset="0"/>
                        </a:rPr>
                        <a:t>sur le régime des RVTG</a:t>
                      </a:r>
                    </a:p>
                    <a:p>
                      <a:pPr marL="171450" indent="-171450" algn="l">
                        <a:spcBef>
                          <a:spcPts val="600"/>
                        </a:spcBef>
                        <a:buFontTx/>
                        <a:buChar char="-"/>
                      </a:pPr>
                      <a:r>
                        <a:rPr lang="fr-FR" sz="1050" i="0" dirty="0">
                          <a:latin typeface="Calibri" panose="020F0502020204030204" pitchFamily="34" charset="0"/>
                          <a:cs typeface="Calibri" panose="020F0502020204030204" pitchFamily="34" charset="0"/>
                        </a:rPr>
                        <a:t>PS sur les revenus de remplacement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val="2561488318"/>
                  </a:ext>
                </a:extLst>
              </a:tr>
            </a:tbl>
          </a:graphicData>
        </a:graphic>
      </p:graphicFrame>
      <p:sp>
        <p:nvSpPr>
          <p:cNvPr id="13" name="Rectangle 12">
            <a:extLst>
              <a:ext uri="{FF2B5EF4-FFF2-40B4-BE49-F238E27FC236}">
                <a16:creationId xmlns:a16="http://schemas.microsoft.com/office/drawing/2014/main" id="{EF6E51D0-B230-4758-985C-316D805AFABF}"/>
              </a:ext>
            </a:extLst>
          </p:cNvPr>
          <p:cNvSpPr/>
          <p:nvPr/>
        </p:nvSpPr>
        <p:spPr>
          <a:xfrm>
            <a:off x="85342" y="9402683"/>
            <a:ext cx="7092746" cy="461168"/>
          </a:xfrm>
          <a:prstGeom prst="rect">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CGI </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Code Général des Impôts / </a:t>
            </a: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CSS</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 Code de la Sécurité Sociale / </a:t>
            </a: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CMF</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 Code Monétaire et Financier/ </a:t>
            </a: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PS </a:t>
            </a:r>
            <a:r>
              <a:rPr lang="fr-FR" sz="900"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Prélèvements Sociaux /</a:t>
            </a: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 RVTO </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 Rente Viagère à Titre Onéreux/ </a:t>
            </a:r>
            <a:r>
              <a:rPr lang="fr-FR" sz="900" b="1" dirty="0">
                <a:solidFill>
                  <a:schemeClr val="tx2">
                    <a:lumMod val="50000"/>
                  </a:schemeClr>
                </a:solidFill>
                <a:latin typeface="Calibri" panose="020F0502020204030204" pitchFamily="34" charset="0"/>
                <a:cs typeface="Calibri" panose="020F0502020204030204" pitchFamily="34" charset="0"/>
                <a:sym typeface="Wingdings" panose="05000000000000000000" pitchFamily="2" charset="2"/>
              </a:rPr>
              <a:t>RVTG </a:t>
            </a:r>
            <a:r>
              <a:rPr lang="fr-FR" sz="900" dirty="0">
                <a:solidFill>
                  <a:schemeClr val="dk1"/>
                </a:solidFill>
                <a:latin typeface="Calibri" panose="020F0502020204030204" pitchFamily="34" charset="0"/>
                <a:cs typeface="Calibri" panose="020F0502020204030204" pitchFamily="34" charset="0"/>
                <a:sym typeface="Wingdings" panose="05000000000000000000" pitchFamily="2" charset="2"/>
              </a:rPr>
              <a:t> : Rente Viagère à Titre Gratuit</a:t>
            </a:r>
            <a:endParaRPr lang="fr-FR" sz="900" dirty="0">
              <a:solidFill>
                <a:srgbClr val="FF00FF"/>
              </a:solidFill>
              <a:latin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5E4EBA3F-7C0F-4EFF-981A-282E40B1785B}"/>
              </a:ext>
            </a:extLst>
          </p:cNvPr>
          <p:cNvSpPr txBox="1"/>
          <p:nvPr/>
        </p:nvSpPr>
        <p:spPr>
          <a:xfrm>
            <a:off x="6819872" y="9930655"/>
            <a:ext cx="504056" cy="384721"/>
          </a:xfrm>
          <a:prstGeom prst="rect">
            <a:avLst/>
          </a:prstGeom>
          <a:noFill/>
        </p:spPr>
        <p:txBody>
          <a:bodyPr wrap="square" rtlCol="0">
            <a:spAutoFit/>
          </a:bodyPr>
          <a:lstStyle/>
          <a:p>
            <a:r>
              <a:rPr lang="fr-FR" b="1" dirty="0">
                <a:solidFill>
                  <a:schemeClr val="tx2">
                    <a:lumMod val="75000"/>
                  </a:schemeClr>
                </a:solidFill>
              </a:rPr>
              <a:t>12</a:t>
            </a:r>
          </a:p>
        </p:txBody>
      </p:sp>
    </p:spTree>
    <p:extLst>
      <p:ext uri="{BB962C8B-B14F-4D97-AF65-F5344CB8AC3E}">
        <p14:creationId xmlns:p14="http://schemas.microsoft.com/office/powerpoint/2010/main" val="3998374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 3">
            <a:extLst>
              <a:ext uri="{FF2B5EF4-FFF2-40B4-BE49-F238E27FC236}">
                <a16:creationId xmlns:a16="http://schemas.microsoft.com/office/drawing/2014/main" id="{91E39383-4000-487A-80AF-84B74E2B3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09B66F37-6356-46F5-BA3A-A676A1C82F43}"/>
              </a:ext>
            </a:extLst>
          </p:cNvPr>
          <p:cNvSpPr txBox="1"/>
          <p:nvPr/>
        </p:nvSpPr>
        <p:spPr>
          <a:xfrm>
            <a:off x="85725" y="1959828"/>
            <a:ext cx="7061200" cy="4706417"/>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a:spAutoFit/>
          </a:bodyPr>
          <a:lstStyle/>
          <a:p>
            <a:pPr algn="just">
              <a:defRPr/>
            </a:pPr>
            <a:endParaRPr lang="fr-FR" sz="1000" dirty="0">
              <a:latin typeface="Calibri" panose="020F0502020204030204" pitchFamily="34" charset="0"/>
            </a:endParaRPr>
          </a:p>
          <a:p>
            <a:pPr algn="just">
              <a:spcBef>
                <a:spcPts val="600"/>
              </a:spcBef>
              <a:defRPr/>
            </a:pPr>
            <a:r>
              <a:rPr lang="fr-FR" sz="1000" dirty="0">
                <a:latin typeface="Calibri" panose="020F0502020204030204" pitchFamily="34" charset="0"/>
              </a:rPr>
              <a:t>Sauf mention spécifique dans la clause, </a:t>
            </a:r>
            <a:r>
              <a:rPr lang="fr-FR" sz="1000" b="1" dirty="0">
                <a:latin typeface="Calibri" panose="020F0502020204030204" pitchFamily="34" charset="0"/>
              </a:rPr>
              <a:t>les bénéficiaires majeurs </a:t>
            </a:r>
            <a:r>
              <a:rPr lang="fr-FR" sz="1000" dirty="0">
                <a:latin typeface="Calibri" panose="020F0502020204030204" pitchFamily="34" charset="0"/>
              </a:rPr>
              <a:t>pourront choisir entre  :</a:t>
            </a:r>
          </a:p>
          <a:p>
            <a:pPr marL="171450" indent="-171450" algn="just">
              <a:spcBef>
                <a:spcPts val="6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La rente viagère</a:t>
            </a:r>
          </a:p>
          <a:p>
            <a:pPr marL="324000" indent="-171450" algn="just">
              <a:spcBef>
                <a:spcPts val="300"/>
              </a:spcBef>
              <a:buFont typeface="Arial" panose="020B0604020202020204" pitchFamily="34" charset="0"/>
              <a:buChar char="•"/>
              <a:defRPr/>
            </a:pPr>
            <a:r>
              <a:rPr lang="fr-FR" sz="1000" dirty="0">
                <a:latin typeface="Calibri" panose="020F0502020204030204" pitchFamily="34" charset="0"/>
              </a:rPr>
              <a:t>Engagement de l’assureur de verser une rente jusqu’au décès du/des bénéficiaire(s) ; </a:t>
            </a:r>
            <a:endParaRPr lang="fr-FR" sz="1000" b="1" dirty="0">
              <a:solidFill>
                <a:schemeClr val="tx2">
                  <a:lumMod val="50000"/>
                </a:schemeClr>
              </a:solidFill>
              <a:latin typeface="Calibri" panose="020F0502020204030204" pitchFamily="34" charset="0"/>
            </a:endParaRPr>
          </a:p>
          <a:p>
            <a:pPr marL="171450" indent="-171450" algn="just">
              <a:spcBef>
                <a:spcPts val="6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Le capital </a:t>
            </a:r>
            <a:r>
              <a:rPr lang="fr-FR" sz="1000" dirty="0">
                <a:latin typeface="Calibri" panose="020F0502020204030204" pitchFamily="34" charset="0"/>
              </a:rPr>
              <a:t> </a:t>
            </a:r>
          </a:p>
          <a:p>
            <a:pPr marL="324000" lvl="1" indent="-171450" algn="just">
              <a:spcBef>
                <a:spcPts val="300"/>
              </a:spcBef>
              <a:buFont typeface="Arial" panose="020B0604020202020204" pitchFamily="34" charset="0"/>
              <a:buChar char="•"/>
              <a:defRPr/>
            </a:pPr>
            <a:r>
              <a:rPr lang="fr-FR" sz="1000" dirty="0">
                <a:latin typeface="Calibri" panose="020F0502020204030204" pitchFamily="34" charset="0"/>
              </a:rPr>
              <a:t>Le contrat prend fin au décès de l’assuré.</a:t>
            </a:r>
            <a:endParaRPr lang="fr-FR" sz="1000" dirty="0">
              <a:solidFill>
                <a:schemeClr val="tx2">
                  <a:lumMod val="50000"/>
                </a:schemeClr>
              </a:solidFill>
              <a:latin typeface="Calibri" panose="020F0502020204030204" pitchFamily="34" charset="0"/>
            </a:endParaRPr>
          </a:p>
          <a:p>
            <a:pPr algn="just">
              <a:defRPr/>
            </a:pPr>
            <a:endParaRPr lang="fr-FR" sz="300" dirty="0">
              <a:solidFill>
                <a:schemeClr val="tx2">
                  <a:lumMod val="50000"/>
                </a:schemeClr>
              </a:solidFill>
              <a:latin typeface="Calibri" panose="020F0502020204030204" pitchFamily="34" charset="0"/>
            </a:endParaRPr>
          </a:p>
          <a:p>
            <a:pPr algn="just">
              <a:spcBef>
                <a:spcPts val="1000"/>
              </a:spcBef>
              <a:defRPr/>
            </a:pPr>
            <a:r>
              <a:rPr lang="fr-FR" sz="1000" b="1" dirty="0">
                <a:latin typeface="Calibri" panose="020F0502020204030204" pitchFamily="34" charset="0"/>
              </a:rPr>
              <a:t>Les bénéficiaires mineurs </a:t>
            </a:r>
            <a:r>
              <a:rPr lang="fr-FR" sz="1000" dirty="0">
                <a:latin typeface="Calibri" panose="020F0502020204030204" pitchFamily="34" charset="0"/>
              </a:rPr>
              <a:t>percevront :</a:t>
            </a:r>
          </a:p>
          <a:p>
            <a:pPr marL="171450" indent="-171450" algn="just">
              <a:spcBef>
                <a:spcPts val="3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Une rente éducation jusqu’au 26</a:t>
            </a:r>
            <a:r>
              <a:rPr lang="fr-FR" sz="1000" b="1" baseline="30000" dirty="0">
                <a:solidFill>
                  <a:schemeClr val="tx2">
                    <a:lumMod val="50000"/>
                  </a:schemeClr>
                </a:solidFill>
                <a:latin typeface="Calibri" panose="020F0502020204030204" pitchFamily="34" charset="0"/>
              </a:rPr>
              <a:t>ème</a:t>
            </a:r>
            <a:r>
              <a:rPr lang="fr-FR" sz="1000" b="1" dirty="0">
                <a:solidFill>
                  <a:schemeClr val="tx2">
                    <a:lumMod val="50000"/>
                  </a:schemeClr>
                </a:solidFill>
                <a:latin typeface="Calibri" panose="020F0502020204030204" pitchFamily="34" charset="0"/>
              </a:rPr>
              <a:t> anniversaire de l’enfant</a:t>
            </a:r>
          </a:p>
          <a:p>
            <a:pPr>
              <a:spcBef>
                <a:spcPts val="300"/>
              </a:spcBef>
              <a:defRPr/>
            </a:pPr>
            <a:r>
              <a:rPr lang="fr-FR" sz="1000" dirty="0">
                <a:latin typeface="Calibri" panose="020F0502020204030204" pitchFamily="34" charset="0"/>
              </a:rPr>
              <a:t>Sous réserve de l’accord du(des) bénéficiaire(s), si la rente temporaire d’éduction est inférieure à un montant fixé par la réglementation, la prestation sera versée sous forme de capital. </a:t>
            </a:r>
            <a:endParaRPr lang="fr-FR" sz="900" dirty="0">
              <a:latin typeface="Calibri" panose="020F0502020204030204" pitchFamily="34" charset="0"/>
            </a:endParaRPr>
          </a:p>
          <a:p>
            <a:pPr marL="171450" indent="-171450">
              <a:buFont typeface="Arial" panose="020B0604020202020204" pitchFamily="34" charset="0"/>
              <a:buChar char="•"/>
              <a:defRPr/>
            </a:pPr>
            <a:endParaRPr lang="fr-FR" sz="900" dirty="0">
              <a:latin typeface="Calibri" panose="020F0502020204030204" pitchFamily="34" charset="0"/>
            </a:endParaRPr>
          </a:p>
          <a:p>
            <a:pPr>
              <a:spcBef>
                <a:spcPts val="600"/>
              </a:spcBef>
              <a:defRPr/>
            </a:pPr>
            <a:r>
              <a:rPr lang="fr-FR" sz="1000" b="1" dirty="0">
                <a:solidFill>
                  <a:schemeClr val="tx2">
                    <a:lumMod val="50000"/>
                  </a:schemeClr>
                </a:solidFill>
                <a:latin typeface="Calibri" panose="020F0502020204030204" pitchFamily="34" charset="0"/>
              </a:rPr>
              <a:t>Justificatifs à fournir</a:t>
            </a:r>
          </a:p>
          <a:p>
            <a:pPr>
              <a:defRPr/>
            </a:pPr>
            <a:endParaRPr lang="fr-FR" sz="200" b="1" dirty="0">
              <a:solidFill>
                <a:schemeClr val="tx2">
                  <a:lumMod val="50000"/>
                </a:schemeClr>
              </a:solidFill>
              <a:latin typeface="Calibri" panose="020F0502020204030204" pitchFamily="34" charset="0"/>
            </a:endParaRPr>
          </a:p>
          <a:p>
            <a:pPr marL="171450" indent="-171450">
              <a:buFont typeface="Arial" panose="020B0604020202020204" pitchFamily="34" charset="0"/>
              <a:buChar char="•"/>
              <a:defRPr/>
            </a:pPr>
            <a:r>
              <a:rPr lang="fr-FR" sz="1000" dirty="0">
                <a:latin typeface="Calibri" panose="020F0502020204030204" pitchFamily="34" charset="0"/>
              </a:rPr>
              <a:t>un acte de décès de l’assuré,</a:t>
            </a:r>
          </a:p>
          <a:p>
            <a:pPr marL="171450" indent="-171450">
              <a:spcBef>
                <a:spcPts val="600"/>
              </a:spcBef>
              <a:buFont typeface="Arial" panose="020B0604020202020204" pitchFamily="34" charset="0"/>
              <a:buChar char="•"/>
              <a:defRPr/>
            </a:pPr>
            <a:r>
              <a:rPr lang="fr-FR" sz="1000" dirty="0">
                <a:latin typeface="Calibri" panose="020F0502020204030204" pitchFamily="34" charset="0"/>
              </a:rPr>
              <a:t>une copie d’une pièce d’identité en cours de validité de chaque bénéficiaire (CNI recto/verso, passeport, titre de séjour) et tout document justifiant de la qualité et des droits des bénéficiaires,</a:t>
            </a:r>
          </a:p>
          <a:p>
            <a:pPr marL="171450" indent="-171450">
              <a:spcBef>
                <a:spcPts val="600"/>
              </a:spcBef>
              <a:buFont typeface="Arial" panose="020B0604020202020204" pitchFamily="34" charset="0"/>
              <a:buChar char="•"/>
              <a:defRPr/>
            </a:pPr>
            <a:r>
              <a:rPr lang="fr-FR" sz="1000" dirty="0">
                <a:latin typeface="Calibri" panose="020F0502020204030204" pitchFamily="34" charset="0"/>
              </a:rPr>
              <a:t>un Relevé d’Identité Bancaire au nom de chaque bénéficiaire, </a:t>
            </a:r>
          </a:p>
          <a:p>
            <a:pPr marL="171450" indent="-171450">
              <a:spcBef>
                <a:spcPts val="600"/>
              </a:spcBef>
              <a:buFont typeface="Arial" panose="020B0604020202020204" pitchFamily="34" charset="0"/>
              <a:buChar char="•"/>
              <a:defRPr/>
            </a:pPr>
            <a:r>
              <a:rPr lang="fr-FR" sz="1000" dirty="0">
                <a:latin typeface="Calibri" panose="020F0502020204030204" pitchFamily="34" charset="0"/>
              </a:rPr>
              <a:t>l’original (ou une attestation de perte) du certificat d’adhésion ou de la proposition d’assurance valant certificat d’adhésion,</a:t>
            </a:r>
          </a:p>
          <a:p>
            <a:pPr marL="171450" indent="-171450">
              <a:spcBef>
                <a:spcPts val="600"/>
              </a:spcBef>
              <a:buFont typeface="Arial" panose="020B0604020202020204" pitchFamily="34" charset="0"/>
              <a:buChar char="•"/>
              <a:defRPr/>
            </a:pPr>
            <a:r>
              <a:rPr lang="fr-FR" sz="1000" dirty="0">
                <a:latin typeface="Calibri" panose="020F0502020204030204" pitchFamily="34" charset="0"/>
              </a:rPr>
              <a:t>les pièces fiscales suivantes :</a:t>
            </a:r>
          </a:p>
          <a:p>
            <a:pPr marL="360000" lvl="1" indent="-171450">
              <a:spcBef>
                <a:spcPts val="300"/>
              </a:spcBef>
              <a:buFont typeface="Wingdings" panose="05000000000000000000" pitchFamily="2" charset="2"/>
              <a:buChar char="ü"/>
              <a:defRPr/>
            </a:pPr>
            <a:r>
              <a:rPr lang="fr-FR" sz="1000" dirty="0">
                <a:latin typeface="Calibri" panose="020F0502020204030204" pitchFamily="34" charset="0"/>
              </a:rPr>
              <a:t>une attestation sur l’honneur au titre de l’article 990 I du Code général des impôts, si l’adhérent est décédé avant 70 ans,</a:t>
            </a:r>
          </a:p>
          <a:p>
            <a:pPr marL="360000" lvl="1" indent="-171450">
              <a:spcBef>
                <a:spcPts val="300"/>
              </a:spcBef>
              <a:buFont typeface="Wingdings" panose="05000000000000000000" pitchFamily="2" charset="2"/>
              <a:buChar char="ü"/>
              <a:defRPr/>
            </a:pPr>
            <a:r>
              <a:rPr lang="fr-FR" sz="1000" dirty="0">
                <a:latin typeface="Calibri" panose="020F0502020204030204" pitchFamily="34" charset="0"/>
              </a:rPr>
              <a:t>un certificat d’acquittement ou de non-exigibilité des droits de mutation au titre de l’article 757 B du Code général des impôts, si l’adhérent est décédé après 70 ans,</a:t>
            </a:r>
          </a:p>
          <a:p>
            <a:pPr marL="360000" lvl="1" indent="-171450">
              <a:spcBef>
                <a:spcPts val="300"/>
              </a:spcBef>
              <a:buFont typeface="Wingdings" panose="05000000000000000000" pitchFamily="2" charset="2"/>
              <a:buChar char="ü"/>
              <a:defRPr/>
            </a:pPr>
            <a:r>
              <a:rPr lang="fr-FR" sz="1000" dirty="0">
                <a:latin typeface="Calibri" panose="020F0502020204030204" pitchFamily="34" charset="0"/>
              </a:rPr>
              <a:t> et toute autre pièce exigée par la législation fiscale en vigueur.</a:t>
            </a:r>
          </a:p>
        </p:txBody>
      </p:sp>
      <p:sp>
        <p:nvSpPr>
          <p:cNvPr id="7" name="ZoneTexte 6">
            <a:extLst>
              <a:ext uri="{FF2B5EF4-FFF2-40B4-BE49-F238E27FC236}">
                <a16:creationId xmlns:a16="http://schemas.microsoft.com/office/drawing/2014/main" id="{C3420E42-BB54-49F9-B4BA-C7765786188D}"/>
              </a:ext>
            </a:extLst>
          </p:cNvPr>
          <p:cNvSpPr txBox="1"/>
          <p:nvPr/>
        </p:nvSpPr>
        <p:spPr>
          <a:xfrm>
            <a:off x="86222" y="7034259"/>
            <a:ext cx="7060306" cy="2800767"/>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a:spAutoFit/>
          </a:bodyPr>
          <a:lstStyle/>
          <a:p>
            <a:pPr marL="171450" indent="-171450" algn="just">
              <a:buFont typeface="Wingdings" panose="05000000000000000000" pitchFamily="2" charset="2"/>
              <a:buChar char="Ø"/>
              <a:defRPr/>
            </a:pPr>
            <a:endParaRPr lang="fr-FR" sz="1000" b="1" dirty="0">
              <a:solidFill>
                <a:schemeClr val="tx2">
                  <a:lumMod val="50000"/>
                </a:schemeClr>
              </a:solidFill>
              <a:latin typeface="Calibri" panose="020F0502020204030204" pitchFamily="34" charset="0"/>
            </a:endParaRPr>
          </a:p>
          <a:p>
            <a:pPr marL="171450" indent="-171450" algn="just">
              <a:spcBef>
                <a:spcPts val="6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Rente viagère</a:t>
            </a:r>
          </a:p>
          <a:p>
            <a:pPr algn="just">
              <a:defRPr/>
            </a:pPr>
            <a:r>
              <a:rPr lang="fr-FR" sz="1000" dirty="0">
                <a:latin typeface="Calibri" panose="020F0502020204030204" pitchFamily="34" charset="0"/>
              </a:rPr>
              <a:t>Le</a:t>
            </a:r>
            <a:r>
              <a:rPr lang="fr-FR" sz="1000" dirty="0">
                <a:solidFill>
                  <a:srgbClr val="FF0000"/>
                </a:solidFill>
                <a:latin typeface="Calibri" panose="020F0502020204030204" pitchFamily="34" charset="0"/>
              </a:rPr>
              <a:t> </a:t>
            </a:r>
            <a:r>
              <a:rPr lang="fr-FR" sz="1000" dirty="0">
                <a:latin typeface="Calibri" panose="020F0502020204030204" pitchFamily="34" charset="0"/>
              </a:rPr>
              <a:t>décès de l’assuré met fin au service de la rente.</a:t>
            </a:r>
          </a:p>
          <a:p>
            <a:pPr algn="just">
              <a:defRPr/>
            </a:pPr>
            <a:endParaRPr lang="fr-FR" sz="300" dirty="0">
              <a:latin typeface="Calibri" panose="020F0502020204030204" pitchFamily="34" charset="0"/>
            </a:endParaRPr>
          </a:p>
          <a:p>
            <a:pPr marL="171450" indent="-171450" algn="just">
              <a:spcBef>
                <a:spcPts val="12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Rente viagère réversible</a:t>
            </a:r>
          </a:p>
          <a:p>
            <a:pPr algn="just">
              <a:defRPr/>
            </a:pPr>
            <a:r>
              <a:rPr lang="fr-FR" sz="1000" dirty="0">
                <a:latin typeface="Calibri" panose="020F0502020204030204" pitchFamily="34" charset="0"/>
              </a:rPr>
              <a:t>Lors de la demande de liquidation des droits à rente, l’adhérent désigne, s’il choisit cette option, le bénéficiaire de la réversion en cas de décès (choix de réversion et désignation du bénéficiaire définitif) S’il est en vie, le bénéficiaire de la réversion, désigné par l’adhérent au moment de sa demande de conversion, percevra 60 % ou 80 % ou 100 % de la rente garantie à l’adhérent et ce dans les mêmes conditions que l’adhérent. </a:t>
            </a:r>
          </a:p>
          <a:p>
            <a:pPr algn="just">
              <a:defRPr/>
            </a:pPr>
            <a:endParaRPr lang="fr-FR" sz="300" b="1" dirty="0">
              <a:solidFill>
                <a:schemeClr val="tx2">
                  <a:lumMod val="50000"/>
                </a:schemeClr>
              </a:solidFill>
              <a:latin typeface="Calibri" panose="020F0502020204030204" pitchFamily="34" charset="0"/>
            </a:endParaRPr>
          </a:p>
          <a:p>
            <a:pPr marL="171450" indent="-171450" algn="just">
              <a:spcBef>
                <a:spcPts val="1200"/>
              </a:spcBef>
              <a:buFont typeface="Wingdings" panose="05000000000000000000" pitchFamily="2" charset="2"/>
              <a:buChar char="Ø"/>
              <a:defRPr/>
            </a:pPr>
            <a:r>
              <a:rPr lang="fr-FR" sz="1000" b="1" dirty="0">
                <a:solidFill>
                  <a:schemeClr val="tx2">
                    <a:lumMod val="50000"/>
                  </a:schemeClr>
                </a:solidFill>
                <a:latin typeface="Calibri" panose="020F0502020204030204" pitchFamily="34" charset="0"/>
              </a:rPr>
              <a:t>Justificatifs à fournir :</a:t>
            </a:r>
            <a:endParaRPr lang="fr-FR" sz="1000" b="1" dirty="0">
              <a:solidFill>
                <a:schemeClr val="tx2">
                  <a:lumMod val="50000"/>
                </a:schemeClr>
              </a:solidFill>
              <a:highlight>
                <a:srgbClr val="FFFF00"/>
              </a:highlight>
              <a:latin typeface="Calibri" panose="020F0502020204030204" pitchFamily="34" charset="0"/>
            </a:endParaRPr>
          </a:p>
          <a:p>
            <a:pPr marL="171450" indent="-171450" algn="just">
              <a:spcBef>
                <a:spcPts val="600"/>
              </a:spcBef>
              <a:buFont typeface="Arial" panose="020B0604020202020204" pitchFamily="34" charset="0"/>
              <a:buChar char="•"/>
              <a:defRPr/>
            </a:pPr>
            <a:r>
              <a:rPr lang="fr-FR" sz="1000" dirty="0">
                <a:latin typeface="Calibri" panose="020F0502020204030204" pitchFamily="34" charset="0"/>
              </a:rPr>
              <a:t>Justificatif d’identité et adresse de la personne bénéficiant de la réversibilité.</a:t>
            </a:r>
          </a:p>
          <a:p>
            <a:pPr marL="171450" indent="-171450" algn="just">
              <a:spcBef>
                <a:spcPts val="600"/>
              </a:spcBef>
              <a:buFont typeface="Arial" panose="020B0604020202020204" pitchFamily="34" charset="0"/>
              <a:buChar char="•"/>
              <a:defRPr/>
            </a:pPr>
            <a:r>
              <a:rPr lang="fr-FR" sz="1000" dirty="0">
                <a:latin typeface="Calibri" panose="020F0502020204030204" pitchFamily="34" charset="0"/>
              </a:rPr>
              <a:t>Relevé d’Identité Bancaire au nom du </a:t>
            </a:r>
            <a:r>
              <a:rPr lang="fr-FR" sz="1000" dirty="0" err="1">
                <a:latin typeface="Calibri" panose="020F0502020204030204" pitchFamily="34" charset="0"/>
              </a:rPr>
              <a:t>réversataire</a:t>
            </a:r>
            <a:r>
              <a:rPr lang="fr-FR" sz="1000" dirty="0">
                <a:solidFill>
                  <a:srgbClr val="FF00FF"/>
                </a:solidFill>
                <a:latin typeface="Calibri" panose="020F0502020204030204" pitchFamily="34" charset="0"/>
              </a:rPr>
              <a:t>,</a:t>
            </a:r>
          </a:p>
          <a:p>
            <a:pPr marL="171450" indent="-171450" algn="just">
              <a:spcBef>
                <a:spcPts val="600"/>
              </a:spcBef>
              <a:buFont typeface="Arial" panose="020B0604020202020204" pitchFamily="34" charset="0"/>
              <a:buChar char="•"/>
              <a:defRPr/>
            </a:pPr>
            <a:r>
              <a:rPr lang="fr-FR" sz="1000" dirty="0">
                <a:latin typeface="Calibri" panose="020F0502020204030204" pitchFamily="34" charset="0"/>
              </a:rPr>
              <a:t>Si le bénéficiaire de la réversion n’est pas le conjoint : justificatifs liés à la fiscalité 990 I ou 757B, et le cas échéant, tout autre pièce exigée par la législation fiscale en vigueur</a:t>
            </a:r>
          </a:p>
        </p:txBody>
      </p:sp>
      <p:sp>
        <p:nvSpPr>
          <p:cNvPr id="11" name="ZoneTexte 10">
            <a:extLst>
              <a:ext uri="{FF2B5EF4-FFF2-40B4-BE49-F238E27FC236}">
                <a16:creationId xmlns:a16="http://schemas.microsoft.com/office/drawing/2014/main" id="{3EC1C124-4CE9-4C9F-9B00-D2B05190530B}"/>
              </a:ext>
            </a:extLst>
          </p:cNvPr>
          <p:cNvSpPr txBox="1"/>
          <p:nvPr/>
        </p:nvSpPr>
        <p:spPr>
          <a:xfrm>
            <a:off x="305768" y="1024846"/>
            <a:ext cx="3749179" cy="338554"/>
          </a:xfrm>
          <a:prstGeom prst="rect">
            <a:avLst/>
          </a:prstGeom>
          <a:noFill/>
          <a:scene3d>
            <a:camera prst="orthographicFront">
              <a:rot lat="0" lon="0" rev="600000"/>
            </a:camera>
            <a:lightRig rig="threePt" dir="t"/>
          </a:scene3d>
        </p:spPr>
        <p:txBody>
          <a:bodyPr>
            <a:spAutoFit/>
          </a:bodyPr>
          <a:lstStyle/>
          <a:p>
            <a:pPr>
              <a:defRPr/>
            </a:pPr>
            <a:r>
              <a:rPr lang="fr-FR" sz="1600" b="1" dirty="0">
                <a:solidFill>
                  <a:srgbClr val="474747"/>
                </a:solidFill>
              </a:rPr>
              <a:t>LE DÉCÈS DE L’ASSURÉ</a:t>
            </a:r>
            <a:endParaRPr lang="fr-FR" sz="1600" dirty="0"/>
          </a:p>
        </p:txBody>
      </p:sp>
      <p:sp>
        <p:nvSpPr>
          <p:cNvPr id="4" name="Rectangle : coins arrondis 3">
            <a:extLst>
              <a:ext uri="{FF2B5EF4-FFF2-40B4-BE49-F238E27FC236}">
                <a16:creationId xmlns:a16="http://schemas.microsoft.com/office/drawing/2014/main" id="{AEA96F6F-3BC0-4C90-A97A-E120B6E88E5A}"/>
              </a:ext>
            </a:extLst>
          </p:cNvPr>
          <p:cNvSpPr/>
          <p:nvPr/>
        </p:nvSpPr>
        <p:spPr>
          <a:xfrm>
            <a:off x="185738" y="1710606"/>
            <a:ext cx="5218112" cy="323850"/>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SI LE DÉCÈS DE L’ADHÉRENT SURVIENT AU COURS DE LA PÉRIODE D’ÉPARGNE</a:t>
            </a:r>
            <a:endParaRPr lang="fr-FR" sz="1200" b="1" dirty="0">
              <a:solidFill>
                <a:srgbClr val="FF00FF"/>
              </a:solidFill>
              <a:latin typeface="Calibri" panose="020F0502020204030204" pitchFamily="34" charset="0"/>
            </a:endParaRPr>
          </a:p>
        </p:txBody>
      </p:sp>
      <p:sp>
        <p:nvSpPr>
          <p:cNvPr id="6" name="Rectangle : coins arrondis 5">
            <a:extLst>
              <a:ext uri="{FF2B5EF4-FFF2-40B4-BE49-F238E27FC236}">
                <a16:creationId xmlns:a16="http://schemas.microsoft.com/office/drawing/2014/main" id="{2F5ADFF8-1EFD-4C02-AFA5-0F08BE050D68}"/>
              </a:ext>
            </a:extLst>
          </p:cNvPr>
          <p:cNvSpPr/>
          <p:nvPr/>
        </p:nvSpPr>
        <p:spPr>
          <a:xfrm>
            <a:off x="182563" y="6786984"/>
            <a:ext cx="5221287" cy="325437"/>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SI</a:t>
            </a:r>
            <a:r>
              <a:rPr lang="fr-FR" sz="1200" b="1" dirty="0">
                <a:solidFill>
                  <a:srgbClr val="FF0000"/>
                </a:solidFill>
                <a:latin typeface="Calibri" panose="020F0502020204030204" pitchFamily="34" charset="0"/>
              </a:rPr>
              <a:t> </a:t>
            </a:r>
            <a:r>
              <a:rPr lang="fr-FR" sz="1200" b="1" dirty="0">
                <a:latin typeface="Calibri" panose="020F0502020204030204" pitchFamily="34" charset="0"/>
              </a:rPr>
              <a:t>LE DÉCÈS DE L’ADHÉRENT SURVIENT AU COURS DE LA PÉRIODE DE RENTE</a:t>
            </a:r>
            <a:endParaRPr lang="fr-FR" sz="1200" b="1" dirty="0">
              <a:solidFill>
                <a:schemeClr val="bg1"/>
              </a:solidFill>
              <a:latin typeface="Calibri" panose="020F0502020204030204" pitchFamily="34" charset="0"/>
            </a:endParaRPr>
          </a:p>
        </p:txBody>
      </p:sp>
      <p:sp>
        <p:nvSpPr>
          <p:cNvPr id="9" name="ZoneTexte 8">
            <a:extLst>
              <a:ext uri="{FF2B5EF4-FFF2-40B4-BE49-F238E27FC236}">
                <a16:creationId xmlns:a16="http://schemas.microsoft.com/office/drawing/2014/main" id="{E2184ACC-D617-4EAB-9164-34D00F6459FF}"/>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5">
            <a:extLst>
              <a:ext uri="{FF2B5EF4-FFF2-40B4-BE49-F238E27FC236}">
                <a16:creationId xmlns:a16="http://schemas.microsoft.com/office/drawing/2014/main" id="{00C6DABF-28BB-453A-A636-D84C2AFC0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41313"/>
            <a:ext cx="12192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B80F67D-D228-4286-90BF-17FA7C3B00DC}"/>
              </a:ext>
            </a:extLst>
          </p:cNvPr>
          <p:cNvSpPr/>
          <p:nvPr/>
        </p:nvSpPr>
        <p:spPr>
          <a:xfrm>
            <a:off x="77398" y="2792870"/>
            <a:ext cx="7143750" cy="6919923"/>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defTabSz="914400" eaLnBrk="1" fontAlgn="auto" hangingPunct="1">
              <a:spcBef>
                <a:spcPts val="0"/>
              </a:spcBef>
              <a:spcAft>
                <a:spcPts val="0"/>
              </a:spcAft>
              <a:defRPr/>
            </a:pPr>
            <a:endParaRPr lang="fr-FR" sz="900" b="1" dirty="0">
              <a:solidFill>
                <a:srgbClr val="B4B392">
                  <a:lumMod val="50000"/>
                </a:srgbClr>
              </a:solidFill>
              <a:latin typeface="Calibri" panose="020F0502020204030204" pitchFamily="34" charset="0"/>
            </a:endParaRPr>
          </a:p>
          <a:p>
            <a:pPr marL="171450" indent="-171450" defTabSz="914400" eaLnBrk="1" fontAlgn="auto" hangingPunct="1">
              <a:spcBef>
                <a:spcPts val="1200"/>
              </a:spcBef>
              <a:spcAft>
                <a:spcPts val="0"/>
              </a:spcAft>
              <a:buClr>
                <a:schemeClr val="accent6">
                  <a:lumMod val="75000"/>
                </a:schemeClr>
              </a:buClr>
              <a:buFont typeface="Wingdings" panose="05000000000000000000" pitchFamily="2" charset="2"/>
              <a:buChar char="q"/>
              <a:defRPr/>
            </a:pPr>
            <a:r>
              <a:rPr lang="fr-FR" sz="1050" b="1" dirty="0">
                <a:solidFill>
                  <a:schemeClr val="tx1"/>
                </a:solidFill>
                <a:latin typeface="Calibri" panose="020F0502020204030204" pitchFamily="34" charset="0"/>
                <a:ea typeface="Times New Roman" panose="02020603050405020304" pitchFamily="18" charset="0"/>
                <a:cs typeface="Arial" panose="020B0604020202020204" pitchFamily="34" charset="0"/>
              </a:rPr>
              <a:t>BENEFICIAIRE : </a:t>
            </a:r>
            <a:r>
              <a:rPr lang="fr-FR" sz="1050" b="1" dirty="0">
                <a:solidFill>
                  <a:srgbClr val="474747"/>
                </a:solidFill>
                <a:latin typeface="Calibri" panose="020F0502020204030204" pitchFamily="34" charset="0"/>
                <a:ea typeface="Times New Roman" panose="02020603050405020304" pitchFamily="18" charset="0"/>
                <a:cs typeface="Arial" panose="020B0604020202020204" pitchFamily="34" charset="0"/>
              </a:rPr>
              <a:t>CONJOINT SURVIVANT, PARTENAIRE DE PACS OU FRERES ET SŒURS DE L’ASSURE </a:t>
            </a:r>
            <a:r>
              <a:rPr lang="fr-FR" sz="1000" i="1" dirty="0">
                <a:solidFill>
                  <a:srgbClr val="474747"/>
                </a:solidFill>
                <a:latin typeface="Calibri" panose="020F0502020204030204" pitchFamily="34" charset="0"/>
                <a:ea typeface="Times New Roman" panose="02020603050405020304" pitchFamily="18" charset="0"/>
                <a:cs typeface="Arial" panose="020B0604020202020204" pitchFamily="34" charset="0"/>
              </a:rPr>
              <a:t>(sous certaines conditions)</a:t>
            </a:r>
          </a:p>
          <a:p>
            <a:pPr marL="360000" indent="-171450" defTabSz="914400" eaLnBrk="1" fontAlgn="auto" hangingPunct="1">
              <a:spcBef>
                <a:spcPts val="600"/>
              </a:spcBef>
              <a:spcAft>
                <a:spcPts val="0"/>
              </a:spcAft>
              <a:buClr>
                <a:schemeClr val="accent6">
                  <a:lumMod val="75000"/>
                </a:schemeClr>
              </a:buClr>
              <a:buFontTx/>
              <a:buChar char="-"/>
              <a:defRPr/>
            </a:pPr>
            <a:r>
              <a:rPr lang="fr-FR" sz="1050" dirty="0">
                <a:solidFill>
                  <a:srgbClr val="474747"/>
                </a:solidFill>
                <a:latin typeface="Calibri" panose="020F0502020204030204" pitchFamily="34" charset="0"/>
                <a:ea typeface="Times New Roman" panose="02020603050405020304" pitchFamily="18" charset="0"/>
                <a:cs typeface="Arial" panose="020B0604020202020204" pitchFamily="34" charset="0"/>
              </a:rPr>
              <a:t>Exonération </a:t>
            </a:r>
          </a:p>
          <a:p>
            <a:pPr marL="171450" indent="-171450" defTabSz="914400" eaLnBrk="1" fontAlgn="auto" hangingPunct="1">
              <a:spcBef>
                <a:spcPts val="2400"/>
              </a:spcBef>
              <a:spcAft>
                <a:spcPts val="0"/>
              </a:spcAft>
              <a:buClr>
                <a:schemeClr val="accent6">
                  <a:lumMod val="75000"/>
                </a:schemeClr>
              </a:buClr>
              <a:buFont typeface="Wingdings" panose="05000000000000000000" pitchFamily="2" charset="2"/>
              <a:buChar char="q"/>
              <a:defRPr/>
            </a:pPr>
            <a:r>
              <a:rPr lang="fr-FR" sz="1050" b="1" dirty="0">
                <a:solidFill>
                  <a:srgbClr val="474747"/>
                </a:solidFill>
                <a:latin typeface="Calibri" panose="020F0502020204030204" pitchFamily="34" charset="0"/>
                <a:ea typeface="Times New Roman" panose="02020603050405020304" pitchFamily="18" charset="0"/>
                <a:cs typeface="Arial" panose="020B0604020202020204" pitchFamily="34" charset="0"/>
              </a:rPr>
              <a:t>AUTRES BENEFICIAIRES </a:t>
            </a:r>
          </a:p>
          <a:p>
            <a:pPr marL="360000" lvl="1" indent="-171450" defTabSz="914400" eaLnBrk="1" fontAlgn="auto" hangingPunct="1">
              <a:spcBef>
                <a:spcPts val="1200"/>
              </a:spcBef>
              <a:spcAft>
                <a:spcPts val="0"/>
              </a:spcAft>
              <a:buClr>
                <a:schemeClr val="accent6">
                  <a:lumMod val="75000"/>
                </a:schemeClr>
              </a:buClr>
              <a:buFont typeface="Wingdings" panose="05000000000000000000" pitchFamily="2" charset="2"/>
              <a:buChar char="Ø"/>
              <a:defRPr/>
            </a:pPr>
            <a:r>
              <a:rPr lang="fr-FR" sz="1050" dirty="0">
                <a:solidFill>
                  <a:schemeClr val="tx1"/>
                </a:solidFill>
                <a:latin typeface="Calibri" panose="020F0502020204030204" pitchFamily="34" charset="0"/>
                <a:ea typeface="Times New Roman" panose="02020603050405020304" pitchFamily="18" charset="0"/>
                <a:cs typeface="Arial" panose="020B0604020202020204" pitchFamily="34" charset="0"/>
              </a:rPr>
              <a:t>Pas de PS au décès quel que soit le bénéficiaire</a:t>
            </a:r>
            <a:endParaRPr lang="fr-FR" sz="1050"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a:p>
            <a:pPr defTabSz="914400" eaLnBrk="1" fontAlgn="auto" hangingPunct="1">
              <a:spcBef>
                <a:spcPts val="1200"/>
              </a:spcBef>
              <a:spcAft>
                <a:spcPts val="0"/>
              </a:spcAft>
              <a:buClr>
                <a:schemeClr val="accent6">
                  <a:lumMod val="75000"/>
                </a:schemeClr>
              </a:buClr>
              <a:defRPr/>
            </a:pPr>
            <a:endParaRPr lang="fr-FR" sz="1050" b="1" dirty="0">
              <a:solidFill>
                <a:srgbClr val="FF00FF"/>
              </a:solidFill>
              <a:latin typeface="Calibri" panose="020F0502020204030204" pitchFamily="34" charset="0"/>
              <a:ea typeface="Times New Roman" panose="02020603050405020304" pitchFamily="18" charset="0"/>
              <a:cs typeface="Arial" panose="020B0604020202020204" pitchFamily="34" charset="0"/>
            </a:endParaRPr>
          </a:p>
        </p:txBody>
      </p:sp>
      <p:sp>
        <p:nvSpPr>
          <p:cNvPr id="3" name="Rectangle : coins arrondis 2">
            <a:extLst>
              <a:ext uri="{FF2B5EF4-FFF2-40B4-BE49-F238E27FC236}">
                <a16:creationId xmlns:a16="http://schemas.microsoft.com/office/drawing/2014/main" id="{B6100701-E98E-44FB-BB9B-FCB36DDB9E67}"/>
              </a:ext>
            </a:extLst>
          </p:cNvPr>
          <p:cNvSpPr/>
          <p:nvPr/>
        </p:nvSpPr>
        <p:spPr>
          <a:xfrm>
            <a:off x="233760" y="2583851"/>
            <a:ext cx="3282801" cy="323850"/>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altLang="fr-FR" sz="1200" b="1" dirty="0">
                <a:solidFill>
                  <a:srgbClr val="FFFFFF"/>
                </a:solidFill>
                <a:latin typeface="Calibri" panose="020F0502020204030204" pitchFamily="34" charset="0"/>
                <a:cs typeface="Arial" panose="020B0604020202020204" pitchFamily="34" charset="0"/>
              </a:rPr>
              <a:t>FISCALITE APPLICABLE AVANT LA LIQUIDATION </a:t>
            </a:r>
          </a:p>
        </p:txBody>
      </p:sp>
      <p:pic>
        <p:nvPicPr>
          <p:cNvPr id="13317" name="Image 4">
            <a:extLst>
              <a:ext uri="{FF2B5EF4-FFF2-40B4-BE49-F238E27FC236}">
                <a16:creationId xmlns:a16="http://schemas.microsoft.com/office/drawing/2014/main" id="{9DC37AB2-352F-4F9D-B4AF-C01C63F99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028" y="9863138"/>
            <a:ext cx="36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4">
            <a:extLst>
              <a:ext uri="{FF2B5EF4-FFF2-40B4-BE49-F238E27FC236}">
                <a16:creationId xmlns:a16="http://schemas.microsoft.com/office/drawing/2014/main" id="{64C37514-0ACA-4245-AA24-08C00EE5690A}"/>
              </a:ext>
            </a:extLst>
          </p:cNvPr>
          <p:cNvSpPr txBox="1"/>
          <p:nvPr/>
        </p:nvSpPr>
        <p:spPr>
          <a:xfrm>
            <a:off x="-414312" y="1191846"/>
            <a:ext cx="4979987" cy="338554"/>
          </a:xfrm>
          <a:prstGeom prst="rect">
            <a:avLst/>
          </a:prstGeom>
          <a:noFill/>
          <a:scene3d>
            <a:camera prst="orthographicFront">
              <a:rot lat="0" lon="0" rev="600000"/>
            </a:camera>
            <a:lightRig rig="threePt" dir="t"/>
          </a:scene3d>
        </p:spPr>
        <p:txBody>
          <a:bodyPr>
            <a:spAutoFit/>
          </a:bodyPr>
          <a:lstStyle/>
          <a:p>
            <a:pPr algn="ctr">
              <a:defRPr/>
            </a:pPr>
            <a:r>
              <a:rPr lang="fr-FR" sz="1600" b="1" dirty="0"/>
              <a:t>FISCALITE EN CAS DE DECES</a:t>
            </a:r>
          </a:p>
        </p:txBody>
      </p:sp>
      <p:graphicFrame>
        <p:nvGraphicFramePr>
          <p:cNvPr id="2" name="Tableau 4">
            <a:extLst>
              <a:ext uri="{FF2B5EF4-FFF2-40B4-BE49-F238E27FC236}">
                <a16:creationId xmlns:a16="http://schemas.microsoft.com/office/drawing/2014/main" id="{BF79133C-AC45-4DB6-BE7F-DBABE5DCB11B}"/>
              </a:ext>
            </a:extLst>
          </p:cNvPr>
          <p:cNvGraphicFramePr>
            <a:graphicFrameLocks noGrp="1"/>
          </p:cNvGraphicFramePr>
          <p:nvPr>
            <p:extLst>
              <p:ext uri="{D42A27DB-BD31-4B8C-83A1-F6EECF244321}">
                <p14:modId xmlns:p14="http://schemas.microsoft.com/office/powerpoint/2010/main" val="823281789"/>
              </p:ext>
            </p:extLst>
          </p:nvPr>
        </p:nvGraphicFramePr>
        <p:xfrm>
          <a:off x="159140" y="4777585"/>
          <a:ext cx="6972353" cy="4025623"/>
        </p:xfrm>
        <a:graphic>
          <a:graphicData uri="http://schemas.openxmlformats.org/drawingml/2006/table">
            <a:tbl>
              <a:tblPr firstRow="1" bandRow="1">
                <a:tableStyleId>{93296810-A885-4BE3-A3E7-6D5BEEA58F35}</a:tableStyleId>
              </a:tblPr>
              <a:tblGrid>
                <a:gridCol w="2018842">
                  <a:extLst>
                    <a:ext uri="{9D8B030D-6E8A-4147-A177-3AD203B41FA5}">
                      <a16:colId xmlns:a16="http://schemas.microsoft.com/office/drawing/2014/main" val="193479306"/>
                    </a:ext>
                  </a:extLst>
                </a:gridCol>
                <a:gridCol w="4953511">
                  <a:extLst>
                    <a:ext uri="{9D8B030D-6E8A-4147-A177-3AD203B41FA5}">
                      <a16:colId xmlns:a16="http://schemas.microsoft.com/office/drawing/2014/main" val="153293136"/>
                    </a:ext>
                  </a:extLst>
                </a:gridCol>
              </a:tblGrid>
              <a:tr h="2160240">
                <a:tc>
                  <a:txBody>
                    <a:bodyPr/>
                    <a:lstStyle/>
                    <a:p>
                      <a:r>
                        <a:rPr lang="fr-FR" sz="1100" b="1" kern="1200" dirty="0">
                          <a:solidFill>
                            <a:schemeClr val="tx1"/>
                          </a:solidFill>
                          <a:effectLst/>
                          <a:latin typeface="Calibri" panose="020F0502020204030204" pitchFamily="34" charset="0"/>
                          <a:ea typeface="+mn-ea"/>
                          <a:cs typeface="Calibri" panose="020F0502020204030204" pitchFamily="34" charset="0"/>
                        </a:rPr>
                        <a:t>Décès avant 70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1100" b="0" kern="1200" dirty="0">
                          <a:solidFill>
                            <a:schemeClr val="tx1"/>
                          </a:solidFill>
                          <a:effectLst/>
                          <a:latin typeface="Calibri" panose="020F0502020204030204" pitchFamily="34" charset="0"/>
                          <a:ea typeface="+mn-ea"/>
                          <a:cs typeface="Calibri" panose="020F0502020204030204" pitchFamily="34" charset="0"/>
                        </a:rPr>
                        <a:t>Pour 990 I, alignement sur le PERP. </a:t>
                      </a:r>
                    </a:p>
                    <a:p>
                      <a:r>
                        <a:rPr lang="fr-FR" sz="1100" b="0" kern="1200" dirty="0">
                          <a:solidFill>
                            <a:schemeClr val="tx1"/>
                          </a:solidFill>
                          <a:effectLst/>
                          <a:latin typeface="Calibri" panose="020F0502020204030204" pitchFamily="34" charset="0"/>
                          <a:ea typeface="+mn-ea"/>
                          <a:cs typeface="Calibri" panose="020F0502020204030204" pitchFamily="34" charset="0"/>
                        </a:rPr>
                        <a:t>Les sommes, rentes ou valeurs sont exonérées à condition que les primes aient été régulièrement échelonnées dans leur montant et leur périodicité pendant une durée d'au moins 15 ans, et que l'entrée en jouissance intervienne, au plus tôt, à compter de la date de la liquidation de la pension du redevable dans un régime obligatoire d'assurance vieillesse ou à l'âge fixé en application de l'article L. 351-1 du Code de la sécurité sociale.</a:t>
                      </a:r>
                    </a:p>
                    <a:p>
                      <a:endParaRPr lang="fr-FR" sz="1100" b="0" kern="1200" dirty="0">
                        <a:solidFill>
                          <a:schemeClr val="tx1"/>
                        </a:solidFill>
                        <a:effectLst/>
                        <a:latin typeface="Calibri" panose="020F0502020204030204" pitchFamily="34" charset="0"/>
                        <a:ea typeface="+mn-ea"/>
                        <a:cs typeface="Calibri" panose="020F0502020204030204" pitchFamily="34" charset="0"/>
                      </a:endParaRPr>
                    </a:p>
                    <a:p>
                      <a:r>
                        <a:rPr lang="fr-FR" sz="1100" b="0" kern="1200" dirty="0">
                          <a:solidFill>
                            <a:schemeClr val="tx1"/>
                          </a:solidFill>
                          <a:effectLst/>
                          <a:latin typeface="Calibri" panose="020F0502020204030204" pitchFamily="34" charset="0"/>
                          <a:ea typeface="+mn-ea"/>
                          <a:cs typeface="Calibri" panose="020F0502020204030204" pitchFamily="34" charset="0"/>
                        </a:rPr>
                        <a:t>Sinon</a:t>
                      </a:r>
                      <a:r>
                        <a:rPr lang="fr-FR" sz="1100" b="0" kern="1200" baseline="0" dirty="0">
                          <a:solidFill>
                            <a:schemeClr val="tx1"/>
                          </a:solidFill>
                          <a:effectLst/>
                          <a:latin typeface="Calibri" panose="020F0502020204030204" pitchFamily="34" charset="0"/>
                          <a:ea typeface="+mn-ea"/>
                          <a:cs typeface="Calibri" panose="020F0502020204030204" pitchFamily="34" charset="0"/>
                        </a:rPr>
                        <a:t> application du 990I</a:t>
                      </a:r>
                      <a:endParaRPr lang="fr-FR" sz="110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359465"/>
                  </a:ext>
                </a:extLst>
              </a:tr>
              <a:tr h="18653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kern="1200" noProof="0" dirty="0">
                          <a:solidFill>
                            <a:schemeClr val="tx1"/>
                          </a:solidFill>
                          <a:effectLst/>
                          <a:latin typeface="Calibri" panose="020F0502020204030204" pitchFamily="34" charset="0"/>
                          <a:ea typeface="+mn-ea"/>
                          <a:cs typeface="Calibri" panose="020F0502020204030204" pitchFamily="34" charset="0"/>
                        </a:rPr>
                        <a:t>Décès après 70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kern="1200" dirty="0">
                          <a:solidFill>
                            <a:schemeClr val="tx1"/>
                          </a:solidFill>
                          <a:effectLst/>
                          <a:latin typeface="Calibri" panose="020F0502020204030204" pitchFamily="34" charset="0"/>
                          <a:ea typeface="+mn-ea"/>
                          <a:cs typeface="Calibri" panose="020F0502020204030204" pitchFamily="34" charset="0"/>
                        </a:rPr>
                        <a:t>Les sommes, rentes ou valeurs versées par l’assureur sont soumis aux droits de mutations à raison du décès du titulaire après 70 ans *</a:t>
                      </a:r>
                    </a:p>
                    <a:p>
                      <a:pPr>
                        <a:spcBef>
                          <a:spcPts val="600"/>
                        </a:spcBef>
                      </a:pPr>
                      <a:r>
                        <a:rPr lang="fr-FR" sz="1100" b="0" kern="1200" dirty="0">
                          <a:solidFill>
                            <a:schemeClr val="tx1"/>
                          </a:solidFill>
                          <a:effectLst/>
                          <a:latin typeface="Calibri" panose="020F0502020204030204" pitchFamily="34" charset="0"/>
                          <a:ea typeface="+mn-ea"/>
                          <a:cs typeface="Calibri" panose="020F0502020204030204" pitchFamily="34" charset="0"/>
                        </a:rPr>
                        <a:t>Le montant de l’abattement de 30 500 euros est commun à l’ensemble des contrats d’assurance vie et des plans d’épargne retraite visés à l’article L. 142-1 du Code des assurances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b="0" kern="1200" dirty="0">
                        <a:solidFill>
                          <a:schemeClr val="tx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4129762704"/>
                  </a:ext>
                </a:extLst>
              </a:tr>
            </a:tbl>
          </a:graphicData>
        </a:graphic>
      </p:graphicFrame>
      <p:sp>
        <p:nvSpPr>
          <p:cNvPr id="9" name="Rectangle 8">
            <a:extLst>
              <a:ext uri="{FF2B5EF4-FFF2-40B4-BE49-F238E27FC236}">
                <a16:creationId xmlns:a16="http://schemas.microsoft.com/office/drawing/2014/main" id="{9F64B332-6248-494B-AD49-529791B574A8}"/>
              </a:ext>
            </a:extLst>
          </p:cNvPr>
          <p:cNvSpPr/>
          <p:nvPr/>
        </p:nvSpPr>
        <p:spPr>
          <a:xfrm>
            <a:off x="66723" y="1965359"/>
            <a:ext cx="7143750" cy="4794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000" dirty="0">
                <a:solidFill>
                  <a:schemeClr val="tx1"/>
                </a:solidFill>
                <a:latin typeface="Calibri" panose="020F0502020204030204" pitchFamily="34" charset="0"/>
              </a:rPr>
              <a:t>La fiscalité en cas de décès de l’adhérent d’un PER varie selon l’âge de l’assuré à son décès et selon le bénéficiaire.</a:t>
            </a:r>
            <a:endParaRPr lang="fr-FR" sz="1000" dirty="0">
              <a:solidFill>
                <a:schemeClr val="tx2">
                  <a:lumMod val="50000"/>
                </a:schemeClr>
              </a:solidFill>
              <a:latin typeface="Calibri" panose="020F0502020204030204" pitchFamily="34" charset="0"/>
            </a:endParaRPr>
          </a:p>
        </p:txBody>
      </p:sp>
      <p:sp>
        <p:nvSpPr>
          <p:cNvPr id="10" name="ZoneTexte 9">
            <a:extLst>
              <a:ext uri="{FF2B5EF4-FFF2-40B4-BE49-F238E27FC236}">
                <a16:creationId xmlns:a16="http://schemas.microsoft.com/office/drawing/2014/main" id="{FFBBB71E-67EB-41D4-BC76-5E225998E51C}"/>
              </a:ext>
            </a:extLst>
          </p:cNvPr>
          <p:cNvSpPr txBox="1"/>
          <p:nvPr/>
        </p:nvSpPr>
        <p:spPr>
          <a:xfrm>
            <a:off x="96743" y="9273068"/>
            <a:ext cx="7105060" cy="400110"/>
          </a:xfrm>
          <a:prstGeom prst="rect">
            <a:avLst/>
          </a:prstGeom>
          <a:solidFill>
            <a:schemeClr val="bg2">
              <a:lumMod val="40000"/>
              <a:lumOff val="60000"/>
            </a:schemeClr>
          </a:solidFill>
        </p:spPr>
        <p:txBody>
          <a:bodyPr wrap="square">
            <a:spAutoFit/>
          </a:bodyPr>
          <a:lstStyle/>
          <a:p>
            <a:pPr algn="just">
              <a:defRPr/>
            </a:pPr>
            <a:r>
              <a:rPr lang="fr-FR" sz="1000" dirty="0">
                <a:latin typeface="Calibri" panose="020F0502020204030204" pitchFamily="34" charset="0"/>
                <a:cs typeface="Calibri" panose="020F0502020204030204" pitchFamily="34" charset="0"/>
              </a:rPr>
              <a:t>* C’est l’âge du titulaire au moment du décès qui est pris en compte, et non l’âge au moment du versement des primes comme en assurance-vie</a:t>
            </a:r>
            <a:endParaRPr lang="fr-FR" sz="1000" strike="sngStrike" dirty="0">
              <a:solidFill>
                <a:srgbClr val="FF00FF"/>
              </a:solidFill>
              <a:latin typeface="Calibri" panose="020F0502020204030204" pitchFamily="34" charset="0"/>
            </a:endParaRPr>
          </a:p>
        </p:txBody>
      </p:sp>
      <p:sp>
        <p:nvSpPr>
          <p:cNvPr id="11" name="ZoneTexte 10">
            <a:extLst>
              <a:ext uri="{FF2B5EF4-FFF2-40B4-BE49-F238E27FC236}">
                <a16:creationId xmlns:a16="http://schemas.microsoft.com/office/drawing/2014/main" id="{8AD39C2E-E5BB-46A0-9D2B-290D9FE7E4A1}"/>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14</a:t>
            </a:r>
          </a:p>
        </p:txBody>
      </p:sp>
    </p:spTree>
    <p:extLst>
      <p:ext uri="{BB962C8B-B14F-4D97-AF65-F5344CB8AC3E}">
        <p14:creationId xmlns:p14="http://schemas.microsoft.com/office/powerpoint/2010/main" val="56065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 3">
            <a:extLst>
              <a:ext uri="{FF2B5EF4-FFF2-40B4-BE49-F238E27FC236}">
                <a16:creationId xmlns:a16="http://schemas.microsoft.com/office/drawing/2014/main" id="{91E39383-4000-487A-80AF-84B74E2B3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09B66F37-6356-46F5-BA3A-A676A1C82F43}"/>
              </a:ext>
            </a:extLst>
          </p:cNvPr>
          <p:cNvSpPr txBox="1"/>
          <p:nvPr/>
        </p:nvSpPr>
        <p:spPr>
          <a:xfrm>
            <a:off x="85724" y="2222563"/>
            <a:ext cx="7129051" cy="3177793"/>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a:spAutoFit/>
          </a:bodyPr>
          <a:lstStyle/>
          <a:p>
            <a:pPr lvl="0" algn="just"/>
            <a:endParaRPr lang="fr-FR" altLang="fr-FR" sz="1100" b="1" dirty="0">
              <a:solidFill>
                <a:srgbClr val="B4B392">
                  <a:lumMod val="75000"/>
                </a:srgbClr>
              </a:solidFill>
              <a:latin typeface="Calibri" panose="020F0502020204030204" pitchFamily="34" charset="0"/>
              <a:cs typeface="Calibri" panose="020F0502020204030204" pitchFamily="34" charset="0"/>
            </a:endParaRPr>
          </a:p>
          <a:p>
            <a:pPr lvl="0" algn="just">
              <a:spcBef>
                <a:spcPts val="0"/>
              </a:spcBef>
            </a:pPr>
            <a:r>
              <a:rPr lang="fr-FR" altLang="fr-FR" sz="1100" b="1" dirty="0">
                <a:solidFill>
                  <a:srgbClr val="B4B392">
                    <a:lumMod val="75000"/>
                  </a:srgbClr>
                </a:solidFill>
                <a:latin typeface="Calibri" panose="020F0502020204030204" pitchFamily="34" charset="0"/>
                <a:cs typeface="Calibri" panose="020F0502020204030204" pitchFamily="34" charset="0"/>
              </a:rPr>
              <a:t>La demande de renonciation au contrat PER CE issu d’un rachat ou transfert PERP CE fait disparaitre rétroactivement le contrat/l’adhésion.</a:t>
            </a:r>
          </a:p>
          <a:p>
            <a:pPr lvl="0" algn="just">
              <a:spcBef>
                <a:spcPts val="600"/>
              </a:spcBef>
            </a:pPr>
            <a:r>
              <a:rPr lang="fr-FR" altLang="fr-FR" sz="1100" dirty="0">
                <a:solidFill>
                  <a:srgbClr val="474747"/>
                </a:solidFill>
                <a:latin typeface="Calibri" panose="020F0502020204030204" pitchFamily="34" charset="0"/>
                <a:cs typeface="Calibri" panose="020F0502020204030204" pitchFamily="34" charset="0"/>
              </a:rPr>
              <a:t>Le client peut renoncer à son contrat pendant un délai de 30 jours calendaires révolus à compter de la réception de son certificat d’adhésion.</a:t>
            </a:r>
          </a:p>
          <a:p>
            <a:pPr lvl="0" algn="just"/>
            <a:endParaRPr lang="fr-FR" altLang="fr-FR" sz="300" dirty="0">
              <a:solidFill>
                <a:srgbClr val="474747"/>
              </a:solidFill>
              <a:latin typeface="Calibri" panose="020F0502020204030204" pitchFamily="34" charset="0"/>
              <a:cs typeface="Calibri" panose="020F0502020204030204" pitchFamily="34" charset="0"/>
            </a:endParaRPr>
          </a:p>
          <a:p>
            <a:pPr>
              <a:spcBef>
                <a:spcPts val="600"/>
              </a:spcBef>
            </a:pPr>
            <a:r>
              <a:rPr lang="fr-FR" altLang="fr-FR" sz="1100" dirty="0">
                <a:solidFill>
                  <a:srgbClr val="474747"/>
                </a:solidFill>
                <a:latin typeface="Calibri" panose="020F0502020204030204" pitchFamily="34" charset="0"/>
                <a:cs typeface="Calibri" panose="020F0502020204030204" pitchFamily="34" charset="0"/>
              </a:rPr>
              <a:t>Cette renonciation doit être faite </a:t>
            </a:r>
            <a:r>
              <a:rPr lang="fr-FR" sz="1100" dirty="0">
                <a:solidFill>
                  <a:srgbClr val="474747"/>
                </a:solidFill>
                <a:latin typeface="Calibri" panose="020F0502020204030204" pitchFamily="34" charset="0"/>
                <a:cs typeface="Calibri" panose="020F0502020204030204" pitchFamily="34" charset="0"/>
              </a:rPr>
              <a:t>par </a:t>
            </a:r>
            <a:r>
              <a:rPr lang="fr-FR" altLang="fr-FR" sz="1100" dirty="0">
                <a:solidFill>
                  <a:srgbClr val="474747"/>
                </a:solidFill>
                <a:latin typeface="Calibri" panose="020F0502020204030204" pitchFamily="34" charset="0"/>
                <a:cs typeface="Calibri" panose="020F0502020204030204" pitchFamily="34" charset="0"/>
              </a:rPr>
              <a:t>courrier recommandé avec accusé de réception auprès du Service Relation Client de CNP Assurances à l’adresse figurant sur la proposition d’assurance.</a:t>
            </a:r>
          </a:p>
          <a:p>
            <a:pPr>
              <a:spcBef>
                <a:spcPts val="600"/>
              </a:spcBef>
            </a:pPr>
            <a:r>
              <a:rPr lang="fr-FR" altLang="fr-FR" sz="1100" dirty="0">
                <a:solidFill>
                  <a:srgbClr val="474747"/>
                </a:solidFill>
                <a:latin typeface="Calibri" panose="020F0502020204030204" pitchFamily="34" charset="0"/>
                <a:cs typeface="Calibri" panose="020F0502020204030204" pitchFamily="34" charset="0"/>
              </a:rPr>
              <a:t>Un exemple type de renonciation y est par ailleurs, proposé.</a:t>
            </a:r>
          </a:p>
          <a:p>
            <a:pPr lvl="0" algn="just">
              <a:spcBef>
                <a:spcPts val="1200"/>
              </a:spcBef>
            </a:pPr>
            <a:r>
              <a:rPr lang="fr-FR" altLang="fr-FR" sz="1100" dirty="0">
                <a:latin typeface="Calibri" panose="020F0502020204030204" pitchFamily="34" charset="0"/>
                <a:cs typeface="Calibri" panose="020F0502020204030204" pitchFamily="34" charset="0"/>
              </a:rPr>
              <a:t>À réception du courrier de renonciation, </a:t>
            </a:r>
            <a:r>
              <a:rPr lang="fr-FR" altLang="fr-FR" sz="1100" dirty="0">
                <a:solidFill>
                  <a:srgbClr val="474747"/>
                </a:solidFill>
                <a:latin typeface="Calibri" panose="020F0502020204030204" pitchFamily="34" charset="0"/>
                <a:cs typeface="Calibri" panose="020F0502020204030204" pitchFamily="34" charset="0"/>
              </a:rPr>
              <a:t>CNP Assurances procède alors au remboursement de l’intégralité des cotisations versées sur le compte bancaire ouvert au nom de l’adhérent.</a:t>
            </a:r>
          </a:p>
          <a:p>
            <a:pPr lvl="0" algn="just">
              <a:spcBef>
                <a:spcPts val="0"/>
              </a:spcBef>
            </a:pPr>
            <a:endParaRPr lang="fr-FR" altLang="fr-FR" sz="800" dirty="0">
              <a:solidFill>
                <a:srgbClr val="474747"/>
              </a:solidFill>
              <a:latin typeface="Calibri" panose="020F0502020204030204" pitchFamily="34" charset="0"/>
              <a:cs typeface="Calibri" panose="020F0502020204030204" pitchFamily="34" charset="0"/>
            </a:endParaRPr>
          </a:p>
          <a:p>
            <a:pPr lvl="0" algn="just"/>
            <a:endParaRPr lang="fr-FR" altLang="fr-FR" sz="800" dirty="0">
              <a:solidFill>
                <a:srgbClr val="474747"/>
              </a:solidFill>
              <a:latin typeface="Calibri" panose="020F0502020204030204" pitchFamily="34" charset="0"/>
              <a:cs typeface="Calibri" panose="020F0502020204030204" pitchFamily="34" charset="0"/>
            </a:endParaRPr>
          </a:p>
          <a:p>
            <a:pPr lvl="0" algn="just"/>
            <a:endParaRPr lang="fr-FR" altLang="fr-FR" sz="1100" dirty="0">
              <a:solidFill>
                <a:srgbClr val="474747"/>
              </a:solidFill>
              <a:latin typeface="Calibri" panose="020F0502020204030204" pitchFamily="34" charset="0"/>
              <a:cs typeface="Calibri" panose="020F0502020204030204" pitchFamily="34" charset="0"/>
            </a:endParaRPr>
          </a:p>
          <a:p>
            <a:pPr lvl="0" algn="just"/>
            <a:endParaRPr lang="fr-FR" altLang="fr-FR" sz="1100" dirty="0">
              <a:solidFill>
                <a:srgbClr val="474747"/>
              </a:solidFill>
              <a:latin typeface="Calibri" panose="020F0502020204030204" pitchFamily="34" charset="0"/>
              <a:cs typeface="Calibri" panose="020F0502020204030204" pitchFamily="34" charset="0"/>
            </a:endParaRPr>
          </a:p>
          <a:p>
            <a:pPr lvl="0" algn="just"/>
            <a:endParaRPr lang="fr-FR" altLang="fr-FR" sz="1100" dirty="0">
              <a:solidFill>
                <a:srgbClr val="474747"/>
              </a:solidFill>
              <a:latin typeface="Calibri" panose="020F0502020204030204" pitchFamily="34" charset="0"/>
              <a:cs typeface="Calibri" panose="020F0502020204030204" pitchFamily="34" charset="0"/>
            </a:endParaRPr>
          </a:p>
          <a:p>
            <a:pPr lvl="0" algn="just"/>
            <a:endParaRPr lang="fr-FR" altLang="fr-FR" sz="1100" dirty="0">
              <a:solidFill>
                <a:srgbClr val="474747"/>
              </a:solidFill>
              <a:latin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3EC1C124-4CE9-4C9F-9B00-D2B05190530B}"/>
              </a:ext>
            </a:extLst>
          </p:cNvPr>
          <p:cNvSpPr txBox="1"/>
          <p:nvPr/>
        </p:nvSpPr>
        <p:spPr>
          <a:xfrm>
            <a:off x="305768" y="801609"/>
            <a:ext cx="6372473" cy="584775"/>
          </a:xfrm>
          <a:prstGeom prst="rect">
            <a:avLst/>
          </a:prstGeom>
          <a:noFill/>
          <a:scene3d>
            <a:camera prst="orthographicFront">
              <a:rot lat="0" lon="0" rev="600000"/>
            </a:camera>
            <a:lightRig rig="threePt" dir="t"/>
          </a:scene3d>
        </p:spPr>
        <p:txBody>
          <a:bodyPr wrap="square">
            <a:spAutoFit/>
          </a:bodyPr>
          <a:lstStyle/>
          <a:p>
            <a:pPr>
              <a:defRPr/>
            </a:pPr>
            <a:r>
              <a:rPr lang="fr-FR" sz="1600" b="1" dirty="0">
                <a:solidFill>
                  <a:srgbClr val="474747"/>
                </a:solidFill>
              </a:rPr>
              <a:t>DEMANDE DE RENONCIATION D’UN CONTRAT OUVERT PAR TRANSFERT</a:t>
            </a:r>
            <a:endParaRPr lang="fr-FR" sz="1600" dirty="0"/>
          </a:p>
        </p:txBody>
      </p:sp>
      <p:sp>
        <p:nvSpPr>
          <p:cNvPr id="10" name="Rectangle 9">
            <a:extLst>
              <a:ext uri="{FF2B5EF4-FFF2-40B4-BE49-F238E27FC236}">
                <a16:creationId xmlns:a16="http://schemas.microsoft.com/office/drawing/2014/main" id="{E007B435-5C4C-4A07-952F-B03C2C89DFEE}"/>
              </a:ext>
            </a:extLst>
          </p:cNvPr>
          <p:cNvSpPr/>
          <p:nvPr/>
        </p:nvSpPr>
        <p:spPr>
          <a:xfrm>
            <a:off x="37631" y="5743853"/>
            <a:ext cx="7177145" cy="4139475"/>
          </a:xfrm>
          <a:prstGeom prst="rect">
            <a:avLst/>
          </a:prstGeom>
          <a:solidFill>
            <a:schemeClr val="bg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marL="85725" algn="just">
              <a:defRPr/>
            </a:pPr>
            <a:endParaRPr lang="fr-FR" sz="300" dirty="0">
              <a:solidFill>
                <a:srgbClr val="474747"/>
              </a:solidFill>
              <a:latin typeface="Calibri" panose="020F0502020204030204" pitchFamily="34" charset="0"/>
            </a:endParaRPr>
          </a:p>
          <a:p>
            <a:pPr marL="85725" algn="just">
              <a:spcBef>
                <a:spcPts val="600"/>
              </a:spcBef>
              <a:defRPr/>
            </a:pPr>
            <a:endParaRPr lang="fr-FR" sz="1050" dirty="0">
              <a:solidFill>
                <a:srgbClr val="404040"/>
              </a:solidFill>
              <a:latin typeface="Calibri" panose="020F0502020204030204" pitchFamily="34" charset="0"/>
              <a:ea typeface="Times New Roman"/>
              <a:cs typeface="Times New Roman"/>
            </a:endParaRPr>
          </a:p>
          <a:p>
            <a:pPr algn="just">
              <a:spcBef>
                <a:spcPts val="300"/>
              </a:spcBef>
              <a:defRPr/>
            </a:pPr>
            <a:endParaRPr lang="fr-FR" sz="300" dirty="0">
              <a:solidFill>
                <a:srgbClr val="404040"/>
              </a:solidFill>
              <a:latin typeface="Calibri" panose="020F0502020204030204" pitchFamily="34" charset="0"/>
              <a:ea typeface="Times New Roman"/>
              <a:cs typeface="Times New Roman"/>
            </a:endParaRPr>
          </a:p>
          <a:p>
            <a:pPr algn="just">
              <a:spcBef>
                <a:spcPts val="300"/>
              </a:spcBef>
              <a:defRPr/>
            </a:pPr>
            <a:endParaRPr lang="fr-FR" sz="1000" dirty="0">
              <a:solidFill>
                <a:srgbClr val="83073F"/>
              </a:solidFill>
              <a:latin typeface="Calibri" panose="020F0502020204030204" pitchFamily="34" charset="0"/>
              <a:ea typeface="Times New Roman"/>
              <a:cs typeface="Times New Roman"/>
            </a:endParaRPr>
          </a:p>
          <a:p>
            <a:pPr algn="just">
              <a:spcBef>
                <a:spcPts val="300"/>
              </a:spcBef>
              <a:defRPr/>
            </a:pPr>
            <a:endParaRPr lang="fr-FR" sz="10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500" dirty="0">
              <a:solidFill>
                <a:srgbClr val="404040"/>
              </a:solidFill>
              <a:latin typeface="Calibri" panose="020F0502020204030204" pitchFamily="34" charset="0"/>
              <a:ea typeface="Times New Roman"/>
              <a:cs typeface="Times New Roman"/>
            </a:endParaRPr>
          </a:p>
          <a:p>
            <a:pPr algn="just">
              <a:spcBef>
                <a:spcPts val="300"/>
              </a:spcBef>
              <a:defRPr/>
            </a:pPr>
            <a:endParaRPr lang="fr-FR" sz="1050" dirty="0">
              <a:solidFill>
                <a:srgbClr val="404040"/>
              </a:solidFill>
              <a:latin typeface="Calibri" panose="020F0502020204030204" pitchFamily="34" charset="0"/>
              <a:ea typeface="Times New Roman"/>
              <a:cs typeface="Times New Roman"/>
            </a:endParaRPr>
          </a:p>
          <a:p>
            <a:pPr algn="just">
              <a:spcBef>
                <a:spcPts val="300"/>
              </a:spcBef>
              <a:defRPr/>
            </a:pPr>
            <a:endParaRPr lang="fr-FR" sz="1050" dirty="0">
              <a:solidFill>
                <a:srgbClr val="404040"/>
              </a:solidFill>
              <a:latin typeface="Calibri" panose="020F0502020204030204" pitchFamily="34" charset="0"/>
              <a:ea typeface="Times New Roman"/>
              <a:cs typeface="Times New Roman"/>
            </a:endParaRPr>
          </a:p>
        </p:txBody>
      </p:sp>
      <p:graphicFrame>
        <p:nvGraphicFramePr>
          <p:cNvPr id="13" name="Tableau 12">
            <a:extLst>
              <a:ext uri="{FF2B5EF4-FFF2-40B4-BE49-F238E27FC236}">
                <a16:creationId xmlns:a16="http://schemas.microsoft.com/office/drawing/2014/main" id="{57FF3BD7-360E-4921-9850-22EA8B335ED3}"/>
              </a:ext>
            </a:extLst>
          </p:cNvPr>
          <p:cNvGraphicFramePr>
            <a:graphicFrameLocks noGrp="1"/>
          </p:cNvGraphicFramePr>
          <p:nvPr>
            <p:extLst>
              <p:ext uri="{D42A27DB-BD31-4B8C-83A1-F6EECF244321}">
                <p14:modId xmlns:p14="http://schemas.microsoft.com/office/powerpoint/2010/main" val="1385757304"/>
              </p:ext>
            </p:extLst>
          </p:nvPr>
        </p:nvGraphicFramePr>
        <p:xfrm>
          <a:off x="228597" y="6061872"/>
          <a:ext cx="6843303" cy="3571141"/>
        </p:xfrm>
        <a:graphic>
          <a:graphicData uri="http://schemas.openxmlformats.org/drawingml/2006/table">
            <a:tbl>
              <a:tblPr firstRow="1" bandRow="1">
                <a:tableStyleId>{5C22544A-7EE6-4342-B048-85BDC9FD1C3A}</a:tableStyleId>
              </a:tblPr>
              <a:tblGrid>
                <a:gridCol w="1517331">
                  <a:extLst>
                    <a:ext uri="{9D8B030D-6E8A-4147-A177-3AD203B41FA5}">
                      <a16:colId xmlns:a16="http://schemas.microsoft.com/office/drawing/2014/main" val="20000"/>
                    </a:ext>
                  </a:extLst>
                </a:gridCol>
                <a:gridCol w="5325972">
                  <a:extLst>
                    <a:ext uri="{9D8B030D-6E8A-4147-A177-3AD203B41FA5}">
                      <a16:colId xmlns:a16="http://schemas.microsoft.com/office/drawing/2014/main" val="20001"/>
                    </a:ext>
                  </a:extLst>
                </a:gridCol>
              </a:tblGrid>
              <a:tr h="2773179">
                <a:tc>
                  <a:txBody>
                    <a:bodyPr/>
                    <a:lstStyle/>
                    <a:p>
                      <a:pPr algn="ctr"/>
                      <a:r>
                        <a:rPr kumimoji="0" lang="fr-FR"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RÉSEAU DE VENTE</a:t>
                      </a:r>
                      <a:endParaRPr lang="fr-FR" sz="1800" dirty="0">
                        <a:solidFill>
                          <a:schemeClr val="tx1"/>
                        </a:solidFill>
                      </a:endParaRPr>
                    </a:p>
                  </a:txBody>
                  <a:tcPr marL="91443" marR="91443" marT="45712" marB="457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Contrôler le courrier reçu </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Identité du client</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Numéro d’adhésion/souscription du contrat cible</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Respect du délai</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Présence de la date et de la signature du client sur le courrier de la demande de renonciation</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Présence de l’ensemble des originaux de la proposition d’assurance ou du certificat d’adhésion en possession du client si le contrat est déjà produit</a:t>
                      </a:r>
                    </a:p>
                    <a:p>
                      <a:pPr marL="361950" indent="-180975" algn="just">
                        <a:buFont typeface="Wingdings" panose="05000000000000000000" pitchFamily="2" charset="2"/>
                        <a:buChar char="§"/>
                      </a:pPr>
                      <a:r>
                        <a:rPr lang="fr-FR" sz="1100" b="0" kern="1200" dirty="0">
                          <a:solidFill>
                            <a:schemeClr val="tx1"/>
                          </a:solidFill>
                          <a:latin typeface="Calibri" panose="020F0502020204030204" pitchFamily="34" charset="0"/>
                          <a:ea typeface="+mn-ea"/>
                          <a:cs typeface="Calibri" panose="020F0502020204030204" pitchFamily="34" charset="0"/>
                          <a:sym typeface="Wingdings"/>
                        </a:rPr>
                        <a:t>RIB</a:t>
                      </a:r>
                    </a:p>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Application des obligations LCB-FT</a:t>
                      </a:r>
                    </a:p>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Devoir de conseil portant sur le risque de requalification fiscale</a:t>
                      </a:r>
                    </a:p>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Vérifier la signature</a:t>
                      </a:r>
                    </a:p>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Apposer le cachet de la Caisse d’Épargne</a:t>
                      </a:r>
                    </a:p>
                    <a:p>
                      <a:pPr marL="171450" indent="-171450" algn="just">
                        <a:buFont typeface="Wingdings" panose="05000000000000000000" pitchFamily="2" charset="2"/>
                        <a:buChar char="Ø"/>
                      </a:pPr>
                      <a:r>
                        <a:rPr lang="fr-FR" sz="1100" kern="1200" dirty="0">
                          <a:solidFill>
                            <a:schemeClr val="accent6">
                              <a:lumMod val="75000"/>
                            </a:schemeClr>
                          </a:solidFill>
                          <a:latin typeface="Calibri" panose="020F0502020204030204" pitchFamily="34" charset="0"/>
                          <a:ea typeface="+mn-ea"/>
                          <a:cs typeface="Calibri" panose="020F0502020204030204" pitchFamily="34" charset="0"/>
                          <a:sym typeface="Wingdings"/>
                        </a:rPr>
                        <a:t>Transmettre le dossier complet au BO selon les modalité en vigueur dans la CE </a:t>
                      </a:r>
                      <a:r>
                        <a:rPr lang="fr-FR" sz="1100" b="0" kern="1200" dirty="0">
                          <a:solidFill>
                            <a:schemeClr val="tx1"/>
                          </a:solidFill>
                          <a:latin typeface="Calibri" panose="020F0502020204030204" pitchFamily="34" charset="0"/>
                          <a:ea typeface="+mn-ea"/>
                          <a:cs typeface="Calibri" panose="020F0502020204030204" pitchFamily="34" charset="0"/>
                          <a:sym typeface="Wingdings"/>
                        </a:rPr>
                        <a:t>(le courrier de renonciation + l’avis de réception de l’envoi en recommandé avec AR + les éventuelles pièces complémentaires)</a:t>
                      </a:r>
                      <a:endParaRPr lang="fr-FR" sz="1100" kern="1200" dirty="0">
                        <a:solidFill>
                          <a:schemeClr val="tx2"/>
                        </a:solidFill>
                        <a:latin typeface="Calibri" panose="020F0502020204030204" pitchFamily="34" charset="0"/>
                        <a:ea typeface="+mn-ea"/>
                        <a:cs typeface="Calibri" panose="020F0502020204030204" pitchFamily="34" charset="0"/>
                        <a:sym typeface="Wingdings"/>
                      </a:endParaRPr>
                    </a:p>
                  </a:txBody>
                  <a:tcPr marL="91443" marR="91443" marT="45712" marB="4571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8858">
                <a:tc>
                  <a:txBody>
                    <a:bodyPr/>
                    <a:lstStyle/>
                    <a:p>
                      <a:pPr algn="ctr"/>
                      <a:r>
                        <a:rPr kumimoji="0" lang="fr-FR" sz="1100" b="1" i="0" u="none" strike="noStrike" kern="1200" cap="none" spc="0" normalizeH="0" baseline="0" dirty="0">
                          <a:ln>
                            <a:noFill/>
                          </a:ln>
                          <a:solidFill>
                            <a:schemeClr val="tx1"/>
                          </a:solidFill>
                          <a:effectLst/>
                          <a:uLnTx/>
                          <a:uFillTx/>
                          <a:latin typeface="Calibri" panose="020F0502020204030204" pitchFamily="34" charset="0"/>
                          <a:ea typeface="+mn-ea"/>
                          <a:cs typeface="+mn-cs"/>
                        </a:rPr>
                        <a:t>BACK-OFFICE</a:t>
                      </a:r>
                    </a:p>
                  </a:txBody>
                  <a:tcPr marL="91443" marR="91443" marT="45712" marB="457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just"/>
                      <a:r>
                        <a:rPr lang="fr-FR" sz="1100" b="0" kern="1200" dirty="0">
                          <a:solidFill>
                            <a:schemeClr val="tx1"/>
                          </a:solidFill>
                          <a:latin typeface="Calibri" panose="020F0502020204030204" pitchFamily="34" charset="0"/>
                          <a:ea typeface="+mn-ea"/>
                          <a:cs typeface="Calibri" panose="020F0502020204030204" pitchFamily="34" charset="0"/>
                        </a:rPr>
                        <a:t>C</a:t>
                      </a:r>
                      <a:r>
                        <a:rPr lang="fr-FR" sz="1100" b="0" i="1" kern="1200" dirty="0">
                          <a:solidFill>
                            <a:schemeClr val="tx1"/>
                          </a:solidFill>
                          <a:latin typeface="Calibri" panose="020F0502020204030204" pitchFamily="34" charset="0"/>
                          <a:ea typeface="+mn-ea"/>
                          <a:cs typeface="Calibri" panose="020F0502020204030204" pitchFamily="34" charset="0"/>
                        </a:rPr>
                        <a:t>f. « Responsabilité des acteurs »</a:t>
                      </a:r>
                    </a:p>
                    <a:p>
                      <a:pPr algn="just"/>
                      <a:r>
                        <a:rPr lang="fr-FR" sz="1100" b="0" i="0" kern="1200" dirty="0">
                          <a:solidFill>
                            <a:schemeClr val="tx1"/>
                          </a:solidFill>
                          <a:latin typeface="Calibri" panose="020F0502020204030204" pitchFamily="34" charset="0"/>
                          <a:ea typeface="+mn-ea"/>
                          <a:cs typeface="Calibri" panose="020F0502020204030204" pitchFamily="34" charset="0"/>
                        </a:rPr>
                        <a:t>Demande d’assistance</a:t>
                      </a:r>
                    </a:p>
                  </a:txBody>
                  <a:tcPr marL="91443" marR="91443" marT="45712" marB="457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773">
                <a:tc>
                  <a:txBody>
                    <a:bodyPr/>
                    <a:lstStyle/>
                    <a:p>
                      <a:pPr marL="0" algn="ctr" defTabSz="914400" rtl="0" eaLnBrk="1" latinLnBrk="0" hangingPunct="1"/>
                      <a:r>
                        <a:rPr kumimoji="0" lang="fr-FR" sz="1100" b="1" i="0" u="none" strike="noStrike" kern="1200" cap="none" spc="0" normalizeH="0" baseline="0" dirty="0">
                          <a:ln>
                            <a:noFill/>
                          </a:ln>
                          <a:solidFill>
                            <a:schemeClr val="tx1"/>
                          </a:solidFill>
                          <a:effectLst/>
                          <a:uLnTx/>
                          <a:uFillTx/>
                          <a:latin typeface="Calibri" panose="020F0502020204030204" pitchFamily="34" charset="0"/>
                          <a:ea typeface="+mn-ea"/>
                          <a:cs typeface="+mn-cs"/>
                        </a:rPr>
                        <a:t>CNP ASSURANCES</a:t>
                      </a:r>
                    </a:p>
                  </a:txBody>
                  <a:tcPr marL="91443" marR="91443" marT="45712" marB="457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b="0" i="1" kern="1200" dirty="0">
                          <a:solidFill>
                            <a:schemeClr val="tx1"/>
                          </a:solidFill>
                          <a:latin typeface="Calibri" panose="020F0502020204030204" pitchFamily="34" charset="0"/>
                          <a:ea typeface="+mn-ea"/>
                          <a:cs typeface="Calibri" panose="020F0502020204030204" pitchFamily="34" charset="0"/>
                        </a:rPr>
                        <a:t>Cf. « Responsabilité des acteurs »</a:t>
                      </a:r>
                    </a:p>
                  </a:txBody>
                  <a:tcPr marL="91443" marR="91443" marT="45712" marB="457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5" name="Tableau 14">
            <a:extLst>
              <a:ext uri="{FF2B5EF4-FFF2-40B4-BE49-F238E27FC236}">
                <a16:creationId xmlns:a16="http://schemas.microsoft.com/office/drawing/2014/main" id="{8868FF77-0267-4CE0-812D-9FA1B4104FA0}"/>
              </a:ext>
            </a:extLst>
          </p:cNvPr>
          <p:cNvGraphicFramePr>
            <a:graphicFrameLocks noGrp="1"/>
          </p:cNvGraphicFramePr>
          <p:nvPr>
            <p:extLst>
              <p:ext uri="{D42A27DB-BD31-4B8C-83A1-F6EECF244321}">
                <p14:modId xmlns:p14="http://schemas.microsoft.com/office/powerpoint/2010/main" val="3940044035"/>
              </p:ext>
            </p:extLst>
          </p:nvPr>
        </p:nvGraphicFramePr>
        <p:xfrm>
          <a:off x="129379" y="4558763"/>
          <a:ext cx="7089157" cy="823004"/>
        </p:xfrm>
        <a:graphic>
          <a:graphicData uri="http://schemas.openxmlformats.org/drawingml/2006/table">
            <a:tbl>
              <a:tblPr firstRow="1" bandRow="1">
                <a:effectLst/>
                <a:tableStyleId>{5C22544A-7EE6-4342-B048-85BDC9FD1C3A}</a:tableStyleId>
              </a:tblPr>
              <a:tblGrid>
                <a:gridCol w="7089157">
                  <a:extLst>
                    <a:ext uri="{9D8B030D-6E8A-4147-A177-3AD203B41FA5}">
                      <a16:colId xmlns:a16="http://schemas.microsoft.com/office/drawing/2014/main" val="20000"/>
                    </a:ext>
                  </a:extLst>
                </a:gridCol>
              </a:tblGrid>
              <a:tr h="703263">
                <a:tc>
                  <a:txBody>
                    <a:bodyPr/>
                    <a:lstStyle/>
                    <a:p>
                      <a:pPr algn="ctr"/>
                      <a:endParaRPr lang="fr-FR" sz="300" dirty="0">
                        <a:solidFill>
                          <a:schemeClr val="tx2">
                            <a:lumMod val="50000"/>
                          </a:schemeClr>
                        </a:solidFill>
                        <a:latin typeface="Calibri" panose="020F0502020204030204" pitchFamily="34" charset="0"/>
                      </a:endParaRPr>
                    </a:p>
                    <a:p>
                      <a:pPr marL="396000" indent="0" algn="just">
                        <a:spcBef>
                          <a:spcPts val="300"/>
                        </a:spcBef>
                        <a:buFont typeface="Wingdings" panose="05000000000000000000" pitchFamily="2" charset="2"/>
                        <a:buNone/>
                      </a:pPr>
                      <a:r>
                        <a:rPr lang="fr-FR" sz="1000" b="0" dirty="0">
                          <a:solidFill>
                            <a:schemeClr val="tx1"/>
                          </a:solidFill>
                          <a:latin typeface="Calibri" panose="020F0502020204030204" pitchFamily="34" charset="0"/>
                        </a:rPr>
                        <a:t>Compte tenu du risque de requalification fiscale de l’opération de renonciation, il convient que le conseiller mette en garde le client.</a:t>
                      </a:r>
                    </a:p>
                    <a:p>
                      <a:pPr marL="396000" indent="0" algn="just">
                        <a:spcBef>
                          <a:spcPts val="300"/>
                        </a:spcBef>
                        <a:buFont typeface="Wingdings" panose="05000000000000000000" pitchFamily="2" charset="2"/>
                        <a:buNone/>
                      </a:pPr>
                      <a:r>
                        <a:rPr lang="fr-FR" sz="1000" b="0" dirty="0">
                          <a:solidFill>
                            <a:schemeClr val="tx1"/>
                          </a:solidFill>
                          <a:latin typeface="Calibri" panose="020F0502020204030204" pitchFamily="34" charset="0"/>
                        </a:rPr>
                        <a:t>L’information portant sur le risque de requalification par l’administration fiscale figure sur le document contractuel remis lors de l’adhésion.</a:t>
                      </a:r>
                    </a:p>
                  </a:txBody>
                  <a:tcPr marL="91424" marR="91424" marT="45742" marB="4574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pic>
        <p:nvPicPr>
          <p:cNvPr id="14" name="Image 6">
            <a:extLst>
              <a:ext uri="{FF2B5EF4-FFF2-40B4-BE49-F238E27FC236}">
                <a16:creationId xmlns:a16="http://schemas.microsoft.com/office/drawing/2014/main" id="{C6BA9E56-AB2C-4F24-AAA7-F1928AE66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07" y="4762179"/>
            <a:ext cx="44529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 coins arrondis 15">
            <a:extLst>
              <a:ext uri="{FF2B5EF4-FFF2-40B4-BE49-F238E27FC236}">
                <a16:creationId xmlns:a16="http://schemas.microsoft.com/office/drawing/2014/main" id="{36A484D4-DCF4-45C0-9C55-C8054AB0CE72}"/>
              </a:ext>
            </a:extLst>
          </p:cNvPr>
          <p:cNvSpPr/>
          <p:nvPr/>
        </p:nvSpPr>
        <p:spPr>
          <a:xfrm>
            <a:off x="243935" y="1962448"/>
            <a:ext cx="1992238" cy="329972"/>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DELAI DE RENONCIATION</a:t>
            </a:r>
          </a:p>
        </p:txBody>
      </p:sp>
      <p:sp>
        <p:nvSpPr>
          <p:cNvPr id="17" name="Rectangle : coins arrondis 16">
            <a:extLst>
              <a:ext uri="{FF2B5EF4-FFF2-40B4-BE49-F238E27FC236}">
                <a16:creationId xmlns:a16="http://schemas.microsoft.com/office/drawing/2014/main" id="{FF42F587-ACCA-4F26-8898-A3CE7524ACEA}"/>
              </a:ext>
            </a:extLst>
          </p:cNvPr>
          <p:cNvSpPr/>
          <p:nvPr/>
        </p:nvSpPr>
        <p:spPr>
          <a:xfrm>
            <a:off x="243935" y="5553594"/>
            <a:ext cx="2274380" cy="329972"/>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RESPONSABILITES DES ACTEURS</a:t>
            </a:r>
          </a:p>
        </p:txBody>
      </p:sp>
      <p:sp>
        <p:nvSpPr>
          <p:cNvPr id="6" name="ZoneTexte 5">
            <a:extLst>
              <a:ext uri="{FF2B5EF4-FFF2-40B4-BE49-F238E27FC236}">
                <a16:creationId xmlns:a16="http://schemas.microsoft.com/office/drawing/2014/main" id="{797FB69D-DE10-4DD1-86F9-61C325368F84}"/>
              </a:ext>
            </a:extLst>
          </p:cNvPr>
          <p:cNvSpPr txBox="1"/>
          <p:nvPr/>
        </p:nvSpPr>
        <p:spPr>
          <a:xfrm>
            <a:off x="6819872" y="9930655"/>
            <a:ext cx="504056" cy="384721"/>
          </a:xfrm>
          <a:prstGeom prst="rect">
            <a:avLst/>
          </a:prstGeom>
          <a:noFill/>
        </p:spPr>
        <p:txBody>
          <a:bodyPr wrap="square" rtlCol="0">
            <a:spAutoFit/>
          </a:bodyPr>
          <a:lstStyle/>
          <a:p>
            <a:r>
              <a:rPr lang="fr-FR" b="1" dirty="0">
                <a:solidFill>
                  <a:schemeClr val="tx2">
                    <a:lumMod val="75000"/>
                  </a:schemeClr>
                </a:solidFill>
              </a:rPr>
              <a:t>15</a:t>
            </a:r>
          </a:p>
        </p:txBody>
      </p:sp>
    </p:spTree>
    <p:extLst>
      <p:ext uri="{BB962C8B-B14F-4D97-AF65-F5344CB8AC3E}">
        <p14:creationId xmlns:p14="http://schemas.microsoft.com/office/powerpoint/2010/main" val="3464514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3">
            <a:extLst>
              <a:ext uri="{FF2B5EF4-FFF2-40B4-BE49-F238E27FC236}">
                <a16:creationId xmlns:a16="http://schemas.microsoft.com/office/drawing/2014/main" id="{5527229A-ABE8-4E57-A3A7-5DD8DBB41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BA64E739-D8F4-47A3-81B2-9DC50339AE69}"/>
              </a:ext>
            </a:extLst>
          </p:cNvPr>
          <p:cNvSpPr txBox="1"/>
          <p:nvPr/>
        </p:nvSpPr>
        <p:spPr>
          <a:xfrm>
            <a:off x="373013" y="954336"/>
            <a:ext cx="4613275" cy="338554"/>
          </a:xfrm>
          <a:prstGeom prst="rect">
            <a:avLst/>
          </a:prstGeom>
          <a:noFill/>
          <a:scene3d>
            <a:camera prst="orthographicFront">
              <a:rot lat="0" lon="0" rev="600000"/>
            </a:camera>
            <a:lightRig rig="threePt" dir="t"/>
          </a:scene3d>
        </p:spPr>
        <p:txBody>
          <a:bodyPr>
            <a:spAutoFit/>
          </a:bodyPr>
          <a:lstStyle/>
          <a:p>
            <a:pPr>
              <a:defRPr/>
            </a:pPr>
            <a:r>
              <a:rPr lang="fr-FR" sz="1600" b="1" dirty="0"/>
              <a:t>LES OUTILS DE SAISIE </a:t>
            </a:r>
          </a:p>
        </p:txBody>
      </p:sp>
      <p:sp>
        <p:nvSpPr>
          <p:cNvPr id="6" name="ZoneTexte 5">
            <a:extLst>
              <a:ext uri="{FF2B5EF4-FFF2-40B4-BE49-F238E27FC236}">
                <a16:creationId xmlns:a16="http://schemas.microsoft.com/office/drawing/2014/main" id="{D3E86248-710C-4427-A52D-5003F7F607EB}"/>
              </a:ext>
            </a:extLst>
          </p:cNvPr>
          <p:cNvSpPr txBox="1"/>
          <p:nvPr/>
        </p:nvSpPr>
        <p:spPr>
          <a:xfrm>
            <a:off x="89917" y="2159248"/>
            <a:ext cx="7056611" cy="7679025"/>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lIns="91440" tIns="45720" rIns="91440" bIns="45720" anchor="t">
            <a:spAutoFit/>
          </a:bodyPr>
          <a:lstStyle/>
          <a:p>
            <a:pPr>
              <a:defRPr/>
            </a:pPr>
            <a:endParaRPr lang="fr-FR" sz="1000" b="1" u="sng" dirty="0">
              <a:latin typeface="Calibri" panose="020F0502020204030204" pitchFamily="34" charset="0"/>
            </a:endParaRPr>
          </a:p>
          <a:p>
            <a:pPr>
              <a:defRPr/>
            </a:pPr>
            <a:r>
              <a:rPr lang="fr-FR" sz="1000" dirty="0">
                <a:solidFill>
                  <a:srgbClr val="474747"/>
                </a:solidFill>
                <a:latin typeface="Calibri" panose="020F0502020204030204" pitchFamily="34" charset="0"/>
              </a:rPr>
              <a:t>Les demandes d’opérations doivent </a:t>
            </a:r>
            <a:r>
              <a:rPr lang="fr-FR" sz="1000" b="1" dirty="0">
                <a:solidFill>
                  <a:srgbClr val="474747"/>
                </a:solidFill>
                <a:latin typeface="Calibri" panose="020F0502020204030204" pitchFamily="34" charset="0"/>
              </a:rPr>
              <a:t>impérativement</a:t>
            </a:r>
            <a:r>
              <a:rPr lang="fr-FR" sz="1000" dirty="0">
                <a:solidFill>
                  <a:srgbClr val="474747"/>
                </a:solidFill>
                <a:latin typeface="Calibri" panose="020F0502020204030204" pitchFamily="34" charset="0"/>
              </a:rPr>
              <a:t> être saisies dans PUMA lorsque la fonctionnalité est disponible dans l’outil, lors de l’entretien en face à face avec le client ou à défaut le jour même.</a:t>
            </a:r>
            <a:endParaRPr lang="fr-FR" sz="1000" dirty="0">
              <a:latin typeface="Calibri" panose="020F0502020204030204" pitchFamily="34" charset="0"/>
            </a:endParaRPr>
          </a:p>
          <a:p>
            <a:pPr indent="88900">
              <a:buFontTx/>
              <a:buChar char="-"/>
              <a:defRPr/>
            </a:pPr>
            <a:endParaRPr lang="fr-FR" sz="1000" dirty="0">
              <a:latin typeface="Calibri" panose="020F0502020204030204" pitchFamily="34" charset="0"/>
            </a:endParaRPr>
          </a:p>
          <a:p>
            <a:pPr marL="171450" indent="-171450">
              <a:buFontTx/>
              <a:buChar char="-"/>
              <a:defRPr/>
            </a:pPr>
            <a:endParaRPr lang="fr-FR" sz="10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strike="sngStrike" dirty="0">
              <a:latin typeface="Calibri" panose="020F0502020204030204" pitchFamily="34" charset="0"/>
            </a:endParaRPr>
          </a:p>
          <a:p>
            <a:pPr algn="just">
              <a:defRPr/>
            </a:pPr>
            <a:endParaRPr lang="fr-FR" sz="9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algn="ctr">
              <a:spcBef>
                <a:spcPts val="1200"/>
              </a:spcBef>
              <a:defRPr/>
            </a:pPr>
            <a:r>
              <a:rPr lang="fr-FR" sz="1000" b="1" cap="all" dirty="0">
                <a:solidFill>
                  <a:schemeClr val="tx2">
                    <a:lumMod val="50000"/>
                  </a:schemeClr>
                </a:solidFill>
                <a:latin typeface="Calibri" panose="020F0502020204030204" pitchFamily="34" charset="0"/>
              </a:rPr>
              <a:t>En cas d’indisponibilité temporaire ou prolongée de PUMA</a:t>
            </a:r>
          </a:p>
          <a:p>
            <a:pPr marL="171450" indent="-171450" algn="just">
              <a:spcBef>
                <a:spcPts val="1200"/>
              </a:spcBef>
              <a:buFont typeface="Arial" panose="020B0604020202020204" pitchFamily="34" charset="0"/>
              <a:buChar char="•"/>
              <a:defRPr/>
            </a:pPr>
            <a:r>
              <a:rPr lang="fr-FR" sz="1000" b="1" dirty="0">
                <a:solidFill>
                  <a:schemeClr val="tx2">
                    <a:lumMod val="50000"/>
                  </a:schemeClr>
                </a:solidFill>
                <a:latin typeface="Calibri" panose="020F0502020204030204" pitchFamily="34" charset="0"/>
              </a:rPr>
              <a:t>En cas d’indisponibilité temporaire de PUMA, </a:t>
            </a:r>
            <a:r>
              <a:rPr lang="fr-FR" sz="1000" dirty="0">
                <a:latin typeface="Calibri" panose="020F0502020204030204" pitchFamily="34" charset="0"/>
              </a:rPr>
              <a:t>il est possible pour les agences d’utiliser ISI. Son utilisation doit mener </a:t>
            </a:r>
            <a:r>
              <a:rPr lang="fr-FR" sz="1000" b="1" dirty="0">
                <a:latin typeface="Calibri" panose="020F0502020204030204" pitchFamily="34" charset="0"/>
              </a:rPr>
              <a:t>obligatoirement à la reprise des traitements dans PUMA le jour même</a:t>
            </a:r>
            <a:r>
              <a:rPr lang="fr-FR" sz="1000" dirty="0">
                <a:latin typeface="Calibri" panose="020F0502020204030204" pitchFamily="34" charset="0"/>
              </a:rPr>
              <a:t>, lorsque l’indisponibilité a cessé, ou sous </a:t>
            </a:r>
            <a:r>
              <a:rPr lang="fr-FR" sz="1000" b="1" dirty="0">
                <a:latin typeface="Calibri" panose="020F0502020204030204" pitchFamily="34" charset="0"/>
              </a:rPr>
              <a:t>un délai maximal de 4 jours calendaires </a:t>
            </a:r>
            <a:r>
              <a:rPr lang="fr-FR" altLang="fr-FR" sz="1000" spc="-10" dirty="0">
                <a:solidFill>
                  <a:srgbClr val="404040"/>
                </a:solidFill>
                <a:latin typeface="Calibri" panose="020F0502020204030204" pitchFamily="34" charset="0"/>
                <a:ea typeface="Calibri" pitchFamily="34" charset="0"/>
                <a:sym typeface="Wingdings" pitchFamily="2" charset="2"/>
              </a:rPr>
              <a:t>pour les saisies </a:t>
            </a:r>
            <a:r>
              <a:rPr lang="fr-FR" altLang="fr-FR" sz="1000" spc="-10" dirty="0">
                <a:latin typeface="Calibri" panose="020F0502020204030204" pitchFamily="34" charset="0"/>
                <a:ea typeface="Calibri" pitchFamily="34" charset="0"/>
                <a:sym typeface="Wingdings" pitchFamily="2" charset="2"/>
              </a:rPr>
              <a:t>d’adhésion par transfert PERP CE </a:t>
            </a:r>
            <a:r>
              <a:rPr lang="fr-FR" altLang="fr-FR" sz="1000" spc="-10" dirty="0">
                <a:solidFill>
                  <a:srgbClr val="404040"/>
                </a:solidFill>
                <a:latin typeface="Calibri" panose="020F0502020204030204" pitchFamily="34" charset="0"/>
                <a:ea typeface="Calibri" pitchFamily="34" charset="0"/>
                <a:sym typeface="Wingdings" pitchFamily="2" charset="2"/>
              </a:rPr>
              <a:t>ainsi que des cotisations complémentaires ou arbitrages, en application de la procédure dégradée (en bonne date de valeur, c’est-à-dire la date de signature client sur la demande ISI</a:t>
            </a:r>
            <a:r>
              <a:rPr lang="fr-FR" sz="1000" dirty="0">
                <a:latin typeface="Calibri" panose="020F0502020204030204" pitchFamily="34" charset="0"/>
              </a:rPr>
              <a:t>).</a:t>
            </a:r>
          </a:p>
          <a:p>
            <a:pPr algn="just">
              <a:defRPr/>
            </a:pPr>
            <a:endParaRPr lang="fr-FR" sz="1000" dirty="0">
              <a:latin typeface="Calibri" panose="020F0502020204030204" pitchFamily="34" charset="0"/>
            </a:endParaRPr>
          </a:p>
          <a:p>
            <a:pPr marL="171450" indent="-171450" algn="just">
              <a:buFont typeface="Arial" panose="020B0604020202020204" pitchFamily="34" charset="0"/>
              <a:buChar char="•"/>
              <a:defRPr/>
            </a:pPr>
            <a:r>
              <a:rPr lang="fr-FR" sz="1000" b="1" dirty="0">
                <a:solidFill>
                  <a:schemeClr val="tx2">
                    <a:lumMod val="50000"/>
                  </a:schemeClr>
                </a:solidFill>
                <a:latin typeface="Calibri"/>
                <a:cs typeface="Arial"/>
              </a:rPr>
              <a:t>En cas d’indisponibilité prolongée de PUMA </a:t>
            </a:r>
            <a:r>
              <a:rPr lang="fr-FR" sz="1000" dirty="0">
                <a:latin typeface="Calibri"/>
                <a:cs typeface="Arial"/>
              </a:rPr>
              <a:t>rendant impossible la reprise de l’opération, </a:t>
            </a:r>
            <a:r>
              <a:rPr lang="fr-FR" altLang="fr-FR" sz="1000" dirty="0">
                <a:latin typeface="Calibri"/>
                <a:ea typeface="Calibri" pitchFamily="34" charset="0"/>
                <a:cs typeface="Arial"/>
                <a:sym typeface="Wingdings" pitchFamily="2" charset="2"/>
              </a:rPr>
              <a:t>il est alors autorisé </a:t>
            </a:r>
            <a:r>
              <a:rPr lang="fr-FR" altLang="fr-FR" sz="1000" spc="-10" dirty="0">
                <a:solidFill>
                  <a:srgbClr val="404040"/>
                </a:solidFill>
                <a:latin typeface="Calibri" panose="020F0502020204030204" pitchFamily="34" charset="0"/>
                <a:ea typeface="Calibri" pitchFamily="34" charset="0"/>
                <a:sym typeface="Wingdings" pitchFamily="2" charset="2"/>
              </a:rPr>
              <a:t>d’envoyer </a:t>
            </a:r>
            <a:r>
              <a:rPr lang="fr-FR" altLang="fr-FR" sz="1000" spc="-10" dirty="0">
                <a:solidFill>
                  <a:srgbClr val="474747"/>
                </a:solidFill>
                <a:latin typeface="Calibri" panose="020F0502020204030204" pitchFamily="34" charset="0"/>
                <a:ea typeface="Calibri" pitchFamily="34" charset="0"/>
                <a:sym typeface="Wingdings" pitchFamily="2" charset="2"/>
              </a:rPr>
              <a:t>à CNP Assurances les imprimés ISI signés par le client accompagnés de la copie d’écran attestant de l’indisponibilité prolongée de PUMA, en </a:t>
            </a:r>
            <a:r>
              <a:rPr lang="fr-FR" altLang="fr-FR" sz="1000" spc="-10" dirty="0">
                <a:solidFill>
                  <a:srgbClr val="404040"/>
                </a:solidFill>
                <a:latin typeface="Calibri" panose="020F0502020204030204" pitchFamily="34" charset="0"/>
                <a:ea typeface="Calibri" pitchFamily="34" charset="0"/>
                <a:sym typeface="Wingdings" pitchFamily="2" charset="2"/>
              </a:rPr>
              <a:t>respectant le délai maximum prévu (10 jours ouvrés), et en procédant, le cas échéant, au virement référencé des fonds à la date la plus proche de la signature du client.</a:t>
            </a:r>
            <a:endParaRPr lang="fr-FR" sz="1000" dirty="0">
              <a:latin typeface="Calibri"/>
              <a:cs typeface="Arial"/>
            </a:endParaRPr>
          </a:p>
        </p:txBody>
      </p:sp>
      <p:graphicFrame>
        <p:nvGraphicFramePr>
          <p:cNvPr id="7" name="Tableau 6">
            <a:extLst>
              <a:ext uri="{FF2B5EF4-FFF2-40B4-BE49-F238E27FC236}">
                <a16:creationId xmlns:a16="http://schemas.microsoft.com/office/drawing/2014/main" id="{B7942B6B-239D-4723-89B2-467DB71A1D4D}"/>
              </a:ext>
            </a:extLst>
          </p:cNvPr>
          <p:cNvGraphicFramePr>
            <a:graphicFrameLocks noGrp="1"/>
          </p:cNvGraphicFramePr>
          <p:nvPr>
            <p:extLst>
              <p:ext uri="{D42A27DB-BD31-4B8C-83A1-F6EECF244321}">
                <p14:modId xmlns:p14="http://schemas.microsoft.com/office/powerpoint/2010/main" val="203235719"/>
              </p:ext>
            </p:extLst>
          </p:nvPr>
        </p:nvGraphicFramePr>
        <p:xfrm>
          <a:off x="161925" y="2898552"/>
          <a:ext cx="6705600" cy="4686393"/>
        </p:xfrm>
        <a:graphic>
          <a:graphicData uri="http://schemas.openxmlformats.org/drawingml/2006/table">
            <a:tbl>
              <a:tblPr firstRow="1" bandRow="1">
                <a:tableStyleId>{5C22544A-7EE6-4342-B048-85BDC9FD1C3A}</a:tableStyleId>
              </a:tblPr>
              <a:tblGrid>
                <a:gridCol w="2952328">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2313112">
                  <a:extLst>
                    <a:ext uri="{9D8B030D-6E8A-4147-A177-3AD203B41FA5}">
                      <a16:colId xmlns:a16="http://schemas.microsoft.com/office/drawing/2014/main" val="20003"/>
                    </a:ext>
                  </a:extLst>
                </a:gridCol>
              </a:tblGrid>
              <a:tr h="243878">
                <a:tc>
                  <a:txBody>
                    <a:bodyPr/>
                    <a:lstStyle/>
                    <a:p>
                      <a:endParaRPr lang="fr-FR" sz="1000" b="1" dirty="0">
                        <a:latin typeface="Calibri" panose="020F0502020204030204" pitchFamily="34" charset="0"/>
                      </a:endParaRPr>
                    </a:p>
                  </a:txBody>
                  <a:tcPr marL="91434" marR="91434" marT="45723" marB="45723" anchor="ctr">
                    <a:lnL w="12700" cmpd="sng">
                      <a:noFill/>
                    </a:lnL>
                    <a:lnR w="3175" cap="flat" cmpd="sng" algn="ctr">
                      <a:noFill/>
                      <a:prstDash val="solid"/>
                      <a:round/>
                      <a:headEnd type="none" w="med" len="med"/>
                      <a:tailEnd type="none" w="med" len="med"/>
                    </a:lnR>
                    <a:lnT w="12700" cmpd="sng">
                      <a:noFill/>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2">
                  <a:txBody>
                    <a:bodyPr/>
                    <a:lstStyle/>
                    <a:p>
                      <a:pPr algn="ctr"/>
                      <a:r>
                        <a:rPr lang="fr-FR" sz="1000" dirty="0">
                          <a:solidFill>
                            <a:schemeClr val="tx2">
                              <a:lumMod val="50000"/>
                            </a:schemeClr>
                          </a:solidFill>
                          <a:latin typeface="Calibri" panose="020F0502020204030204" pitchFamily="34" charset="0"/>
                        </a:rPr>
                        <a:t>PUMA</a:t>
                      </a:r>
                    </a:p>
                  </a:txBody>
                  <a:tcPr marL="91434" marR="91434" marT="45723" marB="45723"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2">
                  <a:txBody>
                    <a:bodyPr/>
                    <a:lstStyle/>
                    <a:p>
                      <a:pPr algn="ctr"/>
                      <a:r>
                        <a:rPr lang="fr-FR" sz="1000" dirty="0">
                          <a:solidFill>
                            <a:schemeClr val="tx2">
                              <a:lumMod val="50000"/>
                            </a:schemeClr>
                          </a:solidFill>
                          <a:latin typeface="Calibri" panose="020F0502020204030204" pitchFamily="34" charset="0"/>
                        </a:rPr>
                        <a:t>ISI</a:t>
                      </a: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2">
                  <a:txBody>
                    <a:bodyPr/>
                    <a:lstStyle/>
                    <a:p>
                      <a:pPr algn="ctr"/>
                      <a:r>
                        <a:rPr lang="fr-FR" sz="1000" b="1" dirty="0">
                          <a:solidFill>
                            <a:schemeClr val="tx2">
                              <a:lumMod val="50000"/>
                            </a:schemeClr>
                          </a:solidFill>
                          <a:latin typeface="Calibri" panose="020F0502020204030204" pitchFamily="34" charset="0"/>
                        </a:rPr>
                        <a:t>DESTINATAIRES</a:t>
                      </a:r>
                    </a:p>
                  </a:txBody>
                  <a:tcPr marT="45729" marB="45729" anchor="ctr">
                    <a:lnL w="3175" cap="flat" cmpd="sng" algn="ctr">
                      <a:solidFill>
                        <a:schemeClr val="tx1"/>
                      </a:solidFill>
                      <a:prstDash val="solid"/>
                      <a:round/>
                      <a:headEnd type="none" w="med" len="med"/>
                      <a:tailEnd type="none" w="med" len="med"/>
                    </a:lnL>
                    <a:lnB w="38100" cmpd="sng">
                      <a:noFill/>
                    </a:lnB>
                    <a:solidFill>
                      <a:schemeClr val="bg2"/>
                    </a:solidFill>
                  </a:tcPr>
                </a:tc>
                <a:extLst>
                  <a:ext uri="{0D108BD9-81ED-4DB2-BD59-A6C34878D82A}">
                    <a16:rowId xmlns:a16="http://schemas.microsoft.com/office/drawing/2014/main" val="10000"/>
                  </a:ext>
                </a:extLst>
              </a:tr>
              <a:tr h="0">
                <a:tc>
                  <a:txBody>
                    <a:bodyPr/>
                    <a:lstStyle/>
                    <a:p>
                      <a:endParaRPr lang="fr-FR" sz="1000" b="1" dirty="0">
                        <a:latin typeface="Calibri" panose="020F0502020204030204" pitchFamily="34" charset="0"/>
                      </a:endParaRPr>
                    </a:p>
                  </a:txBody>
                  <a:tcPr marL="91434" marR="91434" marT="45723" marB="45723" anchor="ctr">
                    <a:lnL w="12700" cmpd="sng">
                      <a:noFill/>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dirty="0"/>
                    </a:p>
                  </a:txBody>
                  <a:tcPr/>
                </a:tc>
                <a:tc vMerge="1">
                  <a:txBody>
                    <a:bodyPr/>
                    <a:lstStyle/>
                    <a:p>
                      <a:endParaRPr lang="fr-FR" dirty="0"/>
                    </a:p>
                  </a:txBody>
                  <a:tcPr/>
                </a:tc>
                <a:tc vMerge="1">
                  <a:txBody>
                    <a:bodyPr/>
                    <a:lstStyle/>
                    <a:p>
                      <a:pPr algn="ctr"/>
                      <a:endParaRPr lang="fr-FR" sz="1000" b="1" dirty="0">
                        <a:solidFill>
                          <a:schemeClr val="tx2">
                            <a:lumMod val="50000"/>
                          </a:schemeClr>
                        </a:solidFill>
                        <a:latin typeface="Calibri" panose="020F0502020204030204" pitchFamily="34" charset="0"/>
                      </a:endParaRPr>
                    </a:p>
                  </a:txBody>
                  <a:tcPr marL="91434" marR="91434" marT="45714" marB="45714" anchor="ctr">
                    <a:lnL w="3175" cap="flat" cmpd="sng" algn="ctr">
                      <a:solidFill>
                        <a:schemeClr val="tx1"/>
                      </a:solidFill>
                      <a:prstDash val="solid"/>
                      <a:round/>
                      <a:headEnd type="none" w="med" len="med"/>
                      <a:tailEnd type="none" w="med" len="med"/>
                    </a:lnL>
                    <a:lnR w="12700" cmpd="sng">
                      <a:noFill/>
                    </a:lnR>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04364">
                <a:tc>
                  <a:txBody>
                    <a:bodyPr/>
                    <a:lstStyle/>
                    <a:p>
                      <a:r>
                        <a:rPr lang="fr-FR" sz="1000" b="1" dirty="0">
                          <a:latin typeface="Calibri" panose="020F0502020204030204" pitchFamily="34" charset="0"/>
                        </a:rPr>
                        <a:t>Adhésion par rachat partiel ou total d’un contrat :</a:t>
                      </a:r>
                      <a:endParaRPr lang="fr-FR" sz="1000" b="0" dirty="0">
                        <a:latin typeface="Calibri" panose="020F0502020204030204" pitchFamily="34" charset="0"/>
                      </a:endParaRP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rowSpan="1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2  Exemplaires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t>
                      </a:r>
                      <a:r>
                        <a:rPr kumimoji="0" lang="fr-FR" sz="1000" b="1"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(en cas de signature manuscrite)  </a:t>
                      </a:r>
                      <a:r>
                        <a:rPr kumimoji="0" lang="fr-FR" sz="10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 pour l’agence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 pour le client</a:t>
                      </a:r>
                    </a:p>
                  </a:txBody>
                  <a:tcPr marL="91434" marR="91434" marT="45723" marB="45723"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02"/>
                  </a:ext>
                </a:extLst>
              </a:tr>
              <a:tr h="259083">
                <a:tc>
                  <a:txBody>
                    <a:bodyPr/>
                    <a:lstStyle/>
                    <a:p>
                      <a:pPr marL="171450" indent="-171450">
                        <a:buFontTx/>
                        <a:buChar char="-"/>
                      </a:pPr>
                      <a:r>
                        <a:rPr lang="fr-FR" sz="900" b="0" dirty="0">
                          <a:latin typeface="Calibri" panose="020F0502020204030204" pitchFamily="34" charset="0"/>
                        </a:rPr>
                        <a:t>Nuances 3D, Nuances Plus, Nuances Privilège</a:t>
                      </a:r>
                    </a:p>
                  </a:txBody>
                  <a:tcPr marL="91434" marR="91434" marT="45723" marB="45723" anchor="ctr">
                    <a:lnL w="12700" cmpd="sng">
                      <a:noFill/>
                    </a:lnL>
                    <a:lnR w="3175"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latin typeface="Calibri" panose="020F0502020204030204" pitchFamily="34" charset="0"/>
                          <a:sym typeface="Wingdings" panose="05000000000000000000" pitchFamily="2" charset="2"/>
                        </a:rPr>
                        <a:t></a:t>
                      </a: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tc>
                <a:extLst>
                  <a:ext uri="{0D108BD9-81ED-4DB2-BD59-A6C34878D82A}">
                    <a16:rowId xmlns:a16="http://schemas.microsoft.com/office/drawing/2014/main" val="475253268"/>
                  </a:ext>
                </a:extLst>
              </a:tr>
              <a:tr h="259083">
                <a:tc>
                  <a:txBody>
                    <a:bodyPr/>
                    <a:lstStyle/>
                    <a:p>
                      <a:pPr marL="171450" indent="-171450">
                        <a:buFontTx/>
                        <a:buChar char="-"/>
                      </a:pPr>
                      <a:r>
                        <a:rPr lang="fr-FR" sz="900" b="0" kern="1200" dirty="0">
                          <a:solidFill>
                            <a:schemeClr val="dk1"/>
                          </a:solidFill>
                          <a:latin typeface="Calibri" panose="020F0502020204030204" pitchFamily="34" charset="0"/>
                          <a:ea typeface="+mn-ea"/>
                          <a:cs typeface="+mn-cs"/>
                        </a:rPr>
                        <a:t>Initiatives Transmission ou Initiatives Plus</a:t>
                      </a:r>
                    </a:p>
                  </a:txBody>
                  <a:tcPr marL="91434" marR="91434" marT="45723" marB="45723" anchor="ctr">
                    <a:lnL w="12700" cmpd="sng">
                      <a:noFill/>
                    </a:lnL>
                    <a:lnR w="3175" cap="flat" cmpd="sng" algn="ctr">
                      <a:solidFill>
                        <a:schemeClr val="tx1"/>
                      </a:solidFill>
                      <a:prstDash val="solid"/>
                      <a:round/>
                      <a:headEnd type="none" w="med" len="med"/>
                      <a:tailEnd type="none" w="med" len="med"/>
                    </a:lnR>
                    <a:lnT w="12700" cap="flat" cmpd="sng" algn="ctr">
                      <a:solidFill>
                        <a:schemeClr val="bg2"/>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latin typeface="Calibri" panose="020F0502020204030204" pitchFamily="34" charset="0"/>
                          <a:sym typeface="Wingdings" panose="05000000000000000000" pitchFamily="2" charset="2"/>
                        </a:rPr>
                        <a:t></a:t>
                      </a: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tc>
                <a:extLst>
                  <a:ext uri="{0D108BD9-81ED-4DB2-BD59-A6C34878D82A}">
                    <a16:rowId xmlns:a16="http://schemas.microsoft.com/office/drawing/2014/main" val="10003"/>
                  </a:ext>
                </a:extLst>
              </a:tr>
              <a:tr h="243878">
                <a:tc>
                  <a:txBody>
                    <a:bodyPr/>
                    <a:lstStyle/>
                    <a:p>
                      <a:r>
                        <a:rPr lang="fr-FR" sz="1000" b="1" dirty="0">
                          <a:latin typeface="Calibri" panose="020F0502020204030204" pitchFamily="34" charset="0"/>
                        </a:rPr>
                        <a:t>Adhésion par transfert PERP CE</a:t>
                      </a:r>
                    </a:p>
                  </a:txBody>
                  <a:tcPr marL="91434" marR="91434" marT="45723" marB="45723" anchor="ctr">
                    <a:lnL w="12700" cmpd="sng">
                      <a:noFill/>
                    </a:lnL>
                    <a:lnR w="317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latin typeface="Calibri" panose="020F0502020204030204" pitchFamily="34" charset="0"/>
                          <a:sym typeface="Wingdings" panose="05000000000000000000" pitchFamily="2" charset="2"/>
                        </a:rPr>
                        <a:t></a:t>
                      </a: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1000" dirty="0">
                        <a:highlight>
                          <a:srgbClr val="FFFF00"/>
                        </a:highlight>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04"/>
                  </a:ext>
                </a:extLst>
              </a:tr>
              <a:tr h="246068">
                <a:tc>
                  <a:txBody>
                    <a:bodyPr/>
                    <a:lstStyle/>
                    <a:p>
                      <a:pPr marL="0" algn="l" defTabSz="914400" rtl="0" eaLnBrk="1" latinLnBrk="0" hangingPunct="1"/>
                      <a:r>
                        <a:rPr lang="fr-FR" sz="1000" b="1" kern="1200" dirty="0">
                          <a:solidFill>
                            <a:schemeClr val="tx1"/>
                          </a:solidFill>
                          <a:latin typeface="Calibri" panose="020F0502020204030204" pitchFamily="34" charset="0"/>
                          <a:ea typeface="+mn-ea"/>
                          <a:cs typeface="+mn-cs"/>
                        </a:rPr>
                        <a:t>Versement libre sur Compartiment 1</a:t>
                      </a:r>
                    </a:p>
                  </a:txBody>
                  <a:tcPr marL="91434" marR="91434" marT="45723" marB="45723" anchor="ctr">
                    <a:lnL w="12700" cmpd="sng">
                      <a:noFill/>
                    </a:lnL>
                    <a:lnR w="317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fr-FR" sz="1000" dirty="0">
                          <a:latin typeface="Calibri" panose="020F0502020204030204" pitchFamily="34" charset="0"/>
                          <a:sym typeface="Wingdings" panose="05000000000000000000" pitchFamily="2" charset="2"/>
                        </a:rPr>
                        <a:t></a:t>
                      </a: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1000" dirty="0">
                        <a:highlight>
                          <a:srgbClr val="FFFF00"/>
                        </a:highlight>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05"/>
                  </a:ext>
                </a:extLst>
              </a:tr>
              <a:tr h="2438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i="1" kern="1200" dirty="0">
                          <a:solidFill>
                            <a:schemeClr val="bg1">
                              <a:lumMod val="50000"/>
                            </a:schemeClr>
                          </a:solidFill>
                          <a:latin typeface="Calibri" panose="020F0502020204030204" pitchFamily="34" charset="0"/>
                          <a:ea typeface="+mn-ea"/>
                          <a:cs typeface="+mn-cs"/>
                        </a:rPr>
                        <a:t>Versement libre sur Compartiment 2</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tc>
                <a:extLst>
                  <a:ext uri="{0D108BD9-81ED-4DB2-BD59-A6C34878D82A}">
                    <a16:rowId xmlns:a16="http://schemas.microsoft.com/office/drawing/2014/main" val="3257285808"/>
                  </a:ext>
                </a:extLst>
              </a:tr>
              <a:tr h="2438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i="1" kern="1200" dirty="0">
                          <a:solidFill>
                            <a:schemeClr val="bg1">
                              <a:lumMod val="50000"/>
                            </a:schemeClr>
                          </a:solidFill>
                          <a:latin typeface="Calibri" panose="020F0502020204030204" pitchFamily="34" charset="0"/>
                          <a:ea typeface="+mn-ea"/>
                          <a:cs typeface="+mn-cs"/>
                        </a:rPr>
                        <a:t>Versement libre sur Compartiment 3</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tc>
                <a:extLst>
                  <a:ext uri="{0D108BD9-81ED-4DB2-BD59-A6C34878D82A}">
                    <a16:rowId xmlns:a16="http://schemas.microsoft.com/office/drawing/2014/main" val="2519724583"/>
                  </a:ext>
                </a:extLst>
              </a:tr>
              <a:tr h="243878">
                <a:tc>
                  <a:txBody>
                    <a:bodyPr/>
                    <a:lstStyle/>
                    <a:p>
                      <a:r>
                        <a:rPr lang="fr-FR" sz="1000" b="1" i="1" dirty="0">
                          <a:solidFill>
                            <a:schemeClr val="bg1">
                              <a:lumMod val="50000"/>
                            </a:schemeClr>
                          </a:solidFill>
                          <a:latin typeface="Calibri" panose="020F0502020204030204" pitchFamily="34" charset="0"/>
                        </a:rPr>
                        <a:t>Annulation d’un acte à J</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endParaRPr lang="fr-FR" sz="1000" dirty="0">
                        <a:highlight>
                          <a:srgbClr val="FFFF00"/>
                        </a:highlight>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7"/>
                  </a:ext>
                </a:extLst>
              </a:tr>
              <a:tr h="243878">
                <a:tc>
                  <a:txBody>
                    <a:bodyPr/>
                    <a:lstStyle/>
                    <a:p>
                      <a:r>
                        <a:rPr lang="fr-FR" sz="1000" b="1" i="1" dirty="0">
                          <a:solidFill>
                            <a:schemeClr val="bg1">
                              <a:lumMod val="50000"/>
                            </a:schemeClr>
                          </a:solidFill>
                          <a:latin typeface="Calibri" panose="020F0502020204030204" pitchFamily="34" charset="0"/>
                        </a:rPr>
                        <a:t>Changement de mode de gestion</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09"/>
                  </a:ext>
                </a:extLst>
              </a:tr>
              <a:tr h="2438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i="1" dirty="0">
                          <a:solidFill>
                            <a:schemeClr val="bg1">
                              <a:lumMod val="50000"/>
                            </a:schemeClr>
                          </a:solidFill>
                          <a:latin typeface="Calibri" panose="020F0502020204030204" pitchFamily="34" charset="0"/>
                        </a:rPr>
                        <a:t>Arbitrage en Gestion Libre</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buNone/>
                      </a:pPr>
                      <a:endParaRPr lang="fr-FR" sz="1000" b="0" i="0" u="none" strike="noStrike" noProof="0" dirty="0">
                        <a:solidFill>
                          <a:schemeClr val="bg1">
                            <a:lumMod val="75000"/>
                          </a:schemeClr>
                        </a:solidFill>
                        <a:latin typeface="Calibri"/>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endParaRPr lang="fr-FR"/>
                    </a:p>
                  </a:txBody>
                  <a:tcPr/>
                </a:tc>
                <a:extLst>
                  <a:ext uri="{0D108BD9-81ED-4DB2-BD59-A6C34878D82A}">
                    <a16:rowId xmlns:a16="http://schemas.microsoft.com/office/drawing/2014/main" val="2192093553"/>
                  </a:ext>
                </a:extLst>
              </a:tr>
              <a:tr h="243878">
                <a:tc>
                  <a:txBody>
                    <a:bodyPr/>
                    <a:lstStyle/>
                    <a:p>
                      <a:r>
                        <a:rPr lang="fr-FR" sz="1000" b="1" i="1" dirty="0">
                          <a:solidFill>
                            <a:schemeClr val="bg1">
                              <a:lumMod val="50000"/>
                            </a:schemeClr>
                          </a:solidFill>
                          <a:latin typeface="Calibri" panose="020F0502020204030204" pitchFamily="34" charset="0"/>
                        </a:rPr>
                        <a:t>Avenant Versements Réguliers</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buNone/>
                      </a:pPr>
                      <a:endParaRPr lang="fr-FR" sz="1000" b="0" i="0" u="none" strike="noStrike" noProof="0" dirty="0">
                        <a:solidFill>
                          <a:schemeClr val="bg1">
                            <a:lumMod val="75000"/>
                          </a:schemeClr>
                        </a:solidFill>
                        <a:latin typeface="Calibri"/>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0"/>
                  </a:ext>
                </a:extLst>
              </a:tr>
              <a:tr h="447413">
                <a:tc>
                  <a:txBody>
                    <a:bodyPr/>
                    <a:lstStyle/>
                    <a:p>
                      <a:r>
                        <a:rPr lang="fr-FR" sz="1000" b="1" i="1" dirty="0">
                          <a:solidFill>
                            <a:schemeClr val="bg1">
                              <a:lumMod val="50000"/>
                            </a:schemeClr>
                          </a:solidFill>
                          <a:latin typeface="Calibri" panose="020F0502020204030204" pitchFamily="34" charset="0"/>
                        </a:rPr>
                        <a:t>Changement de durée</a:t>
                      </a:r>
                    </a:p>
                    <a:p>
                      <a:r>
                        <a:rPr lang="fr-FR" sz="1000" b="1" i="1" dirty="0">
                          <a:solidFill>
                            <a:schemeClr val="bg1">
                              <a:lumMod val="50000"/>
                            </a:schemeClr>
                          </a:solidFill>
                          <a:latin typeface="Calibri" panose="020F0502020204030204" pitchFamily="34" charset="0"/>
                        </a:rPr>
                        <a:t>Age estimé de départ à la retraite</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1"/>
                  </a:ext>
                </a:extLst>
              </a:tr>
              <a:tr h="243878">
                <a:tc>
                  <a:txBody>
                    <a:bodyPr/>
                    <a:lstStyle/>
                    <a:p>
                      <a:r>
                        <a:rPr lang="fr-FR" sz="1000" b="1" i="1" dirty="0">
                          <a:solidFill>
                            <a:schemeClr val="bg1">
                              <a:lumMod val="50000"/>
                            </a:schemeClr>
                          </a:solidFill>
                          <a:latin typeface="Calibri" panose="020F0502020204030204" pitchFamily="34" charset="0"/>
                        </a:rPr>
                        <a:t>Avenant de clause bénéficiaire</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a:endParaRPr lang="fr-FR" sz="1000" dirty="0">
                        <a:solidFill>
                          <a:schemeClr val="bg1">
                            <a:lumMod val="75000"/>
                          </a:schemeClr>
                        </a:solidFill>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2"/>
                  </a:ext>
                </a:extLst>
              </a:tr>
              <a:tr h="243878">
                <a:tc>
                  <a:txBody>
                    <a:bodyPr/>
                    <a:lstStyle/>
                    <a:p>
                      <a:r>
                        <a:rPr lang="fr-FR" sz="1000" b="1" i="1" dirty="0">
                          <a:solidFill>
                            <a:schemeClr val="bg1">
                              <a:lumMod val="50000"/>
                            </a:schemeClr>
                          </a:solidFill>
                          <a:latin typeface="Calibri" panose="020F0502020204030204" pitchFamily="34" charset="0"/>
                        </a:rPr>
                        <a:t>Déblocage anticipé pour cause exceptionnelle</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3"/>
                  </a:ext>
                </a:extLst>
              </a:tr>
              <a:tr h="243878">
                <a:tc>
                  <a:txBody>
                    <a:bodyPr/>
                    <a:lstStyle/>
                    <a:p>
                      <a:r>
                        <a:rPr lang="fr-FR" sz="1000" b="1" i="1" dirty="0">
                          <a:solidFill>
                            <a:schemeClr val="bg1">
                              <a:lumMod val="50000"/>
                            </a:schemeClr>
                          </a:solidFill>
                          <a:latin typeface="Calibri" panose="020F0502020204030204" pitchFamily="34" charset="0"/>
                        </a:rPr>
                        <a:t>Demande de liquidation </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5"/>
                  </a:ext>
                </a:extLst>
              </a:tr>
              <a:tr h="243878">
                <a:tc>
                  <a:txBody>
                    <a:bodyPr/>
                    <a:lstStyle/>
                    <a:p>
                      <a:r>
                        <a:rPr lang="fr-FR" sz="1000" b="1" i="1" dirty="0">
                          <a:solidFill>
                            <a:schemeClr val="bg1">
                              <a:lumMod val="50000"/>
                            </a:schemeClr>
                          </a:solidFill>
                          <a:latin typeface="Calibri" panose="020F0502020204030204" pitchFamily="34" charset="0"/>
                        </a:rPr>
                        <a:t>Décès : demande de règlement </a:t>
                      </a:r>
                    </a:p>
                  </a:txBody>
                  <a:tcPr marL="91434" marR="91434" marT="45723" marB="45723"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fr-FR" sz="1000" dirty="0">
                        <a:latin typeface="Calibri" panose="020F0502020204030204" pitchFamily="34" charset="0"/>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marL="0" algn="ctr" defTabSz="914400" rtl="0" eaLnBrk="1" latinLnBrk="0" hangingPunct="1"/>
                      <a:endParaRPr lang="fr-FR" sz="1000" kern="1200" dirty="0">
                        <a:solidFill>
                          <a:schemeClr val="bg1">
                            <a:lumMod val="75000"/>
                          </a:schemeClr>
                        </a:solidFill>
                        <a:latin typeface="Calibri" panose="020F0502020204030204" pitchFamily="34" charset="0"/>
                        <a:ea typeface="+mn-ea"/>
                        <a:cs typeface="+mn-cs"/>
                      </a:endParaRPr>
                    </a:p>
                  </a:txBody>
                  <a:tcPr marL="91434" marR="91434" marT="45723" marB="45723"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vMerge="1">
                  <a:txBody>
                    <a:bodyPr/>
                    <a:lstStyle/>
                    <a:p>
                      <a:pPr algn="ctr"/>
                      <a:endParaRPr lang="fr-FR" sz="800" dirty="0">
                        <a:latin typeface="Calibri" panose="020F0502020204030204" pitchFamily="34" charset="0"/>
                      </a:endParaRPr>
                    </a:p>
                  </a:txBody>
                  <a:tcPr marL="91434" marR="91434" anchor="ctr">
                    <a:lnL w="3175" cap="flat" cmpd="sng" algn="ctr">
                      <a:solidFill>
                        <a:schemeClr val="tx1"/>
                      </a:solidFill>
                      <a:prstDash val="solid"/>
                      <a:round/>
                      <a:headEnd type="none" w="med" len="med"/>
                      <a:tailEnd type="none" w="med" len="med"/>
                    </a:lnL>
                    <a:lnR w="12700" cmpd="sng">
                      <a:noFill/>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6"/>
                  </a:ext>
                </a:extLst>
              </a:tr>
            </a:tbl>
          </a:graphicData>
        </a:graphic>
      </p:graphicFrame>
      <p:sp>
        <p:nvSpPr>
          <p:cNvPr id="5" name="Rectangle : coins arrondis 4">
            <a:extLst>
              <a:ext uri="{FF2B5EF4-FFF2-40B4-BE49-F238E27FC236}">
                <a16:creationId xmlns:a16="http://schemas.microsoft.com/office/drawing/2014/main" id="{55958442-362F-43A9-B1FC-AB3C002A345F}"/>
              </a:ext>
            </a:extLst>
          </p:cNvPr>
          <p:cNvSpPr/>
          <p:nvPr/>
        </p:nvSpPr>
        <p:spPr>
          <a:xfrm>
            <a:off x="269875" y="1890440"/>
            <a:ext cx="1111250" cy="360363"/>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PUMA OU ISI</a:t>
            </a:r>
            <a:endParaRPr lang="fr-FR" sz="1200" b="1" dirty="0">
              <a:solidFill>
                <a:schemeClr val="bg1"/>
              </a:solidFill>
              <a:highlight>
                <a:srgbClr val="FFFF00"/>
              </a:highlight>
              <a:latin typeface="Calibri" panose="020F0502020204030204" pitchFamily="34" charset="0"/>
            </a:endParaRPr>
          </a:p>
        </p:txBody>
      </p:sp>
      <p:sp>
        <p:nvSpPr>
          <p:cNvPr id="8" name="ZoneTexte 7">
            <a:extLst>
              <a:ext uri="{FF2B5EF4-FFF2-40B4-BE49-F238E27FC236}">
                <a16:creationId xmlns:a16="http://schemas.microsoft.com/office/drawing/2014/main" id="{6EBBADA5-91CB-4E8C-8F93-A1AD78A66CEE}"/>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3">
            <a:extLst>
              <a:ext uri="{FF2B5EF4-FFF2-40B4-BE49-F238E27FC236}">
                <a16:creationId xmlns:a16="http://schemas.microsoft.com/office/drawing/2014/main" id="{5527229A-ABE8-4E57-A3A7-5DD8DBB41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BA64E739-D8F4-47A3-81B2-9DC50339AE69}"/>
              </a:ext>
            </a:extLst>
          </p:cNvPr>
          <p:cNvSpPr txBox="1"/>
          <p:nvPr/>
        </p:nvSpPr>
        <p:spPr>
          <a:xfrm>
            <a:off x="373013" y="954336"/>
            <a:ext cx="4613275" cy="338554"/>
          </a:xfrm>
          <a:prstGeom prst="rect">
            <a:avLst/>
          </a:prstGeom>
          <a:noFill/>
          <a:scene3d>
            <a:camera prst="orthographicFront">
              <a:rot lat="0" lon="0" rev="600000"/>
            </a:camera>
            <a:lightRig rig="threePt" dir="t"/>
          </a:scene3d>
        </p:spPr>
        <p:txBody>
          <a:bodyPr>
            <a:spAutoFit/>
          </a:bodyPr>
          <a:lstStyle/>
          <a:p>
            <a:pPr>
              <a:defRPr/>
            </a:pPr>
            <a:r>
              <a:rPr lang="fr-FR" sz="1600" b="1" dirty="0"/>
              <a:t>Annexes</a:t>
            </a:r>
          </a:p>
        </p:txBody>
      </p:sp>
      <p:sp>
        <p:nvSpPr>
          <p:cNvPr id="6" name="ZoneTexte 5">
            <a:extLst>
              <a:ext uri="{FF2B5EF4-FFF2-40B4-BE49-F238E27FC236}">
                <a16:creationId xmlns:a16="http://schemas.microsoft.com/office/drawing/2014/main" id="{D3E86248-710C-4427-A52D-5003F7F607EB}"/>
              </a:ext>
            </a:extLst>
          </p:cNvPr>
          <p:cNvSpPr txBox="1"/>
          <p:nvPr/>
        </p:nvSpPr>
        <p:spPr>
          <a:xfrm>
            <a:off x="89917" y="2159248"/>
            <a:ext cx="7128619" cy="6832640"/>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wrap="square" lIns="91440" tIns="45720" rIns="91440" bIns="45720" anchor="t">
            <a:spAutoFit/>
          </a:bodyPr>
          <a:lstStyle/>
          <a:p>
            <a:pPr>
              <a:defRPr/>
            </a:pPr>
            <a:endParaRPr lang="fr-FR" sz="1000" b="1" u="sng" dirty="0">
              <a:latin typeface="Calibri" panose="020F0502020204030204" pitchFamily="34" charset="0"/>
            </a:endParaRPr>
          </a:p>
          <a:p>
            <a:pPr lvl="0">
              <a:defRPr/>
            </a:pPr>
            <a:endParaRPr lang="fr-FR" altLang="fr-FR" sz="1100" dirty="0">
              <a:solidFill>
                <a:srgbClr val="474747"/>
              </a:solidFill>
              <a:latin typeface="Calibri" panose="020F0502020204030204" pitchFamily="34" charset="0"/>
            </a:endParaRPr>
          </a:p>
          <a:p>
            <a:pPr lvl="0">
              <a:defRPr/>
            </a:pPr>
            <a:r>
              <a:rPr lang="fr-FR" altLang="fr-FR" sz="1100" dirty="0">
                <a:solidFill>
                  <a:srgbClr val="474747"/>
                </a:solidFill>
                <a:latin typeface="Calibri" panose="020F0502020204030204" pitchFamily="34" charset="0"/>
              </a:rPr>
              <a:t>Pour rappel, les adhésions possibles pour toute personne majeure âgée de moins de 70 ans : </a:t>
            </a:r>
          </a:p>
          <a:p>
            <a:pPr marL="171450" lvl="0" indent="-171450">
              <a:spcBef>
                <a:spcPts val="1200"/>
              </a:spcBef>
              <a:buClr>
                <a:srgbClr val="92D050"/>
              </a:buClr>
              <a:buFont typeface="Wingdings" panose="05000000000000000000" pitchFamily="2" charset="2"/>
              <a:buChar char="Ø"/>
              <a:defRPr/>
            </a:pPr>
            <a:r>
              <a:rPr lang="fr-FR" altLang="fr-FR" sz="1100" dirty="0">
                <a:solidFill>
                  <a:srgbClr val="474747"/>
                </a:solidFill>
                <a:latin typeface="Calibri" panose="020F0502020204030204" pitchFamily="34" charset="0"/>
              </a:rPr>
              <a:t>ayant déjà liquidé ses droits à un régime obligatoire d’assurance vieillesse peut souscrire </a:t>
            </a:r>
            <a:r>
              <a:rPr lang="fr-FR" altLang="fr-FR" sz="1100" b="1" i="1" dirty="0">
                <a:solidFill>
                  <a:srgbClr val="474747"/>
                </a:solidFill>
                <a:latin typeface="Calibri" panose="020F0502020204030204" pitchFamily="34" charset="0"/>
              </a:rPr>
              <a:t>SI elle n’a pas atteint l’âge fixé </a:t>
            </a:r>
            <a:r>
              <a:rPr lang="fr-FR" altLang="fr-FR" sz="1100" dirty="0">
                <a:solidFill>
                  <a:srgbClr val="474747"/>
                </a:solidFill>
                <a:latin typeface="Calibri" panose="020F0502020204030204" pitchFamily="34" charset="0"/>
              </a:rPr>
              <a:t>à l’article L.161-17-2 du Code de  la sécurité sociale</a:t>
            </a:r>
          </a:p>
          <a:p>
            <a:pPr marL="171450" lvl="0" indent="-171450">
              <a:spcBef>
                <a:spcPts val="1200"/>
              </a:spcBef>
              <a:buClr>
                <a:srgbClr val="92D050"/>
              </a:buClr>
              <a:buFont typeface="Wingdings" panose="05000000000000000000" pitchFamily="2" charset="2"/>
              <a:buChar char="Ø"/>
              <a:defRPr/>
            </a:pPr>
            <a:r>
              <a:rPr lang="fr-FR" altLang="fr-FR" sz="1100" dirty="0">
                <a:solidFill>
                  <a:srgbClr val="474747"/>
                </a:solidFill>
                <a:latin typeface="Calibri" panose="020F0502020204030204" pitchFamily="34" charset="0"/>
              </a:rPr>
              <a:t>ayant atteint l’âge fixé à l’article L.161-17-2 du Code de  la sécurité sociale peut souscrire </a:t>
            </a:r>
            <a:r>
              <a:rPr lang="fr-FR" altLang="fr-FR" sz="1100" b="1" i="1" dirty="0">
                <a:solidFill>
                  <a:srgbClr val="474747"/>
                </a:solidFill>
                <a:latin typeface="Calibri" panose="020F0502020204030204" pitchFamily="34" charset="0"/>
              </a:rPr>
              <a:t>SI elle n’a pas déjà liquidé ses droits à un régime obligatoire d’assurance vieillesse</a:t>
            </a:r>
          </a:p>
          <a:p>
            <a:pPr lvl="0">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r>
              <a:rPr lang="fr-FR" sz="1100" dirty="0">
                <a:solidFill>
                  <a:srgbClr val="474747"/>
                </a:solidFill>
                <a:latin typeface="Calibri" panose="020F0502020204030204" pitchFamily="34" charset="0"/>
              </a:rPr>
              <a:t>En résumé : </a:t>
            </a: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dirty="0">
              <a:latin typeface="Calibri" panose="020F0502020204030204" pitchFamily="34" charset="0"/>
            </a:endParaRPr>
          </a:p>
          <a:p>
            <a:pPr>
              <a:defRPr/>
            </a:pPr>
            <a:endParaRPr lang="fr-FR" sz="900" strike="sngStrike" dirty="0">
              <a:latin typeface="Calibri" panose="020F0502020204030204" pitchFamily="34" charset="0"/>
            </a:endParaRPr>
          </a:p>
          <a:p>
            <a:pPr algn="just">
              <a:defRPr/>
            </a:pPr>
            <a:endParaRPr lang="fr-FR" sz="9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p:txBody>
      </p:sp>
      <p:sp>
        <p:nvSpPr>
          <p:cNvPr id="5" name="Rectangle : coins arrondis 4">
            <a:extLst>
              <a:ext uri="{FF2B5EF4-FFF2-40B4-BE49-F238E27FC236}">
                <a16:creationId xmlns:a16="http://schemas.microsoft.com/office/drawing/2014/main" id="{55958442-362F-43A9-B1FC-AB3C002A345F}"/>
              </a:ext>
            </a:extLst>
          </p:cNvPr>
          <p:cNvSpPr/>
          <p:nvPr/>
        </p:nvSpPr>
        <p:spPr>
          <a:xfrm>
            <a:off x="269874" y="1890440"/>
            <a:ext cx="2628181" cy="360363"/>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Annexe 1 – QUI PEUT ADHERER ?</a:t>
            </a:r>
            <a:endParaRPr lang="fr-FR" sz="1200" b="1" dirty="0">
              <a:solidFill>
                <a:schemeClr val="bg1"/>
              </a:solidFill>
              <a:highlight>
                <a:srgbClr val="FFFF00"/>
              </a:highlight>
              <a:latin typeface="Calibri" panose="020F0502020204030204" pitchFamily="34" charset="0"/>
            </a:endParaRPr>
          </a:p>
        </p:txBody>
      </p:sp>
      <p:sp>
        <p:nvSpPr>
          <p:cNvPr id="8" name="ZoneTexte 7">
            <a:extLst>
              <a:ext uri="{FF2B5EF4-FFF2-40B4-BE49-F238E27FC236}">
                <a16:creationId xmlns:a16="http://schemas.microsoft.com/office/drawing/2014/main" id="{6EBBADA5-91CB-4E8C-8F93-A1AD78A66CEE}"/>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16</a:t>
            </a:r>
          </a:p>
        </p:txBody>
      </p:sp>
      <p:graphicFrame>
        <p:nvGraphicFramePr>
          <p:cNvPr id="2" name="Tableau 1">
            <a:extLst>
              <a:ext uri="{FF2B5EF4-FFF2-40B4-BE49-F238E27FC236}">
                <a16:creationId xmlns:a16="http://schemas.microsoft.com/office/drawing/2014/main" id="{C29171E6-F908-4DB2-AEA7-0CA8D1ECC7A6}"/>
              </a:ext>
            </a:extLst>
          </p:cNvPr>
          <p:cNvGraphicFramePr>
            <a:graphicFrameLocks noGrp="1"/>
          </p:cNvGraphicFramePr>
          <p:nvPr>
            <p:extLst>
              <p:ext uri="{D42A27DB-BD31-4B8C-83A1-F6EECF244321}">
                <p14:modId xmlns:p14="http://schemas.microsoft.com/office/powerpoint/2010/main" val="2552517364"/>
              </p:ext>
            </p:extLst>
          </p:nvPr>
        </p:nvGraphicFramePr>
        <p:xfrm>
          <a:off x="233760" y="4568439"/>
          <a:ext cx="6912768" cy="4234769"/>
        </p:xfrm>
        <a:graphic>
          <a:graphicData uri="http://schemas.openxmlformats.org/drawingml/2006/table">
            <a:tbl>
              <a:tblPr firstRow="1" firstCol="1" bandRow="1">
                <a:tableStyleId>{5C22544A-7EE6-4342-B048-85BDC9FD1C3A}</a:tableStyleId>
              </a:tblPr>
              <a:tblGrid>
                <a:gridCol w="3098757">
                  <a:extLst>
                    <a:ext uri="{9D8B030D-6E8A-4147-A177-3AD203B41FA5}">
                      <a16:colId xmlns:a16="http://schemas.microsoft.com/office/drawing/2014/main" val="1448167920"/>
                    </a:ext>
                  </a:extLst>
                </a:gridCol>
                <a:gridCol w="967578">
                  <a:extLst>
                    <a:ext uri="{9D8B030D-6E8A-4147-A177-3AD203B41FA5}">
                      <a16:colId xmlns:a16="http://schemas.microsoft.com/office/drawing/2014/main" val="179757726"/>
                    </a:ext>
                  </a:extLst>
                </a:gridCol>
                <a:gridCol w="2846433">
                  <a:extLst>
                    <a:ext uri="{9D8B030D-6E8A-4147-A177-3AD203B41FA5}">
                      <a16:colId xmlns:a16="http://schemas.microsoft.com/office/drawing/2014/main" val="2750117269"/>
                    </a:ext>
                  </a:extLst>
                </a:gridCol>
              </a:tblGrid>
              <a:tr h="696456">
                <a:tc>
                  <a:txBody>
                    <a:bodyPr/>
                    <a:lstStyle/>
                    <a:p>
                      <a:pPr algn="ctr">
                        <a:spcAft>
                          <a:spcPts val="0"/>
                        </a:spcAft>
                      </a:pPr>
                      <a:r>
                        <a:rPr lang="fr-FR" sz="1100" dirty="0">
                          <a:solidFill>
                            <a:schemeClr val="bg1"/>
                          </a:solidFill>
                          <a:effectLst/>
                          <a:latin typeface="Calibri" panose="020F0502020204030204" pitchFamily="34" charset="0"/>
                          <a:cs typeface="Calibri" panose="020F0502020204030204" pitchFamily="34" charset="0"/>
                        </a:rPr>
                        <a:t>SITUATION CLIENT</a:t>
                      </a:r>
                      <a:endParaRPr lang="fr-FR" sz="11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tc>
                  <a:txBody>
                    <a:bodyPr/>
                    <a:lstStyle/>
                    <a:p>
                      <a:pPr algn="ctr">
                        <a:spcAft>
                          <a:spcPts val="0"/>
                        </a:spcAft>
                      </a:pPr>
                      <a:r>
                        <a:rPr lang="fr-FR" sz="1100" dirty="0">
                          <a:solidFill>
                            <a:schemeClr val="bg1"/>
                          </a:solidFill>
                          <a:effectLst/>
                          <a:latin typeface="Calibri" panose="020F0502020204030204" pitchFamily="34" charset="0"/>
                          <a:cs typeface="Calibri" panose="020F0502020204030204" pitchFamily="34" charset="0"/>
                        </a:rPr>
                        <a:t>ADHESION POSSIBLE ?</a:t>
                      </a:r>
                      <a:endParaRPr lang="fr-FR" sz="11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tc>
                  <a:txBody>
                    <a:bodyPr/>
                    <a:lstStyle/>
                    <a:p>
                      <a:pPr algn="ctr">
                        <a:spcAft>
                          <a:spcPts val="0"/>
                        </a:spcAft>
                      </a:pPr>
                      <a:r>
                        <a:rPr lang="fr-FR" sz="1100" b="1" kern="1200" dirty="0">
                          <a:solidFill>
                            <a:schemeClr val="bg1"/>
                          </a:solidFill>
                          <a:effectLst/>
                          <a:latin typeface="Calibri" panose="020F0502020204030204" pitchFamily="34" charset="0"/>
                          <a:ea typeface="+mn-ea"/>
                          <a:cs typeface="Calibri" panose="020F0502020204030204" pitchFamily="34" charset="0"/>
                        </a:rPr>
                        <a:t>COMMENTAIRES</a:t>
                      </a:r>
                    </a:p>
                  </a:txBody>
                  <a:tcPr marL="68580" marR="68580" marT="0" marB="0" anchor="ctr">
                    <a:solidFill>
                      <a:schemeClr val="accent6">
                        <a:lumMod val="75000"/>
                      </a:schemeClr>
                    </a:solidFill>
                  </a:tcPr>
                </a:tc>
                <a:extLst>
                  <a:ext uri="{0D108BD9-81ED-4DB2-BD59-A6C34878D82A}">
                    <a16:rowId xmlns:a16="http://schemas.microsoft.com/office/drawing/2014/main" val="723127221"/>
                  </a:ext>
                </a:extLst>
              </a:tr>
              <a:tr h="504056">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16 ans</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NON</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solidFill>
                      <a:schemeClr val="bg2"/>
                    </a:solidFill>
                  </a:tcPr>
                </a:tc>
                <a:extLst>
                  <a:ext uri="{0D108BD9-81ED-4DB2-BD59-A6C34878D82A}">
                    <a16:rowId xmlns:a16="http://schemas.microsoft.com/office/drawing/2014/main" val="1589654878"/>
                  </a:ext>
                </a:extLst>
              </a:tr>
              <a:tr h="428762">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28 ans n’ayant pas liquidé ses droits</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OUI</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solidFill>
                      <a:schemeClr val="bg2">
                        <a:lumMod val="20000"/>
                        <a:lumOff val="80000"/>
                      </a:schemeClr>
                    </a:solidFill>
                  </a:tcPr>
                </a:tc>
                <a:extLst>
                  <a:ext uri="{0D108BD9-81ED-4DB2-BD59-A6C34878D82A}">
                    <a16:rowId xmlns:a16="http://schemas.microsoft.com/office/drawing/2014/main" val="767058137"/>
                  </a:ext>
                </a:extLst>
              </a:tr>
              <a:tr h="540657">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35 ans et ayant déjà liquidé ses droits à la retraite</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OUI</a:t>
                      </a:r>
                    </a:p>
                  </a:txBody>
                  <a:tcPr marL="68580" marR="68580" marT="0" marB="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Calibri" panose="020F0502020204030204" pitchFamily="34" charset="0"/>
                          <a:cs typeface="Calibri" panose="020F0502020204030204" pitchFamily="34" charset="0"/>
                        </a:rPr>
                        <a:t>Car il n’a pas atteint l’âge fixé à l’article L161-17-2</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extLst>
                  <a:ext uri="{0D108BD9-81ED-4DB2-BD59-A6C34878D82A}">
                    <a16:rowId xmlns:a16="http://schemas.microsoft.com/office/drawing/2014/main" val="1860415100"/>
                  </a:ext>
                </a:extLst>
              </a:tr>
              <a:tr h="510033">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 60 ans sans avoir liquidé ses droits</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OUI</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solidFill>
                      <a:schemeClr val="bg2">
                        <a:lumMod val="20000"/>
                        <a:lumOff val="80000"/>
                      </a:schemeClr>
                    </a:solidFill>
                  </a:tcPr>
                </a:tc>
                <a:extLst>
                  <a:ext uri="{0D108BD9-81ED-4DB2-BD59-A6C34878D82A}">
                    <a16:rowId xmlns:a16="http://schemas.microsoft.com/office/drawing/2014/main" val="765190317"/>
                  </a:ext>
                </a:extLst>
              </a:tr>
              <a:tr h="576064">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63 ans et n’ayant pas liquidé ses droits</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OUI</a:t>
                      </a:r>
                    </a:p>
                  </a:txBody>
                  <a:tcPr marL="68580" marR="68580" marT="0" marB="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Calibri" panose="020F0502020204030204" pitchFamily="34" charset="0"/>
                          <a:cs typeface="Calibri" panose="020F0502020204030204" pitchFamily="34" charset="0"/>
                        </a:rPr>
                        <a:t>Car il n’a pas liquidé ses droits à la retraite au titre d’un régime obligatoire</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extLst>
                  <a:ext uri="{0D108BD9-81ED-4DB2-BD59-A6C34878D82A}">
                    <a16:rowId xmlns:a16="http://schemas.microsoft.com/office/drawing/2014/main" val="3133161013"/>
                  </a:ext>
                </a:extLst>
              </a:tr>
              <a:tr h="475821">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63 ans et ayant liquidé ses droits</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NON</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lumMod val="20000"/>
                        <a:lumOff val="80000"/>
                      </a:schemeClr>
                    </a:solidFill>
                  </a:tcPr>
                </a:tc>
                <a:tc>
                  <a:txBody>
                    <a:bodyPr/>
                    <a:lstStyle/>
                    <a:p>
                      <a:pPr algn="ctr">
                        <a:spcAft>
                          <a:spcPts val="0"/>
                        </a:spcAft>
                      </a:pPr>
                      <a:r>
                        <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solidFill>
                      <a:schemeClr val="bg2">
                        <a:lumMod val="20000"/>
                        <a:lumOff val="80000"/>
                      </a:schemeClr>
                    </a:solidFill>
                  </a:tcPr>
                </a:tc>
                <a:extLst>
                  <a:ext uri="{0D108BD9-81ED-4DB2-BD59-A6C34878D82A}">
                    <a16:rowId xmlns:a16="http://schemas.microsoft.com/office/drawing/2014/main" val="1824113971"/>
                  </a:ext>
                </a:extLst>
              </a:tr>
              <a:tr h="259797">
                <a:tc>
                  <a:txBody>
                    <a:bodyPr/>
                    <a:lstStyle/>
                    <a:p>
                      <a:pPr algn="ctr">
                        <a:spcAft>
                          <a:spcPts val="0"/>
                        </a:spcAft>
                      </a:pPr>
                      <a:endParaRPr lang="fr-FR" sz="1100" dirty="0">
                        <a:solidFill>
                          <a:schemeClr val="tx1"/>
                        </a:solidFill>
                        <a:effectLst/>
                        <a:latin typeface="Calibri" panose="020F0502020204030204" pitchFamily="34" charset="0"/>
                        <a:cs typeface="Calibri" panose="020F0502020204030204" pitchFamily="34" charset="0"/>
                      </a:endParaRPr>
                    </a:p>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70 ans et plus</a:t>
                      </a:r>
                    </a:p>
                    <a:p>
                      <a:pPr algn="ctr">
                        <a:spcAft>
                          <a:spcPts val="0"/>
                        </a:spcAft>
                      </a:pP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cs typeface="Calibri" panose="020F0502020204030204" pitchFamily="34" charset="0"/>
                        </a:rPr>
                        <a:t>NON</a:t>
                      </a:r>
                      <a:endPar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bg2"/>
                    </a:solidFill>
                  </a:tcPr>
                </a:tc>
                <a:tc>
                  <a:txBody>
                    <a:bodyPr/>
                    <a:lstStyle/>
                    <a:p>
                      <a:pPr algn="ctr">
                        <a:spcAft>
                          <a:spcPts val="0"/>
                        </a:spcAft>
                      </a:pPr>
                      <a:r>
                        <a:rPr lang="fr-FR"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solidFill>
                      <a:schemeClr val="bg2"/>
                    </a:solidFill>
                  </a:tcPr>
                </a:tc>
                <a:extLst>
                  <a:ext uri="{0D108BD9-81ED-4DB2-BD59-A6C34878D82A}">
                    <a16:rowId xmlns:a16="http://schemas.microsoft.com/office/drawing/2014/main" val="2193746880"/>
                  </a:ext>
                </a:extLst>
              </a:tr>
            </a:tbl>
          </a:graphicData>
        </a:graphic>
      </p:graphicFrame>
    </p:spTree>
    <p:extLst>
      <p:ext uri="{BB962C8B-B14F-4D97-AF65-F5344CB8AC3E}">
        <p14:creationId xmlns:p14="http://schemas.microsoft.com/office/powerpoint/2010/main" val="1733562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3">
            <a:extLst>
              <a:ext uri="{FF2B5EF4-FFF2-40B4-BE49-F238E27FC236}">
                <a16:creationId xmlns:a16="http://schemas.microsoft.com/office/drawing/2014/main" id="{5527229A-ABE8-4E57-A3A7-5DD8DBB41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234950"/>
            <a:ext cx="12192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BA64E739-D8F4-47A3-81B2-9DC50339AE69}"/>
              </a:ext>
            </a:extLst>
          </p:cNvPr>
          <p:cNvSpPr txBox="1"/>
          <p:nvPr/>
        </p:nvSpPr>
        <p:spPr>
          <a:xfrm>
            <a:off x="373013" y="954336"/>
            <a:ext cx="4613275" cy="338554"/>
          </a:xfrm>
          <a:prstGeom prst="rect">
            <a:avLst/>
          </a:prstGeom>
          <a:noFill/>
          <a:scene3d>
            <a:camera prst="orthographicFront">
              <a:rot lat="0" lon="0" rev="600000"/>
            </a:camera>
            <a:lightRig rig="threePt" dir="t"/>
          </a:scene3d>
        </p:spPr>
        <p:txBody>
          <a:bodyPr>
            <a:spAutoFit/>
          </a:bodyPr>
          <a:lstStyle/>
          <a:p>
            <a:pPr>
              <a:defRPr/>
            </a:pPr>
            <a:r>
              <a:rPr lang="fr-FR" sz="1600" b="1" dirty="0"/>
              <a:t>Annexes</a:t>
            </a:r>
          </a:p>
        </p:txBody>
      </p:sp>
      <p:sp>
        <p:nvSpPr>
          <p:cNvPr id="6" name="ZoneTexte 5">
            <a:extLst>
              <a:ext uri="{FF2B5EF4-FFF2-40B4-BE49-F238E27FC236}">
                <a16:creationId xmlns:a16="http://schemas.microsoft.com/office/drawing/2014/main" id="{D3E86248-710C-4427-A52D-5003F7F607EB}"/>
              </a:ext>
            </a:extLst>
          </p:cNvPr>
          <p:cNvSpPr txBox="1"/>
          <p:nvPr/>
        </p:nvSpPr>
        <p:spPr>
          <a:xfrm>
            <a:off x="89917" y="3873703"/>
            <a:ext cx="7056611" cy="3993401"/>
          </a:xfrm>
          <a:prstGeom prst="rect">
            <a:avLst/>
          </a:prstGeom>
          <a:solidFill>
            <a:schemeClr val="bg2">
              <a:lumMod val="20000"/>
              <a:lumOff val="80000"/>
            </a:schemeClr>
          </a:solidFill>
          <a:effectLst>
            <a:outerShdw blurRad="50800" dist="38100" dir="2700000" algn="tl" rotWithShape="0">
              <a:prstClr val="black">
                <a:alpha val="40000"/>
              </a:prstClr>
            </a:outerShdw>
          </a:effectLst>
        </p:spPr>
        <p:txBody>
          <a:bodyPr lIns="91440" tIns="45720" rIns="91440" bIns="45720" anchor="t">
            <a:spAutoFit/>
          </a:bodyPr>
          <a:lstStyle/>
          <a:p>
            <a:pPr>
              <a:spcAft>
                <a:spcPts val="0"/>
              </a:spcAft>
            </a:pPr>
            <a:endParaRPr lang="fr-FR" sz="1050" i="1" dirty="0">
              <a:latin typeface="Calibri" panose="020F0502020204030204" pitchFamily="34" charset="0"/>
              <a:ea typeface="Calibri" panose="020F0502020204030204" pitchFamily="34" charset="0"/>
            </a:endParaRPr>
          </a:p>
          <a:p>
            <a:pPr>
              <a:spcAft>
                <a:spcPts val="0"/>
              </a:spcAft>
            </a:pPr>
            <a:endParaRPr lang="fr-FR" sz="1050" i="1" dirty="0">
              <a:latin typeface="Calibri" panose="020F0502020204030204" pitchFamily="34" charset="0"/>
              <a:ea typeface="Calibri" panose="020F0502020204030204" pitchFamily="34" charset="0"/>
            </a:endParaRPr>
          </a:p>
          <a:p>
            <a:pPr>
              <a:spcAft>
                <a:spcPts val="0"/>
              </a:spcAft>
            </a:pPr>
            <a:endParaRPr lang="fr-FR" sz="1050" dirty="0">
              <a:latin typeface="Calibri" panose="020F0502020204030204" pitchFamily="34" charset="0"/>
              <a:ea typeface="Calibri" panose="020F0502020204030204" pitchFamily="34" charset="0"/>
            </a:endParaRPr>
          </a:p>
          <a:p>
            <a:pPr>
              <a:spcAft>
                <a:spcPts val="0"/>
              </a:spcAft>
            </a:pPr>
            <a:r>
              <a:rPr lang="fr-FR" sz="1400" i="1" dirty="0">
                <a:latin typeface="Calibri" panose="020F0502020204030204" pitchFamily="34" charset="0"/>
                <a:ea typeface="Calibri" panose="020F0502020204030204" pitchFamily="34" charset="0"/>
              </a:rPr>
              <a:t>Je soussigné(e) &lt;Prénom&gt; &lt;NOM&gt; atteste, dans le cadre de ma demande d’adhésion au contrat PER n° 00000, ne pas avoir déjà liquidé mes droits à la retraite au titre d’un régime obligatoire d’assurance vieillesse. </a:t>
            </a:r>
          </a:p>
          <a:p>
            <a:pPr>
              <a:spcAft>
                <a:spcPts val="0"/>
              </a:spcAft>
            </a:pPr>
            <a:endParaRPr lang="fr-FR" sz="1400" i="1" dirty="0">
              <a:latin typeface="Calibri" panose="020F0502020204030204" pitchFamily="34" charset="0"/>
              <a:ea typeface="Calibri" panose="020F0502020204030204" pitchFamily="34" charset="0"/>
            </a:endParaRPr>
          </a:p>
          <a:p>
            <a:pPr>
              <a:spcAft>
                <a:spcPts val="0"/>
              </a:spcAft>
            </a:pPr>
            <a:endParaRPr lang="fr-FR" sz="1400" i="1" dirty="0">
              <a:latin typeface="Calibri" panose="020F0502020204030204" pitchFamily="34" charset="0"/>
              <a:ea typeface="Calibri" panose="020F0502020204030204" pitchFamily="34" charset="0"/>
            </a:endParaRPr>
          </a:p>
          <a:p>
            <a:pPr>
              <a:spcAft>
                <a:spcPts val="0"/>
              </a:spcAft>
            </a:pPr>
            <a:endParaRPr lang="fr-FR" sz="1400" i="1" dirty="0">
              <a:latin typeface="Calibri" panose="020F0502020204030204" pitchFamily="34" charset="0"/>
              <a:ea typeface="Calibri" panose="020F0502020204030204" pitchFamily="34" charset="0"/>
            </a:endParaRPr>
          </a:p>
          <a:p>
            <a:pPr>
              <a:spcAft>
                <a:spcPts val="0"/>
              </a:spcAft>
            </a:pPr>
            <a:endParaRPr lang="fr-FR" sz="1400" i="1" dirty="0">
              <a:latin typeface="Calibri" panose="020F0502020204030204" pitchFamily="34" charset="0"/>
              <a:ea typeface="Calibri" panose="020F0502020204030204" pitchFamily="34" charset="0"/>
            </a:endParaRPr>
          </a:p>
          <a:p>
            <a:pPr>
              <a:spcAft>
                <a:spcPts val="0"/>
              </a:spcAft>
            </a:pPr>
            <a:r>
              <a:rPr lang="fr-FR" sz="1400" i="1" dirty="0">
                <a:latin typeface="Calibri" panose="020F0502020204030204" pitchFamily="34" charset="0"/>
                <a:ea typeface="Calibri" panose="020F0502020204030204" pitchFamily="34" charset="0"/>
              </a:rPr>
              <a:t>Fait à XXX, le &lt;JJ/MM/AAAA&gt; </a:t>
            </a:r>
          </a:p>
          <a:p>
            <a:pPr>
              <a:spcAft>
                <a:spcPts val="0"/>
              </a:spcAft>
            </a:pPr>
            <a:endParaRPr lang="fr-FR" sz="1400" i="1" dirty="0">
              <a:solidFill>
                <a:srgbClr val="203864"/>
              </a:solidFill>
              <a:latin typeface="Calibri" panose="020F0502020204030204" pitchFamily="34" charset="0"/>
              <a:ea typeface="Calibri" panose="020F0502020204030204" pitchFamily="34" charset="0"/>
            </a:endParaRPr>
          </a:p>
          <a:p>
            <a:pPr>
              <a:spcAft>
                <a:spcPts val="0"/>
              </a:spcAft>
            </a:pPr>
            <a:endParaRPr lang="fr-FR" sz="1400" i="1" dirty="0">
              <a:solidFill>
                <a:srgbClr val="203864"/>
              </a:solidFill>
              <a:latin typeface="Calibri" panose="020F0502020204030204" pitchFamily="34" charset="0"/>
              <a:ea typeface="Calibri" panose="020F0502020204030204" pitchFamily="34" charset="0"/>
            </a:endParaRPr>
          </a:p>
          <a:p>
            <a:pPr>
              <a:spcAft>
                <a:spcPts val="0"/>
              </a:spcAft>
            </a:pPr>
            <a:r>
              <a:rPr lang="fr-FR" sz="1400" i="1" dirty="0">
                <a:solidFill>
                  <a:srgbClr val="203864"/>
                </a:solidFill>
                <a:latin typeface="Calibri" panose="020F0502020204030204" pitchFamily="34" charset="0"/>
                <a:ea typeface="Calibri" panose="020F0502020204030204" pitchFamily="34" charset="0"/>
              </a:rPr>
              <a:t>					</a:t>
            </a:r>
          </a:p>
          <a:p>
            <a:pPr>
              <a:spcAft>
                <a:spcPts val="0"/>
              </a:spcAft>
            </a:pPr>
            <a:endParaRPr lang="fr-FR" sz="1400" i="1" dirty="0">
              <a:solidFill>
                <a:srgbClr val="203864"/>
              </a:solidFill>
              <a:latin typeface="Calibri" panose="020F0502020204030204" pitchFamily="34" charset="0"/>
              <a:ea typeface="Calibri" panose="020F0502020204030204" pitchFamily="34" charset="0"/>
            </a:endParaRPr>
          </a:p>
          <a:p>
            <a:pPr>
              <a:spcAft>
                <a:spcPts val="0"/>
              </a:spcAft>
            </a:pPr>
            <a:r>
              <a:rPr lang="fr-FR" sz="1400" i="1" dirty="0">
                <a:solidFill>
                  <a:srgbClr val="203864"/>
                </a:solidFill>
                <a:latin typeface="Calibri" panose="020F0502020204030204" pitchFamily="34" charset="0"/>
                <a:ea typeface="Calibri" panose="020F0502020204030204" pitchFamily="34" charset="0"/>
              </a:rPr>
              <a:t>						Signature </a:t>
            </a: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marL="171450" indent="-171450" algn="just">
              <a:buFont typeface="Arial" panose="020B0604020202020204" pitchFamily="34" charset="0"/>
              <a:buChar char="•"/>
              <a:defRPr/>
            </a:pPr>
            <a:endParaRPr lang="fr-FR" sz="1000" b="1" dirty="0">
              <a:solidFill>
                <a:schemeClr val="tx2">
                  <a:lumMod val="50000"/>
                </a:schemeClr>
              </a:solidFill>
              <a:latin typeface="Calibri" panose="020F0502020204030204" pitchFamily="34" charset="0"/>
            </a:endParaRPr>
          </a:p>
          <a:p>
            <a:pPr algn="just">
              <a:defRPr/>
            </a:pPr>
            <a:endParaRPr lang="fr-FR" sz="1000" b="1" dirty="0">
              <a:solidFill>
                <a:schemeClr val="tx2">
                  <a:lumMod val="50000"/>
                </a:schemeClr>
              </a:solidFill>
              <a:latin typeface="Calibri" panose="020F0502020204030204" pitchFamily="34" charset="0"/>
            </a:endParaRPr>
          </a:p>
        </p:txBody>
      </p:sp>
      <p:sp>
        <p:nvSpPr>
          <p:cNvPr id="5" name="Rectangle : coins arrondis 4">
            <a:extLst>
              <a:ext uri="{FF2B5EF4-FFF2-40B4-BE49-F238E27FC236}">
                <a16:creationId xmlns:a16="http://schemas.microsoft.com/office/drawing/2014/main" id="{55958442-362F-43A9-B1FC-AB3C002A345F}"/>
              </a:ext>
            </a:extLst>
          </p:cNvPr>
          <p:cNvSpPr/>
          <p:nvPr/>
        </p:nvSpPr>
        <p:spPr>
          <a:xfrm>
            <a:off x="256995" y="3618632"/>
            <a:ext cx="2628181" cy="360363"/>
          </a:xfrm>
          <a:prstGeom prst="roundRect">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1200" b="1" dirty="0">
                <a:solidFill>
                  <a:schemeClr val="bg1"/>
                </a:solidFill>
                <a:latin typeface="Calibri" panose="020F0502020204030204" pitchFamily="34" charset="0"/>
              </a:rPr>
              <a:t>Annexe 2 – JUSTIFCATIF A FOURNIR</a:t>
            </a:r>
            <a:endParaRPr lang="fr-FR" sz="1200" b="1" dirty="0">
              <a:solidFill>
                <a:schemeClr val="bg1"/>
              </a:solidFill>
              <a:highlight>
                <a:srgbClr val="FFFF00"/>
              </a:highlight>
              <a:latin typeface="Calibri" panose="020F0502020204030204" pitchFamily="34" charset="0"/>
            </a:endParaRPr>
          </a:p>
        </p:txBody>
      </p:sp>
      <p:sp>
        <p:nvSpPr>
          <p:cNvPr id="8" name="ZoneTexte 7">
            <a:extLst>
              <a:ext uri="{FF2B5EF4-FFF2-40B4-BE49-F238E27FC236}">
                <a16:creationId xmlns:a16="http://schemas.microsoft.com/office/drawing/2014/main" id="{6EBBADA5-91CB-4E8C-8F93-A1AD78A66CEE}"/>
              </a:ext>
            </a:extLst>
          </p:cNvPr>
          <p:cNvSpPr txBox="1"/>
          <p:nvPr/>
        </p:nvSpPr>
        <p:spPr>
          <a:xfrm>
            <a:off x="6819872" y="9883328"/>
            <a:ext cx="504056" cy="384721"/>
          </a:xfrm>
          <a:prstGeom prst="rect">
            <a:avLst/>
          </a:prstGeom>
          <a:noFill/>
        </p:spPr>
        <p:txBody>
          <a:bodyPr wrap="square" rtlCol="0">
            <a:spAutoFit/>
          </a:bodyPr>
          <a:lstStyle/>
          <a:p>
            <a:r>
              <a:rPr lang="fr-FR" b="1" dirty="0">
                <a:solidFill>
                  <a:schemeClr val="tx2">
                    <a:lumMod val="75000"/>
                  </a:schemeClr>
                </a:solidFill>
              </a:rPr>
              <a:t>16</a:t>
            </a:r>
          </a:p>
        </p:txBody>
      </p:sp>
      <p:sp>
        <p:nvSpPr>
          <p:cNvPr id="2" name="Rectangle 1">
            <a:extLst>
              <a:ext uri="{FF2B5EF4-FFF2-40B4-BE49-F238E27FC236}">
                <a16:creationId xmlns:a16="http://schemas.microsoft.com/office/drawing/2014/main" id="{A4A496D7-6805-4207-B843-8BBA6575EF62}"/>
              </a:ext>
            </a:extLst>
          </p:cNvPr>
          <p:cNvSpPr/>
          <p:nvPr/>
        </p:nvSpPr>
        <p:spPr>
          <a:xfrm>
            <a:off x="89917" y="2291420"/>
            <a:ext cx="7056610" cy="523220"/>
          </a:xfrm>
          <a:prstGeom prst="rect">
            <a:avLst/>
          </a:prstGeom>
        </p:spPr>
        <p:txBody>
          <a:bodyPr wrap="square">
            <a:spAutoFit/>
          </a:bodyPr>
          <a:lstStyle/>
          <a:p>
            <a:r>
              <a:rPr lang="fr-FR" sz="1400" dirty="0">
                <a:latin typeface="Calibri" panose="020F0502020204030204" pitchFamily="34" charset="0"/>
              </a:rPr>
              <a:t>A</a:t>
            </a:r>
            <a:r>
              <a:rPr lang="fr-FR" sz="1400" dirty="0">
                <a:latin typeface="Calibri" panose="020F0502020204030204" pitchFamily="34" charset="0"/>
                <a:ea typeface="Calibri" panose="020F0502020204030204" pitchFamily="34" charset="0"/>
              </a:rPr>
              <a:t>ttestation sur l’honneur à fournir en tant que justificatif d’activité pour les clients </a:t>
            </a:r>
            <a:r>
              <a:rPr lang="fr-FR" sz="1400" u="sng" dirty="0">
                <a:latin typeface="Calibri" panose="020F0502020204030204" pitchFamily="34" charset="0"/>
                <a:ea typeface="Calibri" panose="020F0502020204030204" pitchFamily="34" charset="0"/>
              </a:rPr>
              <a:t>de plus de 62 ans et de moins de 70 ans</a:t>
            </a:r>
            <a:endParaRPr lang="fr-FR" sz="1400" dirty="0"/>
          </a:p>
        </p:txBody>
      </p:sp>
    </p:spTree>
    <p:extLst>
      <p:ext uri="{BB962C8B-B14F-4D97-AF65-F5344CB8AC3E}">
        <p14:creationId xmlns:p14="http://schemas.microsoft.com/office/powerpoint/2010/main" val="629096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el">
  <a:themeElements>
    <a:clrScheme name="Personnalisé 23">
      <a:dk1>
        <a:srgbClr val="474747"/>
      </a:dk1>
      <a:lt1>
        <a:srgbClr val="FFFFFF"/>
      </a:lt1>
      <a:dk2>
        <a:srgbClr val="93C620"/>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e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e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5A64F2A4D59642BB3B05399424CBC6" ma:contentTypeVersion="2" ma:contentTypeDescription="Crée un document." ma:contentTypeScope="" ma:versionID="568e8b21bcef342bdc01bd9ef29621f4">
  <xsd:schema xmlns:xsd="http://www.w3.org/2001/XMLSchema" xmlns:xs="http://www.w3.org/2001/XMLSchema" xmlns:p="http://schemas.microsoft.com/office/2006/metadata/properties" xmlns:ns2="c8e34b42-0010-45ae-857f-d4b51ef1fcf6" targetNamespace="http://schemas.microsoft.com/office/2006/metadata/properties" ma:root="true" ma:fieldsID="d000add6b5821a277a796f7a4cc37d9a" ns2:_="">
    <xsd:import namespace="c8e34b42-0010-45ae-857f-d4b51ef1fcf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34b42-0010-45ae-857f-d4b51ef1fc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D9A25B-00A3-4040-B314-3B729EABBC57}">
  <ds:schemaRefs>
    <ds:schemaRef ds:uri="http://schemas.microsoft.com/sharepoint/v3/contenttype/forms"/>
  </ds:schemaRefs>
</ds:datastoreItem>
</file>

<file path=customXml/itemProps2.xml><?xml version="1.0" encoding="utf-8"?>
<ds:datastoreItem xmlns:ds="http://schemas.openxmlformats.org/officeDocument/2006/customXml" ds:itemID="{17B0519F-2E95-4FA2-82FA-2A7874AEF4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34b42-0010-45ae-857f-d4b51ef1fc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Essential</Template>
  <TotalTime>58725</TotalTime>
  <Words>5168</Words>
  <Application>Microsoft Office PowerPoint</Application>
  <PresentationFormat>Personnalisé</PresentationFormat>
  <Paragraphs>743</Paragraphs>
  <Slides>18</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Arial Black</vt:lpstr>
      <vt:lpstr>Calibri</vt:lpstr>
      <vt:lpstr>Times New Roman</vt:lpstr>
      <vt:lpstr>Wingdings</vt:lpstr>
      <vt:lpstr>Essentiel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ECUREUIL VIE DEVELOPPEMENT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REGNAULT Severine</dc:creator>
  <cp:lastModifiedBy>KINIKI Pamela</cp:lastModifiedBy>
  <cp:revision>1403</cp:revision>
  <cp:lastPrinted>2017-11-24T16:02:58Z</cp:lastPrinted>
  <dcterms:created xsi:type="dcterms:W3CDTF">2015-06-22T14:17:57Z</dcterms:created>
  <dcterms:modified xsi:type="dcterms:W3CDTF">2020-11-20T13:27:50Z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0x010100375A64F2A4D59642BB3B05399424CBC6</vt:lpwstr>
  </property>
</Properties>
</file>