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3289" r:id="rId2"/>
    <p:sldId id="3286" r:id="rId3"/>
    <p:sldId id="3287" r:id="rId4"/>
    <p:sldId id="8340" r:id="rId5"/>
    <p:sldId id="8341" r:id="rId6"/>
    <p:sldId id="3266" r:id="rId7"/>
    <p:sldId id="8339" r:id="rId8"/>
    <p:sldId id="329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AULNIER Cecile [ECUVIE]" initials="SC[" lastIdx="12" clrIdx="6">
    <p:extLst>
      <p:ext uri="{19B8F6BF-5375-455C-9EA6-DF929625EA0E}">
        <p15:presenceInfo xmlns:p15="http://schemas.microsoft.com/office/powerpoint/2012/main" userId="S::cecile.saulnier@ecuvie.caisse-epargne.fr::9e0507c2-a4cc-4a46-81c9-c48db2794098" providerId="AD"/>
      </p:ext>
    </p:extLst>
  </p:cmAuthor>
  <p:cmAuthor id="1" name="MARTIN Tony" initials="MT" lastIdx="4" clrIdx="0">
    <p:extLst>
      <p:ext uri="{19B8F6BF-5375-455C-9EA6-DF929625EA0E}">
        <p15:presenceInfo xmlns:p15="http://schemas.microsoft.com/office/powerpoint/2012/main" userId="S::Tony.MARTIN@bpce.fr::8ac15915-d877-4f8e-b276-0374efdfbdf2" providerId="AD"/>
      </p:ext>
    </p:extLst>
  </p:cmAuthor>
  <p:cmAuthor id="2" name="HAROUYTOUN Odile" initials="HO" lastIdx="1" clrIdx="1">
    <p:extLst>
      <p:ext uri="{19B8F6BF-5375-455C-9EA6-DF929625EA0E}">
        <p15:presenceInfo xmlns:p15="http://schemas.microsoft.com/office/powerpoint/2012/main" userId="S::Odile.HAROUYTOUN@bpce.fr::57743ced-20de-40d2-b994-86dd3e27ed95" providerId="AD"/>
      </p:ext>
    </p:extLst>
  </p:cmAuthor>
  <p:cmAuthor id="3" name="Romanet Tatiana" initials="RT" lastIdx="7" clrIdx="2">
    <p:extLst>
      <p:ext uri="{19B8F6BF-5375-455C-9EA6-DF929625EA0E}">
        <p15:presenceInfo xmlns:p15="http://schemas.microsoft.com/office/powerpoint/2012/main" userId="Romanet Tatiana" providerId="None"/>
      </p:ext>
    </p:extLst>
  </p:cmAuthor>
  <p:cmAuthor id="4" name="Tatiana" initials="T" lastIdx="1" clrIdx="3">
    <p:extLst>
      <p:ext uri="{19B8F6BF-5375-455C-9EA6-DF929625EA0E}">
        <p15:presenceInfo xmlns:p15="http://schemas.microsoft.com/office/powerpoint/2012/main" userId="Tatiana" providerId="None"/>
      </p:ext>
    </p:extLst>
  </p:cmAuthor>
  <p:cmAuthor id="5" name="Oumou" initials="O" lastIdx="5" clrIdx="4">
    <p:extLst>
      <p:ext uri="{19B8F6BF-5375-455C-9EA6-DF929625EA0E}">
        <p15:presenceInfo xmlns:p15="http://schemas.microsoft.com/office/powerpoint/2012/main" userId="Oumou" providerId="None"/>
      </p:ext>
    </p:extLst>
  </p:cmAuthor>
  <p:cmAuthor id="6" name="Dghais Samiha" initials="DS" lastIdx="5" clrIdx="5">
    <p:extLst>
      <p:ext uri="{19B8F6BF-5375-455C-9EA6-DF929625EA0E}">
        <p15:presenceInfo xmlns:p15="http://schemas.microsoft.com/office/powerpoint/2012/main" userId="Dghais Sami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B2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97" autoAdjust="0"/>
    <p:restoredTop sz="94660"/>
  </p:normalViewPr>
  <p:slideViewPr>
    <p:cSldViewPr snapToGrid="0">
      <p:cViewPr varScale="1">
        <p:scale>
          <a:sx n="50" d="100"/>
          <a:sy n="50" d="100"/>
        </p:scale>
        <p:origin x="826"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95A1E-742E-4154-94E1-97F7C0E4250D}" type="datetimeFigureOut">
              <a:rPr lang="fr-FR" smtClean="0"/>
              <a:t>09/11/2021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D00524-7DAF-426A-94FB-10D3429FAB98}" type="slidenum">
              <a:rPr lang="fr-FR" smtClean="0"/>
              <a:t>‹N°›</a:t>
            </a:fld>
            <a:endParaRPr lang="fr-FR"/>
          </a:p>
        </p:txBody>
      </p:sp>
    </p:spTree>
    <p:extLst>
      <p:ext uri="{BB962C8B-B14F-4D97-AF65-F5344CB8AC3E}">
        <p14:creationId xmlns:p14="http://schemas.microsoft.com/office/powerpoint/2010/main" val="17427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t>Action = </a:t>
            </a:r>
            <a:r>
              <a:rPr lang="fr-FR" err="1"/>
              <a:t>Market</a:t>
            </a:r>
            <a:endParaRPr lang="en-US"/>
          </a:p>
          <a:p>
            <a:endParaRPr lang="en-US"/>
          </a:p>
        </p:txBody>
      </p:sp>
      <p:sp>
        <p:nvSpPr>
          <p:cNvPr id="4" name="Espace réservé du numéro de diapositive 3"/>
          <p:cNvSpPr>
            <a:spLocks noGrp="1"/>
          </p:cNvSpPr>
          <p:nvPr>
            <p:ph type="sldNum" sz="quarter" idx="5"/>
          </p:nvPr>
        </p:nvSpPr>
        <p:spPr/>
        <p:txBody>
          <a:bodyPr/>
          <a:lstStyle/>
          <a:p>
            <a:fld id="{B31D51E8-FEC6-41CA-9498-B673190EE25E}" type="slidenum">
              <a:rPr lang="fr-FR" smtClean="0"/>
              <a:t>5</a:t>
            </a:fld>
            <a:endParaRPr lang="fr-FR"/>
          </a:p>
        </p:txBody>
      </p:sp>
    </p:spTree>
    <p:extLst>
      <p:ext uri="{BB962C8B-B14F-4D97-AF65-F5344CB8AC3E}">
        <p14:creationId xmlns:p14="http://schemas.microsoft.com/office/powerpoint/2010/main" val="876345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t>Action = </a:t>
            </a:r>
            <a:r>
              <a:rPr lang="fr-FR" err="1"/>
              <a:t>Market</a:t>
            </a:r>
            <a:endParaRPr lang="en-US"/>
          </a:p>
          <a:p>
            <a:endParaRPr lang="en-US"/>
          </a:p>
        </p:txBody>
      </p:sp>
      <p:sp>
        <p:nvSpPr>
          <p:cNvPr id="4" name="Espace réservé du numéro de diapositive 3"/>
          <p:cNvSpPr>
            <a:spLocks noGrp="1"/>
          </p:cNvSpPr>
          <p:nvPr>
            <p:ph type="sldNum" sz="quarter" idx="5"/>
          </p:nvPr>
        </p:nvSpPr>
        <p:spPr/>
        <p:txBody>
          <a:bodyPr/>
          <a:lstStyle/>
          <a:p>
            <a:fld id="{B31D51E8-FEC6-41CA-9498-B673190EE25E}" type="slidenum">
              <a:rPr lang="fr-FR" smtClean="0"/>
              <a:t>6</a:t>
            </a:fld>
            <a:endParaRPr lang="fr-FR"/>
          </a:p>
        </p:txBody>
      </p:sp>
    </p:spTree>
    <p:extLst>
      <p:ext uri="{BB962C8B-B14F-4D97-AF65-F5344CB8AC3E}">
        <p14:creationId xmlns:p14="http://schemas.microsoft.com/office/powerpoint/2010/main" val="733726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uverture 1 lign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7F05D4-463F-4BD9-836D-BDA2AB86B6EA}"/>
              </a:ext>
            </a:extLst>
          </p:cNvPr>
          <p:cNvSpPr/>
          <p:nvPr/>
        </p:nvSpPr>
        <p:spPr>
          <a:xfrm>
            <a:off x="0" y="-8467"/>
            <a:ext cx="12192000" cy="6866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sp>
        <p:nvSpPr>
          <p:cNvPr id="14" name="ZoneTexte 13">
            <a:extLst>
              <a:ext uri="{FF2B5EF4-FFF2-40B4-BE49-F238E27FC236}">
                <a16:creationId xmlns:a16="http://schemas.microsoft.com/office/drawing/2014/main" id="{87AE8B2B-B031-4590-8D35-8C2D0CE1F1C9}"/>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307010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1" y="3664118"/>
            <a:ext cx="9769107" cy="939082"/>
          </a:xfrm>
        </p:spPr>
        <p:txBody>
          <a:bodyPr>
            <a:noAutofit/>
          </a:bodyPr>
          <a:lstStyle>
            <a:lvl1pPr marL="0" indent="0" algn="r">
              <a:buNone/>
              <a:defRPr sz="6600" b="1"/>
            </a:lvl1pPr>
            <a:lvl5pPr>
              <a:defRPr/>
            </a:lvl5pPr>
          </a:lstStyle>
          <a:p>
            <a:pPr lvl="0"/>
            <a:r>
              <a:rPr lang="fr-FR"/>
              <a:t>Titre Calibri 66 pt Bold</a:t>
            </a:r>
          </a:p>
        </p:txBody>
      </p:sp>
      <p:sp>
        <p:nvSpPr>
          <p:cNvPr id="4" name="ZoneTexte 3">
            <a:extLst>
              <a:ext uri="{FF2B5EF4-FFF2-40B4-BE49-F238E27FC236}">
                <a16:creationId xmlns:a16="http://schemas.microsoft.com/office/drawing/2014/main" id="{A1D836CE-C6BD-4311-8F82-FE9DE44C2387}"/>
              </a:ext>
            </a:extLst>
          </p:cNvPr>
          <p:cNvSpPr txBox="1"/>
          <p:nvPr/>
        </p:nvSpPr>
        <p:spPr>
          <a:xfrm>
            <a:off x="5637703" y="2776092"/>
            <a:ext cx="914400" cy="914400"/>
          </a:xfrm>
          <a:prstGeom prst="rect">
            <a:avLst/>
          </a:prstGeom>
          <a:noFill/>
        </p:spPr>
        <p:txBody>
          <a:bodyPr wrap="square" rtlCol="0">
            <a:spAutoFit/>
          </a:bodyPr>
          <a:lstStyle/>
          <a:p>
            <a:endParaRPr lang="fr-FR"/>
          </a:p>
        </p:txBody>
      </p:sp>
      <p:sp>
        <p:nvSpPr>
          <p:cNvPr id="20" name="Espace réservé du texte 2">
            <a:extLst>
              <a:ext uri="{FF2B5EF4-FFF2-40B4-BE49-F238E27FC236}">
                <a16:creationId xmlns:a16="http://schemas.microsoft.com/office/drawing/2014/main" id="{47CE03AC-BBC9-4AC5-AC2A-F6D368EC71ED}"/>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22" name="Espace réservé du texte 5">
            <a:extLst>
              <a:ext uri="{FF2B5EF4-FFF2-40B4-BE49-F238E27FC236}">
                <a16:creationId xmlns:a16="http://schemas.microsoft.com/office/drawing/2014/main" id="{AAC8F884-40EA-4EA2-9A5D-C0B1C23B4B87}"/>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7" name="Image 16">
            <a:extLst>
              <a:ext uri="{FF2B5EF4-FFF2-40B4-BE49-F238E27FC236}">
                <a16:creationId xmlns:a16="http://schemas.microsoft.com/office/drawing/2014/main" id="{AC421292-F508-4401-B24F-B50A42BB6EF3}"/>
              </a:ext>
            </a:extLst>
          </p:cNvPr>
          <p:cNvPicPr>
            <a:picLocks noChangeAspect="1"/>
          </p:cNvPicPr>
          <p:nvPr/>
        </p:nvPicPr>
        <p:blipFill>
          <a:blip r:embed="rId3"/>
          <a:stretch>
            <a:fillRect/>
          </a:stretch>
        </p:blipFill>
        <p:spPr>
          <a:xfrm>
            <a:off x="572321" y="561639"/>
            <a:ext cx="3442450" cy="745725"/>
          </a:xfrm>
          <a:prstGeom prst="rect">
            <a:avLst/>
          </a:prstGeom>
        </p:spPr>
      </p:pic>
    </p:spTree>
    <p:extLst>
      <p:ext uri="{BB962C8B-B14F-4D97-AF65-F5344CB8AC3E}">
        <p14:creationId xmlns:p14="http://schemas.microsoft.com/office/powerpoint/2010/main" val="58682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uverture 2 lign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F3265-5870-43B6-9445-C3E33399E222}"/>
              </a:ext>
            </a:extLst>
          </p:cNvPr>
          <p:cNvSpPr/>
          <p:nvPr/>
        </p:nvSpPr>
        <p:spPr>
          <a:xfrm>
            <a:off x="0" y="-2771"/>
            <a:ext cx="12192000" cy="68607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218610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0" y="2771402"/>
            <a:ext cx="9769107" cy="1830915"/>
          </a:xfrm>
        </p:spPr>
        <p:txBody>
          <a:bodyPr>
            <a:noAutofit/>
          </a:bodyPr>
          <a:lstStyle>
            <a:lvl1pPr marL="0" indent="0" algn="r">
              <a:buNone/>
              <a:defRPr sz="6600" b="1"/>
            </a:lvl1pPr>
            <a:lvl5pPr>
              <a:defRPr/>
            </a:lvl5pPr>
          </a:lstStyle>
          <a:p>
            <a:pPr lvl="0"/>
            <a:r>
              <a:rPr lang="fr-FR"/>
              <a:t>Titre Calibri 66 pt Bold    sur 2 lignes</a:t>
            </a:r>
          </a:p>
        </p:txBody>
      </p:sp>
      <p:sp>
        <p:nvSpPr>
          <p:cNvPr id="28" name="ZoneTexte 27">
            <a:extLst>
              <a:ext uri="{FF2B5EF4-FFF2-40B4-BE49-F238E27FC236}">
                <a16:creationId xmlns:a16="http://schemas.microsoft.com/office/drawing/2014/main" id="{ADD2BAB0-3671-4B6F-8663-CB851701B045}"/>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sp>
        <p:nvSpPr>
          <p:cNvPr id="29" name="Espace réservé du texte 2">
            <a:extLst>
              <a:ext uri="{FF2B5EF4-FFF2-40B4-BE49-F238E27FC236}">
                <a16:creationId xmlns:a16="http://schemas.microsoft.com/office/drawing/2014/main" id="{AF6FDB3E-D84C-4B61-83DE-24B6E50A0C78}"/>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30" name="Espace réservé du texte 5">
            <a:extLst>
              <a:ext uri="{FF2B5EF4-FFF2-40B4-BE49-F238E27FC236}">
                <a16:creationId xmlns:a16="http://schemas.microsoft.com/office/drawing/2014/main" id="{A8858FB8-B64E-4B07-83BB-75153C7DD77D}"/>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4" name="Image 13">
            <a:extLst>
              <a:ext uri="{FF2B5EF4-FFF2-40B4-BE49-F238E27FC236}">
                <a16:creationId xmlns:a16="http://schemas.microsoft.com/office/drawing/2014/main" id="{A6B5BEA5-AC23-42F1-B500-BC98B9F6ADE8}"/>
              </a:ext>
            </a:extLst>
          </p:cNvPr>
          <p:cNvPicPr>
            <a:picLocks noChangeAspect="1"/>
          </p:cNvPicPr>
          <p:nvPr/>
        </p:nvPicPr>
        <p:blipFill>
          <a:blip r:embed="rId3"/>
          <a:stretch>
            <a:fillRect/>
          </a:stretch>
        </p:blipFill>
        <p:spPr>
          <a:xfrm>
            <a:off x="572321" y="561639"/>
            <a:ext cx="3442450" cy="745725"/>
          </a:xfrm>
          <a:prstGeom prst="rect">
            <a:avLst/>
          </a:prstGeom>
        </p:spPr>
      </p:pic>
    </p:spTree>
    <p:extLst>
      <p:ext uri="{BB962C8B-B14F-4D97-AF65-F5344CB8AC3E}">
        <p14:creationId xmlns:p14="http://schemas.microsoft.com/office/powerpoint/2010/main" val="1575701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uverture 3 lign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F3265-5870-43B6-9445-C3E33399E222}"/>
              </a:ext>
            </a:extLst>
          </p:cNvPr>
          <p:cNvSpPr/>
          <p:nvPr/>
        </p:nvSpPr>
        <p:spPr>
          <a:xfrm>
            <a:off x="0" y="23537"/>
            <a:ext cx="12192000" cy="6842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127256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0" name="Espace réservé du texte 3">
            <a:extLst>
              <a:ext uri="{FF2B5EF4-FFF2-40B4-BE49-F238E27FC236}">
                <a16:creationId xmlns:a16="http://schemas.microsoft.com/office/drawing/2014/main" id="{7F8ACBCE-1F92-4805-9117-BC77650E9DCA}"/>
              </a:ext>
            </a:extLst>
          </p:cNvPr>
          <p:cNvSpPr>
            <a:spLocks noGrp="1"/>
          </p:cNvSpPr>
          <p:nvPr>
            <p:ph type="body" sz="quarter" idx="11" hasCustomPrompt="1"/>
          </p:nvPr>
        </p:nvSpPr>
        <p:spPr>
          <a:xfrm>
            <a:off x="572320" y="1856586"/>
            <a:ext cx="9769107" cy="2752310"/>
          </a:xfrm>
        </p:spPr>
        <p:txBody>
          <a:bodyPr>
            <a:noAutofit/>
          </a:bodyPr>
          <a:lstStyle>
            <a:lvl1pPr marL="0" indent="0" algn="r">
              <a:buNone/>
              <a:defRPr sz="6600" b="1"/>
            </a:lvl1pPr>
            <a:lvl5pPr>
              <a:defRPr/>
            </a:lvl5pPr>
          </a:lstStyle>
          <a:p>
            <a:pPr lvl="0"/>
            <a:r>
              <a:rPr lang="fr-FR"/>
              <a:t>Titre Calibri Titre Calibri   60 pt Bold 60 pt Bold       sur 3 lignes sur 3 lignes</a:t>
            </a:r>
          </a:p>
        </p:txBody>
      </p:sp>
      <p:sp>
        <p:nvSpPr>
          <p:cNvPr id="28" name="ZoneTexte 27">
            <a:extLst>
              <a:ext uri="{FF2B5EF4-FFF2-40B4-BE49-F238E27FC236}">
                <a16:creationId xmlns:a16="http://schemas.microsoft.com/office/drawing/2014/main" id="{903E6498-09EC-41BB-88AE-4544193FDCBE}"/>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sp>
        <p:nvSpPr>
          <p:cNvPr id="29" name="Espace réservé du texte 2">
            <a:extLst>
              <a:ext uri="{FF2B5EF4-FFF2-40B4-BE49-F238E27FC236}">
                <a16:creationId xmlns:a16="http://schemas.microsoft.com/office/drawing/2014/main" id="{D9F0FE0C-91A0-4BBA-952F-07707A3C0731}"/>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30" name="Espace réservé du texte 5">
            <a:extLst>
              <a:ext uri="{FF2B5EF4-FFF2-40B4-BE49-F238E27FC236}">
                <a16:creationId xmlns:a16="http://schemas.microsoft.com/office/drawing/2014/main" id="{A18066F6-759F-4CBF-B5D9-6B5A3058B7B5}"/>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5" name="Image 14">
            <a:extLst>
              <a:ext uri="{FF2B5EF4-FFF2-40B4-BE49-F238E27FC236}">
                <a16:creationId xmlns:a16="http://schemas.microsoft.com/office/drawing/2014/main" id="{CA2DF8B1-2522-4C0A-81E4-6CEBD6A6F830}"/>
              </a:ext>
            </a:extLst>
          </p:cNvPr>
          <p:cNvPicPr>
            <a:picLocks noChangeAspect="1"/>
          </p:cNvPicPr>
          <p:nvPr/>
        </p:nvPicPr>
        <p:blipFill>
          <a:blip r:embed="rId3"/>
          <a:stretch>
            <a:fillRect/>
          </a:stretch>
        </p:blipFill>
        <p:spPr>
          <a:xfrm>
            <a:off x="572321" y="469801"/>
            <a:ext cx="3442450" cy="745725"/>
          </a:xfrm>
          <a:prstGeom prst="rect">
            <a:avLst/>
          </a:prstGeom>
        </p:spPr>
      </p:pic>
    </p:spTree>
    <p:extLst>
      <p:ext uri="{BB962C8B-B14F-4D97-AF65-F5344CB8AC3E}">
        <p14:creationId xmlns:p14="http://schemas.microsoft.com/office/powerpoint/2010/main" val="1157869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mmaire 1 partie">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1A87890B-4EAE-46E4-8F6E-7A72916977EA}" type="datetime1">
              <a:rPr lang="en-US" smtClean="0"/>
              <a:t>11/9/2021</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1" name="Espace réservé du texte 5">
            <a:extLst>
              <a:ext uri="{FF2B5EF4-FFF2-40B4-BE49-F238E27FC236}">
                <a16:creationId xmlns:a16="http://schemas.microsoft.com/office/drawing/2014/main" id="{D7F1DA08-8E22-4FD4-8336-7FAFE3C7939C}"/>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p:txBody>
      </p:sp>
    </p:spTree>
    <p:extLst>
      <p:ext uri="{BB962C8B-B14F-4D97-AF65-F5344CB8AC3E}">
        <p14:creationId xmlns:p14="http://schemas.microsoft.com/office/powerpoint/2010/main" val="2034621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ommaire 2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B1259B7-A6E6-405E-B6D7-BD5C1F6DBEDE}" type="datetime1">
              <a:rPr lang="en-US" smtClean="0"/>
              <a:t>11/9/2021</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2" name="Espace réservé du texte 5">
            <a:extLst>
              <a:ext uri="{FF2B5EF4-FFF2-40B4-BE49-F238E27FC236}">
                <a16:creationId xmlns:a16="http://schemas.microsoft.com/office/drawing/2014/main" id="{B8E8D758-80E8-413C-A2FD-945033D612CF}"/>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p:txBody>
      </p:sp>
    </p:spTree>
    <p:extLst>
      <p:ext uri="{BB962C8B-B14F-4D97-AF65-F5344CB8AC3E}">
        <p14:creationId xmlns:p14="http://schemas.microsoft.com/office/powerpoint/2010/main" val="4127640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mmaire 3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83870CAB-B19D-40BF-BCC6-727C2C8FD808}" type="datetime1">
              <a:rPr lang="en-US" smtClean="0"/>
              <a:t>11/9/2021</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3" name="Espace réservé du texte 5">
            <a:extLst>
              <a:ext uri="{FF2B5EF4-FFF2-40B4-BE49-F238E27FC236}">
                <a16:creationId xmlns:a16="http://schemas.microsoft.com/office/drawing/2014/main" id="{98535236-A3A1-4AC4-AC0B-3ACE6883E182}"/>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p:txBody>
      </p:sp>
    </p:spTree>
    <p:extLst>
      <p:ext uri="{BB962C8B-B14F-4D97-AF65-F5344CB8AC3E}">
        <p14:creationId xmlns:p14="http://schemas.microsoft.com/office/powerpoint/2010/main" val="206782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ommaire 4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E81B8281-9A7A-479C-A0BA-E20497093F0D}" type="datetime1">
              <a:rPr lang="en-US" smtClean="0"/>
              <a:t>11/9/2021</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3" name="Espace réservé du texte 5">
            <a:extLst>
              <a:ext uri="{FF2B5EF4-FFF2-40B4-BE49-F238E27FC236}">
                <a16:creationId xmlns:a16="http://schemas.microsoft.com/office/drawing/2014/main" id="{8E426D4D-F6C4-4AD5-835D-90C28D23725B}"/>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4 Calibri 28 pt</a:t>
            </a:r>
          </a:p>
        </p:txBody>
      </p:sp>
    </p:spTree>
    <p:extLst>
      <p:ext uri="{BB962C8B-B14F-4D97-AF65-F5344CB8AC3E}">
        <p14:creationId xmlns:p14="http://schemas.microsoft.com/office/powerpoint/2010/main" val="862558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ommaire 5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BA79040-20AD-4298-A384-318009D98089}" type="datetime1">
              <a:rPr lang="en-US" smtClean="0"/>
              <a:t>11/9/2021</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9" name="Rectangle 18">
            <a:extLst>
              <a:ext uri="{FF2B5EF4-FFF2-40B4-BE49-F238E27FC236}">
                <a16:creationId xmlns:a16="http://schemas.microsoft.com/office/drawing/2014/main" id="{FC3709BA-8D7D-4610-A4DD-8A8A1E0AA654}"/>
              </a:ext>
            </a:extLst>
          </p:cNvPr>
          <p:cNvSpPr/>
          <p:nvPr/>
        </p:nvSpPr>
        <p:spPr>
          <a:xfrm>
            <a:off x="994286" y="5376229"/>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5 Calibri 28 pt</a:t>
            </a:r>
          </a:p>
          <a:p>
            <a:pPr lvl="0"/>
            <a:endParaRPr lang="fr-FR"/>
          </a:p>
        </p:txBody>
      </p:sp>
    </p:spTree>
    <p:extLst>
      <p:ext uri="{BB962C8B-B14F-4D97-AF65-F5344CB8AC3E}">
        <p14:creationId xmlns:p14="http://schemas.microsoft.com/office/powerpoint/2010/main" val="2402949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ous-Partie 2 lignes">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26CFD75B-8A10-407C-AE98-054629AA96EB}" type="datetime1">
              <a:rPr lang="en-US" smtClean="0"/>
              <a:t>11/9/2021</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754326"/>
          </a:xfrm>
        </p:spPr>
        <p:txBody>
          <a:bodyPr>
            <a:spAutoFit/>
          </a:bodyPr>
          <a:lstStyle>
            <a:lvl1pPr marL="0" indent="0">
              <a:buNone/>
              <a:defRPr sz="6000" b="1">
                <a:solidFill>
                  <a:schemeClr val="accent1"/>
                </a:solidFill>
              </a:defRPr>
            </a:lvl1pPr>
          </a:lstStyle>
          <a:p>
            <a:pPr lvl="0"/>
            <a:r>
              <a:rPr lang="fr-FR"/>
              <a:t>Titre grande partie Calibri 60 pt Bold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4048264"/>
            <a:ext cx="9088335" cy="2149946"/>
          </a:xfrm>
        </p:spPr>
        <p:txBody>
          <a:bodyPr>
            <a:noAutofit/>
          </a:bodyPr>
          <a:lstStyle>
            <a:lvl1pPr marL="0" indent="0">
              <a:buNone/>
              <a:defRPr sz="2000"/>
            </a:lvl1pPr>
          </a:lstStyle>
          <a:p>
            <a:pPr lvl="0"/>
            <a:r>
              <a:rPr lang="fr-FR">
                <a:latin typeface="+mj-lt"/>
                <a:ea typeface="Microsoft YaHei Light" panose="020B0502040204020203" pitchFamily="34" charset="-122"/>
              </a:rPr>
              <a:t>Paragraphe d’explication de la partie (non obligatoire) Calibri 20 pt                          Lorem ipsum </a:t>
            </a:r>
            <a:r>
              <a:rPr lang="fr-FR" err="1">
                <a:latin typeface="+mj-lt"/>
                <a:ea typeface="Microsoft YaHei Light" panose="020B0502040204020203" pitchFamily="34" charset="-122"/>
              </a:rPr>
              <a:t>dolor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sit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amet</a:t>
            </a:r>
            <a:r>
              <a:rPr lang="fr-FR">
                <a:latin typeface="+mj-lt"/>
                <a:ea typeface="Microsoft YaHei Light" panose="020B0502040204020203" pitchFamily="34" charset="-122"/>
              </a:rPr>
              <a:t>, </a:t>
            </a:r>
            <a:r>
              <a:rPr lang="fr-FR" err="1">
                <a:latin typeface="+mj-lt"/>
                <a:ea typeface="Microsoft YaHei Light" panose="020B0502040204020203" pitchFamily="34" charset="-122"/>
              </a:rPr>
              <a:t>consectetur</a:t>
            </a:r>
            <a:r>
              <a:rPr lang="fr-FR">
                <a:latin typeface="+mj-lt"/>
                <a:ea typeface="Microsoft YaHei Light" panose="020B0502040204020203" pitchFamily="34" charset="-122"/>
              </a:rPr>
              <a:t> </a:t>
            </a:r>
            <a:r>
              <a:rPr lang="fr-FR" err="1">
                <a:latin typeface="+mj-lt"/>
                <a:ea typeface="Microsoft YaHei Light" panose="020B0502040204020203" pitchFamily="34" charset="-122"/>
              </a:rPr>
              <a:t>adipiscing</a:t>
            </a:r>
            <a:r>
              <a:rPr lang="fr-FR">
                <a:latin typeface="+mj-lt"/>
                <a:ea typeface="Microsoft YaHei Light" panose="020B0502040204020203" pitchFamily="34" charset="-122"/>
              </a:rPr>
              <a:t> </a:t>
            </a:r>
            <a:r>
              <a:rPr lang="fr-FR" err="1">
                <a:latin typeface="+mj-lt"/>
                <a:ea typeface="Microsoft YaHei Light" panose="020B0502040204020203" pitchFamily="34" charset="-122"/>
              </a:rPr>
              <a:t>elit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sed</a:t>
            </a:r>
            <a:r>
              <a:rPr lang="fr-FR">
                <a:latin typeface="+mj-lt"/>
                <a:ea typeface="Microsoft YaHei Light" panose="020B0502040204020203" pitchFamily="34" charset="-122"/>
              </a:rPr>
              <a:t> do </a:t>
            </a:r>
            <a:r>
              <a:rPr lang="fr-FR" err="1">
                <a:latin typeface="+mj-lt"/>
                <a:ea typeface="Microsoft YaHei Light" panose="020B0502040204020203" pitchFamily="34" charset="-122"/>
              </a:rPr>
              <a:t>eiusmod</a:t>
            </a:r>
            <a:r>
              <a:rPr lang="fr-FR">
                <a:latin typeface="+mj-lt"/>
                <a:ea typeface="Microsoft YaHei Light" panose="020B0502040204020203" pitchFamily="34" charset="-122"/>
              </a:rPr>
              <a:t> </a:t>
            </a:r>
            <a:r>
              <a:rPr lang="fr-FR" err="1">
                <a:latin typeface="+mj-lt"/>
                <a:ea typeface="Microsoft YaHei Light" panose="020B0502040204020203" pitchFamily="34" charset="-122"/>
              </a:rPr>
              <a:t>tempor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incididunt</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labore</a:t>
            </a:r>
            <a:r>
              <a:rPr lang="fr-FR">
                <a:latin typeface="+mj-lt"/>
                <a:ea typeface="Microsoft YaHei Light" panose="020B0502040204020203" pitchFamily="34" charset="-122"/>
              </a:rPr>
              <a:t> et </a:t>
            </a:r>
            <a:r>
              <a:rPr lang="fr-FR" err="1">
                <a:latin typeface="+mj-lt"/>
                <a:ea typeface="Microsoft YaHei Light" panose="020B0502040204020203" pitchFamily="34" charset="-122"/>
              </a:rPr>
              <a:t>dolore</a:t>
            </a:r>
            <a:r>
              <a:rPr lang="fr-FR">
                <a:latin typeface="+mj-lt"/>
                <a:ea typeface="Microsoft YaHei Light" panose="020B0502040204020203" pitchFamily="34" charset="-122"/>
              </a:rPr>
              <a:t> magna </a:t>
            </a:r>
            <a:r>
              <a:rPr lang="fr-FR" err="1">
                <a:latin typeface="+mj-lt"/>
                <a:ea typeface="Microsoft YaHei Light" panose="020B0502040204020203" pitchFamily="34" charset="-122"/>
              </a:rPr>
              <a:t>aliqua</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enim</a:t>
            </a:r>
            <a:r>
              <a:rPr lang="fr-FR">
                <a:latin typeface="+mj-lt"/>
                <a:ea typeface="Microsoft YaHei Light" panose="020B0502040204020203" pitchFamily="34" charset="-122"/>
              </a:rPr>
              <a:t> ad </a:t>
            </a:r>
            <a:r>
              <a:rPr lang="fr-FR" err="1">
                <a:latin typeface="+mj-lt"/>
                <a:ea typeface="Microsoft YaHei Light" panose="020B0502040204020203" pitchFamily="34" charset="-122"/>
              </a:rPr>
              <a:t>minim</a:t>
            </a:r>
            <a:r>
              <a:rPr lang="fr-FR">
                <a:latin typeface="+mj-lt"/>
                <a:ea typeface="Microsoft YaHei Light" panose="020B0502040204020203" pitchFamily="34" charset="-122"/>
              </a:rPr>
              <a:t> </a:t>
            </a:r>
            <a:r>
              <a:rPr lang="fr-FR" err="1">
                <a:latin typeface="+mj-lt"/>
                <a:ea typeface="Microsoft YaHei Light" panose="020B0502040204020203" pitchFamily="34" charset="-122"/>
              </a:rPr>
              <a:t>veniam</a:t>
            </a:r>
            <a:r>
              <a:rPr lang="fr-FR">
                <a:latin typeface="+mj-lt"/>
                <a:ea typeface="Microsoft YaHei Light" panose="020B0502040204020203" pitchFamily="34" charset="-122"/>
              </a:rPr>
              <a:t>,</a:t>
            </a:r>
            <a:endParaRPr lang="fr-F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1325563" y="1506538"/>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a:t>01</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786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ous-Partie 1 lign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37DA31F0-3C87-44F9-82CE-649F4C3EFCCB}" type="datetime1">
              <a:rPr lang="en-US" smtClean="0"/>
              <a:t>11/9/2021</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9"/>
            <a:ext cx="9088437" cy="923330"/>
          </a:xfrm>
        </p:spPr>
        <p:txBody>
          <a:bodyPr>
            <a:spAutoFit/>
          </a:bodyPr>
          <a:lstStyle>
            <a:lvl1pPr marL="0" indent="0">
              <a:buNone/>
              <a:defRPr sz="6000" b="1">
                <a:solidFill>
                  <a:schemeClr val="accent3"/>
                </a:solidFill>
              </a:defRPr>
            </a:lvl1pPr>
          </a:lstStyle>
          <a:p>
            <a:pPr lvl="0"/>
            <a:r>
              <a:rPr lang="fr-FR"/>
              <a:t>Titre grande partie 1 ligne</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3217269"/>
            <a:ext cx="9087771" cy="2149946"/>
          </a:xfrm>
        </p:spPr>
        <p:txBody>
          <a:bodyPr>
            <a:noAutofit/>
          </a:bodyPr>
          <a:lstStyle>
            <a:lvl1pPr marL="0" indent="0">
              <a:buNone/>
              <a:defRPr sz="2000"/>
            </a:lvl1pPr>
          </a:lstStyle>
          <a:p>
            <a:pPr lvl="0"/>
            <a:r>
              <a:rPr lang="fr-FR">
                <a:latin typeface="+mj-lt"/>
                <a:ea typeface="Microsoft YaHei Light" panose="020B0502040204020203" pitchFamily="34" charset="-122"/>
              </a:rPr>
              <a:t>Paragraphe d’explication de la partie (non obligatoire) Calibri 20 pt                          Lorem ipsum </a:t>
            </a:r>
            <a:r>
              <a:rPr lang="fr-FR" err="1">
                <a:latin typeface="+mj-lt"/>
                <a:ea typeface="Microsoft YaHei Light" panose="020B0502040204020203" pitchFamily="34" charset="-122"/>
              </a:rPr>
              <a:t>dolor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sit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amet</a:t>
            </a:r>
            <a:r>
              <a:rPr lang="fr-FR">
                <a:latin typeface="+mj-lt"/>
                <a:ea typeface="Microsoft YaHei Light" panose="020B0502040204020203" pitchFamily="34" charset="-122"/>
              </a:rPr>
              <a:t>, </a:t>
            </a:r>
            <a:r>
              <a:rPr lang="fr-FR" err="1">
                <a:latin typeface="+mj-lt"/>
                <a:ea typeface="Microsoft YaHei Light" panose="020B0502040204020203" pitchFamily="34" charset="-122"/>
              </a:rPr>
              <a:t>consectetur</a:t>
            </a:r>
            <a:r>
              <a:rPr lang="fr-FR">
                <a:latin typeface="+mj-lt"/>
                <a:ea typeface="Microsoft YaHei Light" panose="020B0502040204020203" pitchFamily="34" charset="-122"/>
              </a:rPr>
              <a:t> </a:t>
            </a:r>
            <a:r>
              <a:rPr lang="fr-FR" err="1">
                <a:latin typeface="+mj-lt"/>
                <a:ea typeface="Microsoft YaHei Light" panose="020B0502040204020203" pitchFamily="34" charset="-122"/>
              </a:rPr>
              <a:t>adipiscing</a:t>
            </a:r>
            <a:r>
              <a:rPr lang="fr-FR">
                <a:latin typeface="+mj-lt"/>
                <a:ea typeface="Microsoft YaHei Light" panose="020B0502040204020203" pitchFamily="34" charset="-122"/>
              </a:rPr>
              <a:t> </a:t>
            </a:r>
            <a:r>
              <a:rPr lang="fr-FR" err="1">
                <a:latin typeface="+mj-lt"/>
                <a:ea typeface="Microsoft YaHei Light" panose="020B0502040204020203" pitchFamily="34" charset="-122"/>
              </a:rPr>
              <a:t>elit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sed</a:t>
            </a:r>
            <a:r>
              <a:rPr lang="fr-FR">
                <a:latin typeface="+mj-lt"/>
                <a:ea typeface="Microsoft YaHei Light" panose="020B0502040204020203" pitchFamily="34" charset="-122"/>
              </a:rPr>
              <a:t> do </a:t>
            </a:r>
            <a:r>
              <a:rPr lang="fr-FR" err="1">
                <a:latin typeface="+mj-lt"/>
                <a:ea typeface="Microsoft YaHei Light" panose="020B0502040204020203" pitchFamily="34" charset="-122"/>
              </a:rPr>
              <a:t>eiusmod</a:t>
            </a:r>
            <a:r>
              <a:rPr lang="fr-FR">
                <a:latin typeface="+mj-lt"/>
                <a:ea typeface="Microsoft YaHei Light" panose="020B0502040204020203" pitchFamily="34" charset="-122"/>
              </a:rPr>
              <a:t> </a:t>
            </a:r>
            <a:r>
              <a:rPr lang="fr-FR" err="1">
                <a:latin typeface="+mj-lt"/>
                <a:ea typeface="Microsoft YaHei Light" panose="020B0502040204020203" pitchFamily="34" charset="-122"/>
              </a:rPr>
              <a:t>tempor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incididunt</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labore</a:t>
            </a:r>
            <a:r>
              <a:rPr lang="fr-FR">
                <a:latin typeface="+mj-lt"/>
                <a:ea typeface="Microsoft YaHei Light" panose="020B0502040204020203" pitchFamily="34" charset="-122"/>
              </a:rPr>
              <a:t> et </a:t>
            </a:r>
            <a:r>
              <a:rPr lang="fr-FR" err="1">
                <a:latin typeface="+mj-lt"/>
                <a:ea typeface="Microsoft YaHei Light" panose="020B0502040204020203" pitchFamily="34" charset="-122"/>
              </a:rPr>
              <a:t>dolore</a:t>
            </a:r>
            <a:r>
              <a:rPr lang="fr-FR">
                <a:latin typeface="+mj-lt"/>
                <a:ea typeface="Microsoft YaHei Light" panose="020B0502040204020203" pitchFamily="34" charset="-122"/>
              </a:rPr>
              <a:t> magna </a:t>
            </a:r>
            <a:r>
              <a:rPr lang="fr-FR" err="1">
                <a:latin typeface="+mj-lt"/>
                <a:ea typeface="Microsoft YaHei Light" panose="020B0502040204020203" pitchFamily="34" charset="-122"/>
              </a:rPr>
              <a:t>aliqua</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enim</a:t>
            </a:r>
            <a:r>
              <a:rPr lang="fr-FR">
                <a:latin typeface="+mj-lt"/>
                <a:ea typeface="Microsoft YaHei Light" panose="020B0502040204020203" pitchFamily="34" charset="-122"/>
              </a:rPr>
              <a:t> ad </a:t>
            </a:r>
            <a:r>
              <a:rPr lang="fr-FR" err="1">
                <a:latin typeface="+mj-lt"/>
                <a:ea typeface="Microsoft YaHei Light" panose="020B0502040204020203" pitchFamily="34" charset="-122"/>
              </a:rPr>
              <a:t>minim</a:t>
            </a:r>
            <a:r>
              <a:rPr lang="fr-FR">
                <a:latin typeface="+mj-lt"/>
                <a:ea typeface="Microsoft YaHei Light" panose="020B0502040204020203" pitchFamily="34" charset="-122"/>
              </a:rPr>
              <a:t> </a:t>
            </a:r>
            <a:r>
              <a:rPr lang="fr-FR" err="1">
                <a:latin typeface="+mj-lt"/>
                <a:ea typeface="Microsoft YaHei Light" panose="020B0502040204020203" pitchFamily="34" charset="-122"/>
              </a:rPr>
              <a:t>veniam</a:t>
            </a:r>
            <a:r>
              <a:rPr lang="fr-FR">
                <a:latin typeface="+mj-lt"/>
                <a:ea typeface="Microsoft YaHei Light" panose="020B0502040204020203" pitchFamily="34" charset="-122"/>
              </a:rPr>
              <a:t>,</a:t>
            </a:r>
            <a:endParaRPr lang="fr-F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9" name="Espace réservé du texte 6">
            <a:extLst>
              <a:ext uri="{FF2B5EF4-FFF2-40B4-BE49-F238E27FC236}">
                <a16:creationId xmlns:a16="http://schemas.microsoft.com/office/drawing/2014/main" id="{F312B80D-3460-4EB7-9BA2-A0DE1DE0A79A}"/>
              </a:ext>
            </a:extLst>
          </p:cNvPr>
          <p:cNvSpPr>
            <a:spLocks noGrp="1"/>
          </p:cNvSpPr>
          <p:nvPr>
            <p:ph type="body" sz="quarter" idx="14" hasCustomPrompt="1"/>
          </p:nvPr>
        </p:nvSpPr>
        <p:spPr>
          <a:xfrm>
            <a:off x="1325563" y="1506538"/>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a:t>02</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351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ous-Partie Génériqu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52C7C112-E9CD-49F2-844A-DC0771108FE4}" type="datetime1">
              <a:rPr lang="en-US" smtClean="0"/>
              <a:t>11/9/2021</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692275"/>
          </a:xfrm>
        </p:spPr>
        <p:txBody>
          <a:bodyPr>
            <a:noAutofit/>
          </a:bodyPr>
          <a:lstStyle>
            <a:lvl1pPr marL="0" indent="0">
              <a:buNone/>
              <a:defRPr sz="6000" b="1">
                <a:solidFill>
                  <a:schemeClr val="accent2"/>
                </a:solidFill>
              </a:defRPr>
            </a:lvl1pPr>
          </a:lstStyle>
          <a:p>
            <a:pPr lvl="0"/>
            <a:r>
              <a:rPr lang="fr-FR"/>
              <a:t>Titre grande partie sans paragraphe</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8" name="Espace réservé du texte 6">
            <a:extLst>
              <a:ext uri="{FF2B5EF4-FFF2-40B4-BE49-F238E27FC236}">
                <a16:creationId xmlns:a16="http://schemas.microsoft.com/office/drawing/2014/main" id="{71A4F75C-833C-4FDF-BAFE-EECAC926FB57}"/>
              </a:ext>
            </a:extLst>
          </p:cNvPr>
          <p:cNvSpPr>
            <a:spLocks noGrp="1"/>
          </p:cNvSpPr>
          <p:nvPr>
            <p:ph type="body" sz="quarter" idx="14" hasCustomPrompt="1"/>
          </p:nvPr>
        </p:nvSpPr>
        <p:spPr>
          <a:xfrm>
            <a:off x="1325563" y="1506538"/>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a:t>03</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639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ge de contenu simpl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913DE0C-9E07-4069-903F-0C80148BDC5E}"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447131" y="1427558"/>
            <a:ext cx="11290050" cy="4608909"/>
          </a:xfrm>
        </p:spPr>
        <p:txBody>
          <a:bodyPr/>
          <a:lstStyle>
            <a:lvl1pPr>
              <a:lnSpc>
                <a:spcPct val="150000"/>
              </a:lnSpc>
              <a:spcBef>
                <a:spcPts val="1000"/>
              </a:spcBef>
              <a:defRPr sz="1700"/>
            </a:lvl1pPr>
            <a:lvl2pPr>
              <a:lnSpc>
                <a:spcPct val="150000"/>
              </a:lnSpc>
              <a:spcBef>
                <a:spcPts val="1000"/>
              </a:spcBef>
              <a:defRPr sz="1700"/>
            </a:lvl2pPr>
            <a:lvl3pPr>
              <a:lnSpc>
                <a:spcPct val="150000"/>
              </a:lnSpc>
              <a:spcBef>
                <a:spcPts val="1000"/>
              </a:spcBef>
              <a:defRPr sz="1700"/>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Tree>
    <p:extLst>
      <p:ext uri="{BB962C8B-B14F-4D97-AF65-F5344CB8AC3E}">
        <p14:creationId xmlns:p14="http://schemas.microsoft.com/office/powerpoint/2010/main" val="3205753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ge de contenu multi-blocs">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672F52B-B09D-418A-8289-BECBE119CB42}"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multi-blocs</a:t>
            </a:r>
          </a:p>
        </p:txBody>
      </p:sp>
      <p:sp>
        <p:nvSpPr>
          <p:cNvPr id="24" name="Espace réservé du texte 22">
            <a:extLst>
              <a:ext uri="{FF2B5EF4-FFF2-40B4-BE49-F238E27FC236}">
                <a16:creationId xmlns:a16="http://schemas.microsoft.com/office/drawing/2014/main" id="{45734E6A-C966-45D6-AFCA-FD3809D573AB}"/>
              </a:ext>
            </a:extLst>
          </p:cNvPr>
          <p:cNvSpPr>
            <a:spLocks noGrp="1"/>
          </p:cNvSpPr>
          <p:nvPr>
            <p:ph type="body" sz="quarter" idx="11" hasCustomPrompt="1"/>
          </p:nvPr>
        </p:nvSpPr>
        <p:spPr>
          <a:xfrm>
            <a:off x="51328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23" name="Espace réservé du texte 17">
            <a:extLst>
              <a:ext uri="{FF2B5EF4-FFF2-40B4-BE49-F238E27FC236}">
                <a16:creationId xmlns:a16="http://schemas.microsoft.com/office/drawing/2014/main" id="{1FCACA10-C732-4F80-96AC-37D638FCDF48}"/>
              </a:ext>
            </a:extLst>
          </p:cNvPr>
          <p:cNvSpPr>
            <a:spLocks noGrp="1"/>
          </p:cNvSpPr>
          <p:nvPr>
            <p:ph type="body" sz="quarter" idx="12" hasCustomPrompt="1"/>
          </p:nvPr>
        </p:nvSpPr>
        <p:spPr>
          <a:xfrm>
            <a:off x="874800" y="1732377"/>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25" name="Espace réservé du texte 18">
            <a:extLst>
              <a:ext uri="{FF2B5EF4-FFF2-40B4-BE49-F238E27FC236}">
                <a16:creationId xmlns:a16="http://schemas.microsoft.com/office/drawing/2014/main" id="{80C8874B-F5D4-475F-B395-79CA9EEE6BEC}"/>
              </a:ext>
            </a:extLst>
          </p:cNvPr>
          <p:cNvSpPr>
            <a:spLocks noGrp="1"/>
          </p:cNvSpPr>
          <p:nvPr>
            <p:ph type="body" sz="quarter" idx="15" hasCustomPrompt="1"/>
          </p:nvPr>
        </p:nvSpPr>
        <p:spPr>
          <a:xfrm>
            <a:off x="513289" y="1732377"/>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29" name="Espace réservé du texte 22">
            <a:extLst>
              <a:ext uri="{FF2B5EF4-FFF2-40B4-BE49-F238E27FC236}">
                <a16:creationId xmlns:a16="http://schemas.microsoft.com/office/drawing/2014/main" id="{BD5674FA-DD47-4553-851C-114963650183}"/>
              </a:ext>
            </a:extLst>
          </p:cNvPr>
          <p:cNvSpPr>
            <a:spLocks noGrp="1"/>
          </p:cNvSpPr>
          <p:nvPr>
            <p:ph type="body" sz="quarter" idx="16" hasCustomPrompt="1"/>
          </p:nvPr>
        </p:nvSpPr>
        <p:spPr>
          <a:xfrm>
            <a:off x="577743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30" name="Espace réservé du texte 17">
            <a:extLst>
              <a:ext uri="{FF2B5EF4-FFF2-40B4-BE49-F238E27FC236}">
                <a16:creationId xmlns:a16="http://schemas.microsoft.com/office/drawing/2014/main" id="{86A284F6-8201-44FB-9397-5505720B74BD}"/>
              </a:ext>
            </a:extLst>
          </p:cNvPr>
          <p:cNvSpPr>
            <a:spLocks noGrp="1"/>
          </p:cNvSpPr>
          <p:nvPr>
            <p:ph type="body" sz="quarter" idx="17" hasCustomPrompt="1"/>
          </p:nvPr>
        </p:nvSpPr>
        <p:spPr>
          <a:xfrm>
            <a:off x="6138950" y="1732377"/>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31" name="Espace réservé du texte 18">
            <a:extLst>
              <a:ext uri="{FF2B5EF4-FFF2-40B4-BE49-F238E27FC236}">
                <a16:creationId xmlns:a16="http://schemas.microsoft.com/office/drawing/2014/main" id="{3FC31FE6-F02B-4CC4-A3C8-965E2EA4FFD8}"/>
              </a:ext>
            </a:extLst>
          </p:cNvPr>
          <p:cNvSpPr>
            <a:spLocks noGrp="1"/>
          </p:cNvSpPr>
          <p:nvPr>
            <p:ph type="body" sz="quarter" idx="18" hasCustomPrompt="1"/>
          </p:nvPr>
        </p:nvSpPr>
        <p:spPr>
          <a:xfrm>
            <a:off x="5777439" y="1732377"/>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35" name="Espace réservé du texte 22">
            <a:extLst>
              <a:ext uri="{FF2B5EF4-FFF2-40B4-BE49-F238E27FC236}">
                <a16:creationId xmlns:a16="http://schemas.microsoft.com/office/drawing/2014/main" id="{E51E36C0-27A5-4715-9439-94F7D98CA9BD}"/>
              </a:ext>
            </a:extLst>
          </p:cNvPr>
          <p:cNvSpPr>
            <a:spLocks noGrp="1"/>
          </p:cNvSpPr>
          <p:nvPr>
            <p:ph type="body" sz="quarter" idx="19" hasCustomPrompt="1"/>
          </p:nvPr>
        </p:nvSpPr>
        <p:spPr>
          <a:xfrm>
            <a:off x="51328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36" name="Espace réservé du texte 17">
            <a:extLst>
              <a:ext uri="{FF2B5EF4-FFF2-40B4-BE49-F238E27FC236}">
                <a16:creationId xmlns:a16="http://schemas.microsoft.com/office/drawing/2014/main" id="{53B47B7A-AE67-4605-BD1F-CF469C835EAE}"/>
              </a:ext>
            </a:extLst>
          </p:cNvPr>
          <p:cNvSpPr>
            <a:spLocks noGrp="1"/>
          </p:cNvSpPr>
          <p:nvPr>
            <p:ph type="body" sz="quarter" idx="20" hasCustomPrompt="1"/>
          </p:nvPr>
        </p:nvSpPr>
        <p:spPr>
          <a:xfrm>
            <a:off x="874800" y="3847722"/>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37" name="Espace réservé du texte 18">
            <a:extLst>
              <a:ext uri="{FF2B5EF4-FFF2-40B4-BE49-F238E27FC236}">
                <a16:creationId xmlns:a16="http://schemas.microsoft.com/office/drawing/2014/main" id="{76EFEEEF-1B8D-4E44-AD7F-83C39C9033E2}"/>
              </a:ext>
            </a:extLst>
          </p:cNvPr>
          <p:cNvSpPr>
            <a:spLocks noGrp="1"/>
          </p:cNvSpPr>
          <p:nvPr>
            <p:ph type="body" sz="quarter" idx="21" hasCustomPrompt="1"/>
          </p:nvPr>
        </p:nvSpPr>
        <p:spPr>
          <a:xfrm>
            <a:off x="513289" y="3847722"/>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41" name="Espace réservé du texte 22">
            <a:extLst>
              <a:ext uri="{FF2B5EF4-FFF2-40B4-BE49-F238E27FC236}">
                <a16:creationId xmlns:a16="http://schemas.microsoft.com/office/drawing/2014/main" id="{041314FA-513D-4A5E-8EE1-DE848902E303}"/>
              </a:ext>
            </a:extLst>
          </p:cNvPr>
          <p:cNvSpPr>
            <a:spLocks noGrp="1"/>
          </p:cNvSpPr>
          <p:nvPr>
            <p:ph type="body" sz="quarter" idx="22" hasCustomPrompt="1"/>
          </p:nvPr>
        </p:nvSpPr>
        <p:spPr>
          <a:xfrm>
            <a:off x="577743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42" name="Espace réservé du texte 17">
            <a:extLst>
              <a:ext uri="{FF2B5EF4-FFF2-40B4-BE49-F238E27FC236}">
                <a16:creationId xmlns:a16="http://schemas.microsoft.com/office/drawing/2014/main" id="{9724E0CC-D29C-4ECE-971B-C328AB022DFE}"/>
              </a:ext>
            </a:extLst>
          </p:cNvPr>
          <p:cNvSpPr>
            <a:spLocks noGrp="1"/>
          </p:cNvSpPr>
          <p:nvPr>
            <p:ph type="body" sz="quarter" idx="23" hasCustomPrompt="1"/>
          </p:nvPr>
        </p:nvSpPr>
        <p:spPr>
          <a:xfrm>
            <a:off x="6138950" y="3847722"/>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43" name="Espace réservé du texte 18">
            <a:extLst>
              <a:ext uri="{FF2B5EF4-FFF2-40B4-BE49-F238E27FC236}">
                <a16:creationId xmlns:a16="http://schemas.microsoft.com/office/drawing/2014/main" id="{7270A600-71E9-47B4-9543-1B238EFFB823}"/>
              </a:ext>
            </a:extLst>
          </p:cNvPr>
          <p:cNvSpPr>
            <a:spLocks noGrp="1"/>
          </p:cNvSpPr>
          <p:nvPr>
            <p:ph type="body" sz="quarter" idx="24" hasCustomPrompt="1"/>
          </p:nvPr>
        </p:nvSpPr>
        <p:spPr>
          <a:xfrm>
            <a:off x="5777439" y="3847722"/>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Tree>
    <p:extLst>
      <p:ext uri="{BB962C8B-B14F-4D97-AF65-F5344CB8AC3E}">
        <p14:creationId xmlns:p14="http://schemas.microsoft.com/office/powerpoint/2010/main" val="4142495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ge de contenu + chiffre clé">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E89C8AAB-0247-4884-BCE5-08842E1DAF3F}"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texte + chiffre clé</a:t>
            </a:r>
          </a:p>
        </p:txBody>
      </p:sp>
      <p:cxnSp>
        <p:nvCxnSpPr>
          <p:cNvPr id="14" name="Connecteur droit 13">
            <a:extLst>
              <a:ext uri="{FF2B5EF4-FFF2-40B4-BE49-F238E27FC236}">
                <a16:creationId xmlns:a16="http://schemas.microsoft.com/office/drawing/2014/main" id="{62B9E7AF-2C3A-4A25-BDEC-28F7E180433E}"/>
              </a:ext>
            </a:extLst>
          </p:cNvPr>
          <p:cNvCxnSpPr>
            <a:cxnSpLocks/>
          </p:cNvCxnSpPr>
          <p:nvPr/>
        </p:nvCxnSpPr>
        <p:spPr>
          <a:xfrm>
            <a:off x="6310037" y="1433189"/>
            <a:ext cx="3971477"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20" name="Espace réservé du texte 22">
            <a:extLst>
              <a:ext uri="{FF2B5EF4-FFF2-40B4-BE49-F238E27FC236}">
                <a16:creationId xmlns:a16="http://schemas.microsoft.com/office/drawing/2014/main" id="{72BEC469-65CC-4EEB-AE44-4B53909B73AD}"/>
              </a:ext>
            </a:extLst>
          </p:cNvPr>
          <p:cNvSpPr>
            <a:spLocks noGrp="1"/>
          </p:cNvSpPr>
          <p:nvPr>
            <p:ph type="body" sz="quarter" idx="11" hasCustomPrompt="1"/>
          </p:nvPr>
        </p:nvSpPr>
        <p:spPr>
          <a:xfrm>
            <a:off x="447131" y="1379545"/>
            <a:ext cx="4861779" cy="4608910"/>
          </a:xfrm>
        </p:spPr>
        <p:txBody>
          <a:bodyPr>
            <a:normAutofit/>
          </a:bodyPr>
          <a:lstStyle>
            <a:lvl1pPr marL="0" indent="0">
              <a:lnSpc>
                <a:spcPct val="150000"/>
              </a:lnSpc>
              <a:spcBef>
                <a:spcPts val="0"/>
              </a:spcBef>
              <a:buFont typeface="Wingdings" panose="05000000000000000000" pitchFamily="2" charset="2"/>
              <a:buNone/>
              <a:defRPr sz="1600"/>
            </a:lvl1pPr>
          </a:lstStyle>
          <a:p>
            <a:pPr>
              <a:lnSpc>
                <a:spcPct val="150000"/>
              </a:lnSpc>
            </a:pPr>
            <a:r>
              <a:rPr lang="en-US" sz="1600" err="1">
                <a:latin typeface="+mn-lt"/>
                <a:ea typeface="Muli" charset="0"/>
                <a:cs typeface="Muli" charset="0"/>
              </a:rPr>
              <a:t>Afaucibus</a:t>
            </a:r>
            <a:r>
              <a:rPr lang="en-US" sz="1600">
                <a:latin typeface="+mn-lt"/>
                <a:ea typeface="Muli" charset="0"/>
                <a:cs typeface="Muli" charset="0"/>
              </a:rPr>
              <a:t> </a:t>
            </a:r>
            <a:r>
              <a:rPr lang="en-US" sz="1600" err="1">
                <a:latin typeface="+mn-lt"/>
                <a:ea typeface="Muli" charset="0"/>
                <a:cs typeface="Muli" charset="0"/>
              </a:rPr>
              <a:t>orci</a:t>
            </a:r>
            <a:r>
              <a:rPr lang="en-US" sz="1600">
                <a:latin typeface="+mn-lt"/>
                <a:ea typeface="Muli" charset="0"/>
                <a:cs typeface="Muli" charset="0"/>
              </a:rPr>
              <a:t> </a:t>
            </a:r>
            <a:r>
              <a:rPr lang="en-US" sz="1600" err="1">
                <a:latin typeface="+mn-lt"/>
                <a:ea typeface="Muli" charset="0"/>
                <a:cs typeface="Muli" charset="0"/>
              </a:rPr>
              <a:t>luctus</a:t>
            </a:r>
            <a:r>
              <a:rPr lang="en-US" sz="1600">
                <a:latin typeface="+mn-lt"/>
                <a:ea typeface="Muli" charset="0"/>
                <a:cs typeface="Muli" charset="0"/>
              </a:rPr>
              <a:t> et </a:t>
            </a:r>
            <a:r>
              <a:rPr lang="en-US" sz="1600" err="1">
                <a:latin typeface="+mn-lt"/>
                <a:ea typeface="Muli" charset="0"/>
                <a:cs typeface="Muli" charset="0"/>
              </a:rPr>
              <a:t>ultrices</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a:t>
            </a:r>
            <a:r>
              <a:rPr lang="en-US" sz="1600" err="1">
                <a:latin typeface="+mn-lt"/>
                <a:ea typeface="Muli" charset="0"/>
                <a:cs typeface="Muli" charset="0"/>
              </a:rPr>
              <a:t>cubilia</a:t>
            </a:r>
            <a:r>
              <a:rPr lang="en-US" sz="1600">
                <a:latin typeface="+mn-lt"/>
                <a:ea typeface="Muli" charset="0"/>
                <a:cs typeface="Muli" charset="0"/>
              </a:rPr>
              <a:t> </a:t>
            </a:r>
            <a:r>
              <a:rPr lang="en-US" sz="1600" err="1">
                <a:latin typeface="+mn-lt"/>
                <a:ea typeface="Muli" charset="0"/>
                <a:cs typeface="Muli" charset="0"/>
              </a:rPr>
              <a:t>Curae</a:t>
            </a:r>
            <a:r>
              <a:rPr lang="en-US" sz="1600">
                <a:latin typeface="+mn-lt"/>
                <a:ea typeface="Muli" charset="0"/>
                <a:cs typeface="Muli" charset="0"/>
              </a:rPr>
              <a:t>; </a:t>
            </a:r>
            <a:r>
              <a:rPr lang="en-US" sz="1600" err="1">
                <a:latin typeface="+mn-lt"/>
                <a:ea typeface="Muli" charset="0"/>
                <a:cs typeface="Muli" charset="0"/>
              </a:rPr>
              <a:t>Aliquam</a:t>
            </a:r>
            <a:r>
              <a:rPr lang="en-US" sz="1600">
                <a:latin typeface="+mn-lt"/>
                <a:ea typeface="Muli" charset="0"/>
                <a:cs typeface="Muli" charset="0"/>
              </a:rPr>
              <a:t> </a:t>
            </a:r>
            <a:r>
              <a:rPr lang="en-US" sz="1600" err="1">
                <a:latin typeface="+mn-lt"/>
                <a:ea typeface="Muli" charset="0"/>
                <a:cs typeface="Muli" charset="0"/>
              </a:rPr>
              <a:t>erat</a:t>
            </a:r>
            <a:r>
              <a:rPr lang="en-US" sz="1600">
                <a:latin typeface="+mn-lt"/>
                <a:ea typeface="Muli" charset="0"/>
                <a:cs typeface="Muli" charset="0"/>
              </a:rPr>
              <a:t> </a:t>
            </a:r>
            <a:r>
              <a:rPr lang="en-US" sz="1600" err="1">
                <a:latin typeface="+mn-lt"/>
                <a:ea typeface="Muli" charset="0"/>
                <a:cs typeface="Muli" charset="0"/>
              </a:rPr>
              <a:t>volutpat</a:t>
            </a:r>
            <a:r>
              <a:rPr lang="en-US" sz="1600">
                <a:latin typeface="+mn-lt"/>
                <a:ea typeface="Muli" charset="0"/>
                <a:cs typeface="Muli" charset="0"/>
              </a:rPr>
              <a:t>. Ut </a:t>
            </a:r>
            <a:r>
              <a:rPr lang="en-US" sz="1600" err="1">
                <a:latin typeface="+mn-lt"/>
                <a:ea typeface="Muli" charset="0"/>
                <a:cs typeface="Muli" charset="0"/>
              </a:rPr>
              <a:t>venenatis</a:t>
            </a:r>
            <a:r>
              <a:rPr lang="en-US" sz="1600">
                <a:latin typeface="+mn-lt"/>
                <a:ea typeface="Muli" charset="0"/>
                <a:cs typeface="Muli" charset="0"/>
              </a:rPr>
              <a:t> </a:t>
            </a:r>
            <a:r>
              <a:rPr lang="en-US" sz="1600" err="1">
                <a:latin typeface="+mn-lt"/>
                <a:ea typeface="Muli" charset="0"/>
                <a:cs typeface="Muli" charset="0"/>
              </a:rPr>
              <a:t>finibus</a:t>
            </a:r>
            <a:r>
              <a:rPr lang="en-US" sz="1600">
                <a:latin typeface="+mn-lt"/>
                <a:ea typeface="Muli" charset="0"/>
                <a:cs typeface="Muli" charset="0"/>
              </a:rPr>
              <a:t> </a:t>
            </a:r>
            <a:r>
              <a:rPr lang="en-US" sz="1600" err="1">
                <a:latin typeface="+mn-lt"/>
                <a:ea typeface="Muli" charset="0"/>
                <a:cs typeface="Muli" charset="0"/>
              </a:rPr>
              <a:t>metus</a:t>
            </a:r>
            <a:r>
              <a:rPr lang="en-US" sz="1600">
                <a:latin typeface="+mn-lt"/>
                <a:ea typeface="Muli" charset="0"/>
                <a:cs typeface="Muli" charset="0"/>
              </a:rPr>
              <a:t>. </a:t>
            </a:r>
            <a:r>
              <a:rPr lang="en-US" sz="1600" err="1">
                <a:latin typeface="+mn-lt"/>
                <a:ea typeface="Muli" charset="0"/>
                <a:cs typeface="Muli" charset="0"/>
              </a:rPr>
              <a:t>Nullam</a:t>
            </a:r>
            <a:r>
              <a:rPr lang="en-US" sz="1600">
                <a:latin typeface="+mn-lt"/>
                <a:ea typeface="Muli" charset="0"/>
                <a:cs typeface="Muli" charset="0"/>
              </a:rPr>
              <a:t> </a:t>
            </a:r>
            <a:r>
              <a:rPr lang="en-US" sz="1600" err="1">
                <a:latin typeface="+mn-lt"/>
                <a:ea typeface="Muli" charset="0"/>
                <a:cs typeface="Muli" charset="0"/>
              </a:rPr>
              <a:t>dignissim</a:t>
            </a:r>
            <a:r>
              <a:rPr lang="en-US" sz="1600">
                <a:latin typeface="+mn-lt"/>
                <a:ea typeface="Muli" charset="0"/>
                <a:cs typeface="Muli" charset="0"/>
              </a:rPr>
              <a:t> </a:t>
            </a:r>
            <a:r>
              <a:rPr lang="en-US" sz="1600" err="1">
                <a:latin typeface="+mn-lt"/>
                <a:ea typeface="Muli" charset="0"/>
                <a:cs typeface="Muli" charset="0"/>
              </a:rPr>
              <a:t>metus</a:t>
            </a:r>
            <a:r>
              <a:rPr lang="en-US" sz="1600">
                <a:latin typeface="+mn-lt"/>
                <a:ea typeface="Muli" charset="0"/>
                <a:cs typeface="Muli" charset="0"/>
              </a:rPr>
              <a:t> </a:t>
            </a:r>
            <a:r>
              <a:rPr lang="en-US" sz="1600" err="1">
                <a:latin typeface="+mn-lt"/>
                <a:ea typeface="Muli" charset="0"/>
                <a:cs typeface="Muli" charset="0"/>
              </a:rPr>
              <a:t>justo</a:t>
            </a:r>
            <a:r>
              <a:rPr lang="en-US" sz="1600">
                <a:latin typeface="+mn-lt"/>
                <a:ea typeface="Muli" charset="0"/>
                <a:cs typeface="Muli" charset="0"/>
              </a:rPr>
              <a:t>, </a:t>
            </a:r>
            <a:r>
              <a:rPr lang="en-US" sz="1600" err="1">
                <a:latin typeface="+mn-lt"/>
                <a:ea typeface="Muli" charset="0"/>
                <a:cs typeface="Muli" charset="0"/>
              </a:rPr>
              <a:t>luctus</a:t>
            </a:r>
            <a:r>
              <a:rPr lang="en-US" sz="1600">
                <a:latin typeface="+mn-lt"/>
                <a:ea typeface="Muli" charset="0"/>
                <a:cs typeface="Muli" charset="0"/>
              </a:rPr>
              <a:t> </a:t>
            </a:r>
            <a:r>
              <a:rPr lang="en-US" sz="1600" err="1">
                <a:latin typeface="+mn-lt"/>
                <a:ea typeface="Muli" charset="0"/>
                <a:cs typeface="Muli" charset="0"/>
              </a:rPr>
              <a:t>fringilla</a:t>
            </a:r>
            <a:r>
              <a:rPr lang="en-US" sz="1600">
                <a:latin typeface="+mn-lt"/>
                <a:ea typeface="Muli" charset="0"/>
                <a:cs typeface="Muli" charset="0"/>
              </a:rPr>
              <a:t> </a:t>
            </a:r>
            <a:r>
              <a:rPr lang="en-US" sz="1600" err="1">
                <a:latin typeface="+mn-lt"/>
                <a:ea typeface="Muli" charset="0"/>
                <a:cs typeface="Muli" charset="0"/>
              </a:rPr>
              <a:t>est</a:t>
            </a:r>
            <a:r>
              <a:rPr lang="en-US" sz="1600">
                <a:latin typeface="+mn-lt"/>
                <a:ea typeface="Muli" charset="0"/>
                <a:cs typeface="Muli" charset="0"/>
              </a:rPr>
              <a:t> </a:t>
            </a:r>
            <a:r>
              <a:rPr lang="en-US" sz="1600" err="1">
                <a:latin typeface="+mn-lt"/>
                <a:ea typeface="Muli" charset="0"/>
                <a:cs typeface="Muli" charset="0"/>
              </a:rPr>
              <a:t>tristique</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Sed sit </a:t>
            </a:r>
            <a:r>
              <a:rPr lang="en-US" sz="1600" err="1">
                <a:latin typeface="+mn-lt"/>
                <a:ea typeface="Muli" charset="0"/>
                <a:cs typeface="Muli" charset="0"/>
              </a:rPr>
              <a:t>amet</a:t>
            </a:r>
            <a:r>
              <a:rPr lang="en-US" sz="1600">
                <a:latin typeface="+mn-lt"/>
                <a:ea typeface="Muli" charset="0"/>
                <a:cs typeface="Muli" charset="0"/>
              </a:rPr>
              <a:t> </a:t>
            </a:r>
            <a:r>
              <a:rPr lang="en-US" sz="1600" err="1">
                <a:latin typeface="+mn-lt"/>
                <a:ea typeface="Muli" charset="0"/>
                <a:cs typeface="Muli" charset="0"/>
              </a:rPr>
              <a:t>placerat</a:t>
            </a:r>
            <a:r>
              <a:rPr lang="en-US" sz="1600">
                <a:latin typeface="+mn-lt"/>
                <a:ea typeface="Muli" charset="0"/>
                <a:cs typeface="Muli" charset="0"/>
              </a:rPr>
              <a:t> </a:t>
            </a:r>
            <a:r>
              <a:rPr lang="en-US" sz="1600" err="1">
                <a:latin typeface="+mn-lt"/>
                <a:ea typeface="Muli" charset="0"/>
                <a:cs typeface="Muli" charset="0"/>
              </a:rPr>
              <a:t>elit</a:t>
            </a:r>
            <a:r>
              <a:rPr lang="en-US" sz="1600">
                <a:latin typeface="+mn-lt"/>
                <a:ea typeface="Muli" charset="0"/>
                <a:cs typeface="Muli" charset="0"/>
              </a:rPr>
              <a:t>. Sed </a:t>
            </a:r>
            <a:r>
              <a:rPr lang="en-US" sz="1600" err="1">
                <a:latin typeface="+mn-lt"/>
                <a:ea typeface="Muli" charset="0"/>
                <a:cs typeface="Muli" charset="0"/>
              </a:rPr>
              <a:t>ornare</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lacinia. sit </a:t>
            </a:r>
            <a:r>
              <a:rPr lang="en-US" sz="1600" err="1">
                <a:latin typeface="+mn-lt"/>
                <a:ea typeface="Muli" charset="0"/>
                <a:cs typeface="Muli" charset="0"/>
              </a:rPr>
              <a:t>aspernatur</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a:t>
            </a:r>
            <a:r>
              <a:rPr lang="en-US" sz="1600" err="1">
                <a:latin typeface="+mn-lt"/>
                <a:ea typeface="Muli" charset="0"/>
                <a:cs typeface="Muli" charset="0"/>
              </a:rPr>
              <a:t>odit</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fugit, sed.</a:t>
            </a:r>
          </a:p>
          <a:p>
            <a:pPr>
              <a:lnSpc>
                <a:spcPct val="150000"/>
              </a:lnSpc>
            </a:pPr>
            <a:r>
              <a:rPr lang="en-US" sz="1600">
                <a:latin typeface="+mn-lt"/>
                <a:ea typeface="Muli" charset="0"/>
                <a:cs typeface="Muli" charset="0"/>
              </a:rPr>
              <a:t>Sed </a:t>
            </a:r>
            <a:r>
              <a:rPr lang="en-US" sz="1600" err="1">
                <a:latin typeface="+mn-lt"/>
                <a:ea typeface="Muli" charset="0"/>
                <a:cs typeface="Muli" charset="0"/>
              </a:rPr>
              <a:t>quia</a:t>
            </a:r>
            <a:r>
              <a:rPr lang="en-US" sz="1600">
                <a:latin typeface="+mn-lt"/>
                <a:ea typeface="Muli" charset="0"/>
                <a:cs typeface="Muli" charset="0"/>
              </a:rPr>
              <a:t> non </a:t>
            </a:r>
            <a:r>
              <a:rPr lang="en-US" sz="1600" err="1">
                <a:latin typeface="+mn-lt"/>
                <a:ea typeface="Muli" charset="0"/>
                <a:cs typeface="Muli" charset="0"/>
              </a:rPr>
              <a:t>numquam</a:t>
            </a:r>
            <a:r>
              <a:rPr lang="en-US" sz="1600">
                <a:latin typeface="+mn-lt"/>
                <a:ea typeface="Muli" charset="0"/>
                <a:cs typeface="Muli" charset="0"/>
              </a:rPr>
              <a:t> </a:t>
            </a:r>
            <a:r>
              <a:rPr lang="en-US" sz="1600" err="1">
                <a:latin typeface="+mn-lt"/>
                <a:ea typeface="Muli" charset="0"/>
                <a:cs typeface="Muli" charset="0"/>
              </a:rPr>
              <a:t>eius</a:t>
            </a:r>
            <a:r>
              <a:rPr lang="en-US" sz="1600">
                <a:latin typeface="+mn-lt"/>
                <a:ea typeface="Muli" charset="0"/>
                <a:cs typeface="Muli" charset="0"/>
              </a:rPr>
              <a:t> </a:t>
            </a:r>
            <a:r>
              <a:rPr lang="en-US" sz="1600" err="1">
                <a:latin typeface="+mn-lt"/>
                <a:ea typeface="Muli" charset="0"/>
                <a:cs typeface="Muli" charset="0"/>
              </a:rPr>
              <a:t>modi</a:t>
            </a:r>
            <a:r>
              <a:rPr lang="en-US" sz="1600">
                <a:latin typeface="+mn-lt"/>
                <a:ea typeface="Muli" charset="0"/>
                <a:cs typeface="Muli" charset="0"/>
              </a:rPr>
              <a:t> </a:t>
            </a:r>
            <a:r>
              <a:rPr lang="en-US" sz="1600" err="1">
                <a:latin typeface="+mn-lt"/>
                <a:ea typeface="Muli" charset="0"/>
                <a:cs typeface="Muli" charset="0"/>
              </a:rPr>
              <a:t>tempora</a:t>
            </a:r>
            <a:r>
              <a:rPr lang="en-US" sz="1600">
                <a:latin typeface="+mn-lt"/>
                <a:ea typeface="Muli" charset="0"/>
                <a:cs typeface="Muli" charset="0"/>
              </a:rPr>
              <a:t> </a:t>
            </a:r>
            <a:r>
              <a:rPr lang="en-US" sz="1600" err="1">
                <a:latin typeface="+mn-lt"/>
                <a:ea typeface="Muli" charset="0"/>
                <a:cs typeface="Muli" charset="0"/>
              </a:rPr>
              <a:t>incidunt</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a:t>
            </a:r>
            <a:r>
              <a:rPr lang="en-US" sz="1600" err="1">
                <a:latin typeface="+mn-lt"/>
                <a:ea typeface="Muli" charset="0"/>
                <a:cs typeface="Muli" charset="0"/>
              </a:rPr>
              <a:t>labore</a:t>
            </a:r>
            <a:r>
              <a:rPr lang="en-US" sz="1600">
                <a:latin typeface="+mn-lt"/>
                <a:ea typeface="Muli" charset="0"/>
                <a:cs typeface="Muli" charset="0"/>
              </a:rPr>
              <a:t> et dolore </a:t>
            </a:r>
            <a:r>
              <a:rPr lang="en-US" sz="1600" err="1">
                <a:latin typeface="+mn-lt"/>
                <a:ea typeface="Muli" charset="0"/>
                <a:cs typeface="Muli" charset="0"/>
              </a:rPr>
              <a:t>magnam</a:t>
            </a:r>
            <a:r>
              <a:rPr lang="en-US" sz="1600">
                <a:latin typeface="+mn-lt"/>
                <a:ea typeface="Muli" charset="0"/>
                <a:cs typeface="Muli" charset="0"/>
              </a:rPr>
              <a:t> </a:t>
            </a:r>
            <a:r>
              <a:rPr lang="en-US" sz="1600" err="1">
                <a:latin typeface="+mn-lt"/>
                <a:ea typeface="Muli" charset="0"/>
                <a:cs typeface="Muli" charset="0"/>
              </a:rPr>
              <a:t>aliquam</a:t>
            </a:r>
            <a:r>
              <a:rPr lang="en-US" sz="1600">
                <a:latin typeface="+mn-lt"/>
                <a:ea typeface="Muli" charset="0"/>
                <a:cs typeface="Muli" charset="0"/>
              </a:rPr>
              <a:t> </a:t>
            </a:r>
          </a:p>
          <a:p>
            <a:pPr>
              <a:lnSpc>
                <a:spcPct val="150000"/>
              </a:lnSpc>
            </a:pPr>
            <a:r>
              <a:rPr lang="en-US" sz="1600">
                <a:latin typeface="+mn-lt"/>
                <a:ea typeface="Muli" charset="0"/>
                <a:cs typeface="Muli" charset="0"/>
              </a:rPr>
              <a:t>Sed </a:t>
            </a:r>
            <a:r>
              <a:rPr lang="en-US" sz="1600" err="1">
                <a:latin typeface="+mn-lt"/>
                <a:ea typeface="Muli" charset="0"/>
                <a:cs typeface="Muli" charset="0"/>
              </a:rPr>
              <a:t>ornare</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lacinia. sit </a:t>
            </a:r>
            <a:r>
              <a:rPr lang="en-US" sz="1600" err="1">
                <a:latin typeface="+mn-lt"/>
                <a:ea typeface="Muli" charset="0"/>
                <a:cs typeface="Muli" charset="0"/>
              </a:rPr>
              <a:t>aspernatur</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a:t>
            </a:r>
            <a:r>
              <a:rPr lang="en-US" sz="1600" err="1">
                <a:latin typeface="+mn-lt"/>
                <a:ea typeface="Muli" charset="0"/>
                <a:cs typeface="Muli" charset="0"/>
              </a:rPr>
              <a:t>odit</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fugit, sed.</a:t>
            </a:r>
          </a:p>
          <a:p>
            <a:pPr>
              <a:lnSpc>
                <a:spcPct val="150000"/>
              </a:lnSpc>
            </a:pPr>
            <a:r>
              <a:rPr lang="en-US" sz="1600">
                <a:latin typeface="+mn-lt"/>
                <a:ea typeface="Muli" charset="0"/>
                <a:cs typeface="Muli" charset="0"/>
              </a:rPr>
              <a:t>Sed </a:t>
            </a:r>
            <a:r>
              <a:rPr lang="en-US" sz="1600" err="1">
                <a:latin typeface="+mn-lt"/>
                <a:ea typeface="Muli" charset="0"/>
                <a:cs typeface="Muli" charset="0"/>
              </a:rPr>
              <a:t>quia</a:t>
            </a:r>
            <a:r>
              <a:rPr lang="en-US" sz="1600">
                <a:latin typeface="+mn-lt"/>
                <a:ea typeface="Muli" charset="0"/>
                <a:cs typeface="Muli" charset="0"/>
              </a:rPr>
              <a:t> non </a:t>
            </a:r>
            <a:r>
              <a:rPr lang="en-US" sz="1600" err="1">
                <a:latin typeface="+mn-lt"/>
                <a:ea typeface="Muli" charset="0"/>
                <a:cs typeface="Muli" charset="0"/>
              </a:rPr>
              <a:t>numquam</a:t>
            </a:r>
            <a:r>
              <a:rPr lang="en-US" sz="1600">
                <a:latin typeface="+mn-lt"/>
                <a:ea typeface="Muli" charset="0"/>
                <a:cs typeface="Muli" charset="0"/>
              </a:rPr>
              <a:t> </a:t>
            </a:r>
            <a:r>
              <a:rPr lang="en-US" sz="1600" err="1">
                <a:latin typeface="+mn-lt"/>
                <a:ea typeface="Muli" charset="0"/>
                <a:cs typeface="Muli" charset="0"/>
              </a:rPr>
              <a:t>eius</a:t>
            </a:r>
            <a:r>
              <a:rPr lang="en-US" sz="1600">
                <a:latin typeface="+mn-lt"/>
                <a:ea typeface="Muli" charset="0"/>
                <a:cs typeface="Muli" charset="0"/>
              </a:rPr>
              <a:t> </a:t>
            </a:r>
            <a:r>
              <a:rPr lang="en-US" sz="1600" err="1">
                <a:latin typeface="+mn-lt"/>
                <a:ea typeface="Muli" charset="0"/>
                <a:cs typeface="Muli" charset="0"/>
              </a:rPr>
              <a:t>modi</a:t>
            </a:r>
            <a:r>
              <a:rPr lang="en-US" sz="1600">
                <a:latin typeface="+mn-lt"/>
                <a:ea typeface="Muli" charset="0"/>
                <a:cs typeface="Muli" charset="0"/>
              </a:rPr>
              <a:t> </a:t>
            </a:r>
            <a:r>
              <a:rPr lang="en-US" sz="1600" err="1">
                <a:latin typeface="+mn-lt"/>
                <a:ea typeface="Muli" charset="0"/>
                <a:cs typeface="Muli" charset="0"/>
              </a:rPr>
              <a:t>tempora</a:t>
            </a:r>
            <a:r>
              <a:rPr lang="en-US" sz="1600">
                <a:latin typeface="+mn-lt"/>
                <a:ea typeface="Muli" charset="0"/>
                <a:cs typeface="Muli" charset="0"/>
              </a:rPr>
              <a:t> </a:t>
            </a:r>
            <a:r>
              <a:rPr lang="en-US" sz="1600" err="1">
                <a:latin typeface="+mn-lt"/>
                <a:ea typeface="Muli" charset="0"/>
                <a:cs typeface="Muli" charset="0"/>
              </a:rPr>
              <a:t>incidunt</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a:t>
            </a:r>
            <a:r>
              <a:rPr lang="en-US" sz="1600" err="1">
                <a:latin typeface="+mn-lt"/>
                <a:ea typeface="Muli" charset="0"/>
                <a:cs typeface="Muli" charset="0"/>
              </a:rPr>
              <a:t>labore</a:t>
            </a:r>
            <a:r>
              <a:rPr lang="en-US" sz="1600">
                <a:latin typeface="+mn-lt"/>
                <a:ea typeface="Muli" charset="0"/>
                <a:cs typeface="Muli" charset="0"/>
              </a:rPr>
              <a:t> et dolore </a:t>
            </a:r>
            <a:r>
              <a:rPr lang="en-US" sz="1600" err="1">
                <a:latin typeface="+mn-lt"/>
                <a:ea typeface="Muli" charset="0"/>
                <a:cs typeface="Muli" charset="0"/>
              </a:rPr>
              <a:t>magnam</a:t>
            </a:r>
            <a:r>
              <a:rPr lang="en-US" sz="1600">
                <a:latin typeface="+mn-lt"/>
                <a:ea typeface="Muli" charset="0"/>
                <a:cs typeface="Muli" charset="0"/>
              </a:rPr>
              <a:t> </a:t>
            </a:r>
            <a:r>
              <a:rPr lang="en-US" sz="1600" err="1">
                <a:latin typeface="+mn-lt"/>
                <a:ea typeface="Muli" charset="0"/>
                <a:cs typeface="Muli" charset="0"/>
              </a:rPr>
              <a:t>aliquam</a:t>
            </a:r>
            <a:endParaRPr lang="en-US" sz="1600">
              <a:latin typeface="+mn-lt"/>
              <a:ea typeface="Muli" charset="0"/>
              <a:cs typeface="Muli" charset="0"/>
            </a:endParaRPr>
          </a:p>
          <a:p>
            <a:pPr lvl="0"/>
            <a:endParaRPr lang="fr-FR"/>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059988" y="726656"/>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25" name="Espace réservé du texte 4">
            <a:extLst>
              <a:ext uri="{FF2B5EF4-FFF2-40B4-BE49-F238E27FC236}">
                <a16:creationId xmlns:a16="http://schemas.microsoft.com/office/drawing/2014/main" id="{B896376E-3CD8-4939-A9B5-9CAF663EBAD1}"/>
              </a:ext>
            </a:extLst>
          </p:cNvPr>
          <p:cNvSpPr>
            <a:spLocks noGrp="1"/>
          </p:cNvSpPr>
          <p:nvPr>
            <p:ph type="body" sz="quarter" idx="16" hasCustomPrompt="1"/>
          </p:nvPr>
        </p:nvSpPr>
        <p:spPr>
          <a:xfrm>
            <a:off x="6235700" y="4147028"/>
            <a:ext cx="3850620" cy="1192597"/>
          </a:xfrm>
        </p:spPr>
        <p:txBody>
          <a:bodyPr>
            <a:noAutofit/>
          </a:bodyPr>
          <a:lstStyle>
            <a:lvl1pPr marL="0" indent="0">
              <a:buNone/>
              <a:defRPr sz="9600" b="1"/>
            </a:lvl1pPr>
          </a:lstStyle>
          <a:p>
            <a:pPr lvl="0"/>
            <a:r>
              <a:rPr lang="fr-FR"/>
              <a:t>90 %</a:t>
            </a:r>
          </a:p>
        </p:txBody>
      </p:sp>
      <p:sp>
        <p:nvSpPr>
          <p:cNvPr id="27" name="Espace réservé du texte 25">
            <a:extLst>
              <a:ext uri="{FF2B5EF4-FFF2-40B4-BE49-F238E27FC236}">
                <a16:creationId xmlns:a16="http://schemas.microsoft.com/office/drawing/2014/main" id="{E66FDA2D-1D8B-4A91-9413-4DE4C35A9A9E}"/>
              </a:ext>
            </a:extLst>
          </p:cNvPr>
          <p:cNvSpPr>
            <a:spLocks noGrp="1"/>
          </p:cNvSpPr>
          <p:nvPr>
            <p:ph type="body" sz="quarter" idx="17" hasCustomPrompt="1"/>
          </p:nvPr>
        </p:nvSpPr>
        <p:spPr>
          <a:xfrm>
            <a:off x="6235700" y="5371485"/>
            <a:ext cx="3850619" cy="395287"/>
          </a:xfrm>
        </p:spPr>
        <p:txBody>
          <a:bodyPr/>
          <a:lstStyle>
            <a:lvl1pPr marL="0" indent="0">
              <a:buNone/>
              <a:defRPr b="1">
                <a:solidFill>
                  <a:schemeClr val="accent2"/>
                </a:solidFill>
              </a:defRPr>
            </a:lvl1pPr>
          </a:lstStyle>
          <a:p>
            <a:pPr lvl="0"/>
            <a:r>
              <a:rPr lang="fr-FR"/>
              <a:t>Lorem ipsum</a:t>
            </a:r>
          </a:p>
        </p:txBody>
      </p:sp>
      <p:sp>
        <p:nvSpPr>
          <p:cNvPr id="32" name="Espace réservé du texte 30">
            <a:extLst>
              <a:ext uri="{FF2B5EF4-FFF2-40B4-BE49-F238E27FC236}">
                <a16:creationId xmlns:a16="http://schemas.microsoft.com/office/drawing/2014/main" id="{03E8A3F6-DCD6-4A1C-9E73-B83C39E9DF5D}"/>
              </a:ext>
            </a:extLst>
          </p:cNvPr>
          <p:cNvSpPr>
            <a:spLocks noGrp="1"/>
          </p:cNvSpPr>
          <p:nvPr>
            <p:ph type="body" sz="quarter" idx="18" hasCustomPrompt="1"/>
          </p:nvPr>
        </p:nvSpPr>
        <p:spPr>
          <a:xfrm>
            <a:off x="6235700" y="1543470"/>
            <a:ext cx="3850619" cy="2578462"/>
          </a:xfrm>
        </p:spPr>
        <p:txBody>
          <a:bodyPr>
            <a:noAutofit/>
          </a:bodyPr>
          <a:lstStyle>
            <a:lvl1pPr marL="0" indent="0">
              <a:lnSpc>
                <a:spcPct val="150000"/>
              </a:lnSpc>
              <a:buNone/>
              <a:defRPr sz="1600" b="1">
                <a:solidFill>
                  <a:schemeClr val="accent2"/>
                </a:solidFill>
              </a:defRPr>
            </a:lvl1pPr>
          </a:lstStyle>
          <a:p>
            <a:pPr lvl="0"/>
            <a:r>
              <a:rPr lang="fr-FR"/>
              <a:t>Le filet du dessus est fixe, c’est le </a:t>
            </a:r>
            <a:r>
              <a:rPr lang="fr-FR" err="1"/>
              <a:t>picto</a:t>
            </a:r>
            <a:r>
              <a:rPr lang="fr-FR"/>
              <a:t> qui est interchangeable, il suffit simplement de le coller au filet pour donner cette impression de continuité (dans l’esprit du phylactère de l’identité visuelle).</a:t>
            </a:r>
          </a:p>
        </p:txBody>
      </p:sp>
    </p:spTree>
    <p:extLst>
      <p:ext uri="{BB962C8B-B14F-4D97-AF65-F5344CB8AC3E}">
        <p14:creationId xmlns:p14="http://schemas.microsoft.com/office/powerpoint/2010/main" val="376312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hiffres clés V1">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93E12313-163A-43B1-8718-24BEEA1E8D86}"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194419" y="69659"/>
            <a:ext cx="1579562" cy="1579563"/>
          </a:xfrm>
        </p:spPr>
        <p:txBody>
          <a:bodyPr anchor="ctr"/>
          <a:lstStyle>
            <a:lvl1pPr marL="0" indent="0" algn="ctr">
              <a:buNone/>
              <a:defRPr/>
            </a:lvl1pPr>
          </a:lstStyle>
          <a:p>
            <a:pPr lvl="0"/>
            <a:r>
              <a:rPr lang="fr-FR"/>
              <a:t>Insérer un </a:t>
            </a:r>
            <a:r>
              <a:rPr lang="fr-FR" err="1"/>
              <a:t>picto</a:t>
            </a:r>
            <a:endParaRPr lang="fr-FR"/>
          </a:p>
        </p:txBody>
      </p:sp>
      <p:cxnSp>
        <p:nvCxnSpPr>
          <p:cNvPr id="47" name="Connecteur droit 46">
            <a:extLst>
              <a:ext uri="{FF2B5EF4-FFF2-40B4-BE49-F238E27FC236}">
                <a16:creationId xmlns:a16="http://schemas.microsoft.com/office/drawing/2014/main" id="{E488552D-D34E-458D-A536-3DC86D6FED47}"/>
              </a:ext>
            </a:extLst>
          </p:cNvPr>
          <p:cNvCxnSpPr>
            <a:cxnSpLocks/>
          </p:cNvCxnSpPr>
          <p:nvPr/>
        </p:nvCxnSpPr>
        <p:spPr>
          <a:xfrm flipV="1">
            <a:off x="3346329" y="775426"/>
            <a:ext cx="6931146" cy="16399"/>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53" name="TextBox 3">
            <a:extLst>
              <a:ext uri="{FF2B5EF4-FFF2-40B4-BE49-F238E27FC236}">
                <a16:creationId xmlns:a16="http://schemas.microsoft.com/office/drawing/2014/main" id="{0CF382A7-3C90-4C1D-A4AD-91331AD15A1C}"/>
              </a:ext>
            </a:extLst>
          </p:cNvPr>
          <p:cNvSpPr txBox="1"/>
          <p:nvPr/>
        </p:nvSpPr>
        <p:spPr>
          <a:xfrm>
            <a:off x="454819" y="289765"/>
            <a:ext cx="2891510" cy="677108"/>
          </a:xfrm>
          <a:prstGeom prst="rect">
            <a:avLst/>
          </a:prstGeom>
          <a:solidFill>
            <a:schemeClr val="bg1"/>
          </a:solidFill>
        </p:spPr>
        <p:txBody>
          <a:bodyPr wrap="square" lIns="0" tIns="0" rIns="0" bIns="0" rtlCol="0" anchor="t">
            <a:spAutoFit/>
          </a:bodyPr>
          <a:lstStyle/>
          <a:p>
            <a:r>
              <a:rPr lang="en-US" sz="4400" b="1">
                <a:solidFill>
                  <a:schemeClr val="accent2"/>
                </a:solidFill>
                <a:ea typeface="Poppins" charset="0"/>
                <a:cs typeface="Poppins" charset="0"/>
              </a:rPr>
              <a:t>Chiffres </a:t>
            </a:r>
            <a:r>
              <a:rPr lang="en-US" sz="4400" b="1" err="1">
                <a:solidFill>
                  <a:schemeClr val="accent2"/>
                </a:solidFill>
                <a:ea typeface="Poppins" charset="0"/>
                <a:cs typeface="Poppins" charset="0"/>
              </a:rPr>
              <a:t>clés</a:t>
            </a:r>
            <a:endParaRPr lang="fr-FR" sz="4400" b="1">
              <a:solidFill>
                <a:schemeClr val="accent2"/>
              </a:solidFill>
              <a:ea typeface="Poppins" charset="0"/>
              <a:cs typeface="Poppins" charset="0"/>
            </a:endParaRPr>
          </a:p>
        </p:txBody>
      </p:sp>
      <p:sp>
        <p:nvSpPr>
          <p:cNvPr id="51" name="Espace réservé du texte 3">
            <a:extLst>
              <a:ext uri="{FF2B5EF4-FFF2-40B4-BE49-F238E27FC236}">
                <a16:creationId xmlns:a16="http://schemas.microsoft.com/office/drawing/2014/main" id="{0475315E-C538-4B03-A89C-988273327B67}"/>
              </a:ext>
            </a:extLst>
          </p:cNvPr>
          <p:cNvSpPr>
            <a:spLocks noGrp="1"/>
          </p:cNvSpPr>
          <p:nvPr>
            <p:ph type="body" sz="quarter" idx="16" hasCustomPrompt="1"/>
          </p:nvPr>
        </p:nvSpPr>
        <p:spPr>
          <a:xfrm>
            <a:off x="454819" y="859441"/>
            <a:ext cx="7413625" cy="400050"/>
          </a:xfrm>
        </p:spPr>
        <p:txBody>
          <a:bodyPr>
            <a:normAutofit/>
          </a:bodyPr>
          <a:lstStyle>
            <a:lvl1pPr marL="0" indent="0">
              <a:buNone/>
              <a:defRPr sz="1600">
                <a:solidFill>
                  <a:schemeClr val="accent2"/>
                </a:solidFill>
              </a:defRPr>
            </a:lvl1pPr>
          </a:lstStyle>
          <a:p>
            <a:pPr lvl="0"/>
            <a:r>
              <a:rPr lang="fr-FR"/>
              <a:t>Possibilité d’intégrer un sous-titre dans l’une des 3 couleurs complémentaires</a:t>
            </a: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467868" y="2184756"/>
            <a:ext cx="2751337" cy="893076"/>
          </a:xfrm>
        </p:spPr>
        <p:txBody>
          <a:bodyPr>
            <a:noAutofit/>
          </a:bodyPr>
          <a:lstStyle>
            <a:lvl1pPr marL="0" indent="0">
              <a:buNone/>
              <a:defRPr sz="7200" b="1"/>
            </a:lvl1pPr>
          </a:lstStyle>
          <a:p>
            <a:pPr lvl="0"/>
            <a:r>
              <a:rPr lang="fr-FR"/>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468477"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0" name="Espace réservé du texte 5">
            <a:extLst>
              <a:ext uri="{FF2B5EF4-FFF2-40B4-BE49-F238E27FC236}">
                <a16:creationId xmlns:a16="http://schemas.microsoft.com/office/drawing/2014/main" id="{773F1FA2-1980-4748-BAFF-918F02B22CDF}"/>
              </a:ext>
            </a:extLst>
          </p:cNvPr>
          <p:cNvSpPr>
            <a:spLocks noGrp="1"/>
          </p:cNvSpPr>
          <p:nvPr>
            <p:ph type="body" sz="quarter" idx="19" hasCustomPrompt="1"/>
          </p:nvPr>
        </p:nvSpPr>
        <p:spPr>
          <a:xfrm>
            <a:off x="3691580" y="2184756"/>
            <a:ext cx="2751337" cy="893076"/>
          </a:xfrm>
        </p:spPr>
        <p:txBody>
          <a:bodyPr>
            <a:noAutofit/>
          </a:bodyPr>
          <a:lstStyle>
            <a:lvl1pPr marL="0" indent="0">
              <a:buNone/>
              <a:defRPr sz="7200" b="1"/>
            </a:lvl1pPr>
          </a:lstStyle>
          <a:p>
            <a:pPr lvl="0"/>
            <a:r>
              <a:rPr lang="fr-FR"/>
              <a:t>50 M</a:t>
            </a:r>
          </a:p>
        </p:txBody>
      </p:sp>
      <p:sp>
        <p:nvSpPr>
          <p:cNvPr id="61" name="Espace réservé du texte 10">
            <a:extLst>
              <a:ext uri="{FF2B5EF4-FFF2-40B4-BE49-F238E27FC236}">
                <a16:creationId xmlns:a16="http://schemas.microsoft.com/office/drawing/2014/main" id="{B3EBCA9D-3C2D-458B-BDF1-8A706A8CE38C}"/>
              </a:ext>
            </a:extLst>
          </p:cNvPr>
          <p:cNvSpPr>
            <a:spLocks noGrp="1"/>
          </p:cNvSpPr>
          <p:nvPr>
            <p:ph type="body" sz="quarter" idx="20" hasCustomPrompt="1"/>
          </p:nvPr>
        </p:nvSpPr>
        <p:spPr>
          <a:xfrm>
            <a:off x="3692189"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4" name="Espace réservé du texte 5">
            <a:extLst>
              <a:ext uri="{FF2B5EF4-FFF2-40B4-BE49-F238E27FC236}">
                <a16:creationId xmlns:a16="http://schemas.microsoft.com/office/drawing/2014/main" id="{805F92F7-71D1-4009-A903-2CAF35674899}"/>
              </a:ext>
            </a:extLst>
          </p:cNvPr>
          <p:cNvSpPr>
            <a:spLocks noGrp="1"/>
          </p:cNvSpPr>
          <p:nvPr>
            <p:ph type="body" sz="quarter" idx="21" hasCustomPrompt="1"/>
          </p:nvPr>
        </p:nvSpPr>
        <p:spPr>
          <a:xfrm>
            <a:off x="6915292" y="2184756"/>
            <a:ext cx="2751337" cy="893076"/>
          </a:xfrm>
        </p:spPr>
        <p:txBody>
          <a:bodyPr>
            <a:noAutofit/>
          </a:bodyPr>
          <a:lstStyle>
            <a:lvl1pPr marL="0" indent="0">
              <a:buNone/>
              <a:defRPr sz="7200" b="1"/>
            </a:lvl1pPr>
          </a:lstStyle>
          <a:p>
            <a:pPr lvl="0"/>
            <a:r>
              <a:rPr lang="fr-FR"/>
              <a:t>90 %</a:t>
            </a:r>
          </a:p>
        </p:txBody>
      </p:sp>
      <p:sp>
        <p:nvSpPr>
          <p:cNvPr id="65" name="Espace réservé du texte 10">
            <a:extLst>
              <a:ext uri="{FF2B5EF4-FFF2-40B4-BE49-F238E27FC236}">
                <a16:creationId xmlns:a16="http://schemas.microsoft.com/office/drawing/2014/main" id="{2CA6FB7D-12F2-4033-B70B-EA1F8598465F}"/>
              </a:ext>
            </a:extLst>
          </p:cNvPr>
          <p:cNvSpPr>
            <a:spLocks noGrp="1"/>
          </p:cNvSpPr>
          <p:nvPr>
            <p:ph type="body" sz="quarter" idx="22" hasCustomPrompt="1"/>
          </p:nvPr>
        </p:nvSpPr>
        <p:spPr>
          <a:xfrm>
            <a:off x="6915901"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8" name="Espace réservé du texte 5">
            <a:extLst>
              <a:ext uri="{FF2B5EF4-FFF2-40B4-BE49-F238E27FC236}">
                <a16:creationId xmlns:a16="http://schemas.microsoft.com/office/drawing/2014/main" id="{B5539159-F8CF-47D2-8E45-758595DE2177}"/>
              </a:ext>
            </a:extLst>
          </p:cNvPr>
          <p:cNvSpPr>
            <a:spLocks noGrp="1"/>
          </p:cNvSpPr>
          <p:nvPr>
            <p:ph type="body" sz="quarter" idx="23" hasCustomPrompt="1"/>
          </p:nvPr>
        </p:nvSpPr>
        <p:spPr>
          <a:xfrm>
            <a:off x="467868" y="4109606"/>
            <a:ext cx="2751337" cy="893076"/>
          </a:xfrm>
        </p:spPr>
        <p:txBody>
          <a:bodyPr>
            <a:noAutofit/>
          </a:bodyPr>
          <a:lstStyle>
            <a:lvl1pPr marL="0" indent="0">
              <a:buNone/>
              <a:defRPr sz="7200" b="1"/>
            </a:lvl1pPr>
          </a:lstStyle>
          <a:p>
            <a:pPr lvl="0"/>
            <a:r>
              <a:rPr lang="fr-FR"/>
              <a:t>XX</a:t>
            </a:r>
          </a:p>
        </p:txBody>
      </p:sp>
      <p:sp>
        <p:nvSpPr>
          <p:cNvPr id="69" name="Espace réservé du texte 10">
            <a:extLst>
              <a:ext uri="{FF2B5EF4-FFF2-40B4-BE49-F238E27FC236}">
                <a16:creationId xmlns:a16="http://schemas.microsoft.com/office/drawing/2014/main" id="{F524228E-8DF3-4C7D-AC97-3234F2B7C1CF}"/>
              </a:ext>
            </a:extLst>
          </p:cNvPr>
          <p:cNvSpPr>
            <a:spLocks noGrp="1"/>
          </p:cNvSpPr>
          <p:nvPr>
            <p:ph type="body" sz="quarter" idx="24" hasCustomPrompt="1"/>
          </p:nvPr>
        </p:nvSpPr>
        <p:spPr>
          <a:xfrm>
            <a:off x="468477"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70" name="Espace réservé du texte 5">
            <a:extLst>
              <a:ext uri="{FF2B5EF4-FFF2-40B4-BE49-F238E27FC236}">
                <a16:creationId xmlns:a16="http://schemas.microsoft.com/office/drawing/2014/main" id="{8AAD0C47-C4F8-46F8-9156-B637E5E4E731}"/>
              </a:ext>
            </a:extLst>
          </p:cNvPr>
          <p:cNvSpPr>
            <a:spLocks noGrp="1"/>
          </p:cNvSpPr>
          <p:nvPr>
            <p:ph type="body" sz="quarter" idx="25" hasCustomPrompt="1"/>
          </p:nvPr>
        </p:nvSpPr>
        <p:spPr>
          <a:xfrm>
            <a:off x="3691580" y="4109606"/>
            <a:ext cx="2751337" cy="893076"/>
          </a:xfrm>
        </p:spPr>
        <p:txBody>
          <a:bodyPr>
            <a:noAutofit/>
          </a:bodyPr>
          <a:lstStyle>
            <a:lvl1pPr marL="0" indent="0">
              <a:buNone/>
              <a:defRPr sz="7200" b="1"/>
            </a:lvl1pPr>
          </a:lstStyle>
          <a:p>
            <a:pPr lvl="0"/>
            <a:r>
              <a:rPr lang="fr-FR"/>
              <a:t>XX</a:t>
            </a:r>
          </a:p>
        </p:txBody>
      </p:sp>
      <p:sp>
        <p:nvSpPr>
          <p:cNvPr id="71" name="Espace réservé du texte 10">
            <a:extLst>
              <a:ext uri="{FF2B5EF4-FFF2-40B4-BE49-F238E27FC236}">
                <a16:creationId xmlns:a16="http://schemas.microsoft.com/office/drawing/2014/main" id="{5EECB9A6-BA9D-4F26-AA57-3E9FD07D1F36}"/>
              </a:ext>
            </a:extLst>
          </p:cNvPr>
          <p:cNvSpPr>
            <a:spLocks noGrp="1"/>
          </p:cNvSpPr>
          <p:nvPr>
            <p:ph type="body" sz="quarter" idx="26" hasCustomPrompt="1"/>
          </p:nvPr>
        </p:nvSpPr>
        <p:spPr>
          <a:xfrm>
            <a:off x="3692189"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72" name="Espace réservé du texte 5">
            <a:extLst>
              <a:ext uri="{FF2B5EF4-FFF2-40B4-BE49-F238E27FC236}">
                <a16:creationId xmlns:a16="http://schemas.microsoft.com/office/drawing/2014/main" id="{F8AC6D3A-C790-4A1F-B29B-D9EF42C7A8A0}"/>
              </a:ext>
            </a:extLst>
          </p:cNvPr>
          <p:cNvSpPr>
            <a:spLocks noGrp="1"/>
          </p:cNvSpPr>
          <p:nvPr>
            <p:ph type="body" sz="quarter" idx="27" hasCustomPrompt="1"/>
          </p:nvPr>
        </p:nvSpPr>
        <p:spPr>
          <a:xfrm>
            <a:off x="6915292" y="4109606"/>
            <a:ext cx="2751337" cy="893076"/>
          </a:xfrm>
        </p:spPr>
        <p:txBody>
          <a:bodyPr>
            <a:noAutofit/>
          </a:bodyPr>
          <a:lstStyle>
            <a:lvl1pPr marL="0" indent="0">
              <a:buNone/>
              <a:defRPr sz="7200" b="1"/>
            </a:lvl1pPr>
          </a:lstStyle>
          <a:p>
            <a:pPr lvl="0"/>
            <a:r>
              <a:rPr lang="fr-FR"/>
              <a:t>XX</a:t>
            </a:r>
          </a:p>
        </p:txBody>
      </p:sp>
      <p:sp>
        <p:nvSpPr>
          <p:cNvPr id="73" name="Espace réservé du texte 10">
            <a:extLst>
              <a:ext uri="{FF2B5EF4-FFF2-40B4-BE49-F238E27FC236}">
                <a16:creationId xmlns:a16="http://schemas.microsoft.com/office/drawing/2014/main" id="{A33F7C2B-CEF3-452C-A89B-884AD42A63F3}"/>
              </a:ext>
            </a:extLst>
          </p:cNvPr>
          <p:cNvSpPr>
            <a:spLocks noGrp="1"/>
          </p:cNvSpPr>
          <p:nvPr>
            <p:ph type="body" sz="quarter" idx="28" hasCustomPrompt="1"/>
          </p:nvPr>
        </p:nvSpPr>
        <p:spPr>
          <a:xfrm>
            <a:off x="6915901"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Tree>
    <p:extLst>
      <p:ext uri="{BB962C8B-B14F-4D97-AF65-F5344CB8AC3E}">
        <p14:creationId xmlns:p14="http://schemas.microsoft.com/office/powerpoint/2010/main" val="2697030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iffres clés V2">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6D9EBF7A-16E9-4643-80D3-6D3ACB111BC4}"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1331080" y="2349195"/>
            <a:ext cx="2751337" cy="893076"/>
          </a:xfrm>
        </p:spPr>
        <p:txBody>
          <a:bodyPr>
            <a:noAutofit/>
          </a:bodyPr>
          <a:lstStyle>
            <a:lvl1pPr marL="0" indent="0">
              <a:buNone/>
              <a:defRPr sz="7200" b="1"/>
            </a:lvl1pPr>
          </a:lstStyle>
          <a:p>
            <a:pPr lvl="0"/>
            <a:r>
              <a:rPr lang="fr-FR"/>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1331689" y="3245008"/>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36" name="Espace réservé du texte 3">
            <a:extLst>
              <a:ext uri="{FF2B5EF4-FFF2-40B4-BE49-F238E27FC236}">
                <a16:creationId xmlns:a16="http://schemas.microsoft.com/office/drawing/2014/main" id="{ECD34677-24E2-4C4E-8244-2338F6ACCA0A}"/>
              </a:ext>
            </a:extLst>
          </p:cNvPr>
          <p:cNvSpPr>
            <a:spLocks noGrp="1"/>
          </p:cNvSpPr>
          <p:nvPr>
            <p:ph type="body" sz="quarter" idx="16" hasCustomPrompt="1"/>
          </p:nvPr>
        </p:nvSpPr>
        <p:spPr>
          <a:xfrm>
            <a:off x="454819" y="952127"/>
            <a:ext cx="11290050" cy="400050"/>
          </a:xfrm>
        </p:spPr>
        <p:txBody>
          <a:bodyPr>
            <a:normAutofit/>
          </a:bodyPr>
          <a:lstStyle>
            <a:lvl1pPr marL="0" indent="0">
              <a:buNone/>
              <a:defRPr sz="1600">
                <a:solidFill>
                  <a:schemeClr val="accent3"/>
                </a:solidFill>
              </a:defRPr>
            </a:lvl1pPr>
          </a:lstStyle>
          <a:p>
            <a:pPr lvl="0"/>
            <a:r>
              <a:rPr lang="fr-FR"/>
              <a:t>Possibilité d’intégrer un sous-titre dans l’une des 3 couleurs complémentaires</a:t>
            </a: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a:t>Chiffres clés</a:t>
            </a:r>
          </a:p>
        </p:txBody>
      </p:sp>
      <p:sp>
        <p:nvSpPr>
          <p:cNvPr id="42" name="Espace réservé du texte 5">
            <a:extLst>
              <a:ext uri="{FF2B5EF4-FFF2-40B4-BE49-F238E27FC236}">
                <a16:creationId xmlns:a16="http://schemas.microsoft.com/office/drawing/2014/main" id="{F294D980-1985-460C-8DED-D1E3D4A7D8D3}"/>
              </a:ext>
            </a:extLst>
          </p:cNvPr>
          <p:cNvSpPr>
            <a:spLocks noGrp="1"/>
          </p:cNvSpPr>
          <p:nvPr>
            <p:ph type="body" sz="quarter" idx="29" hasCustomPrompt="1"/>
          </p:nvPr>
        </p:nvSpPr>
        <p:spPr>
          <a:xfrm>
            <a:off x="6793323" y="2349195"/>
            <a:ext cx="2751337" cy="893076"/>
          </a:xfrm>
        </p:spPr>
        <p:txBody>
          <a:bodyPr>
            <a:noAutofit/>
          </a:bodyPr>
          <a:lstStyle>
            <a:lvl1pPr marL="0" indent="0">
              <a:buNone/>
              <a:defRPr sz="7200" b="1"/>
            </a:lvl1pPr>
          </a:lstStyle>
          <a:p>
            <a:pPr lvl="0"/>
            <a:r>
              <a:rPr lang="fr-FR"/>
              <a:t>100 k</a:t>
            </a:r>
          </a:p>
        </p:txBody>
      </p:sp>
      <p:sp>
        <p:nvSpPr>
          <p:cNvPr id="43" name="Espace réservé du texte 10">
            <a:extLst>
              <a:ext uri="{FF2B5EF4-FFF2-40B4-BE49-F238E27FC236}">
                <a16:creationId xmlns:a16="http://schemas.microsoft.com/office/drawing/2014/main" id="{9AB3608A-9D23-4588-B75D-3F78D4D1648C}"/>
              </a:ext>
            </a:extLst>
          </p:cNvPr>
          <p:cNvSpPr>
            <a:spLocks noGrp="1"/>
          </p:cNvSpPr>
          <p:nvPr>
            <p:ph type="body" sz="quarter" idx="30" hasCustomPrompt="1"/>
          </p:nvPr>
        </p:nvSpPr>
        <p:spPr>
          <a:xfrm>
            <a:off x="6793932" y="3245008"/>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46" name="Espace réservé du texte 18">
            <a:extLst>
              <a:ext uri="{FF2B5EF4-FFF2-40B4-BE49-F238E27FC236}">
                <a16:creationId xmlns:a16="http://schemas.microsoft.com/office/drawing/2014/main" id="{DAD8EA03-3385-4910-BCB0-6C5D10D31E72}"/>
              </a:ext>
            </a:extLst>
          </p:cNvPr>
          <p:cNvSpPr>
            <a:spLocks noGrp="1"/>
          </p:cNvSpPr>
          <p:nvPr>
            <p:ph type="body" sz="quarter" idx="15" hasCustomPrompt="1"/>
          </p:nvPr>
        </p:nvSpPr>
        <p:spPr>
          <a:xfrm>
            <a:off x="440552" y="2349194"/>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48" name="Espace réservé du texte 18">
            <a:extLst>
              <a:ext uri="{FF2B5EF4-FFF2-40B4-BE49-F238E27FC236}">
                <a16:creationId xmlns:a16="http://schemas.microsoft.com/office/drawing/2014/main" id="{DE90CE4B-E815-4C66-9E4F-C1DA1EE5E208}"/>
              </a:ext>
            </a:extLst>
          </p:cNvPr>
          <p:cNvSpPr>
            <a:spLocks noGrp="1"/>
          </p:cNvSpPr>
          <p:nvPr>
            <p:ph type="body" sz="quarter" idx="31" hasCustomPrompt="1"/>
          </p:nvPr>
        </p:nvSpPr>
        <p:spPr>
          <a:xfrm>
            <a:off x="5909678" y="2349194"/>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49" name="Espace réservé du texte 5">
            <a:extLst>
              <a:ext uri="{FF2B5EF4-FFF2-40B4-BE49-F238E27FC236}">
                <a16:creationId xmlns:a16="http://schemas.microsoft.com/office/drawing/2014/main" id="{ADE953DB-F532-4F7A-93DB-F3A3AB1C2FF6}"/>
              </a:ext>
            </a:extLst>
          </p:cNvPr>
          <p:cNvSpPr>
            <a:spLocks noGrp="1"/>
          </p:cNvSpPr>
          <p:nvPr>
            <p:ph type="body" sz="quarter" idx="32" hasCustomPrompt="1"/>
          </p:nvPr>
        </p:nvSpPr>
        <p:spPr>
          <a:xfrm>
            <a:off x="1331080" y="4239288"/>
            <a:ext cx="2751337" cy="893076"/>
          </a:xfrm>
        </p:spPr>
        <p:txBody>
          <a:bodyPr>
            <a:noAutofit/>
          </a:bodyPr>
          <a:lstStyle>
            <a:lvl1pPr marL="0" indent="0">
              <a:buNone/>
              <a:defRPr sz="7200" b="1"/>
            </a:lvl1pPr>
          </a:lstStyle>
          <a:p>
            <a:pPr lvl="0"/>
            <a:r>
              <a:rPr lang="fr-FR"/>
              <a:t>100 k</a:t>
            </a:r>
          </a:p>
        </p:txBody>
      </p:sp>
      <p:sp>
        <p:nvSpPr>
          <p:cNvPr id="50" name="Espace réservé du texte 10">
            <a:extLst>
              <a:ext uri="{FF2B5EF4-FFF2-40B4-BE49-F238E27FC236}">
                <a16:creationId xmlns:a16="http://schemas.microsoft.com/office/drawing/2014/main" id="{81D427B1-84CE-4131-A453-75DDB358EA8C}"/>
              </a:ext>
            </a:extLst>
          </p:cNvPr>
          <p:cNvSpPr>
            <a:spLocks noGrp="1"/>
          </p:cNvSpPr>
          <p:nvPr>
            <p:ph type="body" sz="quarter" idx="33" hasCustomPrompt="1"/>
          </p:nvPr>
        </p:nvSpPr>
        <p:spPr>
          <a:xfrm>
            <a:off x="1331689" y="5135101"/>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52" name="Espace réservé du texte 18">
            <a:extLst>
              <a:ext uri="{FF2B5EF4-FFF2-40B4-BE49-F238E27FC236}">
                <a16:creationId xmlns:a16="http://schemas.microsoft.com/office/drawing/2014/main" id="{2B413C1B-AC8C-4C97-9830-DEDFFF4CBB62}"/>
              </a:ext>
            </a:extLst>
          </p:cNvPr>
          <p:cNvSpPr>
            <a:spLocks noGrp="1"/>
          </p:cNvSpPr>
          <p:nvPr>
            <p:ph type="body" sz="quarter" idx="34" hasCustomPrompt="1"/>
          </p:nvPr>
        </p:nvSpPr>
        <p:spPr>
          <a:xfrm>
            <a:off x="440552" y="4239287"/>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56" name="Espace réservé du texte 5">
            <a:extLst>
              <a:ext uri="{FF2B5EF4-FFF2-40B4-BE49-F238E27FC236}">
                <a16:creationId xmlns:a16="http://schemas.microsoft.com/office/drawing/2014/main" id="{4157C5A3-0D44-40D6-9B8A-8481E84F055B}"/>
              </a:ext>
            </a:extLst>
          </p:cNvPr>
          <p:cNvSpPr>
            <a:spLocks noGrp="1"/>
          </p:cNvSpPr>
          <p:nvPr>
            <p:ph type="body" sz="quarter" idx="35" hasCustomPrompt="1"/>
          </p:nvPr>
        </p:nvSpPr>
        <p:spPr>
          <a:xfrm>
            <a:off x="6793628" y="4239288"/>
            <a:ext cx="2751337" cy="893076"/>
          </a:xfrm>
        </p:spPr>
        <p:txBody>
          <a:bodyPr>
            <a:noAutofit/>
          </a:bodyPr>
          <a:lstStyle>
            <a:lvl1pPr marL="0" indent="0">
              <a:buNone/>
              <a:defRPr sz="7200" b="1"/>
            </a:lvl1pPr>
          </a:lstStyle>
          <a:p>
            <a:pPr lvl="0"/>
            <a:r>
              <a:rPr lang="fr-FR"/>
              <a:t>100 k</a:t>
            </a:r>
          </a:p>
        </p:txBody>
      </p:sp>
      <p:sp>
        <p:nvSpPr>
          <p:cNvPr id="57" name="Espace réservé du texte 10">
            <a:extLst>
              <a:ext uri="{FF2B5EF4-FFF2-40B4-BE49-F238E27FC236}">
                <a16:creationId xmlns:a16="http://schemas.microsoft.com/office/drawing/2014/main" id="{5F7DCB27-CD67-4115-8034-675CA210073B}"/>
              </a:ext>
            </a:extLst>
          </p:cNvPr>
          <p:cNvSpPr>
            <a:spLocks noGrp="1"/>
          </p:cNvSpPr>
          <p:nvPr>
            <p:ph type="body" sz="quarter" idx="36" hasCustomPrompt="1"/>
          </p:nvPr>
        </p:nvSpPr>
        <p:spPr>
          <a:xfrm>
            <a:off x="6794237" y="5135101"/>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58" name="Espace réservé du texte 18">
            <a:extLst>
              <a:ext uri="{FF2B5EF4-FFF2-40B4-BE49-F238E27FC236}">
                <a16:creationId xmlns:a16="http://schemas.microsoft.com/office/drawing/2014/main" id="{C93CAC2D-3EBF-45AB-AF16-31FF1F6D314D}"/>
              </a:ext>
            </a:extLst>
          </p:cNvPr>
          <p:cNvSpPr>
            <a:spLocks noGrp="1"/>
          </p:cNvSpPr>
          <p:nvPr>
            <p:ph type="body" sz="quarter" idx="37" hasCustomPrompt="1"/>
          </p:nvPr>
        </p:nvSpPr>
        <p:spPr>
          <a:xfrm>
            <a:off x="5909678" y="4239287"/>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Tree>
    <p:extLst>
      <p:ext uri="{BB962C8B-B14F-4D97-AF65-F5344CB8AC3E}">
        <p14:creationId xmlns:p14="http://schemas.microsoft.com/office/powerpoint/2010/main" val="3525159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ronologi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B0FACCEE-1C0D-46ED-81FE-8808DA9C88C1}"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a:t>Chronologie</a:t>
            </a:r>
          </a:p>
        </p:txBody>
      </p:sp>
      <p:cxnSp>
        <p:nvCxnSpPr>
          <p:cNvPr id="31" name="Connecteur droit 30">
            <a:extLst>
              <a:ext uri="{FF2B5EF4-FFF2-40B4-BE49-F238E27FC236}">
                <a16:creationId xmlns:a16="http://schemas.microsoft.com/office/drawing/2014/main" id="{44B00621-13A2-4046-A2DB-86C036CA88B5}"/>
              </a:ext>
            </a:extLst>
          </p:cNvPr>
          <p:cNvCxnSpPr/>
          <p:nvPr/>
        </p:nvCxnSpPr>
        <p:spPr>
          <a:xfrm flipV="1">
            <a:off x="616413" y="3420532"/>
            <a:ext cx="0" cy="2908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B542AC0-A1F6-4E84-AB7B-02F5115D8984}"/>
              </a:ext>
            </a:extLst>
          </p:cNvPr>
          <p:cNvCxnSpPr>
            <a:cxnSpLocks/>
          </p:cNvCxnSpPr>
          <p:nvPr/>
        </p:nvCxnSpPr>
        <p:spPr>
          <a:xfrm flipH="1">
            <a:off x="413213" y="3714182"/>
            <a:ext cx="11323968"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Espace réservé du texte 2">
            <a:extLst>
              <a:ext uri="{FF2B5EF4-FFF2-40B4-BE49-F238E27FC236}">
                <a16:creationId xmlns:a16="http://schemas.microsoft.com/office/drawing/2014/main" id="{A5A34281-2620-4727-8737-DB27DA208CB0}"/>
              </a:ext>
            </a:extLst>
          </p:cNvPr>
          <p:cNvSpPr>
            <a:spLocks noGrp="1"/>
          </p:cNvSpPr>
          <p:nvPr>
            <p:ph type="body" sz="quarter" idx="11" hasCustomPrompt="1"/>
          </p:nvPr>
        </p:nvSpPr>
        <p:spPr>
          <a:xfrm>
            <a:off x="447675" y="1943745"/>
            <a:ext cx="2100263" cy="290512"/>
          </a:xfrm>
        </p:spPr>
        <p:txBody>
          <a:bodyPr>
            <a:noAutofit/>
          </a:bodyPr>
          <a:lstStyle>
            <a:lvl1pPr marL="0" indent="0">
              <a:buNone/>
              <a:defRPr sz="1800" b="1"/>
            </a:lvl1pPr>
          </a:lstStyle>
          <a:p>
            <a:pPr lvl="0"/>
            <a:r>
              <a:rPr lang="fr-FR"/>
              <a:t>00/00/00</a:t>
            </a:r>
          </a:p>
        </p:txBody>
      </p:sp>
      <p:sp>
        <p:nvSpPr>
          <p:cNvPr id="51" name="Espace réservé du texte 2">
            <a:extLst>
              <a:ext uri="{FF2B5EF4-FFF2-40B4-BE49-F238E27FC236}">
                <a16:creationId xmlns:a16="http://schemas.microsoft.com/office/drawing/2014/main" id="{BE2326A9-30A1-4B11-84AA-E32E695681CC}"/>
              </a:ext>
            </a:extLst>
          </p:cNvPr>
          <p:cNvSpPr>
            <a:spLocks noGrp="1"/>
          </p:cNvSpPr>
          <p:nvPr>
            <p:ph type="body" sz="quarter" idx="12" hasCustomPrompt="1"/>
          </p:nvPr>
        </p:nvSpPr>
        <p:spPr>
          <a:xfrm>
            <a:off x="447675" y="2278320"/>
            <a:ext cx="2645569" cy="290512"/>
          </a:xfrm>
        </p:spPr>
        <p:txBody>
          <a:bodyPr>
            <a:noAutofit/>
          </a:bodyPr>
          <a:lstStyle>
            <a:lvl1pPr marL="0" indent="0">
              <a:buNone/>
              <a:defRPr sz="1800" b="1"/>
            </a:lvl1pPr>
          </a:lstStyle>
          <a:p>
            <a:pPr lvl="0"/>
            <a:r>
              <a:rPr lang="fr-FR"/>
              <a:t>Titre Calibri 18 pt Bold</a:t>
            </a:r>
          </a:p>
        </p:txBody>
      </p:sp>
      <p:sp>
        <p:nvSpPr>
          <p:cNvPr id="53" name="Espace réservé du texte 4">
            <a:extLst>
              <a:ext uri="{FF2B5EF4-FFF2-40B4-BE49-F238E27FC236}">
                <a16:creationId xmlns:a16="http://schemas.microsoft.com/office/drawing/2014/main" id="{4756D813-0EFA-45B3-8E79-F9408FC8E78E}"/>
              </a:ext>
            </a:extLst>
          </p:cNvPr>
          <p:cNvSpPr>
            <a:spLocks noGrp="1"/>
          </p:cNvSpPr>
          <p:nvPr>
            <p:ph type="body" sz="quarter" idx="13" hasCustomPrompt="1"/>
          </p:nvPr>
        </p:nvSpPr>
        <p:spPr>
          <a:xfrm>
            <a:off x="447131"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65" name="Espace réservé du texte 2">
            <a:extLst>
              <a:ext uri="{FF2B5EF4-FFF2-40B4-BE49-F238E27FC236}">
                <a16:creationId xmlns:a16="http://schemas.microsoft.com/office/drawing/2014/main" id="{281DA833-B255-4DB0-AAD1-DD98DFBA1F06}"/>
              </a:ext>
            </a:extLst>
          </p:cNvPr>
          <p:cNvSpPr>
            <a:spLocks noGrp="1"/>
          </p:cNvSpPr>
          <p:nvPr>
            <p:ph type="body" sz="quarter" idx="14" hasCustomPrompt="1"/>
          </p:nvPr>
        </p:nvSpPr>
        <p:spPr>
          <a:xfrm>
            <a:off x="3723848" y="1943745"/>
            <a:ext cx="2100263" cy="290512"/>
          </a:xfrm>
        </p:spPr>
        <p:txBody>
          <a:bodyPr>
            <a:noAutofit/>
          </a:bodyPr>
          <a:lstStyle>
            <a:lvl1pPr marL="0" indent="0">
              <a:buNone/>
              <a:defRPr sz="1800" b="1"/>
            </a:lvl1pPr>
          </a:lstStyle>
          <a:p>
            <a:pPr lvl="0"/>
            <a:r>
              <a:rPr lang="fr-FR"/>
              <a:t>00/00/00</a:t>
            </a:r>
          </a:p>
        </p:txBody>
      </p:sp>
      <p:sp>
        <p:nvSpPr>
          <p:cNvPr id="66" name="Espace réservé du texte 2">
            <a:extLst>
              <a:ext uri="{FF2B5EF4-FFF2-40B4-BE49-F238E27FC236}">
                <a16:creationId xmlns:a16="http://schemas.microsoft.com/office/drawing/2014/main" id="{42660110-9CA3-48FF-80E4-EE4C6E9625FC}"/>
              </a:ext>
            </a:extLst>
          </p:cNvPr>
          <p:cNvSpPr>
            <a:spLocks noGrp="1"/>
          </p:cNvSpPr>
          <p:nvPr>
            <p:ph type="body" sz="quarter" idx="15" hasCustomPrompt="1"/>
          </p:nvPr>
        </p:nvSpPr>
        <p:spPr>
          <a:xfrm>
            <a:off x="3723848" y="2278320"/>
            <a:ext cx="2645569" cy="290512"/>
          </a:xfrm>
        </p:spPr>
        <p:txBody>
          <a:bodyPr>
            <a:noAutofit/>
          </a:bodyPr>
          <a:lstStyle>
            <a:lvl1pPr marL="0" indent="0">
              <a:buNone/>
              <a:defRPr sz="1800" b="1"/>
            </a:lvl1pPr>
          </a:lstStyle>
          <a:p>
            <a:pPr lvl="0"/>
            <a:r>
              <a:rPr lang="fr-FR"/>
              <a:t>Titre Calibri 18 pt Bold</a:t>
            </a:r>
          </a:p>
        </p:txBody>
      </p:sp>
      <p:sp>
        <p:nvSpPr>
          <p:cNvPr id="67" name="Espace réservé du texte 4">
            <a:extLst>
              <a:ext uri="{FF2B5EF4-FFF2-40B4-BE49-F238E27FC236}">
                <a16:creationId xmlns:a16="http://schemas.microsoft.com/office/drawing/2014/main" id="{AF89F26D-34C2-4C6E-9837-9E0788C097CA}"/>
              </a:ext>
            </a:extLst>
          </p:cNvPr>
          <p:cNvSpPr>
            <a:spLocks noGrp="1"/>
          </p:cNvSpPr>
          <p:nvPr>
            <p:ph type="body" sz="quarter" idx="16" hasCustomPrompt="1"/>
          </p:nvPr>
        </p:nvSpPr>
        <p:spPr>
          <a:xfrm>
            <a:off x="3723304"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71" name="Espace réservé du texte 2">
            <a:extLst>
              <a:ext uri="{FF2B5EF4-FFF2-40B4-BE49-F238E27FC236}">
                <a16:creationId xmlns:a16="http://schemas.microsoft.com/office/drawing/2014/main" id="{02E2FBF0-C3CF-42DB-96CC-2934C0DEAD30}"/>
              </a:ext>
            </a:extLst>
          </p:cNvPr>
          <p:cNvSpPr>
            <a:spLocks noGrp="1"/>
          </p:cNvSpPr>
          <p:nvPr>
            <p:ph type="body" sz="quarter" idx="17" hasCustomPrompt="1"/>
          </p:nvPr>
        </p:nvSpPr>
        <p:spPr>
          <a:xfrm>
            <a:off x="7000021" y="1943745"/>
            <a:ext cx="2100263" cy="290512"/>
          </a:xfrm>
        </p:spPr>
        <p:txBody>
          <a:bodyPr>
            <a:noAutofit/>
          </a:bodyPr>
          <a:lstStyle>
            <a:lvl1pPr marL="0" indent="0">
              <a:buNone/>
              <a:defRPr sz="1800" b="1"/>
            </a:lvl1pPr>
          </a:lstStyle>
          <a:p>
            <a:pPr lvl="0"/>
            <a:r>
              <a:rPr lang="fr-FR"/>
              <a:t>00/00/00</a:t>
            </a:r>
          </a:p>
        </p:txBody>
      </p:sp>
      <p:sp>
        <p:nvSpPr>
          <p:cNvPr id="72" name="Espace réservé du texte 2">
            <a:extLst>
              <a:ext uri="{FF2B5EF4-FFF2-40B4-BE49-F238E27FC236}">
                <a16:creationId xmlns:a16="http://schemas.microsoft.com/office/drawing/2014/main" id="{9579AD66-E801-47A3-AC41-8DA69409293A}"/>
              </a:ext>
            </a:extLst>
          </p:cNvPr>
          <p:cNvSpPr>
            <a:spLocks noGrp="1"/>
          </p:cNvSpPr>
          <p:nvPr>
            <p:ph type="body" sz="quarter" idx="18" hasCustomPrompt="1"/>
          </p:nvPr>
        </p:nvSpPr>
        <p:spPr>
          <a:xfrm>
            <a:off x="7000021" y="2278320"/>
            <a:ext cx="2645569" cy="290512"/>
          </a:xfrm>
        </p:spPr>
        <p:txBody>
          <a:bodyPr>
            <a:noAutofit/>
          </a:bodyPr>
          <a:lstStyle>
            <a:lvl1pPr marL="0" indent="0">
              <a:buNone/>
              <a:defRPr sz="1800" b="1"/>
            </a:lvl1pPr>
          </a:lstStyle>
          <a:p>
            <a:pPr lvl="0"/>
            <a:r>
              <a:rPr lang="fr-FR"/>
              <a:t>Titre Calibri 18 pt Bold</a:t>
            </a:r>
          </a:p>
        </p:txBody>
      </p:sp>
      <p:sp>
        <p:nvSpPr>
          <p:cNvPr id="73" name="Espace réservé du texte 4">
            <a:extLst>
              <a:ext uri="{FF2B5EF4-FFF2-40B4-BE49-F238E27FC236}">
                <a16:creationId xmlns:a16="http://schemas.microsoft.com/office/drawing/2014/main" id="{DCD451FC-295A-4CB2-9A9B-87D54A6DA10A}"/>
              </a:ext>
            </a:extLst>
          </p:cNvPr>
          <p:cNvSpPr>
            <a:spLocks noGrp="1"/>
          </p:cNvSpPr>
          <p:nvPr>
            <p:ph type="body" sz="quarter" idx="19" hasCustomPrompt="1"/>
          </p:nvPr>
        </p:nvSpPr>
        <p:spPr>
          <a:xfrm>
            <a:off x="6999477"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77" name="Espace réservé du texte 2">
            <a:extLst>
              <a:ext uri="{FF2B5EF4-FFF2-40B4-BE49-F238E27FC236}">
                <a16:creationId xmlns:a16="http://schemas.microsoft.com/office/drawing/2014/main" id="{4F69061E-D1FA-4D15-92F5-C375760A6C73}"/>
              </a:ext>
            </a:extLst>
          </p:cNvPr>
          <p:cNvSpPr>
            <a:spLocks noGrp="1"/>
          </p:cNvSpPr>
          <p:nvPr>
            <p:ph type="body" sz="quarter" idx="20" hasCustomPrompt="1"/>
          </p:nvPr>
        </p:nvSpPr>
        <p:spPr>
          <a:xfrm>
            <a:off x="1995106" y="4421478"/>
            <a:ext cx="2100263" cy="290512"/>
          </a:xfrm>
        </p:spPr>
        <p:txBody>
          <a:bodyPr>
            <a:noAutofit/>
          </a:bodyPr>
          <a:lstStyle>
            <a:lvl1pPr marL="0" indent="0">
              <a:buNone/>
              <a:defRPr sz="1800" b="1"/>
            </a:lvl1pPr>
          </a:lstStyle>
          <a:p>
            <a:pPr lvl="0"/>
            <a:r>
              <a:rPr lang="fr-FR"/>
              <a:t>00/00/00</a:t>
            </a:r>
          </a:p>
        </p:txBody>
      </p:sp>
      <p:sp>
        <p:nvSpPr>
          <p:cNvPr id="78" name="Espace réservé du texte 2">
            <a:extLst>
              <a:ext uri="{FF2B5EF4-FFF2-40B4-BE49-F238E27FC236}">
                <a16:creationId xmlns:a16="http://schemas.microsoft.com/office/drawing/2014/main" id="{1CD7E7D4-92F4-4947-BC09-A95FAAB6ED73}"/>
              </a:ext>
            </a:extLst>
          </p:cNvPr>
          <p:cNvSpPr>
            <a:spLocks noGrp="1"/>
          </p:cNvSpPr>
          <p:nvPr>
            <p:ph type="body" sz="quarter" idx="21" hasCustomPrompt="1"/>
          </p:nvPr>
        </p:nvSpPr>
        <p:spPr>
          <a:xfrm>
            <a:off x="1995106" y="4755457"/>
            <a:ext cx="2645569" cy="290512"/>
          </a:xfrm>
        </p:spPr>
        <p:txBody>
          <a:bodyPr>
            <a:noAutofit/>
          </a:bodyPr>
          <a:lstStyle>
            <a:lvl1pPr marL="0" indent="0">
              <a:buNone/>
              <a:defRPr sz="1800" b="1"/>
            </a:lvl1pPr>
          </a:lstStyle>
          <a:p>
            <a:pPr lvl="0"/>
            <a:r>
              <a:rPr lang="fr-FR"/>
              <a:t>Titre Calibri 18 pt Bold</a:t>
            </a:r>
          </a:p>
        </p:txBody>
      </p:sp>
      <p:sp>
        <p:nvSpPr>
          <p:cNvPr id="79" name="Espace réservé du texte 4">
            <a:extLst>
              <a:ext uri="{FF2B5EF4-FFF2-40B4-BE49-F238E27FC236}">
                <a16:creationId xmlns:a16="http://schemas.microsoft.com/office/drawing/2014/main" id="{17597B47-1508-4A3D-8F4F-695FD4AC0A02}"/>
              </a:ext>
            </a:extLst>
          </p:cNvPr>
          <p:cNvSpPr>
            <a:spLocks noGrp="1"/>
          </p:cNvSpPr>
          <p:nvPr>
            <p:ph type="body" sz="quarter" idx="22" hasCustomPrompt="1"/>
          </p:nvPr>
        </p:nvSpPr>
        <p:spPr>
          <a:xfrm>
            <a:off x="1994562"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83" name="Espace réservé du texte 2">
            <a:extLst>
              <a:ext uri="{FF2B5EF4-FFF2-40B4-BE49-F238E27FC236}">
                <a16:creationId xmlns:a16="http://schemas.microsoft.com/office/drawing/2014/main" id="{AFA02D0A-DF6F-4D01-BBFF-10B18D5AA859}"/>
              </a:ext>
            </a:extLst>
          </p:cNvPr>
          <p:cNvSpPr>
            <a:spLocks noGrp="1"/>
          </p:cNvSpPr>
          <p:nvPr>
            <p:ph type="body" sz="quarter" idx="23" hasCustomPrompt="1"/>
          </p:nvPr>
        </p:nvSpPr>
        <p:spPr>
          <a:xfrm>
            <a:off x="5223671" y="4421478"/>
            <a:ext cx="2100263" cy="290512"/>
          </a:xfrm>
        </p:spPr>
        <p:txBody>
          <a:bodyPr>
            <a:noAutofit/>
          </a:bodyPr>
          <a:lstStyle>
            <a:lvl1pPr marL="0" indent="0">
              <a:buNone/>
              <a:defRPr sz="1800" b="1"/>
            </a:lvl1pPr>
          </a:lstStyle>
          <a:p>
            <a:pPr lvl="0"/>
            <a:r>
              <a:rPr lang="fr-FR"/>
              <a:t>00/00/00</a:t>
            </a:r>
          </a:p>
        </p:txBody>
      </p:sp>
      <p:sp>
        <p:nvSpPr>
          <p:cNvPr id="84" name="Espace réservé du texte 2">
            <a:extLst>
              <a:ext uri="{FF2B5EF4-FFF2-40B4-BE49-F238E27FC236}">
                <a16:creationId xmlns:a16="http://schemas.microsoft.com/office/drawing/2014/main" id="{8A605544-4CA2-4212-91E0-BE422C775AA2}"/>
              </a:ext>
            </a:extLst>
          </p:cNvPr>
          <p:cNvSpPr>
            <a:spLocks noGrp="1"/>
          </p:cNvSpPr>
          <p:nvPr>
            <p:ph type="body" sz="quarter" idx="24" hasCustomPrompt="1"/>
          </p:nvPr>
        </p:nvSpPr>
        <p:spPr>
          <a:xfrm>
            <a:off x="5223671" y="4755457"/>
            <a:ext cx="2645569" cy="290512"/>
          </a:xfrm>
        </p:spPr>
        <p:txBody>
          <a:bodyPr>
            <a:noAutofit/>
          </a:bodyPr>
          <a:lstStyle>
            <a:lvl1pPr marL="0" indent="0">
              <a:buNone/>
              <a:defRPr sz="1800" b="1"/>
            </a:lvl1pPr>
          </a:lstStyle>
          <a:p>
            <a:pPr lvl="0"/>
            <a:r>
              <a:rPr lang="fr-FR"/>
              <a:t>Titre Calibri 18 pt Bold</a:t>
            </a:r>
          </a:p>
        </p:txBody>
      </p:sp>
      <p:sp>
        <p:nvSpPr>
          <p:cNvPr id="85" name="Espace réservé du texte 4">
            <a:extLst>
              <a:ext uri="{FF2B5EF4-FFF2-40B4-BE49-F238E27FC236}">
                <a16:creationId xmlns:a16="http://schemas.microsoft.com/office/drawing/2014/main" id="{2B88F7EE-E968-485D-B30D-09B9ACD38DA3}"/>
              </a:ext>
            </a:extLst>
          </p:cNvPr>
          <p:cNvSpPr>
            <a:spLocks noGrp="1"/>
          </p:cNvSpPr>
          <p:nvPr>
            <p:ph type="body" sz="quarter" idx="25" hasCustomPrompt="1"/>
          </p:nvPr>
        </p:nvSpPr>
        <p:spPr>
          <a:xfrm>
            <a:off x="5223127"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89" name="Espace réservé du texte 2">
            <a:extLst>
              <a:ext uri="{FF2B5EF4-FFF2-40B4-BE49-F238E27FC236}">
                <a16:creationId xmlns:a16="http://schemas.microsoft.com/office/drawing/2014/main" id="{6CDD13D9-1201-4DA5-BA7D-A2D120F023EF}"/>
              </a:ext>
            </a:extLst>
          </p:cNvPr>
          <p:cNvSpPr>
            <a:spLocks noGrp="1"/>
          </p:cNvSpPr>
          <p:nvPr>
            <p:ph type="body" sz="quarter" idx="26" hasCustomPrompt="1"/>
          </p:nvPr>
        </p:nvSpPr>
        <p:spPr>
          <a:xfrm>
            <a:off x="8452236" y="4421478"/>
            <a:ext cx="2100263" cy="290512"/>
          </a:xfrm>
        </p:spPr>
        <p:txBody>
          <a:bodyPr>
            <a:noAutofit/>
          </a:bodyPr>
          <a:lstStyle>
            <a:lvl1pPr marL="0" indent="0">
              <a:buNone/>
              <a:defRPr sz="1800" b="1"/>
            </a:lvl1pPr>
          </a:lstStyle>
          <a:p>
            <a:pPr lvl="0"/>
            <a:r>
              <a:rPr lang="fr-FR"/>
              <a:t>00/00/00</a:t>
            </a:r>
          </a:p>
        </p:txBody>
      </p:sp>
      <p:sp>
        <p:nvSpPr>
          <p:cNvPr id="90" name="Espace réservé du texte 2">
            <a:extLst>
              <a:ext uri="{FF2B5EF4-FFF2-40B4-BE49-F238E27FC236}">
                <a16:creationId xmlns:a16="http://schemas.microsoft.com/office/drawing/2014/main" id="{8605C944-5B97-4EC5-AD40-9E46849CB74A}"/>
              </a:ext>
            </a:extLst>
          </p:cNvPr>
          <p:cNvSpPr>
            <a:spLocks noGrp="1"/>
          </p:cNvSpPr>
          <p:nvPr>
            <p:ph type="body" sz="quarter" idx="27" hasCustomPrompt="1"/>
          </p:nvPr>
        </p:nvSpPr>
        <p:spPr>
          <a:xfrm>
            <a:off x="8452236" y="4755457"/>
            <a:ext cx="2645569" cy="290512"/>
          </a:xfrm>
        </p:spPr>
        <p:txBody>
          <a:bodyPr>
            <a:noAutofit/>
          </a:bodyPr>
          <a:lstStyle>
            <a:lvl1pPr marL="0" indent="0">
              <a:buNone/>
              <a:defRPr sz="1800" b="1"/>
            </a:lvl1pPr>
          </a:lstStyle>
          <a:p>
            <a:pPr lvl="0"/>
            <a:r>
              <a:rPr lang="fr-FR"/>
              <a:t>Titre Calibri 18 pt Bold</a:t>
            </a:r>
          </a:p>
        </p:txBody>
      </p:sp>
      <p:sp>
        <p:nvSpPr>
          <p:cNvPr id="91" name="Espace réservé du texte 4">
            <a:extLst>
              <a:ext uri="{FF2B5EF4-FFF2-40B4-BE49-F238E27FC236}">
                <a16:creationId xmlns:a16="http://schemas.microsoft.com/office/drawing/2014/main" id="{9A557E9F-7FC4-4BD3-8E88-F1B7C8B9850B}"/>
              </a:ext>
            </a:extLst>
          </p:cNvPr>
          <p:cNvSpPr>
            <a:spLocks noGrp="1"/>
          </p:cNvSpPr>
          <p:nvPr>
            <p:ph type="body" sz="quarter" idx="28" hasCustomPrompt="1"/>
          </p:nvPr>
        </p:nvSpPr>
        <p:spPr>
          <a:xfrm>
            <a:off x="8451692"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Tree>
    <p:extLst>
      <p:ext uri="{BB962C8B-B14F-4D97-AF65-F5344CB8AC3E}">
        <p14:creationId xmlns:p14="http://schemas.microsoft.com/office/powerpoint/2010/main" val="258259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raphiqu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5E5647D-03C9-4CF4-A2E4-5BCA57CCD1DE}"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35" name="Espace réservé du graphique 4">
            <a:extLst>
              <a:ext uri="{FF2B5EF4-FFF2-40B4-BE49-F238E27FC236}">
                <a16:creationId xmlns:a16="http://schemas.microsoft.com/office/drawing/2014/main" id="{64AE0470-CDF3-4817-985C-1C8B96F0F6C6}"/>
              </a:ext>
            </a:extLst>
          </p:cNvPr>
          <p:cNvSpPr>
            <a:spLocks noGrp="1"/>
          </p:cNvSpPr>
          <p:nvPr>
            <p:ph type="chart" sz="quarter" idx="11" hasCustomPrompt="1"/>
          </p:nvPr>
        </p:nvSpPr>
        <p:spPr>
          <a:xfrm>
            <a:off x="447131" y="1261914"/>
            <a:ext cx="7882482" cy="5010029"/>
          </a:xfrm>
        </p:spPr>
        <p:txBody>
          <a:bodyPr anchor="ctr"/>
          <a:lstStyle>
            <a:lvl1pPr marL="0" indent="0" algn="ctr">
              <a:buNone/>
              <a:defRPr/>
            </a:lvl1pPr>
          </a:lstStyle>
          <a:p>
            <a:r>
              <a:rPr lang="fr-FR"/>
              <a:t>Insérer un graphique</a:t>
            </a:r>
          </a:p>
        </p:txBody>
      </p:sp>
      <p:sp>
        <p:nvSpPr>
          <p:cNvPr id="40" name="Espace réservé du texte 9">
            <a:extLst>
              <a:ext uri="{FF2B5EF4-FFF2-40B4-BE49-F238E27FC236}">
                <a16:creationId xmlns:a16="http://schemas.microsoft.com/office/drawing/2014/main" id="{8875C898-323A-491B-87E1-3927828A617A}"/>
              </a:ext>
            </a:extLst>
          </p:cNvPr>
          <p:cNvSpPr>
            <a:spLocks noGrp="1"/>
          </p:cNvSpPr>
          <p:nvPr>
            <p:ph type="body" sz="quarter" idx="12" hasCustomPrompt="1"/>
          </p:nvPr>
        </p:nvSpPr>
        <p:spPr>
          <a:xfrm>
            <a:off x="8565355" y="1995281"/>
            <a:ext cx="3171825" cy="971586"/>
          </a:xfrm>
        </p:spPr>
        <p:txBody>
          <a:bodyPr>
            <a:noAutofit/>
          </a:bodyPr>
          <a:lstStyle>
            <a:lvl1pPr marL="0" indent="0">
              <a:buNone/>
              <a:defRPr sz="3200" b="1">
                <a:solidFill>
                  <a:schemeClr val="accent1"/>
                </a:solidFill>
              </a:defRPr>
            </a:lvl1pPr>
          </a:lstStyle>
          <a:p>
            <a:pPr lvl="0"/>
            <a:r>
              <a:rPr lang="fr-FR"/>
              <a:t>Titre du graphique</a:t>
            </a:r>
          </a:p>
        </p:txBody>
      </p:sp>
      <p:sp>
        <p:nvSpPr>
          <p:cNvPr id="41" name="Espace réservé du texte 11">
            <a:extLst>
              <a:ext uri="{FF2B5EF4-FFF2-40B4-BE49-F238E27FC236}">
                <a16:creationId xmlns:a16="http://schemas.microsoft.com/office/drawing/2014/main" id="{0B424686-5D38-45B7-A895-AD9E22CAA47F}"/>
              </a:ext>
            </a:extLst>
          </p:cNvPr>
          <p:cNvSpPr>
            <a:spLocks noGrp="1"/>
          </p:cNvSpPr>
          <p:nvPr>
            <p:ph type="body" sz="quarter" idx="13" hasCustomPrompt="1"/>
          </p:nvPr>
        </p:nvSpPr>
        <p:spPr>
          <a:xfrm>
            <a:off x="8565355" y="3033735"/>
            <a:ext cx="3179514" cy="3238208"/>
          </a:xfrm>
        </p:spPr>
        <p:txBody>
          <a:bodyPr>
            <a:noAutofit/>
          </a:bodyPr>
          <a:lstStyle>
            <a:lvl1pPr marL="0" indent="0">
              <a:lnSpc>
                <a:spcPct val="150000"/>
              </a:lnSpc>
              <a:spcBef>
                <a:spcPts val="0"/>
              </a:spcBef>
              <a:buNone/>
              <a:defRPr sz="1600"/>
            </a:lvl1pPr>
          </a:lstStyle>
          <a:p>
            <a:pPr lvl="0"/>
            <a:r>
              <a:rPr lang="fr-FR"/>
              <a:t>Les couleurs du graphique peuvent être un assortiment des 3 couleurs complémentaires (ou dégradé si nécessaire).</a:t>
            </a: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a:t>Graphique</a:t>
            </a:r>
          </a:p>
        </p:txBody>
      </p:sp>
    </p:spTree>
    <p:extLst>
      <p:ext uri="{BB962C8B-B14F-4D97-AF65-F5344CB8AC3E}">
        <p14:creationId xmlns:p14="http://schemas.microsoft.com/office/powerpoint/2010/main" val="18137028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ableau">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9B325F48-B1C0-4178-8550-50DBAE40719F}" type="datetime1">
              <a:rPr lang="en-US" smtClean="0"/>
              <a:t>11/9/2021</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a:t>Tableau</a:t>
            </a:r>
          </a:p>
        </p:txBody>
      </p:sp>
      <p:sp>
        <p:nvSpPr>
          <p:cNvPr id="11" name="Espace réservé du tableau 2">
            <a:extLst>
              <a:ext uri="{FF2B5EF4-FFF2-40B4-BE49-F238E27FC236}">
                <a16:creationId xmlns:a16="http://schemas.microsoft.com/office/drawing/2014/main" id="{3DCC89E5-F14B-4494-945C-650BC7E622B7}"/>
              </a:ext>
            </a:extLst>
          </p:cNvPr>
          <p:cNvSpPr>
            <a:spLocks noGrp="1"/>
          </p:cNvSpPr>
          <p:nvPr>
            <p:ph type="tbl" sz="quarter" idx="14" hasCustomPrompt="1"/>
          </p:nvPr>
        </p:nvSpPr>
        <p:spPr>
          <a:xfrm>
            <a:off x="454819" y="1261120"/>
            <a:ext cx="11290049" cy="5010029"/>
          </a:xfrm>
        </p:spPr>
        <p:txBody>
          <a:bodyPr anchor="ctr"/>
          <a:lstStyle>
            <a:lvl1pPr marL="0" indent="0" algn="ctr">
              <a:buNone/>
              <a:defRPr/>
            </a:lvl1pPr>
          </a:lstStyle>
          <a:p>
            <a:r>
              <a:rPr lang="fr-FR"/>
              <a:t>Insérer un tableau</a:t>
            </a:r>
          </a:p>
        </p:txBody>
      </p:sp>
    </p:spTree>
    <p:extLst>
      <p:ext uri="{BB962C8B-B14F-4D97-AF65-F5344CB8AC3E}">
        <p14:creationId xmlns:p14="http://schemas.microsoft.com/office/powerpoint/2010/main" val="708343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i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52C9CF-82E1-47E9-A095-D5F655BDE897}"/>
              </a:ext>
            </a:extLst>
          </p:cNvPr>
          <p:cNvSpPr/>
          <p:nvPr/>
        </p:nvSpPr>
        <p:spPr>
          <a:xfrm>
            <a:off x="0" y="-8466"/>
            <a:ext cx="12192000" cy="6866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D13961D3-D563-4075-A344-55DDEAF736AB}"/>
              </a:ext>
            </a:extLst>
          </p:cNvPr>
          <p:cNvGrpSpPr/>
          <p:nvPr/>
        </p:nvGrpSpPr>
        <p:grpSpPr>
          <a:xfrm>
            <a:off x="4418681" y="-8466"/>
            <a:ext cx="3358493" cy="139603"/>
            <a:chOff x="4016504" y="-3045"/>
            <a:chExt cx="3358493" cy="255892"/>
          </a:xfrm>
        </p:grpSpPr>
        <p:sp>
          <p:nvSpPr>
            <p:cNvPr id="15" name="Rectangle 14">
              <a:extLst>
                <a:ext uri="{FF2B5EF4-FFF2-40B4-BE49-F238E27FC236}">
                  <a16:creationId xmlns:a16="http://schemas.microsoft.com/office/drawing/2014/main" id="{75873A72-2976-423D-BA54-26DFBB2A957A}"/>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1FDE0B8-944F-45CF-B0AB-170BF70F69E7}"/>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30EE1E7-47BB-489C-9C83-93F173C56419}"/>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3">
            <a:extLst>
              <a:ext uri="{FF2B5EF4-FFF2-40B4-BE49-F238E27FC236}">
                <a16:creationId xmlns:a16="http://schemas.microsoft.com/office/drawing/2014/main" id="{259852C1-2818-4408-808C-B05C9C720A71}"/>
              </a:ext>
            </a:extLst>
          </p:cNvPr>
          <p:cNvSpPr>
            <a:spLocks noGrp="1"/>
          </p:cNvSpPr>
          <p:nvPr>
            <p:ph type="body" sz="quarter" idx="10" hasCustomPrompt="1"/>
          </p:nvPr>
        </p:nvSpPr>
        <p:spPr>
          <a:xfrm>
            <a:off x="1882157" y="5123432"/>
            <a:ext cx="8427686" cy="341632"/>
          </a:xfrm>
        </p:spPr>
        <p:txBody>
          <a:bodyPr wrap="square">
            <a:spAutoFit/>
          </a:bodyPr>
          <a:lstStyle>
            <a:lvl1pPr marL="0" indent="0" algn="ctr">
              <a:buNone/>
              <a:defRPr sz="1800" b="1"/>
            </a:lvl1pPr>
          </a:lstStyle>
          <a:p>
            <a:pPr lvl="0"/>
            <a:r>
              <a:rPr lang="fr-FR"/>
              <a:t>Département émetteur</a:t>
            </a:r>
          </a:p>
        </p:txBody>
      </p:sp>
      <p:sp>
        <p:nvSpPr>
          <p:cNvPr id="20" name="Espace réservé du texte 3">
            <a:extLst>
              <a:ext uri="{FF2B5EF4-FFF2-40B4-BE49-F238E27FC236}">
                <a16:creationId xmlns:a16="http://schemas.microsoft.com/office/drawing/2014/main" id="{2594499F-1147-45CE-8018-E7C572846584}"/>
              </a:ext>
            </a:extLst>
          </p:cNvPr>
          <p:cNvSpPr>
            <a:spLocks noGrp="1"/>
          </p:cNvSpPr>
          <p:nvPr>
            <p:ph type="body" sz="quarter" idx="11" hasCustomPrompt="1"/>
          </p:nvPr>
        </p:nvSpPr>
        <p:spPr>
          <a:xfrm>
            <a:off x="1882157" y="5477238"/>
            <a:ext cx="8427686" cy="341632"/>
          </a:xfrm>
        </p:spPr>
        <p:txBody>
          <a:bodyPr wrap="square">
            <a:spAutoFit/>
          </a:bodyPr>
          <a:lstStyle>
            <a:lvl1pPr marL="0" indent="0" algn="ctr">
              <a:buNone/>
              <a:defRPr sz="1800" b="0">
                <a:solidFill>
                  <a:srgbClr val="FF0000"/>
                </a:solidFill>
              </a:defRPr>
            </a:lvl1pPr>
          </a:lstStyle>
          <a:p>
            <a:pPr lvl="0"/>
            <a:r>
              <a:rPr lang="fr-FR"/>
              <a:t>Contact : Prénom NOM 00 00 00 00 00 </a:t>
            </a:r>
          </a:p>
        </p:txBody>
      </p:sp>
      <p:sp>
        <p:nvSpPr>
          <p:cNvPr id="22" name="Espace réservé du texte 3">
            <a:extLst>
              <a:ext uri="{FF2B5EF4-FFF2-40B4-BE49-F238E27FC236}">
                <a16:creationId xmlns:a16="http://schemas.microsoft.com/office/drawing/2014/main" id="{0CECB3CA-EBFD-43F9-A487-462B191CB678}"/>
              </a:ext>
            </a:extLst>
          </p:cNvPr>
          <p:cNvSpPr>
            <a:spLocks noGrp="1"/>
          </p:cNvSpPr>
          <p:nvPr>
            <p:ph type="body" sz="quarter" idx="12" hasCustomPrompt="1"/>
          </p:nvPr>
        </p:nvSpPr>
        <p:spPr>
          <a:xfrm>
            <a:off x="1882157" y="5828139"/>
            <a:ext cx="8427686" cy="341632"/>
          </a:xfrm>
        </p:spPr>
        <p:txBody>
          <a:bodyPr wrap="square">
            <a:spAutoFit/>
          </a:bodyPr>
          <a:lstStyle>
            <a:lvl1pPr marL="0" indent="0" algn="ctr">
              <a:buNone/>
              <a:defRPr sz="1800" b="0">
                <a:solidFill>
                  <a:schemeClr val="tx1"/>
                </a:solidFill>
              </a:defRPr>
            </a:lvl1pPr>
          </a:lstStyle>
          <a:p>
            <a:pPr lvl="0"/>
            <a:r>
              <a:rPr lang="fr-FR"/>
              <a:t>nom.prenom@ecuvie.caisse-epargne.fr</a:t>
            </a:r>
          </a:p>
        </p:txBody>
      </p:sp>
      <p:pic>
        <p:nvPicPr>
          <p:cNvPr id="21" name="Image 20">
            <a:extLst>
              <a:ext uri="{FF2B5EF4-FFF2-40B4-BE49-F238E27FC236}">
                <a16:creationId xmlns:a16="http://schemas.microsoft.com/office/drawing/2014/main" id="{9470CD42-09F9-4E22-8857-55B1F3975B16}"/>
              </a:ext>
            </a:extLst>
          </p:cNvPr>
          <p:cNvPicPr>
            <a:picLocks noChangeAspect="1"/>
          </p:cNvPicPr>
          <p:nvPr/>
        </p:nvPicPr>
        <p:blipFill>
          <a:blip r:embed="rId2"/>
          <a:stretch>
            <a:fillRect/>
          </a:stretch>
        </p:blipFill>
        <p:spPr>
          <a:xfrm>
            <a:off x="1837262" y="2903142"/>
            <a:ext cx="8517475" cy="1378577"/>
          </a:xfrm>
          <a:prstGeom prst="rect">
            <a:avLst/>
          </a:prstGeom>
        </p:spPr>
      </p:pic>
    </p:spTree>
    <p:extLst>
      <p:ext uri="{BB962C8B-B14F-4D97-AF65-F5344CB8AC3E}">
        <p14:creationId xmlns:p14="http://schemas.microsoft.com/office/powerpoint/2010/main" val="2526331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6"/>
            <a:ext cx="2592288" cy="1541135"/>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3503712" y="548681"/>
            <a:ext cx="8448939" cy="5616409"/>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5" name="ZoneTexte 4">
            <a:extLst>
              <a:ext uri="{FF2B5EF4-FFF2-40B4-BE49-F238E27FC236}">
                <a16:creationId xmlns:a16="http://schemas.microsoft.com/office/drawing/2014/main" id="{8AB84366-3E50-4326-901C-C4438CDD8019}"/>
              </a:ext>
            </a:extLst>
          </p:cNvPr>
          <p:cNvSpPr txBox="1"/>
          <p:nvPr userDrawn="1"/>
        </p:nvSpPr>
        <p:spPr>
          <a:xfrm>
            <a:off x="431371" y="6550225"/>
            <a:ext cx="2208245" cy="276999"/>
          </a:xfrm>
          <a:prstGeom prst="rect">
            <a:avLst/>
          </a:prstGeom>
          <a:solidFill>
            <a:schemeClr val="bg1"/>
          </a:solidFill>
          <a:ln>
            <a:noFill/>
          </a:ln>
        </p:spPr>
        <p:txBody>
          <a:bodyPr wrap="square" rtlCol="0">
            <a:spAutoFit/>
          </a:bodyPr>
          <a:lstStyle/>
          <a:p>
            <a:r>
              <a:rPr lang="fr-FR" sz="1200">
                <a:solidFill>
                  <a:schemeClr val="tx1">
                    <a:lumMod val="75000"/>
                    <a:lumOff val="25000"/>
                  </a:schemeClr>
                </a:solidFill>
                <a:latin typeface="+mn-lt"/>
                <a:ea typeface="Verdana" panose="020B0604030504040204" pitchFamily="34" charset="0"/>
                <a:cs typeface="Verdana" panose="020B0604030504040204" pitchFamily="34" charset="0"/>
              </a:rPr>
              <a:t>BPCE Financement</a:t>
            </a:r>
          </a:p>
        </p:txBody>
      </p:sp>
    </p:spTree>
    <p:extLst>
      <p:ext uri="{BB962C8B-B14F-4D97-AF65-F5344CB8AC3E}">
        <p14:creationId xmlns:p14="http://schemas.microsoft.com/office/powerpoint/2010/main" val="2812134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814917" y="596901"/>
            <a:ext cx="11185243" cy="287865"/>
          </a:xfrm>
          <a:prstGeom prst="rect">
            <a:avLst/>
          </a:prstGeom>
        </p:spPr>
        <p:txBody>
          <a:bodyPr lIns="0" tIns="0" rIns="0" bIns="0">
            <a:normAutofit/>
          </a:bodyPr>
          <a:lstStyle>
            <a:lvl1pPr marL="0" indent="0" algn="l">
              <a:buNone/>
              <a:defRPr sz="2133" b="0" i="0" baseline="0">
                <a:solidFill>
                  <a:srgbClr val="4D6995"/>
                </a:solidFil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5" name="Espace réservé du texte 12"/>
          <p:cNvSpPr>
            <a:spLocks noGrp="1"/>
          </p:cNvSpPr>
          <p:nvPr>
            <p:ph idx="16"/>
          </p:nvPr>
        </p:nvSpPr>
        <p:spPr>
          <a:xfrm>
            <a:off x="814917" y="1077384"/>
            <a:ext cx="5376000" cy="5231936"/>
          </a:xfrm>
          <a:prstGeom prst="rect">
            <a:avLst/>
          </a:prstGeom>
        </p:spPr>
        <p:txBody>
          <a:bodyPr vert="horz" lIns="0" tIns="0" rIns="0" bIns="0" rtlCol="0">
            <a:normAutofit/>
          </a:bodyPr>
          <a:lstStyle>
            <a:lvl1pPr marL="239178" indent="-239178">
              <a:defRPr sz="2133"/>
            </a:lvl1pPr>
            <a:lvl2pPr>
              <a:defRPr sz="1867"/>
            </a:lvl2pPr>
            <a:lvl3pPr>
              <a:defRPr sz="1600"/>
            </a:lvl3pPr>
            <a:lvl4pPr>
              <a:defRPr sz="1467"/>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6" name="Espace réservé du texte 12"/>
          <p:cNvSpPr>
            <a:spLocks noGrp="1"/>
          </p:cNvSpPr>
          <p:nvPr>
            <p:ph idx="17"/>
          </p:nvPr>
        </p:nvSpPr>
        <p:spPr>
          <a:xfrm>
            <a:off x="6576651" y="1077384"/>
            <a:ext cx="5376000" cy="5231936"/>
          </a:xfrm>
          <a:prstGeom prst="rect">
            <a:avLst/>
          </a:prstGeom>
        </p:spPr>
        <p:txBody>
          <a:bodyPr vert="horz" lIns="0" tIns="0" rIns="0" bIns="0" rtlCol="0">
            <a:normAutofit/>
          </a:bodyPr>
          <a:lstStyle>
            <a:lvl1pPr marL="239178" indent="-239178">
              <a:defRPr sz="2133"/>
            </a:lvl1pPr>
            <a:lvl2pPr>
              <a:defRPr sz="1867"/>
            </a:lvl2pPr>
            <a:lvl3pPr>
              <a:defRPr sz="1600"/>
            </a:lvl3pPr>
            <a:lvl4pPr>
              <a:defRPr sz="1467"/>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4042574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B5F106-7E38-425D-AA3D-05C92F7E68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15A83DE-F798-413C-818B-8189C536A4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5BC8B85-0A48-4FF2-9A19-CBA8A6013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ADFAD217-F23D-4526-8EB9-75900417438B}"/>
              </a:ext>
            </a:extLst>
          </p:cNvPr>
          <p:cNvSpPr>
            <a:spLocks noGrp="1"/>
          </p:cNvSpPr>
          <p:nvPr>
            <p:ph type="ftr" sz="quarter" idx="10"/>
          </p:nvPr>
        </p:nvSpPr>
        <p:spPr/>
        <p:txBody>
          <a:bodyPr/>
          <a:lstStyle/>
          <a:p>
            <a:endParaRPr lang="en-US"/>
          </a:p>
        </p:txBody>
      </p:sp>
      <p:sp>
        <p:nvSpPr>
          <p:cNvPr id="6" name="Espace réservé de la date 5">
            <a:extLst>
              <a:ext uri="{FF2B5EF4-FFF2-40B4-BE49-F238E27FC236}">
                <a16:creationId xmlns:a16="http://schemas.microsoft.com/office/drawing/2014/main" id="{9322C26F-8277-4F32-A248-1BB6B26CCE2F}"/>
              </a:ext>
            </a:extLst>
          </p:cNvPr>
          <p:cNvSpPr>
            <a:spLocks noGrp="1"/>
          </p:cNvSpPr>
          <p:nvPr>
            <p:ph type="dt" sz="half" idx="11"/>
          </p:nvPr>
        </p:nvSpPr>
        <p:spPr/>
        <p:txBody>
          <a:bodyPr/>
          <a:lstStyle/>
          <a:p>
            <a:fld id="{EB6E8C77-C7A9-45AD-ADAD-C4E147F4B888}" type="datetime1">
              <a:rPr lang="en-US" smtClean="0"/>
              <a:t>11/9/2021</a:t>
            </a:fld>
            <a:endParaRPr lang="en-US"/>
          </a:p>
        </p:txBody>
      </p:sp>
      <p:sp>
        <p:nvSpPr>
          <p:cNvPr id="7" name="Espace réservé du numéro de diapositive 6">
            <a:extLst>
              <a:ext uri="{FF2B5EF4-FFF2-40B4-BE49-F238E27FC236}">
                <a16:creationId xmlns:a16="http://schemas.microsoft.com/office/drawing/2014/main" id="{08B70398-C8E2-4D29-B96E-66B1F3736924}"/>
              </a:ext>
            </a:extLst>
          </p:cNvPr>
          <p:cNvSpPr>
            <a:spLocks noGrp="1"/>
          </p:cNvSpPr>
          <p:nvPr>
            <p:ph type="sldNum" sz="quarter" idx="12"/>
          </p:nvPr>
        </p:nvSpPr>
        <p:spPr/>
        <p:txBody>
          <a:bodyPr/>
          <a:lstStyle/>
          <a:p>
            <a:fld id="{EFBA2664-5196-4151-AC24-B3A59F2A8492}" type="slidenum">
              <a:rPr lang="en-US" smtClean="0"/>
              <a:t>‹N°›</a:t>
            </a:fld>
            <a:endParaRPr lang="en-US"/>
          </a:p>
        </p:txBody>
      </p:sp>
    </p:spTree>
    <p:extLst>
      <p:ext uri="{BB962C8B-B14F-4D97-AF65-F5344CB8AC3E}">
        <p14:creationId xmlns:p14="http://schemas.microsoft.com/office/powerpoint/2010/main" val="1594100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462469-1950-4077-B759-47087F33D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523CB9B-FA3B-4EE5-AC17-3EE09761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p:txBody>
      </p:sp>
      <p:sp>
        <p:nvSpPr>
          <p:cNvPr id="5" name="Espace réservé du pied de page 4">
            <a:extLst>
              <a:ext uri="{FF2B5EF4-FFF2-40B4-BE49-F238E27FC236}">
                <a16:creationId xmlns:a16="http://schemas.microsoft.com/office/drawing/2014/main" id="{953FE4EE-8867-49E9-A8B8-9D159146F1C6}"/>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1" name="ZoneTexte 10">
            <a:extLst>
              <a:ext uri="{FF2B5EF4-FFF2-40B4-BE49-F238E27FC236}">
                <a16:creationId xmlns:a16="http://schemas.microsoft.com/office/drawing/2014/main" id="{43EDABC7-0CC5-4DC0-9BE2-FC2898BB9FC1}"/>
              </a:ext>
            </a:extLst>
          </p:cNvPr>
          <p:cNvSpPr txBox="1"/>
          <p:nvPr/>
        </p:nvSpPr>
        <p:spPr>
          <a:xfrm>
            <a:off x="4782509" y="6467077"/>
            <a:ext cx="2626982" cy="246222"/>
          </a:xfrm>
          <a:prstGeom prst="rect">
            <a:avLst/>
          </a:prstGeom>
          <a:noFill/>
          <a:effectLst/>
        </p:spPr>
        <p:txBody>
          <a:bodyPr wrap="square">
            <a:spAutoFit/>
          </a:bodyPr>
          <a:lstStyle/>
          <a:p>
            <a:pPr algn="ctr"/>
            <a:r>
              <a:rPr lang="fr-FR" sz="1000">
                <a:solidFill>
                  <a:schemeClr val="bg1">
                    <a:lumMod val="65000"/>
                  </a:schemeClr>
                </a:solidFill>
                <a:cs typeface="Poppins" panose="00000500000000000000" pitchFamily="2" charset="0"/>
              </a:rPr>
              <a:t>À usage strictement interne – Ne pas diffuser </a:t>
            </a:r>
            <a:endParaRPr lang="fr-FR" sz="1000">
              <a:solidFill>
                <a:schemeClr val="bg1">
                  <a:lumMod val="65000"/>
                </a:schemeClr>
              </a:solidFill>
            </a:endParaRPr>
          </a:p>
        </p:txBody>
      </p:sp>
      <p:sp>
        <p:nvSpPr>
          <p:cNvPr id="12" name="Espace réservé de la date 3">
            <a:extLst>
              <a:ext uri="{FF2B5EF4-FFF2-40B4-BE49-F238E27FC236}">
                <a16:creationId xmlns:a16="http://schemas.microsoft.com/office/drawing/2014/main" id="{77F4D605-E588-47A9-9B32-7FBDD2621E2D}"/>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BDE6AB3-14AE-47ED-9416-9F64B36787E4}" type="datetime1">
              <a:rPr lang="en-US" smtClean="0"/>
              <a:t>11/9/2021</a:t>
            </a:fld>
            <a:endParaRPr lang="en-US"/>
          </a:p>
        </p:txBody>
      </p:sp>
      <p:sp>
        <p:nvSpPr>
          <p:cNvPr id="23" name="Rectangle 22">
            <a:extLst>
              <a:ext uri="{FF2B5EF4-FFF2-40B4-BE49-F238E27FC236}">
                <a16:creationId xmlns:a16="http://schemas.microsoft.com/office/drawing/2014/main" id="{E6BAAE37-A1AB-4F10-BAE4-40BC125EF511}"/>
              </a:ext>
            </a:extLst>
          </p:cNvPr>
          <p:cNvSpPr/>
          <p:nvPr/>
        </p:nvSpPr>
        <p:spPr>
          <a:xfrm>
            <a:off x="1428630" y="6576966"/>
            <a:ext cx="45719" cy="45719"/>
          </a:xfrm>
          <a:prstGeom prst="rect">
            <a:avLst/>
          </a:prstGeom>
          <a:solidFill>
            <a:srgbClr val="E31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numéro de diapositive 5">
            <a:extLst>
              <a:ext uri="{FF2B5EF4-FFF2-40B4-BE49-F238E27FC236}">
                <a16:creationId xmlns:a16="http://schemas.microsoft.com/office/drawing/2014/main" id="{C757EB69-2882-41A4-8D98-033F2807AE5C}"/>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pic>
        <p:nvPicPr>
          <p:cNvPr id="13" name="Image 12">
            <a:extLst>
              <a:ext uri="{FF2B5EF4-FFF2-40B4-BE49-F238E27FC236}">
                <a16:creationId xmlns:a16="http://schemas.microsoft.com/office/drawing/2014/main" id="{392CBA0F-C7BF-460B-8E8A-405E14D6BE03}"/>
              </a:ext>
            </a:extLst>
          </p:cNvPr>
          <p:cNvPicPr>
            <a:picLocks noChangeAspect="1"/>
          </p:cNvPicPr>
          <p:nvPr/>
        </p:nvPicPr>
        <p:blipFill rotWithShape="1">
          <a:blip r:embed="rId25">
            <a:extLst>
              <a:ext uri="{28A0092B-C50C-407E-A947-70E740481C1C}">
                <a14:useLocalDpi xmlns:a14="http://schemas.microsoft.com/office/drawing/2010/main"/>
              </a:ext>
            </a:extLst>
          </a:blip>
          <a:srcRect b="-2"/>
          <a:stretch/>
        </p:blipFill>
        <p:spPr>
          <a:xfrm>
            <a:off x="197212" y="6657200"/>
            <a:ext cx="277438" cy="139120"/>
          </a:xfrm>
          <a:prstGeom prst="rect">
            <a:avLst/>
          </a:prstGeom>
        </p:spPr>
      </p:pic>
      <p:pic>
        <p:nvPicPr>
          <p:cNvPr id="16" name="Image 15">
            <a:extLst>
              <a:ext uri="{FF2B5EF4-FFF2-40B4-BE49-F238E27FC236}">
                <a16:creationId xmlns:a16="http://schemas.microsoft.com/office/drawing/2014/main" id="{5CD61D3A-A9F2-45ED-BCA0-BCDE12983DF0}"/>
              </a:ext>
            </a:extLst>
          </p:cNvPr>
          <p:cNvPicPr>
            <a:picLocks noChangeAspect="1"/>
          </p:cNvPicPr>
          <p:nvPr/>
        </p:nvPicPr>
        <p:blipFill>
          <a:blip r:embed="rId26"/>
          <a:stretch>
            <a:fillRect/>
          </a:stretch>
        </p:blipFill>
        <p:spPr>
          <a:xfrm>
            <a:off x="10407056" y="6328085"/>
            <a:ext cx="1521419" cy="329579"/>
          </a:xfrm>
          <a:prstGeom prst="rect">
            <a:avLst/>
          </a:prstGeom>
        </p:spPr>
      </p:pic>
    </p:spTree>
    <p:extLst>
      <p:ext uri="{BB962C8B-B14F-4D97-AF65-F5344CB8AC3E}">
        <p14:creationId xmlns:p14="http://schemas.microsoft.com/office/powerpoint/2010/main" val="2344035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ic.cnp.fr/" TargetMode="External"/><Relationship Id="rId2" Type="http://schemas.openxmlformats.org/officeDocument/2006/relationships/hyperlink" Target="https://dda.assurances.natixis.com/"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hyperlink" Target="https://myeav.ecuvie.assurances.d.bbg/"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hyperlink" Target="https://www.caisse-epargne.fr/gestion-privee/#anchor-prevoyance"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hyperlink" Target="https://gestionprivee.caisse-epargne.fr/theme/fiscalite/" TargetMode="External"/><Relationship Id="rId11" Type="http://schemas.openxmlformats.org/officeDocument/2006/relationships/image" Target="../media/image15.png"/><Relationship Id="rId5" Type="http://schemas.openxmlformats.org/officeDocument/2006/relationships/hyperlink" Target="https://gestionprivee.caisse-epargne.fr/temps_fort/replay-webinaire-fiscalite/" TargetMode="External"/><Relationship Id="rId10" Type="http://schemas.openxmlformats.org/officeDocument/2006/relationships/image" Target="../media/image14.png"/><Relationship Id="rId4" Type="http://schemas.openxmlformats.org/officeDocument/2006/relationships/hyperlink" Target="https://gestionprivee.caisse-epargne.fr/fiscalite/webinaire-retraite-et-fiscalite/" TargetMode="External"/><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hyperlink" Target="https://gestionprivee.caisse-epargne.fr/fiscalite/webinaire-retraite-et-fiscalite/" TargetMode="External"/><Relationship Id="rId13" Type="http://schemas.openxmlformats.org/officeDocument/2006/relationships/image" Target="../media/image19.png"/><Relationship Id="rId3" Type="http://schemas.openxmlformats.org/officeDocument/2006/relationships/hyperlink" Target="https://espacedefi.fr/contenu/root/root-enveloppes-produits/root-root-enveloppes-produits-plans-epargne-retraite/root-root-enveloppes-produits-root-root-enveloppes-produits-plans-epargne-retraite-peri/root-root-enveloppes-produits-root-root-enveloppes-produits-plans-epargne-retraite-root-root-enveloppes-produits-root-root-enveloppes-produits-plans-epargne-retraite-peri-les-avantages-du-per" TargetMode="External"/><Relationship Id="rId7" Type="http://schemas.openxmlformats.org/officeDocument/2006/relationships/hyperlink" Target="https://peri.d.bbg/CE/arbre-decision.php" TargetMode="External"/><Relationship Id="rId12" Type="http://schemas.openxmlformats.org/officeDocument/2006/relationships/image" Target="../media/image18.png"/><Relationship Id="rId2" Type="http://schemas.openxmlformats.org/officeDocument/2006/relationships/hyperlink" Target="https://myeav.ecuvie.assurances.d.bbg/jcms/rpn32_64533/lancement-du-per-individuel-grand-public/premium" TargetMode="External"/><Relationship Id="rId1" Type="http://schemas.openxmlformats.org/officeDocument/2006/relationships/slideLayout" Target="../slideLayouts/slideLayout12.xml"/><Relationship Id="rId6" Type="http://schemas.openxmlformats.org/officeDocument/2006/relationships/hyperlink" Target="https://peri-natixisassurances.harvest.fr/per/per/natixis/?reseau=ce" TargetMode="External"/><Relationship Id="rId11" Type="http://schemas.openxmlformats.org/officeDocument/2006/relationships/image" Target="../media/image17.emf"/><Relationship Id="rId5" Type="http://schemas.openxmlformats.org/officeDocument/2006/relationships/hyperlink" Target="https://conseiller-simulateur-retraite-caisse-epargne.harvest.fr/efuturis/efuturis/enter" TargetMode="External"/><Relationship Id="rId15" Type="http://schemas.openxmlformats.org/officeDocument/2006/relationships/image" Target="../media/image21.png"/><Relationship Id="rId10" Type="http://schemas.openxmlformats.org/officeDocument/2006/relationships/hyperlink" Target="https://www.espacedefi.fr/contenu/root/root-enveloppes-produits/root-root-enveloppes-produits-plans-epargne-retraite/root-root-enveloppes-produits-root-root-enveloppes-produits-plans-epargne-retraite-peri/root-root-enveloppes-produits-root-root-enveloppes-produits-plans-epargne-retraite-root-root-enveloppes-produits-root-root-enveloppes-produits-plans-epargne-retraite-peri-les-avantages-du-per" TargetMode="External"/><Relationship Id="rId4" Type="http://schemas.openxmlformats.org/officeDocument/2006/relationships/hyperlink" Target="https://www.caisse-epargne.fr/conseils/preparer-sa-retraite/" TargetMode="External"/><Relationship Id="rId9" Type="http://schemas.openxmlformats.org/officeDocument/2006/relationships/image" Target="../media/image16.png"/><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ADC9160-52D8-4383-BA5C-0B874EAD157D}"/>
              </a:ext>
            </a:extLst>
          </p:cNvPr>
          <p:cNvSpPr>
            <a:spLocks noGrp="1"/>
          </p:cNvSpPr>
          <p:nvPr>
            <p:ph type="body" sz="quarter" idx="10"/>
          </p:nvPr>
        </p:nvSpPr>
        <p:spPr/>
        <p:txBody>
          <a:bodyPr>
            <a:normAutofit lnSpcReduction="10000"/>
          </a:bodyPr>
          <a:lstStyle/>
          <a:p>
            <a:r>
              <a:rPr lang="fr-FR" dirty="0"/>
              <a:t>À partir du 15 novembre</a:t>
            </a:r>
          </a:p>
        </p:txBody>
      </p:sp>
      <p:sp>
        <p:nvSpPr>
          <p:cNvPr id="10" name="Espace réservé du texte 9">
            <a:extLst>
              <a:ext uri="{FF2B5EF4-FFF2-40B4-BE49-F238E27FC236}">
                <a16:creationId xmlns:a16="http://schemas.microsoft.com/office/drawing/2014/main" id="{0CFF1C6A-457B-46F6-A3ED-C4CD07085E70}"/>
              </a:ext>
            </a:extLst>
          </p:cNvPr>
          <p:cNvSpPr>
            <a:spLocks noGrp="1"/>
          </p:cNvSpPr>
          <p:nvPr>
            <p:ph type="body" sz="quarter" idx="11"/>
          </p:nvPr>
        </p:nvSpPr>
        <p:spPr/>
        <p:txBody>
          <a:bodyPr/>
          <a:lstStyle/>
          <a:p>
            <a:r>
              <a:rPr lang="fr-FR" dirty="0"/>
              <a:t>Offre commerciale Retraite</a:t>
            </a:r>
          </a:p>
        </p:txBody>
      </p:sp>
      <p:sp>
        <p:nvSpPr>
          <p:cNvPr id="2" name="Espace réservé du numéro de diapositive 1">
            <a:extLst>
              <a:ext uri="{FF2B5EF4-FFF2-40B4-BE49-F238E27FC236}">
                <a16:creationId xmlns:a16="http://schemas.microsoft.com/office/drawing/2014/main" id="{18FE7518-CCA8-4BF1-9454-A869BDE6E579}"/>
              </a:ext>
            </a:extLst>
          </p:cNvPr>
          <p:cNvSpPr>
            <a:spLocks noGrp="1"/>
          </p:cNvSpPr>
          <p:nvPr>
            <p:ph type="sldNum" sz="quarter" idx="4294967295"/>
          </p:nvPr>
        </p:nvSpPr>
        <p:spPr>
          <a:xfrm>
            <a:off x="0" y="6373813"/>
            <a:ext cx="500063" cy="365125"/>
          </a:xfrm>
        </p:spPr>
        <p:txBody>
          <a:bodyPr/>
          <a:lstStyle/>
          <a:p>
            <a:fld id="{EFBA2664-5196-4151-AC24-B3A59F2A8492}" type="slidenum">
              <a:rPr lang="en-US" smtClean="0"/>
              <a:t>1</a:t>
            </a:fld>
            <a:endParaRPr lang="en-US"/>
          </a:p>
        </p:txBody>
      </p:sp>
    </p:spTree>
    <p:extLst>
      <p:ext uri="{BB962C8B-B14F-4D97-AF65-F5344CB8AC3E}">
        <p14:creationId xmlns:p14="http://schemas.microsoft.com/office/powerpoint/2010/main" val="31015392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890FA8-0383-408B-9D43-B521956FBD5C}"/>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BA2664-5196-4151-AC24-B3A59F2A8492}" type="slidenum">
              <a:rPr kumimoji="0" lang="en-US" sz="1200" b="0" i="0" u="none" strike="noStrike" kern="1200" cap="none" spc="0" normalizeH="0" baseline="0" noProof="0" smtClean="0">
                <a:ln>
                  <a:noFill/>
                </a:ln>
                <a:solidFill>
                  <a:srgbClr val="666666">
                    <a:tint val="75000"/>
                  </a:srgb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666666">
                  <a:tint val="75000"/>
                </a:srgbClr>
              </a:solidFill>
              <a:effectLst/>
              <a:uLnTx/>
              <a:uFillTx/>
              <a:latin typeface="Calibri"/>
              <a:ea typeface="+mn-ea"/>
              <a:cs typeface="+mn-cs"/>
            </a:endParaRPr>
          </a:p>
        </p:txBody>
      </p:sp>
      <p:sp>
        <p:nvSpPr>
          <p:cNvPr id="3" name="Espace réservé du texte 2">
            <a:extLst>
              <a:ext uri="{FF2B5EF4-FFF2-40B4-BE49-F238E27FC236}">
                <a16:creationId xmlns:a16="http://schemas.microsoft.com/office/drawing/2014/main" id="{9C5F8C4C-6AA8-4837-91D0-03F641D03511}"/>
              </a:ext>
            </a:extLst>
          </p:cNvPr>
          <p:cNvSpPr>
            <a:spLocks noGrp="1"/>
          </p:cNvSpPr>
          <p:nvPr>
            <p:ph type="body" sz="quarter" idx="10"/>
          </p:nvPr>
        </p:nvSpPr>
        <p:spPr/>
        <p:txBody>
          <a:bodyPr/>
          <a:lstStyle/>
          <a:p>
            <a:r>
              <a:rPr lang="fr-FR" dirty="0"/>
              <a:t>L’opération commerciale Retraite</a:t>
            </a:r>
          </a:p>
        </p:txBody>
      </p:sp>
      <p:sp>
        <p:nvSpPr>
          <p:cNvPr id="4" name="Espace réservé du texte 3">
            <a:extLst>
              <a:ext uri="{FF2B5EF4-FFF2-40B4-BE49-F238E27FC236}">
                <a16:creationId xmlns:a16="http://schemas.microsoft.com/office/drawing/2014/main" id="{04813DA9-FDE4-4DF6-8BC7-7387F7016A71}"/>
              </a:ext>
            </a:extLst>
          </p:cNvPr>
          <p:cNvSpPr>
            <a:spLocks noGrp="1"/>
          </p:cNvSpPr>
          <p:nvPr>
            <p:ph type="body" sz="quarter" idx="12"/>
          </p:nvPr>
        </p:nvSpPr>
        <p:spPr>
          <a:xfrm>
            <a:off x="868650" y="1113698"/>
            <a:ext cx="11036471" cy="5260787"/>
          </a:xfrm>
        </p:spPr>
        <p:txBody>
          <a:bodyPr>
            <a:normAutofit/>
          </a:bodyPr>
          <a:lstStyle/>
          <a:p>
            <a:pPr marL="0" indent="0" algn="ctr">
              <a:buNone/>
            </a:pPr>
            <a:r>
              <a:rPr lang="fr-FR" sz="1600" b="1" dirty="0">
                <a:solidFill>
                  <a:schemeClr val="accent3"/>
                </a:solidFill>
              </a:rPr>
              <a:t>100 € OFFERTS </a:t>
            </a:r>
            <a:r>
              <a:rPr lang="fr-FR" sz="1600" dirty="0">
                <a:solidFill>
                  <a:schemeClr val="accent3"/>
                </a:solidFill>
              </a:rPr>
              <a:t>pour toute </a:t>
            </a:r>
            <a:r>
              <a:rPr lang="fr-FR" sz="1600" b="1" dirty="0">
                <a:solidFill>
                  <a:schemeClr val="accent3"/>
                </a:solidFill>
              </a:rPr>
              <a:t>nouvelle adhésion </a:t>
            </a:r>
            <a:r>
              <a:rPr lang="fr-FR" sz="1600" dirty="0">
                <a:solidFill>
                  <a:schemeClr val="accent3"/>
                </a:solidFill>
              </a:rPr>
              <a:t>à un contrat MILLEVIE PER ou PER CE, avec mise en place simultanée de </a:t>
            </a:r>
            <a:r>
              <a:rPr lang="fr-FR" sz="1600" b="1" dirty="0">
                <a:solidFill>
                  <a:schemeClr val="accent3"/>
                </a:solidFill>
              </a:rPr>
              <a:t>versements programmés</a:t>
            </a:r>
            <a:r>
              <a:rPr lang="fr-FR" sz="1600" dirty="0">
                <a:solidFill>
                  <a:schemeClr val="accent3"/>
                </a:solidFill>
              </a:rPr>
              <a:t>, entre le </a:t>
            </a:r>
            <a:r>
              <a:rPr lang="fr-FR" sz="1600" b="1" dirty="0">
                <a:solidFill>
                  <a:schemeClr val="accent3"/>
                </a:solidFill>
              </a:rPr>
              <a:t>15 novembre 2021 et 30 avril 2022 </a:t>
            </a:r>
            <a:r>
              <a:rPr lang="fr-FR" sz="1600" dirty="0">
                <a:solidFill>
                  <a:schemeClr val="accent3"/>
                </a:solidFill>
              </a:rPr>
              <a:t>inclus, sous conditions</a:t>
            </a:r>
            <a:endParaRPr lang="fr-FR" sz="100" dirty="0">
              <a:solidFill>
                <a:schemeClr val="accent3"/>
              </a:solidFill>
            </a:endParaRPr>
          </a:p>
          <a:p>
            <a:pPr marL="0" indent="0">
              <a:lnSpc>
                <a:spcPct val="120000"/>
              </a:lnSpc>
              <a:spcBef>
                <a:spcPts val="600"/>
              </a:spcBef>
              <a:buNone/>
            </a:pPr>
            <a:r>
              <a:rPr lang="fr-FR" sz="1100" dirty="0"/>
              <a:t>Offre valable pour toute nouvelle adhésion </a:t>
            </a:r>
            <a:r>
              <a:rPr lang="fr-FR" sz="1100" b="1" dirty="0"/>
              <a:t>avec mise en place simultanée de versements programmés </a:t>
            </a:r>
            <a:r>
              <a:rPr lang="fr-FR" sz="1100" dirty="0"/>
              <a:t>entre le 15/11/2021 et 30/04/2022 inclus :  </a:t>
            </a:r>
          </a:p>
          <a:p>
            <a:pPr lvl="0">
              <a:lnSpc>
                <a:spcPct val="120000"/>
              </a:lnSpc>
              <a:spcBef>
                <a:spcPts val="600"/>
              </a:spcBef>
            </a:pPr>
            <a:r>
              <a:rPr lang="fr-FR" sz="1100" dirty="0"/>
              <a:t>à un contrat MILLEVIE PER par versement initial, transfert d’un contrat Solution PERP ou dispositif d’épargne retraite hors réseau Caisse d’Epargne, </a:t>
            </a:r>
          </a:p>
          <a:p>
            <a:pPr lvl="0">
              <a:lnSpc>
                <a:spcPct val="120000"/>
              </a:lnSpc>
              <a:spcBef>
                <a:spcPts val="600"/>
              </a:spcBef>
            </a:pPr>
            <a:r>
              <a:rPr lang="fr-FR" sz="1100" dirty="0"/>
              <a:t>ou à un contrat PER CE par versement issu du rachat d’un contrat d’assurance vie éligible CNP Assurances ou par transfert d’un contrat PERP Caisse d’Epargne garanti par CNP assurances. </a:t>
            </a:r>
          </a:p>
          <a:p>
            <a:pPr marL="0" indent="0" algn="just">
              <a:buNone/>
            </a:pPr>
            <a:r>
              <a:rPr lang="fr-FR" sz="1100" dirty="0"/>
              <a:t>Investir sur des supports financiers en unités de compte comporte un risque de perte en capital supporté par vous seul.  Le transfert pourrait ne pas être avantageux selon les garanties contractuelles incluses dans votre ancien contrat retraite. Rapprochez vous de votre conseiller pour apprécier l’opportunité ou non de réaliser le transfert. Il est à votre écoute pour vous accompagner dans votre stratégie d’investissement selon vos besoins et objectifs ainsi que votre profil investisseur.</a:t>
            </a:r>
          </a:p>
          <a:p>
            <a:pPr marL="0" lvl="0" indent="0">
              <a:lnSpc>
                <a:spcPct val="120000"/>
              </a:lnSpc>
              <a:spcBef>
                <a:spcPts val="600"/>
              </a:spcBef>
              <a:buNone/>
            </a:pPr>
            <a:r>
              <a:rPr lang="fr-FR" sz="1100" dirty="0"/>
              <a:t>La somme de 100 euros sera versée à la date d’adhésion sur le compte courant Caisse d’Epargne de votre client, selon les modalités spécifiées par votre Caisse d’Epargne. Offre valable dans la limite des </a:t>
            </a:r>
            <a:r>
              <a:rPr lang="fr-FR" sz="1100" b="1" dirty="0"/>
              <a:t>10 000 premières adhésions</a:t>
            </a:r>
            <a:r>
              <a:rPr lang="fr-FR" sz="1100" dirty="0"/>
              <a:t> et d’une seule adhésion par assuré, selon les minimas de versements prévus par le contrat. </a:t>
            </a:r>
            <a:r>
              <a:rPr lang="fr-FR" sz="1100" i="1" dirty="0"/>
              <a:t>Voir clauses et conditions prévues au contrat.</a:t>
            </a:r>
            <a:r>
              <a:rPr lang="fr-FR" sz="1100" b="1" i="1" dirty="0"/>
              <a:t> </a:t>
            </a:r>
          </a:p>
          <a:p>
            <a:pPr marL="0" indent="0" algn="just">
              <a:buNone/>
            </a:pPr>
            <a:r>
              <a:rPr lang="fr-FR" sz="1000" b="0" i="0" u="none" strike="noStrike" baseline="0" dirty="0">
                <a:solidFill>
                  <a:srgbClr val="000000"/>
                </a:solidFill>
                <a:latin typeface="Gill Sans Std"/>
              </a:rPr>
              <a:t> </a:t>
            </a:r>
            <a:r>
              <a:rPr lang="fr-FR" sz="1000" b="1" i="0" u="none" strike="noStrike" baseline="0" dirty="0">
                <a:solidFill>
                  <a:srgbClr val="000000"/>
                </a:solidFill>
                <a:latin typeface="Gill Sans Std"/>
              </a:rPr>
              <a:t>La valeur des supports financiers en unités de compte peut varier à la hausse comme à la baisse en fonction des évolutions des marchés financiers. </a:t>
            </a:r>
            <a:endParaRPr lang="fr-FR" sz="900" dirty="0"/>
          </a:p>
          <a:p>
            <a:pPr marL="0" indent="0">
              <a:buNone/>
            </a:pPr>
            <a:r>
              <a:rPr lang="fr-FR" sz="900" dirty="0"/>
              <a:t>Contrats d’assurance vie multisupports libellés en euros et en unités de compte de CNP Assurances ou BPCE Vie, entreprises régies par le Code des assurances. </a:t>
            </a:r>
            <a:br>
              <a:rPr lang="fr-FR" sz="900" dirty="0"/>
            </a:br>
            <a:r>
              <a:rPr lang="fr-FR" sz="900" dirty="0"/>
              <a:t>MILLEVIE PER et Solution PERP sont des contrats souscrits par l'APERP, association régie par la Loi du 1er juillet 1901, auprès de l’assureur BPCE Vie. PER CE est un contrat souscrit par le GERCE auprès de CNP Assurances. PERP CE est un contrat souscrit par le GERCE auprès de CNP Assurances. </a:t>
            </a:r>
          </a:p>
          <a:p>
            <a:pPr marL="0" indent="0">
              <a:lnSpc>
                <a:spcPct val="110000"/>
              </a:lnSpc>
              <a:spcBef>
                <a:spcPts val="600"/>
              </a:spcBef>
              <a:buNone/>
            </a:pPr>
            <a:r>
              <a:rPr lang="fr-FR" sz="900" dirty="0"/>
              <a:t>Retrouvez les documents d’informations clés (DIC) ainsi que les documents d’informations spécifiques (DIS) des supports éligibles : </a:t>
            </a:r>
            <a:br>
              <a:rPr lang="fr-FR" sz="900" dirty="0"/>
            </a:br>
            <a:r>
              <a:rPr lang="fr-FR" sz="900" dirty="0"/>
              <a:t>- </a:t>
            </a:r>
            <a:r>
              <a:rPr lang="fr-FR" sz="900" u="sng" dirty="0">
                <a:hlinkClick r:id="rId2"/>
              </a:rPr>
              <a:t>https://dda.assurances.natixis.com</a:t>
            </a:r>
            <a:r>
              <a:rPr lang="fr-FR" sz="900" u="sng" dirty="0"/>
              <a:t> </a:t>
            </a:r>
            <a:r>
              <a:rPr lang="fr-FR" sz="900" dirty="0"/>
              <a:t>BPCE – Société anonyme à directoire et conseil de surveillance au capital de 170 384 630 euros – Siège social : 50, avenue Pierre Mendès France – 75201 Paris Cedex 13 – RCS Paris N° 493 455 042, intermédiaire d’assurance immatriculé à l’Orias sous le N° 08 045 100.  </a:t>
            </a:r>
          </a:p>
          <a:p>
            <a:pPr marL="0" indent="0">
              <a:lnSpc>
                <a:spcPct val="110000"/>
              </a:lnSpc>
              <a:spcBef>
                <a:spcPts val="600"/>
              </a:spcBef>
              <a:buNone/>
            </a:pPr>
            <a:r>
              <a:rPr lang="fr-FR" sz="900" dirty="0"/>
              <a:t>- </a:t>
            </a:r>
            <a:r>
              <a:rPr lang="fr-FR" sz="900" u="sng" dirty="0">
                <a:hlinkClick r:id="rId3"/>
              </a:rPr>
              <a:t>https://dic.cnp.fr/</a:t>
            </a:r>
            <a:r>
              <a:rPr lang="fr-FR" sz="900" u="sng" dirty="0"/>
              <a:t> - </a:t>
            </a:r>
            <a:r>
              <a:rPr lang="fr-FR" sz="900" dirty="0"/>
              <a:t>CNP ASSURANCES, société anonyme au capital social de 686 618 477 euros, entièrement libéré, entreprise régie par le Code des assurances, ayant son siège social au 4 Place Raoul Dautry - 75015 PARIS, enregistrée au SIREN sous le n° 341 737 062 et immatriculée au Registre du Commerce et des Sociétés de Paris</a:t>
            </a:r>
          </a:p>
        </p:txBody>
      </p:sp>
    </p:spTree>
    <p:extLst>
      <p:ext uri="{BB962C8B-B14F-4D97-AF65-F5344CB8AC3E}">
        <p14:creationId xmlns:p14="http://schemas.microsoft.com/office/powerpoint/2010/main" val="3834979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65F519F-6152-4EEC-B42E-0F1502F9E37E}"/>
              </a:ext>
            </a:extLst>
          </p:cNvPr>
          <p:cNvSpPr>
            <a:spLocks noGrp="1"/>
          </p:cNvSpPr>
          <p:nvPr>
            <p:ph type="sldNum" sz="quarter" idx="4"/>
          </p:nvPr>
        </p:nvSpPr>
        <p:spPr/>
        <p:txBody>
          <a:bodyPr/>
          <a:lstStyle/>
          <a:p>
            <a:fld id="{EFBA2664-5196-4151-AC24-B3A59F2A8492}" type="slidenum">
              <a:rPr lang="en-US" smtClean="0"/>
              <a:t>3</a:t>
            </a:fld>
            <a:endParaRPr lang="en-US"/>
          </a:p>
        </p:txBody>
      </p:sp>
      <p:sp>
        <p:nvSpPr>
          <p:cNvPr id="3" name="Espace réservé du texte 2">
            <a:extLst>
              <a:ext uri="{FF2B5EF4-FFF2-40B4-BE49-F238E27FC236}">
                <a16:creationId xmlns:a16="http://schemas.microsoft.com/office/drawing/2014/main" id="{F0E08B1D-1D13-4A11-A16E-F52A90C2BCBE}"/>
              </a:ext>
            </a:extLst>
          </p:cNvPr>
          <p:cNvSpPr>
            <a:spLocks noGrp="1"/>
          </p:cNvSpPr>
          <p:nvPr>
            <p:ph type="body" sz="quarter" idx="10"/>
          </p:nvPr>
        </p:nvSpPr>
        <p:spPr>
          <a:xfrm>
            <a:off x="447131" y="324986"/>
            <a:ext cx="11290050" cy="600075"/>
          </a:xfrm>
        </p:spPr>
        <p:txBody>
          <a:bodyPr/>
          <a:lstStyle/>
          <a:p>
            <a:r>
              <a:rPr lang="fr-FR" dirty="0"/>
              <a:t>Les caractéristiques de l’offre </a:t>
            </a:r>
          </a:p>
        </p:txBody>
      </p:sp>
      <p:sp>
        <p:nvSpPr>
          <p:cNvPr id="4" name="Triangle isocèle 3">
            <a:extLst>
              <a:ext uri="{FF2B5EF4-FFF2-40B4-BE49-F238E27FC236}">
                <a16:creationId xmlns:a16="http://schemas.microsoft.com/office/drawing/2014/main" id="{D401AC9D-D187-4C66-B639-4886848CDFD1}"/>
              </a:ext>
            </a:extLst>
          </p:cNvPr>
          <p:cNvSpPr/>
          <p:nvPr/>
        </p:nvSpPr>
        <p:spPr>
          <a:xfrm rot="10800000">
            <a:off x="5116335" y="1591649"/>
            <a:ext cx="531628" cy="15948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riangle isocèle 5">
            <a:extLst>
              <a:ext uri="{FF2B5EF4-FFF2-40B4-BE49-F238E27FC236}">
                <a16:creationId xmlns:a16="http://schemas.microsoft.com/office/drawing/2014/main" id="{297DB18D-C01D-4DAA-B81A-6CA81ED8DDDF}"/>
              </a:ext>
            </a:extLst>
          </p:cNvPr>
          <p:cNvSpPr/>
          <p:nvPr/>
        </p:nvSpPr>
        <p:spPr>
          <a:xfrm rot="10800000">
            <a:off x="9415433" y="1605516"/>
            <a:ext cx="531628" cy="15948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7" name="Tableau 5">
            <a:extLst>
              <a:ext uri="{FF2B5EF4-FFF2-40B4-BE49-F238E27FC236}">
                <a16:creationId xmlns:a16="http://schemas.microsoft.com/office/drawing/2014/main" id="{B74FE5D9-2569-47D2-97CE-1677564D6C27}"/>
              </a:ext>
            </a:extLst>
          </p:cNvPr>
          <p:cNvGraphicFramePr>
            <a:graphicFrameLocks noGrp="1"/>
          </p:cNvGraphicFramePr>
          <p:nvPr>
            <p:extLst>
              <p:ext uri="{D42A27DB-BD31-4B8C-83A1-F6EECF244321}">
                <p14:modId xmlns:p14="http://schemas.microsoft.com/office/powerpoint/2010/main" val="63749353"/>
              </p:ext>
            </p:extLst>
          </p:nvPr>
        </p:nvGraphicFramePr>
        <p:xfrm>
          <a:off x="447131" y="925061"/>
          <a:ext cx="11371244" cy="5449424"/>
        </p:xfrm>
        <a:graphic>
          <a:graphicData uri="http://schemas.openxmlformats.org/drawingml/2006/table">
            <a:tbl>
              <a:tblPr firstRow="1" bandRow="1">
                <a:tableStyleId>{93296810-A885-4BE3-A3E7-6D5BEEA58F35}</a:tableStyleId>
              </a:tblPr>
              <a:tblGrid>
                <a:gridCol w="2763610">
                  <a:extLst>
                    <a:ext uri="{9D8B030D-6E8A-4147-A177-3AD203B41FA5}">
                      <a16:colId xmlns:a16="http://schemas.microsoft.com/office/drawing/2014/main" val="2440475363"/>
                    </a:ext>
                  </a:extLst>
                </a:gridCol>
                <a:gridCol w="4303817">
                  <a:extLst>
                    <a:ext uri="{9D8B030D-6E8A-4147-A177-3AD203B41FA5}">
                      <a16:colId xmlns:a16="http://schemas.microsoft.com/office/drawing/2014/main" val="2389110958"/>
                    </a:ext>
                  </a:extLst>
                </a:gridCol>
                <a:gridCol w="4303817">
                  <a:extLst>
                    <a:ext uri="{9D8B030D-6E8A-4147-A177-3AD203B41FA5}">
                      <a16:colId xmlns:a16="http://schemas.microsoft.com/office/drawing/2014/main" val="1355006035"/>
                    </a:ext>
                  </a:extLst>
                </a:gridCol>
              </a:tblGrid>
              <a:tr h="339557">
                <a:tc>
                  <a:txBody>
                    <a:bodyPr/>
                    <a:lstStyle/>
                    <a:p>
                      <a:r>
                        <a:rPr lang="fr-FR" sz="1400" dirty="0"/>
                        <a:t>DATE</a:t>
                      </a:r>
                    </a:p>
                  </a:txBody>
                  <a:tcPr/>
                </a:tc>
                <a:tc gridSpan="2">
                  <a:txBody>
                    <a:bodyPr/>
                    <a:lstStyle/>
                    <a:p>
                      <a:r>
                        <a:rPr lang="fr-FR" sz="1400" dirty="0"/>
                        <a:t>Du 15/11/2021 au 30/04/2022 (dans la limite de 10 000 premières adhésions au niveau national)</a:t>
                      </a:r>
                    </a:p>
                  </a:txBody>
                  <a:tcPr/>
                </a:tc>
                <a:tc hMerge="1">
                  <a:txBody>
                    <a:bodyPr/>
                    <a:lstStyle/>
                    <a:p>
                      <a:endParaRPr lang="fr-FR"/>
                    </a:p>
                  </a:txBody>
                  <a:tcPr/>
                </a:tc>
                <a:extLst>
                  <a:ext uri="{0D108BD9-81ED-4DB2-BD59-A6C34878D82A}">
                    <a16:rowId xmlns:a16="http://schemas.microsoft.com/office/drawing/2014/main" val="3389676197"/>
                  </a:ext>
                </a:extLst>
              </a:tr>
              <a:tr h="462730">
                <a:tc>
                  <a:txBody>
                    <a:bodyPr/>
                    <a:lstStyle/>
                    <a:p>
                      <a:r>
                        <a:rPr lang="fr-FR" sz="1400" b="1" dirty="0"/>
                        <a:t>Adhésion</a:t>
                      </a:r>
                    </a:p>
                  </a:txBody>
                  <a:tcPr>
                    <a:solidFill>
                      <a:schemeClr val="bg1">
                        <a:lumMod val="95000"/>
                      </a:schemeClr>
                    </a:solidFill>
                  </a:tcPr>
                </a:tc>
                <a:tc>
                  <a:txBody>
                    <a:bodyPr/>
                    <a:lstStyle/>
                    <a:p>
                      <a:pPr algn="ctr"/>
                      <a:r>
                        <a:rPr lang="fr-FR" sz="1600" b="1" dirty="0">
                          <a:solidFill>
                            <a:schemeClr val="accent1"/>
                          </a:solidFill>
                        </a:rPr>
                        <a:t>MILLEVIE PER</a:t>
                      </a:r>
                    </a:p>
                  </a:txBody>
                  <a:tcPr>
                    <a:solidFill>
                      <a:schemeClr val="bg1">
                        <a:lumMod val="95000"/>
                      </a:schemeClr>
                    </a:solidFill>
                  </a:tcPr>
                </a:tc>
                <a:tc>
                  <a:txBody>
                    <a:bodyPr/>
                    <a:lstStyle/>
                    <a:p>
                      <a:pPr algn="ctr"/>
                      <a:r>
                        <a:rPr lang="fr-FR" sz="1600" b="1" dirty="0">
                          <a:solidFill>
                            <a:schemeClr val="accent2"/>
                          </a:solidFill>
                        </a:rPr>
                        <a:t>PER CE</a:t>
                      </a:r>
                    </a:p>
                  </a:txBody>
                  <a:tcPr>
                    <a:solidFill>
                      <a:schemeClr val="bg1">
                        <a:lumMod val="95000"/>
                      </a:schemeClr>
                    </a:solidFill>
                  </a:tcPr>
                </a:tc>
                <a:extLst>
                  <a:ext uri="{0D108BD9-81ED-4DB2-BD59-A6C34878D82A}">
                    <a16:rowId xmlns:a16="http://schemas.microsoft.com/office/drawing/2014/main" val="1465655461"/>
                  </a:ext>
                </a:extLst>
              </a:tr>
              <a:tr h="369989">
                <a:tc rowSpan="2">
                  <a:txBody>
                    <a:bodyPr/>
                    <a:lstStyle/>
                    <a:p>
                      <a:r>
                        <a:rPr lang="fr-FR" sz="1400" b="1" dirty="0"/>
                        <a:t>Versement initial minimum</a:t>
                      </a:r>
                    </a:p>
                  </a:txBody>
                  <a:tcPr>
                    <a:solidFill>
                      <a:schemeClr val="bg1">
                        <a:lumMod val="95000"/>
                      </a:schemeClr>
                    </a:solidFill>
                  </a:tcPr>
                </a:tc>
                <a:tc>
                  <a:txBody>
                    <a:bodyPr/>
                    <a:lstStyle/>
                    <a:p>
                      <a:r>
                        <a:rPr lang="fr-FR" sz="1400" dirty="0"/>
                        <a:t>100€ avec mise en place de versement programmés</a:t>
                      </a:r>
                    </a:p>
                  </a:txBody>
                  <a:tcPr>
                    <a:solidFill>
                      <a:schemeClr val="bg1">
                        <a:lumMod val="95000"/>
                      </a:schemeClr>
                    </a:solidFill>
                  </a:tcPr>
                </a:tc>
                <a:tc>
                  <a:txBody>
                    <a:bodyPr/>
                    <a:lstStyle/>
                    <a:p>
                      <a:r>
                        <a:rPr lang="fr-FR" sz="1400" dirty="0"/>
                        <a:t>1000€ avec mise en place de versement réguliers</a:t>
                      </a:r>
                    </a:p>
                  </a:txBody>
                  <a:tcPr>
                    <a:solidFill>
                      <a:schemeClr val="bg1">
                        <a:lumMod val="95000"/>
                      </a:schemeClr>
                    </a:solidFill>
                  </a:tcPr>
                </a:tc>
                <a:extLst>
                  <a:ext uri="{0D108BD9-81ED-4DB2-BD59-A6C34878D82A}">
                    <a16:rowId xmlns:a16="http://schemas.microsoft.com/office/drawing/2014/main" val="3111152214"/>
                  </a:ext>
                </a:extLst>
              </a:tr>
              <a:tr h="904672">
                <a:tc vMerge="1">
                  <a:txBody>
                    <a:bodyPr/>
                    <a:lstStyle/>
                    <a:p>
                      <a:endParaRPr lang="fr-FR" dirty="0"/>
                    </a:p>
                  </a:txBody>
                  <a:tcPr/>
                </a:tc>
                <a:tc>
                  <a:txBody>
                    <a:bodyPr/>
                    <a:lstStyle/>
                    <a:p>
                      <a:r>
                        <a:rPr lang="fr-FR" sz="1400" dirty="0"/>
                        <a:t>Nouvelle adhésion</a:t>
                      </a:r>
                    </a:p>
                    <a:p>
                      <a:r>
                        <a:rPr lang="fr-FR" sz="1400" dirty="0"/>
                        <a:t>Transfert Solution PERP </a:t>
                      </a:r>
                    </a:p>
                    <a:p>
                      <a:r>
                        <a:rPr lang="fr-FR" sz="1400" dirty="0"/>
                        <a:t>Transfert dispositif retraite hors réseau CE</a:t>
                      </a:r>
                    </a:p>
                  </a:txBody>
                  <a:tcPr>
                    <a:solidFill>
                      <a:schemeClr val="bg1">
                        <a:lumMod val="95000"/>
                      </a:schemeClr>
                    </a:solidFill>
                  </a:tcPr>
                </a:tc>
                <a:tc>
                  <a:txBody>
                    <a:bodyPr/>
                    <a:lstStyle/>
                    <a:p>
                      <a:r>
                        <a:rPr lang="fr-FR" sz="1400" dirty="0"/>
                        <a:t>Transfert PERP Caisse d’Epargne </a:t>
                      </a:r>
                    </a:p>
                    <a:p>
                      <a:r>
                        <a:rPr lang="fr-FR" sz="1400" dirty="0"/>
                        <a:t>Rachat total ou partiel d’un contrat d’assurance vie Nuances 3D, Nuances Plus, Nuances Privilège, Initiatives Transmission ou Initiatives Plus </a:t>
                      </a:r>
                    </a:p>
                  </a:txBody>
                  <a:tcPr>
                    <a:solidFill>
                      <a:schemeClr val="bg1">
                        <a:lumMod val="95000"/>
                      </a:schemeClr>
                    </a:solidFill>
                  </a:tcPr>
                </a:tc>
                <a:extLst>
                  <a:ext uri="{0D108BD9-81ED-4DB2-BD59-A6C34878D82A}">
                    <a16:rowId xmlns:a16="http://schemas.microsoft.com/office/drawing/2014/main" val="1738613790"/>
                  </a:ext>
                </a:extLst>
              </a:tr>
              <a:tr h="375708">
                <a:tc>
                  <a:txBody>
                    <a:bodyPr/>
                    <a:lstStyle/>
                    <a:p>
                      <a:r>
                        <a:rPr lang="fr-FR" sz="1400" b="1" dirty="0"/>
                        <a:t>Versements réguliers minimums</a:t>
                      </a:r>
                    </a:p>
                  </a:txBody>
                  <a:tcPr>
                    <a:solidFill>
                      <a:schemeClr val="bg1">
                        <a:lumMod val="95000"/>
                      </a:schemeClr>
                    </a:solidFill>
                  </a:tcPr>
                </a:tc>
                <a:tc>
                  <a:txBody>
                    <a:bodyPr/>
                    <a:lstStyle/>
                    <a:p>
                      <a:r>
                        <a:rPr lang="fr-FR" sz="1400" dirty="0"/>
                        <a:t>30€/mois, 90€/trimestre, 180€/semestre, 360€/an</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100€/mois, 300€/trimestre, 1200€/an</a:t>
                      </a:r>
                    </a:p>
                  </a:txBody>
                  <a:tcPr>
                    <a:solidFill>
                      <a:schemeClr val="bg1">
                        <a:lumMod val="95000"/>
                      </a:schemeClr>
                    </a:solidFill>
                  </a:tcPr>
                </a:tc>
                <a:extLst>
                  <a:ext uri="{0D108BD9-81ED-4DB2-BD59-A6C34878D82A}">
                    <a16:rowId xmlns:a16="http://schemas.microsoft.com/office/drawing/2014/main" val="274520091"/>
                  </a:ext>
                </a:extLst>
              </a:tr>
              <a:tr h="1358228">
                <a:tc>
                  <a:txBody>
                    <a:bodyPr/>
                    <a:lstStyle/>
                    <a:p>
                      <a:r>
                        <a:rPr lang="fr-FR" sz="1400" b="1" dirty="0"/>
                        <a:t>Process</a:t>
                      </a:r>
                    </a:p>
                  </a:txBody>
                  <a:tcPr>
                    <a:solidFill>
                      <a:schemeClr val="bg1">
                        <a:lumMod val="95000"/>
                      </a:schemeClr>
                    </a:solidFill>
                  </a:tcPr>
                </a:tc>
                <a:tc gridSpan="2">
                  <a:txBody>
                    <a:bodyPr/>
                    <a:lstStyle/>
                    <a:p>
                      <a:r>
                        <a:rPr lang="fr-FR" sz="1400" dirty="0"/>
                        <a:t>1- </a:t>
                      </a:r>
                      <a:r>
                        <a:rPr lang="fr-FR" sz="1400" b="1" dirty="0"/>
                        <a:t>Versement de 100 euros </a:t>
                      </a:r>
                      <a:r>
                        <a:rPr lang="fr-FR" sz="1400" dirty="0"/>
                        <a:t>avant adhésion sur le compte courant du souscripteur par la Caisse d’Epargne (process interne à définir par chaque CE) pour prise en compte dans le versement initial du PER</a:t>
                      </a:r>
                    </a:p>
                    <a:p>
                      <a:r>
                        <a:rPr lang="fr-FR" sz="1400" dirty="0"/>
                        <a:t>2- </a:t>
                      </a:r>
                      <a:r>
                        <a:rPr lang="fr-FR" sz="1400" b="1" dirty="0"/>
                        <a:t>Souscription du contrat MILLEVIE PER ou PER CE </a:t>
                      </a:r>
                      <a:r>
                        <a:rPr lang="fr-FR" sz="1400" dirty="0"/>
                        <a:t>avec prise en compte des 100€ dans le versement initial du MILLEVIE PER ou le 1</a:t>
                      </a:r>
                      <a:r>
                        <a:rPr lang="fr-FR" sz="1400" baseline="30000" dirty="0"/>
                        <a:t>er</a:t>
                      </a:r>
                      <a:r>
                        <a:rPr lang="fr-FR" sz="1400" dirty="0"/>
                        <a:t> versement programmé du PER CE, </a:t>
                      </a:r>
                      <a:r>
                        <a:rPr lang="fr-FR" sz="1400" b="1" dirty="0"/>
                        <a:t>via </a:t>
                      </a:r>
                      <a:r>
                        <a:rPr lang="fr-FR" sz="1400" b="1" dirty="0" err="1"/>
                        <a:t>MyAssur</a:t>
                      </a:r>
                      <a:r>
                        <a:rPr lang="fr-FR" sz="1400" b="1" dirty="0"/>
                        <a:t> ou PUMA</a:t>
                      </a:r>
                      <a:br>
                        <a:rPr lang="fr-FR" sz="1400" b="1" dirty="0"/>
                      </a:br>
                      <a:r>
                        <a:rPr lang="fr-FR" sz="1400" dirty="0"/>
                        <a:t>3- Remboursement post-opération sur la base d’une</a:t>
                      </a:r>
                      <a:r>
                        <a:rPr lang="fr-FR" sz="1400" b="1" dirty="0"/>
                        <a:t> facture </a:t>
                      </a:r>
                      <a:r>
                        <a:rPr lang="fr-FR" sz="1400" dirty="0"/>
                        <a:t>émise par l’établissement </a:t>
                      </a:r>
                      <a:r>
                        <a:rPr lang="fr-FR" sz="1400" b="1" dirty="0"/>
                        <a:t>auprès d’Ecureuil Vie Développement</a:t>
                      </a:r>
                    </a:p>
                  </a:txBody>
                  <a:tcPr>
                    <a:solidFill>
                      <a:schemeClr val="bg1">
                        <a:lumMod val="95000"/>
                      </a:schemeClr>
                    </a:solidFill>
                  </a:tcPr>
                </a:tc>
                <a:tc hMerge="1">
                  <a:txBody>
                    <a:bodyPr/>
                    <a:lstStyle/>
                    <a:p>
                      <a:endParaRPr lang="fr-FR"/>
                    </a:p>
                  </a:txBody>
                  <a:tcPr/>
                </a:tc>
                <a:extLst>
                  <a:ext uri="{0D108BD9-81ED-4DB2-BD59-A6C34878D82A}">
                    <a16:rowId xmlns:a16="http://schemas.microsoft.com/office/drawing/2014/main" val="171212789"/>
                  </a:ext>
                </a:extLst>
              </a:tr>
              <a:tr h="339557">
                <a:tc>
                  <a:txBody>
                    <a:bodyPr/>
                    <a:lstStyle/>
                    <a:p>
                      <a:r>
                        <a:rPr lang="fr-FR" sz="1400" b="1" dirty="0"/>
                        <a:t>Points de vigilance Transferts</a:t>
                      </a:r>
                    </a:p>
                  </a:txBody>
                  <a:tcPr>
                    <a:solidFill>
                      <a:schemeClr val="bg1">
                        <a:lumMod val="95000"/>
                      </a:schemeClr>
                    </a:solidFill>
                  </a:tcPr>
                </a:tc>
                <a:tc gridSpan="2">
                  <a:txBody>
                    <a:bodyPr/>
                    <a:lstStyle/>
                    <a:p>
                      <a:pPr marL="285750" indent="-285750">
                        <a:buFontTx/>
                        <a:buChar char="-"/>
                      </a:pPr>
                      <a:r>
                        <a:rPr lang="fr-FR" sz="1400" dirty="0"/>
                        <a:t>Valorisation du fonds en euros en cas de sortie/transfert d’un PERP au </a:t>
                      </a:r>
                      <a:r>
                        <a:rPr kumimoji="0" lang="fr-FR"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taux minimum annuel de revalorisation de l’année prorata </a:t>
                      </a:r>
                      <a:r>
                        <a:rPr kumimoji="0" lang="fr-FR" sz="14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mn-cs"/>
                        </a:rPr>
                        <a:t>temporis</a:t>
                      </a:r>
                      <a:r>
                        <a:rPr kumimoji="0" lang="fr-FR"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(rappel TMAR 2020 = 0%), </a:t>
                      </a:r>
                    </a:p>
                    <a:p>
                      <a:pPr marL="285750" indent="-285750">
                        <a:buFontTx/>
                        <a:buChar char="-"/>
                      </a:pPr>
                      <a:r>
                        <a:rPr lang="fr-FR" sz="1400" dirty="0"/>
                        <a:t>Indemnité de transfert en cas de transfert individuel de PERP CE vers un autre plan externe (</a:t>
                      </a:r>
                      <a:r>
                        <a:rPr lang="fr-FR" sz="1400" dirty="0" err="1"/>
                        <a:t>yc</a:t>
                      </a:r>
                      <a:r>
                        <a:rPr lang="fr-FR" sz="1400" dirty="0"/>
                        <a:t> MILLEVIE PER) = 5 % maximum de l’épargne gérée (l’indemnité est nulle à l’issue d’une période de 10 ans à compter de la date de conclusion de l’adhésion)</a:t>
                      </a:r>
                    </a:p>
                    <a:p>
                      <a:pPr marL="285750" indent="-285750">
                        <a:buFontTx/>
                        <a:buChar char="-"/>
                      </a:pPr>
                      <a:r>
                        <a:rPr lang="fr-FR" sz="1400" dirty="0"/>
                        <a:t>Nous vous rappelons que l’offre CNP PER CE permet de répondre aux clients souhaitant transférer leur contrat d’assurance vie éligible CNP ou leur PERP CE (CNP)</a:t>
                      </a:r>
                    </a:p>
                  </a:txBody>
                  <a:tcPr>
                    <a:solidFill>
                      <a:schemeClr val="bg1">
                        <a:lumMod val="95000"/>
                      </a:schemeClr>
                    </a:solidFill>
                  </a:tcPr>
                </a:tc>
                <a:tc hMerge="1">
                  <a:txBody>
                    <a:bodyPr/>
                    <a:lstStyle/>
                    <a:p>
                      <a:endParaRPr lang="fr-FR"/>
                    </a:p>
                  </a:txBody>
                  <a:tcPr/>
                </a:tc>
                <a:extLst>
                  <a:ext uri="{0D108BD9-81ED-4DB2-BD59-A6C34878D82A}">
                    <a16:rowId xmlns:a16="http://schemas.microsoft.com/office/drawing/2014/main" val="1960065872"/>
                  </a:ext>
                </a:extLst>
              </a:tr>
            </a:tbl>
          </a:graphicData>
        </a:graphic>
      </p:graphicFrame>
    </p:spTree>
    <p:extLst>
      <p:ext uri="{BB962C8B-B14F-4D97-AF65-F5344CB8AC3E}">
        <p14:creationId xmlns:p14="http://schemas.microsoft.com/office/powerpoint/2010/main" val="16121644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984D037-C539-49AF-A142-741F61D514BA}"/>
              </a:ext>
            </a:extLst>
          </p:cNvPr>
          <p:cNvSpPr>
            <a:spLocks noGrp="1"/>
          </p:cNvSpPr>
          <p:nvPr>
            <p:ph type="sldNum" sz="quarter" idx="4"/>
          </p:nvPr>
        </p:nvSpPr>
        <p:spPr/>
        <p:txBody>
          <a:bodyPr/>
          <a:lstStyle/>
          <a:p>
            <a:fld id="{EFBA2664-5196-4151-AC24-B3A59F2A8492}" type="slidenum">
              <a:rPr lang="en-US" smtClean="0"/>
              <a:t>4</a:t>
            </a:fld>
            <a:endParaRPr lang="en-US"/>
          </a:p>
        </p:txBody>
      </p:sp>
      <p:sp>
        <p:nvSpPr>
          <p:cNvPr id="5" name="Espace réservé du texte 51">
            <a:extLst>
              <a:ext uri="{FF2B5EF4-FFF2-40B4-BE49-F238E27FC236}">
                <a16:creationId xmlns:a16="http://schemas.microsoft.com/office/drawing/2014/main" id="{FA31F324-FFA4-4D77-986A-50B7D0C66AA5}"/>
              </a:ext>
            </a:extLst>
          </p:cNvPr>
          <p:cNvSpPr>
            <a:spLocks noGrp="1"/>
          </p:cNvSpPr>
          <p:nvPr>
            <p:ph type="body" sz="quarter" idx="10"/>
          </p:nvPr>
        </p:nvSpPr>
        <p:spPr>
          <a:xfrm>
            <a:off x="513558" y="202943"/>
            <a:ext cx="11288713" cy="600075"/>
          </a:xfrm>
        </p:spPr>
        <p:txBody>
          <a:bodyPr/>
          <a:lstStyle/>
          <a:p>
            <a:r>
              <a:rPr lang="fr-FR" dirty="0"/>
              <a:t>La démarche commerciale</a:t>
            </a:r>
          </a:p>
        </p:txBody>
      </p:sp>
      <p:sp>
        <p:nvSpPr>
          <p:cNvPr id="6" name="ZoneTexte 9">
            <a:extLst>
              <a:ext uri="{FF2B5EF4-FFF2-40B4-BE49-F238E27FC236}">
                <a16:creationId xmlns:a16="http://schemas.microsoft.com/office/drawing/2014/main" id="{AEA66091-4300-4718-998C-D870F69ABEEC}"/>
              </a:ext>
            </a:extLst>
          </p:cNvPr>
          <p:cNvSpPr txBox="1"/>
          <p:nvPr/>
        </p:nvSpPr>
        <p:spPr>
          <a:xfrm>
            <a:off x="6152752" y="2389817"/>
            <a:ext cx="5984431" cy="335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400" b="1" dirty="0">
                <a:solidFill>
                  <a:schemeClr val="tx1"/>
                </a:solidFill>
                <a:latin typeface="+mj-lt"/>
              </a:rPr>
              <a:t>Pour les clients âgés de moins de 62 ans, détenteurs d’un contrat PERP CE ou Solution PERP et n’ayant pas liquidé</a:t>
            </a:r>
            <a:r>
              <a:rPr lang="fr-FR" sz="1400" b="1" dirty="0">
                <a:solidFill>
                  <a:srgbClr val="666666"/>
                </a:solidFill>
                <a:highlight>
                  <a:srgbClr val="FFFFFF"/>
                </a:highlight>
              </a:rPr>
              <a:t> leurs </a:t>
            </a:r>
            <a:r>
              <a:rPr lang="fr-FR" sz="1400" b="1" dirty="0">
                <a:solidFill>
                  <a:schemeClr val="tx1"/>
                </a:solidFill>
                <a:latin typeface="+mj-lt"/>
              </a:rPr>
              <a:t>droits à la retraite, </a:t>
            </a:r>
            <a:r>
              <a:rPr lang="fr-FR" sz="1400" i="1" dirty="0">
                <a:solidFill>
                  <a:schemeClr val="tx2"/>
                </a:solidFill>
                <a:highlight>
                  <a:srgbClr val="FFFFFF"/>
                </a:highlight>
                <a:latin typeface="Calibri" panose="020F0502020204030204" pitchFamily="34" charset="0"/>
              </a:rPr>
              <a:t>(analyse au cas par cas pour mesurer les impacts fiscaux - cf. arbre de décision) </a:t>
            </a:r>
            <a:endParaRPr lang="fr-FR" sz="1400" b="1" dirty="0">
              <a:solidFill>
                <a:schemeClr val="tx1"/>
              </a:solidFill>
              <a:latin typeface="+mj-lt"/>
            </a:endParaRPr>
          </a:p>
          <a:p>
            <a:pPr marL="285750" indent="-285750">
              <a:buClr>
                <a:schemeClr val="accent3"/>
              </a:buClr>
              <a:buFont typeface="Courier New" panose="02070309020205020404" pitchFamily="49" charset="0"/>
              <a:buChar char="o"/>
            </a:pPr>
            <a:r>
              <a:rPr lang="fr-FR" sz="1400" dirty="0">
                <a:solidFill>
                  <a:schemeClr val="tx1"/>
                </a:solidFill>
                <a:latin typeface="+mj-lt"/>
              </a:rPr>
              <a:t>Dans le but de faire </a:t>
            </a:r>
            <a:r>
              <a:rPr lang="fr-FR" sz="2000" b="1" dirty="0">
                <a:solidFill>
                  <a:schemeClr val="accent3"/>
                </a:solidFill>
              </a:rPr>
              <a:t>profiter des nombreux atouts du </a:t>
            </a:r>
            <a:r>
              <a:rPr lang="fr-FR" sz="2000" b="1" dirty="0" err="1">
                <a:solidFill>
                  <a:schemeClr val="accent3"/>
                </a:solidFill>
              </a:rPr>
              <a:t>PERi</a:t>
            </a:r>
            <a:r>
              <a:rPr lang="fr-FR" sz="2000" b="1" dirty="0">
                <a:solidFill>
                  <a:schemeClr val="accent3"/>
                </a:solidFill>
              </a:rPr>
              <a:t> </a:t>
            </a:r>
            <a:r>
              <a:rPr lang="fr-FR" sz="1400" dirty="0">
                <a:solidFill>
                  <a:schemeClr val="tx1"/>
                </a:solidFill>
                <a:latin typeface="+mj-lt"/>
              </a:rPr>
              <a:t>tous nos clients particuliers :</a:t>
            </a:r>
          </a:p>
          <a:p>
            <a:pPr>
              <a:spcBef>
                <a:spcPts val="600"/>
              </a:spcBef>
            </a:pPr>
            <a:r>
              <a:rPr lang="fr-FR" sz="1400" dirty="0">
                <a:solidFill>
                  <a:schemeClr val="tx2"/>
                </a:solidFill>
              </a:rPr>
              <a:t>Une épargne dédiée à la retraite sur un contrat unique, la sécurisation progressive, les possibilités de sortie anticipée (sous conditions), la souplesse dans la liquidation qui permet de s’adapter à la situation de chacun…</a:t>
            </a:r>
          </a:p>
          <a:p>
            <a:endParaRPr lang="fr-FR" sz="1000" dirty="0">
              <a:solidFill>
                <a:schemeClr val="tx1"/>
              </a:solidFill>
              <a:latin typeface="+mj-lt"/>
            </a:endParaRPr>
          </a:p>
          <a:p>
            <a:pPr>
              <a:buFont typeface="Courier New" panose="02070309020205020404" pitchFamily="49" charset="0"/>
              <a:buChar char="o"/>
            </a:pPr>
            <a:r>
              <a:rPr lang="fr-FR" sz="2000" b="1" dirty="0">
                <a:solidFill>
                  <a:schemeClr val="accent3"/>
                </a:solidFill>
              </a:rPr>
              <a:t>   </a:t>
            </a:r>
            <a:r>
              <a:rPr lang="fr-FR" sz="1400" dirty="0">
                <a:solidFill>
                  <a:schemeClr val="tx1"/>
                </a:solidFill>
                <a:latin typeface="+mj-lt"/>
              </a:rPr>
              <a:t>Pour les </a:t>
            </a:r>
            <a:r>
              <a:rPr lang="fr-FR" sz="2000" b="1" dirty="0">
                <a:solidFill>
                  <a:schemeClr val="accent3"/>
                </a:solidFill>
              </a:rPr>
              <a:t>détenteurs de PERP :</a:t>
            </a:r>
          </a:p>
          <a:p>
            <a:r>
              <a:rPr lang="fr-FR" sz="1400" dirty="0">
                <a:solidFill>
                  <a:schemeClr val="tx2"/>
                </a:solidFill>
              </a:rPr>
              <a:t>La valorisation du fonds en euros en cas de sortie/transfert d’un PERP s’effectue au </a:t>
            </a:r>
            <a:r>
              <a:rPr lang="fr-FR" sz="1400" dirty="0">
                <a:solidFill>
                  <a:schemeClr val="tx2"/>
                </a:solidFill>
                <a:latin typeface="Calibri" panose="020F0502020204030204" pitchFamily="34" charset="0"/>
              </a:rPr>
              <a:t>taux minimum annuel de revalorisation de l’année prorata </a:t>
            </a:r>
            <a:r>
              <a:rPr lang="fr-FR" sz="1400" dirty="0" err="1">
                <a:solidFill>
                  <a:schemeClr val="tx2"/>
                </a:solidFill>
                <a:latin typeface="Calibri" panose="020F0502020204030204" pitchFamily="34" charset="0"/>
              </a:rPr>
              <a:t>temporis</a:t>
            </a:r>
            <a:r>
              <a:rPr lang="fr-FR" sz="1400" dirty="0">
                <a:solidFill>
                  <a:schemeClr val="tx2"/>
                </a:solidFill>
                <a:latin typeface="Calibri" panose="020F0502020204030204" pitchFamily="34" charset="0"/>
              </a:rPr>
              <a:t> , soit à 0% pour toute sortie en cours d’année 2020</a:t>
            </a:r>
            <a:endParaRPr lang="fr-FR" sz="1400" b="1" dirty="0">
              <a:solidFill>
                <a:schemeClr val="tx2"/>
              </a:solidFill>
              <a:latin typeface="+mj-lt"/>
            </a:endParaRPr>
          </a:p>
          <a:p>
            <a:pPr>
              <a:buClr>
                <a:schemeClr val="accent3"/>
              </a:buClr>
            </a:pPr>
            <a:endParaRPr lang="fr-FR" sz="1400" b="1" dirty="0">
              <a:solidFill>
                <a:schemeClr val="tx1"/>
              </a:solidFill>
              <a:latin typeface="+mj-lt"/>
            </a:endParaRPr>
          </a:p>
        </p:txBody>
      </p:sp>
      <p:sp>
        <p:nvSpPr>
          <p:cNvPr id="7" name="Rectangle 6">
            <a:extLst>
              <a:ext uri="{FF2B5EF4-FFF2-40B4-BE49-F238E27FC236}">
                <a16:creationId xmlns:a16="http://schemas.microsoft.com/office/drawing/2014/main" id="{FF7B4DC6-35E9-4190-8ACB-FBF94B106C8D}"/>
              </a:ext>
            </a:extLst>
          </p:cNvPr>
          <p:cNvSpPr/>
          <p:nvPr/>
        </p:nvSpPr>
        <p:spPr>
          <a:xfrm>
            <a:off x="585511" y="6518807"/>
            <a:ext cx="9700267" cy="246221"/>
          </a:xfrm>
          <a:prstGeom prst="rect">
            <a:avLst/>
          </a:prstGeom>
          <a:solidFill>
            <a:schemeClr val="bg1"/>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00" dirty="0">
                <a:solidFill>
                  <a:schemeClr val="tx1">
                    <a:lumMod val="75000"/>
                  </a:schemeClr>
                </a:solidFill>
              </a:rPr>
              <a:t>* </a:t>
            </a:r>
            <a:r>
              <a:rPr lang="fr-FR" sz="1000" dirty="0"/>
              <a:t>dans la limite des plafonds suivants : - 10 % de vos revenus professionnels avec une déduction maximale de 32 908 € ; - ou bien 4 113 € si ce montant est plus avantageux</a:t>
            </a:r>
            <a:endParaRPr lang="fr-FR" sz="1200" dirty="0"/>
          </a:p>
        </p:txBody>
      </p:sp>
      <p:sp>
        <p:nvSpPr>
          <p:cNvPr id="12" name="Flèche : pentagone 11">
            <a:extLst>
              <a:ext uri="{FF2B5EF4-FFF2-40B4-BE49-F238E27FC236}">
                <a16:creationId xmlns:a16="http://schemas.microsoft.com/office/drawing/2014/main" id="{87436EFC-C692-49BE-BF09-4868927F25B1}"/>
              </a:ext>
            </a:extLst>
          </p:cNvPr>
          <p:cNvSpPr/>
          <p:nvPr/>
        </p:nvSpPr>
        <p:spPr>
          <a:xfrm>
            <a:off x="582217" y="1321836"/>
            <a:ext cx="11019628"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2800" b="1" dirty="0">
                <a:solidFill>
                  <a:schemeClr val="bg1"/>
                </a:solidFill>
              </a:rPr>
              <a:t>Equipement   	</a:t>
            </a:r>
            <a:r>
              <a:rPr lang="fr-FR" sz="1600" b="1" dirty="0">
                <a:solidFill>
                  <a:schemeClr val="bg1"/>
                </a:solidFill>
              </a:rPr>
              <a:t>				                              </a:t>
            </a:r>
            <a:r>
              <a:rPr lang="fr-FR" b="1" i="1" dirty="0"/>
              <a:t>A partir du 15 novembre 2021</a:t>
            </a:r>
            <a:endParaRPr lang="fr-FR" sz="1600" b="1" i="1" dirty="0"/>
          </a:p>
        </p:txBody>
      </p:sp>
      <p:sp>
        <p:nvSpPr>
          <p:cNvPr id="13" name="Flèche : pentagone 12">
            <a:extLst>
              <a:ext uri="{FF2B5EF4-FFF2-40B4-BE49-F238E27FC236}">
                <a16:creationId xmlns:a16="http://schemas.microsoft.com/office/drawing/2014/main" id="{2DF95490-78E5-4B34-93DB-619BB03749BB}"/>
              </a:ext>
            </a:extLst>
          </p:cNvPr>
          <p:cNvSpPr/>
          <p:nvPr/>
        </p:nvSpPr>
        <p:spPr>
          <a:xfrm>
            <a:off x="6152752" y="1834697"/>
            <a:ext cx="5449093" cy="516179"/>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bg1"/>
                </a:solidFill>
              </a:rPr>
              <a:t>Transfert 		</a:t>
            </a:r>
            <a:r>
              <a:rPr lang="fr-FR" b="1" i="1" dirty="0"/>
              <a:t>A partir de Janvier 2022</a:t>
            </a:r>
            <a:endParaRPr lang="fr-FR" sz="1600" b="1" i="1" dirty="0"/>
          </a:p>
        </p:txBody>
      </p:sp>
      <p:sp>
        <p:nvSpPr>
          <p:cNvPr id="11" name="Croix 10">
            <a:extLst>
              <a:ext uri="{FF2B5EF4-FFF2-40B4-BE49-F238E27FC236}">
                <a16:creationId xmlns:a16="http://schemas.microsoft.com/office/drawing/2014/main" id="{18305C10-FD1F-4C86-95BD-B5155AD3535B}"/>
              </a:ext>
            </a:extLst>
          </p:cNvPr>
          <p:cNvSpPr/>
          <p:nvPr/>
        </p:nvSpPr>
        <p:spPr>
          <a:xfrm>
            <a:off x="5936752" y="1636093"/>
            <a:ext cx="432000" cy="432000"/>
          </a:xfrm>
          <a:prstGeom prst="plus">
            <a:avLst>
              <a:gd name="adj" fmla="val 384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1420D89D-26DE-4E5B-914A-310F5CADBC60}"/>
              </a:ext>
            </a:extLst>
          </p:cNvPr>
          <p:cNvSpPr/>
          <p:nvPr/>
        </p:nvSpPr>
        <p:spPr>
          <a:xfrm>
            <a:off x="513558" y="2035298"/>
            <a:ext cx="5449093" cy="738664"/>
          </a:xfrm>
          <a:prstGeom prst="rect">
            <a:avLst/>
          </a:prstGeom>
          <a:solidFill>
            <a:schemeClr val="bg1"/>
          </a:solidFill>
        </p:spPr>
        <p:txBody>
          <a:bodyPr wrap="square" lIns="91440" tIns="45720" rIns="91440" bIns="45720" anchor="t">
            <a:spAutoFit/>
          </a:bodyPr>
          <a:lstStyle/>
          <a:p>
            <a:r>
              <a:rPr lang="fr-FR" sz="1400" b="1" dirty="0">
                <a:latin typeface="+mj-lt"/>
              </a:rPr>
              <a:t>Pour les clients particuliers et professionnels souhaitant se constituer un complément de revenus pour la retraite en bénéficiant d’un cadre fiscal spécifique et souhaitant protéger leurs proches en cas de décès. </a:t>
            </a:r>
          </a:p>
        </p:txBody>
      </p:sp>
      <p:sp>
        <p:nvSpPr>
          <p:cNvPr id="15" name="Rectangle 14">
            <a:extLst>
              <a:ext uri="{FF2B5EF4-FFF2-40B4-BE49-F238E27FC236}">
                <a16:creationId xmlns:a16="http://schemas.microsoft.com/office/drawing/2014/main" id="{4A3EC609-58FC-4AD2-8B24-E6129381752D}"/>
              </a:ext>
            </a:extLst>
          </p:cNvPr>
          <p:cNvSpPr/>
          <p:nvPr/>
        </p:nvSpPr>
        <p:spPr>
          <a:xfrm>
            <a:off x="712493" y="2889100"/>
            <a:ext cx="2041857" cy="5692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pPr marL="285750" indent="-285750">
              <a:buFont typeface="Courier New" panose="02070309020205020404" pitchFamily="49" charset="0"/>
              <a:buChar char="o"/>
            </a:pPr>
            <a:r>
              <a:rPr lang="fr-FR" b="1" dirty="0">
                <a:solidFill>
                  <a:schemeClr val="accent1"/>
                </a:solidFill>
              </a:rPr>
              <a:t>- 55 ans </a:t>
            </a:r>
            <a:r>
              <a:rPr lang="fr-FR" sz="1400" b="1" dirty="0">
                <a:solidFill>
                  <a:schemeClr val="accent1"/>
                </a:solidFill>
                <a:sym typeface="Wingdings" panose="05000000000000000000" pitchFamily="2" charset="2"/>
              </a:rPr>
              <a:t> </a:t>
            </a:r>
            <a:br>
              <a:rPr lang="fr-FR" sz="1400" b="1" dirty="0">
                <a:solidFill>
                  <a:schemeClr val="accent1"/>
                </a:solidFill>
                <a:sym typeface="Wingdings" panose="05000000000000000000" pitchFamily="2" charset="2"/>
              </a:rPr>
            </a:br>
            <a:r>
              <a:rPr lang="fr-FR" sz="1400" b="1" dirty="0">
                <a:solidFill>
                  <a:schemeClr val="accent2"/>
                </a:solidFill>
                <a:cs typeface="Arial"/>
              </a:rPr>
              <a:t>Bâtir un patrimoine au service de la retraite </a:t>
            </a:r>
          </a:p>
        </p:txBody>
      </p:sp>
      <p:sp>
        <p:nvSpPr>
          <p:cNvPr id="16" name="Rectangle 15">
            <a:extLst>
              <a:ext uri="{FF2B5EF4-FFF2-40B4-BE49-F238E27FC236}">
                <a16:creationId xmlns:a16="http://schemas.microsoft.com/office/drawing/2014/main" id="{81972E0A-1484-49F0-9D68-72AC5D119649}"/>
              </a:ext>
            </a:extLst>
          </p:cNvPr>
          <p:cNvSpPr/>
          <p:nvPr/>
        </p:nvSpPr>
        <p:spPr>
          <a:xfrm>
            <a:off x="2832410" y="2809124"/>
            <a:ext cx="2809111" cy="756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r>
              <a:rPr lang="fr-FR" sz="1100" dirty="0">
                <a:solidFill>
                  <a:schemeClr val="tx1"/>
                </a:solidFill>
                <a:latin typeface="Calibri" panose="020F0502020204030204" pitchFamily="34" charset="0"/>
              </a:rPr>
              <a:t>Simulateur Retraite</a:t>
            </a:r>
          </a:p>
          <a:p>
            <a:r>
              <a:rPr lang="fr-FR" sz="1100" dirty="0">
                <a:solidFill>
                  <a:schemeClr val="tx1"/>
                </a:solidFill>
                <a:latin typeface="Calibri" panose="020F0502020204030204" pitchFamily="34" charset="0"/>
              </a:rPr>
              <a:t>Epargne : Assurance vie, PER, PEA</a:t>
            </a:r>
          </a:p>
          <a:p>
            <a:r>
              <a:rPr lang="fr-FR" sz="1100" dirty="0">
                <a:solidFill>
                  <a:schemeClr val="tx1"/>
                </a:solidFill>
                <a:latin typeface="Calibri" panose="020F0502020204030204" pitchFamily="34" charset="0"/>
              </a:rPr>
              <a:t>Immobilier : acquisition, immobilier locatif</a:t>
            </a:r>
          </a:p>
          <a:p>
            <a:r>
              <a:rPr lang="fr-FR" sz="1100" dirty="0">
                <a:solidFill>
                  <a:schemeClr val="tx1"/>
                </a:solidFill>
                <a:latin typeface="Calibri" panose="020F0502020204030204" pitchFamily="34" charset="0"/>
              </a:rPr>
              <a:t>Fiscalité </a:t>
            </a:r>
          </a:p>
        </p:txBody>
      </p:sp>
      <p:sp>
        <p:nvSpPr>
          <p:cNvPr id="17" name="Rectangle 16">
            <a:extLst>
              <a:ext uri="{FF2B5EF4-FFF2-40B4-BE49-F238E27FC236}">
                <a16:creationId xmlns:a16="http://schemas.microsoft.com/office/drawing/2014/main" id="{3EA2EEC9-F713-44BB-BBB5-A6F6ACD73644}"/>
              </a:ext>
            </a:extLst>
          </p:cNvPr>
          <p:cNvSpPr/>
          <p:nvPr/>
        </p:nvSpPr>
        <p:spPr>
          <a:xfrm>
            <a:off x="731878" y="3620085"/>
            <a:ext cx="2041856" cy="72814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pPr marL="285750" indent="-285750">
              <a:buFont typeface="Courier New" panose="02070309020205020404" pitchFamily="49" charset="0"/>
              <a:buChar char="o"/>
            </a:pPr>
            <a:r>
              <a:rPr lang="fr-FR" b="1" dirty="0">
                <a:solidFill>
                  <a:schemeClr val="accent1"/>
                </a:solidFill>
              </a:rPr>
              <a:t>55/60 ans</a:t>
            </a:r>
            <a:r>
              <a:rPr lang="fr-FR" dirty="0">
                <a:solidFill>
                  <a:schemeClr val="accent1"/>
                </a:solidFill>
              </a:rPr>
              <a:t> </a:t>
            </a:r>
            <a:br>
              <a:rPr lang="fr-FR" dirty="0">
                <a:solidFill>
                  <a:schemeClr val="accent1"/>
                </a:solidFill>
              </a:rPr>
            </a:br>
            <a:r>
              <a:rPr lang="fr-FR" sz="1400" b="1" dirty="0">
                <a:solidFill>
                  <a:schemeClr val="accent2"/>
                </a:solidFill>
                <a:cs typeface="Arial"/>
              </a:rPr>
              <a:t>Mettre en place le socle de la retraite</a:t>
            </a:r>
          </a:p>
        </p:txBody>
      </p:sp>
      <p:sp>
        <p:nvSpPr>
          <p:cNvPr id="18" name="Rectangle 17">
            <a:extLst>
              <a:ext uri="{FF2B5EF4-FFF2-40B4-BE49-F238E27FC236}">
                <a16:creationId xmlns:a16="http://schemas.microsoft.com/office/drawing/2014/main" id="{2AD9AAD6-360D-49C4-B701-B43147C08A86}"/>
              </a:ext>
            </a:extLst>
          </p:cNvPr>
          <p:cNvSpPr/>
          <p:nvPr/>
        </p:nvSpPr>
        <p:spPr>
          <a:xfrm>
            <a:off x="2832410" y="3606156"/>
            <a:ext cx="3922273" cy="756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r>
              <a:rPr lang="fr-FR" sz="1100" dirty="0">
                <a:solidFill>
                  <a:schemeClr val="tx1"/>
                </a:solidFill>
                <a:latin typeface="Calibri" panose="020F0502020204030204" pitchFamily="34" charset="0"/>
              </a:rPr>
              <a:t>Bilan Retraite </a:t>
            </a:r>
          </a:p>
          <a:p>
            <a:r>
              <a:rPr lang="fr-FR" sz="1100" dirty="0">
                <a:solidFill>
                  <a:schemeClr val="tx1"/>
                </a:solidFill>
                <a:latin typeface="Calibri" panose="020F0502020204030204" pitchFamily="34" charset="0"/>
              </a:rPr>
              <a:t>Epargne : Assurance vie, PER, PEA</a:t>
            </a:r>
          </a:p>
          <a:p>
            <a:r>
              <a:rPr lang="fr-FR" sz="1100" dirty="0">
                <a:solidFill>
                  <a:schemeClr val="tx1"/>
                </a:solidFill>
                <a:latin typeface="Calibri" panose="020F0502020204030204" pitchFamily="34" charset="0"/>
              </a:rPr>
              <a:t>Immobilier locatif</a:t>
            </a:r>
          </a:p>
          <a:p>
            <a:r>
              <a:rPr lang="fr-FR" sz="1100" dirty="0">
                <a:solidFill>
                  <a:schemeClr val="tx1"/>
                </a:solidFill>
                <a:latin typeface="Calibri" panose="020F0502020204030204" pitchFamily="34" charset="0"/>
              </a:rPr>
              <a:t>Fiscalité </a:t>
            </a:r>
          </a:p>
        </p:txBody>
      </p:sp>
      <p:sp>
        <p:nvSpPr>
          <p:cNvPr id="19" name="Rectangle 18">
            <a:extLst>
              <a:ext uri="{FF2B5EF4-FFF2-40B4-BE49-F238E27FC236}">
                <a16:creationId xmlns:a16="http://schemas.microsoft.com/office/drawing/2014/main" id="{7F86C7AE-45C7-45D0-A813-F096128697BA}"/>
              </a:ext>
            </a:extLst>
          </p:cNvPr>
          <p:cNvSpPr/>
          <p:nvPr/>
        </p:nvSpPr>
        <p:spPr>
          <a:xfrm>
            <a:off x="712494" y="4693548"/>
            <a:ext cx="2041856" cy="1853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pPr marL="285750" indent="-285750">
              <a:buFont typeface="Courier New" panose="02070309020205020404" pitchFamily="49" charset="0"/>
              <a:buChar char="o"/>
            </a:pPr>
            <a:r>
              <a:rPr lang="fr-FR" b="1" dirty="0">
                <a:solidFill>
                  <a:schemeClr val="accent1"/>
                </a:solidFill>
              </a:rPr>
              <a:t>+ de 60 ans </a:t>
            </a:r>
            <a:br>
              <a:rPr lang="fr-FR" b="1" dirty="0">
                <a:solidFill>
                  <a:schemeClr val="accent1"/>
                </a:solidFill>
              </a:rPr>
            </a:br>
            <a:r>
              <a:rPr lang="fr-FR" sz="1400" b="1" dirty="0">
                <a:solidFill>
                  <a:schemeClr val="accent2"/>
                </a:solidFill>
                <a:cs typeface="Arial"/>
              </a:rPr>
              <a:t>Gérer le départ à la retraite </a:t>
            </a:r>
          </a:p>
        </p:txBody>
      </p:sp>
      <p:sp>
        <p:nvSpPr>
          <p:cNvPr id="20" name="Rectangle 19">
            <a:extLst>
              <a:ext uri="{FF2B5EF4-FFF2-40B4-BE49-F238E27FC236}">
                <a16:creationId xmlns:a16="http://schemas.microsoft.com/office/drawing/2014/main" id="{55423831-A731-467A-8091-B2452FDDD2D7}"/>
              </a:ext>
            </a:extLst>
          </p:cNvPr>
          <p:cNvSpPr/>
          <p:nvPr/>
        </p:nvSpPr>
        <p:spPr>
          <a:xfrm>
            <a:off x="2832410" y="4472038"/>
            <a:ext cx="3202989" cy="756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45720" rIns="0" bIns="45720" rtlCol="0" anchor="ctr"/>
          <a:lstStyle/>
          <a:p>
            <a:r>
              <a:rPr lang="fr-FR" sz="1100" dirty="0">
                <a:solidFill>
                  <a:schemeClr val="tx1"/>
                </a:solidFill>
                <a:latin typeface="Calibri" panose="020F0502020204030204" pitchFamily="34" charset="0"/>
              </a:rPr>
              <a:t>Bilan Retraite</a:t>
            </a:r>
          </a:p>
          <a:p>
            <a:r>
              <a:rPr lang="fr-FR" sz="1100" dirty="0">
                <a:solidFill>
                  <a:schemeClr val="tx1"/>
                </a:solidFill>
                <a:latin typeface="Calibri" panose="020F0502020204030204" pitchFamily="34" charset="0"/>
              </a:rPr>
              <a:t>Préparer son dossier retraite, rachat de trimestres, cumul emploi retraite</a:t>
            </a:r>
          </a:p>
          <a:p>
            <a:r>
              <a:rPr lang="fr-FR" sz="1100" dirty="0">
                <a:solidFill>
                  <a:schemeClr val="tx1"/>
                </a:solidFill>
                <a:latin typeface="Calibri" panose="020F0502020204030204" pitchFamily="34" charset="0"/>
              </a:rPr>
              <a:t>Donation, gestion de son patrimoine </a:t>
            </a:r>
          </a:p>
          <a:p>
            <a:r>
              <a:rPr lang="fr-FR" sz="1100" dirty="0">
                <a:solidFill>
                  <a:schemeClr val="tx1"/>
                </a:solidFill>
                <a:latin typeface="Calibri" panose="020F0502020204030204" pitchFamily="34" charset="0"/>
              </a:rPr>
              <a:t>Santé </a:t>
            </a:r>
          </a:p>
        </p:txBody>
      </p:sp>
      <p:sp>
        <p:nvSpPr>
          <p:cNvPr id="22" name="Shape 190">
            <a:extLst>
              <a:ext uri="{FF2B5EF4-FFF2-40B4-BE49-F238E27FC236}">
                <a16:creationId xmlns:a16="http://schemas.microsoft.com/office/drawing/2014/main" id="{162C2A1C-F2FA-47A7-82DD-8F9BE33C19B7}"/>
              </a:ext>
            </a:extLst>
          </p:cNvPr>
          <p:cNvSpPr txBox="1">
            <a:spLocks/>
          </p:cNvSpPr>
          <p:nvPr/>
        </p:nvSpPr>
        <p:spPr>
          <a:xfrm>
            <a:off x="7854247" y="269000"/>
            <a:ext cx="4125879" cy="8438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600" cap="none" dirty="0">
                <a:solidFill>
                  <a:srgbClr val="000000"/>
                </a:solidFill>
                <a:latin typeface="+mj-lt"/>
                <a:ea typeface="Cabin"/>
                <a:cs typeface="Cabin"/>
                <a:sym typeface="Cabin"/>
              </a:rPr>
              <a:t>Cœur de cible :</a:t>
            </a:r>
            <a:endParaRPr lang="fr-FR" sz="1600" b="0" cap="none" dirty="0">
              <a:solidFill>
                <a:srgbClr val="000000"/>
              </a:solidFill>
              <a:latin typeface="+mj-lt"/>
              <a:ea typeface="Cabin"/>
              <a:cs typeface="Cabin"/>
              <a:sym typeface="Cabin"/>
            </a:endParaRPr>
          </a:p>
          <a:p>
            <a:pPr marL="171450" lvl="0" indent="-171450" algn="l">
              <a:buFont typeface="Wingdings" panose="05000000000000000000" pitchFamily="2" charset="2"/>
              <a:buChar char="§"/>
              <a:defRPr/>
            </a:pPr>
            <a:r>
              <a:rPr lang="fr-FR" sz="1100" b="0" kern="1200" cap="none" dirty="0">
                <a:solidFill>
                  <a:srgbClr val="000000"/>
                </a:solidFill>
                <a:latin typeface="Arial" panose="020B0604020202020204"/>
              </a:rPr>
              <a:t>Les clients PREMIUM de moins de 60 ans</a:t>
            </a:r>
          </a:p>
          <a:p>
            <a:pPr marL="171450" lvl="0" indent="-171450" algn="l">
              <a:buFont typeface="Wingdings" panose="05000000000000000000" pitchFamily="2" charset="2"/>
              <a:buChar char="§"/>
              <a:defRPr/>
            </a:pPr>
            <a:r>
              <a:rPr lang="fr-FR" sz="1100" b="0" kern="1200" cap="none" dirty="0">
                <a:solidFill>
                  <a:srgbClr val="000000"/>
                </a:solidFill>
                <a:latin typeface="Arial" panose="020B0604020202020204"/>
              </a:rPr>
              <a:t>TNS</a:t>
            </a:r>
            <a:r>
              <a:rPr lang="fr-FR" sz="1100" b="0" kern="1200" cap="none" dirty="0">
                <a:solidFill>
                  <a:srgbClr val="FF0000"/>
                </a:solidFill>
                <a:latin typeface="Arial" panose="020B0604020202020204"/>
              </a:rPr>
              <a:t> </a:t>
            </a:r>
            <a:r>
              <a:rPr lang="fr-FR" sz="1100" b="0" kern="1200" cap="none" dirty="0">
                <a:solidFill>
                  <a:srgbClr val="000000"/>
                </a:solidFill>
                <a:latin typeface="Arial" panose="020B0604020202020204"/>
              </a:rPr>
              <a:t>ou dirigeants salariés sans salariés </a:t>
            </a:r>
          </a:p>
          <a:p>
            <a:pPr marL="171450" lvl="0" indent="-171450" algn="l">
              <a:buFont typeface="Wingdings" panose="05000000000000000000" pitchFamily="2" charset="2"/>
              <a:buChar char="§"/>
              <a:defRPr/>
            </a:pPr>
            <a:r>
              <a:rPr lang="fr-FR" sz="1100" b="0" kern="1200" cap="none" dirty="0">
                <a:solidFill>
                  <a:srgbClr val="000000"/>
                </a:solidFill>
                <a:latin typeface="Arial" panose="020B0604020202020204"/>
              </a:rPr>
              <a:t>Ayant un TMI &gt; 30%</a:t>
            </a:r>
          </a:p>
          <a:p>
            <a:pPr marL="171450" lvl="0" indent="-171450" algn="l">
              <a:buFont typeface="Wingdings" panose="05000000000000000000" pitchFamily="2" charset="2"/>
              <a:buChar char="§"/>
              <a:defRPr/>
            </a:pPr>
            <a:r>
              <a:rPr lang="fr-FR" sz="1100" b="0" kern="1200" cap="none" dirty="0">
                <a:solidFill>
                  <a:srgbClr val="000000"/>
                </a:solidFill>
                <a:latin typeface="Arial" panose="020B0604020202020204"/>
              </a:rPr>
              <a:t>Et une capacité d'épargne et/ou d’emprunt régulière suffisante</a:t>
            </a:r>
            <a:endParaRPr lang="fr-FR" sz="1100" b="0" cap="none" dirty="0">
              <a:solidFill>
                <a:srgbClr val="000000"/>
              </a:solidFill>
              <a:ea typeface="Cabin"/>
              <a:cs typeface="Cabin"/>
              <a:sym typeface="Cabin"/>
            </a:endParaRPr>
          </a:p>
        </p:txBody>
      </p:sp>
      <p:pic>
        <p:nvPicPr>
          <p:cNvPr id="23" name="Image 22">
            <a:extLst>
              <a:ext uri="{FF2B5EF4-FFF2-40B4-BE49-F238E27FC236}">
                <a16:creationId xmlns:a16="http://schemas.microsoft.com/office/drawing/2014/main" id="{50CD2480-7F84-4538-9466-209A3FB6AE02}"/>
              </a:ext>
            </a:extLst>
          </p:cNvPr>
          <p:cNvPicPr>
            <a:picLocks noChangeAspect="1"/>
          </p:cNvPicPr>
          <p:nvPr/>
        </p:nvPicPr>
        <p:blipFill>
          <a:blip r:embed="rId2"/>
          <a:stretch>
            <a:fillRect/>
          </a:stretch>
        </p:blipFill>
        <p:spPr>
          <a:xfrm>
            <a:off x="7125689" y="369605"/>
            <a:ext cx="550703" cy="433413"/>
          </a:xfrm>
          <a:prstGeom prst="rect">
            <a:avLst/>
          </a:prstGeom>
        </p:spPr>
      </p:pic>
      <p:sp>
        <p:nvSpPr>
          <p:cNvPr id="26" name="Rectangle 25">
            <a:extLst>
              <a:ext uri="{FF2B5EF4-FFF2-40B4-BE49-F238E27FC236}">
                <a16:creationId xmlns:a16="http://schemas.microsoft.com/office/drawing/2014/main" id="{999FCAD9-14D3-44B3-A754-7B393FA934E0}"/>
              </a:ext>
            </a:extLst>
          </p:cNvPr>
          <p:cNvSpPr/>
          <p:nvPr/>
        </p:nvSpPr>
        <p:spPr>
          <a:xfrm>
            <a:off x="513558" y="827663"/>
            <a:ext cx="7444667" cy="369332"/>
          </a:xfrm>
          <a:prstGeom prst="rect">
            <a:avLst/>
          </a:prstGeom>
        </p:spPr>
        <p:txBody>
          <a:bodyPr wrap="none">
            <a:spAutoFit/>
          </a:bodyPr>
          <a:lstStyle/>
          <a:p>
            <a:r>
              <a:rPr lang="fr-FR" dirty="0">
                <a:latin typeface="Montserrat SemiBold"/>
              </a:rPr>
              <a:t>Accompagner nos clients dans la préparation de leur retraite</a:t>
            </a:r>
          </a:p>
        </p:txBody>
      </p:sp>
      <p:sp>
        <p:nvSpPr>
          <p:cNvPr id="27" name="Rectangle 26">
            <a:extLst>
              <a:ext uri="{FF2B5EF4-FFF2-40B4-BE49-F238E27FC236}">
                <a16:creationId xmlns:a16="http://schemas.microsoft.com/office/drawing/2014/main" id="{BE375999-4B52-4297-913C-217A8E71EC65}"/>
              </a:ext>
            </a:extLst>
          </p:cNvPr>
          <p:cNvSpPr/>
          <p:nvPr/>
        </p:nvSpPr>
        <p:spPr>
          <a:xfrm>
            <a:off x="367991" y="5305106"/>
            <a:ext cx="5667408" cy="1015663"/>
          </a:xfrm>
          <a:prstGeom prst="rect">
            <a:avLst/>
          </a:prstGeom>
          <a:solidFill>
            <a:schemeClr val="bg1">
              <a:lumMod val="95000"/>
            </a:schemeClr>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4988" indent="-285750"/>
            <a:r>
              <a:rPr lang="fr-FR" sz="1200" b="1" dirty="0">
                <a:solidFill>
                  <a:schemeClr val="tx1">
                    <a:lumMod val="75000"/>
                  </a:schemeClr>
                </a:solidFill>
              </a:rPr>
              <a:t>Effectuer un versement libre sur les contrats PERP existants avant fin 2021 </a:t>
            </a:r>
            <a:r>
              <a:rPr lang="fr-FR" sz="1200" dirty="0">
                <a:solidFill>
                  <a:schemeClr val="tx1">
                    <a:lumMod val="75000"/>
                  </a:schemeClr>
                </a:solidFill>
              </a:rPr>
              <a:t>  : </a:t>
            </a:r>
          </a:p>
          <a:p>
            <a:pPr marL="534988" indent="-285750">
              <a:buFontTx/>
              <a:buChar char="-"/>
            </a:pPr>
            <a:r>
              <a:rPr lang="fr-FR" sz="1200" dirty="0">
                <a:solidFill>
                  <a:schemeClr val="tx1">
                    <a:lumMod val="75000"/>
                  </a:schemeClr>
                </a:solidFill>
              </a:rPr>
              <a:t>Bénéficier de la déduction fiscale des versements sur le revenu net imposable* </a:t>
            </a:r>
            <a:r>
              <a:rPr lang="fr-FR" sz="1200" b="1" dirty="0">
                <a:solidFill>
                  <a:schemeClr val="tx1">
                    <a:lumMod val="75000"/>
                  </a:schemeClr>
                </a:solidFill>
              </a:rPr>
              <a:t>PUIS étudier l’opportunité de procéder au transfert vers un </a:t>
            </a:r>
            <a:r>
              <a:rPr lang="fr-FR" sz="1200" b="1" dirty="0" err="1">
                <a:solidFill>
                  <a:schemeClr val="tx1">
                    <a:lumMod val="75000"/>
                  </a:schemeClr>
                </a:solidFill>
              </a:rPr>
              <a:t>PERi</a:t>
            </a:r>
            <a:r>
              <a:rPr lang="fr-FR" sz="1200" b="1" dirty="0">
                <a:solidFill>
                  <a:schemeClr val="tx1">
                    <a:lumMod val="75000"/>
                  </a:schemeClr>
                </a:solidFill>
              </a:rPr>
              <a:t> en début d’année 2022</a:t>
            </a:r>
          </a:p>
          <a:p>
            <a:pPr marL="534988" indent="-285750">
              <a:buFontTx/>
              <a:buChar char="-"/>
            </a:pPr>
            <a:r>
              <a:rPr lang="fr-FR" sz="1200" dirty="0">
                <a:solidFill>
                  <a:schemeClr val="tx1">
                    <a:lumMod val="75000"/>
                  </a:schemeClr>
                </a:solidFill>
              </a:rPr>
              <a:t>Atteindre le seuil minimum d’adhésion du PER CE</a:t>
            </a:r>
            <a:r>
              <a:rPr lang="fr-FR" sz="1200" b="1" dirty="0">
                <a:solidFill>
                  <a:schemeClr val="tx1">
                    <a:lumMod val="75000"/>
                  </a:schemeClr>
                </a:solidFill>
              </a:rPr>
              <a:t> </a:t>
            </a:r>
            <a:r>
              <a:rPr lang="fr-FR" sz="1200" dirty="0">
                <a:solidFill>
                  <a:schemeClr val="tx1">
                    <a:lumMod val="75000"/>
                  </a:schemeClr>
                </a:solidFill>
              </a:rPr>
              <a:t>le cas échéant</a:t>
            </a:r>
          </a:p>
        </p:txBody>
      </p:sp>
      <p:grpSp>
        <p:nvGrpSpPr>
          <p:cNvPr id="24" name="Groupe 23">
            <a:extLst>
              <a:ext uri="{FF2B5EF4-FFF2-40B4-BE49-F238E27FC236}">
                <a16:creationId xmlns:a16="http://schemas.microsoft.com/office/drawing/2014/main" id="{027F8451-1FC0-41BC-A60D-8A7B9A0F9FD7}"/>
              </a:ext>
            </a:extLst>
          </p:cNvPr>
          <p:cNvGrpSpPr/>
          <p:nvPr/>
        </p:nvGrpSpPr>
        <p:grpSpPr>
          <a:xfrm>
            <a:off x="43682" y="5528795"/>
            <a:ext cx="634793" cy="593313"/>
            <a:chOff x="85331" y="5094198"/>
            <a:chExt cx="720000" cy="720000"/>
          </a:xfrm>
        </p:grpSpPr>
        <p:sp>
          <p:nvSpPr>
            <p:cNvPr id="8" name="Ellipse 7">
              <a:extLst>
                <a:ext uri="{FF2B5EF4-FFF2-40B4-BE49-F238E27FC236}">
                  <a16:creationId xmlns:a16="http://schemas.microsoft.com/office/drawing/2014/main" id="{93EF9FA1-883C-4826-9759-DD6BF36C278C}"/>
                </a:ext>
              </a:extLst>
            </p:cNvPr>
            <p:cNvSpPr/>
            <p:nvPr/>
          </p:nvSpPr>
          <p:spPr>
            <a:xfrm>
              <a:off x="85331" y="5094198"/>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C8AFC64B-9A39-4E95-B2BD-0B551FC4E846}"/>
                </a:ext>
              </a:extLst>
            </p:cNvPr>
            <p:cNvPicPr>
              <a:picLocks noChangeAspect="1"/>
            </p:cNvPicPr>
            <p:nvPr/>
          </p:nvPicPr>
          <p:blipFill>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363" y="5105230"/>
              <a:ext cx="697937" cy="697937"/>
            </a:xfrm>
            <a:prstGeom prst="rect">
              <a:avLst/>
            </a:prstGeom>
          </p:spPr>
        </p:pic>
      </p:grpSp>
      <p:sp>
        <p:nvSpPr>
          <p:cNvPr id="25" name="Rectangle 24">
            <a:extLst>
              <a:ext uri="{FF2B5EF4-FFF2-40B4-BE49-F238E27FC236}">
                <a16:creationId xmlns:a16="http://schemas.microsoft.com/office/drawing/2014/main" id="{D46666B0-DEF8-4E43-9650-FFAFFE818ABB}"/>
              </a:ext>
            </a:extLst>
          </p:cNvPr>
          <p:cNvSpPr/>
          <p:nvPr/>
        </p:nvSpPr>
        <p:spPr>
          <a:xfrm>
            <a:off x="6342854" y="5469332"/>
            <a:ext cx="5459417" cy="861774"/>
          </a:xfrm>
          <a:prstGeom prst="rect">
            <a:avLst/>
          </a:prstGeom>
        </p:spPr>
        <p:txBody>
          <a:bodyPr wrap="square">
            <a:spAutoFit/>
          </a:bodyPr>
          <a:lstStyle/>
          <a:p>
            <a:pPr algn="just"/>
            <a:r>
              <a:rPr lang="fr-FR" sz="1000" dirty="0"/>
              <a:t>Investir sur des supports financiers en unités de compte comporte un risque de perte en capital supporté par vous seul.  Le transfert pourrait ne pas être avantageux selon les garanties contractuelles incluses dans votre ancien contrat retraite. Rapprochez vous de votre conseiller pour apprécier l’opportunité ou non de réaliser le transfert. Il est à votre écoute pour vous accompagner dans votre stratégie d’investissement selon vos besoins et objectifs ainsi que votre profil investisseur.</a:t>
            </a:r>
          </a:p>
        </p:txBody>
      </p:sp>
    </p:spTree>
    <p:extLst>
      <p:ext uri="{BB962C8B-B14F-4D97-AF65-F5344CB8AC3E}">
        <p14:creationId xmlns:p14="http://schemas.microsoft.com/office/powerpoint/2010/main" val="3531958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76D768-7501-446E-B9AD-B381C81E0E9A}"/>
              </a:ext>
            </a:extLst>
          </p:cNvPr>
          <p:cNvSpPr>
            <a:spLocks noGrp="1"/>
          </p:cNvSpPr>
          <p:nvPr>
            <p:ph type="body" sz="quarter" idx="10"/>
          </p:nvPr>
        </p:nvSpPr>
        <p:spPr/>
        <p:txBody>
          <a:bodyPr vert="horz" lIns="91440" tIns="45720" rIns="91440" bIns="45720" rtlCol="0" anchor="t">
            <a:noAutofit/>
          </a:bodyPr>
          <a:lstStyle/>
          <a:p>
            <a:r>
              <a:rPr lang="fr-FR" dirty="0">
                <a:solidFill>
                  <a:schemeClr val="accent1"/>
                </a:solidFill>
              </a:rPr>
              <a:t>Rappel action Anticiper et préparer la retraite</a:t>
            </a:r>
            <a:endParaRPr lang="fr-FR" dirty="0">
              <a:solidFill>
                <a:schemeClr val="accent1"/>
              </a:solidFill>
              <a:highlight>
                <a:srgbClr val="FFFF00"/>
              </a:highlight>
              <a:cs typeface="Calibri"/>
            </a:endParaRPr>
          </a:p>
        </p:txBody>
      </p:sp>
      <p:sp>
        <p:nvSpPr>
          <p:cNvPr id="3" name="Espace réservé du texte 2">
            <a:extLst>
              <a:ext uri="{FF2B5EF4-FFF2-40B4-BE49-F238E27FC236}">
                <a16:creationId xmlns:a16="http://schemas.microsoft.com/office/drawing/2014/main" id="{2B410262-966C-48CE-B7C5-699BF7250333}"/>
              </a:ext>
            </a:extLst>
          </p:cNvPr>
          <p:cNvSpPr>
            <a:spLocks noGrp="1"/>
          </p:cNvSpPr>
          <p:nvPr>
            <p:ph type="body" sz="quarter" idx="11"/>
          </p:nvPr>
        </p:nvSpPr>
        <p:spPr>
          <a:xfrm>
            <a:off x="447131" y="1379545"/>
            <a:ext cx="5509170" cy="2575190"/>
          </a:xfrm>
        </p:spPr>
        <p:txBody>
          <a:bodyPr/>
          <a:lstStyle/>
          <a:p>
            <a:pPr>
              <a:lnSpc>
                <a:spcPct val="100000"/>
              </a:lnSpc>
            </a:pPr>
            <a:r>
              <a:rPr lang="fr-FR" sz="1800" b="1" dirty="0"/>
              <a:t>Proposer un entretien conseil personnalisé (simulation chiffrée)</a:t>
            </a:r>
            <a:r>
              <a:rPr lang="fr-FR" sz="1800" b="1" dirty="0">
                <a:solidFill>
                  <a:schemeClr val="accent1"/>
                </a:solidFill>
              </a:rPr>
              <a:t> </a:t>
            </a:r>
          </a:p>
          <a:p>
            <a:pPr marL="285750" indent="-285750">
              <a:buFont typeface="Webdings" panose="05030102010509060703" pitchFamily="18" charset="2"/>
              <a:buChar char="4"/>
            </a:pPr>
            <a:r>
              <a:rPr lang="fr-FR" dirty="0"/>
              <a:t>         Courrier +           Emailing</a:t>
            </a:r>
          </a:p>
          <a:p>
            <a:pPr marL="285750" indent="-285750">
              <a:buFont typeface="Webdings" panose="05030102010509060703" pitchFamily="18" charset="2"/>
              <a:buChar char="4"/>
            </a:pPr>
            <a:r>
              <a:rPr lang="fr-FR" dirty="0"/>
              <a:t>Dépôt poste courrier : 28/29 septembre </a:t>
            </a:r>
            <a:br>
              <a:rPr lang="fr-FR" dirty="0"/>
            </a:br>
            <a:r>
              <a:rPr lang="fr-FR" dirty="0"/>
              <a:t>envoi emailing : 7/8 octobre</a:t>
            </a:r>
          </a:p>
          <a:p>
            <a:pPr marL="285750" indent="-285750">
              <a:buFont typeface="Webdings" panose="05030102010509060703" pitchFamily="18" charset="2"/>
              <a:buChar char="4"/>
            </a:pPr>
            <a:r>
              <a:rPr lang="fr-FR" dirty="0"/>
              <a:t>Cible  : clientèle Grand Public et Premium de 40 à 55 ans avec liquidités </a:t>
            </a:r>
          </a:p>
        </p:txBody>
      </p:sp>
      <p:sp>
        <p:nvSpPr>
          <p:cNvPr id="7" name="Espace réservé du texte 6">
            <a:extLst>
              <a:ext uri="{FF2B5EF4-FFF2-40B4-BE49-F238E27FC236}">
                <a16:creationId xmlns:a16="http://schemas.microsoft.com/office/drawing/2014/main" id="{D0304C3C-8771-439A-AAB9-D1A415CB3DE2}"/>
              </a:ext>
            </a:extLst>
          </p:cNvPr>
          <p:cNvSpPr>
            <a:spLocks noGrp="1"/>
          </p:cNvSpPr>
          <p:nvPr>
            <p:ph type="body" sz="quarter" idx="18"/>
          </p:nvPr>
        </p:nvSpPr>
        <p:spPr>
          <a:xfrm>
            <a:off x="6235700" y="1575907"/>
            <a:ext cx="5403851" cy="954650"/>
          </a:xfrm>
        </p:spPr>
        <p:txBody>
          <a:bodyPr/>
          <a:lstStyle/>
          <a:p>
            <a:pPr>
              <a:lnSpc>
                <a:spcPct val="100000"/>
              </a:lnSpc>
            </a:pPr>
            <a:r>
              <a:rPr lang="fr-FR" dirty="0"/>
              <a:t>Effectuer un bilan retraite pour proposition d’une solution personnalisée pour préparer retraite avec l’assurance vie et le Plan Epargne Retraite (PER) – conquête MILLEVIE PER</a:t>
            </a:r>
          </a:p>
        </p:txBody>
      </p:sp>
      <p:pic>
        <p:nvPicPr>
          <p:cNvPr id="11" name="Image 10">
            <a:extLst>
              <a:ext uri="{FF2B5EF4-FFF2-40B4-BE49-F238E27FC236}">
                <a16:creationId xmlns:a16="http://schemas.microsoft.com/office/drawing/2014/main" id="{94F20B5D-BF6F-4C62-8DE3-57A9B5B54EF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28994" y="2037391"/>
            <a:ext cx="362730" cy="274322"/>
          </a:xfrm>
          <a:prstGeom prst="rect">
            <a:avLst/>
          </a:prstGeom>
        </p:spPr>
      </p:pic>
      <p:pic>
        <p:nvPicPr>
          <p:cNvPr id="13" name="Image 12">
            <a:extLst>
              <a:ext uri="{FF2B5EF4-FFF2-40B4-BE49-F238E27FC236}">
                <a16:creationId xmlns:a16="http://schemas.microsoft.com/office/drawing/2014/main" id="{0899E4B0-B14C-4C50-A7C2-6B233EA5BF6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180421" y="1946219"/>
            <a:ext cx="362730" cy="360000"/>
          </a:xfrm>
          <a:prstGeom prst="rect">
            <a:avLst/>
          </a:prstGeom>
        </p:spPr>
      </p:pic>
      <p:sp>
        <p:nvSpPr>
          <p:cNvPr id="9" name="Rectangle 8">
            <a:extLst>
              <a:ext uri="{FF2B5EF4-FFF2-40B4-BE49-F238E27FC236}">
                <a16:creationId xmlns:a16="http://schemas.microsoft.com/office/drawing/2014/main" id="{1A234782-3F6B-4423-812D-9286E4E9DBDA}"/>
              </a:ext>
            </a:extLst>
          </p:cNvPr>
          <p:cNvSpPr/>
          <p:nvPr/>
        </p:nvSpPr>
        <p:spPr>
          <a:xfrm>
            <a:off x="1080248" y="4137317"/>
            <a:ext cx="3745065" cy="19528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4000" rtlCol="0" anchor="t"/>
          <a:lstStyle/>
          <a:p>
            <a:pPr fontAlgn="base"/>
            <a:r>
              <a:rPr lang="fr-FR" sz="1200" b="1" dirty="0">
                <a:solidFill>
                  <a:schemeClr val="accent2"/>
                </a:solidFill>
              </a:rPr>
              <a:t>Pour vous</a:t>
            </a:r>
          </a:p>
          <a:p>
            <a:pPr marL="171450" indent="-171450" fontAlgn="base">
              <a:buFont typeface="Arial" panose="020B0604020202020204" pitchFamily="34" charset="0"/>
              <a:buChar char="•"/>
            </a:pPr>
            <a:r>
              <a:rPr lang="fr-FR" sz="1200" b="1" dirty="0">
                <a:solidFill>
                  <a:schemeClr val="tx1"/>
                </a:solidFill>
              </a:rPr>
              <a:t>L' outil d'aide à la vente produit PER</a:t>
            </a:r>
            <a:r>
              <a:rPr lang="en-US" sz="1200" dirty="0">
                <a:solidFill>
                  <a:schemeClr val="tx1"/>
                </a:solidFill>
              </a:rPr>
              <a:t>​</a:t>
            </a:r>
          </a:p>
          <a:p>
            <a:pPr marL="171450" indent="-171450" fontAlgn="base">
              <a:buFont typeface="Arial" panose="020B0604020202020204" pitchFamily="34" charset="0"/>
              <a:buChar char="•"/>
            </a:pPr>
            <a:r>
              <a:rPr lang="fr-FR" sz="1200" b="1" dirty="0">
                <a:solidFill>
                  <a:schemeClr val="tx1"/>
                </a:solidFill>
              </a:rPr>
              <a:t>La fiche produit Indispensable</a:t>
            </a:r>
            <a:r>
              <a:rPr lang="en-US" sz="1200" dirty="0">
                <a:solidFill>
                  <a:schemeClr val="tx1"/>
                </a:solidFill>
              </a:rPr>
              <a:t>​</a:t>
            </a:r>
          </a:p>
          <a:p>
            <a:pPr marL="171450" indent="-171450" fontAlgn="base">
              <a:buFont typeface="Arial" panose="020B0604020202020204" pitchFamily="34" charset="0"/>
              <a:buChar char="•"/>
            </a:pPr>
            <a:r>
              <a:rPr lang="fr-FR" sz="1200" b="1" dirty="0">
                <a:solidFill>
                  <a:schemeClr val="tx1"/>
                </a:solidFill>
              </a:rPr>
              <a:t>Arbre de décision</a:t>
            </a:r>
            <a:r>
              <a:rPr lang="en-US" sz="1200" dirty="0">
                <a:solidFill>
                  <a:schemeClr val="tx1"/>
                </a:solidFill>
              </a:rPr>
              <a:t>​</a:t>
            </a:r>
          </a:p>
          <a:p>
            <a:pPr marL="171450" indent="-171450" fontAlgn="base">
              <a:buFont typeface="Arial" panose="020B0604020202020204" pitchFamily="34" charset="0"/>
              <a:buChar char="•"/>
            </a:pPr>
            <a:r>
              <a:rPr lang="fr-FR" sz="1200" b="1" dirty="0">
                <a:solidFill>
                  <a:schemeClr val="tx1"/>
                </a:solidFill>
              </a:rPr>
              <a:t>Le suivi hebdomadaire </a:t>
            </a:r>
            <a:r>
              <a:rPr lang="fr-FR" sz="1200" b="1" dirty="0" err="1">
                <a:solidFill>
                  <a:schemeClr val="tx1"/>
                </a:solidFill>
              </a:rPr>
              <a:t>Ecustat</a:t>
            </a:r>
            <a:r>
              <a:rPr lang="fr-FR" sz="1200" dirty="0">
                <a:solidFill>
                  <a:schemeClr val="tx1"/>
                </a:solidFill>
              </a:rPr>
              <a:t>​</a:t>
            </a:r>
          </a:p>
          <a:p>
            <a:pPr marL="171450" indent="-171450" fontAlgn="base">
              <a:buFont typeface="Arial" panose="020B0604020202020204" pitchFamily="34" charset="0"/>
              <a:buChar char="•"/>
            </a:pPr>
            <a:r>
              <a:rPr lang="fr-FR" sz="1200" b="1" dirty="0">
                <a:solidFill>
                  <a:schemeClr val="tx1"/>
                </a:solidFill>
              </a:rPr>
              <a:t>Les simulateurs retraite</a:t>
            </a:r>
            <a:r>
              <a:rPr lang="en-US" sz="1200" dirty="0">
                <a:solidFill>
                  <a:schemeClr val="tx1"/>
                </a:solidFill>
              </a:rPr>
              <a:t>​</a:t>
            </a:r>
          </a:p>
          <a:p>
            <a:pPr fontAlgn="base"/>
            <a:r>
              <a:rPr lang="fr-FR" sz="1200" b="1" dirty="0">
                <a:solidFill>
                  <a:schemeClr val="accent2"/>
                </a:solidFill>
              </a:rPr>
              <a:t>Pour vos clients​</a:t>
            </a:r>
          </a:p>
          <a:p>
            <a:pPr marL="171450" indent="-171450" fontAlgn="base">
              <a:buFont typeface="Arial" panose="020B0604020202020204" pitchFamily="34" charset="0"/>
              <a:buChar char="•"/>
            </a:pPr>
            <a:r>
              <a:rPr lang="fr-FR" sz="1200" b="1" dirty="0">
                <a:solidFill>
                  <a:schemeClr val="tx1"/>
                </a:solidFill>
              </a:rPr>
              <a:t>Le Diag retraite </a:t>
            </a:r>
            <a:r>
              <a:rPr lang="en-US" sz="1200" dirty="0">
                <a:solidFill>
                  <a:schemeClr val="tx1"/>
                </a:solidFill>
              </a:rPr>
              <a:t>​</a:t>
            </a:r>
          </a:p>
          <a:p>
            <a:pPr marL="171450" indent="-171450" fontAlgn="base">
              <a:buFont typeface="Arial" panose="020B0604020202020204" pitchFamily="34" charset="0"/>
              <a:buChar char="•"/>
            </a:pPr>
            <a:r>
              <a:rPr lang="fr-FR" sz="1200" b="1" dirty="0">
                <a:solidFill>
                  <a:schemeClr val="tx1"/>
                </a:solidFill>
              </a:rPr>
              <a:t>Fiches Produit </a:t>
            </a:r>
            <a:r>
              <a:rPr lang="en-US" sz="1200" dirty="0">
                <a:solidFill>
                  <a:schemeClr val="tx1"/>
                </a:solidFill>
              </a:rPr>
              <a:t>​</a:t>
            </a:r>
          </a:p>
          <a:p>
            <a:pPr marL="171450" indent="-171450" fontAlgn="base">
              <a:buFont typeface="Arial" panose="020B0604020202020204" pitchFamily="34" charset="0"/>
              <a:buChar char="•"/>
            </a:pPr>
            <a:r>
              <a:rPr lang="fr-FR" sz="1200" b="1" dirty="0">
                <a:solidFill>
                  <a:schemeClr val="tx1"/>
                </a:solidFill>
              </a:rPr>
              <a:t>Guide Produit</a:t>
            </a:r>
            <a:endParaRPr lang="fr-FR" sz="1200" dirty="0">
              <a:solidFill>
                <a:schemeClr val="tx1"/>
              </a:solidFill>
            </a:endParaRPr>
          </a:p>
        </p:txBody>
      </p:sp>
      <p:pic>
        <p:nvPicPr>
          <p:cNvPr id="8" name="Image 7">
            <a:extLst>
              <a:ext uri="{FF2B5EF4-FFF2-40B4-BE49-F238E27FC236}">
                <a16:creationId xmlns:a16="http://schemas.microsoft.com/office/drawing/2014/main" id="{1559A2CF-7296-44B2-ACF6-9509B6C9FB5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69298" y="3954735"/>
            <a:ext cx="666053" cy="524189"/>
          </a:xfrm>
          <a:prstGeom prst="rect">
            <a:avLst/>
          </a:prstGeom>
          <a:solidFill>
            <a:schemeClr val="bg1"/>
          </a:solidFill>
          <a:ln w="76200">
            <a:solidFill>
              <a:schemeClr val="bg1"/>
            </a:solidFill>
          </a:ln>
        </p:spPr>
      </p:pic>
      <p:pic>
        <p:nvPicPr>
          <p:cNvPr id="16" name="Image 15" descr="Une image contenant texte, clipart&#10;&#10;Description générée automatiquement">
            <a:hlinkClick r:id="rId6"/>
            <a:extLst>
              <a:ext uri="{FF2B5EF4-FFF2-40B4-BE49-F238E27FC236}">
                <a16:creationId xmlns:a16="http://schemas.microsoft.com/office/drawing/2014/main" id="{FC200FFD-7B91-44D7-AB70-BA7888C1C285}"/>
              </a:ext>
            </a:extLst>
          </p:cNvPr>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577399" y="5445875"/>
            <a:ext cx="819379" cy="473950"/>
          </a:xfrm>
          <a:prstGeom prst="rect">
            <a:avLst/>
          </a:prstGeom>
          <a:noFill/>
          <a:ln>
            <a:noFill/>
          </a:ln>
        </p:spPr>
      </p:pic>
      <p:sp>
        <p:nvSpPr>
          <p:cNvPr id="5" name="Espace réservé du numéro de diapositive 4">
            <a:extLst>
              <a:ext uri="{FF2B5EF4-FFF2-40B4-BE49-F238E27FC236}">
                <a16:creationId xmlns:a16="http://schemas.microsoft.com/office/drawing/2014/main" id="{827A0C6F-F53F-4068-9101-21FAC6C39F30}"/>
              </a:ext>
            </a:extLst>
          </p:cNvPr>
          <p:cNvSpPr>
            <a:spLocks noGrp="1"/>
          </p:cNvSpPr>
          <p:nvPr>
            <p:ph type="sldNum" sz="quarter" idx="4"/>
          </p:nvPr>
        </p:nvSpPr>
        <p:spPr/>
        <p:txBody>
          <a:bodyPr/>
          <a:lstStyle/>
          <a:p>
            <a:fld id="{EFBA2664-5196-4151-AC24-B3A59F2A8492}" type="slidenum">
              <a:rPr lang="en-US" smtClean="0"/>
              <a:t>5</a:t>
            </a:fld>
            <a:endParaRPr lang="en-US"/>
          </a:p>
        </p:txBody>
      </p:sp>
      <p:pic>
        <p:nvPicPr>
          <p:cNvPr id="17" name="Image 16">
            <a:extLst>
              <a:ext uri="{FF2B5EF4-FFF2-40B4-BE49-F238E27FC236}">
                <a16:creationId xmlns:a16="http://schemas.microsoft.com/office/drawing/2014/main" id="{4344FED0-4EB6-4002-AFE7-DBBF2DB0A497}"/>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6780394" y="2667140"/>
            <a:ext cx="4502040" cy="1952862"/>
          </a:xfrm>
          <a:prstGeom prst="rect">
            <a:avLst/>
          </a:prstGeom>
          <a:noFill/>
          <a:ln>
            <a:solidFill>
              <a:schemeClr val="tx1"/>
            </a:solidFill>
          </a:ln>
        </p:spPr>
      </p:pic>
      <p:sp>
        <p:nvSpPr>
          <p:cNvPr id="18" name="Espace réservé du texte 4">
            <a:extLst>
              <a:ext uri="{FF2B5EF4-FFF2-40B4-BE49-F238E27FC236}">
                <a16:creationId xmlns:a16="http://schemas.microsoft.com/office/drawing/2014/main" id="{7FEFD177-D386-4097-922C-55D4AA1F6FB6}"/>
              </a:ext>
            </a:extLst>
          </p:cNvPr>
          <p:cNvSpPr txBox="1">
            <a:spLocks/>
          </p:cNvSpPr>
          <p:nvPr/>
        </p:nvSpPr>
        <p:spPr>
          <a:xfrm>
            <a:off x="6235700" y="4756585"/>
            <a:ext cx="5591429" cy="75291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 typeface="Wingdings" panose="05000000000000000000" pitchFamily="2" charset="2"/>
              <a:buNone/>
              <a:defRPr sz="96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5400" dirty="0"/>
              <a:t>74% </a:t>
            </a:r>
          </a:p>
        </p:txBody>
      </p:sp>
      <p:sp>
        <p:nvSpPr>
          <p:cNvPr id="19" name="Espace réservé du texte 5">
            <a:extLst>
              <a:ext uri="{FF2B5EF4-FFF2-40B4-BE49-F238E27FC236}">
                <a16:creationId xmlns:a16="http://schemas.microsoft.com/office/drawing/2014/main" id="{D487EBF2-7231-44AE-B880-E707B344B4D0}"/>
              </a:ext>
            </a:extLst>
          </p:cNvPr>
          <p:cNvSpPr txBox="1">
            <a:spLocks/>
          </p:cNvSpPr>
          <p:nvPr/>
        </p:nvSpPr>
        <p:spPr>
          <a:xfrm>
            <a:off x="6235701" y="5475231"/>
            <a:ext cx="5757516" cy="734235"/>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chemeClr val="accent3"/>
              </a:buClr>
              <a:buFont typeface="Wingdings" panose="05000000000000000000" pitchFamily="2" charset="2"/>
              <a:buNone/>
              <a:defRPr sz="1700" b="1"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200" dirty="0"/>
              <a:t>des Français ont entendu parler du </a:t>
            </a:r>
            <a:r>
              <a:rPr lang="fr-FR" sz="2200" dirty="0" err="1"/>
              <a:t>PERi</a:t>
            </a:r>
            <a:r>
              <a:rPr lang="fr-FR" sz="2200" dirty="0"/>
              <a:t> </a:t>
            </a:r>
            <a:r>
              <a:rPr lang="fr-FR" sz="2400" dirty="0"/>
              <a:t/>
            </a:r>
            <a:br>
              <a:rPr lang="fr-FR" sz="2400" dirty="0"/>
            </a:br>
            <a:r>
              <a:rPr lang="fr-FR" sz="1200" dirty="0"/>
              <a:t>(source Enquête ODOXA Septembre 2021)</a:t>
            </a:r>
            <a:endParaRPr lang="fr-FR" sz="1600" dirty="0"/>
          </a:p>
        </p:txBody>
      </p:sp>
    </p:spTree>
    <p:extLst>
      <p:ext uri="{BB962C8B-B14F-4D97-AF65-F5344CB8AC3E}">
        <p14:creationId xmlns:p14="http://schemas.microsoft.com/office/powerpoint/2010/main" val="3624253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76D768-7501-446E-B9AD-B381C81E0E9A}"/>
              </a:ext>
            </a:extLst>
          </p:cNvPr>
          <p:cNvSpPr>
            <a:spLocks noGrp="1"/>
          </p:cNvSpPr>
          <p:nvPr>
            <p:ph type="body" sz="quarter" idx="10"/>
          </p:nvPr>
        </p:nvSpPr>
        <p:spPr/>
        <p:txBody>
          <a:bodyPr vert="horz" lIns="91440" tIns="45720" rIns="91440" bIns="45720" rtlCol="0" anchor="t">
            <a:noAutofit/>
          </a:bodyPr>
          <a:lstStyle/>
          <a:p>
            <a:r>
              <a:rPr lang="fr-FR" dirty="0">
                <a:solidFill>
                  <a:schemeClr val="accent1"/>
                </a:solidFill>
              </a:rPr>
              <a:t>Rappel action Défiscalisation</a:t>
            </a:r>
          </a:p>
        </p:txBody>
      </p:sp>
      <p:sp>
        <p:nvSpPr>
          <p:cNvPr id="3" name="Espace réservé du texte 2">
            <a:extLst>
              <a:ext uri="{FF2B5EF4-FFF2-40B4-BE49-F238E27FC236}">
                <a16:creationId xmlns:a16="http://schemas.microsoft.com/office/drawing/2014/main" id="{2B410262-966C-48CE-B7C5-699BF7250333}"/>
              </a:ext>
            </a:extLst>
          </p:cNvPr>
          <p:cNvSpPr>
            <a:spLocks noGrp="1"/>
          </p:cNvSpPr>
          <p:nvPr>
            <p:ph type="body" sz="quarter" idx="11"/>
          </p:nvPr>
        </p:nvSpPr>
        <p:spPr>
          <a:xfrm>
            <a:off x="447130" y="1150810"/>
            <a:ext cx="5645025" cy="2575190"/>
          </a:xfrm>
        </p:spPr>
        <p:txBody>
          <a:bodyPr>
            <a:normAutofit fontScale="77500" lnSpcReduction="20000"/>
          </a:bodyPr>
          <a:lstStyle/>
          <a:p>
            <a:pPr>
              <a:lnSpc>
                <a:spcPct val="100000"/>
              </a:lnSpc>
            </a:pPr>
            <a:r>
              <a:rPr lang="fr-FR" sz="1800" b="1" dirty="0"/>
              <a:t>Promouvoir auprès des clients éligibles nos solutions pour alléger leur fiscalité sur les revenus</a:t>
            </a:r>
            <a:r>
              <a:rPr lang="fr-FR" sz="1800" b="1" dirty="0">
                <a:solidFill>
                  <a:schemeClr val="accent1"/>
                </a:solidFill>
              </a:rPr>
              <a:t> </a:t>
            </a:r>
          </a:p>
          <a:p>
            <a:pPr>
              <a:lnSpc>
                <a:spcPct val="100000"/>
              </a:lnSpc>
            </a:pPr>
            <a:endParaRPr lang="fr-FR" sz="1800" b="1" dirty="0">
              <a:solidFill>
                <a:schemeClr val="accent1"/>
              </a:solidFill>
            </a:endParaRPr>
          </a:p>
          <a:p>
            <a:pPr marL="285750" indent="-285750">
              <a:buFont typeface="Webdings" panose="05030102010509060703" pitchFamily="18" charset="2"/>
              <a:buChar char="4"/>
            </a:pPr>
            <a:r>
              <a:rPr lang="fr-FR" dirty="0"/>
              <a:t>             Emailing</a:t>
            </a:r>
          </a:p>
          <a:p>
            <a:pPr marL="285750" indent="-285750">
              <a:buFont typeface="Webdings" panose="05030102010509060703" pitchFamily="18" charset="2"/>
              <a:buChar char="4"/>
            </a:pPr>
            <a:r>
              <a:rPr lang="fr-FR" dirty="0"/>
              <a:t>Envoi emailing : 21 octobre</a:t>
            </a:r>
          </a:p>
          <a:p>
            <a:pPr marL="285750" indent="-285750">
              <a:buFont typeface="Webdings" panose="05030102010509060703" pitchFamily="18" charset="2"/>
              <a:buChar char="4"/>
            </a:pPr>
            <a:r>
              <a:rPr lang="fr-FR" dirty="0"/>
              <a:t>Cible  : clientèle Premium de 30 à 60 ans, Soit détenteurs crédit </a:t>
            </a:r>
            <a:r>
              <a:rPr lang="fr-FR" dirty="0" err="1"/>
              <a:t>immo</a:t>
            </a:r>
            <a:r>
              <a:rPr lang="fr-FR" dirty="0"/>
              <a:t> à échéance 36 mois, Soit détenant ou ayant détenu un produit de défiscalisation IR entre 2016 et 2020, Soit propriétaire avec liquidités sup ou = 20k, Soit détenteurs Solution PERP, PERP CE, Millevie PER ou PER CE</a:t>
            </a:r>
          </a:p>
        </p:txBody>
      </p:sp>
      <p:pic>
        <p:nvPicPr>
          <p:cNvPr id="13" name="Image 12">
            <a:extLst>
              <a:ext uri="{FF2B5EF4-FFF2-40B4-BE49-F238E27FC236}">
                <a16:creationId xmlns:a16="http://schemas.microsoft.com/office/drawing/2014/main" id="{0899E4B0-B14C-4C50-A7C2-6B233EA5BF6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5922" y="1678438"/>
            <a:ext cx="362730" cy="360000"/>
          </a:xfrm>
          <a:prstGeom prst="rect">
            <a:avLst/>
          </a:prstGeom>
        </p:spPr>
      </p:pic>
      <p:sp>
        <p:nvSpPr>
          <p:cNvPr id="9" name="Rectangle 8">
            <a:extLst>
              <a:ext uri="{FF2B5EF4-FFF2-40B4-BE49-F238E27FC236}">
                <a16:creationId xmlns:a16="http://schemas.microsoft.com/office/drawing/2014/main" id="{1A234782-3F6B-4423-812D-9286E4E9DBDA}"/>
              </a:ext>
            </a:extLst>
          </p:cNvPr>
          <p:cNvSpPr/>
          <p:nvPr/>
        </p:nvSpPr>
        <p:spPr>
          <a:xfrm>
            <a:off x="1080248" y="4137317"/>
            <a:ext cx="4315895" cy="23926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4000" rtlCol="0" anchor="t"/>
          <a:lstStyle/>
          <a:p>
            <a:pPr fontAlgn="base"/>
            <a:r>
              <a:rPr lang="fr-FR" sz="1200" b="1" dirty="0">
                <a:solidFill>
                  <a:schemeClr val="accent2"/>
                </a:solidFill>
              </a:rPr>
              <a:t>Pour vous</a:t>
            </a:r>
          </a:p>
          <a:p>
            <a:pPr marL="171450" indent="-171450" fontAlgn="base">
              <a:buFont typeface="Arial" panose="020B0604020202020204" pitchFamily="34" charset="0"/>
              <a:buChar char="•"/>
            </a:pPr>
            <a:r>
              <a:rPr lang="fr-FR" sz="1200" b="1" dirty="0">
                <a:solidFill>
                  <a:schemeClr val="tx1"/>
                </a:solidFill>
              </a:rPr>
              <a:t>La nouvelle rubrique </a:t>
            </a:r>
            <a:r>
              <a:rPr lang="en-US" sz="1200" b="1" dirty="0">
                <a:solidFill>
                  <a:schemeClr val="tx1"/>
                </a:solidFill>
              </a:rPr>
              <a:t>​</a:t>
            </a:r>
            <a:r>
              <a:rPr lang="en-US" sz="1200" b="1" dirty="0" err="1">
                <a:solidFill>
                  <a:schemeClr val="tx1"/>
                </a:solidFill>
              </a:rPr>
              <a:t>Offres</a:t>
            </a:r>
            <a:r>
              <a:rPr lang="en-US" sz="1200" b="1" dirty="0">
                <a:solidFill>
                  <a:schemeClr val="tx1"/>
                </a:solidFill>
              </a:rPr>
              <a:t>/ </a:t>
            </a:r>
            <a:r>
              <a:rPr lang="en-US" sz="1200" b="1" dirty="0" err="1">
                <a:solidFill>
                  <a:schemeClr val="tx1"/>
                </a:solidFill>
              </a:rPr>
              <a:t>défiscalisation</a:t>
            </a:r>
            <a:r>
              <a:rPr lang="en-US" sz="1200" b="1" dirty="0">
                <a:solidFill>
                  <a:schemeClr val="tx1"/>
                </a:solidFill>
              </a:rPr>
              <a:t> sur </a:t>
            </a:r>
            <a:r>
              <a:rPr lang="en-US" sz="1200" b="1" dirty="0" err="1">
                <a:solidFill>
                  <a:schemeClr val="tx1"/>
                </a:solidFill>
              </a:rPr>
              <a:t>l’Espace</a:t>
            </a:r>
            <a:r>
              <a:rPr lang="en-US" sz="1200" b="1" dirty="0">
                <a:solidFill>
                  <a:schemeClr val="tx1"/>
                </a:solidFill>
              </a:rPr>
              <a:t> DEFI</a:t>
            </a:r>
          </a:p>
          <a:p>
            <a:pPr marL="171450" indent="-171450" fontAlgn="base">
              <a:buFont typeface="Arial" panose="020B0604020202020204" pitchFamily="34" charset="0"/>
              <a:buChar char="•"/>
            </a:pPr>
            <a:endParaRPr lang="en-US" sz="1200" b="1" dirty="0">
              <a:solidFill>
                <a:schemeClr val="tx1"/>
              </a:solidFill>
            </a:endParaRPr>
          </a:p>
          <a:p>
            <a:pPr marL="171450" indent="-171450" fontAlgn="base">
              <a:buFont typeface="Arial" panose="020B0604020202020204" pitchFamily="34" charset="0"/>
              <a:buChar char="•"/>
            </a:pPr>
            <a:endParaRPr lang="en-US" sz="1200" b="1" dirty="0">
              <a:solidFill>
                <a:schemeClr val="tx1"/>
              </a:solidFill>
            </a:endParaRPr>
          </a:p>
          <a:p>
            <a:pPr fontAlgn="base"/>
            <a:r>
              <a:rPr lang="fr-FR" sz="1200" b="1" dirty="0">
                <a:solidFill>
                  <a:schemeClr val="accent2"/>
                </a:solidFill>
              </a:rPr>
              <a:t>Pour vos clients​</a:t>
            </a:r>
          </a:p>
          <a:p>
            <a:pPr marL="171450" indent="-171450" fontAlgn="base">
              <a:buFont typeface="Arial" panose="020B0604020202020204" pitchFamily="34" charset="0"/>
              <a:buChar char="•"/>
            </a:pPr>
            <a:r>
              <a:rPr lang="fr-FR" sz="1200" b="1" dirty="0">
                <a:solidFill>
                  <a:schemeClr val="tx1"/>
                </a:solidFill>
              </a:rPr>
              <a:t>Le replay du </a:t>
            </a:r>
            <a:r>
              <a:rPr lang="fr-FR" sz="1200" b="1" dirty="0">
                <a:solidFill>
                  <a:schemeClr val="tx1"/>
                </a:solidFill>
                <a:hlinkClick r:id="rId4"/>
              </a:rPr>
              <a:t>webinaire Retraite et fiscalité</a:t>
            </a:r>
            <a:endParaRPr lang="fr-FR" sz="1200" b="1" dirty="0">
              <a:solidFill>
                <a:schemeClr val="tx1"/>
              </a:solidFill>
            </a:endParaRPr>
          </a:p>
          <a:p>
            <a:pPr marL="171450" indent="-171450" fontAlgn="base">
              <a:buFont typeface="Arial" panose="020B0604020202020204" pitchFamily="34" charset="0"/>
              <a:buChar char="•"/>
            </a:pPr>
            <a:r>
              <a:rPr lang="fr-FR" sz="1200" b="1" dirty="0">
                <a:solidFill>
                  <a:schemeClr val="tx1"/>
                </a:solidFill>
              </a:rPr>
              <a:t>Le replay du </a:t>
            </a:r>
            <a:r>
              <a:rPr lang="fr-FR" sz="1200" b="1" dirty="0">
                <a:solidFill>
                  <a:schemeClr val="tx1"/>
                </a:solidFill>
                <a:hlinkClick r:id="rId5"/>
              </a:rPr>
              <a:t>webinaire Défiscalisation </a:t>
            </a:r>
            <a:endParaRPr lang="fr-FR" sz="1200" b="1" dirty="0">
              <a:solidFill>
                <a:schemeClr val="tx1"/>
              </a:solidFill>
            </a:endParaRPr>
          </a:p>
          <a:p>
            <a:pPr marL="171450" indent="-171450" fontAlgn="base">
              <a:buFont typeface="Arial" panose="020B0604020202020204" pitchFamily="34" charset="0"/>
              <a:buChar char="•"/>
            </a:pPr>
            <a:r>
              <a:rPr lang="fr-FR" sz="1200" b="1" dirty="0">
                <a:solidFill>
                  <a:schemeClr val="tx1"/>
                </a:solidFill>
              </a:rPr>
              <a:t>La rubrique </a:t>
            </a:r>
            <a:r>
              <a:rPr lang="fr-FR" sz="1200" b="1" dirty="0">
                <a:solidFill>
                  <a:schemeClr val="tx1"/>
                </a:solidFill>
                <a:hlinkClick r:id="rId6"/>
              </a:rPr>
              <a:t>Fiscalité de Vision Patrimoine</a:t>
            </a:r>
            <a:endParaRPr lang="fr-FR" sz="1200" b="1" dirty="0">
              <a:solidFill>
                <a:schemeClr val="tx1"/>
              </a:solidFill>
            </a:endParaRPr>
          </a:p>
          <a:p>
            <a:pPr marL="171450" indent="-171450" fontAlgn="base">
              <a:buFont typeface="Arial" panose="020B0604020202020204" pitchFamily="34" charset="0"/>
              <a:buChar char="•"/>
            </a:pPr>
            <a:endParaRPr lang="fr-FR" sz="1200" b="1" dirty="0">
              <a:solidFill>
                <a:schemeClr val="tx1"/>
              </a:solidFill>
            </a:endParaRPr>
          </a:p>
          <a:p>
            <a:pPr marL="171450" indent="-171450" fontAlgn="base">
              <a:buFont typeface="Arial" panose="020B0604020202020204" pitchFamily="34" charset="0"/>
              <a:buChar char="•"/>
            </a:pPr>
            <a:endParaRPr lang="fr-FR" sz="1200" b="1" dirty="0">
              <a:solidFill>
                <a:schemeClr val="tx1"/>
              </a:solidFill>
            </a:endParaRPr>
          </a:p>
          <a:p>
            <a:pPr marL="171450" indent="-171450" fontAlgn="base">
              <a:buFont typeface="Arial" panose="020B0604020202020204" pitchFamily="34" charset="0"/>
              <a:buChar char="•"/>
            </a:pPr>
            <a:r>
              <a:rPr lang="fr-FR" sz="1200" b="1" dirty="0">
                <a:solidFill>
                  <a:schemeClr val="tx1"/>
                </a:solidFill>
              </a:rPr>
              <a:t>La rubrique dédiée sur le </a:t>
            </a:r>
            <a:r>
              <a:rPr lang="fr-FR" sz="1200" b="1" dirty="0">
                <a:solidFill>
                  <a:schemeClr val="tx1"/>
                </a:solidFill>
                <a:hlinkClick r:id="rId7"/>
              </a:rPr>
              <a:t>portail Caisse d’Epargne</a:t>
            </a:r>
            <a:endParaRPr lang="fr-FR" sz="1200" b="1" dirty="0">
              <a:solidFill>
                <a:schemeClr val="tx1"/>
              </a:solidFill>
            </a:endParaRPr>
          </a:p>
        </p:txBody>
      </p:sp>
      <p:pic>
        <p:nvPicPr>
          <p:cNvPr id="8" name="Image 7">
            <a:extLst>
              <a:ext uri="{FF2B5EF4-FFF2-40B4-BE49-F238E27FC236}">
                <a16:creationId xmlns:a16="http://schemas.microsoft.com/office/drawing/2014/main" id="{1559A2CF-7296-44B2-ACF6-9509B6C9FB57}"/>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69298" y="3954735"/>
            <a:ext cx="666053" cy="524189"/>
          </a:xfrm>
          <a:prstGeom prst="rect">
            <a:avLst/>
          </a:prstGeom>
          <a:solidFill>
            <a:schemeClr val="bg1"/>
          </a:solidFill>
          <a:ln w="76200">
            <a:solidFill>
              <a:schemeClr val="bg1"/>
            </a:solidFill>
          </a:ln>
        </p:spPr>
      </p:pic>
      <p:sp>
        <p:nvSpPr>
          <p:cNvPr id="5" name="Espace réservé du numéro de diapositive 4">
            <a:extLst>
              <a:ext uri="{FF2B5EF4-FFF2-40B4-BE49-F238E27FC236}">
                <a16:creationId xmlns:a16="http://schemas.microsoft.com/office/drawing/2014/main" id="{827A0C6F-F53F-4068-9101-21FAC6C39F30}"/>
              </a:ext>
            </a:extLst>
          </p:cNvPr>
          <p:cNvSpPr>
            <a:spLocks noGrp="1"/>
          </p:cNvSpPr>
          <p:nvPr>
            <p:ph type="sldNum" sz="quarter" idx="4"/>
          </p:nvPr>
        </p:nvSpPr>
        <p:spPr/>
        <p:txBody>
          <a:bodyPr/>
          <a:lstStyle/>
          <a:p>
            <a:fld id="{EFBA2664-5196-4151-AC24-B3A59F2A8492}" type="slidenum">
              <a:rPr lang="en-US" smtClean="0"/>
              <a:t>6</a:t>
            </a:fld>
            <a:endParaRPr lang="en-US"/>
          </a:p>
        </p:txBody>
      </p:sp>
      <p:pic>
        <p:nvPicPr>
          <p:cNvPr id="31" name="Image 30">
            <a:extLst>
              <a:ext uri="{FF2B5EF4-FFF2-40B4-BE49-F238E27FC236}">
                <a16:creationId xmlns:a16="http://schemas.microsoft.com/office/drawing/2014/main" id="{A6870F3C-C919-4808-8BC8-2FAE0A1621C7}"/>
              </a:ext>
            </a:extLst>
          </p:cNvPr>
          <p:cNvPicPr>
            <a:picLocks noChangeAspect="1"/>
          </p:cNvPicPr>
          <p:nvPr/>
        </p:nvPicPr>
        <p:blipFill>
          <a:blip r:embed="rId9"/>
          <a:stretch>
            <a:fillRect/>
          </a:stretch>
        </p:blipFill>
        <p:spPr>
          <a:xfrm>
            <a:off x="6092156" y="1509545"/>
            <a:ext cx="4901192" cy="2315190"/>
          </a:xfrm>
          <a:prstGeom prst="rect">
            <a:avLst/>
          </a:prstGeom>
        </p:spPr>
      </p:pic>
      <p:pic>
        <p:nvPicPr>
          <p:cNvPr id="1024" name="Image 1023">
            <a:extLst>
              <a:ext uri="{FF2B5EF4-FFF2-40B4-BE49-F238E27FC236}">
                <a16:creationId xmlns:a16="http://schemas.microsoft.com/office/drawing/2014/main" id="{3758871F-FBEB-4980-A8AD-F04E0FA52C81}"/>
              </a:ext>
            </a:extLst>
          </p:cNvPr>
          <p:cNvPicPr>
            <a:picLocks noChangeAspect="1"/>
          </p:cNvPicPr>
          <p:nvPr/>
        </p:nvPicPr>
        <p:blipFill>
          <a:blip r:embed="rId10"/>
          <a:stretch>
            <a:fillRect/>
          </a:stretch>
        </p:blipFill>
        <p:spPr>
          <a:xfrm>
            <a:off x="3075968" y="5889422"/>
            <a:ext cx="1751958" cy="220505"/>
          </a:xfrm>
          <a:prstGeom prst="rect">
            <a:avLst/>
          </a:prstGeom>
        </p:spPr>
      </p:pic>
      <p:pic>
        <p:nvPicPr>
          <p:cNvPr id="1042" name="Image 1041">
            <a:extLst>
              <a:ext uri="{FF2B5EF4-FFF2-40B4-BE49-F238E27FC236}">
                <a16:creationId xmlns:a16="http://schemas.microsoft.com/office/drawing/2014/main" id="{6521DDBE-B54C-4FB1-875E-66DD06746D14}"/>
              </a:ext>
            </a:extLst>
          </p:cNvPr>
          <p:cNvPicPr>
            <a:picLocks noChangeAspect="1"/>
          </p:cNvPicPr>
          <p:nvPr/>
        </p:nvPicPr>
        <p:blipFill>
          <a:blip r:embed="rId11"/>
          <a:stretch>
            <a:fillRect/>
          </a:stretch>
        </p:blipFill>
        <p:spPr>
          <a:xfrm>
            <a:off x="2771168" y="4564985"/>
            <a:ext cx="1454221" cy="298923"/>
          </a:xfrm>
          <a:prstGeom prst="rect">
            <a:avLst/>
          </a:prstGeom>
        </p:spPr>
      </p:pic>
      <p:sp>
        <p:nvSpPr>
          <p:cNvPr id="16" name="Espace réservé du texte 4">
            <a:extLst>
              <a:ext uri="{FF2B5EF4-FFF2-40B4-BE49-F238E27FC236}">
                <a16:creationId xmlns:a16="http://schemas.microsoft.com/office/drawing/2014/main" id="{828DD12E-D457-453E-ABA0-B11FA6DD24C4}"/>
              </a:ext>
            </a:extLst>
          </p:cNvPr>
          <p:cNvSpPr txBox="1">
            <a:spLocks/>
          </p:cNvSpPr>
          <p:nvPr/>
        </p:nvSpPr>
        <p:spPr>
          <a:xfrm>
            <a:off x="6235700" y="4163754"/>
            <a:ext cx="5591429" cy="75291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 typeface="Wingdings" panose="05000000000000000000" pitchFamily="2" charset="2"/>
              <a:buNone/>
              <a:defRPr sz="96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5400" dirty="0"/>
              <a:t>82% </a:t>
            </a:r>
          </a:p>
        </p:txBody>
      </p:sp>
      <p:sp>
        <p:nvSpPr>
          <p:cNvPr id="17" name="Espace réservé du texte 5">
            <a:extLst>
              <a:ext uri="{FF2B5EF4-FFF2-40B4-BE49-F238E27FC236}">
                <a16:creationId xmlns:a16="http://schemas.microsoft.com/office/drawing/2014/main" id="{A36CA8DC-C1B0-47BC-9A1D-5D26659C5EC0}"/>
              </a:ext>
            </a:extLst>
          </p:cNvPr>
          <p:cNvSpPr txBox="1">
            <a:spLocks/>
          </p:cNvSpPr>
          <p:nvPr/>
        </p:nvSpPr>
        <p:spPr>
          <a:xfrm>
            <a:off x="6235701" y="4882400"/>
            <a:ext cx="5757516" cy="734235"/>
          </a:xfrm>
          <a:prstGeom prst="rect">
            <a:avLst/>
          </a:prstGeom>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Clr>
                <a:schemeClr val="accent3"/>
              </a:buClr>
              <a:buFont typeface="Wingdings" panose="05000000000000000000" pitchFamily="2" charset="2"/>
              <a:buNone/>
              <a:defRPr sz="1700" b="1"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200" dirty="0"/>
              <a:t>des Français trouvent le PER attractif fiscalement </a:t>
            </a:r>
            <a:r>
              <a:rPr lang="fr-FR" sz="2400" dirty="0"/>
              <a:t/>
            </a:r>
            <a:br>
              <a:rPr lang="fr-FR" sz="2400" dirty="0"/>
            </a:br>
            <a:r>
              <a:rPr lang="fr-FR" sz="1200" dirty="0"/>
              <a:t>(sources baromètre Ipsos février 2021)</a:t>
            </a:r>
            <a:endParaRPr lang="fr-FR" sz="1600" dirty="0"/>
          </a:p>
        </p:txBody>
      </p:sp>
    </p:spTree>
    <p:extLst>
      <p:ext uri="{BB962C8B-B14F-4D97-AF65-F5344CB8AC3E}">
        <p14:creationId xmlns:p14="http://schemas.microsoft.com/office/powerpoint/2010/main" val="686681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CF2CAC-91D6-4EB8-A957-39C97E27760A}"/>
              </a:ext>
            </a:extLst>
          </p:cNvPr>
          <p:cNvSpPr>
            <a:spLocks noGrp="1"/>
          </p:cNvSpPr>
          <p:nvPr>
            <p:ph type="sldNum" sz="quarter" idx="4"/>
          </p:nvPr>
        </p:nvSpPr>
        <p:spPr/>
        <p:txBody>
          <a:bodyPr/>
          <a:lstStyle/>
          <a:p>
            <a:fld id="{EFBA2664-5196-4151-AC24-B3A59F2A8492}" type="slidenum">
              <a:rPr lang="en-US" smtClean="0"/>
              <a:t>7</a:t>
            </a:fld>
            <a:endParaRPr lang="en-US"/>
          </a:p>
        </p:txBody>
      </p:sp>
      <p:sp>
        <p:nvSpPr>
          <p:cNvPr id="3" name="Espace réservé du texte 2">
            <a:extLst>
              <a:ext uri="{FF2B5EF4-FFF2-40B4-BE49-F238E27FC236}">
                <a16:creationId xmlns:a16="http://schemas.microsoft.com/office/drawing/2014/main" id="{42B46CBA-9784-4456-803A-5BED65826308}"/>
              </a:ext>
            </a:extLst>
          </p:cNvPr>
          <p:cNvSpPr>
            <a:spLocks noGrp="1"/>
          </p:cNvSpPr>
          <p:nvPr>
            <p:ph type="body" sz="quarter" idx="10"/>
          </p:nvPr>
        </p:nvSpPr>
        <p:spPr/>
        <p:txBody>
          <a:bodyPr/>
          <a:lstStyle/>
          <a:p>
            <a:r>
              <a:rPr lang="fr-FR" dirty="0"/>
              <a:t>Le Dispositif d’accompagnement</a:t>
            </a:r>
          </a:p>
        </p:txBody>
      </p:sp>
      <p:sp>
        <p:nvSpPr>
          <p:cNvPr id="4" name="Espace réservé du texte 3">
            <a:extLst>
              <a:ext uri="{FF2B5EF4-FFF2-40B4-BE49-F238E27FC236}">
                <a16:creationId xmlns:a16="http://schemas.microsoft.com/office/drawing/2014/main" id="{2E97F21B-75B0-44A3-BC31-4A52C9E3CD87}"/>
              </a:ext>
            </a:extLst>
          </p:cNvPr>
          <p:cNvSpPr>
            <a:spLocks noGrp="1"/>
          </p:cNvSpPr>
          <p:nvPr>
            <p:ph type="body" sz="quarter" idx="12"/>
          </p:nvPr>
        </p:nvSpPr>
        <p:spPr>
          <a:xfrm>
            <a:off x="586186" y="1415373"/>
            <a:ext cx="5094080" cy="4608909"/>
          </a:xfrm>
        </p:spPr>
        <p:txBody>
          <a:bodyPr>
            <a:normAutofit/>
          </a:bodyPr>
          <a:lstStyle/>
          <a:p>
            <a:pPr marL="0" indent="0">
              <a:buNone/>
            </a:pPr>
            <a:r>
              <a:rPr lang="fr-FR" sz="2000" b="1" dirty="0">
                <a:solidFill>
                  <a:schemeClr val="accent3"/>
                </a:solidFill>
              </a:rPr>
              <a:t>RESEAU / CONSEILLER</a:t>
            </a:r>
          </a:p>
          <a:p>
            <a:pPr>
              <a:spcAft>
                <a:spcPts val="600"/>
              </a:spcAft>
            </a:pPr>
            <a:r>
              <a:rPr lang="fr-FR" dirty="0"/>
              <a:t>Kit Opérationnel sur l’Approche Globale Retraite </a:t>
            </a:r>
          </a:p>
          <a:p>
            <a:pPr>
              <a:lnSpc>
                <a:spcPts val="1700"/>
              </a:lnSpc>
              <a:spcBef>
                <a:spcPts val="0"/>
              </a:spcBef>
              <a:spcAft>
                <a:spcPts val="600"/>
              </a:spcAft>
            </a:pPr>
            <a:r>
              <a:rPr lang="fr-FR" dirty="0">
                <a:hlinkClick r:id="rId2"/>
              </a:rPr>
              <a:t>Rubrique dédiée</a:t>
            </a:r>
            <a:r>
              <a:rPr lang="fr-FR" dirty="0"/>
              <a:t>	</a:t>
            </a:r>
            <a:endParaRPr lang="fr-FR" sz="500" i="1" dirty="0"/>
          </a:p>
          <a:p>
            <a:pPr marL="0" indent="0">
              <a:lnSpc>
                <a:spcPts val="1700"/>
              </a:lnSpc>
              <a:spcBef>
                <a:spcPts val="0"/>
              </a:spcBef>
              <a:spcAft>
                <a:spcPts val="600"/>
              </a:spcAft>
              <a:buNone/>
            </a:pPr>
            <a:r>
              <a:rPr lang="fr-FR" sz="1600" i="1" dirty="0"/>
              <a:t>Kit de présentation Loi Pacte, </a:t>
            </a:r>
            <a:r>
              <a:rPr lang="fr-FR" sz="1600" i="1" dirty="0" err="1"/>
              <a:t>PERi</a:t>
            </a:r>
            <a:r>
              <a:rPr lang="fr-FR" sz="1600" i="1" dirty="0"/>
              <a:t>, fiches Produits, Outil d’Aide à la Vente, documents commerciaux, lien vers simulateurs…  </a:t>
            </a:r>
          </a:p>
          <a:p>
            <a:pPr>
              <a:lnSpc>
                <a:spcPts val="1700"/>
              </a:lnSpc>
              <a:spcAft>
                <a:spcPts val="600"/>
              </a:spcAft>
            </a:pPr>
            <a:r>
              <a:rPr lang="fr-FR" dirty="0"/>
              <a:t>Nouveau dispositif marketing personnalisé axé sur  « les Moments de vie »</a:t>
            </a:r>
          </a:p>
          <a:p>
            <a:pPr marL="0" indent="0">
              <a:lnSpc>
                <a:spcPts val="1700"/>
              </a:lnSpc>
              <a:spcAft>
                <a:spcPts val="600"/>
              </a:spcAft>
              <a:buNone/>
            </a:pPr>
            <a:endParaRPr lang="fr-FR" dirty="0"/>
          </a:p>
          <a:p>
            <a:pPr marL="0" indent="0">
              <a:lnSpc>
                <a:spcPts val="1700"/>
              </a:lnSpc>
              <a:spcAft>
                <a:spcPts val="600"/>
              </a:spcAft>
              <a:buNone/>
            </a:pPr>
            <a:endParaRPr lang="fr-FR" dirty="0"/>
          </a:p>
          <a:p>
            <a:pPr>
              <a:lnSpc>
                <a:spcPts val="1700"/>
              </a:lnSpc>
              <a:spcAft>
                <a:spcPts val="600"/>
              </a:spcAft>
            </a:pPr>
            <a:r>
              <a:rPr lang="fr-FR" dirty="0">
                <a:hlinkClick r:id="rId3"/>
              </a:rPr>
              <a:t>Nouvelle rubrique </a:t>
            </a:r>
            <a:r>
              <a:rPr lang="fr-FR" dirty="0"/>
              <a:t>dédiée dans </a:t>
            </a:r>
          </a:p>
          <a:p>
            <a:pPr>
              <a:lnSpc>
                <a:spcPts val="1700"/>
              </a:lnSpc>
              <a:spcAft>
                <a:spcPts val="600"/>
              </a:spcAft>
            </a:pPr>
            <a:r>
              <a:rPr lang="fr-FR" dirty="0"/>
              <a:t>Dispositif de Formation par typologie de conseillers </a:t>
            </a:r>
          </a:p>
        </p:txBody>
      </p:sp>
      <p:sp>
        <p:nvSpPr>
          <p:cNvPr id="5" name="Espace réservé du texte 3">
            <a:extLst>
              <a:ext uri="{FF2B5EF4-FFF2-40B4-BE49-F238E27FC236}">
                <a16:creationId xmlns:a16="http://schemas.microsoft.com/office/drawing/2014/main" id="{C0AB24E9-1D22-4CE3-A282-63AD22FAAE6F}"/>
              </a:ext>
            </a:extLst>
          </p:cNvPr>
          <p:cNvSpPr txBox="1">
            <a:spLocks/>
          </p:cNvSpPr>
          <p:nvPr/>
        </p:nvSpPr>
        <p:spPr>
          <a:xfrm>
            <a:off x="5680266" y="1427557"/>
            <a:ext cx="6511735" cy="4946928"/>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150000"/>
              </a:lnSpc>
              <a:spcBef>
                <a:spcPts val="10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150000"/>
              </a:lnSpc>
              <a:spcBef>
                <a:spcPts val="10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b="1" dirty="0">
                <a:solidFill>
                  <a:schemeClr val="accent3"/>
                </a:solidFill>
              </a:rPr>
              <a:t>CLIENT</a:t>
            </a:r>
          </a:p>
          <a:p>
            <a:pPr>
              <a:lnSpc>
                <a:spcPct val="110000"/>
              </a:lnSpc>
              <a:spcBef>
                <a:spcPts val="600"/>
              </a:spcBef>
              <a:buFontTx/>
              <a:buChar char="-"/>
            </a:pPr>
            <a:r>
              <a:rPr lang="fr-FR" dirty="0"/>
              <a:t>Refonte de la page </a:t>
            </a:r>
            <a:r>
              <a:rPr lang="fr-FR" dirty="0">
                <a:hlinkClick r:id="rId4"/>
              </a:rPr>
              <a:t>Retraite du  </a:t>
            </a:r>
            <a:br>
              <a:rPr lang="fr-FR" dirty="0">
                <a:hlinkClick r:id="rId4"/>
              </a:rPr>
            </a:br>
            <a:r>
              <a:rPr lang="fr-FR" dirty="0">
                <a:hlinkClick r:id="rId4"/>
              </a:rPr>
              <a:t>portail Caisse d’Epargne  </a:t>
            </a:r>
            <a:r>
              <a:rPr lang="fr-FR" dirty="0"/>
              <a:t>(dont e-rebonds) </a:t>
            </a:r>
          </a:p>
          <a:p>
            <a:pPr>
              <a:lnSpc>
                <a:spcPct val="110000"/>
              </a:lnSpc>
              <a:spcBef>
                <a:spcPts val="600"/>
              </a:spcBef>
              <a:buFontTx/>
              <a:buChar char="-"/>
            </a:pPr>
            <a:r>
              <a:rPr lang="fr-FR" dirty="0"/>
              <a:t>Mise à disposition de </a:t>
            </a:r>
            <a:r>
              <a:rPr lang="fr-FR" dirty="0">
                <a:hlinkClick r:id="rId5"/>
              </a:rPr>
              <a:t>Diag Retraite </a:t>
            </a:r>
            <a:r>
              <a:rPr lang="fr-FR" dirty="0"/>
              <a:t>et </a:t>
            </a:r>
            <a:r>
              <a:rPr lang="fr-FR" dirty="0">
                <a:hlinkClick r:id="rId6"/>
              </a:rPr>
              <a:t>Simulateur Retraite </a:t>
            </a:r>
            <a:r>
              <a:rPr lang="fr-FR" dirty="0"/>
              <a:t>(auprès de leur conseiller) pour estimer le niveau de revenus à la retraite</a:t>
            </a:r>
          </a:p>
          <a:p>
            <a:pPr>
              <a:lnSpc>
                <a:spcPct val="110000"/>
              </a:lnSpc>
              <a:spcBef>
                <a:spcPts val="600"/>
              </a:spcBef>
              <a:buFontTx/>
              <a:buChar char="-"/>
            </a:pPr>
            <a:r>
              <a:rPr lang="fr-FR" dirty="0"/>
              <a:t>et d’un </a:t>
            </a:r>
            <a:r>
              <a:rPr lang="fr-FR" dirty="0">
                <a:hlinkClick r:id="rId7"/>
              </a:rPr>
              <a:t>Outil d’Aide à la Décision pour les transferts</a:t>
            </a:r>
            <a:r>
              <a:rPr lang="fr-FR" dirty="0"/>
              <a:t> sur le PER individuel</a:t>
            </a:r>
          </a:p>
          <a:p>
            <a:pPr>
              <a:lnSpc>
                <a:spcPct val="110000"/>
              </a:lnSpc>
              <a:spcBef>
                <a:spcPts val="600"/>
              </a:spcBef>
              <a:buFontTx/>
              <a:buChar char="-"/>
            </a:pPr>
            <a:endParaRPr lang="fr-FR" dirty="0"/>
          </a:p>
          <a:p>
            <a:pPr>
              <a:lnSpc>
                <a:spcPct val="110000"/>
              </a:lnSpc>
              <a:spcBef>
                <a:spcPts val="600"/>
              </a:spcBef>
              <a:buFontTx/>
              <a:buChar char="-"/>
            </a:pPr>
            <a:endParaRPr lang="fr-FR" dirty="0"/>
          </a:p>
          <a:p>
            <a:pPr>
              <a:lnSpc>
                <a:spcPct val="110000"/>
              </a:lnSpc>
              <a:spcBef>
                <a:spcPts val="600"/>
              </a:spcBef>
              <a:buFontTx/>
              <a:buChar char="-"/>
            </a:pPr>
            <a:r>
              <a:rPr lang="fr-FR" dirty="0">
                <a:hlinkClick r:id="rId2"/>
              </a:rPr>
              <a:t>Rubrique retraite </a:t>
            </a:r>
            <a:endParaRPr lang="fr-FR" dirty="0"/>
          </a:p>
          <a:p>
            <a:pPr>
              <a:lnSpc>
                <a:spcPct val="110000"/>
              </a:lnSpc>
              <a:spcBef>
                <a:spcPts val="600"/>
              </a:spcBef>
              <a:buFontTx/>
              <a:buChar char="-"/>
            </a:pPr>
            <a:r>
              <a:rPr lang="fr-FR" dirty="0">
                <a:hlinkClick r:id="rId2"/>
              </a:rPr>
              <a:t>Web </a:t>
            </a:r>
            <a:r>
              <a:rPr lang="fr-FR" dirty="0" err="1">
                <a:hlinkClick r:id="rId2"/>
              </a:rPr>
              <a:t>Serie</a:t>
            </a:r>
            <a:r>
              <a:rPr lang="fr-FR" dirty="0">
                <a:hlinkClick r:id="rId2"/>
              </a:rPr>
              <a:t> Loi Pacte </a:t>
            </a:r>
            <a:endParaRPr lang="fr-FR" dirty="0"/>
          </a:p>
          <a:p>
            <a:pPr>
              <a:lnSpc>
                <a:spcPct val="110000"/>
              </a:lnSpc>
              <a:spcBef>
                <a:spcPts val="600"/>
              </a:spcBef>
              <a:buFontTx/>
              <a:buChar char="-"/>
            </a:pPr>
            <a:r>
              <a:rPr lang="fr-FR" dirty="0"/>
              <a:t>Et replay du </a:t>
            </a:r>
            <a:r>
              <a:rPr lang="fr-FR" dirty="0">
                <a:hlinkClick r:id="rId8"/>
              </a:rPr>
              <a:t>webinaire</a:t>
            </a:r>
            <a:r>
              <a:rPr lang="fr-FR" dirty="0"/>
              <a:t> </a:t>
            </a:r>
          </a:p>
        </p:txBody>
      </p:sp>
      <p:pic>
        <p:nvPicPr>
          <p:cNvPr id="4098" name="Picture 2" descr="https://myeav.ecuvie.assurances.d.bbg/upload/docs/image/png/2015-09/logo-myeav.png">
            <a:hlinkClick r:id="rId2"/>
            <a:extLst>
              <a:ext uri="{FF2B5EF4-FFF2-40B4-BE49-F238E27FC236}">
                <a16:creationId xmlns:a16="http://schemas.microsoft.com/office/drawing/2014/main" id="{E7CA9D37-6B21-4D07-9502-8E55C3900A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59563" y="2379389"/>
            <a:ext cx="637477" cy="365487"/>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hlinkClick r:id="rId10"/>
            <a:extLst>
              <a:ext uri="{FF2B5EF4-FFF2-40B4-BE49-F238E27FC236}">
                <a16:creationId xmlns:a16="http://schemas.microsoft.com/office/drawing/2014/main" id="{AC1F5AE7-511B-4158-8C24-F80014101DE0}"/>
              </a:ext>
            </a:extLst>
          </p:cNvPr>
          <p:cNvPicPr>
            <a:picLocks noChangeAspect="1"/>
          </p:cNvPicPr>
          <p:nvPr/>
        </p:nvPicPr>
        <p:blipFill>
          <a:blip r:embed="rId11"/>
          <a:stretch>
            <a:fillRect/>
          </a:stretch>
        </p:blipFill>
        <p:spPr>
          <a:xfrm>
            <a:off x="3704611" y="5056458"/>
            <a:ext cx="823967" cy="217926"/>
          </a:xfrm>
          <a:prstGeom prst="rect">
            <a:avLst/>
          </a:prstGeom>
        </p:spPr>
      </p:pic>
      <p:pic>
        <p:nvPicPr>
          <p:cNvPr id="9" name="Espace réservé pour une image  6" descr="Invitation: RDV Kiplin / Caisse d'Epargne - ven. 8 oct. 2021 3pm - 4pm (CEST) (cecile.saulnier@ecuvie.caisse-epargne.fr) - Réunion">
            <a:extLst>
              <a:ext uri="{FF2B5EF4-FFF2-40B4-BE49-F238E27FC236}">
                <a16:creationId xmlns:a16="http://schemas.microsoft.com/office/drawing/2014/main" id="{27B6AEFD-4ED9-439A-963C-FB266EB4A743}"/>
              </a:ext>
            </a:extLst>
          </p:cNvPr>
          <p:cNvPicPr>
            <a:picLocks noChangeAspect="1"/>
          </p:cNvPicPr>
          <p:nvPr/>
        </p:nvPicPr>
        <p:blipFill>
          <a:blip r:embed="rId12" cstate="hqprint">
            <a:extLst>
              <a:ext uri="{28A0092B-C50C-407E-A947-70E740481C1C}">
                <a14:useLocalDpi xmlns:a14="http://schemas.microsoft.com/office/drawing/2010/main" val="0"/>
              </a:ext>
            </a:extLst>
          </a:blip>
          <a:srcRect/>
          <a:stretch>
            <a:fillRect/>
          </a:stretch>
        </p:blipFill>
        <p:spPr>
          <a:xfrm>
            <a:off x="10029088" y="1491526"/>
            <a:ext cx="1845666" cy="887863"/>
          </a:xfrm>
          <a:prstGeom prst="rect">
            <a:avLst/>
          </a:prstGeom>
        </p:spPr>
      </p:pic>
      <p:pic>
        <p:nvPicPr>
          <p:cNvPr id="16" name="Espace réservé pour une image  6" descr="Lettre HD.pdf - Adobe Acrobat Reader DC (32-bit)">
            <a:hlinkClick r:id="rId8"/>
            <a:extLst>
              <a:ext uri="{FF2B5EF4-FFF2-40B4-BE49-F238E27FC236}">
                <a16:creationId xmlns:a16="http://schemas.microsoft.com/office/drawing/2014/main" id="{7856F2AD-89B7-4095-AB6E-A054A122B89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a:xfrm>
            <a:off x="8374654" y="5056458"/>
            <a:ext cx="3231160" cy="967824"/>
          </a:xfrm>
          <a:prstGeom prst="rect">
            <a:avLst/>
          </a:prstGeom>
        </p:spPr>
      </p:pic>
      <p:pic>
        <p:nvPicPr>
          <p:cNvPr id="17" name="Image 16">
            <a:extLst>
              <a:ext uri="{FF2B5EF4-FFF2-40B4-BE49-F238E27FC236}">
                <a16:creationId xmlns:a16="http://schemas.microsoft.com/office/drawing/2014/main" id="{C3AF4F56-DE66-40BF-A241-40ED77C66877}"/>
              </a:ext>
            </a:extLst>
          </p:cNvPr>
          <p:cNvPicPr>
            <a:picLocks noChangeAspect="1"/>
          </p:cNvPicPr>
          <p:nvPr/>
        </p:nvPicPr>
        <p:blipFill>
          <a:blip r:embed="rId14"/>
          <a:stretch>
            <a:fillRect/>
          </a:stretch>
        </p:blipFill>
        <p:spPr>
          <a:xfrm>
            <a:off x="5764262" y="4220367"/>
            <a:ext cx="2674545" cy="330610"/>
          </a:xfrm>
          <a:prstGeom prst="rect">
            <a:avLst/>
          </a:prstGeom>
        </p:spPr>
      </p:pic>
      <p:pic>
        <p:nvPicPr>
          <p:cNvPr id="18" name="Image 17" descr="Une image contenant texte&#10;&#10;Description générée automatiquement">
            <a:extLst>
              <a:ext uri="{FF2B5EF4-FFF2-40B4-BE49-F238E27FC236}">
                <a16:creationId xmlns:a16="http://schemas.microsoft.com/office/drawing/2014/main" id="{823F136F-6882-447F-868D-85C02C96AA33}"/>
              </a:ext>
            </a:extLst>
          </p:cNvPr>
          <p:cNvPicPr>
            <a:picLocks noChangeAspect="1"/>
          </p:cNvPicPr>
          <p:nvPr/>
        </p:nvPicPr>
        <p:blipFill>
          <a:blip r:embed="rId15"/>
          <a:stretch>
            <a:fillRect/>
          </a:stretch>
        </p:blipFill>
        <p:spPr>
          <a:xfrm flipH="1">
            <a:off x="3548960" y="3924399"/>
            <a:ext cx="837090" cy="922546"/>
          </a:xfrm>
          <a:prstGeom prst="rect">
            <a:avLst/>
          </a:prstGeom>
        </p:spPr>
      </p:pic>
    </p:spTree>
    <p:extLst>
      <p:ext uri="{BB962C8B-B14F-4D97-AF65-F5344CB8AC3E}">
        <p14:creationId xmlns:p14="http://schemas.microsoft.com/office/powerpoint/2010/main" val="1170071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81A496A-3697-4B65-B8BA-FB2699D34312}"/>
              </a:ext>
            </a:extLst>
          </p:cNvPr>
          <p:cNvSpPr>
            <a:spLocks noGrp="1"/>
          </p:cNvSpPr>
          <p:nvPr>
            <p:ph type="sldNum" sz="quarter" idx="4294967295"/>
          </p:nvPr>
        </p:nvSpPr>
        <p:spPr>
          <a:xfrm>
            <a:off x="0" y="6373813"/>
            <a:ext cx="500063" cy="365125"/>
          </a:xfrm>
        </p:spPr>
        <p:txBody>
          <a:bodyPr/>
          <a:lstStyle/>
          <a:p>
            <a:fld id="{EFBA2664-5196-4151-AC24-B3A59F2A8492}" type="slidenum">
              <a:rPr lang="en-US" smtClean="0"/>
              <a:t>8</a:t>
            </a:fld>
            <a:endParaRPr lang="en-US"/>
          </a:p>
        </p:txBody>
      </p:sp>
    </p:spTree>
    <p:extLst>
      <p:ext uri="{BB962C8B-B14F-4D97-AF65-F5344CB8AC3E}">
        <p14:creationId xmlns:p14="http://schemas.microsoft.com/office/powerpoint/2010/main" val="1777096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QUE Ecu vie">
  <a:themeElements>
    <a:clrScheme name="Personnalisé 1">
      <a:dk1>
        <a:srgbClr val="666666"/>
      </a:dk1>
      <a:lt1>
        <a:sysClr val="window" lastClr="FFFFFF"/>
      </a:lt1>
      <a:dk2>
        <a:srgbClr val="666666"/>
      </a:dk2>
      <a:lt2>
        <a:srgbClr val="E7E6E6"/>
      </a:lt2>
      <a:accent1>
        <a:srgbClr val="F49D63"/>
      </a:accent1>
      <a:accent2>
        <a:srgbClr val="09B2AF"/>
      </a:accent2>
      <a:accent3>
        <a:srgbClr val="EA4E55"/>
      </a:accent3>
      <a:accent4>
        <a:srgbClr val="666666"/>
      </a:accent4>
      <a:accent5>
        <a:srgbClr val="F49D63"/>
      </a:accent5>
      <a:accent6>
        <a:srgbClr val="EA4E55"/>
      </a:accent6>
      <a:hlink>
        <a:srgbClr val="0070C0"/>
      </a:hlink>
      <a:folHlink>
        <a:srgbClr val="7030A0"/>
      </a:folHlink>
    </a:clrScheme>
    <a:fontScheme name="Personnalisé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QUE Ecu vie" id="{1FB529DE-9CC5-4DC3-A0DD-CF8C16720185}" vid="{22796D15-6536-4F17-80F5-09610C5C3AA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10598</TotalTime>
  <Words>1762</Words>
  <Application>Microsoft Office PowerPoint</Application>
  <PresentationFormat>Grand écran</PresentationFormat>
  <Paragraphs>141</Paragraphs>
  <Slides>8</Slides>
  <Notes>2</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8</vt:i4>
      </vt:variant>
    </vt:vector>
  </HeadingPairs>
  <TitlesOfParts>
    <vt:vector size="24" baseType="lpstr">
      <vt:lpstr>Microsoft JhengHei UI</vt:lpstr>
      <vt:lpstr>Microsoft YaHei Light</vt:lpstr>
      <vt:lpstr>Arial</vt:lpstr>
      <vt:lpstr>Arial Narrow</vt:lpstr>
      <vt:lpstr>Cabin</vt:lpstr>
      <vt:lpstr>Calibri</vt:lpstr>
      <vt:lpstr>Courier New</vt:lpstr>
      <vt:lpstr>Gill Sans Std</vt:lpstr>
      <vt:lpstr>Montserrat SemiBold</vt:lpstr>
      <vt:lpstr>Muli</vt:lpstr>
      <vt:lpstr>Poppins</vt:lpstr>
      <vt:lpstr>Verdana</vt:lpstr>
      <vt:lpstr>Webdings</vt:lpstr>
      <vt:lpstr>Wide Latin</vt:lpstr>
      <vt:lpstr>Wingdings</vt:lpstr>
      <vt:lpstr>MASQUE Ecu vie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SAULNIER Cecile [ECUVIE]</dc:creator>
  <cp:lastModifiedBy>LOSSER Fabien [CEGEE]</cp:lastModifiedBy>
  <cp:revision>133</cp:revision>
  <dcterms:created xsi:type="dcterms:W3CDTF">2021-09-09T05:35:08Z</dcterms:created>
  <dcterms:modified xsi:type="dcterms:W3CDTF">2021-11-09T07:27:54Z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Tony.MARTIN@bpce.fr</vt:lpwstr>
  </property>
  <property fmtid="{D5CDD505-2E9C-101B-9397-08002B2CF9AE}" pid="5" name="MSIP_Label_48a19f0c-bea1-442e-a475-ed109d9ec508_SetDate">
    <vt:lpwstr>2021-10-14T11:53:32.9906941Z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