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58" r:id="rId3"/>
    <p:sldId id="257" r:id="rId4"/>
    <p:sldId id="280" r:id="rId5"/>
    <p:sldId id="262" r:id="rId6"/>
    <p:sldId id="263" r:id="rId7"/>
    <p:sldId id="264" r:id="rId8"/>
    <p:sldId id="265" r:id="rId9"/>
    <p:sldId id="266" r:id="rId10"/>
    <p:sldId id="267" r:id="rId11"/>
    <p:sldId id="268" r:id="rId12"/>
    <p:sldId id="269" r:id="rId13"/>
    <p:sldId id="270" r:id="rId14"/>
    <p:sldId id="271" r:id="rId15"/>
    <p:sldId id="281" r:id="rId16"/>
    <p:sldId id="273" r:id="rId17"/>
    <p:sldId id="274" r:id="rId18"/>
    <p:sldId id="275" r:id="rId19"/>
    <p:sldId id="282" r:id="rId20"/>
    <p:sldId id="277" r:id="rId21"/>
    <p:sldId id="278" r:id="rId2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OUYTOUN Odile" initials="HO" lastIdx="6" clrIdx="0">
    <p:extLst>
      <p:ext uri="{19B8F6BF-5375-455C-9EA6-DF929625EA0E}">
        <p15:presenceInfo xmlns:p15="http://schemas.microsoft.com/office/powerpoint/2012/main" userId="S-1-5-21-3019584756-1612224902-2092370849-627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87" autoAdjust="0"/>
    <p:restoredTop sz="94660"/>
  </p:normalViewPr>
  <p:slideViewPr>
    <p:cSldViewPr snapToGrid="0">
      <p:cViewPr varScale="1">
        <p:scale>
          <a:sx n="77" d="100"/>
          <a:sy n="77" d="100"/>
        </p:scale>
        <p:origin x="82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69211" y="1946968"/>
            <a:ext cx="10711668" cy="1470025"/>
          </a:xfrm>
          <a:ln w="22225">
            <a:noFill/>
          </a:ln>
        </p:spPr>
        <p:txBody>
          <a:bodyPr>
            <a:normAutofit/>
          </a:bodyPr>
          <a:lstStyle>
            <a:lvl1pPr algn="l">
              <a:defRPr sz="3200">
                <a:solidFill>
                  <a:srgbClr val="7030A0"/>
                </a:solidFill>
              </a:defRPr>
            </a:lvl1pPr>
          </a:lstStyle>
          <a:p>
            <a:r>
              <a:rPr lang="fr-FR" dirty="0"/>
              <a:t>CLIQUEZ ET MODIFIEZ LE TITRE</a:t>
            </a:r>
          </a:p>
        </p:txBody>
      </p:sp>
      <p:sp>
        <p:nvSpPr>
          <p:cNvPr id="3" name="Sous-titre 2"/>
          <p:cNvSpPr>
            <a:spLocks noGrp="1"/>
          </p:cNvSpPr>
          <p:nvPr>
            <p:ph type="subTitle" idx="1"/>
          </p:nvPr>
        </p:nvSpPr>
        <p:spPr>
          <a:xfrm>
            <a:off x="1069211" y="3562510"/>
            <a:ext cx="10723503" cy="929456"/>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style des sous-titres du masque</a:t>
            </a:r>
          </a:p>
        </p:txBody>
      </p:sp>
      <p:cxnSp>
        <p:nvCxnSpPr>
          <p:cNvPr id="12" name="Connecteur droit 11"/>
          <p:cNvCxnSpPr/>
          <p:nvPr userDrawn="1"/>
        </p:nvCxnSpPr>
        <p:spPr>
          <a:xfrm>
            <a:off x="12289" y="1920084"/>
            <a:ext cx="12192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4718451"/>
            <a:ext cx="12192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11" name="Espace réservé du texte 3"/>
          <p:cNvSpPr>
            <a:spLocks noGrp="1"/>
          </p:cNvSpPr>
          <p:nvPr>
            <p:ph type="body" sz="quarter" idx="10" hasCustomPrompt="1"/>
          </p:nvPr>
        </p:nvSpPr>
        <p:spPr>
          <a:xfrm>
            <a:off x="6433949" y="1572074"/>
            <a:ext cx="5344584" cy="346075"/>
          </a:xfrm>
        </p:spPr>
        <p:txBody>
          <a:bodyPr>
            <a:normAutofit/>
          </a:bodyPr>
          <a:lstStyle>
            <a:lvl1pPr marL="0" indent="0" algn="r">
              <a:buNone/>
              <a:defRPr sz="1200"/>
            </a:lvl1pPr>
          </a:lstStyle>
          <a:p>
            <a:r>
              <a:rPr lang="fr-FR" dirty="0"/>
              <a:t>DATE</a:t>
            </a:r>
          </a:p>
        </p:txBody>
      </p:sp>
    </p:spTree>
    <p:extLst>
      <p:ext uri="{BB962C8B-B14F-4D97-AF65-F5344CB8AC3E}">
        <p14:creationId xmlns:p14="http://schemas.microsoft.com/office/powerpoint/2010/main" val="2580459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1921398"/>
            <a:ext cx="12192001" cy="1362075"/>
          </a:xfrm>
        </p:spPr>
        <p:txBody>
          <a:bodyPr anchor="ctr">
            <a:normAutofit/>
          </a:bodyPr>
          <a:lstStyle>
            <a:lvl1pPr algn="ctr">
              <a:defRPr sz="3000" b="1" cap="all"/>
            </a:lvl1pPr>
          </a:lstStyle>
          <a:p>
            <a:r>
              <a:rPr lang="fr-FR" dirty="0"/>
              <a:t>Cliquez et modifiez le titre</a:t>
            </a:r>
          </a:p>
        </p:txBody>
      </p:sp>
      <p:sp>
        <p:nvSpPr>
          <p:cNvPr id="3" name="Espace réservé du texte 2"/>
          <p:cNvSpPr>
            <a:spLocks noGrp="1"/>
          </p:cNvSpPr>
          <p:nvPr>
            <p:ph type="body" idx="1"/>
          </p:nvPr>
        </p:nvSpPr>
        <p:spPr>
          <a:xfrm>
            <a:off x="924984" y="3283463"/>
            <a:ext cx="10363200" cy="1500187"/>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Cliquez pour modifier les styles du texte du masque</a:t>
            </a:r>
          </a:p>
        </p:txBody>
      </p:sp>
      <p:sp>
        <p:nvSpPr>
          <p:cNvPr id="6" name="Espace réservé du numéro de diapositive 15"/>
          <p:cNvSpPr>
            <a:spLocks noGrp="1"/>
          </p:cNvSpPr>
          <p:nvPr>
            <p:ph type="sldNum" sz="quarter" idx="4"/>
          </p:nvPr>
        </p:nvSpPr>
        <p:spPr>
          <a:xfrm>
            <a:off x="10671232" y="6425252"/>
            <a:ext cx="1433061" cy="365125"/>
          </a:xfrm>
          <a:prstGeom prst="rect">
            <a:avLst/>
          </a:prstGeom>
        </p:spPr>
        <p:txBody>
          <a:bodyPr vert="horz" lIns="91440" tIns="45720" rIns="91440" bIns="45720" rtlCol="0" anchor="ctr"/>
          <a:lstStyle>
            <a:lvl1pPr algn="ctr">
              <a:defRPr sz="1200">
                <a:solidFill>
                  <a:srgbClr val="7030A0"/>
                </a:solidFill>
              </a:defRPr>
            </a:lvl1pPr>
          </a:lstStyle>
          <a:p>
            <a:pPr>
              <a:defRPr/>
            </a:pPr>
            <a:fld id="{0F056410-75EE-406C-BB33-CD28131D7DF7}" type="slidenum">
              <a:rPr lang="fr-FR" kern="0" smtClean="0"/>
              <a:pPr>
                <a:defRPr/>
              </a:pPr>
              <a:t>‹N°›</a:t>
            </a:fld>
            <a:endParaRPr lang="fr-FR" kern="0" dirty="0"/>
          </a:p>
        </p:txBody>
      </p:sp>
    </p:spTree>
    <p:extLst>
      <p:ext uri="{BB962C8B-B14F-4D97-AF65-F5344CB8AC3E}">
        <p14:creationId xmlns:p14="http://schemas.microsoft.com/office/powerpoint/2010/main" val="3253861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a:ln>
            <a:noFill/>
          </a:ln>
        </p:spPr>
        <p:txBody>
          <a:bodyPr>
            <a:normAutofit/>
          </a:bodyPr>
          <a:lstStyle>
            <a:lvl1pPr>
              <a:defRPr sz="2400"/>
            </a:lvl1pPr>
          </a:lstStyle>
          <a:p>
            <a:r>
              <a:rPr lang="fr-FR" dirty="0"/>
              <a:t>CLIQUEZ ET MODIFIEZ LE TITRE</a:t>
            </a:r>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15"/>
          <p:cNvSpPr>
            <a:spLocks noGrp="1"/>
          </p:cNvSpPr>
          <p:nvPr>
            <p:ph type="sldNum" sz="quarter" idx="4"/>
          </p:nvPr>
        </p:nvSpPr>
        <p:spPr>
          <a:xfrm>
            <a:off x="10671232" y="6425252"/>
            <a:ext cx="1433061" cy="365125"/>
          </a:xfrm>
          <a:prstGeom prst="rect">
            <a:avLst/>
          </a:prstGeom>
        </p:spPr>
        <p:txBody>
          <a:bodyPr vert="horz" lIns="91440" tIns="45720" rIns="91440" bIns="45720" rtlCol="0" anchor="ctr"/>
          <a:lstStyle>
            <a:lvl1pPr algn="ctr">
              <a:defRPr sz="1200">
                <a:solidFill>
                  <a:srgbClr val="7030A0"/>
                </a:solidFill>
              </a:defRPr>
            </a:lvl1pPr>
          </a:lstStyle>
          <a:p>
            <a:pPr>
              <a:defRPr/>
            </a:pPr>
            <a:fld id="{0F056410-75EE-406C-BB33-CD28131D7DF7}" type="slidenum">
              <a:rPr lang="fr-FR" kern="0" smtClean="0"/>
              <a:pPr>
                <a:defRPr/>
              </a:pPr>
              <a:t>‹N°›</a:t>
            </a:fld>
            <a:endParaRPr lang="fr-FR" kern="0" dirty="0"/>
          </a:p>
        </p:txBody>
      </p:sp>
    </p:spTree>
    <p:extLst>
      <p:ext uri="{BB962C8B-B14F-4D97-AF65-F5344CB8AC3E}">
        <p14:creationId xmlns:p14="http://schemas.microsoft.com/office/powerpoint/2010/main" val="188161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a:lvl1pPr>
          </a:lstStyle>
          <a:p>
            <a:r>
              <a:rPr lang="fr-FR" dirty="0"/>
              <a:t>CLIQUEZ ET MODIFIEZ LE TITRE</a:t>
            </a:r>
          </a:p>
        </p:txBody>
      </p:sp>
      <p:sp>
        <p:nvSpPr>
          <p:cNvPr id="3" name="Espace réservé du contenu 2"/>
          <p:cNvSpPr>
            <a:spLocks noGrp="1"/>
          </p:cNvSpPr>
          <p:nvPr>
            <p:ph idx="1"/>
          </p:nvPr>
        </p:nvSpPr>
        <p:spPr>
          <a:xfrm>
            <a:off x="609600" y="950036"/>
            <a:ext cx="10972800" cy="3680407"/>
          </a:xfrm>
        </p:spPr>
        <p:txBody>
          <a:bodyPr>
            <a:normAutofit/>
          </a:bodyPr>
          <a:lstStyle>
            <a:lvl1pPr>
              <a:defRPr sz="2000"/>
            </a:lvl1pPr>
            <a:lvl2pPr>
              <a:defRPr sz="1800"/>
            </a:lvl2pPr>
            <a:lvl3pPr>
              <a:defRPr sz="1600"/>
            </a:lvl3pPr>
            <a:lvl4pPr>
              <a:defRPr sz="1400"/>
            </a:lvl4pPr>
            <a:lvl5pPr>
              <a:defRPr sz="140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Sous-titre 2"/>
          <p:cNvSpPr>
            <a:spLocks noGrp="1"/>
          </p:cNvSpPr>
          <p:nvPr>
            <p:ph type="subTitle" idx="13" hasCustomPrompt="1"/>
          </p:nvPr>
        </p:nvSpPr>
        <p:spPr>
          <a:xfrm>
            <a:off x="609600" y="5038712"/>
            <a:ext cx="10972800" cy="929456"/>
          </a:xfrm>
          <a:noFill/>
          <a:ln w="38100" cmpd="sng">
            <a:solidFill>
              <a:srgbClr val="7030A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la conclusion</a:t>
            </a:r>
          </a:p>
        </p:txBody>
      </p:sp>
      <p:sp>
        <p:nvSpPr>
          <p:cNvPr id="6" name="Espace réservé du numéro de diapositive 15"/>
          <p:cNvSpPr>
            <a:spLocks noGrp="1"/>
          </p:cNvSpPr>
          <p:nvPr>
            <p:ph type="sldNum" sz="quarter" idx="4"/>
          </p:nvPr>
        </p:nvSpPr>
        <p:spPr>
          <a:xfrm>
            <a:off x="10671232" y="6425252"/>
            <a:ext cx="1433061" cy="365125"/>
          </a:xfrm>
          <a:prstGeom prst="rect">
            <a:avLst/>
          </a:prstGeom>
        </p:spPr>
        <p:txBody>
          <a:bodyPr vert="horz" lIns="91440" tIns="45720" rIns="91440" bIns="45720" rtlCol="0" anchor="ctr"/>
          <a:lstStyle>
            <a:lvl1pPr algn="ctr">
              <a:defRPr sz="1200">
                <a:solidFill>
                  <a:srgbClr val="7030A0"/>
                </a:solidFill>
              </a:defRPr>
            </a:lvl1pPr>
          </a:lstStyle>
          <a:p>
            <a:pPr>
              <a:defRPr/>
            </a:pPr>
            <a:fld id="{0F056410-75EE-406C-BB33-CD28131D7DF7}" type="slidenum">
              <a:rPr lang="fr-FR" kern="0" smtClean="0"/>
              <a:pPr>
                <a:defRPr/>
              </a:pPr>
              <a:t>‹N°›</a:t>
            </a:fld>
            <a:endParaRPr lang="fr-FR" kern="0" dirty="0"/>
          </a:p>
        </p:txBody>
      </p:sp>
    </p:spTree>
    <p:extLst>
      <p:ext uri="{BB962C8B-B14F-4D97-AF65-F5344CB8AC3E}">
        <p14:creationId xmlns:p14="http://schemas.microsoft.com/office/powerpoint/2010/main" val="3570602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a:lvl1pPr>
          </a:lstStyle>
          <a:p>
            <a:r>
              <a:rPr lang="fr-FR" dirty="0"/>
              <a:t>CLIQUEZ ET MODIFIEZ LE TITRE</a:t>
            </a:r>
          </a:p>
        </p:txBody>
      </p:sp>
      <p:sp>
        <p:nvSpPr>
          <p:cNvPr id="3" name="Espace réservé du contenu 2"/>
          <p:cNvSpPr>
            <a:spLocks noGrp="1"/>
          </p:cNvSpPr>
          <p:nvPr>
            <p:ph sz="half" idx="1"/>
          </p:nvPr>
        </p:nvSpPr>
        <p:spPr>
          <a:xfrm>
            <a:off x="609605" y="997535"/>
            <a:ext cx="5384800" cy="5128639"/>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197600" y="997535"/>
            <a:ext cx="5384800" cy="5128639"/>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numéro de diapositive 15"/>
          <p:cNvSpPr>
            <a:spLocks noGrp="1"/>
          </p:cNvSpPr>
          <p:nvPr>
            <p:ph type="sldNum" sz="quarter" idx="4"/>
          </p:nvPr>
        </p:nvSpPr>
        <p:spPr>
          <a:xfrm>
            <a:off x="10671232" y="6425252"/>
            <a:ext cx="1433061" cy="365125"/>
          </a:xfrm>
          <a:prstGeom prst="rect">
            <a:avLst/>
          </a:prstGeom>
        </p:spPr>
        <p:txBody>
          <a:bodyPr vert="horz" lIns="91440" tIns="45720" rIns="91440" bIns="45720" rtlCol="0" anchor="ctr"/>
          <a:lstStyle>
            <a:lvl1pPr algn="ctr">
              <a:defRPr sz="1200">
                <a:solidFill>
                  <a:srgbClr val="7030A0"/>
                </a:solidFill>
              </a:defRPr>
            </a:lvl1pPr>
          </a:lstStyle>
          <a:p>
            <a:pPr>
              <a:defRPr/>
            </a:pPr>
            <a:fld id="{0F056410-75EE-406C-BB33-CD28131D7DF7}" type="slidenum">
              <a:rPr lang="fr-FR" kern="0" smtClean="0"/>
              <a:pPr>
                <a:defRPr/>
              </a:pPr>
              <a:t>‹N°›</a:t>
            </a:fld>
            <a:endParaRPr lang="fr-FR" kern="0" dirty="0"/>
          </a:p>
        </p:txBody>
      </p:sp>
    </p:spTree>
    <p:extLst>
      <p:ext uri="{BB962C8B-B14F-4D97-AF65-F5344CB8AC3E}">
        <p14:creationId xmlns:p14="http://schemas.microsoft.com/office/powerpoint/2010/main" val="2348126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a:lvl1pPr>
          </a:lstStyle>
          <a:p>
            <a:r>
              <a:rPr lang="fr-FR" dirty="0"/>
              <a:t>CLIQUEZ ET MODIFIEZ LE TITRE</a:t>
            </a:r>
          </a:p>
        </p:txBody>
      </p:sp>
      <p:sp>
        <p:nvSpPr>
          <p:cNvPr id="3" name="Espace réservé du texte 2"/>
          <p:cNvSpPr>
            <a:spLocks noGrp="1"/>
          </p:cNvSpPr>
          <p:nvPr>
            <p:ph type="body" idx="1" hasCustomPrompt="1"/>
          </p:nvPr>
        </p:nvSpPr>
        <p:spPr>
          <a:xfrm>
            <a:off x="609604" y="976988"/>
            <a:ext cx="5386917" cy="639762"/>
          </a:xfrm>
        </p:spPr>
        <p:txBody>
          <a:bodyPr anchor="b">
            <a:noAutofit/>
          </a:bodyPr>
          <a:lstStyle>
            <a:lvl1pPr marL="0" indent="0">
              <a:buNone/>
              <a:defRPr sz="1600" b="1">
                <a:solidFill>
                  <a:srgbClr val="7030A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4" name="Espace réservé du contenu 3"/>
          <p:cNvSpPr>
            <a:spLocks noGrp="1"/>
          </p:cNvSpPr>
          <p:nvPr>
            <p:ph sz="half" idx="2"/>
          </p:nvPr>
        </p:nvSpPr>
        <p:spPr>
          <a:xfrm>
            <a:off x="609604" y="1710047"/>
            <a:ext cx="5386917" cy="441611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hasCustomPrompt="1"/>
          </p:nvPr>
        </p:nvSpPr>
        <p:spPr>
          <a:xfrm>
            <a:off x="6193370" y="976988"/>
            <a:ext cx="5389033" cy="639762"/>
          </a:xfrm>
        </p:spPr>
        <p:txBody>
          <a:bodyPr anchor="b">
            <a:noAutofit/>
          </a:bodyPr>
          <a:lstStyle>
            <a:lvl1pPr marL="0" indent="0">
              <a:buNone/>
              <a:defRPr sz="1600" b="1">
                <a:solidFill>
                  <a:srgbClr val="7030A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6" name="Espace réservé du contenu 5"/>
          <p:cNvSpPr>
            <a:spLocks noGrp="1"/>
          </p:cNvSpPr>
          <p:nvPr>
            <p:ph sz="quarter" idx="4"/>
          </p:nvPr>
        </p:nvSpPr>
        <p:spPr>
          <a:xfrm>
            <a:off x="6193370" y="1710047"/>
            <a:ext cx="5389033" cy="441611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numéro de diapositive 15"/>
          <p:cNvSpPr>
            <a:spLocks noGrp="1"/>
          </p:cNvSpPr>
          <p:nvPr>
            <p:ph type="sldNum" sz="quarter" idx="10"/>
          </p:nvPr>
        </p:nvSpPr>
        <p:spPr>
          <a:xfrm>
            <a:off x="10671232" y="6425252"/>
            <a:ext cx="1433061" cy="365125"/>
          </a:xfrm>
          <a:prstGeom prst="rect">
            <a:avLst/>
          </a:prstGeom>
        </p:spPr>
        <p:txBody>
          <a:bodyPr vert="horz" lIns="91440" tIns="45720" rIns="91440" bIns="45720" rtlCol="0" anchor="ctr"/>
          <a:lstStyle>
            <a:lvl1pPr algn="ctr">
              <a:defRPr sz="1200">
                <a:solidFill>
                  <a:srgbClr val="7030A0"/>
                </a:solidFill>
              </a:defRPr>
            </a:lvl1pPr>
          </a:lstStyle>
          <a:p>
            <a:pPr>
              <a:defRPr/>
            </a:pPr>
            <a:fld id="{0F056410-75EE-406C-BB33-CD28131D7DF7}" type="slidenum">
              <a:rPr lang="fr-FR" kern="0" smtClean="0"/>
              <a:pPr>
                <a:defRPr/>
              </a:pPr>
              <a:t>‹N°›</a:t>
            </a:fld>
            <a:endParaRPr lang="fr-FR" kern="0" dirty="0"/>
          </a:p>
        </p:txBody>
      </p:sp>
    </p:spTree>
    <p:extLst>
      <p:ext uri="{BB962C8B-B14F-4D97-AF65-F5344CB8AC3E}">
        <p14:creationId xmlns:p14="http://schemas.microsoft.com/office/powerpoint/2010/main" val="122891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2 textes">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a:solidFill>
                  <a:prstClr val="black"/>
                </a:solidFill>
              </a:rPr>
              <a:t>Direction développement commercial  bdd Document non contractuel, confidentiel et à usage strictement interne </a:t>
            </a:r>
            <a:endParaRPr lang="fr-FR" dirty="0">
              <a:solidFill>
                <a:prstClr val="black"/>
              </a:solidFill>
            </a:endParaRPr>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solidFill>
                  <a:prstClr val="white"/>
                </a:solidFill>
              </a:rPr>
              <a:pPr/>
              <a:t>‹N°›</a:t>
            </a:fld>
            <a:endParaRPr lang="fr-FR" dirty="0">
              <a:solidFill>
                <a:prstClr val="white"/>
              </a:solidFill>
            </a:endParaRPr>
          </a:p>
        </p:txBody>
      </p:sp>
      <p:sp>
        <p:nvSpPr>
          <p:cNvPr id="4" name="Espace réservé du texte 3"/>
          <p:cNvSpPr>
            <a:spLocks noGrp="1"/>
          </p:cNvSpPr>
          <p:nvPr>
            <p:ph type="body" sz="quarter" idx="16"/>
          </p:nvPr>
        </p:nvSpPr>
        <p:spPr>
          <a:xfrm>
            <a:off x="1368000" y="1620000"/>
            <a:ext cx="10296617" cy="584864"/>
          </a:xfrm>
        </p:spPr>
        <p:txBody>
          <a:bodyPr/>
          <a:lstStyle>
            <a:lvl1pPr marL="144000" indent="-144000">
              <a:spcBef>
                <a:spcPts val="300"/>
              </a:spcBef>
              <a:spcAft>
                <a:spcPts val="1200"/>
              </a:spcAft>
              <a:buClr>
                <a:schemeClr val="accent1"/>
              </a:buClr>
              <a:buFont typeface="Britannic Bold" panose="020B0903060703020204" pitchFamily="34" charset="0"/>
              <a:buChar char="&gt;"/>
              <a:defRPr sz="1200">
                <a:solidFill>
                  <a:schemeClr val="tx1"/>
                </a:solidFill>
              </a:defRPr>
            </a:lvl1pPr>
          </a:lstStyle>
          <a:p>
            <a:pPr lvl="0"/>
            <a:r>
              <a:rPr lang="fr-FR" dirty="0"/>
              <a:t>Modifiez les styles du texte du masque</a:t>
            </a:r>
          </a:p>
        </p:txBody>
      </p:sp>
      <p:sp>
        <p:nvSpPr>
          <p:cNvPr id="8" name="Espace réservé du texte 7"/>
          <p:cNvSpPr>
            <a:spLocks noGrp="1"/>
          </p:cNvSpPr>
          <p:nvPr>
            <p:ph type="body" sz="quarter" idx="17"/>
          </p:nvPr>
        </p:nvSpPr>
        <p:spPr>
          <a:xfrm>
            <a:off x="1368001" y="2060848"/>
            <a:ext cx="10296617" cy="4032448"/>
          </a:xfrm>
        </p:spPr>
        <p:txBody>
          <a:bodyPr/>
          <a:lstStyle>
            <a:lvl1pPr marL="144000">
              <a:lnSpc>
                <a:spcPts val="1600"/>
              </a:lnSpc>
              <a:spcAft>
                <a:spcPts val="0"/>
              </a:spcAft>
              <a:defRPr sz="1200" b="0" cap="none" baseline="0">
                <a:solidFill>
                  <a:schemeClr val="tx1"/>
                </a:solidFill>
              </a:defRPr>
            </a:lvl1pPr>
          </a:lstStyle>
          <a:p>
            <a:pPr lvl="0"/>
            <a:r>
              <a:rPr lang="fr-FR" dirty="0"/>
              <a:t>Modifiez les styles du texte du masque</a:t>
            </a:r>
          </a:p>
        </p:txBody>
      </p:sp>
      <p:sp>
        <p:nvSpPr>
          <p:cNvPr id="9" name="Titre 8"/>
          <p:cNvSpPr>
            <a:spLocks noGrp="1"/>
          </p:cNvSpPr>
          <p:nvPr>
            <p:ph type="title" hasCustomPrompt="1"/>
          </p:nvPr>
        </p:nvSpPr>
        <p:spPr>
          <a:xfrm>
            <a:off x="1368000" y="306001"/>
            <a:ext cx="5088565" cy="769441"/>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r>
              <a:rPr lang="fr-FR" dirty="0"/>
              <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cxnSp>
        <p:nvCxnSpPr>
          <p:cNvPr id="10" name="Connecteur droit 9"/>
          <p:cNvCxnSpPr/>
          <p:nvPr userDrawn="1"/>
        </p:nvCxnSpPr>
        <p:spPr>
          <a:xfrm>
            <a:off x="1497600" y="1116000"/>
            <a:ext cx="475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813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5" name="Espace réservé du pied de page 4"/>
          <p:cNvSpPr>
            <a:spLocks noGrp="1"/>
          </p:cNvSpPr>
          <p:nvPr>
            <p:ph type="ftr" sz="quarter" idx="11"/>
          </p:nvPr>
        </p:nvSpPr>
        <p:spPr/>
        <p:txBody>
          <a:bodyPr/>
          <a:lstStyle/>
          <a:p>
            <a:r>
              <a:rPr lang="en-US"/>
              <a:t>TITRE DE LA PRÉSENTATION</a:t>
            </a:r>
            <a:endParaRPr lang="fr-FR"/>
          </a:p>
        </p:txBody>
      </p:sp>
      <p:sp>
        <p:nvSpPr>
          <p:cNvPr id="6" name="Espace réservé du numéro de diapositive 5"/>
          <p:cNvSpPr>
            <a:spLocks noGrp="1"/>
          </p:cNvSpPr>
          <p:nvPr>
            <p:ph type="sldNum" sz="quarter" idx="12"/>
          </p:nvPr>
        </p:nvSpPr>
        <p:spPr/>
        <p:txBody>
          <a:bodyPr/>
          <a:lstStyle/>
          <a:p>
            <a:fld id="{4F985FF9-ADA8-465B-B1B8-A5AF16A5E141}" type="slidenum">
              <a:rPr lang="fr-FR" smtClean="0"/>
              <a:t>‹N°›</a:t>
            </a:fld>
            <a:endParaRPr lang="fr-FR"/>
          </a:p>
        </p:txBody>
      </p:sp>
      <p:sp>
        <p:nvSpPr>
          <p:cNvPr id="7" name="object 13"/>
          <p:cNvSpPr/>
          <p:nvPr userDrawn="1"/>
        </p:nvSpPr>
        <p:spPr>
          <a:xfrm>
            <a:off x="1440009" y="6329985"/>
            <a:ext cx="10756900"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800"/>
          </a:p>
        </p:txBody>
      </p:sp>
      <p:sp>
        <p:nvSpPr>
          <p:cNvPr id="9" name="Espace réservé du texte 8"/>
          <p:cNvSpPr>
            <a:spLocks noGrp="1"/>
          </p:cNvSpPr>
          <p:nvPr>
            <p:ph type="body" sz="quarter" idx="13" hasCustomPrompt="1"/>
          </p:nvPr>
        </p:nvSpPr>
        <p:spPr>
          <a:xfrm>
            <a:off x="298451" y="350235"/>
            <a:ext cx="789267" cy="410369"/>
          </a:xfrm>
        </p:spPr>
        <p:txBody>
          <a:bodyPr>
            <a:spAutoFit/>
          </a:bodyPr>
          <a:lstStyle>
            <a:lvl1pPr algn="ctr">
              <a:defRPr sz="2000" b="1">
                <a:solidFill>
                  <a:schemeClr val="tx1"/>
                </a:solidFill>
              </a:defRPr>
            </a:lvl1pPr>
          </a:lstStyle>
          <a:p>
            <a:pPr lvl="0"/>
            <a:r>
              <a:rPr lang="fr-FR" dirty="0"/>
              <a:t>#</a:t>
            </a:r>
          </a:p>
        </p:txBody>
      </p:sp>
      <p:sp>
        <p:nvSpPr>
          <p:cNvPr id="12" name="Espace réservé du texte 11"/>
          <p:cNvSpPr>
            <a:spLocks noGrp="1"/>
          </p:cNvSpPr>
          <p:nvPr>
            <p:ph type="body" sz="quarter" idx="14"/>
          </p:nvPr>
        </p:nvSpPr>
        <p:spPr>
          <a:xfrm>
            <a:off x="1439338" y="1300164"/>
            <a:ext cx="10374057" cy="4357687"/>
          </a:xfrm>
        </p:spPr>
        <p:txBody>
          <a:bodyPr/>
          <a:lstStyle>
            <a:lvl1pPr>
              <a:defRPr/>
            </a:lvl1pPr>
            <a:lvl2pPr>
              <a:defRPr/>
            </a:lvl2pPr>
            <a:lvl3pPr marL="285750" marR="0" indent="-285750" algn="l" defTabSz="685800" rtl="0" eaLnBrk="1" fontAlgn="auto" latinLnBrk="0" hangingPunct="1">
              <a:lnSpc>
                <a:spcPct val="100000"/>
              </a:lnSpc>
              <a:spcBef>
                <a:spcPts val="1200"/>
              </a:spcBef>
              <a:spcAft>
                <a:spcPts val="0"/>
              </a:spcAft>
              <a:buClr>
                <a:srgbClr val="4D6995"/>
              </a:buClr>
              <a:buSzTx/>
              <a:buFont typeface="Wingdings" panose="05000000000000000000" pitchFamily="2" charset="2"/>
              <a:buChar char="q"/>
              <a:tabLst/>
              <a:defRPr/>
            </a:lvl3pPr>
            <a:lvl4pPr marL="541338" marR="0" indent="-285750" algn="l" defTabSz="685800" rtl="0" eaLnBrk="1" fontAlgn="auto" latinLnBrk="0" hangingPunct="1">
              <a:lnSpc>
                <a:spcPct val="100000"/>
              </a:lnSpc>
              <a:spcBef>
                <a:spcPts val="600"/>
              </a:spcBef>
              <a:spcAft>
                <a:spcPts val="0"/>
              </a:spcAft>
              <a:buClr>
                <a:srgbClr val="4D6995"/>
              </a:buClr>
              <a:buSzTx/>
              <a:buFont typeface="Arial" panose="020B0604020202020204" pitchFamily="34" charset="0"/>
              <a:buChar char="►"/>
              <a:tabLst/>
              <a:defRPr/>
            </a:lvl4pPr>
            <a:lvl5pPr marL="717550" marR="0" indent="-179388" algn="l" defTabSz="685800" rtl="0" eaLnBrk="1" fontAlgn="auto" latinLnBrk="0" hangingPunct="1">
              <a:lnSpc>
                <a:spcPct val="100000"/>
              </a:lnSpc>
              <a:spcBef>
                <a:spcPts val="600"/>
              </a:spcBef>
              <a:spcAft>
                <a:spcPts val="0"/>
              </a:spcAft>
              <a:buClr>
                <a:srgbClr val="4D6995"/>
              </a:buClr>
              <a:buSzPct val="100000"/>
              <a:buFont typeface="Courier New" panose="02070309020205020404" pitchFamily="49" charset="0"/>
              <a:buChar char="o"/>
              <a:tabLst/>
              <a:defRPr/>
            </a:lvl5pPr>
            <a:lvl6pPr marL="906463" marR="0" indent="-193675" algn="l" defTabSz="685800" rtl="0" eaLnBrk="1" fontAlgn="auto" latinLnBrk="0" hangingPunct="1">
              <a:lnSpc>
                <a:spcPct val="100000"/>
              </a:lnSpc>
              <a:spcBef>
                <a:spcPts val="600"/>
              </a:spcBef>
              <a:spcAft>
                <a:spcPts val="0"/>
              </a:spcAft>
              <a:buClr>
                <a:srgbClr val="4D6995"/>
              </a:buClr>
              <a:buSzTx/>
              <a:buFont typeface="Wingdings" panose="05000000000000000000" pitchFamily="2" charset="2"/>
              <a:buChar char="§"/>
              <a:tabLst/>
              <a:defRPr/>
            </a:lvl6pPr>
          </a:lstStyle>
          <a:p>
            <a:pPr lvl="0"/>
            <a:r>
              <a:rPr lang="fr-FR" dirty="0"/>
              <a:t>Modifier les styles du texte du masque</a:t>
            </a:r>
          </a:p>
          <a:p>
            <a:pPr lvl="1"/>
            <a:r>
              <a:rPr lang="fr-FR" dirty="0"/>
              <a:t>DEUXIÈME NIVEAU</a:t>
            </a:r>
          </a:p>
          <a:p>
            <a:pPr marL="285750" marR="0" lvl="2" indent="-285750" algn="l" defTabSz="685800" rtl="0" eaLnBrk="1" fontAlgn="auto" latinLnBrk="0" hangingPunct="1">
              <a:lnSpc>
                <a:spcPct val="100000"/>
              </a:lnSpc>
              <a:spcBef>
                <a:spcPts val="1200"/>
              </a:spcBef>
              <a:spcAft>
                <a:spcPts val="0"/>
              </a:spcAft>
              <a:buClr>
                <a:srgbClr val="4D6995"/>
              </a:buClr>
              <a:buSzTx/>
              <a:buFont typeface="Wingdings" panose="05000000000000000000" pitchFamily="2" charset="2"/>
              <a:buChar char="q"/>
              <a:tabLst/>
              <a:defRPr/>
            </a:pPr>
            <a:r>
              <a:rPr lang="fr-FR" dirty="0"/>
              <a:t>Troisième niveau</a:t>
            </a:r>
          </a:p>
          <a:p>
            <a:pPr marL="541338" marR="0" lvl="3" indent="-285750" algn="l" defTabSz="685800" rtl="0" eaLnBrk="1" fontAlgn="auto" latinLnBrk="0" hangingPunct="1">
              <a:lnSpc>
                <a:spcPct val="100000"/>
              </a:lnSpc>
              <a:spcBef>
                <a:spcPts val="600"/>
              </a:spcBef>
              <a:spcAft>
                <a:spcPts val="0"/>
              </a:spcAft>
              <a:buClr>
                <a:srgbClr val="4D6995"/>
              </a:buClr>
              <a:buSzTx/>
              <a:buFont typeface="Arial" panose="020B0604020202020204" pitchFamily="34" charset="0"/>
              <a:buChar char="►"/>
              <a:tabLst/>
              <a:defRPr/>
            </a:pPr>
            <a:r>
              <a:rPr lang="fr-FR" dirty="0"/>
              <a:t>Quatrième niveau</a:t>
            </a:r>
          </a:p>
          <a:p>
            <a:pPr marL="717550" marR="0" lvl="4" indent="-179388" algn="l" defTabSz="685800" rtl="0" eaLnBrk="1" fontAlgn="auto" latinLnBrk="0" hangingPunct="1">
              <a:lnSpc>
                <a:spcPct val="100000"/>
              </a:lnSpc>
              <a:spcBef>
                <a:spcPts val="600"/>
              </a:spcBef>
              <a:spcAft>
                <a:spcPts val="0"/>
              </a:spcAft>
              <a:buClr>
                <a:srgbClr val="4D6995"/>
              </a:buClr>
              <a:buSzPct val="100000"/>
              <a:buFont typeface="Courier New" panose="02070309020205020404" pitchFamily="49" charset="0"/>
              <a:buChar char="o"/>
              <a:tabLst/>
              <a:defRPr/>
            </a:pPr>
            <a:r>
              <a:rPr lang="fr-FR" dirty="0"/>
              <a:t>Cinquième niveau</a:t>
            </a:r>
          </a:p>
          <a:p>
            <a:pPr marL="906463" marR="0" lvl="5" indent="-193675" algn="l" defTabSz="685800" rtl="0" eaLnBrk="1" fontAlgn="auto" latinLnBrk="0" hangingPunct="1">
              <a:lnSpc>
                <a:spcPct val="100000"/>
              </a:lnSpc>
              <a:spcBef>
                <a:spcPts val="600"/>
              </a:spcBef>
              <a:spcAft>
                <a:spcPts val="0"/>
              </a:spcAft>
              <a:buClr>
                <a:srgbClr val="4D6995"/>
              </a:buClr>
              <a:buSzTx/>
              <a:buFont typeface="Wingdings" panose="05000000000000000000" pitchFamily="2" charset="2"/>
              <a:buChar char="§"/>
              <a:tabLst/>
              <a:defRPr/>
            </a:pPr>
            <a:r>
              <a:rPr lang="fr-FR" dirty="0"/>
              <a:t>Sixième niveau</a:t>
            </a:r>
          </a:p>
        </p:txBody>
      </p:sp>
      <p:sp>
        <p:nvSpPr>
          <p:cNvPr id="3" name="Espace réservé de la date 2"/>
          <p:cNvSpPr>
            <a:spLocks noGrp="1"/>
          </p:cNvSpPr>
          <p:nvPr>
            <p:ph type="dt" sz="half" idx="15"/>
          </p:nvPr>
        </p:nvSpPr>
        <p:spPr/>
        <p:txBody>
          <a:bodyPr/>
          <a:lstStyle/>
          <a:p>
            <a:r>
              <a:rPr lang="fr-FR"/>
              <a:t>JJ MMMM AAAA</a:t>
            </a:r>
          </a:p>
        </p:txBody>
      </p:sp>
    </p:spTree>
    <p:extLst>
      <p:ext uri="{BB962C8B-B14F-4D97-AF65-F5344CB8AC3E}">
        <p14:creationId xmlns:p14="http://schemas.microsoft.com/office/powerpoint/2010/main" val="577088373"/>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2295049" y="-1820"/>
            <a:ext cx="8376187" cy="747762"/>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611456" y="951613"/>
            <a:ext cx="10972800" cy="518793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8" name="Connecteur droit 7"/>
          <p:cNvCxnSpPr/>
          <p:nvPr/>
        </p:nvCxnSpPr>
        <p:spPr>
          <a:xfrm>
            <a:off x="0" y="6187623"/>
            <a:ext cx="12192000" cy="0"/>
          </a:xfrm>
          <a:prstGeom prst="line">
            <a:avLst/>
          </a:prstGeom>
          <a:ln w="9525" cmpd="sng">
            <a:solidFill>
              <a:srgbClr val="4F504F"/>
            </a:solidFill>
          </a:ln>
          <a:effectLst/>
        </p:spPr>
        <p:style>
          <a:lnRef idx="2">
            <a:schemeClr val="accent1"/>
          </a:lnRef>
          <a:fillRef idx="0">
            <a:schemeClr val="accent1"/>
          </a:fillRef>
          <a:effectRef idx="1">
            <a:schemeClr val="accent1"/>
          </a:effectRef>
          <a:fontRef idx="minor">
            <a:schemeClr val="tx1"/>
          </a:fontRef>
        </p:style>
      </p:cxnSp>
      <p:sp>
        <p:nvSpPr>
          <p:cNvPr id="13" name="Rectangle 12"/>
          <p:cNvSpPr/>
          <p:nvPr userDrawn="1"/>
        </p:nvSpPr>
        <p:spPr>
          <a:xfrm>
            <a:off x="3541882" y="6400428"/>
            <a:ext cx="5139439" cy="215444"/>
          </a:xfrm>
          <a:prstGeom prst="rect">
            <a:avLst/>
          </a:prstGeom>
        </p:spPr>
        <p:txBody>
          <a:bodyPr>
            <a:spAutoFit/>
          </a:bodyPr>
          <a:lstStyle/>
          <a:p>
            <a:pPr algn="ctr" defTabSz="457200">
              <a:defRPr/>
            </a:pPr>
            <a:r>
              <a:rPr lang="fr-FR" sz="800" i="1" dirty="0">
                <a:solidFill>
                  <a:srgbClr val="4F504F"/>
                </a:solidFill>
                <a:latin typeface="Arial" pitchFamily="34" charset="0"/>
                <a:cs typeface="Arial" pitchFamily="34" charset="0"/>
              </a:rPr>
              <a:t>Document non contractuel, confidentiel et à usage strictement interne </a:t>
            </a:r>
          </a:p>
        </p:txBody>
      </p:sp>
      <p:sp>
        <p:nvSpPr>
          <p:cNvPr id="14" name="Espace réservé du numéro de diapositive 15"/>
          <p:cNvSpPr>
            <a:spLocks noGrp="1"/>
          </p:cNvSpPr>
          <p:nvPr>
            <p:ph type="sldNum" sz="quarter" idx="4"/>
          </p:nvPr>
        </p:nvSpPr>
        <p:spPr>
          <a:xfrm>
            <a:off x="10671232" y="6387152"/>
            <a:ext cx="1433061" cy="365125"/>
          </a:xfrm>
          <a:prstGeom prst="rect">
            <a:avLst/>
          </a:prstGeom>
        </p:spPr>
        <p:txBody>
          <a:bodyPr vert="horz" lIns="91440" tIns="45720" rIns="91440" bIns="45720" rtlCol="0" anchor="ctr"/>
          <a:lstStyle>
            <a:lvl1pPr algn="ctr">
              <a:defRPr sz="1200">
                <a:solidFill>
                  <a:srgbClr val="7030A0"/>
                </a:solidFill>
              </a:defRPr>
            </a:lvl1pPr>
          </a:lstStyle>
          <a:p>
            <a:pPr>
              <a:defRPr/>
            </a:pPr>
            <a:fld id="{0F056410-75EE-406C-BB33-CD28131D7DF7}" type="slidenum">
              <a:rPr lang="fr-FR" kern="0" smtClean="0"/>
              <a:pPr>
                <a:defRPr/>
              </a:pPr>
              <a:t>‹N°›</a:t>
            </a:fld>
            <a:endParaRPr lang="fr-FR" kern="0" dirty="0"/>
          </a:p>
        </p:txBody>
      </p:sp>
      <p:cxnSp>
        <p:nvCxnSpPr>
          <p:cNvPr id="28" name="Connecteur droit 27"/>
          <p:cNvCxnSpPr/>
          <p:nvPr userDrawn="1"/>
        </p:nvCxnSpPr>
        <p:spPr>
          <a:xfrm>
            <a:off x="979" y="749490"/>
            <a:ext cx="12192000" cy="0"/>
          </a:xfrm>
          <a:prstGeom prst="line">
            <a:avLst/>
          </a:prstGeom>
          <a:ln w="9525" cmpd="sng">
            <a:solidFill>
              <a:srgbClr val="4F504F"/>
            </a:solidFill>
          </a:ln>
          <a:effectLst/>
        </p:spPr>
        <p:style>
          <a:lnRef idx="2">
            <a:schemeClr val="accent1"/>
          </a:lnRef>
          <a:fillRef idx="0">
            <a:schemeClr val="accent1"/>
          </a:fillRef>
          <a:effectRef idx="1">
            <a:schemeClr val="accent1"/>
          </a:effectRef>
          <a:fontRef idx="minor">
            <a:schemeClr val="tx1"/>
          </a:fontRef>
        </p:style>
      </p:cxnSp>
      <p:sp>
        <p:nvSpPr>
          <p:cNvPr id="4" name="MSIPCMContentMarking" descr="{&quot;HashCode&quot;:-929196920,&quot;Placement&quot;:&quot;Footer&quot;}">
            <a:extLst>
              <a:ext uri="{FF2B5EF4-FFF2-40B4-BE49-F238E27FC236}">
                <a16:creationId xmlns:a16="http://schemas.microsoft.com/office/drawing/2014/main" id="{56F017C3-9C62-4B77-9A14-906BFAB7C809}"/>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976088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ctr" defTabSz="457200" rtl="0" eaLnBrk="1" latinLnBrk="0" hangingPunct="1">
        <a:spcBef>
          <a:spcPct val="0"/>
        </a:spcBef>
        <a:buNone/>
        <a:defRPr sz="2400" kern="1200" cap="all">
          <a:solidFill>
            <a:srgbClr val="7030A0"/>
          </a:solidFill>
          <a:latin typeface="Franklin Gothic Medium"/>
          <a:ea typeface="+mj-ea"/>
          <a:cs typeface="Franklin Gothic Medium"/>
        </a:defRPr>
      </a:lvl1pPr>
    </p:titleStyle>
    <p:bodyStyle>
      <a:lvl1pPr marL="342900" indent="-342900" algn="l" defTabSz="457200" rtl="0" eaLnBrk="1" latinLnBrk="0" hangingPunct="1">
        <a:spcBef>
          <a:spcPct val="20000"/>
        </a:spcBef>
        <a:buClr>
          <a:srgbClr val="7030A0"/>
        </a:buClr>
        <a:buSzPct val="75000"/>
        <a:buFont typeface="Lucida Grande"/>
        <a:buChar char="▶"/>
        <a:defRPr sz="2000" kern="1200">
          <a:solidFill>
            <a:schemeClr val="tx1"/>
          </a:solidFill>
          <a:latin typeface="Helvetica"/>
          <a:ea typeface="+mn-ea"/>
          <a:cs typeface="Helvetica"/>
        </a:defRPr>
      </a:lvl1pPr>
      <a:lvl2pPr marL="806450" indent="-349250" algn="l" defTabSz="457200" rtl="0" eaLnBrk="1" latinLnBrk="0" hangingPunct="1">
        <a:spcBef>
          <a:spcPct val="20000"/>
        </a:spcBef>
        <a:buClr>
          <a:srgbClr val="7030A0"/>
        </a:buClr>
        <a:buSzPct val="125000"/>
        <a:buFont typeface="Arial"/>
        <a:buChar char="•"/>
        <a:defRPr sz="1800" kern="1200" baseline="0">
          <a:solidFill>
            <a:schemeClr val="tx1"/>
          </a:solidFill>
          <a:latin typeface="Helvetica"/>
          <a:ea typeface="+mn-ea"/>
          <a:cs typeface="Helvetica"/>
        </a:defRPr>
      </a:lvl2pPr>
      <a:lvl3pPr marL="1143000" indent="-228600" algn="l" defTabSz="457200" rtl="0" eaLnBrk="1" latinLnBrk="0" hangingPunct="1">
        <a:spcBef>
          <a:spcPct val="20000"/>
        </a:spcBef>
        <a:buClr>
          <a:srgbClr val="7030A0"/>
        </a:buClr>
        <a:buSzPct val="80000"/>
        <a:buFont typeface="Wingdings" charset="2"/>
        <a:buChar char=""/>
        <a:defRPr sz="1600" kern="1200">
          <a:solidFill>
            <a:schemeClr val="tx1"/>
          </a:solidFill>
          <a:latin typeface="Helvetica"/>
          <a:ea typeface="+mn-ea"/>
          <a:cs typeface="Helvetica"/>
        </a:defRPr>
      </a:lvl3pPr>
      <a:lvl4pPr marL="1600200" indent="-228600" algn="l" defTabSz="457200" rtl="0" eaLnBrk="1" latinLnBrk="0" hangingPunct="1">
        <a:spcBef>
          <a:spcPct val="20000"/>
        </a:spcBef>
        <a:buClr>
          <a:srgbClr val="7030A0"/>
        </a:buClr>
        <a:buFont typeface="Wingdings" charset="2"/>
        <a:buChar char="§"/>
        <a:defRPr sz="1400" kern="1200">
          <a:solidFill>
            <a:schemeClr val="tx1"/>
          </a:solidFill>
          <a:latin typeface="Helvetica"/>
          <a:ea typeface="+mn-ea"/>
          <a:cs typeface="Helvetica"/>
        </a:defRPr>
      </a:lvl4pPr>
      <a:lvl5pPr marL="2057400" indent="-228600" algn="l" defTabSz="457200" rtl="0" eaLnBrk="1" latinLnBrk="0" hangingPunct="1">
        <a:spcBef>
          <a:spcPct val="20000"/>
        </a:spcBef>
        <a:buClr>
          <a:srgbClr val="7030A0"/>
        </a:buClr>
        <a:buFont typeface="Lucida Grande"/>
        <a:buChar char="-"/>
        <a:defRPr sz="14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E223AF-FD31-4B77-BCA5-77EA36EDA195}"/>
              </a:ext>
            </a:extLst>
          </p:cNvPr>
          <p:cNvSpPr>
            <a:spLocks noGrp="1"/>
          </p:cNvSpPr>
          <p:nvPr>
            <p:ph type="ctrTitle"/>
          </p:nvPr>
        </p:nvSpPr>
        <p:spPr/>
        <p:txBody>
          <a:bodyPr/>
          <a:lstStyle/>
          <a:p>
            <a:r>
              <a:rPr lang="fr-FR" dirty="0"/>
              <a:t>Option </a:t>
            </a:r>
            <a:r>
              <a:rPr lang="fr-FR" dirty="0" err="1"/>
              <a:t>TransmissIon</a:t>
            </a:r>
            <a:r>
              <a:rPr lang="fr-FR" dirty="0"/>
              <a:t> </a:t>
            </a:r>
          </a:p>
        </p:txBody>
      </p:sp>
      <p:sp>
        <p:nvSpPr>
          <p:cNvPr id="3" name="Sous-titre 2">
            <a:extLst>
              <a:ext uri="{FF2B5EF4-FFF2-40B4-BE49-F238E27FC236}">
                <a16:creationId xmlns:a16="http://schemas.microsoft.com/office/drawing/2014/main" id="{460DA364-B1B5-444B-A0A3-8A9B2FDD0FCB}"/>
              </a:ext>
            </a:extLst>
          </p:cNvPr>
          <p:cNvSpPr>
            <a:spLocks noGrp="1"/>
          </p:cNvSpPr>
          <p:nvPr>
            <p:ph type="subTitle" idx="1"/>
          </p:nvPr>
        </p:nvSpPr>
        <p:spPr/>
        <p:txBody>
          <a:bodyPr/>
          <a:lstStyle/>
          <a:p>
            <a:r>
              <a:rPr lang="fr-FR" dirty="0"/>
              <a:t>Exemple d’argumentaire</a:t>
            </a:r>
          </a:p>
        </p:txBody>
      </p:sp>
      <p:sp>
        <p:nvSpPr>
          <p:cNvPr id="4" name="Espace réservé du texte 3">
            <a:extLst>
              <a:ext uri="{FF2B5EF4-FFF2-40B4-BE49-F238E27FC236}">
                <a16:creationId xmlns:a16="http://schemas.microsoft.com/office/drawing/2014/main" id="{2AA02CA7-8C13-41CD-9315-84AE47C4D4E4}"/>
              </a:ext>
            </a:extLst>
          </p:cNvPr>
          <p:cNvSpPr>
            <a:spLocks noGrp="1"/>
          </p:cNvSpPr>
          <p:nvPr>
            <p:ph type="body" sz="quarter" idx="10"/>
          </p:nvPr>
        </p:nvSpPr>
        <p:spPr/>
        <p:txBody>
          <a:bodyPr/>
          <a:lstStyle/>
          <a:p>
            <a:r>
              <a:rPr lang="fr-FR" dirty="0" smtClean="0"/>
              <a:t>novembre 2019- V3</a:t>
            </a:r>
            <a:endParaRPr lang="fr-FR" dirty="0"/>
          </a:p>
        </p:txBody>
      </p:sp>
    </p:spTree>
    <p:extLst>
      <p:ext uri="{BB962C8B-B14F-4D97-AF65-F5344CB8AC3E}">
        <p14:creationId xmlns:p14="http://schemas.microsoft.com/office/powerpoint/2010/main" val="314713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Préparation du Rendez-vous avec le client </a:t>
            </a:r>
          </a:p>
        </p:txBody>
      </p:sp>
      <p:sp>
        <p:nvSpPr>
          <p:cNvPr id="3" name="Espace réservé du contenu 2"/>
          <p:cNvSpPr>
            <a:spLocks noGrp="1"/>
          </p:cNvSpPr>
          <p:nvPr>
            <p:ph idx="1"/>
          </p:nvPr>
        </p:nvSpPr>
        <p:spPr>
          <a:xfrm>
            <a:off x="1599600" y="792569"/>
            <a:ext cx="8929166" cy="5434058"/>
          </a:xfrm>
        </p:spPr>
        <p:txBody>
          <a:bodyPr>
            <a:normAutofit/>
          </a:bodyPr>
          <a:lstStyle/>
          <a:p>
            <a:pPr marL="0" indent="0">
              <a:buNone/>
            </a:pPr>
            <a:r>
              <a:rPr lang="fr-FR" sz="1600" dirty="0"/>
              <a:t>Ce document est un exemple d’argumentaire de vente de l’Option Transmission.</a:t>
            </a:r>
          </a:p>
          <a:p>
            <a:pPr marL="0" indent="0">
              <a:buNone/>
            </a:pPr>
            <a:r>
              <a:rPr lang="fr-FR" sz="1600" dirty="0"/>
              <a:t>Il a été créé à partir d’un document issu d’une </a:t>
            </a:r>
            <a:r>
              <a:rPr lang="fr-FR" sz="1600"/>
              <a:t>caisse </a:t>
            </a:r>
            <a:r>
              <a:rPr lang="fr-FR" sz="1600" smtClean="0"/>
              <a:t>pilote.</a:t>
            </a:r>
          </a:p>
          <a:p>
            <a:pPr marL="0" indent="0">
              <a:buNone/>
            </a:pPr>
            <a:endParaRPr lang="fr-FR" sz="1600" dirty="0"/>
          </a:p>
          <a:p>
            <a:pPr marL="0" indent="0">
              <a:buNone/>
            </a:pPr>
            <a:r>
              <a:rPr lang="fr-FR" sz="1600" dirty="0" smtClean="0"/>
              <a:t>Nous attirons votre attention sur un point particulier.</a:t>
            </a:r>
            <a:endParaRPr lang="fr-FR" sz="1600" dirty="0"/>
          </a:p>
          <a:p>
            <a:pPr>
              <a:buFontTx/>
              <a:buChar char="-"/>
            </a:pPr>
            <a:r>
              <a:rPr lang="fr-FR" sz="1600" dirty="0" smtClean="0"/>
              <a:t>La démarche s’appuie sur un mécanisme de prescription par vos clients répondant aux conditions de ciblage définies dans le document de présentation de l’offre. Les clients ciblés répondent à des conditions d’âge, de surface financière et d’équipement. La détention d’assurance vie et la désignation comme bénéficiaire du conjoint ou d’ayant-droit de premier rang étant le marqueur de la volonté de votre client de s’inscrire dans une démarche de transmission de son patrimoine.</a:t>
            </a:r>
          </a:p>
          <a:p>
            <a:pPr>
              <a:buFontTx/>
              <a:buChar char="-"/>
            </a:pPr>
            <a:r>
              <a:rPr lang="fr-FR" sz="1600" dirty="0" smtClean="0"/>
              <a:t>C’est la question de la transmission de son patrimoine d’une part et de l’accompagnement des ayant-droit lors du traitement de la succession qui est centrale dans la présentation de l’offre tant au client prescripteur (parrain) qu’à ses ayant-droit.(filleul(s))</a:t>
            </a:r>
          </a:p>
          <a:p>
            <a:pPr>
              <a:buFontTx/>
              <a:buChar char="-"/>
            </a:pPr>
            <a:r>
              <a:rPr lang="fr-FR" sz="1600" dirty="0" smtClean="0"/>
              <a:t>Afin de respecter les obligations de confidentialité dans lesquelles nous devons exercer, à  aucun moment ne doit être communiquée à l’ayant-droit sa qualité de bénéficiaire d’un contrat d’assurance vie de votre client (le parrain). Sa qualité d’ayant-droit suffit à légitimer la démarche que vous entreprenez avec le « parrain » prescripteur dans l’objectif d’apporter une solution permettant d’optimiser les conditions de la transmission de son patrimoine à ses ayants droit et de leur faire bénéficier d’un réel accompagnement dans le traitement de la succession. </a:t>
            </a:r>
            <a:endParaRPr lang="fr-FR" sz="1600" dirty="0"/>
          </a:p>
          <a:p>
            <a:pPr marL="0" indent="0">
              <a:buNone/>
            </a:pPr>
            <a:endParaRPr lang="fr-FR" sz="4800" dirty="0"/>
          </a:p>
          <a:p>
            <a:pPr marL="0" indent="0">
              <a:buNone/>
            </a:pPr>
            <a:endParaRPr lang="fr-FR" sz="4800" dirty="0"/>
          </a:p>
          <a:p>
            <a:pPr lvl="1"/>
            <a:endParaRPr lang="fr-FR" sz="4900" dirty="0"/>
          </a:p>
          <a:p>
            <a:pPr lvl="2"/>
            <a:endParaRPr lang="fr-FR" sz="4900" dirty="0"/>
          </a:p>
          <a:p>
            <a:pPr lvl="2"/>
            <a:endParaRPr lang="fr-FR" sz="4900" dirty="0"/>
          </a:p>
          <a:p>
            <a:pPr marL="914400" lvl="2" indent="0">
              <a:buNone/>
            </a:pPr>
            <a:endParaRPr lang="fr-FR" sz="4900" dirty="0"/>
          </a:p>
          <a:p>
            <a:pPr lvl="2"/>
            <a:endParaRPr lang="fr-FR" sz="4900" dirty="0"/>
          </a:p>
          <a:p>
            <a:pPr lvl="2"/>
            <a:endParaRPr lang="fr-FR" sz="4900" dirty="0"/>
          </a:p>
          <a:p>
            <a:pPr lvl="2"/>
            <a:endParaRPr lang="fr-FR" sz="4900"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2</a:t>
            </a:fld>
            <a:endParaRPr lang="fr-FR" kern="0" dirty="0">
              <a:latin typeface="Helvetica"/>
            </a:endParaRPr>
          </a:p>
        </p:txBody>
      </p:sp>
    </p:spTree>
    <p:extLst>
      <p:ext uri="{BB962C8B-B14F-4D97-AF65-F5344CB8AC3E}">
        <p14:creationId xmlns:p14="http://schemas.microsoft.com/office/powerpoint/2010/main" val="2749558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chemeClr val="tx2"/>
                </a:solidFill>
              </a:rPr>
              <a:t>Sommaire</a:t>
            </a:r>
          </a:p>
        </p:txBody>
      </p:sp>
      <p:sp>
        <p:nvSpPr>
          <p:cNvPr id="3" name="Espace réservé du texte 2"/>
          <p:cNvSpPr>
            <a:spLocks noGrp="1"/>
          </p:cNvSpPr>
          <p:nvPr>
            <p:ph idx="1"/>
          </p:nvPr>
        </p:nvSpPr>
        <p:spPr/>
        <p:txBody>
          <a:bodyPr>
            <a:normAutofit/>
          </a:bodyPr>
          <a:lstStyle/>
          <a:p>
            <a:r>
              <a:rPr lang="fr-FR" sz="1600" i="1" dirty="0">
                <a:solidFill>
                  <a:schemeClr val="tx2"/>
                </a:solidFill>
              </a:rPr>
              <a:t>Enchainement des rendez-vous</a:t>
            </a:r>
          </a:p>
          <a:p>
            <a:endParaRPr lang="fr-FR" sz="1600" i="1" dirty="0">
              <a:solidFill>
                <a:schemeClr val="tx2"/>
              </a:solidFill>
            </a:endParaRPr>
          </a:p>
          <a:p>
            <a:r>
              <a:rPr lang="fr-FR" sz="1600" i="1" dirty="0">
                <a:solidFill>
                  <a:schemeClr val="tx2"/>
                </a:solidFill>
              </a:rPr>
              <a:t>Argumentaires</a:t>
            </a:r>
          </a:p>
          <a:p>
            <a:pPr lvl="1"/>
            <a:r>
              <a:rPr lang="fr-FR" sz="1400" i="1" dirty="0">
                <a:solidFill>
                  <a:schemeClr val="tx2"/>
                </a:solidFill>
              </a:rPr>
              <a:t>Prise de rendez-vous client</a:t>
            </a:r>
          </a:p>
          <a:p>
            <a:pPr lvl="1"/>
            <a:r>
              <a:rPr lang="fr-FR" sz="1400" i="1" dirty="0">
                <a:solidFill>
                  <a:schemeClr val="tx2"/>
                </a:solidFill>
              </a:rPr>
              <a:t>Objections client</a:t>
            </a:r>
          </a:p>
          <a:p>
            <a:pPr lvl="1"/>
            <a:r>
              <a:rPr lang="fr-FR" sz="1400" i="1" dirty="0">
                <a:solidFill>
                  <a:schemeClr val="tx2"/>
                </a:solidFill>
              </a:rPr>
              <a:t>Phase de rendez-vous client</a:t>
            </a:r>
          </a:p>
          <a:p>
            <a:pPr lvl="1"/>
            <a:r>
              <a:rPr lang="fr-FR" sz="1400" i="1" dirty="0">
                <a:solidFill>
                  <a:schemeClr val="tx2"/>
                </a:solidFill>
              </a:rPr>
              <a:t>Prise de rendez-vous </a:t>
            </a:r>
            <a:r>
              <a:rPr lang="fr-FR" sz="1400" i="1" dirty="0" smtClean="0">
                <a:solidFill>
                  <a:schemeClr val="tx2"/>
                </a:solidFill>
              </a:rPr>
              <a:t>ayant-droit</a:t>
            </a:r>
            <a:endParaRPr lang="fr-FR" sz="1400" i="1" dirty="0">
              <a:solidFill>
                <a:schemeClr val="tx2"/>
              </a:solidFill>
            </a:endParaRPr>
          </a:p>
          <a:p>
            <a:pPr lvl="1"/>
            <a:r>
              <a:rPr lang="fr-FR" sz="1400" i="1" dirty="0">
                <a:solidFill>
                  <a:schemeClr val="tx2"/>
                </a:solidFill>
              </a:rPr>
              <a:t>Objections </a:t>
            </a:r>
            <a:r>
              <a:rPr lang="fr-FR" sz="1400" i="1" dirty="0" smtClean="0">
                <a:solidFill>
                  <a:schemeClr val="tx2"/>
                </a:solidFill>
              </a:rPr>
              <a:t>ayant-droit</a:t>
            </a:r>
            <a:endParaRPr lang="fr-FR" sz="1400" i="1" dirty="0">
              <a:solidFill>
                <a:schemeClr val="tx2"/>
              </a:solidFill>
            </a:endParaRPr>
          </a:p>
          <a:p>
            <a:pPr lvl="1"/>
            <a:r>
              <a:rPr lang="fr-FR" sz="1400" i="1" dirty="0">
                <a:solidFill>
                  <a:schemeClr val="tx2"/>
                </a:solidFill>
              </a:rPr>
              <a:t>Phase de rendez-vous conseiller / client / </a:t>
            </a:r>
            <a:r>
              <a:rPr lang="fr-FR" sz="1400" i="1" dirty="0" smtClean="0">
                <a:solidFill>
                  <a:schemeClr val="tx2"/>
                </a:solidFill>
              </a:rPr>
              <a:t>ayant-droit</a:t>
            </a:r>
            <a:endParaRPr lang="fr-FR" sz="1400" i="1" dirty="0">
              <a:solidFill>
                <a:schemeClr val="tx2"/>
              </a:solidFill>
            </a:endParaRPr>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3</a:t>
            </a:fld>
            <a:endParaRPr lang="fr-FR" kern="0" dirty="0">
              <a:latin typeface="Helvetica"/>
            </a:endParaRPr>
          </a:p>
        </p:txBody>
      </p:sp>
    </p:spTree>
    <p:extLst>
      <p:ext uri="{BB962C8B-B14F-4D97-AF65-F5344CB8AC3E}">
        <p14:creationId xmlns:p14="http://schemas.microsoft.com/office/powerpoint/2010/main" val="3257323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4</a:t>
            </a:fld>
            <a:endParaRPr lang="fr-FR" kern="0" dirty="0">
              <a:latin typeface="Helvetica"/>
            </a:endParaRPr>
          </a:p>
        </p:txBody>
      </p:sp>
      <p:sp>
        <p:nvSpPr>
          <p:cNvPr id="5" name="Titre 1"/>
          <p:cNvSpPr>
            <a:spLocks noGrp="1"/>
          </p:cNvSpPr>
          <p:nvPr>
            <p:ph type="title"/>
          </p:nvPr>
        </p:nvSpPr>
        <p:spPr/>
        <p:txBody>
          <a:bodyPr>
            <a:normAutofit/>
          </a:bodyPr>
          <a:lstStyle/>
          <a:p>
            <a:r>
              <a:rPr lang="fr-FR" dirty="0"/>
              <a:t>Enchainement des rendez-vous</a:t>
            </a:r>
          </a:p>
        </p:txBody>
      </p:sp>
      <p:sp>
        <p:nvSpPr>
          <p:cNvPr id="8" name="Rectangle : coins arrondis 7">
            <a:extLst>
              <a:ext uri="{FF2B5EF4-FFF2-40B4-BE49-F238E27FC236}">
                <a16:creationId xmlns:a16="http://schemas.microsoft.com/office/drawing/2014/main" id="{0DABD730-B4E4-486F-A545-4755E5AE2D1B}"/>
              </a:ext>
            </a:extLst>
          </p:cNvPr>
          <p:cNvSpPr/>
          <p:nvPr/>
        </p:nvSpPr>
        <p:spPr>
          <a:xfrm>
            <a:off x="2028592" y="1647683"/>
            <a:ext cx="7535917" cy="2169017"/>
          </a:xfrm>
          <a:prstGeom prst="roundRect">
            <a:avLst>
              <a:gd name="adj" fmla="val 15698"/>
            </a:avLst>
          </a:prstGeom>
          <a:solidFill>
            <a:srgbClr val="4D6995">
              <a:alpha val="15000"/>
            </a:srgbClr>
          </a:solid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1" i="0" strike="noStrike" kern="0" cap="none" spc="0" normalizeH="0" baseline="0" noProof="0" dirty="0">
              <a:ln>
                <a:noFill/>
              </a:ln>
              <a:solidFill>
                <a:srgbClr val="707372"/>
              </a:solidFill>
              <a:effectLst/>
              <a:uLnTx/>
              <a:uFillTx/>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strike="noStrike" kern="0" cap="none" spc="0" normalizeH="0" baseline="0" noProof="0" dirty="0" smtClean="0">
                <a:ln>
                  <a:noFill/>
                </a:ln>
                <a:solidFill>
                  <a:srgbClr val="707372"/>
                </a:solidFill>
                <a:effectLst/>
                <a:uLnTx/>
                <a:uFillTx/>
                <a:latin typeface="Arial" panose="020B0604020202020204"/>
                <a:ea typeface="+mn-ea"/>
                <a:cs typeface="+mn-cs"/>
              </a:rPr>
              <a:t>Critères de Ciblage </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strike="noStrike" kern="0" cap="none" spc="0" normalizeH="0" baseline="0" noProof="0" dirty="0" smtClean="0">
                <a:ln>
                  <a:noFill/>
                </a:ln>
                <a:solidFill>
                  <a:srgbClr val="707372"/>
                </a:solidFill>
                <a:effectLst/>
                <a:uLnTx/>
                <a:uFillTx/>
                <a:latin typeface="Arial" panose="020B0604020202020204"/>
                <a:ea typeface="+mn-ea"/>
                <a:cs typeface="+mn-cs"/>
              </a:rPr>
              <a:t>des </a:t>
            </a:r>
            <a:r>
              <a:rPr kumimoji="0" lang="fr-FR" sz="1600" b="1" i="0" strike="noStrike" kern="0" cap="none" spc="0" normalizeH="0" baseline="0" noProof="0" dirty="0">
                <a:ln>
                  <a:noFill/>
                </a:ln>
                <a:solidFill>
                  <a:srgbClr val="707372"/>
                </a:solidFill>
                <a:effectLst/>
                <a:uLnTx/>
                <a:uFillTx/>
                <a:latin typeface="Arial" panose="020B0604020202020204"/>
                <a:ea typeface="+mn-ea"/>
                <a:cs typeface="+mn-cs"/>
              </a:rPr>
              <a:t>parrains </a:t>
            </a:r>
          </a:p>
          <a:p>
            <a:pPr marL="0" marR="0" lvl="0" indent="0" defTabSz="914400" eaLnBrk="1" fontAlgn="auto" latinLnBrk="0" hangingPunct="1">
              <a:lnSpc>
                <a:spcPct val="100000"/>
              </a:lnSpc>
              <a:spcBef>
                <a:spcPts val="0"/>
              </a:spcBef>
              <a:spcAft>
                <a:spcPts val="0"/>
              </a:spcAft>
              <a:buClrTx/>
              <a:buSzTx/>
              <a:buFontTx/>
              <a:buNone/>
              <a:tabLst/>
              <a:defRPr/>
            </a:pPr>
            <a:r>
              <a:rPr lang="fr-FR" sz="1600" b="1" kern="0" dirty="0">
                <a:solidFill>
                  <a:srgbClr val="707372"/>
                </a:solidFill>
                <a:latin typeface="Arial" panose="020B0604020202020204"/>
              </a:rPr>
              <a:t>définis par BPCE</a:t>
            </a:r>
          </a:p>
          <a:p>
            <a:pPr marL="0" marR="0" lvl="0" indent="0" defTabSz="914400" eaLnBrk="1" fontAlgn="auto" latinLnBrk="0" hangingPunct="1">
              <a:lnSpc>
                <a:spcPct val="100000"/>
              </a:lnSpc>
              <a:spcBef>
                <a:spcPts val="0"/>
              </a:spcBef>
              <a:spcAft>
                <a:spcPts val="0"/>
              </a:spcAft>
              <a:buClrTx/>
              <a:buSzTx/>
              <a:buFontTx/>
              <a:buNone/>
              <a:tabLst/>
              <a:defRPr/>
            </a:pPr>
            <a:r>
              <a:rPr lang="fr-FR" sz="1600" b="1" kern="0" dirty="0">
                <a:solidFill>
                  <a:srgbClr val="707372"/>
                </a:solidFill>
                <a:latin typeface="Arial" panose="020B0604020202020204"/>
              </a:rPr>
              <a:t>Ciblage réalisé par</a:t>
            </a:r>
          </a:p>
          <a:p>
            <a:pPr marL="0" marR="0" lvl="0" indent="0" defTabSz="914400" eaLnBrk="1" fontAlgn="auto" latinLnBrk="0" hangingPunct="1">
              <a:lnSpc>
                <a:spcPct val="100000"/>
              </a:lnSpc>
              <a:spcBef>
                <a:spcPts val="0"/>
              </a:spcBef>
              <a:spcAft>
                <a:spcPts val="0"/>
              </a:spcAft>
              <a:buClrTx/>
              <a:buSzTx/>
              <a:buFontTx/>
              <a:buNone/>
              <a:tabLst/>
              <a:defRPr/>
            </a:pPr>
            <a:r>
              <a:rPr lang="fr-FR" sz="1600" b="1" kern="0" dirty="0">
                <a:solidFill>
                  <a:srgbClr val="707372"/>
                </a:solidFill>
                <a:latin typeface="Arial" panose="020B0604020202020204"/>
              </a:rPr>
              <a:t>Les établissements </a:t>
            </a:r>
          </a:p>
          <a:p>
            <a:pPr marL="0" marR="0" lvl="0" indent="0" defTabSz="914400" eaLnBrk="1" fontAlgn="auto" latinLnBrk="0" hangingPunct="1">
              <a:lnSpc>
                <a:spcPct val="100000"/>
              </a:lnSpc>
              <a:spcBef>
                <a:spcPts val="0"/>
              </a:spcBef>
              <a:spcAft>
                <a:spcPts val="0"/>
              </a:spcAft>
              <a:buClrTx/>
              <a:buSzTx/>
              <a:buFontTx/>
              <a:buNone/>
              <a:tabLst/>
              <a:defRPr/>
            </a:pPr>
            <a:r>
              <a:rPr lang="fr-FR" sz="1600" b="1" kern="0" dirty="0">
                <a:solidFill>
                  <a:srgbClr val="707372"/>
                </a:solidFill>
                <a:latin typeface="Arial" panose="020B0604020202020204"/>
              </a:rPr>
              <a:t> </a:t>
            </a:r>
          </a:p>
        </p:txBody>
      </p:sp>
      <p:sp>
        <p:nvSpPr>
          <p:cNvPr id="9" name="Rectangle 8">
            <a:extLst>
              <a:ext uri="{FF2B5EF4-FFF2-40B4-BE49-F238E27FC236}">
                <a16:creationId xmlns:a16="http://schemas.microsoft.com/office/drawing/2014/main" id="{9315623E-F0B2-4C5A-AEEC-F038EB7BBD9F}"/>
              </a:ext>
            </a:extLst>
          </p:cNvPr>
          <p:cNvSpPr/>
          <p:nvPr/>
        </p:nvSpPr>
        <p:spPr>
          <a:xfrm>
            <a:off x="4825156" y="2247699"/>
            <a:ext cx="1772738" cy="830997"/>
          </a:xfrm>
          <a:prstGeom prst="rect">
            <a:avLst/>
          </a:prstGeom>
        </p:spPr>
        <p:txBody>
          <a:bodyPr wrap="square">
            <a:spAutoFit/>
          </a:bodyPr>
          <a:lstStyle/>
          <a:p>
            <a:r>
              <a:rPr lang="fr-FR" sz="1600" b="1" kern="0" dirty="0">
                <a:solidFill>
                  <a:srgbClr val="707372"/>
                </a:solidFill>
                <a:latin typeface="Arial" panose="020B0604020202020204"/>
              </a:rPr>
              <a:t>RDV dédié à l’anticipation de la transmission</a:t>
            </a:r>
          </a:p>
        </p:txBody>
      </p:sp>
      <p:sp>
        <p:nvSpPr>
          <p:cNvPr id="10" name="ZoneTexte 9">
            <a:extLst>
              <a:ext uri="{FF2B5EF4-FFF2-40B4-BE49-F238E27FC236}">
                <a16:creationId xmlns:a16="http://schemas.microsoft.com/office/drawing/2014/main" id="{471B8A57-667C-4741-8323-F6F044F01D60}"/>
              </a:ext>
            </a:extLst>
          </p:cNvPr>
          <p:cNvSpPr txBox="1"/>
          <p:nvPr/>
        </p:nvSpPr>
        <p:spPr>
          <a:xfrm>
            <a:off x="4630606" y="1123244"/>
            <a:ext cx="2435268" cy="338554"/>
          </a:xfrm>
          <a:prstGeom prst="rect">
            <a:avLst/>
          </a:prstGeom>
          <a:noFill/>
        </p:spPr>
        <p:txBody>
          <a:bodyPr wrap="square" rtlCol="0">
            <a:spAutoFit/>
          </a:bodyPr>
          <a:lstStyle/>
          <a:p>
            <a:r>
              <a:rPr lang="fr-FR" sz="1600" b="1" dirty="0">
                <a:solidFill>
                  <a:srgbClr val="2499B6"/>
                </a:solidFill>
                <a:latin typeface="Arial" panose="020B0604020202020204"/>
              </a:rPr>
              <a:t>ASSURÉ / PARRAIN</a:t>
            </a:r>
            <a:endParaRPr lang="fr-FR" sz="1600" dirty="0">
              <a:solidFill>
                <a:prstClr val="black"/>
              </a:solidFill>
              <a:latin typeface="Arial" panose="020B0604020202020204"/>
            </a:endParaRPr>
          </a:p>
        </p:txBody>
      </p:sp>
      <p:sp>
        <p:nvSpPr>
          <p:cNvPr id="11" name="ZoneTexte 10">
            <a:extLst>
              <a:ext uri="{FF2B5EF4-FFF2-40B4-BE49-F238E27FC236}">
                <a16:creationId xmlns:a16="http://schemas.microsoft.com/office/drawing/2014/main" id="{5DE9BB5A-29C9-4BFD-85CC-651D7FF2849D}"/>
              </a:ext>
            </a:extLst>
          </p:cNvPr>
          <p:cNvSpPr txBox="1"/>
          <p:nvPr/>
        </p:nvSpPr>
        <p:spPr>
          <a:xfrm>
            <a:off x="7191180" y="1118790"/>
            <a:ext cx="1899930" cy="338554"/>
          </a:xfrm>
          <a:prstGeom prst="rect">
            <a:avLst/>
          </a:prstGeom>
          <a:noFill/>
        </p:spPr>
        <p:txBody>
          <a:bodyPr wrap="square" rtlCol="0">
            <a:spAutoFit/>
          </a:bodyPr>
          <a:lstStyle/>
          <a:p>
            <a:r>
              <a:rPr lang="fr-FR" sz="1600" b="1" dirty="0">
                <a:solidFill>
                  <a:srgbClr val="AF1280"/>
                </a:solidFill>
                <a:latin typeface="Arial" panose="020B0604020202020204"/>
              </a:rPr>
              <a:t>FILLEUL </a:t>
            </a:r>
            <a:endParaRPr lang="fr-FR" sz="1600" dirty="0">
              <a:solidFill>
                <a:srgbClr val="AF1280"/>
              </a:solidFill>
              <a:latin typeface="Arial" panose="020B0604020202020204"/>
            </a:endParaRPr>
          </a:p>
        </p:txBody>
      </p:sp>
      <p:pic>
        <p:nvPicPr>
          <p:cNvPr id="12" name="Image 11">
            <a:extLst>
              <a:ext uri="{FF2B5EF4-FFF2-40B4-BE49-F238E27FC236}">
                <a16:creationId xmlns:a16="http://schemas.microsoft.com/office/drawing/2014/main" id="{5B7C6E08-4074-438B-ABC6-5016C5EDEE1A}"/>
              </a:ext>
            </a:extLst>
          </p:cNvPr>
          <p:cNvPicPr>
            <a:picLocks noChangeAspect="1"/>
          </p:cNvPicPr>
          <p:nvPr/>
        </p:nvPicPr>
        <p:blipFill>
          <a:blip r:embed="rId2">
            <a:duotone>
              <a:srgbClr val="2499B6">
                <a:shade val="45000"/>
                <a:satMod val="135000"/>
              </a:srgbClr>
              <a:prstClr val="white"/>
            </a:duotone>
          </a:blip>
          <a:stretch>
            <a:fillRect/>
          </a:stretch>
        </p:blipFill>
        <p:spPr>
          <a:xfrm>
            <a:off x="4339045" y="1170693"/>
            <a:ext cx="246192" cy="246192"/>
          </a:xfrm>
          <a:prstGeom prst="rect">
            <a:avLst/>
          </a:prstGeom>
        </p:spPr>
      </p:pic>
      <p:cxnSp>
        <p:nvCxnSpPr>
          <p:cNvPr id="13" name="Connecteur droit 12">
            <a:extLst>
              <a:ext uri="{FF2B5EF4-FFF2-40B4-BE49-F238E27FC236}">
                <a16:creationId xmlns:a16="http://schemas.microsoft.com/office/drawing/2014/main" id="{E98B3887-EFB6-499E-9A1E-A000FDA5E4CB}"/>
              </a:ext>
            </a:extLst>
          </p:cNvPr>
          <p:cNvCxnSpPr>
            <a:cxnSpLocks/>
          </p:cNvCxnSpPr>
          <p:nvPr/>
        </p:nvCxnSpPr>
        <p:spPr>
          <a:xfrm>
            <a:off x="4464303" y="1400230"/>
            <a:ext cx="0" cy="2416470"/>
          </a:xfrm>
          <a:prstGeom prst="line">
            <a:avLst/>
          </a:prstGeom>
          <a:noFill/>
          <a:ln w="6350" cap="flat" cmpd="sng" algn="ctr">
            <a:solidFill>
              <a:srgbClr val="2499B6"/>
            </a:solidFill>
            <a:prstDash val="solid"/>
            <a:miter lim="800000"/>
          </a:ln>
          <a:effectLst/>
        </p:spPr>
      </p:cxnSp>
      <p:pic>
        <p:nvPicPr>
          <p:cNvPr id="14" name="Image 13">
            <a:extLst>
              <a:ext uri="{FF2B5EF4-FFF2-40B4-BE49-F238E27FC236}">
                <a16:creationId xmlns:a16="http://schemas.microsoft.com/office/drawing/2014/main" id="{EF33B9AF-7D33-4264-93D3-D5A98B89C0E9}"/>
              </a:ext>
            </a:extLst>
          </p:cNvPr>
          <p:cNvPicPr>
            <a:picLocks noChangeAspect="1"/>
          </p:cNvPicPr>
          <p:nvPr/>
        </p:nvPicPr>
        <p:blipFill>
          <a:blip r:embed="rId3">
            <a:duotone>
              <a:srgbClr val="AF1280">
                <a:shade val="45000"/>
                <a:satMod val="135000"/>
              </a:srgbClr>
              <a:prstClr val="white"/>
            </a:duotone>
          </a:blip>
          <a:stretch>
            <a:fillRect/>
          </a:stretch>
        </p:blipFill>
        <p:spPr>
          <a:xfrm>
            <a:off x="6893084" y="1183626"/>
            <a:ext cx="218159" cy="218159"/>
          </a:xfrm>
          <a:prstGeom prst="rect">
            <a:avLst/>
          </a:prstGeom>
        </p:spPr>
      </p:pic>
      <p:cxnSp>
        <p:nvCxnSpPr>
          <p:cNvPr id="15" name="Connecteur droit 14">
            <a:extLst>
              <a:ext uri="{FF2B5EF4-FFF2-40B4-BE49-F238E27FC236}">
                <a16:creationId xmlns:a16="http://schemas.microsoft.com/office/drawing/2014/main" id="{67667EF8-26B5-404B-B0ED-5FCE20C8E211}"/>
              </a:ext>
            </a:extLst>
          </p:cNvPr>
          <p:cNvCxnSpPr>
            <a:cxnSpLocks/>
          </p:cNvCxnSpPr>
          <p:nvPr/>
        </p:nvCxnSpPr>
        <p:spPr>
          <a:xfrm>
            <a:off x="7002163" y="1384441"/>
            <a:ext cx="13517" cy="2416470"/>
          </a:xfrm>
          <a:prstGeom prst="line">
            <a:avLst/>
          </a:prstGeom>
          <a:noFill/>
          <a:ln w="6350" cap="flat" cmpd="sng" algn="ctr">
            <a:solidFill>
              <a:srgbClr val="AF1280"/>
            </a:solidFill>
            <a:prstDash val="solid"/>
            <a:miter lim="800000"/>
          </a:ln>
          <a:effectLst/>
        </p:spPr>
      </p:cxnSp>
      <p:sp>
        <p:nvSpPr>
          <p:cNvPr id="18" name="Rectangle 17">
            <a:extLst>
              <a:ext uri="{FF2B5EF4-FFF2-40B4-BE49-F238E27FC236}">
                <a16:creationId xmlns:a16="http://schemas.microsoft.com/office/drawing/2014/main" id="{9E2E3C5F-1E95-424B-AE49-52B8066BD1DF}"/>
              </a:ext>
            </a:extLst>
          </p:cNvPr>
          <p:cNvSpPr/>
          <p:nvPr/>
        </p:nvSpPr>
        <p:spPr>
          <a:xfrm>
            <a:off x="7155977" y="1849913"/>
            <a:ext cx="2231260" cy="1815882"/>
          </a:xfrm>
          <a:prstGeom prst="rect">
            <a:avLst/>
          </a:prstGeom>
        </p:spPr>
        <p:txBody>
          <a:bodyPr wrap="square">
            <a:spAutoFit/>
          </a:bodyPr>
          <a:lstStyle/>
          <a:p>
            <a:r>
              <a:rPr lang="fr-FR" sz="1600" b="1" kern="0" dirty="0">
                <a:solidFill>
                  <a:srgbClr val="707372"/>
                </a:solidFill>
                <a:latin typeface="Arial" panose="020B0604020202020204"/>
              </a:rPr>
              <a:t>R</a:t>
            </a:r>
            <a:r>
              <a:rPr lang="fr-FR" sz="1600" b="1" kern="0" dirty="0" smtClean="0">
                <a:solidFill>
                  <a:srgbClr val="707372"/>
                </a:solidFill>
                <a:latin typeface="Arial" panose="020B0604020202020204"/>
              </a:rPr>
              <a:t>DV dédié sur prescription de l’assuré </a:t>
            </a:r>
          </a:p>
          <a:p>
            <a:r>
              <a:rPr lang="fr-FR" sz="1600" b="1" kern="0" dirty="0" smtClean="0">
                <a:solidFill>
                  <a:srgbClr val="707372"/>
                </a:solidFill>
                <a:latin typeface="Arial" panose="020B0604020202020204"/>
              </a:rPr>
              <a:t>&gt; Proposition de </a:t>
            </a:r>
            <a:r>
              <a:rPr lang="fr-FR" sz="1600" b="1" dirty="0" smtClean="0"/>
              <a:t>l’Option Transmission gratuite </a:t>
            </a:r>
            <a:endParaRPr lang="fr-FR" sz="1600" b="1" dirty="0"/>
          </a:p>
        </p:txBody>
      </p:sp>
      <p:sp>
        <p:nvSpPr>
          <p:cNvPr id="2" name="ZoneTexte 1">
            <a:extLst>
              <a:ext uri="{FF2B5EF4-FFF2-40B4-BE49-F238E27FC236}">
                <a16:creationId xmlns:a16="http://schemas.microsoft.com/office/drawing/2014/main" id="{C0835917-2243-4FD0-AD31-07680D620221}"/>
              </a:ext>
            </a:extLst>
          </p:cNvPr>
          <p:cNvSpPr txBox="1"/>
          <p:nvPr/>
        </p:nvSpPr>
        <p:spPr>
          <a:xfrm>
            <a:off x="1241571" y="4412609"/>
            <a:ext cx="9076886" cy="1384995"/>
          </a:xfrm>
          <a:prstGeom prst="rect">
            <a:avLst/>
          </a:prstGeom>
          <a:solidFill>
            <a:schemeClr val="bg1">
              <a:lumMod val="90000"/>
            </a:schemeClr>
          </a:solidFill>
          <a:ln w="19050">
            <a:solidFill>
              <a:srgbClr val="7030A0"/>
            </a:solidFill>
          </a:ln>
        </p:spPr>
        <p:txBody>
          <a:bodyPr wrap="square" rtlCol="0">
            <a:spAutoFit/>
          </a:bodyPr>
          <a:lstStyle/>
          <a:p>
            <a:r>
              <a:rPr lang="fr-FR" sz="1200" dirty="0" smtClean="0"/>
              <a:t>Obligation </a:t>
            </a:r>
            <a:r>
              <a:rPr lang="fr-FR" sz="1200" dirty="0"/>
              <a:t>: Contact </a:t>
            </a:r>
            <a:r>
              <a:rPr lang="fr-FR" sz="1200" b="1" u="sng" dirty="0"/>
              <a:t>unique</a:t>
            </a:r>
            <a:r>
              <a:rPr lang="fr-FR" sz="1200" dirty="0"/>
              <a:t> avec le filleul :</a:t>
            </a:r>
          </a:p>
          <a:p>
            <a:r>
              <a:rPr lang="fr-FR" sz="1200" dirty="0"/>
              <a:t>- Si le filleul est d’accord avec la proposition de rendez-vous, puis la souscription de l’Option Transmission, les données collectées (coordonnées de contact) prendront le caractère de données client et pourront à ce titre être conservées,</a:t>
            </a:r>
          </a:p>
          <a:p>
            <a:r>
              <a:rPr lang="fr-FR" sz="1200" dirty="0"/>
              <a:t>- Si le filleul n’a pas d’appétence et refuse le rendez-vous ou la souscription, les données (coordonnées de contact) collectées auront le caractère de données Prospect et ne pourrons être ni réutilisées, ni </a:t>
            </a:r>
            <a:r>
              <a:rPr lang="fr-FR" sz="1200" dirty="0" smtClean="0"/>
              <a:t>conservées (plus de 3 ans). </a:t>
            </a:r>
            <a:r>
              <a:rPr lang="fr-FR" sz="1200" dirty="0"/>
              <a:t>Dans ce cas il ne pourra pas y avoir </a:t>
            </a:r>
            <a:r>
              <a:rPr lang="fr-FR" sz="1200" b="1" u="sng" dirty="0"/>
              <a:t>d’autre contact sortant ultérieur</a:t>
            </a:r>
            <a:r>
              <a:rPr lang="fr-FR" sz="1200" dirty="0"/>
              <a:t>  pour lui proposer l’Option Transmission, sauf à reprendre intégralement la démarche avec le parrain. </a:t>
            </a:r>
          </a:p>
        </p:txBody>
      </p:sp>
    </p:spTree>
    <p:extLst>
      <p:ext uri="{BB962C8B-B14F-4D97-AF65-F5344CB8AC3E}">
        <p14:creationId xmlns:p14="http://schemas.microsoft.com/office/powerpoint/2010/main" val="42677075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Argumentaire </a:t>
            </a:r>
            <a:br>
              <a:rPr lang="fr-FR" dirty="0"/>
            </a:br>
            <a:r>
              <a:rPr lang="fr-FR" dirty="0"/>
              <a:t>prise de rendez vous client</a:t>
            </a:r>
          </a:p>
        </p:txBody>
      </p:sp>
      <p:sp>
        <p:nvSpPr>
          <p:cNvPr id="3" name="Espace réservé du texte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5</a:t>
            </a:fld>
            <a:endParaRPr lang="fr-FR" kern="0" dirty="0">
              <a:latin typeface="Helvetica"/>
            </a:endParaRPr>
          </a:p>
        </p:txBody>
      </p:sp>
      <p:sp>
        <p:nvSpPr>
          <p:cNvPr id="5" name="Titre 1"/>
          <p:cNvSpPr txBox="1">
            <a:spLocks/>
          </p:cNvSpPr>
          <p:nvPr/>
        </p:nvSpPr>
        <p:spPr>
          <a:xfrm>
            <a:off x="3093057" y="-19503"/>
            <a:ext cx="6282140" cy="747762"/>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1" latinLnBrk="0" hangingPunct="1">
              <a:spcBef>
                <a:spcPct val="0"/>
              </a:spcBef>
              <a:buNone/>
              <a:defRPr sz="3000" b="1" kern="1200" cap="all">
                <a:solidFill>
                  <a:schemeClr val="accent1"/>
                </a:solidFill>
                <a:latin typeface="Franklin Gothic Medium"/>
                <a:ea typeface="+mj-ea"/>
                <a:cs typeface="Franklin Gothic Medium"/>
              </a:defRPr>
            </a:lvl1pPr>
          </a:lstStyle>
          <a:p>
            <a:r>
              <a:rPr lang="fr-FR">
                <a:solidFill>
                  <a:srgbClr val="CD0920"/>
                </a:solidFill>
              </a:rPr>
              <a:t>Demarche commerciale</a:t>
            </a:r>
            <a:endParaRPr lang="fr-FR" dirty="0">
              <a:solidFill>
                <a:srgbClr val="CD0920"/>
              </a:solidFill>
            </a:endParaRPr>
          </a:p>
        </p:txBody>
      </p:sp>
    </p:spTree>
    <p:extLst>
      <p:ext uri="{BB962C8B-B14F-4D97-AF65-F5344CB8AC3E}">
        <p14:creationId xmlns:p14="http://schemas.microsoft.com/office/powerpoint/2010/main" val="3351690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17949" y="-1820"/>
            <a:ext cx="7637971" cy="747762"/>
          </a:xfrm>
        </p:spPr>
        <p:txBody>
          <a:bodyPr>
            <a:normAutofit/>
          </a:bodyPr>
          <a:lstStyle/>
          <a:p>
            <a:r>
              <a:rPr lang="fr-FR" dirty="0"/>
              <a:t>Argumentaire prise de rendez vous client</a:t>
            </a:r>
          </a:p>
        </p:txBody>
      </p:sp>
      <p:sp>
        <p:nvSpPr>
          <p:cNvPr id="3" name="Espace réservé du contenu 2"/>
          <p:cNvSpPr>
            <a:spLocks noGrp="1"/>
          </p:cNvSpPr>
          <p:nvPr>
            <p:ph idx="1"/>
          </p:nvPr>
        </p:nvSpPr>
        <p:spPr>
          <a:xfrm>
            <a:off x="1690072" y="951613"/>
            <a:ext cx="8522120" cy="5187930"/>
          </a:xfrm>
        </p:spPr>
        <p:txBody>
          <a:bodyPr>
            <a:normAutofit/>
          </a:bodyPr>
          <a:lstStyle/>
          <a:p>
            <a:pPr marL="0" indent="0">
              <a:buNone/>
            </a:pPr>
            <a:endParaRPr lang="fr-FR" b="1" dirty="0"/>
          </a:p>
          <a:p>
            <a:pPr marL="0" indent="0">
              <a:buNone/>
            </a:pPr>
            <a:endParaRPr lang="fr-FR" b="1" dirty="0"/>
          </a:p>
          <a:p>
            <a:pPr marL="0" indent="0">
              <a:buNone/>
            </a:pPr>
            <a:endParaRPr lang="fr-FR" b="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6</a:t>
            </a:fld>
            <a:endParaRPr lang="fr-FR" kern="0" dirty="0">
              <a:latin typeface="Helvetica"/>
            </a:endParaRPr>
          </a:p>
        </p:txBody>
      </p:sp>
      <p:sp>
        <p:nvSpPr>
          <p:cNvPr id="5" name="Rectangle 4"/>
          <p:cNvSpPr/>
          <p:nvPr/>
        </p:nvSpPr>
        <p:spPr>
          <a:xfrm>
            <a:off x="1831219" y="1025770"/>
            <a:ext cx="8380975" cy="3693319"/>
          </a:xfrm>
          <a:prstGeom prst="rect">
            <a:avLst/>
          </a:prstGeom>
        </p:spPr>
        <p:txBody>
          <a:bodyPr wrap="square">
            <a:spAutoFit/>
          </a:bodyPr>
          <a:lstStyle/>
          <a:p>
            <a:pPr defTabSz="457200"/>
            <a:r>
              <a:rPr lang="fr-FR" sz="2000" b="1" dirty="0">
                <a:solidFill>
                  <a:srgbClr val="4F504F"/>
                </a:solidFill>
                <a:latin typeface="Helvetica"/>
              </a:rPr>
              <a:t>Monsieur Audiard ?</a:t>
            </a:r>
          </a:p>
          <a:p>
            <a:pPr marL="742950" lvl="1" indent="-285750" defTabSz="457200">
              <a:buFont typeface="Arial" panose="020B0604020202020204" pitchFamily="34" charset="0"/>
              <a:buChar char="•"/>
            </a:pPr>
            <a:r>
              <a:rPr lang="fr-FR" dirty="0">
                <a:solidFill>
                  <a:srgbClr val="4F504F"/>
                </a:solidFill>
                <a:latin typeface="Helvetica"/>
              </a:rPr>
              <a:t>Bonjour Mr Audiard, Jacques X, votre conseiller (établissement)… Je vous contacte pour vous proposer de  faire un bilan sur votre patrimoine et notamment votre (vos) </a:t>
            </a:r>
            <a:r>
              <a:rPr lang="fr-FR" dirty="0" smtClean="0">
                <a:solidFill>
                  <a:srgbClr val="4F504F"/>
                </a:solidFill>
                <a:latin typeface="Helvetica"/>
              </a:rPr>
              <a:t>contrat(s) </a:t>
            </a:r>
            <a:r>
              <a:rPr lang="fr-FR" dirty="0">
                <a:solidFill>
                  <a:srgbClr val="4F504F"/>
                </a:solidFill>
                <a:latin typeface="Helvetica"/>
              </a:rPr>
              <a:t>d’assurance-vie. Vous avez pris des dispositions pour transmettre votre capital et je souhaite échanger avec vous à ce sujet.</a:t>
            </a:r>
          </a:p>
          <a:p>
            <a:pPr marL="742950" lvl="1" indent="-285750" defTabSz="457200">
              <a:buFont typeface="Arial" panose="020B0604020202020204" pitchFamily="34" charset="0"/>
              <a:buChar char="•"/>
            </a:pPr>
            <a:r>
              <a:rPr lang="fr-FR" dirty="0">
                <a:solidFill>
                  <a:srgbClr val="4F504F"/>
                </a:solidFill>
                <a:latin typeface="Helvetica"/>
              </a:rPr>
              <a:t>Vous avez mentionné une clause bénéficiaire il y a quelques temps. Vous en souvenez-vous ? Il est important de vérifier périodiquement  si elle correspond toujours à ce que vous souhaitez. Nous pourrions profiter d’un rendez-vous pour la vérifier ou la faire évoluer le cas échéant, et j’en profiterai pour vous tenir informé des nouvelles disposition fiscales de l’assurance-vie</a:t>
            </a:r>
          </a:p>
          <a:p>
            <a:pPr defTabSz="457200"/>
            <a:endParaRPr lang="fr-FR" sz="1600" dirty="0">
              <a:solidFill>
                <a:srgbClr val="4F504F"/>
              </a:solidFill>
              <a:latin typeface="Helvetica"/>
            </a:endParaRPr>
          </a:p>
        </p:txBody>
      </p:sp>
    </p:spTree>
    <p:extLst>
      <p:ext uri="{BB962C8B-B14F-4D97-AF65-F5344CB8AC3E}">
        <p14:creationId xmlns:p14="http://schemas.microsoft.com/office/powerpoint/2010/main" val="186440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58149" y="-1820"/>
            <a:ext cx="7854045" cy="747762"/>
          </a:xfrm>
        </p:spPr>
        <p:txBody>
          <a:bodyPr>
            <a:normAutofit fontScale="90000"/>
          </a:bodyPr>
          <a:lstStyle/>
          <a:p>
            <a:r>
              <a:rPr lang="fr-FR" dirty="0"/>
              <a:t>TRAITEMENT DES OBJECTIONS prise de rendez vous client  </a:t>
            </a:r>
            <a:r>
              <a:rPr lang="fr-FR" sz="2000" dirty="0"/>
              <a:t>1/4</a:t>
            </a:r>
          </a:p>
        </p:txBody>
      </p:sp>
      <p:sp>
        <p:nvSpPr>
          <p:cNvPr id="3" name="Espace réservé du contenu 2"/>
          <p:cNvSpPr>
            <a:spLocks noGrp="1"/>
          </p:cNvSpPr>
          <p:nvPr>
            <p:ph idx="1"/>
          </p:nvPr>
        </p:nvSpPr>
        <p:spPr/>
        <p:txBody>
          <a:bodyPr>
            <a:normAutofit/>
          </a:bodyPr>
          <a:lstStyle/>
          <a:p>
            <a:pPr marL="0" indent="0">
              <a:buNone/>
            </a:pPr>
            <a:r>
              <a:rPr lang="fr-FR" sz="2200" b="1" dirty="0"/>
              <a:t>« je n’ai pas le temps, cela ne m’intéresse pas… »</a:t>
            </a:r>
          </a:p>
          <a:p>
            <a:pPr lvl="1"/>
            <a:r>
              <a:rPr lang="fr-FR" sz="1900" dirty="0">
                <a:latin typeface="+mn-lt"/>
                <a:cs typeface="Helvetica" panose="020B0604020202020204" pitchFamily="34" charset="0"/>
              </a:rPr>
              <a:t>Je me permets d’insister, car j’ai vérifié votre contrat, et je me suis rendu compte que nous n’avons pas les coordonnées du ou des bénéficiaires désignés.  Cette mise à jour est surtout importante pour vous car je pense que votre désir est que le(s) bénéficiaire(s) reçoive(nt) le plus rapidement possible les capitaux décès provenant de votre contrat. Afin de répondre à votre souhait de façon optimale, nous pouvons envisager un RDV à votre convenance. Cela mérite que nous y consacrions un peu de temps. Qu’en pensez-vous ?</a:t>
            </a:r>
          </a:p>
          <a:p>
            <a:pPr marL="0" indent="0">
              <a:buNone/>
            </a:pPr>
            <a:endParaRPr lang="fr-FR" dirty="0"/>
          </a:p>
          <a:p>
            <a:pPr marL="0" indent="0">
              <a:buNone/>
            </a:pPr>
            <a:r>
              <a:rPr lang="fr-FR" sz="2200" dirty="0"/>
              <a:t>Et selon la réaction du </a:t>
            </a:r>
            <a:r>
              <a:rPr lang="fr-FR" sz="2200" dirty="0" smtClean="0"/>
              <a:t>client :</a:t>
            </a:r>
            <a:endParaRPr lang="fr-FR" sz="2200" strike="sngStrike" dirty="0" smtClean="0"/>
          </a:p>
          <a:p>
            <a:pPr lvl="1"/>
            <a:r>
              <a:rPr lang="fr-FR" sz="1900" dirty="0" smtClean="0"/>
              <a:t>La (établissement) a créé une offre spécifique particulièrement intéressante pour, </a:t>
            </a:r>
            <a:r>
              <a:rPr lang="fr-FR" sz="1900" u="sng" dirty="0" smtClean="0"/>
              <a:t>faciliter le traitement des successions et améliorer les conditions de transmission du patrimoine de nos clients</a:t>
            </a:r>
            <a:r>
              <a:rPr lang="fr-FR" sz="1900" dirty="0" smtClean="0"/>
              <a:t>,  j’aimerais vous la présenter et vous en faire profiter. Je vous propose de nous rencontrer. A quel moment pensez vous être disponible ?</a:t>
            </a:r>
          </a:p>
          <a:p>
            <a:pPr lvl="1"/>
            <a:r>
              <a:rPr lang="fr-FR" sz="1900" dirty="0" smtClean="0"/>
              <a:t>Selon </a:t>
            </a:r>
            <a:r>
              <a:rPr lang="fr-FR" sz="1900" dirty="0"/>
              <a:t>l’échange avec le client et son niveau de connaissance de la clause, s’il confirme qu’elle est toujours à jour, on peut présenter rapidement notre offre par téléphone en vue de prendre un rdv avec le client seul ou directement avec le client </a:t>
            </a:r>
            <a:r>
              <a:rPr lang="fr-FR" sz="1900" dirty="0" smtClean="0"/>
              <a:t>et </a:t>
            </a:r>
            <a:r>
              <a:rPr lang="fr-FR" sz="1900" u="sng" dirty="0"/>
              <a:t>son (ses) Ayant droit</a:t>
            </a:r>
          </a:p>
          <a:p>
            <a:endParaRPr lang="fr-FR"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7</a:t>
            </a:fld>
            <a:endParaRPr lang="fr-FR" kern="0" dirty="0">
              <a:latin typeface="Helvetica"/>
            </a:endParaRPr>
          </a:p>
        </p:txBody>
      </p:sp>
    </p:spTree>
    <p:extLst>
      <p:ext uri="{BB962C8B-B14F-4D97-AF65-F5344CB8AC3E}">
        <p14:creationId xmlns:p14="http://schemas.microsoft.com/office/powerpoint/2010/main" val="3592903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69198" y="-1820"/>
            <a:ext cx="7642995" cy="747762"/>
          </a:xfrm>
        </p:spPr>
        <p:txBody>
          <a:bodyPr>
            <a:normAutofit fontScale="90000"/>
          </a:bodyPr>
          <a:lstStyle/>
          <a:p>
            <a:r>
              <a:rPr lang="fr-FR" dirty="0"/>
              <a:t>TRAITEMENT DES OBJECTIONS prise de rendez vous client </a:t>
            </a:r>
            <a:r>
              <a:rPr lang="fr-FR" sz="2000" dirty="0"/>
              <a:t>2/4</a:t>
            </a:r>
          </a:p>
        </p:txBody>
      </p:sp>
      <p:sp>
        <p:nvSpPr>
          <p:cNvPr id="3" name="Espace réservé du contenu 2"/>
          <p:cNvSpPr>
            <a:spLocks noGrp="1"/>
          </p:cNvSpPr>
          <p:nvPr>
            <p:ph idx="1"/>
          </p:nvPr>
        </p:nvSpPr>
        <p:spPr>
          <a:xfrm>
            <a:off x="611456" y="971277"/>
            <a:ext cx="10972800" cy="5187930"/>
          </a:xfrm>
        </p:spPr>
        <p:txBody>
          <a:bodyPr>
            <a:normAutofit/>
          </a:bodyPr>
          <a:lstStyle/>
          <a:p>
            <a:pPr marL="0" indent="0">
              <a:buNone/>
            </a:pPr>
            <a:r>
              <a:rPr lang="fr-FR" b="1" dirty="0"/>
              <a:t>«J’ai déjà fait évoluer le contenu de la clause »</a:t>
            </a:r>
            <a:endParaRPr lang="fr-FR" dirty="0"/>
          </a:p>
          <a:p>
            <a:pPr lvl="1"/>
            <a:r>
              <a:rPr lang="fr-FR" dirty="0"/>
              <a:t>Donc elle correspond à vos attentes. </a:t>
            </a:r>
          </a:p>
          <a:p>
            <a:pPr lvl="1"/>
            <a:r>
              <a:rPr lang="fr-FR" dirty="0"/>
              <a:t>Je vais juste alors compléter les coordonnées de votre(vos) bénéficiaire(s) dans votre dossier et je vous parlerai de la nouvelle offre « transmission » dont vous pouvez lui(leur) faire profiter (</a:t>
            </a:r>
            <a:r>
              <a:rPr lang="fr-FR" b="1" dirty="0"/>
              <a:t>comme un « parrainage »)</a:t>
            </a:r>
          </a:p>
          <a:p>
            <a:pPr marL="0" indent="0">
              <a:buNone/>
            </a:pPr>
            <a:endParaRPr lang="fr-FR" dirty="0"/>
          </a:p>
          <a:p>
            <a:pPr marL="0" indent="0">
              <a:buNone/>
            </a:pPr>
            <a:r>
              <a:rPr lang="fr-FR" b="1" dirty="0"/>
              <a:t>« Je n’ai pas le temps »</a:t>
            </a:r>
          </a:p>
          <a:p>
            <a:pPr lvl="1"/>
            <a:r>
              <a:rPr lang="fr-FR" dirty="0"/>
              <a:t>C’est un placement long terme, nous avons tout le temps de nous rappeler quand vous le voulez. L’assurance vie est un placement attractif en terme de possibilités de diversification, de fiscalité et de transmission y compris sur plusieurs générations, mais à condition de l’accompagner des bonnes options.</a:t>
            </a:r>
          </a:p>
          <a:p>
            <a:pPr lvl="1"/>
            <a:r>
              <a:rPr lang="fr-FR" dirty="0"/>
              <a:t>La (établissement) a créé une offre spécifique particulièrement intéressante pour le(a)(s</a:t>
            </a:r>
            <a:r>
              <a:rPr lang="fr-FR" u="sng" dirty="0"/>
              <a:t>) Ayant droit</a:t>
            </a:r>
            <a:r>
              <a:rPr lang="fr-FR" dirty="0"/>
              <a:t> bénéficiaire(s) de contrat d’assurance-vie, j’aimerais vous la présenter et vous en faire profiter. Je vous propose de nous rencontrer, à quel moment seriez vous disponible ?</a:t>
            </a:r>
          </a:p>
          <a:p>
            <a:pPr marL="0" indent="0">
              <a:buNone/>
            </a:pPr>
            <a:endParaRPr lang="fr-FR"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8</a:t>
            </a:fld>
            <a:endParaRPr lang="fr-FR" kern="0" dirty="0">
              <a:latin typeface="Helvetica"/>
            </a:endParaRPr>
          </a:p>
        </p:txBody>
      </p:sp>
    </p:spTree>
    <p:extLst>
      <p:ext uri="{BB962C8B-B14F-4D97-AF65-F5344CB8AC3E}">
        <p14:creationId xmlns:p14="http://schemas.microsoft.com/office/powerpoint/2010/main" val="1262542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28996" y="-1820"/>
            <a:ext cx="7683196" cy="747762"/>
          </a:xfrm>
        </p:spPr>
        <p:txBody>
          <a:bodyPr>
            <a:normAutofit fontScale="90000"/>
          </a:bodyPr>
          <a:lstStyle/>
          <a:p>
            <a:r>
              <a:rPr lang="fr-FR" dirty="0"/>
              <a:t>TRAITEMENT DES OBJECTIONS prise de rendez vous client </a:t>
            </a:r>
            <a:r>
              <a:rPr lang="fr-FR" sz="2000" dirty="0"/>
              <a:t>3/4</a:t>
            </a:r>
          </a:p>
        </p:txBody>
      </p:sp>
      <p:sp>
        <p:nvSpPr>
          <p:cNvPr id="3" name="Espace réservé du contenu 2"/>
          <p:cNvSpPr>
            <a:spLocks noGrp="1"/>
          </p:cNvSpPr>
          <p:nvPr>
            <p:ph idx="1"/>
          </p:nvPr>
        </p:nvSpPr>
        <p:spPr/>
        <p:txBody>
          <a:bodyPr>
            <a:normAutofit/>
          </a:bodyPr>
          <a:lstStyle/>
          <a:p>
            <a:pPr marL="0" indent="0">
              <a:buNone/>
            </a:pPr>
            <a:r>
              <a:rPr lang="fr-FR" b="1" dirty="0"/>
              <a:t>«Mon(a)(es) Ayant </a:t>
            </a:r>
            <a:r>
              <a:rPr lang="fr-FR" b="1" dirty="0" smtClean="0"/>
              <a:t>droit-bénéficiaire(s</a:t>
            </a:r>
            <a:r>
              <a:rPr lang="fr-FR" b="1" dirty="0"/>
              <a:t>) n’est(ne sont) pas sur place » :</a:t>
            </a:r>
          </a:p>
          <a:p>
            <a:pPr lvl="1"/>
            <a:r>
              <a:rPr lang="fr-FR" dirty="0"/>
              <a:t>Nous pouvons prévoir de nous rencontrer lors de sa prochaine venue. Il suffit simplement de fixer le RDV en différé et que votre(s) Ayant </a:t>
            </a:r>
            <a:r>
              <a:rPr lang="fr-FR" dirty="0" smtClean="0"/>
              <a:t>droit-bénéficiaire(s</a:t>
            </a:r>
            <a:r>
              <a:rPr lang="fr-FR" dirty="0"/>
              <a:t>) me fasse parvenir certains documents réglementaires ; copie d’une pièce d’identité, justificatifs de domicile et économique (préciser…). De mon côté je vous contacterai une semaine avant pour confirmation de notre rendez-vous.. Quand cela peut-il se réaliser ?</a:t>
            </a:r>
          </a:p>
          <a:p>
            <a:pPr marL="0" indent="0">
              <a:buNone/>
            </a:pPr>
            <a:endParaRPr lang="fr-FR" dirty="0"/>
          </a:p>
          <a:p>
            <a:pPr marL="0" indent="0">
              <a:buNone/>
            </a:pPr>
            <a:r>
              <a:rPr lang="fr-FR" b="1" dirty="0"/>
              <a:t>«Dois-je venir avec mon(a)(es) Ayant droit </a:t>
            </a:r>
            <a:r>
              <a:rPr lang="fr-FR" b="1" dirty="0" smtClean="0"/>
              <a:t>-bénéficiaire(s</a:t>
            </a:r>
            <a:r>
              <a:rPr lang="fr-FR" b="1" dirty="0"/>
              <a:t>) ? »  :</a:t>
            </a:r>
          </a:p>
          <a:p>
            <a:pPr lvl="1"/>
            <a:r>
              <a:rPr lang="fr-FR" dirty="0"/>
              <a:t>Il est nécessaire qu’il(s) / elle(s) vienne(nt) </a:t>
            </a:r>
            <a:r>
              <a:rPr lang="fr-FR" dirty="0" smtClean="0"/>
              <a:t>car </a:t>
            </a:r>
            <a:r>
              <a:rPr lang="fr-FR" dirty="0"/>
              <a:t>c’est à lui (elle) (eux) que s’adresse cette nouvelle offre. </a:t>
            </a:r>
          </a:p>
          <a:p>
            <a:pPr marL="0" indent="0">
              <a:buNone/>
            </a:pPr>
            <a:endParaRPr lang="fr-FR" dirty="0">
              <a:solidFill>
                <a:srgbClr val="FF0000"/>
              </a:solidFill>
            </a:endParaRPr>
          </a:p>
          <a:p>
            <a:pPr marL="0" indent="0">
              <a:buNone/>
            </a:pPr>
            <a:r>
              <a:rPr lang="fr-FR" b="1" dirty="0"/>
              <a:t>« Je ne saurai pas lui expliquer toute cette démarche. Pouvez-vous le faire à ma place ?  » :</a:t>
            </a:r>
          </a:p>
          <a:p>
            <a:pPr lvl="1"/>
            <a:r>
              <a:rPr lang="fr-FR" dirty="0"/>
              <a:t> Bien évidemment, nous pouvons contacter votre (vos) Ayant </a:t>
            </a:r>
            <a:r>
              <a:rPr lang="fr-FR" dirty="0" smtClean="0"/>
              <a:t>droit-bénéficiaire(s</a:t>
            </a:r>
            <a:r>
              <a:rPr lang="fr-FR" dirty="0"/>
              <a:t>) pour leur proposer </a:t>
            </a:r>
            <a:r>
              <a:rPr lang="fr-FR" dirty="0" smtClean="0"/>
              <a:t>un RDV</a:t>
            </a:r>
            <a:r>
              <a:rPr lang="fr-FR" b="1" dirty="0" smtClean="0"/>
              <a:t>. </a:t>
            </a:r>
            <a:endParaRPr lang="fr-FR" dirty="0"/>
          </a:p>
          <a:p>
            <a:pPr marL="0" indent="0">
              <a:buNone/>
            </a:pPr>
            <a:endParaRPr lang="fr-FR" dirty="0"/>
          </a:p>
          <a:p>
            <a:pPr marL="0" indent="0">
              <a:buNone/>
            </a:pPr>
            <a:endParaRPr lang="fr-FR"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9</a:t>
            </a:fld>
            <a:endParaRPr lang="fr-FR" kern="0" dirty="0">
              <a:latin typeface="Helvetica"/>
            </a:endParaRPr>
          </a:p>
        </p:txBody>
      </p:sp>
    </p:spTree>
    <p:extLst>
      <p:ext uri="{BB962C8B-B14F-4D97-AF65-F5344CB8AC3E}">
        <p14:creationId xmlns:p14="http://schemas.microsoft.com/office/powerpoint/2010/main" val="59269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58148" y="-1820"/>
            <a:ext cx="7728420" cy="747762"/>
          </a:xfrm>
        </p:spPr>
        <p:txBody>
          <a:bodyPr>
            <a:normAutofit fontScale="90000"/>
          </a:bodyPr>
          <a:lstStyle/>
          <a:p>
            <a:r>
              <a:rPr lang="fr-FR" dirty="0"/>
              <a:t>TRAITEMENT DES OBJECTIONS prise de rendez vous client </a:t>
            </a:r>
            <a:r>
              <a:rPr lang="fr-FR" sz="2000" dirty="0"/>
              <a:t>4/4</a:t>
            </a:r>
          </a:p>
        </p:txBody>
      </p:sp>
      <p:sp>
        <p:nvSpPr>
          <p:cNvPr id="3" name="Espace réservé du contenu 2"/>
          <p:cNvSpPr>
            <a:spLocks noGrp="1"/>
          </p:cNvSpPr>
          <p:nvPr>
            <p:ph idx="1"/>
          </p:nvPr>
        </p:nvSpPr>
        <p:spPr>
          <a:xfrm>
            <a:off x="1687800" y="852055"/>
            <a:ext cx="8524392" cy="5361709"/>
          </a:xfrm>
        </p:spPr>
        <p:txBody>
          <a:bodyPr>
            <a:normAutofit fontScale="85000" lnSpcReduction="10000"/>
          </a:bodyPr>
          <a:lstStyle/>
          <a:p>
            <a:pPr marL="0" indent="0">
              <a:buNone/>
            </a:pPr>
            <a:r>
              <a:rPr lang="fr-FR" sz="1700" b="1" dirty="0"/>
              <a:t>«S’il arrive quelque chose au bénéficiaire avant mon décès que se passe-t-il ? »</a:t>
            </a:r>
          </a:p>
          <a:p>
            <a:pPr lvl="1"/>
            <a:r>
              <a:rPr lang="fr-FR" sz="1700" dirty="0"/>
              <a:t>Vos avoirs iront, à votre décès, au bénéficiaire que vous avez désigné en second rang. Quant au contrat ouvert en prise de date par le bénéficiaire en premier rang, il se dénouera au profit du(es) bénéficiaire(s) désignés préalablement par le défunt lui-même.</a:t>
            </a:r>
          </a:p>
          <a:p>
            <a:pPr marL="0" indent="0">
              <a:spcBef>
                <a:spcPts val="600"/>
              </a:spcBef>
              <a:buNone/>
            </a:pPr>
            <a:r>
              <a:rPr lang="fr-FR" sz="1700" b="1" dirty="0"/>
              <a:t>«Je crois qu’il détient un autre contrat dans un autre établissement»</a:t>
            </a:r>
          </a:p>
          <a:p>
            <a:pPr lvl="1"/>
            <a:r>
              <a:rPr lang="fr-FR" sz="1700" dirty="0"/>
              <a:t>Il en connait donc sans doute l’intérêt, mais le contrat que nous lui proposons offre des avantages significatifs : pas de frais d’entrée à la succession, facilité du transfert au sein du même établissement et donc disponibilité plus rapide en cas de besoin….</a:t>
            </a:r>
          </a:p>
          <a:p>
            <a:pPr lvl="1"/>
            <a:r>
              <a:rPr lang="fr-FR" sz="1700" dirty="0"/>
              <a:t>….. et de plus c’est un contrat haut de gamme. En assurance vie, il faut aussi penser « long terme » et choisir un contrat de qualité dès le départ.</a:t>
            </a:r>
          </a:p>
          <a:p>
            <a:pPr marL="0" indent="0">
              <a:spcBef>
                <a:spcPts val="600"/>
              </a:spcBef>
              <a:buNone/>
            </a:pPr>
            <a:r>
              <a:rPr lang="fr-FR" sz="1700" b="1" dirty="0"/>
              <a:t>«Mon(a)(es) bénéficiaire(s) aura(ont) besoin de cet argent pour payer les droits de succession et cela ne suffira pas !   »</a:t>
            </a:r>
          </a:p>
          <a:p>
            <a:pPr lvl="1" algn="just"/>
            <a:r>
              <a:rPr lang="fr-FR" sz="1700" dirty="0"/>
              <a:t> L’ouverture d’un contrat de « remploi » laisse au(à la)(x) bénéficiaire(s) considéré(e)(s) une totale liberté quant à l’utilisation de l’argent à votre décès. Elle constitue simplement une prise de date et permettra de bénéficier d’une antériorité fiscale pour le contrat d’assurance vie qu’il(elle)(s) aura(ont) préalablement souscrit(s).</a:t>
            </a:r>
          </a:p>
          <a:p>
            <a:pPr marL="0" indent="0">
              <a:spcBef>
                <a:spcPts val="600"/>
              </a:spcBef>
              <a:buNone/>
            </a:pPr>
            <a:r>
              <a:rPr lang="fr-FR" sz="1700" b="1" dirty="0"/>
              <a:t>«Je souhaite conserver jusqu’à mon décès le choix du(es) bénéficiaire(s)»</a:t>
            </a:r>
          </a:p>
          <a:p>
            <a:pPr lvl="1"/>
            <a:r>
              <a:rPr lang="fr-FR" sz="1700" dirty="0" smtClean="0"/>
              <a:t>Votre </a:t>
            </a:r>
            <a:r>
              <a:rPr lang="fr-FR" sz="1700" dirty="0"/>
              <a:t>(vos) contrat(s) n’est (ne sont) absolument pas modifié(s) et vous conservez la possibilité d’en modifier la(les) clauses bénéficiaire(s) quand vous le souhaitez sous réserve que cette(ces) dernière(s) n’ai(en)t pas été acceptée(s) </a:t>
            </a:r>
            <a:r>
              <a:rPr lang="fr-FR" sz="1700" dirty="0" smtClean="0"/>
              <a:t>par </a:t>
            </a:r>
            <a:r>
              <a:rPr lang="fr-FR" sz="1700" dirty="0"/>
              <a:t>le(s) bénéficiaires</a:t>
            </a:r>
            <a:endParaRPr lang="fr-FR" sz="1700" strike="sngStrike" dirty="0"/>
          </a:p>
          <a:p>
            <a:pPr lvl="1" algn="just"/>
            <a:r>
              <a:rPr lang="fr-FR" sz="1700" dirty="0"/>
              <a:t>Le(a) bénéficiaire peut effectivement accepter le bénéfice du contrat de votre vivant. Pour être valable, cette démarche ne peut se faire qu’avec votre accord préalable et expresse. Une acceptation doit être impérativement signée par le(a) souscripteur(</a:t>
            </a:r>
            <a:r>
              <a:rPr lang="fr-FR" sz="1700" dirty="0" err="1"/>
              <a:t>trice</a:t>
            </a:r>
            <a:r>
              <a:rPr lang="fr-FR" sz="1700" dirty="0"/>
              <a:t>)-assuré(e) et le bénéficiaire. Si vous ne </a:t>
            </a:r>
            <a:r>
              <a:rPr lang="fr-FR" sz="1700" u="sng" dirty="0"/>
              <a:t>le </a:t>
            </a:r>
            <a:r>
              <a:rPr lang="fr-FR" sz="1700" dirty="0"/>
              <a:t>souhaitez pas, rien ne vous y oblige. </a:t>
            </a:r>
          </a:p>
          <a:p>
            <a:pPr lvl="1"/>
            <a:endParaRPr lang="fr-FR" sz="1700" dirty="0"/>
          </a:p>
          <a:p>
            <a:pPr marL="0" indent="0">
              <a:buNone/>
            </a:pPr>
            <a:endParaRPr lang="fr-FR" sz="1700" dirty="0"/>
          </a:p>
          <a:p>
            <a:pPr marL="0" indent="0">
              <a:buNone/>
            </a:pPr>
            <a:endParaRPr lang="fr-FR"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10</a:t>
            </a:fld>
            <a:endParaRPr lang="fr-FR" kern="0" dirty="0">
              <a:latin typeface="Helvetica"/>
            </a:endParaRPr>
          </a:p>
        </p:txBody>
      </p:sp>
    </p:spTree>
    <p:extLst>
      <p:ext uri="{BB962C8B-B14F-4D97-AF65-F5344CB8AC3E}">
        <p14:creationId xmlns:p14="http://schemas.microsoft.com/office/powerpoint/2010/main" val="3006153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Argumentaire </a:t>
            </a:r>
            <a:br>
              <a:rPr lang="fr-FR" dirty="0"/>
            </a:br>
            <a:r>
              <a:rPr lang="fr-FR" dirty="0"/>
              <a:t>PHASE de rendez vous client</a:t>
            </a:r>
          </a:p>
        </p:txBody>
      </p:sp>
      <p:sp>
        <p:nvSpPr>
          <p:cNvPr id="3" name="Espace réservé du texte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11</a:t>
            </a:fld>
            <a:endParaRPr lang="fr-FR" kern="0" dirty="0">
              <a:latin typeface="Helvetica"/>
            </a:endParaRPr>
          </a:p>
        </p:txBody>
      </p:sp>
      <p:sp>
        <p:nvSpPr>
          <p:cNvPr id="5" name="Titre 1"/>
          <p:cNvSpPr txBox="1">
            <a:spLocks/>
          </p:cNvSpPr>
          <p:nvPr/>
        </p:nvSpPr>
        <p:spPr>
          <a:xfrm>
            <a:off x="3245287" y="-1820"/>
            <a:ext cx="6282140" cy="747762"/>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1" latinLnBrk="0" hangingPunct="1">
              <a:spcBef>
                <a:spcPct val="0"/>
              </a:spcBef>
              <a:buNone/>
              <a:defRPr sz="3000" b="1" kern="1200" cap="all">
                <a:solidFill>
                  <a:schemeClr val="accent1"/>
                </a:solidFill>
                <a:latin typeface="Franklin Gothic Medium"/>
                <a:ea typeface="+mj-ea"/>
                <a:cs typeface="Franklin Gothic Medium"/>
              </a:defRPr>
            </a:lvl1pPr>
          </a:lstStyle>
          <a:p>
            <a:r>
              <a:rPr lang="fr-FR">
                <a:solidFill>
                  <a:srgbClr val="CD0920"/>
                </a:solidFill>
              </a:rPr>
              <a:t>Demarche commerciale</a:t>
            </a:r>
            <a:endParaRPr lang="fr-FR" dirty="0">
              <a:solidFill>
                <a:srgbClr val="CD0920"/>
              </a:solidFill>
            </a:endParaRPr>
          </a:p>
        </p:txBody>
      </p:sp>
    </p:spTree>
    <p:extLst>
      <p:ext uri="{BB962C8B-B14F-4D97-AF65-F5344CB8AC3E}">
        <p14:creationId xmlns:p14="http://schemas.microsoft.com/office/powerpoint/2010/main" val="13384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2595" y="-5386"/>
            <a:ext cx="9078220" cy="747762"/>
          </a:xfrm>
        </p:spPr>
        <p:txBody>
          <a:bodyPr>
            <a:normAutofit fontScale="90000"/>
          </a:bodyPr>
          <a:lstStyle/>
          <a:p>
            <a:r>
              <a:rPr lang="fr-FR" dirty="0"/>
              <a:t>argumentaire  PHASE  rdv – VERIFICATION CLAUSE BENEFICAIRE </a:t>
            </a:r>
          </a:p>
        </p:txBody>
      </p:sp>
      <p:sp>
        <p:nvSpPr>
          <p:cNvPr id="3" name="Espace réservé du contenu 2"/>
          <p:cNvSpPr>
            <a:spLocks noGrp="1"/>
          </p:cNvSpPr>
          <p:nvPr>
            <p:ph idx="1"/>
          </p:nvPr>
        </p:nvSpPr>
        <p:spPr/>
        <p:txBody>
          <a:bodyPr>
            <a:normAutofit/>
          </a:bodyPr>
          <a:lstStyle/>
          <a:p>
            <a:pPr marL="0" indent="0">
              <a:buNone/>
            </a:pPr>
            <a:endParaRPr lang="fr-FR" b="1" dirty="0"/>
          </a:p>
          <a:p>
            <a:pPr marL="0" indent="0">
              <a:buNone/>
            </a:pPr>
            <a:endParaRPr lang="fr-FR" b="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12</a:t>
            </a:fld>
            <a:endParaRPr lang="fr-FR" kern="0" dirty="0">
              <a:latin typeface="Helvetica"/>
            </a:endParaRPr>
          </a:p>
        </p:txBody>
      </p:sp>
      <p:sp>
        <p:nvSpPr>
          <p:cNvPr id="5" name="Rectangle 4"/>
          <p:cNvSpPr/>
          <p:nvPr/>
        </p:nvSpPr>
        <p:spPr>
          <a:xfrm>
            <a:off x="1899493" y="742376"/>
            <a:ext cx="8380975" cy="4832092"/>
          </a:xfrm>
          <a:prstGeom prst="rect">
            <a:avLst/>
          </a:prstGeom>
        </p:spPr>
        <p:txBody>
          <a:bodyPr wrap="square">
            <a:spAutoFit/>
          </a:bodyPr>
          <a:lstStyle/>
          <a:p>
            <a:pPr defTabSz="457200"/>
            <a:r>
              <a:rPr lang="fr-FR" b="1" dirty="0">
                <a:solidFill>
                  <a:srgbClr val="4F504F"/>
                </a:solidFill>
                <a:latin typeface="Helvetica"/>
              </a:rPr>
              <a:t>Bonjour Mr Audiard, …enchanté(e)…ou… comment allez-vous (si client connu)</a:t>
            </a:r>
            <a:endParaRPr lang="fr-FR" sz="1050" dirty="0">
              <a:solidFill>
                <a:srgbClr val="4F504F"/>
              </a:solidFill>
              <a:latin typeface="Helvetica"/>
            </a:endParaRPr>
          </a:p>
          <a:p>
            <a:pPr marL="742950" lvl="1" indent="-285750" defTabSz="457200">
              <a:buFont typeface="Arial" panose="020B0604020202020204" pitchFamily="34" charset="0"/>
              <a:buChar char="•"/>
            </a:pPr>
            <a:r>
              <a:rPr lang="fr-FR" sz="1600" dirty="0">
                <a:solidFill>
                  <a:srgbClr val="4F504F"/>
                </a:solidFill>
                <a:latin typeface="Helvetica"/>
              </a:rPr>
              <a:t>Je vous propose de faire, comme convenu au téléphone, </a:t>
            </a:r>
            <a:r>
              <a:rPr lang="fr-FR" sz="1600" b="1" dirty="0">
                <a:solidFill>
                  <a:srgbClr val="7030A0"/>
                </a:solidFill>
                <a:latin typeface="Helvetica"/>
              </a:rPr>
              <a:t>un point sur la transmission de votre patrimoine et </a:t>
            </a:r>
            <a:r>
              <a:rPr lang="fr-FR" sz="1600" b="1" dirty="0" smtClean="0">
                <a:solidFill>
                  <a:srgbClr val="7030A0"/>
                </a:solidFill>
                <a:latin typeface="Helvetica"/>
              </a:rPr>
              <a:t>la </a:t>
            </a:r>
            <a:r>
              <a:rPr lang="fr-FR" sz="1600" b="1" dirty="0">
                <a:solidFill>
                  <a:srgbClr val="7030A0"/>
                </a:solidFill>
                <a:latin typeface="Helvetica"/>
              </a:rPr>
              <a:t>clause bénéficiaire de votre contrat d’assurance </a:t>
            </a:r>
            <a:r>
              <a:rPr lang="fr-FR" sz="1600" dirty="0">
                <a:solidFill>
                  <a:srgbClr val="4F504F"/>
                </a:solidFill>
                <a:latin typeface="Helvetica"/>
              </a:rPr>
              <a:t>afin de vérifier </a:t>
            </a:r>
            <a:r>
              <a:rPr lang="fr-FR" sz="1600" dirty="0" smtClean="0">
                <a:solidFill>
                  <a:srgbClr val="4F504F"/>
                </a:solidFill>
                <a:latin typeface="Helvetica"/>
              </a:rPr>
              <a:t>qu’elle </a:t>
            </a:r>
            <a:r>
              <a:rPr lang="fr-FR" sz="1600" u="sng" dirty="0">
                <a:solidFill>
                  <a:srgbClr val="4F504F"/>
                </a:solidFill>
                <a:latin typeface="Helvetica"/>
              </a:rPr>
              <a:t>est</a:t>
            </a:r>
            <a:r>
              <a:rPr lang="fr-FR" sz="1600" dirty="0">
                <a:solidFill>
                  <a:srgbClr val="4F504F"/>
                </a:solidFill>
                <a:latin typeface="Helvetica"/>
              </a:rPr>
              <a:t> bien adaptée à votre souhait voire de la compléter/ la modifier le cas échéant. </a:t>
            </a:r>
          </a:p>
          <a:p>
            <a:pPr marL="1200150" lvl="2" indent="-285750" defTabSz="457200">
              <a:buFont typeface="Arial" panose="020B0604020202020204" pitchFamily="34" charset="0"/>
              <a:buChar char="•"/>
            </a:pPr>
            <a:r>
              <a:rPr lang="fr-FR" sz="1400" i="1" dirty="0">
                <a:solidFill>
                  <a:srgbClr val="4F504F">
                    <a:lumMod val="50000"/>
                  </a:srgbClr>
                </a:solidFill>
                <a:latin typeface="Helvetica"/>
              </a:rPr>
              <a:t>Valider avec le client  sa situation matrimoniale (célibataire, marié et sous quelle régime, pacsé, veuf) et  demander s’il a des enfants. Faire un point rapide sur son patrimoine financier notamment si le(a) client€ détient des avoirs  à la concurrence,</a:t>
            </a:r>
          </a:p>
          <a:p>
            <a:pPr marL="742950" lvl="1" indent="-285750" defTabSz="457200">
              <a:buFont typeface="Arial" panose="020B0604020202020204" pitchFamily="34" charset="0"/>
              <a:buChar char="•"/>
            </a:pPr>
            <a:r>
              <a:rPr lang="fr-FR" sz="1600" dirty="0">
                <a:solidFill>
                  <a:srgbClr val="4F504F"/>
                </a:solidFill>
                <a:latin typeface="Helvetica"/>
              </a:rPr>
              <a:t>La clause actuelle est la suivante : …..</a:t>
            </a:r>
          </a:p>
          <a:p>
            <a:pPr marL="742950" lvl="1" indent="-285750" defTabSz="457200">
              <a:buFont typeface="Arial" panose="020B0604020202020204" pitchFamily="34" charset="0"/>
              <a:buChar char="•"/>
            </a:pPr>
            <a:r>
              <a:rPr lang="fr-FR" sz="1600" dirty="0">
                <a:solidFill>
                  <a:srgbClr val="4F504F"/>
                </a:solidFill>
                <a:latin typeface="Helvetica"/>
              </a:rPr>
              <a:t>La personne désignée correspond t’elle à vos souhaits ?</a:t>
            </a:r>
          </a:p>
          <a:p>
            <a:pPr marL="1200150" lvl="2" indent="-285750" defTabSz="457200">
              <a:buFont typeface="Arial" panose="020B0604020202020204" pitchFamily="34" charset="0"/>
              <a:buChar char="•"/>
            </a:pPr>
            <a:r>
              <a:rPr lang="fr-FR" sz="1400" i="1" dirty="0">
                <a:solidFill>
                  <a:srgbClr val="4F504F">
                    <a:lumMod val="50000"/>
                  </a:srgbClr>
                </a:solidFill>
                <a:latin typeface="Helvetica"/>
              </a:rPr>
              <a:t>Si « non », modifier la clause par avenant. De plus, la clause nominative permet le règlement de l’assurance-vie suite à décès, sur simple présentation de pièce d’identité (sauf si conjoint=&gt;livret de famille nécessaire pour profiter de l’exonération des droits  de succession). Toutefois, toujours prévoir un(e) bénéficiaire subséquent en cas de prédécès du(de la) bénéficiaire initial(e). </a:t>
            </a:r>
          </a:p>
          <a:p>
            <a:pPr marL="742950" lvl="1" indent="-285750" defTabSz="457200">
              <a:buFont typeface="Arial" panose="020B0604020202020204" pitchFamily="34" charset="0"/>
              <a:buChar char="•"/>
            </a:pPr>
            <a:r>
              <a:rPr lang="fr-FR" sz="1600" dirty="0">
                <a:solidFill>
                  <a:srgbClr val="4F504F"/>
                </a:solidFill>
                <a:latin typeface="Helvetica"/>
              </a:rPr>
              <a:t>Désormais les bénéficiaires inscrits correspondent  à vos souhaits, </a:t>
            </a:r>
            <a:r>
              <a:rPr lang="fr-FR" sz="1600" dirty="0">
                <a:solidFill>
                  <a:srgbClr val="7030A0"/>
                </a:solidFill>
                <a:latin typeface="Helvetica"/>
              </a:rPr>
              <a:t>mais </a:t>
            </a:r>
            <a:r>
              <a:rPr lang="fr-FR" sz="1600" b="1" dirty="0">
                <a:solidFill>
                  <a:srgbClr val="7030A0"/>
                </a:solidFill>
                <a:latin typeface="Helvetica"/>
              </a:rPr>
              <a:t>nous n’avons pas leurs coordonnées, ni leur(s) adresse(s)</a:t>
            </a:r>
            <a:r>
              <a:rPr lang="fr-FR" sz="1600" b="1" dirty="0">
                <a:solidFill>
                  <a:srgbClr val="4F504F"/>
                </a:solidFill>
                <a:latin typeface="Helvetica"/>
              </a:rPr>
              <a:t>. </a:t>
            </a:r>
            <a:r>
              <a:rPr lang="fr-FR" sz="1600" dirty="0">
                <a:solidFill>
                  <a:srgbClr val="4F504F"/>
                </a:solidFill>
                <a:latin typeface="Helvetica"/>
              </a:rPr>
              <a:t>Or, c’est important d’avoir ces éléments pour traiter rapidement les dossiers suite à votre décès. Avec votre aide </a:t>
            </a:r>
            <a:r>
              <a:rPr lang="fr-FR" sz="1600" dirty="0">
                <a:solidFill>
                  <a:srgbClr val="7030A0"/>
                </a:solidFill>
                <a:latin typeface="Helvetica"/>
              </a:rPr>
              <a:t>je vais donc mettre à jour le dossier.</a:t>
            </a:r>
          </a:p>
        </p:txBody>
      </p:sp>
    </p:spTree>
    <p:extLst>
      <p:ext uri="{BB962C8B-B14F-4D97-AF65-F5344CB8AC3E}">
        <p14:creationId xmlns:p14="http://schemas.microsoft.com/office/powerpoint/2010/main" val="2946861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2595" y="-5386"/>
            <a:ext cx="9078220" cy="747762"/>
          </a:xfrm>
        </p:spPr>
        <p:txBody>
          <a:bodyPr>
            <a:normAutofit fontScale="90000"/>
          </a:bodyPr>
          <a:lstStyle/>
          <a:p>
            <a:r>
              <a:rPr lang="fr-FR" dirty="0"/>
              <a:t>Exemple argumentaire  PHASE  rdv – VERIFICATION CLAUSE BENEFICIAIRE </a:t>
            </a:r>
          </a:p>
        </p:txBody>
      </p:sp>
      <p:sp>
        <p:nvSpPr>
          <p:cNvPr id="3" name="Espace réservé du contenu 2"/>
          <p:cNvSpPr>
            <a:spLocks noGrp="1"/>
          </p:cNvSpPr>
          <p:nvPr>
            <p:ph idx="1"/>
          </p:nvPr>
        </p:nvSpPr>
        <p:spPr/>
        <p:txBody>
          <a:bodyPr>
            <a:normAutofit/>
          </a:bodyPr>
          <a:lstStyle/>
          <a:p>
            <a:pPr marL="0" indent="0">
              <a:buNone/>
            </a:pPr>
            <a:endParaRPr lang="fr-FR" b="1" dirty="0"/>
          </a:p>
          <a:p>
            <a:pPr marL="0" indent="0">
              <a:buNone/>
            </a:pPr>
            <a:endParaRPr lang="fr-FR" b="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13</a:t>
            </a:fld>
            <a:endParaRPr lang="fr-FR" kern="0" dirty="0">
              <a:latin typeface="Helvetica"/>
            </a:endParaRPr>
          </a:p>
        </p:txBody>
      </p:sp>
      <p:sp>
        <p:nvSpPr>
          <p:cNvPr id="5" name="Rectangle 4"/>
          <p:cNvSpPr/>
          <p:nvPr/>
        </p:nvSpPr>
        <p:spPr>
          <a:xfrm>
            <a:off x="1899493" y="742378"/>
            <a:ext cx="8380975" cy="5201424"/>
          </a:xfrm>
          <a:prstGeom prst="rect">
            <a:avLst/>
          </a:prstGeom>
        </p:spPr>
        <p:txBody>
          <a:bodyPr wrap="square">
            <a:spAutoFit/>
          </a:bodyPr>
          <a:lstStyle/>
          <a:p>
            <a:pPr marL="742950" lvl="1" indent="-285750" defTabSz="457200">
              <a:buFont typeface="Arial" panose="020B0604020202020204" pitchFamily="34" charset="0"/>
              <a:buChar char="•"/>
            </a:pPr>
            <a:r>
              <a:rPr lang="fr-FR" dirty="0">
                <a:solidFill>
                  <a:srgbClr val="4F504F"/>
                </a:solidFill>
                <a:latin typeface="Helvetica"/>
              </a:rPr>
              <a:t>Comme évoqué lors de notre rendez vous téléphonique, Je vais maintenant </a:t>
            </a:r>
            <a:r>
              <a:rPr lang="fr-FR" b="1" dirty="0">
                <a:solidFill>
                  <a:srgbClr val="7030A0"/>
                </a:solidFill>
                <a:latin typeface="Helvetica"/>
              </a:rPr>
              <a:t>vous présenter les nouvelles dispositions que propose notre assureur  afin  </a:t>
            </a:r>
            <a:r>
              <a:rPr lang="fr-FR" b="1" dirty="0" smtClean="0">
                <a:solidFill>
                  <a:srgbClr val="7030A0"/>
                </a:solidFill>
                <a:latin typeface="Helvetica"/>
              </a:rPr>
              <a:t>d’optimiser </a:t>
            </a:r>
            <a:r>
              <a:rPr lang="fr-FR" b="1" dirty="0">
                <a:solidFill>
                  <a:srgbClr val="7030A0"/>
                </a:solidFill>
                <a:latin typeface="Helvetica"/>
              </a:rPr>
              <a:t>la transmission de votre patrimoine</a:t>
            </a:r>
          </a:p>
          <a:p>
            <a:pPr marL="1200150" lvl="2" indent="-285750" defTabSz="457200">
              <a:buFont typeface="Arial" panose="020B0604020202020204" pitchFamily="34" charset="0"/>
              <a:buChar char="•"/>
            </a:pPr>
            <a:r>
              <a:rPr lang="fr-FR" i="1" dirty="0">
                <a:solidFill>
                  <a:srgbClr val="4F504F">
                    <a:lumMod val="50000"/>
                  </a:srgbClr>
                </a:solidFill>
                <a:latin typeface="Helvetica"/>
              </a:rPr>
              <a:t>présenter l’offre cf. supports de présentation de l’Option</a:t>
            </a:r>
          </a:p>
          <a:p>
            <a:pPr marL="742950" lvl="1" indent="-285750" defTabSz="457200">
              <a:buFont typeface="Arial" panose="020B0604020202020204" pitchFamily="34" charset="0"/>
              <a:buChar char="•"/>
            </a:pPr>
            <a:r>
              <a:rPr lang="fr-FR" dirty="0">
                <a:solidFill>
                  <a:srgbClr val="4F504F"/>
                </a:solidFill>
                <a:latin typeface="Helvetica"/>
              </a:rPr>
              <a:t>Qu’en pensez  vous ?</a:t>
            </a:r>
          </a:p>
          <a:p>
            <a:pPr marL="1200150" lvl="2" indent="-285750" defTabSz="457200">
              <a:buFont typeface="Arial" panose="020B0604020202020204" pitchFamily="34" charset="0"/>
              <a:buChar char="•"/>
            </a:pPr>
            <a:r>
              <a:rPr lang="fr-FR" sz="1600" i="1" dirty="0">
                <a:solidFill>
                  <a:srgbClr val="4F504F">
                    <a:lumMod val="50000"/>
                  </a:srgbClr>
                </a:solidFill>
                <a:latin typeface="Helvetica"/>
              </a:rPr>
              <a:t>Si le client montre son intérêt </a:t>
            </a:r>
            <a:r>
              <a:rPr lang="fr-FR" sz="1100" dirty="0">
                <a:solidFill>
                  <a:srgbClr val="4F504F">
                    <a:lumMod val="50000"/>
                  </a:srgbClr>
                </a:solidFill>
                <a:latin typeface="Helvetica"/>
              </a:rPr>
              <a:t>: </a:t>
            </a:r>
          </a:p>
          <a:p>
            <a:pPr marL="742950" lvl="1" indent="-285750" defTabSz="457200">
              <a:buFont typeface="Arial" panose="020B0604020202020204" pitchFamily="34" charset="0"/>
              <a:buChar char="•"/>
            </a:pPr>
            <a:r>
              <a:rPr lang="fr-FR" dirty="0">
                <a:solidFill>
                  <a:srgbClr val="4F504F"/>
                </a:solidFill>
                <a:latin typeface="Helvetica"/>
              </a:rPr>
              <a:t>Je vous propose alors de nous revoir avec  « votre(vos) Ayant </a:t>
            </a:r>
            <a:r>
              <a:rPr lang="fr-FR" dirty="0" smtClean="0">
                <a:solidFill>
                  <a:srgbClr val="4F504F"/>
                </a:solidFill>
                <a:latin typeface="Helvetica"/>
              </a:rPr>
              <a:t>droit-bénéficiaire(s</a:t>
            </a:r>
            <a:r>
              <a:rPr lang="fr-FR" dirty="0">
                <a:solidFill>
                  <a:srgbClr val="4F504F"/>
                </a:solidFill>
                <a:latin typeface="Helvetica"/>
              </a:rPr>
              <a:t>) » afin de pouvoir lui(leur) faire bénéficier de cette</a:t>
            </a:r>
            <a:r>
              <a:rPr lang="fr-FR" dirty="0">
                <a:solidFill>
                  <a:srgbClr val="0070C0"/>
                </a:solidFill>
                <a:latin typeface="Helvetica"/>
              </a:rPr>
              <a:t> </a:t>
            </a:r>
            <a:r>
              <a:rPr lang="fr-FR" b="1" dirty="0">
                <a:solidFill>
                  <a:srgbClr val="7030A0"/>
                </a:solidFill>
                <a:latin typeface="Helvetica"/>
              </a:rPr>
              <a:t>offre  inédite, qui est vraiment intéressante, et vous permettra d’optimiser la transmission </a:t>
            </a:r>
            <a:r>
              <a:rPr lang="fr-FR" b="1" dirty="0" smtClean="0">
                <a:solidFill>
                  <a:srgbClr val="7030A0"/>
                </a:solidFill>
                <a:latin typeface="Helvetica"/>
              </a:rPr>
              <a:t>de </a:t>
            </a:r>
            <a:r>
              <a:rPr lang="fr-FR" b="1" dirty="0">
                <a:solidFill>
                  <a:srgbClr val="7030A0"/>
                </a:solidFill>
                <a:latin typeface="Helvetica"/>
              </a:rPr>
              <a:t>votre patrimoine.</a:t>
            </a:r>
          </a:p>
          <a:p>
            <a:pPr marL="742950" lvl="1" indent="-285750" defTabSz="457200">
              <a:buFont typeface="Arial" panose="020B0604020202020204" pitchFamily="34" charset="0"/>
              <a:buChar char="•"/>
            </a:pPr>
            <a:r>
              <a:rPr lang="fr-FR" dirty="0">
                <a:solidFill>
                  <a:srgbClr val="4F504F"/>
                </a:solidFill>
                <a:latin typeface="Helvetica"/>
              </a:rPr>
              <a:t>A quel moment est(sont) il(elle)(s) disponible(s) ? Peut-on l’(les)appeler maintenant afin de fixer une date de rendez vous ?</a:t>
            </a:r>
          </a:p>
          <a:p>
            <a:pPr marL="1200150" lvl="2" indent="-285750" defTabSz="457200">
              <a:buFont typeface="Arial" panose="020B0604020202020204" pitchFamily="34" charset="0"/>
              <a:buChar char="•"/>
            </a:pPr>
            <a:r>
              <a:rPr lang="fr-FR" sz="1600" i="1" dirty="0">
                <a:solidFill>
                  <a:srgbClr val="7030A0"/>
                </a:solidFill>
                <a:latin typeface="Helvetica"/>
              </a:rPr>
              <a:t>Si le(a)(s) Ayant droit bénéficiaire(s) n’est(ne sont) pas disponible(s) immédiatement, demander au client si il souhaite le(s) contacter lui-même ou s’il préfère, lui demander son accord pour contacter l’ayant-droit bénéficiaire de sa part </a:t>
            </a:r>
            <a:r>
              <a:rPr lang="fr-FR" sz="1600" i="1" dirty="0">
                <a:solidFill>
                  <a:srgbClr val="4F504F">
                    <a:lumMod val="50000"/>
                  </a:srgbClr>
                </a:solidFill>
                <a:latin typeface="Helvetica"/>
              </a:rPr>
              <a:t>et lui demander de le(a)(s) prévenir de l’appel du conseiller,</a:t>
            </a:r>
          </a:p>
          <a:p>
            <a:pPr marL="742950" lvl="1" indent="-285750" defTabSz="457200">
              <a:buFont typeface="Arial" panose="020B0604020202020204" pitchFamily="34" charset="0"/>
              <a:buChar char="•"/>
            </a:pPr>
            <a:r>
              <a:rPr lang="fr-FR" dirty="0">
                <a:solidFill>
                  <a:srgbClr val="4F504F"/>
                </a:solidFill>
                <a:latin typeface="Helvetica"/>
              </a:rPr>
              <a:t>Si le(s) ayants-droit(s) bénéficiaire(s) est(sont) un(des) enfant(s) et ne réside(nt) pas dans la région : à quel moment pourrons-nous, en votre présence, le(s) rencontrer ?</a:t>
            </a:r>
          </a:p>
        </p:txBody>
      </p:sp>
    </p:spTree>
    <p:extLst>
      <p:ext uri="{BB962C8B-B14F-4D97-AF65-F5344CB8AC3E}">
        <p14:creationId xmlns:p14="http://schemas.microsoft.com/office/powerpoint/2010/main" val="2736112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Argumentaire </a:t>
            </a:r>
            <a:br>
              <a:rPr lang="fr-FR" dirty="0"/>
            </a:br>
            <a:r>
              <a:rPr lang="fr-FR" dirty="0"/>
              <a:t>prise de rendez vous </a:t>
            </a:r>
            <a:r>
              <a:rPr lang="fr-FR" u="sng" dirty="0" smtClean="0"/>
              <a:t>Ayant </a:t>
            </a:r>
            <a:r>
              <a:rPr lang="fr-FR" u="sng" dirty="0"/>
              <a:t>droit</a:t>
            </a:r>
            <a:r>
              <a:rPr lang="fr-FR" dirty="0"/>
              <a:t/>
            </a:r>
            <a:br>
              <a:rPr lang="fr-FR" dirty="0"/>
            </a:br>
            <a:r>
              <a:rPr lang="fr-FR" dirty="0"/>
              <a:t> </a:t>
            </a:r>
          </a:p>
        </p:txBody>
      </p:sp>
      <p:sp>
        <p:nvSpPr>
          <p:cNvPr id="3" name="Espace réservé du texte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14</a:t>
            </a:fld>
            <a:endParaRPr lang="fr-FR" kern="0" dirty="0">
              <a:latin typeface="Helvetica"/>
            </a:endParaRPr>
          </a:p>
        </p:txBody>
      </p:sp>
      <p:sp>
        <p:nvSpPr>
          <p:cNvPr id="5" name="Titre 1"/>
          <p:cNvSpPr txBox="1">
            <a:spLocks/>
          </p:cNvSpPr>
          <p:nvPr/>
        </p:nvSpPr>
        <p:spPr>
          <a:xfrm>
            <a:off x="3245287" y="-1820"/>
            <a:ext cx="6282140" cy="747762"/>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1" latinLnBrk="0" hangingPunct="1">
              <a:spcBef>
                <a:spcPct val="0"/>
              </a:spcBef>
              <a:buNone/>
              <a:defRPr sz="3000" b="1" kern="1200" cap="all">
                <a:solidFill>
                  <a:schemeClr val="accent1"/>
                </a:solidFill>
                <a:latin typeface="Franklin Gothic Medium"/>
                <a:ea typeface="+mj-ea"/>
                <a:cs typeface="Franklin Gothic Medium"/>
              </a:defRPr>
            </a:lvl1pPr>
          </a:lstStyle>
          <a:p>
            <a:r>
              <a:rPr lang="fr-FR">
                <a:solidFill>
                  <a:srgbClr val="CD0920"/>
                </a:solidFill>
              </a:rPr>
              <a:t>Demarche commerciale</a:t>
            </a:r>
            <a:endParaRPr lang="fr-FR" dirty="0">
              <a:solidFill>
                <a:srgbClr val="CD0920"/>
              </a:solidFill>
            </a:endParaRPr>
          </a:p>
        </p:txBody>
      </p:sp>
    </p:spTree>
    <p:extLst>
      <p:ext uri="{BB962C8B-B14F-4D97-AF65-F5344CB8AC3E}">
        <p14:creationId xmlns:p14="http://schemas.microsoft.com/office/powerpoint/2010/main" val="207391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2594" y="-1820"/>
            <a:ext cx="8299949" cy="747762"/>
          </a:xfrm>
        </p:spPr>
        <p:txBody>
          <a:bodyPr>
            <a:normAutofit fontScale="90000"/>
          </a:bodyPr>
          <a:lstStyle/>
          <a:p>
            <a:r>
              <a:rPr lang="fr-FR" dirty="0"/>
              <a:t>argumentaire  prise rdv client </a:t>
            </a:r>
            <a:r>
              <a:rPr lang="fr-FR" dirty="0" smtClean="0"/>
              <a:t>/</a:t>
            </a:r>
            <a:r>
              <a:rPr lang="fr-FR" u="sng" dirty="0" smtClean="0"/>
              <a:t>AYANT </a:t>
            </a:r>
            <a:r>
              <a:rPr lang="fr-FR" u="sng" dirty="0"/>
              <a:t>DROIT</a:t>
            </a:r>
            <a:r>
              <a:rPr lang="fr-FR" dirty="0"/>
              <a:t>/ conseiller</a:t>
            </a:r>
          </a:p>
        </p:txBody>
      </p:sp>
      <p:sp>
        <p:nvSpPr>
          <p:cNvPr id="3" name="Espace réservé du contenu 2"/>
          <p:cNvSpPr>
            <a:spLocks noGrp="1"/>
          </p:cNvSpPr>
          <p:nvPr>
            <p:ph idx="1"/>
          </p:nvPr>
        </p:nvSpPr>
        <p:spPr/>
        <p:txBody>
          <a:bodyPr>
            <a:normAutofit lnSpcReduction="10000"/>
          </a:bodyPr>
          <a:lstStyle/>
          <a:p>
            <a:pPr marL="0" indent="0">
              <a:buNone/>
            </a:pPr>
            <a:r>
              <a:rPr lang="fr-FR" dirty="0"/>
              <a:t>Monsieur X (Nom/prénom) =&gt; vérifier identité</a:t>
            </a:r>
          </a:p>
          <a:p>
            <a:pPr marL="0" indent="0">
              <a:buNone/>
            </a:pPr>
            <a:endParaRPr lang="fr-FR" dirty="0"/>
          </a:p>
          <a:p>
            <a:r>
              <a:rPr lang="fr-FR" dirty="0"/>
              <a:t>« Nous avons rencontré Monsieur X * ou Madame X * et avons réalisé avec lui/elle un bilan patrimonial. Nous avons beaucoup échangé sur la transmission de son patrimoine à ses héritiers/ayants droit.</a:t>
            </a:r>
          </a:p>
          <a:p>
            <a:pPr lvl="1"/>
            <a:r>
              <a:rPr lang="fr-FR" dirty="0"/>
              <a:t> A l’issu de ce rdv, Monsieur X * ou Madame X * nous a demandé de vous </a:t>
            </a:r>
            <a:r>
              <a:rPr lang="fr-FR" dirty="0" smtClean="0"/>
              <a:t>contacter </a:t>
            </a:r>
            <a:r>
              <a:rPr lang="fr-FR" dirty="0"/>
              <a:t>afin que nous puissions nous rencontrer ensemble et vous faire part des solutions Caisse d’Epargne dans le cadre d’une succession » </a:t>
            </a:r>
          </a:p>
          <a:p>
            <a:pPr marL="457200" lvl="1" indent="0">
              <a:buNone/>
            </a:pPr>
            <a:r>
              <a:rPr lang="fr-FR" dirty="0"/>
              <a:t>Ou </a:t>
            </a:r>
          </a:p>
          <a:p>
            <a:pPr lvl="1"/>
            <a:r>
              <a:rPr lang="fr-FR" dirty="0"/>
              <a:t>« Monsieur X * ou Madame X* sont clients de la Caisse d’Epargne et à leur demande, nous vous contactons aujourd’hui en qualité d’héritiers/ayant droit pour organiser ensemble un RDV afin de vous informer des conséquences d’une succession, des formalités à accomplir et des solutions que la Caisse d’Epargne peut vous apporter » </a:t>
            </a:r>
          </a:p>
          <a:p>
            <a:endParaRPr lang="fr-FR" sz="1800" dirty="0"/>
          </a:p>
          <a:p>
            <a:pPr marL="0" indent="0">
              <a:buNone/>
            </a:pPr>
            <a:r>
              <a:rPr lang="fr-FR" dirty="0" smtClean="0"/>
              <a:t>* Client </a:t>
            </a:r>
            <a:r>
              <a:rPr lang="fr-FR" dirty="0"/>
              <a:t>ou cliente « parrain </a:t>
            </a:r>
            <a:r>
              <a:rPr lang="fr-FR" dirty="0" smtClean="0"/>
              <a:t>»</a:t>
            </a:r>
          </a:p>
          <a:p>
            <a:pPr marL="0" indent="0">
              <a:buNone/>
            </a:pPr>
            <a:r>
              <a:rPr lang="fr-FR" dirty="0" smtClean="0"/>
              <a:t>* </a:t>
            </a:r>
            <a:r>
              <a:rPr lang="fr-FR" u="sng" dirty="0" smtClean="0"/>
              <a:t>Obligation</a:t>
            </a:r>
            <a:r>
              <a:rPr lang="fr-FR" dirty="0" smtClean="0"/>
              <a:t> : </a:t>
            </a:r>
            <a:r>
              <a:rPr lang="fr-FR" dirty="0"/>
              <a:t>Le destinataire </a:t>
            </a:r>
            <a:r>
              <a:rPr lang="fr-FR" dirty="0" smtClean="0"/>
              <a:t>de l’appel </a:t>
            </a:r>
            <a:r>
              <a:rPr lang="fr-FR" dirty="0"/>
              <a:t>doit être informé de l'identité de son parrain lorsqu'il est contacté </a:t>
            </a:r>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15</a:t>
            </a:fld>
            <a:endParaRPr lang="fr-FR" kern="0" dirty="0">
              <a:latin typeface="Helvetica"/>
            </a:endParaRPr>
          </a:p>
        </p:txBody>
      </p:sp>
    </p:spTree>
    <p:extLst>
      <p:ext uri="{BB962C8B-B14F-4D97-AF65-F5344CB8AC3E}">
        <p14:creationId xmlns:p14="http://schemas.microsoft.com/office/powerpoint/2010/main" val="3147310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TRAITEMENT DES OBJECTIONS</a:t>
            </a:r>
          </a:p>
        </p:txBody>
      </p:sp>
      <p:sp>
        <p:nvSpPr>
          <p:cNvPr id="3" name="Espace réservé du contenu 2"/>
          <p:cNvSpPr>
            <a:spLocks noGrp="1"/>
          </p:cNvSpPr>
          <p:nvPr>
            <p:ph idx="1"/>
          </p:nvPr>
        </p:nvSpPr>
        <p:spPr/>
        <p:txBody>
          <a:bodyPr>
            <a:normAutofit/>
          </a:bodyPr>
          <a:lstStyle/>
          <a:p>
            <a:endParaRPr lang="fr-FR" b="1" dirty="0"/>
          </a:p>
          <a:p>
            <a:pPr marL="0" indent="0">
              <a:buNone/>
            </a:pPr>
            <a:endParaRPr lang="fr-FR" sz="2200" strike="sngStrike" dirty="0"/>
          </a:p>
          <a:p>
            <a:pPr lvl="1"/>
            <a:r>
              <a:rPr lang="fr-FR" sz="1900" dirty="0"/>
              <a:t>La (établissement) a créé une offre spécifique particulièrement intéressante pour, </a:t>
            </a:r>
            <a:r>
              <a:rPr lang="fr-FR" sz="1900" u="sng" dirty="0"/>
              <a:t>faciliter le traitement des successions et améliorer les conditions de transmission du patrimoine de nos clients</a:t>
            </a:r>
            <a:r>
              <a:rPr lang="fr-FR" sz="1900" dirty="0"/>
              <a:t>,  j’aimerais vous la présenter et vous en faire profiter. Je vous propose de nous rencontrer. A quel moment pensez vous être disponible ?</a:t>
            </a:r>
          </a:p>
          <a:p>
            <a:endParaRPr lang="fr-FR"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16</a:t>
            </a:fld>
            <a:endParaRPr lang="fr-FR" kern="0" dirty="0">
              <a:latin typeface="Helvetica"/>
            </a:endParaRPr>
          </a:p>
        </p:txBody>
      </p:sp>
    </p:spTree>
    <p:extLst>
      <p:ext uri="{BB962C8B-B14F-4D97-AF65-F5344CB8AC3E}">
        <p14:creationId xmlns:p14="http://schemas.microsoft.com/office/powerpoint/2010/main" val="782548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Argumentaire </a:t>
            </a:r>
            <a:br>
              <a:rPr lang="fr-FR" dirty="0"/>
            </a:br>
            <a:r>
              <a:rPr lang="fr-FR" dirty="0"/>
              <a:t>PHASE de rendez vous  </a:t>
            </a:r>
            <a:r>
              <a:rPr lang="fr-FR" dirty="0" smtClean="0"/>
              <a:t>client/AYANT </a:t>
            </a:r>
            <a:r>
              <a:rPr lang="fr-FR" dirty="0"/>
              <a:t>DROIT/conseiller</a:t>
            </a:r>
          </a:p>
        </p:txBody>
      </p:sp>
      <p:sp>
        <p:nvSpPr>
          <p:cNvPr id="3" name="Espace réservé du texte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17</a:t>
            </a:fld>
            <a:endParaRPr lang="fr-FR" kern="0" dirty="0">
              <a:latin typeface="Helvetica"/>
            </a:endParaRPr>
          </a:p>
        </p:txBody>
      </p:sp>
      <p:sp>
        <p:nvSpPr>
          <p:cNvPr id="5" name="Titre 1"/>
          <p:cNvSpPr txBox="1">
            <a:spLocks/>
          </p:cNvSpPr>
          <p:nvPr/>
        </p:nvSpPr>
        <p:spPr>
          <a:xfrm>
            <a:off x="3245287" y="-1820"/>
            <a:ext cx="6282140" cy="747762"/>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lvl1pPr algn="ctr" defTabSz="457200" rtl="0" eaLnBrk="1" latinLnBrk="0" hangingPunct="1">
              <a:spcBef>
                <a:spcPct val="0"/>
              </a:spcBef>
              <a:buNone/>
              <a:defRPr sz="3000" b="1" kern="1200" cap="all">
                <a:solidFill>
                  <a:schemeClr val="accent1"/>
                </a:solidFill>
                <a:latin typeface="Franklin Gothic Medium"/>
                <a:ea typeface="+mj-ea"/>
                <a:cs typeface="Franklin Gothic Medium"/>
              </a:defRPr>
            </a:lvl1pPr>
          </a:lstStyle>
          <a:p>
            <a:r>
              <a:rPr lang="fr-FR">
                <a:solidFill>
                  <a:srgbClr val="CD0920"/>
                </a:solidFill>
              </a:rPr>
              <a:t>Demarche commerciale</a:t>
            </a:r>
            <a:endParaRPr lang="fr-FR" dirty="0">
              <a:solidFill>
                <a:srgbClr val="CD0920"/>
              </a:solidFill>
            </a:endParaRPr>
          </a:p>
        </p:txBody>
      </p:sp>
    </p:spTree>
    <p:extLst>
      <p:ext uri="{BB962C8B-B14F-4D97-AF65-F5344CB8AC3E}">
        <p14:creationId xmlns:p14="http://schemas.microsoft.com/office/powerpoint/2010/main" val="2307179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54798" y="-1820"/>
            <a:ext cx="8252968" cy="747762"/>
          </a:xfrm>
        </p:spPr>
        <p:txBody>
          <a:bodyPr>
            <a:normAutofit fontScale="90000"/>
          </a:bodyPr>
          <a:lstStyle/>
          <a:p>
            <a:r>
              <a:rPr lang="fr-FR" dirty="0"/>
              <a:t>Argumentaire </a:t>
            </a:r>
            <a:br>
              <a:rPr lang="fr-FR" dirty="0"/>
            </a:br>
            <a:r>
              <a:rPr lang="fr-FR" dirty="0"/>
              <a:t>PHASE de rendez vous  </a:t>
            </a:r>
            <a:r>
              <a:rPr lang="fr-FR" dirty="0" smtClean="0"/>
              <a:t>client/AYANT </a:t>
            </a:r>
            <a:r>
              <a:rPr lang="fr-FR" dirty="0"/>
              <a:t>DROIT/conseiller </a:t>
            </a:r>
            <a:r>
              <a:rPr lang="fr-FR" dirty="0" smtClean="0"/>
              <a:t>1/4</a:t>
            </a:r>
            <a:endParaRPr lang="fr-FR" dirty="0"/>
          </a:p>
        </p:txBody>
      </p:sp>
      <p:sp>
        <p:nvSpPr>
          <p:cNvPr id="3" name="Espace réservé du contenu 2"/>
          <p:cNvSpPr>
            <a:spLocks noGrp="1"/>
          </p:cNvSpPr>
          <p:nvPr>
            <p:ph idx="1"/>
          </p:nvPr>
        </p:nvSpPr>
        <p:spPr/>
        <p:txBody>
          <a:bodyPr>
            <a:noAutofit/>
          </a:bodyPr>
          <a:lstStyle/>
          <a:p>
            <a:pPr marL="0" indent="0">
              <a:buNone/>
            </a:pPr>
            <a:r>
              <a:rPr lang="fr-FR" sz="1600" b="1" dirty="0"/>
              <a:t>Bonjour Mr Audiard, bonjour Mr …enchanté(e)…ou… comment allez-vous (si client connu)</a:t>
            </a:r>
            <a:endParaRPr lang="fr-FR" sz="1600" dirty="0"/>
          </a:p>
          <a:p>
            <a:pPr lvl="1"/>
            <a:r>
              <a:rPr lang="fr-FR" sz="1400" i="1" dirty="0"/>
              <a:t>Je vous remercie d’avoir accepté notre rendez vous de ce jour,</a:t>
            </a:r>
          </a:p>
          <a:p>
            <a:pPr lvl="1"/>
            <a:r>
              <a:rPr lang="fr-FR" sz="1400" i="1" dirty="0"/>
              <a:t>Je suis Mr ou Mme ……, conseiller de Monsieur Audiard</a:t>
            </a:r>
          </a:p>
          <a:p>
            <a:pPr lvl="1"/>
            <a:r>
              <a:rPr lang="fr-FR" sz="1400" i="1" dirty="0"/>
              <a:t>Comme je vous l’ai  précisé lors de notre échange téléphonique, nous avons réalisé un bilan patrimonial avec Mr Audiard qui détient des avoirs dans notre établissement et souhaite vous faire profiter de la solution que nous avons développée afin de faciliter la transmission du patrimoine de nos clients et leur succession </a:t>
            </a:r>
            <a:endParaRPr lang="fr-FR" sz="1400" i="1" dirty="0" smtClean="0"/>
          </a:p>
          <a:p>
            <a:pPr lvl="1"/>
            <a:endParaRPr lang="fr-FR" sz="1400" i="1" dirty="0"/>
          </a:p>
          <a:p>
            <a:pPr marL="457200" lvl="1" indent="0">
              <a:buNone/>
            </a:pPr>
            <a:r>
              <a:rPr lang="fr-FR" sz="1600" b="1" i="1" dirty="0" smtClean="0"/>
              <a:t>Voici </a:t>
            </a:r>
            <a:r>
              <a:rPr lang="fr-FR" sz="1600" b="1" i="1" dirty="0"/>
              <a:t>en quoi consiste cette </a:t>
            </a:r>
            <a:r>
              <a:rPr lang="fr-FR" sz="1600" b="1" i="1" dirty="0" smtClean="0"/>
              <a:t>solution </a:t>
            </a:r>
            <a:r>
              <a:rPr lang="fr-FR" sz="1600" i="1" dirty="0"/>
              <a:t>:</a:t>
            </a:r>
            <a:endParaRPr lang="fr-FR" sz="1400" i="1" dirty="0"/>
          </a:p>
          <a:p>
            <a:pPr marL="463550" lvl="1" indent="-6350">
              <a:buNone/>
            </a:pPr>
            <a:endParaRPr lang="fr-FR" sz="1400" i="1" dirty="0"/>
          </a:p>
          <a:p>
            <a:pPr marL="463550" lvl="1" indent="-6350">
              <a:buNone/>
            </a:pPr>
            <a:r>
              <a:rPr lang="fr-FR" sz="1400" i="1" dirty="0"/>
              <a:t>Cas 1 : l’Ayant droit ne détient pas de contrat d’assurance vie « haute de gamme » BPCE-vie</a:t>
            </a:r>
          </a:p>
          <a:p>
            <a:pPr marL="463550" lvl="1" indent="-6350">
              <a:buNone/>
            </a:pPr>
            <a:r>
              <a:rPr lang="fr-FR" sz="1400" i="1" dirty="0"/>
              <a:t>Cette solution se base sur un contrat d’assurance vie Haut de gamme que nous vous proposons de souscrire à des conditions préférentielles (versement initial de 1500 euros au lieu de / seuil du contrat de référence) et sur une option transmission, gratuite, qui vous permettra lors de la succession de :</a:t>
            </a:r>
          </a:p>
          <a:p>
            <a:pPr lvl="1">
              <a:buFontTx/>
              <a:buChar char="-"/>
            </a:pPr>
            <a:r>
              <a:rPr lang="fr-FR" sz="1400" i="1" dirty="0"/>
              <a:t>réinvestir sur ce contrat, sans frais, les sommes que vous percevrez lors de la succession</a:t>
            </a:r>
          </a:p>
          <a:p>
            <a:pPr lvl="1">
              <a:buFontTx/>
              <a:buChar char="-"/>
            </a:pPr>
            <a:r>
              <a:rPr lang="fr-FR" sz="1400" i="1" dirty="0"/>
              <a:t>Bénéficier d’une assistance pour vous aider dans toutes les démarches que vous aurez à effectuer lors de la succession (utiliser l’argumentaire garantie d’assistance ci après)</a:t>
            </a:r>
          </a:p>
          <a:p>
            <a:pPr marL="457200" lvl="1" indent="0">
              <a:buNone/>
            </a:pPr>
            <a:r>
              <a:rPr lang="fr-FR" sz="1400" i="1" dirty="0"/>
              <a:t>Ce type de contrat d’assurance vie est modulable et permet une flexibilité en fonction de vos projets ou objectifs, (préparation de la </a:t>
            </a:r>
            <a:r>
              <a:rPr lang="fr-FR" sz="1400" i="1" dirty="0" smtClean="0"/>
              <a:t>retraite, </a:t>
            </a:r>
            <a:r>
              <a:rPr lang="fr-FR" sz="1400" i="1" dirty="0"/>
              <a:t>transmission, étude des enfants, bas de laine pour faire face aux imprévus…)</a:t>
            </a:r>
          </a:p>
          <a:p>
            <a:pPr marL="457200" lvl="1" indent="0">
              <a:buNone/>
            </a:pPr>
            <a:endParaRPr lang="fr-FR" sz="1400" i="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18</a:t>
            </a:fld>
            <a:endParaRPr lang="fr-FR" kern="0" dirty="0">
              <a:latin typeface="Helvetica"/>
            </a:endParaRPr>
          </a:p>
        </p:txBody>
      </p:sp>
    </p:spTree>
    <p:extLst>
      <p:ext uri="{BB962C8B-B14F-4D97-AF65-F5344CB8AC3E}">
        <p14:creationId xmlns:p14="http://schemas.microsoft.com/office/powerpoint/2010/main" val="393898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54798" y="-1820"/>
            <a:ext cx="8252968" cy="747762"/>
          </a:xfrm>
        </p:spPr>
        <p:txBody>
          <a:bodyPr>
            <a:normAutofit fontScale="90000"/>
          </a:bodyPr>
          <a:lstStyle/>
          <a:p>
            <a:r>
              <a:rPr lang="fr-FR" dirty="0"/>
              <a:t>Argumentaire </a:t>
            </a:r>
            <a:br>
              <a:rPr lang="fr-FR" dirty="0"/>
            </a:br>
            <a:r>
              <a:rPr lang="fr-FR" dirty="0"/>
              <a:t>PHASE de rendez vous  </a:t>
            </a:r>
            <a:r>
              <a:rPr lang="fr-FR" dirty="0" smtClean="0"/>
              <a:t>client/AYANT </a:t>
            </a:r>
            <a:r>
              <a:rPr lang="fr-FR" dirty="0"/>
              <a:t>DROIT/conseiller </a:t>
            </a:r>
            <a:r>
              <a:rPr lang="fr-FR" dirty="0" smtClean="0"/>
              <a:t>2/4</a:t>
            </a:r>
            <a:endParaRPr lang="fr-FR" dirty="0"/>
          </a:p>
        </p:txBody>
      </p:sp>
      <p:sp>
        <p:nvSpPr>
          <p:cNvPr id="3" name="Espace réservé du contenu 2"/>
          <p:cNvSpPr>
            <a:spLocks noGrp="1"/>
          </p:cNvSpPr>
          <p:nvPr>
            <p:ph idx="1"/>
          </p:nvPr>
        </p:nvSpPr>
        <p:spPr/>
        <p:txBody>
          <a:bodyPr>
            <a:noAutofit/>
          </a:bodyPr>
          <a:lstStyle/>
          <a:p>
            <a:pPr marL="0" indent="0">
              <a:buNone/>
            </a:pPr>
            <a:r>
              <a:rPr lang="fr-FR" sz="1600" b="1" dirty="0"/>
              <a:t>Bonjour Mr Audiard, bonjour Mr …enchanté(e)…ou… comment allez-vous (si client connu)</a:t>
            </a:r>
            <a:endParaRPr lang="fr-FR" sz="1600" dirty="0"/>
          </a:p>
          <a:p>
            <a:pPr lvl="1"/>
            <a:r>
              <a:rPr lang="fr-FR" sz="1400" i="1" dirty="0"/>
              <a:t>Je vous remercie d’avoir accepté notre rendez vous de ce jour,</a:t>
            </a:r>
          </a:p>
          <a:p>
            <a:pPr lvl="1"/>
            <a:r>
              <a:rPr lang="fr-FR" sz="1400" i="1" dirty="0"/>
              <a:t>Je suis Mr ou Mme ……, conseiller de Monsieur Audiard</a:t>
            </a:r>
          </a:p>
          <a:p>
            <a:pPr lvl="1"/>
            <a:r>
              <a:rPr lang="fr-FR" sz="1400" i="1" dirty="0"/>
              <a:t>Comme je vous l’ai  précisé lors de notre échange téléphonique, nous avons réalisé un bilan patrimonial avec Mr Audiard qui détient des avoirs dans notre établissement et souhaite vous faire profiter de la solution que nous avons développée afin de faciliter la transmission du patrimoine de nos clients et leur succession </a:t>
            </a:r>
            <a:r>
              <a:rPr lang="fr-FR" sz="1600" b="1" i="1" dirty="0" smtClean="0"/>
              <a:t>Voici </a:t>
            </a:r>
            <a:r>
              <a:rPr lang="fr-FR" sz="1600" b="1" i="1" dirty="0"/>
              <a:t>en quoi consiste </a:t>
            </a:r>
            <a:r>
              <a:rPr lang="fr-FR" sz="1600" b="1" i="1" dirty="0" smtClean="0"/>
              <a:t>cette </a:t>
            </a:r>
            <a:r>
              <a:rPr lang="fr-FR" sz="1600" b="1" i="1" dirty="0"/>
              <a:t>solution </a:t>
            </a:r>
            <a:r>
              <a:rPr lang="fr-FR" sz="1600" i="1" dirty="0"/>
              <a:t>:</a:t>
            </a:r>
            <a:endParaRPr lang="fr-FR" sz="1400" i="1" dirty="0"/>
          </a:p>
          <a:p>
            <a:pPr marL="463550" lvl="1" indent="-6350">
              <a:buNone/>
            </a:pPr>
            <a:endParaRPr lang="fr-FR" sz="1400" i="1" dirty="0"/>
          </a:p>
          <a:p>
            <a:pPr marL="463550" lvl="1" indent="-6350">
              <a:buNone/>
            </a:pPr>
            <a:r>
              <a:rPr lang="fr-FR" sz="1400" i="1" dirty="0"/>
              <a:t>Cas 2 : l’ayant droit détient déjà un contrat d’assurance vie « haut de gamme » BPCE-vie</a:t>
            </a:r>
          </a:p>
          <a:p>
            <a:pPr marL="463550" lvl="1" indent="-6350">
              <a:buNone/>
            </a:pPr>
            <a:endParaRPr lang="fr-FR" sz="1600" i="1" dirty="0"/>
          </a:p>
          <a:p>
            <a:pPr marL="463550" lvl="1" indent="-6350">
              <a:buNone/>
            </a:pPr>
            <a:r>
              <a:rPr lang="fr-FR" sz="1600" i="1" dirty="0"/>
              <a:t>Cette solution se base sur une option transmission, gratuite, que nous pouvons ajouter à votre contrat d’assurance vie et qui vous permettra lors de la succession de :</a:t>
            </a:r>
          </a:p>
          <a:p>
            <a:pPr lvl="1">
              <a:buFontTx/>
              <a:buChar char="-"/>
            </a:pPr>
            <a:r>
              <a:rPr lang="fr-FR" sz="1600" i="1" dirty="0"/>
              <a:t>réinvestir sur ce contrat, sans frais, les sommes que vous percevrez lors de la succession</a:t>
            </a:r>
          </a:p>
          <a:p>
            <a:pPr lvl="1">
              <a:buFontTx/>
              <a:buChar char="-"/>
            </a:pPr>
            <a:r>
              <a:rPr lang="fr-FR" sz="1600" i="1" dirty="0"/>
              <a:t>Bénéficier d’une assistance pour vous aider dans toutes les démarches que vous aurez à effectuer lors de la succession (utiliser l’argumentaire garantie d’assistance ci après)</a:t>
            </a:r>
          </a:p>
          <a:p>
            <a:pPr marL="457200" lvl="1" indent="0">
              <a:buNone/>
            </a:pPr>
            <a:endParaRPr lang="fr-FR" sz="1600" i="1"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19</a:t>
            </a:fld>
            <a:endParaRPr lang="fr-FR" kern="0" dirty="0">
              <a:latin typeface="Helvetica"/>
            </a:endParaRPr>
          </a:p>
        </p:txBody>
      </p:sp>
    </p:spTree>
    <p:extLst>
      <p:ext uri="{BB962C8B-B14F-4D97-AF65-F5344CB8AC3E}">
        <p14:creationId xmlns:p14="http://schemas.microsoft.com/office/powerpoint/2010/main" val="1411742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54798" y="-1820"/>
            <a:ext cx="8252968" cy="747762"/>
          </a:xfrm>
        </p:spPr>
        <p:txBody>
          <a:bodyPr>
            <a:normAutofit fontScale="90000"/>
          </a:bodyPr>
          <a:lstStyle/>
          <a:p>
            <a:r>
              <a:rPr lang="fr-FR" dirty="0"/>
              <a:t>Argumentaire </a:t>
            </a:r>
            <a:br>
              <a:rPr lang="fr-FR" dirty="0"/>
            </a:br>
            <a:r>
              <a:rPr lang="fr-FR" dirty="0"/>
              <a:t>PHASE de rendez vous  </a:t>
            </a:r>
            <a:r>
              <a:rPr lang="fr-FR" dirty="0" smtClean="0"/>
              <a:t>client/AYANT </a:t>
            </a:r>
            <a:r>
              <a:rPr lang="fr-FR" dirty="0"/>
              <a:t>DROIT/conseiller </a:t>
            </a:r>
            <a:r>
              <a:rPr lang="fr-FR" dirty="0" smtClean="0"/>
              <a:t>3/4</a:t>
            </a:r>
            <a:endParaRPr lang="fr-FR" dirty="0"/>
          </a:p>
        </p:txBody>
      </p:sp>
      <p:sp>
        <p:nvSpPr>
          <p:cNvPr id="3" name="Espace réservé du contenu 2"/>
          <p:cNvSpPr>
            <a:spLocks noGrp="1"/>
          </p:cNvSpPr>
          <p:nvPr>
            <p:ph idx="1"/>
          </p:nvPr>
        </p:nvSpPr>
        <p:spPr/>
        <p:txBody>
          <a:bodyPr>
            <a:normAutofit fontScale="85000" lnSpcReduction="10000"/>
          </a:bodyPr>
          <a:lstStyle/>
          <a:p>
            <a:pPr marL="0" indent="0">
              <a:buNone/>
            </a:pPr>
            <a:r>
              <a:rPr lang="fr-FR" b="1" dirty="0"/>
              <a:t>En préparant notre rendez vous, j’ai constaté que vous possédez déjà un (des) contrat(s) d’assurance-vie chez nous, je vous propose d’étudier l’opportunité de souscrire cette nouvelle offre dans votre cas</a:t>
            </a:r>
          </a:p>
          <a:p>
            <a:pPr marL="463550" lvl="1" indent="0">
              <a:buNone/>
            </a:pPr>
            <a:r>
              <a:rPr lang="fr-FR" dirty="0"/>
              <a:t>Faire un comparatif des contrats et démontrer la plus value de l’Option Transmission</a:t>
            </a:r>
          </a:p>
          <a:p>
            <a:pPr marL="0" indent="0">
              <a:buNone/>
            </a:pPr>
            <a:endParaRPr lang="fr-FR" b="1" dirty="0"/>
          </a:p>
          <a:p>
            <a:pPr marL="0" indent="0">
              <a:buNone/>
            </a:pPr>
            <a:r>
              <a:rPr lang="fr-FR" b="1" dirty="0"/>
              <a:t>Est-ce que cela vous intéresse ?</a:t>
            </a:r>
          </a:p>
          <a:p>
            <a:pPr marL="635000" lvl="1" indent="-171450"/>
            <a:r>
              <a:rPr lang="fr-FR" dirty="0"/>
              <a:t>Si oui  : Vous faites un bon choix</a:t>
            </a:r>
          </a:p>
          <a:p>
            <a:pPr marL="971550" lvl="2" indent="-171450"/>
            <a:r>
              <a:rPr lang="fr-FR" i="1" dirty="0"/>
              <a:t>Avant de procéder à l’ouverture du contrat, j’aimerais </a:t>
            </a:r>
            <a:r>
              <a:rPr lang="fr-FR" b="1" i="1" dirty="0"/>
              <a:t>mieux vous connaitre </a:t>
            </a:r>
            <a:r>
              <a:rPr lang="fr-FR" i="1" dirty="0"/>
              <a:t>et pour ce faire j’aurais besoin de vous poser quelques questions (faire une découverte succincte : situation familiale, enfants, profession,  profil de risque, projet …… )</a:t>
            </a:r>
          </a:p>
          <a:p>
            <a:pPr marL="971550" lvl="2" indent="-171450"/>
            <a:r>
              <a:rPr lang="fr-FR" i="1" dirty="0"/>
              <a:t>Je vous remercie pour toutes ces informations</a:t>
            </a:r>
          </a:p>
          <a:p>
            <a:pPr marL="971550" lvl="2" indent="-171450"/>
            <a:r>
              <a:rPr lang="fr-FR" i="1" dirty="0"/>
              <a:t>« je vais donc </a:t>
            </a:r>
            <a:r>
              <a:rPr lang="fr-FR" b="1" i="1" dirty="0"/>
              <a:t>procéder à l’ouverture du compte et du contrat</a:t>
            </a:r>
            <a:r>
              <a:rPr lang="fr-FR" i="1" dirty="0"/>
              <a:t>). Avez-vous les documents évoqués par téléphone?</a:t>
            </a:r>
          </a:p>
          <a:p>
            <a:pPr marL="971550" lvl="2" indent="-171450"/>
            <a:r>
              <a:rPr lang="fr-FR" i="1" dirty="0"/>
              <a:t>Dés que le dossier sera reçu et validé  par notre assureur, vous recevrez un certificat d’adhésion à votre adresse postale.</a:t>
            </a:r>
          </a:p>
          <a:p>
            <a:pPr lvl="3"/>
            <a:endParaRPr lang="fr-FR" b="1" dirty="0"/>
          </a:p>
          <a:p>
            <a:pPr marL="0" indent="0">
              <a:buNone/>
            </a:pPr>
            <a:r>
              <a:rPr lang="fr-FR" b="1" dirty="0"/>
              <a:t>Si  le client a des questions ou interrogations :</a:t>
            </a:r>
          </a:p>
          <a:p>
            <a:pPr lvl="1"/>
            <a:r>
              <a:rPr lang="fr-FR" b="1" dirty="0"/>
              <a:t>«Je détiens  un autre contrat dans un autre établissement, à quoi me servirait ce nouveau contrat ?»</a:t>
            </a:r>
          </a:p>
          <a:p>
            <a:pPr lvl="1"/>
            <a:r>
              <a:rPr lang="fr-FR" i="1" dirty="0"/>
              <a:t>Vous connaissez donc sans doute l’intérêt de l’assurance vie, mais le contrat que nous vous proposons offre des avantages significatifs : facilité du réinvestissement des capitaux au moment du décès au sein du même établissement et donc disponibilité plus rapide en cas de besoin, </a:t>
            </a:r>
            <a:r>
              <a:rPr lang="fr-FR" i="1" dirty="0" smtClean="0"/>
              <a:t>garanties </a:t>
            </a:r>
            <a:r>
              <a:rPr lang="fr-FR" i="1" dirty="0"/>
              <a:t>d’assistance pour vous accompagner lors de la succession </a:t>
            </a:r>
          </a:p>
          <a:p>
            <a:pPr lvl="1"/>
            <a:r>
              <a:rPr lang="fr-FR" i="1" dirty="0"/>
              <a:t>Et de plus, je vous rappelle que c’est un contrat haut de gamme. En assurance vie, il faut aussi penser « long terme » et choisir un contrat de qualité dès le départ</a:t>
            </a:r>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20</a:t>
            </a:fld>
            <a:endParaRPr lang="fr-FR" kern="0" dirty="0">
              <a:latin typeface="Helvetica"/>
            </a:endParaRPr>
          </a:p>
        </p:txBody>
      </p:sp>
    </p:spTree>
    <p:extLst>
      <p:ext uri="{BB962C8B-B14F-4D97-AF65-F5344CB8AC3E}">
        <p14:creationId xmlns:p14="http://schemas.microsoft.com/office/powerpoint/2010/main" val="349041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54798" y="-1820"/>
            <a:ext cx="8252968" cy="747762"/>
          </a:xfrm>
        </p:spPr>
        <p:txBody>
          <a:bodyPr>
            <a:normAutofit fontScale="90000"/>
          </a:bodyPr>
          <a:lstStyle/>
          <a:p>
            <a:r>
              <a:rPr lang="fr-FR" dirty="0"/>
              <a:t>Argumentaire </a:t>
            </a:r>
            <a:br>
              <a:rPr lang="fr-FR" dirty="0"/>
            </a:br>
            <a:r>
              <a:rPr lang="fr-FR" dirty="0"/>
              <a:t>PHASE de rendez vous  </a:t>
            </a:r>
            <a:r>
              <a:rPr lang="fr-FR" dirty="0" smtClean="0"/>
              <a:t>client/AYANT </a:t>
            </a:r>
            <a:r>
              <a:rPr lang="fr-FR" dirty="0"/>
              <a:t>DROIT/conseiller </a:t>
            </a:r>
            <a:r>
              <a:rPr lang="fr-FR" dirty="0" smtClean="0"/>
              <a:t>3/4</a:t>
            </a:r>
            <a:endParaRPr lang="fr-FR" dirty="0"/>
          </a:p>
        </p:txBody>
      </p:sp>
      <p:sp>
        <p:nvSpPr>
          <p:cNvPr id="3" name="Espace réservé du contenu 2"/>
          <p:cNvSpPr>
            <a:spLocks noGrp="1"/>
          </p:cNvSpPr>
          <p:nvPr>
            <p:ph idx="1"/>
          </p:nvPr>
        </p:nvSpPr>
        <p:spPr>
          <a:xfrm>
            <a:off x="611456" y="951613"/>
            <a:ext cx="10972800" cy="5187930"/>
          </a:xfrm>
        </p:spPr>
        <p:txBody>
          <a:bodyPr>
            <a:noAutofit/>
          </a:bodyPr>
          <a:lstStyle/>
          <a:p>
            <a:pPr marL="114300" indent="0">
              <a:spcBef>
                <a:spcPts val="600"/>
              </a:spcBef>
              <a:buNone/>
            </a:pPr>
            <a:r>
              <a:rPr lang="fr-FR" b="1" dirty="0"/>
              <a:t>«Est-ce que je suis obligé de conserver ce contrat ? »</a:t>
            </a:r>
          </a:p>
          <a:p>
            <a:pPr marL="457200" lvl="1" indent="0" algn="just">
              <a:buNone/>
            </a:pPr>
            <a:r>
              <a:rPr lang="fr-FR" sz="1400" dirty="0"/>
              <a:t> L’ouverture d’un contrat d’assurance vie vous laisse une totale liberté quant à l’utilisation de votre argent. Il constituera simplement une prise de date et permettra de bénéficier d’une antériorité fiscale sur le contrat d’assurance vie.</a:t>
            </a:r>
          </a:p>
          <a:p>
            <a:pPr marL="457200" lvl="1" indent="0">
              <a:buNone/>
            </a:pPr>
            <a:endParaRPr lang="fr-FR" sz="1400" dirty="0"/>
          </a:p>
        </p:txBody>
      </p:sp>
      <p:sp>
        <p:nvSpPr>
          <p:cNvPr id="4" name="Espace réservé du numéro de diapositive 3"/>
          <p:cNvSpPr>
            <a:spLocks noGrp="1"/>
          </p:cNvSpPr>
          <p:nvPr>
            <p:ph type="sldNum" sz="quarter" idx="4"/>
          </p:nvPr>
        </p:nvSpPr>
        <p:spPr/>
        <p:txBody>
          <a:bodyPr/>
          <a:lstStyle/>
          <a:p>
            <a:pPr>
              <a:defRPr/>
            </a:pPr>
            <a:fld id="{0F056410-75EE-406C-BB33-CD28131D7DF7}" type="slidenum">
              <a:rPr lang="fr-FR" kern="0">
                <a:latin typeface="Helvetica"/>
              </a:rPr>
              <a:pPr>
                <a:defRPr/>
              </a:pPr>
              <a:t>21</a:t>
            </a:fld>
            <a:endParaRPr lang="fr-FR" kern="0" dirty="0">
              <a:latin typeface="Helvetica"/>
            </a:endParaRPr>
          </a:p>
        </p:txBody>
      </p:sp>
    </p:spTree>
    <p:extLst>
      <p:ext uri="{BB962C8B-B14F-4D97-AF65-F5344CB8AC3E}">
        <p14:creationId xmlns:p14="http://schemas.microsoft.com/office/powerpoint/2010/main" val="465986765"/>
      </p:ext>
    </p:extLst>
  </p:cSld>
  <p:clrMapOvr>
    <a:masterClrMapping/>
  </p:clrMapOvr>
</p:sld>
</file>

<file path=ppt/theme/theme1.xml><?xml version="1.0" encoding="utf-8"?>
<a:theme xmlns:a="http://schemas.openxmlformats.org/drawingml/2006/main" name="1-Caisse d'Epargne">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C00000"/>
        </a:solidFill>
        <a:ln w="9525" cap="flat" cmpd="sng" algn="ctr">
          <a:noFill/>
          <a:prstDash val="solid"/>
          <a:round/>
          <a:headEnd type="none" w="med" len="med"/>
          <a:tailEnd type="none" w="med" len="med"/>
        </a:ln>
        <a:effectLst/>
      </a:spPr>
      <a:bodyPr vert="horz" wrap="square" lIns="0" tIns="0" rIns="0" bIns="0" numCol="1" rtlCol="0" anchor="ctr" anchorCtr="0" compatLnSpc="1">
        <a:prstTxWarp prst="textNoShape">
          <a:avLst/>
        </a:prstTxWarp>
        <a:spAutoFit/>
      </a:bodyPr>
      <a:lstStyle>
        <a:defPPr marL="1588" algn="ctr" defTabSz="914400" fontAlgn="base">
          <a:spcBef>
            <a:spcPct val="0"/>
          </a:spcBef>
          <a:spcAft>
            <a:spcPct val="0"/>
          </a:spcAft>
          <a:defRPr sz="1200" b="1" kern="0" cap="small" dirty="0" smtClean="0">
            <a:solidFill>
              <a:schemeClr val="bg2"/>
            </a:solidFill>
            <a:latin typeface="Arial Black" panose="020B0A04020102020204" pitchFamily="34" charset="0"/>
            <a:cs typeface="Arial" charset="0"/>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1895</TotalTime>
  <Words>1056</Words>
  <Application>Microsoft Office PowerPoint</Application>
  <PresentationFormat>Grand écran</PresentationFormat>
  <Paragraphs>186</Paragraphs>
  <Slides>21</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21</vt:i4>
      </vt:variant>
    </vt:vector>
  </HeadingPairs>
  <TitlesOfParts>
    <vt:vector size="30" baseType="lpstr">
      <vt:lpstr>Arial</vt:lpstr>
      <vt:lpstr>Britannic Bold</vt:lpstr>
      <vt:lpstr>Calibri</vt:lpstr>
      <vt:lpstr>Courier New</vt:lpstr>
      <vt:lpstr>Franklin Gothic Medium</vt:lpstr>
      <vt:lpstr>Helvetica</vt:lpstr>
      <vt:lpstr>Lucida Grande</vt:lpstr>
      <vt:lpstr>Wingdings</vt:lpstr>
      <vt:lpstr>1-Caisse d'Epargne</vt:lpstr>
      <vt:lpstr>Option TransmissIon </vt:lpstr>
      <vt:lpstr>Préparation du Rendez-vous avec le client </vt:lpstr>
      <vt:lpstr>Sommaire</vt:lpstr>
      <vt:lpstr>Enchainement des rendez-vous</vt:lpstr>
      <vt:lpstr>Argumentaire  prise de rendez vous client</vt:lpstr>
      <vt:lpstr>Argumentaire prise de rendez vous client</vt:lpstr>
      <vt:lpstr>TRAITEMENT DES OBJECTIONS prise de rendez vous client  1/4</vt:lpstr>
      <vt:lpstr>TRAITEMENT DES OBJECTIONS prise de rendez vous client 2/4</vt:lpstr>
      <vt:lpstr>TRAITEMENT DES OBJECTIONS prise de rendez vous client 3/4</vt:lpstr>
      <vt:lpstr>TRAITEMENT DES OBJECTIONS prise de rendez vous client 4/4</vt:lpstr>
      <vt:lpstr>Argumentaire  PHASE de rendez vous client</vt:lpstr>
      <vt:lpstr>argumentaire  PHASE  rdv – VERIFICATION CLAUSE BENEFICAIRE </vt:lpstr>
      <vt:lpstr>Exemple argumentaire  PHASE  rdv – VERIFICATION CLAUSE BENEFICIAIRE </vt:lpstr>
      <vt:lpstr>Argumentaire  prise de rendez vous Ayant droit  </vt:lpstr>
      <vt:lpstr>argumentaire  prise rdv client /AYANT DROIT/ conseiller</vt:lpstr>
      <vt:lpstr>TRAITEMENT DES OBJECTIONS</vt:lpstr>
      <vt:lpstr>Argumentaire  PHASE de rendez vous  client/AYANT DROIT/conseiller</vt:lpstr>
      <vt:lpstr>Argumentaire  PHASE de rendez vous  client/AYANT DROIT/conseiller 1/4</vt:lpstr>
      <vt:lpstr>Argumentaire  PHASE de rendez vous  client/AYANT DROIT/conseiller 2/4</vt:lpstr>
      <vt:lpstr>Argumentaire  PHASE de rendez vous  client/AYANT DROIT/conseiller 3/4</vt:lpstr>
      <vt:lpstr>Argumentaire  PHASE de rendez vous  client/AYANT DROIT/conseiller 3/4</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BONFILS Remy [CECAZ]</dc:creator>
  <cp:lastModifiedBy>CASSAN Nathalie [CEGEE]</cp:lastModifiedBy>
  <cp:revision>70</cp:revision>
  <cp:lastPrinted>2019-12-30T15:38:25Z</cp:lastPrinted>
  <dcterms:created xsi:type="dcterms:W3CDTF">2019-06-24T16:13:49Z</dcterms:created>
  <dcterms:modified xsi:type="dcterms:W3CDTF">2019-12-30T15:38:33Z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asselinst@cib.net</vt:lpwstr>
  </property>
  <property fmtid="{D5CDD505-2E9C-101B-9397-08002B2CF9AE}" pid="5" name="MSIP_Label_797e4f81-4b1c-4a3a-b237-8636707719dc_SetDate">
    <vt:lpwstr>2019-07-03T09:32:19.7781532Z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56e1d963-ea8e-487b-9a3c-e9e8ab1d3dc5</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ies>
</file>