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4264" r:id="rId2"/>
    <p:sldMasterId id="2147485523" r:id="rId3"/>
  </p:sldMasterIdLst>
  <p:notesMasterIdLst>
    <p:notesMasterId r:id="rId12"/>
  </p:notesMasterIdLst>
  <p:handoutMasterIdLst>
    <p:handoutMasterId r:id="rId13"/>
  </p:handoutMasterIdLst>
  <p:sldIdLst>
    <p:sldId id="258" r:id="rId4"/>
    <p:sldId id="411" r:id="rId5"/>
    <p:sldId id="401" r:id="rId6"/>
    <p:sldId id="408" r:id="rId7"/>
    <p:sldId id="402" r:id="rId8"/>
    <p:sldId id="412" r:id="rId9"/>
    <p:sldId id="417" r:id="rId10"/>
    <p:sldId id="418" r:id="rId11"/>
  </p:sldIdLst>
  <p:sldSz cx="9144000" cy="5143500" type="screen16x9"/>
  <p:notesSz cx="6797675" cy="9926638"/>
  <p:embeddedFontLst>
    <p:embeddedFont>
      <p:font typeface="Franklin Gothic Book" panose="020B0503020102020204" pitchFamily="3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  <p:embeddedFont>
      <p:font typeface="Wingdings 3" panose="05040102010807070707" pitchFamily="18" charset="2"/>
      <p:regular r:id="rId24"/>
    </p:embeddedFont>
    <p:embeddedFont>
      <p:font typeface="Cambria Math" panose="02040503050406030204" pitchFamily="18" charset="0"/>
      <p:regular r:id="rId25"/>
    </p:embeddedFont>
    <p:embeddedFont>
      <p:font typeface="Arial Narrow" panose="020B0606020202030204" pitchFamily="34" charset="0"/>
      <p:regular r:id="rId26"/>
      <p:bold r:id="rId27"/>
      <p:italic r:id="rId28"/>
      <p:boldItalic r:id="rId29"/>
    </p:embeddedFont>
    <p:embeddedFont>
      <p:font typeface="Franklin Gothic Medium" panose="020B0603020102020204" pitchFamily="34" charset="0"/>
      <p:regular r:id="rId30"/>
      <p:italic r:id="rId31"/>
    </p:embeddedFont>
  </p:embeddedFontLst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75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192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5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920"/>
    <a:srgbClr val="BDCF41"/>
    <a:srgbClr val="A778AE"/>
    <a:srgbClr val="DDFAFF"/>
    <a:srgbClr val="D6D2E3"/>
    <a:srgbClr val="F5EAFA"/>
    <a:srgbClr val="C2F7FF"/>
    <a:srgbClr val="8351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17" autoAdjust="0"/>
    <p:restoredTop sz="95886" autoAdjust="0"/>
  </p:normalViewPr>
  <p:slideViewPr>
    <p:cSldViewPr>
      <p:cViewPr varScale="1">
        <p:scale>
          <a:sx n="102" d="100"/>
          <a:sy n="102" d="100"/>
        </p:scale>
        <p:origin x="1068" y="96"/>
      </p:cViewPr>
      <p:guideLst>
        <p:guide orient="horz" pos="1575"/>
        <p:guide orient="horz" pos="169"/>
        <p:guide pos="1383"/>
        <p:guide pos="19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7098" y="114"/>
      </p:cViewPr>
      <p:guideLst>
        <p:guide orient="horz" pos="3125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1.fntdata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en-tête 1">
            <a:extLst>
              <a:ext uri="{FF2B5EF4-FFF2-40B4-BE49-F238E27FC236}">
                <a16:creationId xmlns:a16="http://schemas.microsoft.com/office/drawing/2014/main" id="{D61D15DD-D3A7-4C81-9718-ED5372D9A91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0" y="1"/>
            <a:ext cx="294640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r>
              <a:rPr lang="fr-FR" altLang="fr-FR"/>
              <a:t>Kit d'embarquement</a:t>
            </a:r>
          </a:p>
        </p:txBody>
      </p:sp>
      <p:sp>
        <p:nvSpPr>
          <p:cNvPr id="31747" name="Espace réservé de la date 2">
            <a:extLst>
              <a:ext uri="{FF2B5EF4-FFF2-40B4-BE49-F238E27FC236}">
                <a16:creationId xmlns:a16="http://schemas.microsoft.com/office/drawing/2014/main" id="{11DE3A52-E08F-4341-B5EC-6B52FA85EC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xfrm>
            <a:off x="3849688" y="1"/>
            <a:ext cx="294640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fld id="{046C8E25-D676-4125-80B4-F23BDF126A7A}" type="datetimeFigureOut">
              <a:rPr lang="fr-FR" altLang="fr-FR"/>
              <a:pPr>
                <a:defRPr/>
              </a:pPr>
              <a:t>30/12/2019</a:t>
            </a:fld>
            <a:endParaRPr lang="fr-FR" altLang="fr-FR"/>
          </a:p>
        </p:txBody>
      </p:sp>
      <p:sp>
        <p:nvSpPr>
          <p:cNvPr id="31748" name="Espace réservé du pied de page 3">
            <a:extLst>
              <a:ext uri="{FF2B5EF4-FFF2-40B4-BE49-F238E27FC236}">
                <a16:creationId xmlns:a16="http://schemas.microsoft.com/office/drawing/2014/main" id="{89FE5D64-9ABC-403D-9E29-E4E07E7679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 bwMode="auto">
          <a:xfrm>
            <a:off x="0" y="9428711"/>
            <a:ext cx="294640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r>
              <a:rPr lang="fr-FR" altLang="fr-FR"/>
              <a:t>Kit d'embarquement</a:t>
            </a:r>
          </a:p>
        </p:txBody>
      </p:sp>
      <p:sp>
        <p:nvSpPr>
          <p:cNvPr id="31749" name="Espace réservé du numéro de diapositive 4">
            <a:extLst>
              <a:ext uri="{FF2B5EF4-FFF2-40B4-BE49-F238E27FC236}">
                <a16:creationId xmlns:a16="http://schemas.microsoft.com/office/drawing/2014/main" id="{0DFB0CAB-BBF4-47E0-ACE7-1D400D99AA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 bwMode="auto">
          <a:xfrm>
            <a:off x="3849688" y="9428711"/>
            <a:ext cx="294640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F256F24-A3A7-42EE-9126-18CB84A326A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hape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84138" y="741363"/>
            <a:ext cx="6629400" cy="372903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4BFEED98-F073-4EC0-A56E-29DAD09607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5951"/>
            <a:ext cx="5438775" cy="44669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pPr lvl="0"/>
            <a:endParaRPr noProof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49155" name="Espace réservé des notes 2"/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49156" name="Espace réservé du numéro de diapositive 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A54B08-1087-4E9D-9F01-F2A1091031FA}" type="slidenum">
              <a:rPr lang="fr-FR" altLang="fr-FR" sz="14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fr-FR" altLang="fr-FR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59395" name="Espace réservé des commentaires 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55299" name="Espace réservé des commentaires 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GroupeBPCE" TargetMode="External"/><Relationship Id="rId3" Type="http://schemas.openxmlformats.org/officeDocument/2006/relationships/hyperlink" Target="https://twitter.com/GroupeBPCE" TargetMode="External"/><Relationship Id="rId7" Type="http://schemas.openxmlformats.org/officeDocument/2006/relationships/hyperlink" Target="http://www.groupebpce.fr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instagram.com/groupebpce" TargetMode="External"/><Relationship Id="rId5" Type="http://schemas.openxmlformats.org/officeDocument/2006/relationships/hyperlink" Target="https://www.instagram.com/groupebpce/" TargetMode="External"/><Relationship Id="rId4" Type="http://schemas.openxmlformats.org/officeDocument/2006/relationships/hyperlink" Target="https://fr.linkedin.com/company/bpce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/>
          <p:cNvSpPr>
            <a:spLocks noChangeAspect="1" noChangeArrowheads="1" noTextEdit="1"/>
          </p:cNvSpPr>
          <p:nvPr userDrawn="1"/>
        </p:nvSpPr>
        <p:spPr bwMode="auto">
          <a:xfrm>
            <a:off x="292100" y="0"/>
            <a:ext cx="662463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9" name="Image 13" descr="Groupe BPC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4527550"/>
            <a:ext cx="284321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  <a:endParaRPr lang="fr-FR" noProof="0" dirty="0">
              <a:sym typeface="Arial"/>
            </a:endParaRPr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91318" y="1902564"/>
            <a:ext cx="5827253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291318" y="310251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181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B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/>
          <p:cNvSpPr>
            <a:spLocks noChangeAspect="1" noChangeArrowheads="1" noTextEdit="1"/>
          </p:cNvSpPr>
          <p:nvPr userDrawn="1"/>
        </p:nvSpPr>
        <p:spPr bwMode="auto">
          <a:xfrm>
            <a:off x="292100" y="0"/>
            <a:ext cx="662463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1" name="Image 13" descr="Groupe BPC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4527550"/>
            <a:ext cx="284321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  <a:endParaRPr lang="fr-FR" noProof="0" dirty="0">
              <a:sym typeface="Arial"/>
            </a:endParaRPr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>
            <a:sp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4213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C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/>
          <p:cNvSpPr>
            <a:spLocks noChangeAspect="1" noChangeArrowheads="1" noTextEdit="1"/>
          </p:cNvSpPr>
          <p:nvPr userDrawn="1"/>
        </p:nvSpPr>
        <p:spPr bwMode="auto">
          <a:xfrm>
            <a:off x="292100" y="0"/>
            <a:ext cx="662463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9" name="Image 13" descr="Groupe BPC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4527550"/>
            <a:ext cx="284321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8901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24">
            <a:extLst>
              <a:ext uri="{FF2B5EF4-FFF2-40B4-BE49-F238E27FC236}">
                <a16:creationId xmlns:a16="http://schemas.microsoft.com/office/drawing/2014/main" id="{72067780-A9C8-4690-BB1D-26578FAE407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24100" y="765175"/>
            <a:ext cx="188913" cy="1905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9pPr>
          </a:lstStyle>
          <a:p>
            <a:pPr eaLnBrk="1" hangingPunct="1">
              <a:defRPr/>
            </a:pPr>
            <a:endParaRPr lang="fr-FR" altLang="fr-FR"/>
          </a:p>
        </p:txBody>
      </p:sp>
      <p:sp>
        <p:nvSpPr>
          <p:cNvPr id="15" name="Espace réservé du texte 52">
            <a:extLst>
              <a:ext uri="{FF2B5EF4-FFF2-40B4-BE49-F238E27FC236}">
                <a16:creationId xmlns:a16="http://schemas.microsoft.com/office/drawing/2014/main" id="{2379E024-720A-4C24-A737-56170A4365BB}"/>
              </a:ext>
            </a:extLst>
          </p:cNvPr>
          <p:cNvSpPr txBox="1">
            <a:spLocks/>
          </p:cNvSpPr>
          <p:nvPr userDrawn="1"/>
        </p:nvSpPr>
        <p:spPr>
          <a:xfrm>
            <a:off x="250825" y="252413"/>
            <a:ext cx="909638" cy="2603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lIns="72000" tIns="0" rIns="72000" bIns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sz="1200" b="0" i="0" u="none" strike="noStrike" cap="all" baseline="0">
                <a:solidFill>
                  <a:schemeClr val="bg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fontAlgn="auto" hangingPunct="1">
              <a:defRPr/>
            </a:pPr>
            <a:r>
              <a:rPr lang="fr-FR" kern="0" dirty="0">
                <a:solidFill>
                  <a:schemeClr val="accent1"/>
                </a:solidFill>
              </a:rPr>
              <a:t>sommaire</a:t>
            </a:r>
          </a:p>
        </p:txBody>
      </p:sp>
      <p:cxnSp>
        <p:nvCxnSpPr>
          <p:cNvPr id="16" name="Shape 23"/>
          <p:cNvCxnSpPr>
            <a:cxnSpLocks noChangeShapeType="1"/>
          </p:cNvCxnSpPr>
          <p:nvPr userDrawn="1"/>
        </p:nvCxnSpPr>
        <p:spPr bwMode="auto">
          <a:xfrm>
            <a:off x="2419350" y="-7938"/>
            <a:ext cx="0" cy="4883151"/>
          </a:xfrm>
          <a:prstGeom prst="straightConnector1">
            <a:avLst/>
          </a:prstGeom>
          <a:noFill/>
          <a:ln w="6350">
            <a:solidFill>
              <a:srgbClr val="999FA9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837382" y="411645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837382" y="1138913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2837382" y="1866181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837382" y="2593449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2837382" y="3320717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2837382" y="4047985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127164" y="411574"/>
            <a:ext cx="576000" cy="576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127164" y="1138842"/>
            <a:ext cx="576000" cy="5760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2127164" y="1866110"/>
            <a:ext cx="576000" cy="576000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/>
          </p:nvPr>
        </p:nvSpPr>
        <p:spPr>
          <a:xfrm>
            <a:off x="2127164" y="2593378"/>
            <a:ext cx="576000" cy="576000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/>
          </p:nvPr>
        </p:nvSpPr>
        <p:spPr>
          <a:xfrm>
            <a:off x="2127164" y="3320646"/>
            <a:ext cx="576000" cy="5760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/>
          </p:nvPr>
        </p:nvSpPr>
        <p:spPr>
          <a:xfrm>
            <a:off x="2127164" y="4047914"/>
            <a:ext cx="576000" cy="576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6761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11510"/>
            <a:ext cx="6336704" cy="42123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03294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83518"/>
            <a:ext cx="3060000" cy="428447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483518"/>
            <a:ext cx="3060000" cy="428447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7778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88040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53998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771550"/>
            <a:ext cx="3060000" cy="3888432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771550"/>
            <a:ext cx="3060000" cy="3888432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910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8936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8864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526958"/>
            <a:ext cx="2052000" cy="424103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4770022" y="526958"/>
            <a:ext cx="2052000" cy="424103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idx="16"/>
          </p:nvPr>
        </p:nvSpPr>
        <p:spPr>
          <a:xfrm>
            <a:off x="6912260" y="526958"/>
            <a:ext cx="2052000" cy="424103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51520" y="44767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9793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7872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9062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v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>
            <a:spLocks/>
          </p:cNvSpPr>
          <p:nvPr userDrawn="1"/>
        </p:nvSpPr>
        <p:spPr bwMode="auto">
          <a:xfrm>
            <a:off x="-36513" y="-11113"/>
            <a:ext cx="6159501" cy="5173663"/>
          </a:xfrm>
          <a:custGeom>
            <a:avLst/>
            <a:gdLst>
              <a:gd name="T0" fmla="*/ 0 w 1930"/>
              <a:gd name="T1" fmla="*/ 2147483646 h 1621"/>
              <a:gd name="T2" fmla="*/ 2147483646 w 1930"/>
              <a:gd name="T3" fmla="*/ 0 h 1621"/>
              <a:gd name="T4" fmla="*/ 2147483646 w 1930"/>
              <a:gd name="T5" fmla="*/ 2147483646 h 1621"/>
              <a:gd name="T6" fmla="*/ 2147483646 w 1930"/>
              <a:gd name="T7" fmla="*/ 2147483646 h 1621"/>
              <a:gd name="T8" fmla="*/ 0 w 1930"/>
              <a:gd name="T9" fmla="*/ 2147483646 h 1621"/>
              <a:gd name="T10" fmla="*/ 0 w 1930"/>
              <a:gd name="T11" fmla="*/ 2147483646 h 16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591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>
            <a:spLocks/>
          </p:cNvSpPr>
          <p:nvPr userDrawn="1"/>
        </p:nvSpPr>
        <p:spPr bwMode="auto">
          <a:xfrm>
            <a:off x="-36513" y="-11113"/>
            <a:ext cx="6159501" cy="5173663"/>
          </a:xfrm>
          <a:custGeom>
            <a:avLst/>
            <a:gdLst>
              <a:gd name="T0" fmla="*/ 0 w 1930"/>
              <a:gd name="T1" fmla="*/ 2147483646 h 1621"/>
              <a:gd name="T2" fmla="*/ 2147483646 w 1930"/>
              <a:gd name="T3" fmla="*/ 0 h 1621"/>
              <a:gd name="T4" fmla="*/ 2147483646 w 1930"/>
              <a:gd name="T5" fmla="*/ 2147483646 h 1621"/>
              <a:gd name="T6" fmla="*/ 2147483646 w 1930"/>
              <a:gd name="T7" fmla="*/ 2147483646 h 1621"/>
              <a:gd name="T8" fmla="*/ 0 w 1930"/>
              <a:gd name="T9" fmla="*/ 2147483646 h 1621"/>
              <a:gd name="T10" fmla="*/ 0 w 1930"/>
              <a:gd name="T11" fmla="*/ 2147483646 h 16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3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014538"/>
            <a:ext cx="57531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6">
            <a:hlinkClick r:id="rId3"/>
          </p:cNvPr>
          <p:cNvSpPr>
            <a:spLocks noEditPoints="1"/>
          </p:cNvSpPr>
          <p:nvPr userDrawn="1"/>
        </p:nvSpPr>
        <p:spPr bwMode="auto">
          <a:xfrm>
            <a:off x="6624638" y="4484688"/>
            <a:ext cx="393700" cy="390525"/>
          </a:xfrm>
          <a:custGeom>
            <a:avLst/>
            <a:gdLst>
              <a:gd name="T0" fmla="*/ 2147483646 w 105"/>
              <a:gd name="T1" fmla="*/ 2147483646 h 104"/>
              <a:gd name="T2" fmla="*/ 2147483646 w 105"/>
              <a:gd name="T3" fmla="*/ 2147483646 h 104"/>
              <a:gd name="T4" fmla="*/ 0 w 105"/>
              <a:gd name="T5" fmla="*/ 2147483646 h 104"/>
              <a:gd name="T6" fmla="*/ 2147483646 w 105"/>
              <a:gd name="T7" fmla="*/ 0 h 104"/>
              <a:gd name="T8" fmla="*/ 2147483646 w 105"/>
              <a:gd name="T9" fmla="*/ 2147483646 h 104"/>
              <a:gd name="T10" fmla="*/ 2147483646 w 105"/>
              <a:gd name="T11" fmla="*/ 2147483646 h 104"/>
              <a:gd name="T12" fmla="*/ 2147483646 w 105"/>
              <a:gd name="T13" fmla="*/ 2147483646 h 104"/>
              <a:gd name="T14" fmla="*/ 2147483646 w 105"/>
              <a:gd name="T15" fmla="*/ 2147483646 h 104"/>
              <a:gd name="T16" fmla="*/ 2147483646 w 105"/>
              <a:gd name="T17" fmla="*/ 2147483646 h 104"/>
              <a:gd name="T18" fmla="*/ 2147483646 w 105"/>
              <a:gd name="T19" fmla="*/ 2147483646 h 104"/>
              <a:gd name="T20" fmla="*/ 2147483646 w 105"/>
              <a:gd name="T21" fmla="*/ 2147483646 h 104"/>
              <a:gd name="T22" fmla="*/ 2147483646 w 105"/>
              <a:gd name="T23" fmla="*/ 2147483646 h 104"/>
              <a:gd name="T24" fmla="*/ 2147483646 w 105"/>
              <a:gd name="T25" fmla="*/ 2147483646 h 104"/>
              <a:gd name="T26" fmla="*/ 2147483646 w 105"/>
              <a:gd name="T27" fmla="*/ 2147483646 h 104"/>
              <a:gd name="T28" fmla="*/ 2147483646 w 105"/>
              <a:gd name="T29" fmla="*/ 2147483646 h 104"/>
              <a:gd name="T30" fmla="*/ 2147483646 w 105"/>
              <a:gd name="T31" fmla="*/ 2147483646 h 104"/>
              <a:gd name="T32" fmla="*/ 2147483646 w 105"/>
              <a:gd name="T33" fmla="*/ 2147483646 h 104"/>
              <a:gd name="T34" fmla="*/ 2147483646 w 105"/>
              <a:gd name="T35" fmla="*/ 2147483646 h 104"/>
              <a:gd name="T36" fmla="*/ 2147483646 w 105"/>
              <a:gd name="T37" fmla="*/ 2147483646 h 104"/>
              <a:gd name="T38" fmla="*/ 2147483646 w 105"/>
              <a:gd name="T39" fmla="*/ 2147483646 h 104"/>
              <a:gd name="T40" fmla="*/ 2147483646 w 105"/>
              <a:gd name="T41" fmla="*/ 2147483646 h 104"/>
              <a:gd name="T42" fmla="*/ 2147483646 w 105"/>
              <a:gd name="T43" fmla="*/ 2147483646 h 104"/>
              <a:gd name="T44" fmla="*/ 2147483646 w 105"/>
              <a:gd name="T45" fmla="*/ 2147483646 h 104"/>
              <a:gd name="T46" fmla="*/ 2147483646 w 105"/>
              <a:gd name="T47" fmla="*/ 2147483646 h 104"/>
              <a:gd name="T48" fmla="*/ 2147483646 w 105"/>
              <a:gd name="T49" fmla="*/ 2147483646 h 104"/>
              <a:gd name="T50" fmla="*/ 2147483646 w 105"/>
              <a:gd name="T51" fmla="*/ 2147483646 h 104"/>
              <a:gd name="T52" fmla="*/ 2147483646 w 105"/>
              <a:gd name="T53" fmla="*/ 2147483646 h 10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5" h="104">
                <a:moveTo>
                  <a:pt x="105" y="52"/>
                </a:moveTo>
                <a:cubicBezTo>
                  <a:pt x="105" y="81"/>
                  <a:pt x="82" y="104"/>
                  <a:pt x="53" y="104"/>
                </a:cubicBezTo>
                <a:cubicBezTo>
                  <a:pt x="24" y="104"/>
                  <a:pt x="0" y="81"/>
                  <a:pt x="0" y="52"/>
                </a:cubicBezTo>
                <a:cubicBezTo>
                  <a:pt x="0" y="23"/>
                  <a:pt x="24" y="0"/>
                  <a:pt x="53" y="0"/>
                </a:cubicBezTo>
                <a:cubicBezTo>
                  <a:pt x="82" y="0"/>
                  <a:pt x="105" y="23"/>
                  <a:pt x="105" y="52"/>
                </a:cubicBezTo>
                <a:moveTo>
                  <a:pt x="64" y="27"/>
                </a:moveTo>
                <a:cubicBezTo>
                  <a:pt x="57" y="27"/>
                  <a:pt x="52" y="33"/>
                  <a:pt x="52" y="40"/>
                </a:cubicBezTo>
                <a:cubicBezTo>
                  <a:pt x="52" y="41"/>
                  <a:pt x="52" y="42"/>
                  <a:pt x="52" y="43"/>
                </a:cubicBezTo>
                <a:cubicBezTo>
                  <a:pt x="42" y="42"/>
                  <a:pt x="33" y="37"/>
                  <a:pt x="26" y="30"/>
                </a:cubicBezTo>
                <a:cubicBezTo>
                  <a:pt x="25" y="31"/>
                  <a:pt x="25" y="34"/>
                  <a:pt x="25" y="36"/>
                </a:cubicBezTo>
                <a:cubicBezTo>
                  <a:pt x="25" y="40"/>
                  <a:pt x="27" y="44"/>
                  <a:pt x="30" y="46"/>
                </a:cubicBezTo>
                <a:cubicBezTo>
                  <a:pt x="28" y="46"/>
                  <a:pt x="26" y="46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51"/>
                  <a:pt x="29" y="56"/>
                  <a:pt x="35" y="57"/>
                </a:cubicBezTo>
                <a:cubicBezTo>
                  <a:pt x="34" y="57"/>
                  <a:pt x="33" y="58"/>
                  <a:pt x="31" y="58"/>
                </a:cubicBezTo>
                <a:cubicBezTo>
                  <a:pt x="31" y="58"/>
                  <a:pt x="30" y="57"/>
                  <a:pt x="29" y="57"/>
                </a:cubicBezTo>
                <a:cubicBezTo>
                  <a:pt x="31" y="62"/>
                  <a:pt x="35" y="66"/>
                  <a:pt x="41" y="66"/>
                </a:cubicBezTo>
                <a:cubicBezTo>
                  <a:pt x="36" y="69"/>
                  <a:pt x="31" y="71"/>
                  <a:pt x="25" y="71"/>
                </a:cubicBezTo>
                <a:cubicBezTo>
                  <a:pt x="24" y="71"/>
                  <a:pt x="23" y="71"/>
                  <a:pt x="22" y="71"/>
                </a:cubicBezTo>
                <a:cubicBezTo>
                  <a:pt x="28" y="75"/>
                  <a:pt x="34" y="77"/>
                  <a:pt x="41" y="77"/>
                </a:cubicBezTo>
                <a:cubicBezTo>
                  <a:pt x="64" y="77"/>
                  <a:pt x="77" y="58"/>
                  <a:pt x="77" y="41"/>
                </a:cubicBezTo>
                <a:cubicBezTo>
                  <a:pt x="77" y="41"/>
                  <a:pt x="77" y="40"/>
                  <a:pt x="77" y="40"/>
                </a:cubicBezTo>
                <a:cubicBezTo>
                  <a:pt x="79" y="38"/>
                  <a:pt x="81" y="36"/>
                  <a:pt x="83" y="33"/>
                </a:cubicBezTo>
                <a:cubicBezTo>
                  <a:pt x="81" y="34"/>
                  <a:pt x="78" y="35"/>
                  <a:pt x="76" y="35"/>
                </a:cubicBezTo>
                <a:cubicBezTo>
                  <a:pt x="78" y="34"/>
                  <a:pt x="80" y="31"/>
                  <a:pt x="81" y="28"/>
                </a:cubicBezTo>
                <a:cubicBezTo>
                  <a:pt x="79" y="30"/>
                  <a:pt x="76" y="31"/>
                  <a:pt x="73" y="31"/>
                </a:cubicBezTo>
                <a:cubicBezTo>
                  <a:pt x="71" y="29"/>
                  <a:pt x="68" y="27"/>
                  <a:pt x="64" y="2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" name="Freeform 14">
            <a:hlinkClick r:id="rId4"/>
          </p:cNvPr>
          <p:cNvSpPr>
            <a:spLocks noEditPoints="1"/>
          </p:cNvSpPr>
          <p:nvPr userDrawn="1"/>
        </p:nvSpPr>
        <p:spPr bwMode="auto">
          <a:xfrm>
            <a:off x="7077075" y="4484688"/>
            <a:ext cx="390525" cy="390525"/>
          </a:xfrm>
          <a:custGeom>
            <a:avLst/>
            <a:gdLst>
              <a:gd name="T0" fmla="*/ 2147483646 w 104"/>
              <a:gd name="T1" fmla="*/ 2147483646 h 104"/>
              <a:gd name="T2" fmla="*/ 2147483646 w 104"/>
              <a:gd name="T3" fmla="*/ 2147483646 h 104"/>
              <a:gd name="T4" fmla="*/ 0 w 104"/>
              <a:gd name="T5" fmla="*/ 2147483646 h 104"/>
              <a:gd name="T6" fmla="*/ 2147483646 w 104"/>
              <a:gd name="T7" fmla="*/ 0 h 104"/>
              <a:gd name="T8" fmla="*/ 2147483646 w 104"/>
              <a:gd name="T9" fmla="*/ 2147483646 h 104"/>
              <a:gd name="T10" fmla="*/ 2147483646 w 104"/>
              <a:gd name="T11" fmla="*/ 2147483646 h 104"/>
              <a:gd name="T12" fmla="*/ 2147483646 w 104"/>
              <a:gd name="T13" fmla="*/ 2147483646 h 104"/>
              <a:gd name="T14" fmla="*/ 2147483646 w 104"/>
              <a:gd name="T15" fmla="*/ 2147483646 h 104"/>
              <a:gd name="T16" fmla="*/ 2147483646 w 104"/>
              <a:gd name="T17" fmla="*/ 2147483646 h 104"/>
              <a:gd name="T18" fmla="*/ 2147483646 w 104"/>
              <a:gd name="T19" fmla="*/ 2147483646 h 104"/>
              <a:gd name="T20" fmla="*/ 2147483646 w 104"/>
              <a:gd name="T21" fmla="*/ 2147483646 h 104"/>
              <a:gd name="T22" fmla="*/ 2147483646 w 104"/>
              <a:gd name="T23" fmla="*/ 2147483646 h 104"/>
              <a:gd name="T24" fmla="*/ 2147483646 w 104"/>
              <a:gd name="T25" fmla="*/ 2147483646 h 104"/>
              <a:gd name="T26" fmla="*/ 2147483646 w 104"/>
              <a:gd name="T27" fmla="*/ 2147483646 h 104"/>
              <a:gd name="T28" fmla="*/ 2147483646 w 104"/>
              <a:gd name="T29" fmla="*/ 2147483646 h 104"/>
              <a:gd name="T30" fmla="*/ 2147483646 w 104"/>
              <a:gd name="T31" fmla="*/ 2147483646 h 104"/>
              <a:gd name="T32" fmla="*/ 2147483646 w 104"/>
              <a:gd name="T33" fmla="*/ 2147483646 h 104"/>
              <a:gd name="T34" fmla="*/ 2147483646 w 104"/>
              <a:gd name="T35" fmla="*/ 2147483646 h 104"/>
              <a:gd name="T36" fmla="*/ 2147483646 w 104"/>
              <a:gd name="T37" fmla="*/ 2147483646 h 104"/>
              <a:gd name="T38" fmla="*/ 2147483646 w 104"/>
              <a:gd name="T39" fmla="*/ 2147483646 h 104"/>
              <a:gd name="T40" fmla="*/ 2147483646 w 104"/>
              <a:gd name="T41" fmla="*/ 2147483646 h 104"/>
              <a:gd name="T42" fmla="*/ 2147483646 w 104"/>
              <a:gd name="T43" fmla="*/ 2147483646 h 104"/>
              <a:gd name="T44" fmla="*/ 2147483646 w 104"/>
              <a:gd name="T45" fmla="*/ 2147483646 h 104"/>
              <a:gd name="T46" fmla="*/ 2147483646 w 104"/>
              <a:gd name="T47" fmla="*/ 2147483646 h 104"/>
              <a:gd name="T48" fmla="*/ 2147483646 w 104"/>
              <a:gd name="T49" fmla="*/ 2147483646 h 104"/>
              <a:gd name="T50" fmla="*/ 2147483646 w 104"/>
              <a:gd name="T51" fmla="*/ 2147483646 h 104"/>
              <a:gd name="T52" fmla="*/ 2147483646 w 104"/>
              <a:gd name="T53" fmla="*/ 2147483646 h 104"/>
              <a:gd name="T54" fmla="*/ 2147483646 w 104"/>
              <a:gd name="T55" fmla="*/ 2147483646 h 104"/>
              <a:gd name="T56" fmla="*/ 2147483646 w 104"/>
              <a:gd name="T57" fmla="*/ 2147483646 h 104"/>
              <a:gd name="T58" fmla="*/ 2147483646 w 104"/>
              <a:gd name="T59" fmla="*/ 2147483646 h 10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04" h="104">
                <a:moveTo>
                  <a:pt x="104" y="52"/>
                </a:moveTo>
                <a:cubicBezTo>
                  <a:pt x="104" y="81"/>
                  <a:pt x="81" y="104"/>
                  <a:pt x="52" y="104"/>
                </a:cubicBezTo>
                <a:cubicBezTo>
                  <a:pt x="23" y="104"/>
                  <a:pt x="0" y="81"/>
                  <a:pt x="0" y="52"/>
                </a:cubicBezTo>
                <a:cubicBezTo>
                  <a:pt x="0" y="23"/>
                  <a:pt x="23" y="0"/>
                  <a:pt x="52" y="0"/>
                </a:cubicBezTo>
                <a:cubicBezTo>
                  <a:pt x="81" y="0"/>
                  <a:pt x="104" y="23"/>
                  <a:pt x="104" y="52"/>
                </a:cubicBezTo>
                <a:moveTo>
                  <a:pt x="37" y="43"/>
                </a:moveTo>
                <a:cubicBezTo>
                  <a:pt x="26" y="43"/>
                  <a:pt x="26" y="43"/>
                  <a:pt x="26" y="43"/>
                </a:cubicBezTo>
                <a:cubicBezTo>
                  <a:pt x="26" y="78"/>
                  <a:pt x="26" y="78"/>
                  <a:pt x="26" y="78"/>
                </a:cubicBezTo>
                <a:cubicBezTo>
                  <a:pt x="37" y="78"/>
                  <a:pt x="37" y="78"/>
                  <a:pt x="37" y="78"/>
                </a:cubicBezTo>
                <a:lnTo>
                  <a:pt x="37" y="43"/>
                </a:lnTo>
                <a:close/>
                <a:moveTo>
                  <a:pt x="38" y="32"/>
                </a:moveTo>
                <a:cubicBezTo>
                  <a:pt x="38" y="29"/>
                  <a:pt x="36" y="27"/>
                  <a:pt x="32" y="27"/>
                </a:cubicBezTo>
                <a:cubicBezTo>
                  <a:pt x="28" y="27"/>
                  <a:pt x="25" y="29"/>
                  <a:pt x="25" y="32"/>
                </a:cubicBezTo>
                <a:cubicBezTo>
                  <a:pt x="25" y="36"/>
                  <a:pt x="28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6" y="38"/>
                  <a:pt x="38" y="36"/>
                  <a:pt x="38" y="32"/>
                </a:cubicBezTo>
                <a:moveTo>
                  <a:pt x="79" y="58"/>
                </a:moveTo>
                <a:cubicBezTo>
                  <a:pt x="79" y="47"/>
                  <a:pt x="73" y="42"/>
                  <a:pt x="65" y="42"/>
                </a:cubicBezTo>
                <a:cubicBezTo>
                  <a:pt x="59" y="42"/>
                  <a:pt x="57" y="46"/>
                  <a:pt x="55" y="48"/>
                </a:cubicBezTo>
                <a:cubicBezTo>
                  <a:pt x="55" y="43"/>
                  <a:pt x="55" y="43"/>
                  <a:pt x="55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6"/>
                  <a:pt x="44" y="78"/>
                  <a:pt x="44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6"/>
                  <a:pt x="56" y="56"/>
                </a:cubicBezTo>
                <a:cubicBezTo>
                  <a:pt x="56" y="53"/>
                  <a:pt x="58" y="51"/>
                  <a:pt x="61" y="51"/>
                </a:cubicBezTo>
                <a:cubicBezTo>
                  <a:pt x="66" y="51"/>
                  <a:pt x="67" y="54"/>
                  <a:pt x="67" y="59"/>
                </a:cubicBezTo>
                <a:cubicBezTo>
                  <a:pt x="67" y="78"/>
                  <a:pt x="67" y="78"/>
                  <a:pt x="67" y="78"/>
                </a:cubicBezTo>
                <a:cubicBezTo>
                  <a:pt x="79" y="78"/>
                  <a:pt x="79" y="78"/>
                  <a:pt x="79" y="78"/>
                </a:cubicBezTo>
                <a:lnTo>
                  <a:pt x="79" y="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6" name="Groupe 20"/>
          <p:cNvGrpSpPr>
            <a:grpSpLocks/>
          </p:cNvGrpSpPr>
          <p:nvPr userDrawn="1"/>
        </p:nvGrpSpPr>
        <p:grpSpPr bwMode="auto">
          <a:xfrm>
            <a:off x="7527925" y="4484688"/>
            <a:ext cx="374650" cy="390525"/>
            <a:chOff x="7656513" y="4516438"/>
            <a:chExt cx="374650" cy="390525"/>
          </a:xfrm>
        </p:grpSpPr>
        <p:sp>
          <p:nvSpPr>
            <p:cNvPr id="7" name="Oval 15">
              <a:hlinkClick r:id="rId5"/>
              <a:extLst>
                <a:ext uri="{FF2B5EF4-FFF2-40B4-BE49-F238E27FC236}">
                  <a16:creationId xmlns:a16="http://schemas.microsoft.com/office/drawing/2014/main" id="{D9DD15DA-19FF-4EC0-A8DB-A7319727F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7801" y="4667250"/>
              <a:ext cx="90487" cy="936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rgbClr val="000000"/>
                  </a:solidFill>
                  <a:latin typeface="Arial" charset="0"/>
                  <a:cs typeface="Arial" charset="0"/>
                  <a:sym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0000"/>
                  </a:solidFill>
                  <a:latin typeface="Arial" charset="0"/>
                  <a:cs typeface="Arial" charset="0"/>
                  <a:sym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0000"/>
                  </a:solidFill>
                  <a:latin typeface="Arial" charset="0"/>
                  <a:cs typeface="Arial" charset="0"/>
                  <a:sym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0000"/>
                  </a:solidFill>
                  <a:latin typeface="Arial" charset="0"/>
                  <a:cs typeface="Arial" charset="0"/>
                  <a:sym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0000"/>
                  </a:solidFill>
                  <a:latin typeface="Arial" charset="0"/>
                  <a:cs typeface="Arial" charset="0"/>
                  <a:sym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charset="0"/>
                  <a:cs typeface="Arial" charset="0"/>
                  <a:sym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charset="0"/>
                  <a:cs typeface="Arial" charset="0"/>
                  <a:sym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charset="0"/>
                  <a:cs typeface="Arial" charset="0"/>
                  <a:sym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charset="0"/>
                  <a:cs typeface="Arial" charset="0"/>
                  <a:sym typeface="Arial" charset="0"/>
                </a:defRPr>
              </a:lvl9pPr>
            </a:lstStyle>
            <a:p>
              <a:pPr eaLnBrk="1" hangingPunct="1">
                <a:defRPr/>
              </a:pPr>
              <a:endParaRPr lang="fr-FR" altLang="fr-FR"/>
            </a:p>
          </p:txBody>
        </p:sp>
        <p:sp>
          <p:nvSpPr>
            <p:cNvPr id="8" name="Freeform 16">
              <a:hlinkClick r:id="rId5"/>
            </p:cNvPr>
            <p:cNvSpPr>
              <a:spLocks noEditPoints="1"/>
            </p:cNvSpPr>
            <p:nvPr/>
          </p:nvSpPr>
          <p:spPr bwMode="auto">
            <a:xfrm>
              <a:off x="7734300" y="4595813"/>
              <a:ext cx="222250" cy="231775"/>
            </a:xfrm>
            <a:custGeom>
              <a:avLst/>
              <a:gdLst>
                <a:gd name="T0" fmla="*/ 2147483646 w 59"/>
                <a:gd name="T1" fmla="*/ 2147483646 h 62"/>
                <a:gd name="T2" fmla="*/ 2147483646 w 59"/>
                <a:gd name="T3" fmla="*/ 2147483646 h 62"/>
                <a:gd name="T4" fmla="*/ 2147483646 w 59"/>
                <a:gd name="T5" fmla="*/ 2147483646 h 62"/>
                <a:gd name="T6" fmla="*/ 2147483646 w 59"/>
                <a:gd name="T7" fmla="*/ 0 h 62"/>
                <a:gd name="T8" fmla="*/ 2147483646 w 59"/>
                <a:gd name="T9" fmla="*/ 0 h 62"/>
                <a:gd name="T10" fmla="*/ 2147483646 w 59"/>
                <a:gd name="T11" fmla="*/ 0 h 62"/>
                <a:gd name="T12" fmla="*/ 2147483646 w 59"/>
                <a:gd name="T13" fmla="*/ 2147483646 h 62"/>
                <a:gd name="T14" fmla="*/ 2147483646 w 59"/>
                <a:gd name="T15" fmla="*/ 2147483646 h 62"/>
                <a:gd name="T16" fmla="*/ 2147483646 w 59"/>
                <a:gd name="T17" fmla="*/ 2147483646 h 62"/>
                <a:gd name="T18" fmla="*/ 0 w 59"/>
                <a:gd name="T19" fmla="*/ 2147483646 h 62"/>
                <a:gd name="T20" fmla="*/ 0 w 59"/>
                <a:gd name="T21" fmla="*/ 2147483646 h 62"/>
                <a:gd name="T22" fmla="*/ 0 w 59"/>
                <a:gd name="T23" fmla="*/ 2147483646 h 62"/>
                <a:gd name="T24" fmla="*/ 2147483646 w 59"/>
                <a:gd name="T25" fmla="*/ 2147483646 h 62"/>
                <a:gd name="T26" fmla="*/ 2147483646 w 59"/>
                <a:gd name="T27" fmla="*/ 2147483646 h 62"/>
                <a:gd name="T28" fmla="*/ 2147483646 w 59"/>
                <a:gd name="T29" fmla="*/ 2147483646 h 62"/>
                <a:gd name="T30" fmla="*/ 2147483646 w 59"/>
                <a:gd name="T31" fmla="*/ 2147483646 h 62"/>
                <a:gd name="T32" fmla="*/ 2147483646 w 59"/>
                <a:gd name="T33" fmla="*/ 2147483646 h 62"/>
                <a:gd name="T34" fmla="*/ 2147483646 w 59"/>
                <a:gd name="T35" fmla="*/ 2147483646 h 62"/>
                <a:gd name="T36" fmla="*/ 2147483646 w 59"/>
                <a:gd name="T37" fmla="*/ 2147483646 h 62"/>
                <a:gd name="T38" fmla="*/ 2147483646 w 59"/>
                <a:gd name="T39" fmla="*/ 2147483646 h 62"/>
                <a:gd name="T40" fmla="*/ 2147483646 w 59"/>
                <a:gd name="T41" fmla="*/ 2147483646 h 62"/>
                <a:gd name="T42" fmla="*/ 2147483646 w 59"/>
                <a:gd name="T43" fmla="*/ 2147483646 h 62"/>
                <a:gd name="T44" fmla="*/ 2147483646 w 59"/>
                <a:gd name="T45" fmla="*/ 2147483646 h 62"/>
                <a:gd name="T46" fmla="*/ 2147483646 w 59"/>
                <a:gd name="T47" fmla="*/ 2147483646 h 62"/>
                <a:gd name="T48" fmla="*/ 2147483646 w 59"/>
                <a:gd name="T49" fmla="*/ 2147483646 h 62"/>
                <a:gd name="T50" fmla="*/ 2147483646 w 59"/>
                <a:gd name="T51" fmla="*/ 2147483646 h 62"/>
                <a:gd name="T52" fmla="*/ 2147483646 w 59"/>
                <a:gd name="T53" fmla="*/ 2147483646 h 62"/>
                <a:gd name="T54" fmla="*/ 2147483646 w 59"/>
                <a:gd name="T55" fmla="*/ 2147483646 h 62"/>
                <a:gd name="T56" fmla="*/ 2147483646 w 59"/>
                <a:gd name="T57" fmla="*/ 2147483646 h 62"/>
                <a:gd name="T58" fmla="*/ 2147483646 w 59"/>
                <a:gd name="T59" fmla="*/ 2147483646 h 62"/>
                <a:gd name="T60" fmla="*/ 2147483646 w 59"/>
                <a:gd name="T61" fmla="*/ 2147483646 h 62"/>
                <a:gd name="T62" fmla="*/ 2147483646 w 59"/>
                <a:gd name="T63" fmla="*/ 2147483646 h 62"/>
                <a:gd name="T64" fmla="*/ 2147483646 w 59"/>
                <a:gd name="T65" fmla="*/ 2147483646 h 62"/>
                <a:gd name="T66" fmla="*/ 2147483646 w 59"/>
                <a:gd name="T67" fmla="*/ 2147483646 h 62"/>
                <a:gd name="T68" fmla="*/ 2147483646 w 59"/>
                <a:gd name="T69" fmla="*/ 2147483646 h 6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" h="62">
                  <a:moveTo>
                    <a:pt x="58" y="9"/>
                  </a:moveTo>
                  <a:cubicBezTo>
                    <a:pt x="57" y="7"/>
                    <a:pt x="56" y="6"/>
                    <a:pt x="55" y="5"/>
                  </a:cubicBezTo>
                  <a:cubicBezTo>
                    <a:pt x="54" y="3"/>
                    <a:pt x="52" y="2"/>
                    <a:pt x="51" y="2"/>
                  </a:cubicBezTo>
                  <a:cubicBezTo>
                    <a:pt x="49" y="1"/>
                    <a:pt x="47" y="1"/>
                    <a:pt x="44" y="0"/>
                  </a:cubicBezTo>
                  <a:cubicBezTo>
                    <a:pt x="40" y="0"/>
                    <a:pt x="39" y="0"/>
                    <a:pt x="29" y="0"/>
                  </a:cubicBezTo>
                  <a:cubicBezTo>
                    <a:pt x="20" y="0"/>
                    <a:pt x="18" y="0"/>
                    <a:pt x="15" y="0"/>
                  </a:cubicBezTo>
                  <a:cubicBezTo>
                    <a:pt x="11" y="1"/>
                    <a:pt x="9" y="1"/>
                    <a:pt x="8" y="2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6"/>
                    <a:pt x="2" y="7"/>
                    <a:pt x="1" y="9"/>
                  </a:cubicBezTo>
                  <a:cubicBezTo>
                    <a:pt x="0" y="10"/>
                    <a:pt x="0" y="12"/>
                    <a:pt x="0" y="16"/>
                  </a:cubicBezTo>
                  <a:cubicBezTo>
                    <a:pt x="0" y="20"/>
                    <a:pt x="0" y="21"/>
                    <a:pt x="0" y="31"/>
                  </a:cubicBezTo>
                  <a:cubicBezTo>
                    <a:pt x="0" y="41"/>
                    <a:pt x="0" y="42"/>
                    <a:pt x="0" y="46"/>
                  </a:cubicBezTo>
                  <a:cubicBezTo>
                    <a:pt x="0" y="50"/>
                    <a:pt x="0" y="52"/>
                    <a:pt x="1" y="53"/>
                  </a:cubicBezTo>
                  <a:cubicBezTo>
                    <a:pt x="2" y="55"/>
                    <a:pt x="2" y="56"/>
                    <a:pt x="4" y="58"/>
                  </a:cubicBezTo>
                  <a:cubicBezTo>
                    <a:pt x="5" y="59"/>
                    <a:pt x="6" y="60"/>
                    <a:pt x="8" y="61"/>
                  </a:cubicBezTo>
                  <a:cubicBezTo>
                    <a:pt x="9" y="61"/>
                    <a:pt x="11" y="62"/>
                    <a:pt x="15" y="62"/>
                  </a:cubicBezTo>
                  <a:cubicBezTo>
                    <a:pt x="18" y="62"/>
                    <a:pt x="20" y="62"/>
                    <a:pt x="29" y="62"/>
                  </a:cubicBezTo>
                  <a:cubicBezTo>
                    <a:pt x="39" y="62"/>
                    <a:pt x="40" y="62"/>
                    <a:pt x="44" y="62"/>
                  </a:cubicBezTo>
                  <a:cubicBezTo>
                    <a:pt x="47" y="62"/>
                    <a:pt x="49" y="61"/>
                    <a:pt x="51" y="61"/>
                  </a:cubicBezTo>
                  <a:cubicBezTo>
                    <a:pt x="52" y="60"/>
                    <a:pt x="54" y="59"/>
                    <a:pt x="55" y="58"/>
                  </a:cubicBezTo>
                  <a:cubicBezTo>
                    <a:pt x="56" y="56"/>
                    <a:pt x="57" y="55"/>
                    <a:pt x="58" y="53"/>
                  </a:cubicBezTo>
                  <a:cubicBezTo>
                    <a:pt x="58" y="52"/>
                    <a:pt x="59" y="50"/>
                    <a:pt x="59" y="46"/>
                  </a:cubicBezTo>
                  <a:cubicBezTo>
                    <a:pt x="59" y="42"/>
                    <a:pt x="59" y="41"/>
                    <a:pt x="59" y="31"/>
                  </a:cubicBezTo>
                  <a:cubicBezTo>
                    <a:pt x="59" y="21"/>
                    <a:pt x="59" y="20"/>
                    <a:pt x="59" y="16"/>
                  </a:cubicBezTo>
                  <a:cubicBezTo>
                    <a:pt x="59" y="12"/>
                    <a:pt x="58" y="10"/>
                    <a:pt x="58" y="9"/>
                  </a:cubicBezTo>
                  <a:close/>
                  <a:moveTo>
                    <a:pt x="29" y="50"/>
                  </a:moveTo>
                  <a:cubicBezTo>
                    <a:pt x="19" y="50"/>
                    <a:pt x="11" y="42"/>
                    <a:pt x="11" y="31"/>
                  </a:cubicBezTo>
                  <a:cubicBezTo>
                    <a:pt x="11" y="20"/>
                    <a:pt x="19" y="12"/>
                    <a:pt x="29" y="12"/>
                  </a:cubicBezTo>
                  <a:cubicBezTo>
                    <a:pt x="40" y="12"/>
                    <a:pt x="48" y="20"/>
                    <a:pt x="48" y="31"/>
                  </a:cubicBezTo>
                  <a:cubicBezTo>
                    <a:pt x="48" y="42"/>
                    <a:pt x="40" y="50"/>
                    <a:pt x="29" y="50"/>
                  </a:cubicBezTo>
                  <a:close/>
                  <a:moveTo>
                    <a:pt x="49" y="15"/>
                  </a:moveTo>
                  <a:cubicBezTo>
                    <a:pt x="46" y="15"/>
                    <a:pt x="44" y="13"/>
                    <a:pt x="44" y="11"/>
                  </a:cubicBezTo>
                  <a:cubicBezTo>
                    <a:pt x="44" y="8"/>
                    <a:pt x="46" y="6"/>
                    <a:pt x="49" y="6"/>
                  </a:cubicBezTo>
                  <a:cubicBezTo>
                    <a:pt x="51" y="6"/>
                    <a:pt x="53" y="8"/>
                    <a:pt x="53" y="11"/>
                  </a:cubicBezTo>
                  <a:cubicBezTo>
                    <a:pt x="53" y="13"/>
                    <a:pt x="51" y="15"/>
                    <a:pt x="4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17">
              <a:hlinkClick r:id="rId6"/>
            </p:cNvPr>
            <p:cNvSpPr>
              <a:spLocks noEditPoints="1"/>
            </p:cNvSpPr>
            <p:nvPr/>
          </p:nvSpPr>
          <p:spPr bwMode="auto">
            <a:xfrm>
              <a:off x="7656513" y="4516438"/>
              <a:ext cx="374650" cy="390525"/>
            </a:xfrm>
            <a:custGeom>
              <a:avLst/>
              <a:gdLst>
                <a:gd name="T0" fmla="*/ 2147483646 w 100"/>
                <a:gd name="T1" fmla="*/ 0 h 104"/>
                <a:gd name="T2" fmla="*/ 0 w 100"/>
                <a:gd name="T3" fmla="*/ 2147483646 h 104"/>
                <a:gd name="T4" fmla="*/ 2147483646 w 100"/>
                <a:gd name="T5" fmla="*/ 2147483646 h 104"/>
                <a:gd name="T6" fmla="*/ 2147483646 w 100"/>
                <a:gd name="T7" fmla="*/ 2147483646 h 104"/>
                <a:gd name="T8" fmla="*/ 2147483646 w 100"/>
                <a:gd name="T9" fmla="*/ 0 h 104"/>
                <a:gd name="T10" fmla="*/ 2147483646 w 100"/>
                <a:gd name="T11" fmla="*/ 2147483646 h 104"/>
                <a:gd name="T12" fmla="*/ 2147483646 w 100"/>
                <a:gd name="T13" fmla="*/ 2147483646 h 104"/>
                <a:gd name="T14" fmla="*/ 2147483646 w 100"/>
                <a:gd name="T15" fmla="*/ 2147483646 h 104"/>
                <a:gd name="T16" fmla="*/ 2147483646 w 100"/>
                <a:gd name="T17" fmla="*/ 2147483646 h 104"/>
                <a:gd name="T18" fmla="*/ 2147483646 w 100"/>
                <a:gd name="T19" fmla="*/ 2147483646 h 104"/>
                <a:gd name="T20" fmla="*/ 2147483646 w 100"/>
                <a:gd name="T21" fmla="*/ 2147483646 h 104"/>
                <a:gd name="T22" fmla="*/ 2147483646 w 100"/>
                <a:gd name="T23" fmla="*/ 2147483646 h 104"/>
                <a:gd name="T24" fmla="*/ 2147483646 w 100"/>
                <a:gd name="T25" fmla="*/ 2147483646 h 104"/>
                <a:gd name="T26" fmla="*/ 2147483646 w 100"/>
                <a:gd name="T27" fmla="*/ 2147483646 h 104"/>
                <a:gd name="T28" fmla="*/ 2147483646 w 100"/>
                <a:gd name="T29" fmla="*/ 2147483646 h 104"/>
                <a:gd name="T30" fmla="*/ 2147483646 w 100"/>
                <a:gd name="T31" fmla="*/ 2147483646 h 104"/>
                <a:gd name="T32" fmla="*/ 2147483646 w 100"/>
                <a:gd name="T33" fmla="*/ 2147483646 h 104"/>
                <a:gd name="T34" fmla="*/ 2147483646 w 100"/>
                <a:gd name="T35" fmla="*/ 2147483646 h 104"/>
                <a:gd name="T36" fmla="*/ 2147483646 w 100"/>
                <a:gd name="T37" fmla="*/ 2147483646 h 104"/>
                <a:gd name="T38" fmla="*/ 2147483646 w 100"/>
                <a:gd name="T39" fmla="*/ 2147483646 h 104"/>
                <a:gd name="T40" fmla="*/ 2147483646 w 100"/>
                <a:gd name="T41" fmla="*/ 2147483646 h 104"/>
                <a:gd name="T42" fmla="*/ 2147483646 w 100"/>
                <a:gd name="T43" fmla="*/ 2147483646 h 104"/>
                <a:gd name="T44" fmla="*/ 2147483646 w 100"/>
                <a:gd name="T45" fmla="*/ 2147483646 h 104"/>
                <a:gd name="T46" fmla="*/ 2147483646 w 100"/>
                <a:gd name="T47" fmla="*/ 2147483646 h 104"/>
                <a:gd name="T48" fmla="*/ 2147483646 w 100"/>
                <a:gd name="T49" fmla="*/ 2147483646 h 104"/>
                <a:gd name="T50" fmla="*/ 2147483646 w 100"/>
                <a:gd name="T51" fmla="*/ 2147483646 h 104"/>
                <a:gd name="T52" fmla="*/ 2147483646 w 100"/>
                <a:gd name="T53" fmla="*/ 2147483646 h 104"/>
                <a:gd name="T54" fmla="*/ 2147483646 w 100"/>
                <a:gd name="T55" fmla="*/ 2147483646 h 104"/>
                <a:gd name="T56" fmla="*/ 2147483646 w 100"/>
                <a:gd name="T57" fmla="*/ 2147483646 h 104"/>
                <a:gd name="T58" fmla="*/ 2147483646 w 100"/>
                <a:gd name="T59" fmla="*/ 2147483646 h 10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00" h="104">
                  <a:moveTo>
                    <a:pt x="50" y="0"/>
                  </a:moveTo>
                  <a:cubicBezTo>
                    <a:pt x="22" y="0"/>
                    <a:pt x="0" y="23"/>
                    <a:pt x="0" y="52"/>
                  </a:cubicBezTo>
                  <a:cubicBezTo>
                    <a:pt x="0" y="81"/>
                    <a:pt x="22" y="104"/>
                    <a:pt x="50" y="104"/>
                  </a:cubicBezTo>
                  <a:cubicBezTo>
                    <a:pt x="78" y="104"/>
                    <a:pt x="100" y="81"/>
                    <a:pt x="100" y="52"/>
                  </a:cubicBezTo>
                  <a:cubicBezTo>
                    <a:pt x="100" y="23"/>
                    <a:pt x="78" y="0"/>
                    <a:pt x="50" y="0"/>
                  </a:cubicBezTo>
                  <a:close/>
                  <a:moveTo>
                    <a:pt x="85" y="77"/>
                  </a:moveTo>
                  <a:cubicBezTo>
                    <a:pt x="84" y="79"/>
                    <a:pt x="82" y="81"/>
                    <a:pt x="80" y="84"/>
                  </a:cubicBezTo>
                  <a:cubicBezTo>
                    <a:pt x="78" y="86"/>
                    <a:pt x="76" y="87"/>
                    <a:pt x="74" y="88"/>
                  </a:cubicBezTo>
                  <a:cubicBezTo>
                    <a:pt x="72" y="89"/>
                    <a:pt x="69" y="89"/>
                    <a:pt x="65" y="90"/>
                  </a:cubicBezTo>
                  <a:cubicBezTo>
                    <a:pt x="61" y="90"/>
                    <a:pt x="60" y="90"/>
                    <a:pt x="50" y="90"/>
                  </a:cubicBezTo>
                  <a:cubicBezTo>
                    <a:pt x="40" y="90"/>
                    <a:pt x="39" y="90"/>
                    <a:pt x="35" y="90"/>
                  </a:cubicBezTo>
                  <a:cubicBezTo>
                    <a:pt x="31" y="89"/>
                    <a:pt x="29" y="89"/>
                    <a:pt x="26" y="88"/>
                  </a:cubicBezTo>
                  <a:cubicBezTo>
                    <a:pt x="24" y="87"/>
                    <a:pt x="22" y="86"/>
                    <a:pt x="20" y="84"/>
                  </a:cubicBezTo>
                  <a:cubicBezTo>
                    <a:pt x="18" y="81"/>
                    <a:pt x="17" y="79"/>
                    <a:pt x="16" y="77"/>
                  </a:cubicBezTo>
                  <a:cubicBezTo>
                    <a:pt x="15" y="74"/>
                    <a:pt x="14" y="72"/>
                    <a:pt x="14" y="68"/>
                  </a:cubicBezTo>
                  <a:cubicBezTo>
                    <a:pt x="14" y="64"/>
                    <a:pt x="14" y="62"/>
                    <a:pt x="14" y="52"/>
                  </a:cubicBezTo>
                  <a:cubicBezTo>
                    <a:pt x="14" y="42"/>
                    <a:pt x="14" y="41"/>
                    <a:pt x="14" y="37"/>
                  </a:cubicBezTo>
                  <a:cubicBezTo>
                    <a:pt x="14" y="33"/>
                    <a:pt x="15" y="30"/>
                    <a:pt x="16" y="27"/>
                  </a:cubicBezTo>
                  <a:cubicBezTo>
                    <a:pt x="17" y="25"/>
                    <a:pt x="18" y="23"/>
                    <a:pt x="20" y="21"/>
                  </a:cubicBezTo>
                  <a:cubicBezTo>
                    <a:pt x="22" y="19"/>
                    <a:pt x="24" y="17"/>
                    <a:pt x="26" y="16"/>
                  </a:cubicBezTo>
                  <a:cubicBezTo>
                    <a:pt x="29" y="15"/>
                    <a:pt x="31" y="15"/>
                    <a:pt x="35" y="15"/>
                  </a:cubicBezTo>
                  <a:cubicBezTo>
                    <a:pt x="39" y="14"/>
                    <a:pt x="40" y="14"/>
                    <a:pt x="50" y="14"/>
                  </a:cubicBezTo>
                  <a:cubicBezTo>
                    <a:pt x="60" y="14"/>
                    <a:pt x="61" y="14"/>
                    <a:pt x="65" y="15"/>
                  </a:cubicBezTo>
                  <a:cubicBezTo>
                    <a:pt x="69" y="15"/>
                    <a:pt x="72" y="15"/>
                    <a:pt x="74" y="16"/>
                  </a:cubicBezTo>
                  <a:cubicBezTo>
                    <a:pt x="76" y="17"/>
                    <a:pt x="78" y="19"/>
                    <a:pt x="80" y="21"/>
                  </a:cubicBezTo>
                  <a:cubicBezTo>
                    <a:pt x="82" y="23"/>
                    <a:pt x="84" y="25"/>
                    <a:pt x="85" y="27"/>
                  </a:cubicBezTo>
                  <a:cubicBezTo>
                    <a:pt x="86" y="30"/>
                    <a:pt x="86" y="33"/>
                    <a:pt x="86" y="37"/>
                  </a:cubicBezTo>
                  <a:cubicBezTo>
                    <a:pt x="86" y="41"/>
                    <a:pt x="87" y="42"/>
                    <a:pt x="87" y="52"/>
                  </a:cubicBezTo>
                  <a:cubicBezTo>
                    <a:pt x="87" y="62"/>
                    <a:pt x="86" y="64"/>
                    <a:pt x="86" y="68"/>
                  </a:cubicBezTo>
                  <a:cubicBezTo>
                    <a:pt x="86" y="72"/>
                    <a:pt x="86" y="74"/>
                    <a:pt x="85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Shape 190">
            <a:hlinkClick r:id="rId7"/>
            <a:extLst>
              <a:ext uri="{FF2B5EF4-FFF2-40B4-BE49-F238E27FC236}">
                <a16:creationId xmlns:a16="http://schemas.microsoft.com/office/drawing/2014/main" id="{3ED0D679-A95A-41BC-A01E-662946775C9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6659563" y="4198938"/>
            <a:ext cx="12033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fr-FR" altLang="fr-FR" b="1">
                <a:solidFill>
                  <a:schemeClr val="bg1"/>
                </a:solidFill>
                <a:sym typeface="Cabin" charset="0"/>
              </a:rPr>
              <a:t>groupebpce.fr</a:t>
            </a:r>
          </a:p>
        </p:txBody>
      </p:sp>
      <p:grpSp>
        <p:nvGrpSpPr>
          <p:cNvPr id="11" name="Groupe 26"/>
          <p:cNvGrpSpPr>
            <a:grpSpLocks/>
          </p:cNvGrpSpPr>
          <p:nvPr userDrawn="1"/>
        </p:nvGrpSpPr>
        <p:grpSpPr bwMode="auto">
          <a:xfrm>
            <a:off x="7961313" y="4487863"/>
            <a:ext cx="390525" cy="390525"/>
            <a:chOff x="7173964" y="1442837"/>
            <a:chExt cx="390525" cy="390525"/>
          </a:xfrm>
        </p:grpSpPr>
        <p:sp>
          <p:nvSpPr>
            <p:cNvPr id="12" name="Ellipse 11">
              <a:hlinkClick r:id="rId8"/>
              <a:extLst>
                <a:ext uri="{FF2B5EF4-FFF2-40B4-BE49-F238E27FC236}">
                  <a16:creationId xmlns:a16="http://schemas.microsoft.com/office/drawing/2014/main" id="{6E29A61A-CBE1-4FBF-BA36-1A4AFDA33B6F}"/>
                </a:ext>
              </a:extLst>
            </p:cNvPr>
            <p:cNvSpPr/>
            <p:nvPr/>
          </p:nvSpPr>
          <p:spPr>
            <a:xfrm>
              <a:off x="7173964" y="1442837"/>
              <a:ext cx="390525" cy="390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kern="0">
                <a:sym typeface="Arial"/>
              </a:endParaRPr>
            </a:p>
          </p:txBody>
        </p:sp>
        <p:grpSp>
          <p:nvGrpSpPr>
            <p:cNvPr id="13" name="Groupe 28"/>
            <p:cNvGrpSpPr>
              <a:grpSpLocks/>
            </p:cNvGrpSpPr>
            <p:nvPr/>
          </p:nvGrpSpPr>
          <p:grpSpPr bwMode="auto">
            <a:xfrm>
              <a:off x="7241802" y="1548089"/>
              <a:ext cx="254848" cy="180020"/>
              <a:chOff x="7539038" y="5757863"/>
              <a:chExt cx="373063" cy="263525"/>
            </a:xfrm>
          </p:grpSpPr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2147483646 h 66"/>
                  <a:gd name="T2" fmla="*/ 2147483646 w 63"/>
                  <a:gd name="T3" fmla="*/ 2147483646 h 66"/>
                  <a:gd name="T4" fmla="*/ 0 w 63"/>
                  <a:gd name="T5" fmla="*/ 0 h 66"/>
                  <a:gd name="T6" fmla="*/ 0 w 63"/>
                  <a:gd name="T7" fmla="*/ 2147483646 h 6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2147483646 h 66"/>
                  <a:gd name="T2" fmla="*/ 2147483646 w 63"/>
                  <a:gd name="T3" fmla="*/ 2147483646 h 66"/>
                  <a:gd name="T4" fmla="*/ 0 w 63"/>
                  <a:gd name="T5" fmla="*/ 0 h 66"/>
                  <a:gd name="T6" fmla="*/ 0 w 63"/>
                  <a:gd name="T7" fmla="*/ 2147483646 h 6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2147483646 w 7"/>
                  <a:gd name="T1" fmla="*/ 0 h 4"/>
                  <a:gd name="T2" fmla="*/ 0 w 7"/>
                  <a:gd name="T3" fmla="*/ 2147483646 h 4"/>
                  <a:gd name="T4" fmla="*/ 0 w 7"/>
                  <a:gd name="T5" fmla="*/ 2147483646 h 4"/>
                  <a:gd name="T6" fmla="*/ 2147483646 w 7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2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2147483646 w 7"/>
                  <a:gd name="T1" fmla="*/ 0 h 4"/>
                  <a:gd name="T2" fmla="*/ 0 w 7"/>
                  <a:gd name="T3" fmla="*/ 2147483646 h 4"/>
                  <a:gd name="T4" fmla="*/ 0 w 7"/>
                  <a:gd name="T5" fmla="*/ 2147483646 h 4"/>
                  <a:gd name="T6" fmla="*/ 2147483646 w 7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2147483646 w 63"/>
                  <a:gd name="T3" fmla="*/ 2147483646 h 37"/>
                  <a:gd name="T4" fmla="*/ 2147483646 w 63"/>
                  <a:gd name="T5" fmla="*/ 2147483646 h 37"/>
                  <a:gd name="T6" fmla="*/ 0 w 63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2147483646 w 63"/>
                  <a:gd name="T3" fmla="*/ 2147483646 h 37"/>
                  <a:gd name="T4" fmla="*/ 2147483646 w 63"/>
                  <a:gd name="T5" fmla="*/ 2147483646 h 37"/>
                  <a:gd name="T6" fmla="*/ 0 w 63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18"/>
              <p:cNvSpPr>
                <a:spLocks noEditPoints="1"/>
              </p:cNvSpPr>
              <p:nvPr/>
            </p:nvSpPr>
            <p:spPr bwMode="auto">
              <a:xfrm>
                <a:off x="7539038" y="5757863"/>
                <a:ext cx="373063" cy="263525"/>
              </a:xfrm>
              <a:custGeom>
                <a:avLst/>
                <a:gdLst>
                  <a:gd name="T0" fmla="*/ 2147483646 w 156"/>
                  <a:gd name="T1" fmla="*/ 2147483646 h 110"/>
                  <a:gd name="T2" fmla="*/ 2147483646 w 156"/>
                  <a:gd name="T3" fmla="*/ 2147483646 h 110"/>
                  <a:gd name="T4" fmla="*/ 2147483646 w 156"/>
                  <a:gd name="T5" fmla="*/ 2147483646 h 110"/>
                  <a:gd name="T6" fmla="*/ 2147483646 w 156"/>
                  <a:gd name="T7" fmla="*/ 0 h 110"/>
                  <a:gd name="T8" fmla="*/ 2147483646 w 156"/>
                  <a:gd name="T9" fmla="*/ 0 h 110"/>
                  <a:gd name="T10" fmla="*/ 2147483646 w 156"/>
                  <a:gd name="T11" fmla="*/ 2147483646 h 110"/>
                  <a:gd name="T12" fmla="*/ 2147483646 w 156"/>
                  <a:gd name="T13" fmla="*/ 2147483646 h 110"/>
                  <a:gd name="T14" fmla="*/ 2147483646 w 156"/>
                  <a:gd name="T15" fmla="*/ 2147483646 h 110"/>
                  <a:gd name="T16" fmla="*/ 0 w 156"/>
                  <a:gd name="T17" fmla="*/ 2147483646 h 110"/>
                  <a:gd name="T18" fmla="*/ 0 w 156"/>
                  <a:gd name="T19" fmla="*/ 2147483646 h 110"/>
                  <a:gd name="T20" fmla="*/ 2147483646 w 156"/>
                  <a:gd name="T21" fmla="*/ 2147483646 h 110"/>
                  <a:gd name="T22" fmla="*/ 2147483646 w 156"/>
                  <a:gd name="T23" fmla="*/ 2147483646 h 110"/>
                  <a:gd name="T24" fmla="*/ 2147483646 w 156"/>
                  <a:gd name="T25" fmla="*/ 2147483646 h 110"/>
                  <a:gd name="T26" fmla="*/ 2147483646 w 156"/>
                  <a:gd name="T27" fmla="*/ 2147483646 h 110"/>
                  <a:gd name="T28" fmla="*/ 2147483646 w 156"/>
                  <a:gd name="T29" fmla="*/ 2147483646 h 110"/>
                  <a:gd name="T30" fmla="*/ 2147483646 w 156"/>
                  <a:gd name="T31" fmla="*/ 2147483646 h 110"/>
                  <a:gd name="T32" fmla="*/ 2147483646 w 156"/>
                  <a:gd name="T33" fmla="*/ 2147483646 h 110"/>
                  <a:gd name="T34" fmla="*/ 2147483646 w 156"/>
                  <a:gd name="T35" fmla="*/ 2147483646 h 110"/>
                  <a:gd name="T36" fmla="*/ 2147483646 w 156"/>
                  <a:gd name="T37" fmla="*/ 2147483646 h 110"/>
                  <a:gd name="T38" fmla="*/ 2147483646 w 156"/>
                  <a:gd name="T39" fmla="*/ 2147483646 h 110"/>
                  <a:gd name="T40" fmla="*/ 2147483646 w 156"/>
                  <a:gd name="T41" fmla="*/ 2147483646 h 110"/>
                  <a:gd name="T42" fmla="*/ 2147483646 w 156"/>
                  <a:gd name="T43" fmla="*/ 2147483646 h 110"/>
                  <a:gd name="T44" fmla="*/ 2147483646 w 156"/>
                  <a:gd name="T45" fmla="*/ 2147483646 h 110"/>
                  <a:gd name="T46" fmla="*/ 2147483646 w 156"/>
                  <a:gd name="T47" fmla="*/ 2147483646 h 1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56" h="110">
                    <a:moveTo>
                      <a:pt x="154" y="24"/>
                    </a:moveTo>
                    <a:cubicBezTo>
                      <a:pt x="154" y="24"/>
                      <a:pt x="153" y="13"/>
                      <a:pt x="148" y="8"/>
                    </a:cubicBezTo>
                    <a:cubicBezTo>
                      <a:pt x="142" y="2"/>
                      <a:pt x="135" y="2"/>
                      <a:pt x="132" y="2"/>
                    </a:cubicBezTo>
                    <a:cubicBezTo>
                      <a:pt x="111" y="0"/>
                      <a:pt x="78" y="0"/>
                      <a:pt x="78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45" y="0"/>
                      <a:pt x="23" y="2"/>
                    </a:cubicBezTo>
                    <a:cubicBezTo>
                      <a:pt x="20" y="2"/>
                      <a:pt x="14" y="2"/>
                      <a:pt x="8" y="8"/>
                    </a:cubicBezTo>
                    <a:cubicBezTo>
                      <a:pt x="3" y="13"/>
                      <a:pt x="2" y="24"/>
                      <a:pt x="2" y="24"/>
                    </a:cubicBezTo>
                    <a:cubicBezTo>
                      <a:pt x="2" y="24"/>
                      <a:pt x="0" y="36"/>
                      <a:pt x="0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73"/>
                      <a:pt x="2" y="86"/>
                      <a:pt x="2" y="86"/>
                    </a:cubicBezTo>
                    <a:cubicBezTo>
                      <a:pt x="2" y="86"/>
                      <a:pt x="3" y="97"/>
                      <a:pt x="8" y="101"/>
                    </a:cubicBezTo>
                    <a:cubicBezTo>
                      <a:pt x="14" y="108"/>
                      <a:pt x="22" y="107"/>
                      <a:pt x="25" y="108"/>
                    </a:cubicBezTo>
                    <a:cubicBezTo>
                      <a:pt x="37" y="109"/>
                      <a:pt x="78" y="110"/>
                      <a:pt x="78" y="110"/>
                    </a:cubicBezTo>
                    <a:cubicBezTo>
                      <a:pt x="78" y="110"/>
                      <a:pt x="111" y="110"/>
                      <a:pt x="132" y="108"/>
                    </a:cubicBezTo>
                    <a:cubicBezTo>
                      <a:pt x="135" y="108"/>
                      <a:pt x="142" y="108"/>
                      <a:pt x="148" y="101"/>
                    </a:cubicBezTo>
                    <a:cubicBezTo>
                      <a:pt x="153" y="97"/>
                      <a:pt x="154" y="86"/>
                      <a:pt x="154" y="86"/>
                    </a:cubicBezTo>
                    <a:cubicBezTo>
                      <a:pt x="154" y="86"/>
                      <a:pt x="156" y="73"/>
                      <a:pt x="156" y="61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36"/>
                      <a:pt x="154" y="24"/>
                      <a:pt x="154" y="24"/>
                    </a:cubicBezTo>
                    <a:close/>
                    <a:moveTo>
                      <a:pt x="62" y="75"/>
                    </a:moveTo>
                    <a:cubicBezTo>
                      <a:pt x="62" y="31"/>
                      <a:pt x="62" y="31"/>
                      <a:pt x="62" y="31"/>
                    </a:cubicBezTo>
                    <a:cubicBezTo>
                      <a:pt x="104" y="53"/>
                      <a:pt x="104" y="53"/>
                      <a:pt x="104" y="53"/>
                    </a:cubicBezTo>
                    <a:lnTo>
                      <a:pt x="62" y="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534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015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4662488"/>
            <a:ext cx="120650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1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4936">
            <a:off x="-452438" y="2112963"/>
            <a:ext cx="3833813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303213"/>
            <a:ext cx="2674938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693926-CB9B-46E1-AD1F-38A028121E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902200"/>
            <a:ext cx="91440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altLang="fr-FR" sz="600"/>
              <a:t>DOCUMENT STRICTEMENT INTERNE – NE PAS DIFFUSER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70001" y="1625400"/>
            <a:ext cx="3772545" cy="415498"/>
          </a:xfrm>
        </p:spPr>
        <p:txBody>
          <a:bodyPr>
            <a:spAutoFit/>
          </a:bodyPr>
          <a:lstStyle>
            <a:lvl1pPr algn="l">
              <a:lnSpc>
                <a:spcPct val="100000"/>
              </a:lnSpc>
              <a:defRPr sz="2100" b="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226500"/>
            <a:ext cx="3083858" cy="242374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97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7110414" y="4737565"/>
            <a:ext cx="1726825" cy="196208"/>
          </a:xfrm>
        </p:spPr>
        <p:txBody>
          <a:bodyPr>
            <a:spAutoFit/>
          </a:bodyPr>
          <a:lstStyle>
            <a:lvl1pPr algn="r">
              <a:defRPr sz="675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20035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C8CA52ED-F4D4-4485-AA66-E956AB4AAE7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0638" y="0"/>
            <a:ext cx="9178926" cy="674688"/>
          </a:xfrm>
          <a:prstGeom prst="rect">
            <a:avLst/>
          </a:prstGeom>
          <a:solidFill>
            <a:srgbClr val="954B93"/>
          </a:solidFill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fr-FR" altLang="fr-FR">
              <a:solidFill>
                <a:srgbClr val="954B93"/>
              </a:solidFill>
              <a:cs typeface="+mn-cs"/>
              <a:sym typeface="Arial" charset="0"/>
            </a:endParaRP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B427D822-EC69-4DDA-81A9-6FFC266D469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486150" y="4910138"/>
            <a:ext cx="2171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altLang="fr-FR" sz="1000" b="1" i="1" dirty="0">
                <a:solidFill>
                  <a:srgbClr val="954B93"/>
                </a:solidFill>
                <a:sym typeface="Arial" charset="0"/>
              </a:rPr>
              <a:t>Projet – Confidentiel</a:t>
            </a:r>
          </a:p>
        </p:txBody>
      </p:sp>
      <p:pic>
        <p:nvPicPr>
          <p:cNvPr id="6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8" y="2032000"/>
            <a:ext cx="49545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1000" y="2571750"/>
            <a:ext cx="8064500" cy="1134666"/>
          </a:xfrm>
        </p:spPr>
        <p:txBody>
          <a:bodyPr anchor="b"/>
          <a:lstStyle>
            <a:lvl1pPr>
              <a:defRPr sz="3000" b="0">
                <a:solidFill>
                  <a:srgbClr val="954B93"/>
                </a:solidFill>
                <a:latin typeface="Franklin Gothic Medium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21000" y="3883819"/>
            <a:ext cx="8064500" cy="800100"/>
          </a:xfrm>
        </p:spPr>
        <p:txBody>
          <a:bodyPr/>
          <a:lstStyle>
            <a:lvl1pPr>
              <a:buNone/>
              <a:defRPr sz="1400" b="0">
                <a:solidFill>
                  <a:srgbClr val="954B93"/>
                </a:solidFill>
                <a:latin typeface="Franklin Gothic Medium" pitchFamily="34" charset="0"/>
              </a:defRPr>
            </a:lvl1pPr>
          </a:lstStyle>
          <a:p>
            <a:r>
              <a:rPr lang="fr-FR" dirty="0"/>
              <a:t>01/01/2010</a:t>
            </a:r>
          </a:p>
        </p:txBody>
      </p:sp>
    </p:spTree>
    <p:extLst>
      <p:ext uri="{BB962C8B-B14F-4D97-AF65-F5344CB8AC3E}">
        <p14:creationId xmlns:p14="http://schemas.microsoft.com/office/powerpoint/2010/main" val="3448846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288" y="0"/>
            <a:ext cx="8335962" cy="666750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b="0"/>
            </a:lvl2pPr>
            <a:lvl3pPr marL="812800" indent="-279400">
              <a:defRPr/>
            </a:lvl3pPr>
            <a:lvl4pPr marL="1079500" indent="-266700">
              <a:buClr>
                <a:srgbClr val="954B93"/>
              </a:buClr>
              <a:buFont typeface="Franklin Gothic Medium" pitchFamily="34" charset="0"/>
              <a:buChar char="–"/>
              <a:defRPr>
                <a:latin typeface="Franklin Gothic Medium" pitchFamily="34" charset="0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09CBBB-17B8-4AB2-914E-17B3C20A66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CB7981B-B523-4993-8E6C-3E7F1587AD2C}" type="datetime4">
              <a:rPr lang="fr-FR"/>
              <a:pPr>
                <a:defRPr/>
              </a:pPr>
              <a:t>30 décembre 2019</a:t>
            </a:fld>
            <a:endParaRPr lang="fr-F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CF9DCE-145B-44AB-B5AF-41C11221C3D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265113" y="4865688"/>
            <a:ext cx="288925" cy="2698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BD76A-4B2B-4B31-8266-2427D18A8A8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63206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3563" y="3305176"/>
            <a:ext cx="7772400" cy="1021556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1356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297B1C-E47A-4456-A65D-43294CA4F5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AA0D15E-512A-455B-A2EA-CF9C469582FD}" type="datetime4">
              <a:rPr lang="fr-FR"/>
              <a:pPr>
                <a:defRPr/>
              </a:pPr>
              <a:t>30 décembre 2019</a:t>
            </a:fld>
            <a:endParaRPr lang="fr-F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FA15D8-D827-4028-83D8-076DAB59FC9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51D5D-1779-4115-8C88-3CCDA23C07E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410994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00050" y="877491"/>
            <a:ext cx="3956050" cy="3638550"/>
          </a:xfrm>
        </p:spPr>
        <p:txBody>
          <a:bodyPr/>
          <a:lstStyle>
            <a:lvl1pPr>
              <a:defRPr sz="1800"/>
            </a:lvl1pPr>
            <a:lvl2pPr>
              <a:defRPr sz="1600" b="0"/>
            </a:lvl2pPr>
            <a:lvl3pPr marL="723900" indent="-190500">
              <a:defRPr sz="1400"/>
            </a:lvl3pPr>
            <a:lvl4pPr marL="901700" indent="-177800">
              <a:buClr>
                <a:srgbClr val="FF0000"/>
              </a:buClr>
              <a:buFont typeface="Franklin Gothic Medium" pitchFamily="34" charset="0"/>
              <a:buChar char="–"/>
              <a:defRPr sz="1200">
                <a:latin typeface="Franklin Gothic Medium" pitchFamily="34" charset="0"/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87900" y="877491"/>
            <a:ext cx="3956050" cy="3638550"/>
          </a:xfrm>
        </p:spPr>
        <p:txBody>
          <a:bodyPr/>
          <a:lstStyle>
            <a:lvl1pPr>
              <a:defRPr sz="1800"/>
            </a:lvl1pPr>
            <a:lvl2pPr>
              <a:defRPr sz="1600" b="0"/>
            </a:lvl2pPr>
            <a:lvl3pPr marL="723900" indent="-190500">
              <a:defRPr sz="1400"/>
            </a:lvl3pPr>
            <a:lvl4pPr marL="901700" indent="-177800">
              <a:buClr>
                <a:srgbClr val="FF0000"/>
              </a:buClr>
              <a:buFont typeface="Franklin Gothic Medium" pitchFamily="34" charset="0"/>
              <a:buChar char="–"/>
              <a:defRPr sz="1200">
                <a:latin typeface="Franklin Gothic Medium" pitchFamily="34" charset="0"/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4E57E-4900-455E-A67F-35A9C3C6D8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A30D360-EAB4-499F-8924-409FB5E541F2}" type="datetime4">
              <a:rPr lang="fr-FR"/>
              <a:pPr>
                <a:defRPr/>
              </a:pPr>
              <a:t>30 décembre 2019</a:t>
            </a:fld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BB4B2-C5AD-425C-8E90-63E6C8B70DA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D6286-EC77-4C4A-925D-EBA84A8173A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409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9700" y="-3572"/>
            <a:ext cx="8229600" cy="660797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09700" y="856060"/>
            <a:ext cx="4040188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09700" y="1457326"/>
            <a:ext cx="4040188" cy="3137297"/>
          </a:xfrm>
        </p:spPr>
        <p:txBody>
          <a:bodyPr/>
          <a:lstStyle>
            <a:lvl1pPr>
              <a:defRPr sz="1800"/>
            </a:lvl1pPr>
            <a:lvl2pPr>
              <a:defRPr sz="1600" b="0"/>
            </a:lvl2pPr>
            <a:lvl3pPr marL="723900" indent="-190500">
              <a:defRPr sz="1400"/>
            </a:lvl3pPr>
            <a:lvl4pPr marL="903288" indent="-179388">
              <a:buClr>
                <a:srgbClr val="FF0000"/>
              </a:buClr>
              <a:buFont typeface="Verdana" pitchFamily="34" charset="0"/>
              <a:buChar char="–"/>
              <a:defRPr sz="12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856060"/>
            <a:ext cx="4041775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457326"/>
            <a:ext cx="4041775" cy="3137297"/>
          </a:xfrm>
        </p:spPr>
        <p:txBody>
          <a:bodyPr/>
          <a:lstStyle>
            <a:lvl1pPr>
              <a:defRPr sz="1800"/>
            </a:lvl1pPr>
            <a:lvl2pPr>
              <a:defRPr sz="1600" b="0"/>
            </a:lvl2pPr>
            <a:lvl3pPr marL="723900" indent="-190500">
              <a:defRPr sz="1400"/>
            </a:lvl3pPr>
            <a:lvl4pPr marL="903288" indent="-179388">
              <a:buClr>
                <a:srgbClr val="FF0000"/>
              </a:buClr>
              <a:buFont typeface="Verdana" pitchFamily="34" charset="0"/>
              <a:buChar char="–"/>
              <a:defRPr sz="12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52A5CBC-7400-4A15-B650-9AE11F4144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3103B3E-EC60-49FB-9712-6E19442BE8B4}" type="datetime4">
              <a:rPr lang="fr-FR"/>
              <a:pPr>
                <a:defRPr/>
              </a:pPr>
              <a:t>30 décembre 2019</a:t>
            </a:fld>
            <a:endParaRPr lang="fr-FR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35FB3A8-06A8-4747-A09D-AE8851B740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23FF7-DB89-40D7-B2AF-2FCF118E8AF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18059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3924DAE-0F90-48B9-A7FE-14DE0CB8E1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DD17DFC-16A3-4935-8D63-43F31FD79CA3}" type="datetime4">
              <a:rPr lang="fr-FR"/>
              <a:pPr>
                <a:defRPr/>
              </a:pPr>
              <a:t>30 décembre 2019</a:t>
            </a:fld>
            <a:endParaRPr lang="fr-FR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FAF41FC-4D9A-4347-8C3B-2D961FC28E1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FF783-65EA-4FE9-92B4-54E0EDB9F2A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93563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4BEC0B1-E8AB-461B-9EE6-67381C4B83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93B734A-7C91-419D-96A8-916461CE1400}" type="datetime4">
              <a:rPr lang="fr-FR"/>
              <a:pPr>
                <a:defRPr/>
              </a:pPr>
              <a:t>30 décembre 2019</a:t>
            </a:fld>
            <a:endParaRPr lang="fr-FR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4A4A6D4-0213-4030-8AFC-093E91F9AF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E0E0D-C222-4105-87B1-470E94D8EE1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83007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9700" y="676275"/>
            <a:ext cx="3008313" cy="8953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676276"/>
            <a:ext cx="5111750" cy="3918347"/>
          </a:xfrm>
        </p:spPr>
        <p:txBody>
          <a:bodyPr/>
          <a:lstStyle>
            <a:lvl1pPr>
              <a:buFont typeface="Franklin Gothic Medium" pitchFamily="34" charset="0"/>
              <a:buChar char="#"/>
              <a:defRPr sz="2400"/>
            </a:lvl1pPr>
            <a:lvl2pPr>
              <a:defRPr sz="1800" b="0"/>
            </a:lvl2pPr>
            <a:lvl3pPr>
              <a:defRPr sz="1600"/>
            </a:lvl3pPr>
            <a:lvl4pPr marL="903288" indent="-179388">
              <a:buClr>
                <a:srgbClr val="FF0000"/>
              </a:buClr>
              <a:buFont typeface="Franklin Gothic Medium" pitchFamily="34" charset="0"/>
              <a:buChar char="–"/>
              <a:defRPr sz="1200">
                <a:latin typeface="Franklin Gothic Medium" pitchFamily="34" charset="0"/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09700" y="1571626"/>
            <a:ext cx="3008313" cy="3022997"/>
          </a:xfrm>
        </p:spPr>
        <p:txBody>
          <a:bodyPr/>
          <a:lstStyle>
            <a:lvl1pPr marL="0" indent="0">
              <a:buNone/>
              <a:defRPr sz="14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335AF-D4C2-4EA8-800C-075F080A4C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1F7F9CA-6CAD-4C9E-A8A0-8E90C9AB67CC}" type="datetime4">
              <a:rPr lang="fr-FR"/>
              <a:pPr>
                <a:defRPr/>
              </a:pPr>
              <a:t>30 décembre 2019</a:t>
            </a:fld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1D6BE-070B-45D4-B1E1-5FB01EA64B3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1C7FF-D07E-4F9B-9B5E-3FA372CDDDF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435613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733425"/>
            <a:ext cx="5486400" cy="281225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9F4D8-ADD6-4D3E-B6B5-C168D9C947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C072D02-5634-4412-AE85-19A2FF201F58}" type="datetime4">
              <a:rPr lang="fr-FR"/>
              <a:pPr>
                <a:defRPr/>
              </a:pPr>
              <a:t>30 décembre 2019</a:t>
            </a:fld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8B7E7-157B-4ED7-B897-D1B1A5DFF53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59D3F-A742-4C84-ACB8-F549186402A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045965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2pPr>
              <a:defRPr b="0"/>
            </a:lvl2pPr>
            <a:lvl4pPr marL="723900" indent="179388">
              <a:buClr>
                <a:srgbClr val="FF0000"/>
              </a:buClr>
              <a:buFont typeface="Franklin Gothic Medium" pitchFamily="34" charset="0"/>
              <a:buChar char="–"/>
              <a:defRPr>
                <a:latin typeface="Franklin Gothic Medium" pitchFamily="34" charset="0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EB4CB93-0511-458B-A760-4BF3A475FC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F7FE21C-2EF1-4BC0-B100-F6F043C99244}" type="datetime4">
              <a:rPr lang="fr-FR"/>
              <a:pPr>
                <a:defRPr/>
              </a:pPr>
              <a:t>30 décembre 2019</a:t>
            </a:fld>
            <a:endParaRPr lang="fr-F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0A763C-AA54-462F-9FB6-6C1A77A03E8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EEC9A-605C-4FEB-B9AF-9CB25808758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54416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4">
            <a:extLst>
              <a:ext uri="{FF2B5EF4-FFF2-40B4-BE49-F238E27FC236}">
                <a16:creationId xmlns:a16="http://schemas.microsoft.com/office/drawing/2014/main" id="{1118F40D-21F4-4EF2-A040-75566EC10291}"/>
              </a:ext>
            </a:extLst>
          </p:cNvPr>
          <p:cNvSpPr/>
          <p:nvPr userDrawn="1"/>
        </p:nvSpPr>
        <p:spPr>
          <a:xfrm>
            <a:off x="3551238" y="3130550"/>
            <a:ext cx="2225675" cy="663575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pic>
        <p:nvPicPr>
          <p:cNvPr id="7" name="Image 1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513" y="4727575"/>
            <a:ext cx="1208087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8" y="227013"/>
            <a:ext cx="26765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544400"/>
            <a:ext cx="9144000" cy="958500"/>
          </a:xfrm>
        </p:spPr>
        <p:txBody>
          <a:bodyPr/>
          <a:lstStyle>
            <a:lvl1pPr algn="ctr">
              <a:lnSpc>
                <a:spcPct val="100000"/>
              </a:lnSpc>
              <a:defRPr sz="21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2701528"/>
            <a:ext cx="3083858" cy="150041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97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7110414" y="4737565"/>
            <a:ext cx="1726825" cy="103874"/>
          </a:xfrm>
        </p:spPr>
        <p:txBody>
          <a:bodyPr wrap="square">
            <a:spAutoFit/>
          </a:bodyPr>
          <a:lstStyle>
            <a:lvl1pPr algn="r">
              <a:defRPr sz="675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6736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213" y="4727575"/>
            <a:ext cx="1208087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1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4936">
            <a:off x="-452438" y="1584325"/>
            <a:ext cx="3833813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227013"/>
            <a:ext cx="26749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70001" y="1625400"/>
            <a:ext cx="3772545" cy="646331"/>
          </a:xfrm>
        </p:spPr>
        <p:txBody>
          <a:bodyPr>
            <a:spAutoFit/>
          </a:bodyPr>
          <a:lstStyle>
            <a:lvl1pPr algn="l">
              <a:lnSpc>
                <a:spcPct val="100000"/>
              </a:lnSpc>
              <a:defRPr sz="2100" b="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226500"/>
            <a:ext cx="3083858" cy="150041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97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7110414" y="4737565"/>
            <a:ext cx="1726825" cy="103874"/>
          </a:xfrm>
        </p:spPr>
        <p:txBody>
          <a:bodyPr wrap="square">
            <a:spAutoFit/>
          </a:bodyPr>
          <a:lstStyle>
            <a:lvl1pPr algn="r">
              <a:defRPr sz="675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398475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C62AC06-0AC5-4990-9A9B-DFCA3D9113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1856007"/>
            <a:ext cx="8509073" cy="4724241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D169B9-5B5D-4C37-B435-B0271D4A43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2695831" y="-829109"/>
            <a:ext cx="7129966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E6EB3E-0E2D-4192-8882-CBF6DB7C127D}"/>
              </a:ext>
            </a:extLst>
          </p:cNvPr>
          <p:cNvSpPr/>
          <p:nvPr userDrawn="1"/>
        </p:nvSpPr>
        <p:spPr bwMode="auto">
          <a:xfrm>
            <a:off x="576263" y="587375"/>
            <a:ext cx="7712075" cy="3921125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fr-FR" sz="900" b="1" dirty="0">
              <a:solidFill>
                <a:schemeClr val="bg1"/>
              </a:solidFill>
            </a:endParaRPr>
          </a:p>
        </p:txBody>
      </p:sp>
      <p:pic>
        <p:nvPicPr>
          <p:cNvPr id="8" name="Image 1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4727575"/>
            <a:ext cx="1208087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696913"/>
            <a:ext cx="26749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80001" y="1873800"/>
            <a:ext cx="3772545" cy="646331"/>
          </a:xfrm>
        </p:spPr>
        <p:txBody>
          <a:bodyPr>
            <a:spAutoFit/>
          </a:bodyPr>
          <a:lstStyle>
            <a:lvl1pPr algn="l">
              <a:lnSpc>
                <a:spcPct val="100000"/>
              </a:lnSpc>
              <a:defRPr sz="2100" b="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339900"/>
            <a:ext cx="3083858" cy="150041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97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7110414" y="4737565"/>
            <a:ext cx="1726825" cy="103874"/>
          </a:xfrm>
        </p:spPr>
        <p:txBody>
          <a:bodyPr wrap="square">
            <a:spAutoFit/>
          </a:bodyPr>
          <a:lstStyle>
            <a:lvl1pPr algn="r">
              <a:defRPr sz="675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68916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>
            <a:extLst>
              <a:ext uri="{FF2B5EF4-FFF2-40B4-BE49-F238E27FC236}">
                <a16:creationId xmlns:a16="http://schemas.microsoft.com/office/drawing/2014/main" id="{66804686-4E1B-4DB7-BDE0-FC65C7A2CE81}"/>
              </a:ext>
            </a:extLst>
          </p:cNvPr>
          <p:cNvSpPr/>
          <p:nvPr userDrawn="1"/>
        </p:nvSpPr>
        <p:spPr>
          <a:xfrm>
            <a:off x="287338" y="339725"/>
            <a:ext cx="8570912" cy="441325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3670498F-F351-4508-98E1-468C760662F4}"/>
              </a:ext>
            </a:extLst>
          </p:cNvPr>
          <p:cNvSpPr/>
          <p:nvPr userDrawn="1"/>
        </p:nvSpPr>
        <p:spPr>
          <a:xfrm>
            <a:off x="0" y="655638"/>
            <a:ext cx="3724275" cy="17018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939600"/>
            <a:ext cx="4808612" cy="3571889"/>
          </a:xfrm>
        </p:spPr>
        <p:txBody>
          <a:bodyPr/>
          <a:lstStyle>
            <a:lvl1pPr>
              <a:defRPr sz="135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05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E2C6A5-D261-4B53-88AF-CD1FDD54720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675CAB-B1B6-4E51-BB19-10194EA004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25C3B-2B5B-40AB-B3A0-BED33C21ED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2026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>
            <a:extLst>
              <a:ext uri="{FF2B5EF4-FFF2-40B4-BE49-F238E27FC236}">
                <a16:creationId xmlns:a16="http://schemas.microsoft.com/office/drawing/2014/main" id="{3BF49F1C-DCC6-4B95-9026-2C34A5C5551A}"/>
              </a:ext>
            </a:extLst>
          </p:cNvPr>
          <p:cNvSpPr/>
          <p:nvPr userDrawn="1"/>
        </p:nvSpPr>
        <p:spPr>
          <a:xfrm>
            <a:off x="287338" y="339725"/>
            <a:ext cx="8570912" cy="441325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231EF470-FE50-4188-9EE9-CE63C3661659}"/>
              </a:ext>
            </a:extLst>
          </p:cNvPr>
          <p:cNvSpPr/>
          <p:nvPr userDrawn="1"/>
        </p:nvSpPr>
        <p:spPr>
          <a:xfrm>
            <a:off x="0" y="593725"/>
            <a:ext cx="1028700" cy="4699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645300"/>
            <a:ext cx="7400612" cy="3571889"/>
          </a:xfrm>
        </p:spPr>
        <p:txBody>
          <a:bodyPr/>
          <a:lstStyle>
            <a:lvl1pPr>
              <a:defRPr sz="135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05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B78FF0-2C8A-4C4C-98F0-7CFF3CA5C1A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17FB4E-1EF4-4422-B332-6EF42BE26DA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39D90-E009-4E27-833A-C259817F25A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9121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k object 16">
            <a:extLst>
              <a:ext uri="{FF2B5EF4-FFF2-40B4-BE49-F238E27FC236}">
                <a16:creationId xmlns:a16="http://schemas.microsoft.com/office/drawing/2014/main" id="{6B415BDB-E64E-4BC2-8EF7-41781DA5A804}"/>
              </a:ext>
            </a:extLst>
          </p:cNvPr>
          <p:cNvSpPr/>
          <p:nvPr userDrawn="1"/>
        </p:nvSpPr>
        <p:spPr>
          <a:xfrm>
            <a:off x="3671888" y="339725"/>
            <a:ext cx="5194300" cy="441325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5024FD-BD33-43D4-969D-5C1AF159DB43}"/>
              </a:ext>
            </a:extLst>
          </p:cNvPr>
          <p:cNvSpPr/>
          <p:nvPr userDrawn="1"/>
        </p:nvSpPr>
        <p:spPr>
          <a:xfrm>
            <a:off x="850900" y="222250"/>
            <a:ext cx="152400" cy="631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050"/>
          </a:p>
        </p:txBody>
      </p:sp>
      <p:sp>
        <p:nvSpPr>
          <p:cNvPr id="7" name="object 13">
            <a:extLst>
              <a:ext uri="{FF2B5EF4-FFF2-40B4-BE49-F238E27FC236}">
                <a16:creationId xmlns:a16="http://schemas.microsoft.com/office/drawing/2014/main" id="{32A6D9A6-74AD-45DD-9728-996AC9DC7260}"/>
              </a:ext>
            </a:extLst>
          </p:cNvPr>
          <p:cNvSpPr/>
          <p:nvPr userDrawn="1"/>
        </p:nvSpPr>
        <p:spPr>
          <a:xfrm>
            <a:off x="0" y="644525"/>
            <a:ext cx="3724275" cy="17018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647600" y="950400"/>
            <a:ext cx="3886800" cy="3571889"/>
          </a:xfrm>
        </p:spPr>
        <p:txBody>
          <a:bodyPr/>
          <a:lstStyle>
            <a:lvl1pPr>
              <a:spcBef>
                <a:spcPts val="2100"/>
              </a:spcBef>
              <a:defRPr sz="12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05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57098" y="1305130"/>
            <a:ext cx="2052000" cy="323165"/>
          </a:xfrm>
        </p:spPr>
        <p:txBody>
          <a:bodyPr wrap="square">
            <a:spAutoFit/>
          </a:bodyPr>
          <a:lstStyle>
            <a:lvl1pPr>
              <a:defRPr sz="2100" b="1" cap="all" baseline="0">
                <a:solidFill>
                  <a:schemeClr val="bg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4165201" y="874800"/>
            <a:ext cx="511091" cy="530915"/>
          </a:xfrm>
        </p:spPr>
        <p:txBody>
          <a:bodyPr wrap="square">
            <a:spAutoFit/>
          </a:bodyPr>
          <a:lstStyle>
            <a:lvl1pPr>
              <a:defRPr sz="3450" b="0" cap="all" baseline="0">
                <a:solidFill>
                  <a:schemeClr val="tx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2BE356C4-24DD-4EF9-A536-F2A838B5C19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2312EBA9-9391-47F0-8179-9E989A31EF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4635B-1A72-487C-8067-E538454035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81071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4">
            <a:extLst>
              <a:ext uri="{FF2B5EF4-FFF2-40B4-BE49-F238E27FC236}">
                <a16:creationId xmlns:a16="http://schemas.microsoft.com/office/drawing/2014/main" id="{97943183-A3C2-49B9-B7F2-25619D9C4970}"/>
              </a:ext>
            </a:extLst>
          </p:cNvPr>
          <p:cNvSpPr/>
          <p:nvPr userDrawn="1"/>
        </p:nvSpPr>
        <p:spPr>
          <a:xfrm>
            <a:off x="382588" y="538163"/>
            <a:ext cx="3052762" cy="1881187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E419CD-1441-4B0A-8FDA-34F96F738B24}"/>
              </a:ext>
            </a:extLst>
          </p:cNvPr>
          <p:cNvSpPr/>
          <p:nvPr userDrawn="1"/>
        </p:nvSpPr>
        <p:spPr>
          <a:xfrm>
            <a:off x="850900" y="222250"/>
            <a:ext cx="152400" cy="631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050"/>
          </a:p>
        </p:txBody>
      </p:sp>
      <p:sp>
        <p:nvSpPr>
          <p:cNvPr id="7" name="object 13">
            <a:extLst>
              <a:ext uri="{FF2B5EF4-FFF2-40B4-BE49-F238E27FC236}">
                <a16:creationId xmlns:a16="http://schemas.microsoft.com/office/drawing/2014/main" id="{DC7AF28F-2C16-4C11-A412-7B13AB06D80C}"/>
              </a:ext>
            </a:extLst>
          </p:cNvPr>
          <p:cNvSpPr/>
          <p:nvPr userDrawn="1"/>
        </p:nvSpPr>
        <p:spPr>
          <a:xfrm>
            <a:off x="1079500" y="475297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2998BA8E-F7C2-4D0E-B832-7D763A51915F}"/>
              </a:ext>
            </a:extLst>
          </p:cNvPr>
          <p:cNvSpPr/>
          <p:nvPr userDrawn="1"/>
        </p:nvSpPr>
        <p:spPr>
          <a:xfrm>
            <a:off x="3692525" y="3036888"/>
            <a:ext cx="431800" cy="53975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3204901"/>
            <a:ext cx="4841262" cy="210763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35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05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2054781" y="828733"/>
            <a:ext cx="855114" cy="1211870"/>
          </a:xfrm>
        </p:spPr>
        <p:txBody>
          <a:bodyPr wrap="square">
            <a:spAutoFit/>
          </a:bodyPr>
          <a:lstStyle>
            <a:lvl1pPr algn="r">
              <a:defRPr sz="7875" b="1" cap="all" baseline="0">
                <a:solidFill>
                  <a:schemeClr val="bg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1" y="909900"/>
            <a:ext cx="4212443" cy="346249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225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E63407C0-475F-42CC-AD17-71EB17A139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305D6F2C-E525-4FC1-82B4-43234B4E0E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109F0-3877-4251-9858-CF9CA54703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7341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>
            <a:extLst>
              <a:ext uri="{FF2B5EF4-FFF2-40B4-BE49-F238E27FC236}">
                <a16:creationId xmlns:a16="http://schemas.microsoft.com/office/drawing/2014/main" id="{E1799A3F-A6BB-4049-B934-7A5B4E86560A}"/>
              </a:ext>
            </a:extLst>
          </p:cNvPr>
          <p:cNvSpPr/>
          <p:nvPr userDrawn="1"/>
        </p:nvSpPr>
        <p:spPr>
          <a:xfrm>
            <a:off x="1079500" y="475297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5123"/>
            <a:ext cx="7780543" cy="32682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48F5F97-D576-45E0-B03F-1BE7594CE06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6EFE5E6-8876-4915-831E-523A19501D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96DF2-1E51-4B5A-BBBC-422DCFFE1D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016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>
            <a:extLst>
              <a:ext uri="{FF2B5EF4-FFF2-40B4-BE49-F238E27FC236}">
                <a16:creationId xmlns:a16="http://schemas.microsoft.com/office/drawing/2014/main" id="{2EC4F49B-C767-4693-9D91-8F946977B231}"/>
              </a:ext>
            </a:extLst>
          </p:cNvPr>
          <p:cNvSpPr/>
          <p:nvPr userDrawn="1"/>
        </p:nvSpPr>
        <p:spPr>
          <a:xfrm>
            <a:off x="1079500" y="475297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500" y="974700"/>
            <a:ext cx="7262599" cy="53137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1710190"/>
            <a:ext cx="3420500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710190"/>
            <a:ext cx="3420500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E362783C-C9E6-4143-A3C3-E24ACC84D86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C100B43-3FD5-4445-87C1-32252442419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0BC7B-5970-4B02-B574-EFD20C1C6D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9091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>
            <a:extLst>
              <a:ext uri="{FF2B5EF4-FFF2-40B4-BE49-F238E27FC236}">
                <a16:creationId xmlns:a16="http://schemas.microsoft.com/office/drawing/2014/main" id="{3243695F-B1AD-40CD-AAD3-7233CE6D043A}"/>
              </a:ext>
            </a:extLst>
          </p:cNvPr>
          <p:cNvSpPr/>
          <p:nvPr userDrawn="1"/>
        </p:nvSpPr>
        <p:spPr>
          <a:xfrm>
            <a:off x="1079500" y="475297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2000" y="961200"/>
            <a:ext cx="5188043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80001" y="987038"/>
            <a:ext cx="2268820" cy="1764378"/>
          </a:xfrm>
          <a:solidFill>
            <a:schemeClr val="accent1"/>
          </a:solidFill>
        </p:spPr>
        <p:txBody>
          <a:bodyPr lIns="180000" tIns="108000" rIns="180000" bIns="108000" anchor="ctr" anchorCtr="0"/>
          <a:lstStyle>
            <a:lvl1pPr>
              <a:spcBef>
                <a:spcPts val="1350"/>
              </a:spcBef>
              <a:defRPr sz="27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9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1" y="2846782"/>
            <a:ext cx="2269321" cy="1146995"/>
          </a:xfrm>
          <a:solidFill>
            <a:srgbClr val="EAEAEA"/>
          </a:solidFill>
        </p:spPr>
        <p:txBody>
          <a:bodyPr lIns="180000" tIns="108000" rIns="180000" bIns="108000" anchor="ctr" anchorCtr="0"/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AD8D3C78-23FA-4689-BB2A-7ABE2176535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DD93C311-7E0B-4079-9D24-314D53CBB6E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C4217-C06E-41F2-B174-2F0658C6B4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3803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>
            <a:extLst>
              <a:ext uri="{FF2B5EF4-FFF2-40B4-BE49-F238E27FC236}">
                <a16:creationId xmlns:a16="http://schemas.microsoft.com/office/drawing/2014/main" id="{C5137BA5-F830-4EA3-8400-C7BACE2D51F8}"/>
              </a:ext>
            </a:extLst>
          </p:cNvPr>
          <p:cNvSpPr/>
          <p:nvPr userDrawn="1"/>
        </p:nvSpPr>
        <p:spPr>
          <a:xfrm>
            <a:off x="1079500" y="475297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974700"/>
            <a:ext cx="2361600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4700"/>
            <a:ext cx="2361600" cy="25968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3" y="981074"/>
            <a:ext cx="2884487" cy="3375422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E3603767-9815-4DDB-AB0B-B10D989519C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0C8EA21-DC88-42DD-BB43-DCC6C75C71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F2C90-AE5E-448C-8641-9281AB4F6E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15965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500" y="3370109"/>
            <a:ext cx="2592389" cy="1383204"/>
          </a:xfrm>
          <a:solidFill>
            <a:schemeClr val="accent1"/>
          </a:solidFill>
        </p:spPr>
        <p:txBody>
          <a:bodyPr lIns="180000" tIns="180000" rIns="180000" bIns="18000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4700"/>
            <a:ext cx="2361600" cy="218113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9" y="981074"/>
            <a:ext cx="5188155" cy="3772239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1FCAB6DD-E5EA-464A-8F8A-2A2905E543A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7A69DCF5-0FF8-4A8B-AB80-52B795B9268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D57AD-905A-4EFE-B544-43C07EBA2BE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3862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981074"/>
            <a:ext cx="7780544" cy="3772239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8" y="2593873"/>
            <a:ext cx="2592387" cy="1758745"/>
          </a:xfrm>
          <a:solidFill>
            <a:srgbClr val="EAEAEA"/>
          </a:solidFill>
        </p:spPr>
        <p:txBody>
          <a:bodyPr lIns="180000" tIns="180000" rIns="180000" bIns="180000"/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1FCAB6DD-E5EA-464A-8F8A-2A2905E543A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A69DCF5-0FF8-4A8B-AB80-52B795B9268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B39DA-08D0-4B09-B61F-E7A2B46A20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6348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01DDD4-FD45-4170-85A2-09FC5552A6DE}"/>
              </a:ext>
            </a:extLst>
          </p:cNvPr>
          <p:cNvSpPr/>
          <p:nvPr userDrawn="1"/>
        </p:nvSpPr>
        <p:spPr>
          <a:xfrm>
            <a:off x="850900" y="222250"/>
            <a:ext cx="152400" cy="631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05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333376"/>
            <a:ext cx="7780544" cy="4419938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7153836" y="2262600"/>
            <a:ext cx="1706209" cy="1764378"/>
          </a:xfrm>
          <a:solidFill>
            <a:srgbClr val="EAEAEA"/>
          </a:solidFill>
        </p:spPr>
        <p:txBody>
          <a:bodyPr lIns="180000" tIns="108000" rIns="180000" bIns="108000" anchor="ctr" anchorCtr="1"/>
          <a:lstStyle>
            <a:lvl1pPr>
              <a:spcBef>
                <a:spcPts val="1350"/>
              </a:spcBef>
              <a:defRPr sz="27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9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12A2311A-E7A2-4799-936F-E8385599052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7B64BD-A385-4090-AC10-503FE2C0409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2F882-17BD-44F5-9C75-2D436FDFEE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7720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943FF28-DBBD-4489-94D4-1DAC589B2116}"/>
              </a:ext>
            </a:extLst>
          </p:cNvPr>
          <p:cNvSpPr/>
          <p:nvPr userDrawn="1"/>
        </p:nvSpPr>
        <p:spPr>
          <a:xfrm>
            <a:off x="850900" y="222250"/>
            <a:ext cx="152400" cy="631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05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333376"/>
            <a:ext cx="8572706" cy="4419938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7153836" y="2262600"/>
            <a:ext cx="1706209" cy="1764378"/>
          </a:xfrm>
          <a:solidFill>
            <a:srgbClr val="EAEAEA"/>
          </a:solidFill>
        </p:spPr>
        <p:txBody>
          <a:bodyPr lIns="180000" tIns="108000" rIns="180000" bIns="108000" anchor="ctr" anchorCtr="1"/>
          <a:lstStyle>
            <a:lvl1pPr>
              <a:spcBef>
                <a:spcPts val="1350"/>
              </a:spcBef>
              <a:defRPr sz="27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9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0D13B4B4-4F7A-48A6-9848-F702830ED9E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64FC541-72DA-4E7A-8CE8-C9A2C25178E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87EF1-F1E1-421C-8EB2-B1CE2B5422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84809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>
            <a:extLst>
              <a:ext uri="{FF2B5EF4-FFF2-40B4-BE49-F238E27FC236}">
                <a16:creationId xmlns:a16="http://schemas.microsoft.com/office/drawing/2014/main" id="{8877F76B-20BD-4E1D-9D4E-752491FA0D8D}"/>
              </a:ext>
            </a:extLst>
          </p:cNvPr>
          <p:cNvSpPr/>
          <p:nvPr userDrawn="1"/>
        </p:nvSpPr>
        <p:spPr>
          <a:xfrm>
            <a:off x="1081088" y="474662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200" y="2141100"/>
            <a:ext cx="4910843" cy="218113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981073"/>
            <a:ext cx="2592000" cy="3375000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385100"/>
            <a:ext cx="3096000" cy="496290"/>
          </a:xfrm>
          <a:solidFill>
            <a:srgbClr val="EAEAEA"/>
          </a:solidFill>
        </p:spPr>
        <p:txBody>
          <a:bodyPr lIns="180000" tIns="108000" rIns="180000" bIns="108000"/>
          <a:lstStyle>
            <a:lvl1pPr>
              <a:defRPr sz="9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8CFD1CC5-948D-4781-A490-AE47D47721A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E51A1E09-AABA-4CA4-9F04-F7DEFD350D7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0F6FB-1777-489E-9D7A-DAF511A1E0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9788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>
            <a:extLst>
              <a:ext uri="{FF2B5EF4-FFF2-40B4-BE49-F238E27FC236}">
                <a16:creationId xmlns:a16="http://schemas.microsoft.com/office/drawing/2014/main" id="{3452EE20-BFB9-4C70-8B70-6D2553FCBD87}"/>
              </a:ext>
            </a:extLst>
          </p:cNvPr>
          <p:cNvSpPr/>
          <p:nvPr userDrawn="1"/>
        </p:nvSpPr>
        <p:spPr>
          <a:xfrm>
            <a:off x="1079500" y="474821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975123"/>
            <a:ext cx="7780544" cy="758428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1941872"/>
            <a:ext cx="5470712" cy="2440985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7125654" y="2160420"/>
            <a:ext cx="1734391" cy="526298"/>
          </a:xfrm>
          <a:noFill/>
        </p:spPr>
        <p:txBody>
          <a:bodyPr wrap="square" anchor="t" anchorCtr="0">
            <a:spAutoFit/>
          </a:bodyPr>
          <a:lstStyle>
            <a:lvl1pPr>
              <a:spcBef>
                <a:spcPts val="1350"/>
              </a:spcBef>
              <a:defRPr sz="27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9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1079499" y="1941872"/>
            <a:ext cx="5207001" cy="218547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9499" y="4575257"/>
            <a:ext cx="7780545" cy="80792"/>
          </a:xfrm>
        </p:spPr>
        <p:txBody>
          <a:bodyPr>
            <a:spAutoFit/>
          </a:bodyPr>
          <a:lstStyle>
            <a:lvl1pPr>
              <a:defRPr sz="525" i="1"/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C7AE817-0DCE-42EF-B23F-E8083C868BE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E0FF0FE3-E748-4F3E-AAE2-01202A9A299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E222A-4FD9-4CF8-B640-E5B0B7DFDB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5352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>
            <a:extLst>
              <a:ext uri="{FF2B5EF4-FFF2-40B4-BE49-F238E27FC236}">
                <a16:creationId xmlns:a16="http://schemas.microsoft.com/office/drawing/2014/main" id="{C7400D7B-3740-47C7-8369-7BC9FE2ABFE5}"/>
              </a:ext>
            </a:extLst>
          </p:cNvPr>
          <p:cNvSpPr/>
          <p:nvPr userDrawn="1"/>
        </p:nvSpPr>
        <p:spPr>
          <a:xfrm>
            <a:off x="1079500" y="474821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975122"/>
            <a:ext cx="2358000" cy="326640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320467"/>
            <a:ext cx="2127486" cy="2095285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6485264" y="975122"/>
            <a:ext cx="1734391" cy="526298"/>
          </a:xfrm>
          <a:noFill/>
        </p:spPr>
        <p:txBody>
          <a:bodyPr wrap="square" anchor="t" anchorCtr="0">
            <a:spAutoFit/>
          </a:bodyPr>
          <a:lstStyle>
            <a:lvl1pPr>
              <a:spcBef>
                <a:spcPts val="1350"/>
              </a:spcBef>
              <a:defRPr sz="27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9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906278" y="975123"/>
            <a:ext cx="2127486" cy="204016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9499" y="4575257"/>
            <a:ext cx="7780545" cy="80792"/>
          </a:xfrm>
        </p:spPr>
        <p:txBody>
          <a:bodyPr>
            <a:spAutoFit/>
          </a:bodyPr>
          <a:lstStyle>
            <a:lvl1pPr>
              <a:defRPr sz="525" i="1"/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F9FB4847-E299-4996-826E-43F3F08D217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10CF15A1-AE06-4458-9D82-DA6FB05885B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725D0-89F4-4379-BF54-D499B384F3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6882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>
            <a:extLst>
              <a:ext uri="{FF2B5EF4-FFF2-40B4-BE49-F238E27FC236}">
                <a16:creationId xmlns:a16="http://schemas.microsoft.com/office/drawing/2014/main" id="{DD63469F-8F6D-4B99-8B42-D73C188454E7}"/>
              </a:ext>
            </a:extLst>
          </p:cNvPr>
          <p:cNvSpPr/>
          <p:nvPr userDrawn="1"/>
        </p:nvSpPr>
        <p:spPr>
          <a:xfrm>
            <a:off x="1079500" y="474821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3402000"/>
            <a:ext cx="7780545" cy="87304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253687"/>
            <a:ext cx="2365200" cy="1853690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1253687"/>
            <a:ext cx="2366641" cy="1853690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4" y="1253687"/>
            <a:ext cx="2366641" cy="1853690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9500" y="975123"/>
            <a:ext cx="7780543" cy="204016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9"/>
          </p:nvPr>
        </p:nvSpPr>
        <p:spPr>
          <a:xfrm>
            <a:off x="1079499" y="4575257"/>
            <a:ext cx="7780545" cy="80792"/>
          </a:xfrm>
        </p:spPr>
        <p:txBody>
          <a:bodyPr>
            <a:spAutoFit/>
          </a:bodyPr>
          <a:lstStyle>
            <a:lvl1pPr>
              <a:defRPr sz="525" i="1"/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F93562E9-44D9-441A-919D-14497011C3E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00DB7C29-81FD-46DB-800F-74C5FD245BB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1595B-1D20-49FB-B8AD-2E6139162F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3094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3">
            <a:extLst>
              <a:ext uri="{FF2B5EF4-FFF2-40B4-BE49-F238E27FC236}">
                <a16:creationId xmlns:a16="http://schemas.microsoft.com/office/drawing/2014/main" id="{3B9F731B-E755-485D-8C94-40F09ACF3219}"/>
              </a:ext>
            </a:extLst>
          </p:cNvPr>
          <p:cNvSpPr/>
          <p:nvPr userDrawn="1"/>
        </p:nvSpPr>
        <p:spPr>
          <a:xfrm>
            <a:off x="1079500" y="474821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981075"/>
            <a:ext cx="7776662" cy="3297011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9499" y="4575257"/>
            <a:ext cx="7780545" cy="80792"/>
          </a:xfrm>
        </p:spPr>
        <p:txBody>
          <a:bodyPr>
            <a:spAutoFit/>
          </a:bodyPr>
          <a:lstStyle>
            <a:lvl1pPr>
              <a:defRPr sz="525" i="1"/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61F7CF58-033B-4D81-B59D-E6E99BEAA7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E9533B04-C4FE-4CCA-8AE6-0D3894101FC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B4DD5-F793-4CE2-92C2-D31E81A804A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0864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>
            <a:extLst>
              <a:ext uri="{FF2B5EF4-FFF2-40B4-BE49-F238E27FC236}">
                <a16:creationId xmlns:a16="http://schemas.microsoft.com/office/drawing/2014/main" id="{4706DA32-5792-49B5-BDAC-E29DAB0F3AA5}"/>
              </a:ext>
            </a:extLst>
          </p:cNvPr>
          <p:cNvSpPr/>
          <p:nvPr userDrawn="1"/>
        </p:nvSpPr>
        <p:spPr>
          <a:xfrm>
            <a:off x="1079500" y="474821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1"/>
          <p:cNvSpPr>
            <a:spLocks noGrp="1"/>
          </p:cNvSpPr>
          <p:nvPr>
            <p:ph type="body" sz="quarter" idx="19"/>
          </p:nvPr>
        </p:nvSpPr>
        <p:spPr>
          <a:xfrm>
            <a:off x="1079499" y="4575257"/>
            <a:ext cx="7780545" cy="80792"/>
          </a:xfrm>
        </p:spPr>
        <p:txBody>
          <a:bodyPr>
            <a:spAutoFit/>
          </a:bodyPr>
          <a:lstStyle>
            <a:lvl1pPr>
              <a:defRPr sz="525" i="1"/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211421"/>
            <a:ext cx="7776662" cy="1387888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</a:p>
        </p:txBody>
      </p:sp>
      <p:sp>
        <p:nvSpPr>
          <p:cNvPr id="21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2919202"/>
            <a:ext cx="7777164" cy="1571878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  <a:endParaRPr lang="fr-FR" noProof="0" dirty="0"/>
          </a:p>
        </p:txBody>
      </p:sp>
      <p:sp>
        <p:nvSpPr>
          <p:cNvPr id="22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1079500" y="975123"/>
            <a:ext cx="7780543" cy="204016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0960" y="2680914"/>
            <a:ext cx="7785702" cy="204016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452D472-EB86-4D86-A4D1-A3064B237D2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8E3C35E4-41B5-4825-B8AD-A6235E4F677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2B945-8233-4B23-9EE9-BF179E7FC9D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1092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3">
            <a:extLst>
              <a:ext uri="{FF2B5EF4-FFF2-40B4-BE49-F238E27FC236}">
                <a16:creationId xmlns:a16="http://schemas.microsoft.com/office/drawing/2014/main" id="{E3A73AB5-39B6-4C5C-9087-3F53E521A022}"/>
              </a:ext>
            </a:extLst>
          </p:cNvPr>
          <p:cNvSpPr/>
          <p:nvPr userDrawn="1"/>
        </p:nvSpPr>
        <p:spPr>
          <a:xfrm>
            <a:off x="1079500" y="474821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1909936"/>
            <a:ext cx="2452808" cy="249698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1909936"/>
            <a:ext cx="2452808" cy="249698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909936"/>
            <a:ext cx="2452808" cy="249698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5123"/>
            <a:ext cx="7780543" cy="204016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/>
          </p:nvPr>
        </p:nvSpPr>
        <p:spPr>
          <a:xfrm>
            <a:off x="1079502" y="1263232"/>
            <a:ext cx="2452805" cy="899618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/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/>
          </p:nvPr>
        </p:nvSpPr>
        <p:spPr>
          <a:xfrm>
            <a:off x="6407239" y="1263232"/>
            <a:ext cx="2452805" cy="899618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/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/>
          </p:nvPr>
        </p:nvSpPr>
        <p:spPr>
          <a:xfrm>
            <a:off x="3743369" y="1263232"/>
            <a:ext cx="2452805" cy="899618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/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du pied de page 4">
            <a:extLst>
              <a:ext uri="{FF2B5EF4-FFF2-40B4-BE49-F238E27FC236}">
                <a16:creationId xmlns:a16="http://schemas.microsoft.com/office/drawing/2014/main" id="{65D531DD-40C3-45A3-9A3B-12E3121A2E86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728427E0-AC0D-45C7-BACE-F8A2DBB1BC8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7A255-43B9-4727-8A1C-EBF92F02F5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2294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3">
            <a:extLst>
              <a:ext uri="{FF2B5EF4-FFF2-40B4-BE49-F238E27FC236}">
                <a16:creationId xmlns:a16="http://schemas.microsoft.com/office/drawing/2014/main" id="{B55147BD-6F96-4C11-AF20-4C49E66CF9AF}"/>
              </a:ext>
            </a:extLst>
          </p:cNvPr>
          <p:cNvSpPr/>
          <p:nvPr userDrawn="1"/>
        </p:nvSpPr>
        <p:spPr>
          <a:xfrm>
            <a:off x="1079500" y="474821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18"/>
          </p:nvPr>
        </p:nvSpPr>
        <p:spPr>
          <a:xfrm>
            <a:off x="3671889" y="1935956"/>
            <a:ext cx="2013491" cy="2013027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/>
          <a:lstStyle>
            <a:lvl1pPr algn="l">
              <a:lnSpc>
                <a:spcPct val="85000"/>
              </a:lnSpc>
              <a:spcBef>
                <a:spcPts val="0"/>
              </a:spcBef>
              <a:defRPr sz="2625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825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75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310753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/>
          </p:nvPr>
        </p:nvSpPr>
        <p:spPr>
          <a:xfrm>
            <a:off x="3671889" y="975122"/>
            <a:ext cx="2013491" cy="1228863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/>
          <a:lstStyle>
            <a:lvl1pPr algn="l">
              <a:lnSpc>
                <a:spcPct val="85000"/>
              </a:lnSpc>
              <a:spcBef>
                <a:spcPts val="0"/>
              </a:spcBef>
              <a:defRPr sz="2625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825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75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8" y="947782"/>
            <a:ext cx="2208163" cy="300120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6068358" y="947782"/>
            <a:ext cx="2797831" cy="530915"/>
          </a:xfrm>
        </p:spPr>
        <p:txBody>
          <a:bodyPr>
            <a:spAutoFit/>
          </a:bodyPr>
          <a:lstStyle>
            <a:lvl1pPr>
              <a:spcBef>
                <a:spcPts val="1800"/>
              </a:spcBef>
              <a:defRPr sz="27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750" b="0" cap="all" baseline="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5C85A8F9-8382-4EA0-9B86-EFB9C2FA34F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9CE876B4-3CB7-4E38-A228-77BBF1ED134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37853-ECD0-47EF-B627-3B81C5D4F2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8650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>
            <a:extLst>
              <a:ext uri="{FF2B5EF4-FFF2-40B4-BE49-F238E27FC236}">
                <a16:creationId xmlns:a16="http://schemas.microsoft.com/office/drawing/2014/main" id="{3985D617-7610-4449-B3A9-134FAC38E7AF}"/>
              </a:ext>
            </a:extLst>
          </p:cNvPr>
          <p:cNvSpPr/>
          <p:nvPr userDrawn="1"/>
        </p:nvSpPr>
        <p:spPr>
          <a:xfrm>
            <a:off x="287338" y="339725"/>
            <a:ext cx="8570912" cy="441325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645300"/>
            <a:ext cx="7400612" cy="3571889"/>
          </a:xfrm>
        </p:spPr>
        <p:txBody>
          <a:bodyPr/>
          <a:lstStyle>
            <a:lvl1pPr>
              <a:defRPr sz="12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450"/>
              </a:spcBef>
              <a:defRPr sz="75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E8528F0D-787A-4404-B3D8-EE037FC162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8152E79-D01F-48BA-A0B2-EDCDFA7A1E7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F6374-6A82-490A-8E74-7AAF36ACEA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7223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k object 16">
            <a:extLst>
              <a:ext uri="{FF2B5EF4-FFF2-40B4-BE49-F238E27FC236}">
                <a16:creationId xmlns:a16="http://schemas.microsoft.com/office/drawing/2014/main" id="{BB2B6CC6-9E13-4892-86A7-A494A21E2F39}"/>
              </a:ext>
            </a:extLst>
          </p:cNvPr>
          <p:cNvSpPr/>
          <p:nvPr userDrawn="1"/>
        </p:nvSpPr>
        <p:spPr>
          <a:xfrm>
            <a:off x="287338" y="339725"/>
            <a:ext cx="8570912" cy="441325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grpSp>
        <p:nvGrpSpPr>
          <p:cNvPr id="5" name="Grouper 14"/>
          <p:cNvGrpSpPr>
            <a:grpSpLocks/>
          </p:cNvGrpSpPr>
          <p:nvPr userDrawn="1"/>
        </p:nvGrpSpPr>
        <p:grpSpPr bwMode="auto">
          <a:xfrm>
            <a:off x="3673475" y="4416425"/>
            <a:ext cx="881063" cy="203200"/>
            <a:chOff x="3645068" y="5888702"/>
            <a:chExt cx="880192" cy="27179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EF7B078-A212-4007-8925-13EDE100E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3469" y="5888702"/>
              <a:ext cx="271791" cy="271791"/>
            </a:xfrm>
            <a:prstGeom prst="ellipse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999BA49-8849-47B6-8154-218584FD3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5068" y="5914873"/>
              <a:ext cx="217871" cy="217871"/>
            </a:xfrm>
            <a:prstGeom prst="ellipse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764A483-AF31-481E-BFA0-A32706CBD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69509" y="5913834"/>
              <a:ext cx="218868" cy="218869"/>
            </a:xfrm>
            <a:prstGeom prst="ellipse">
              <a:avLst/>
            </a:prstGeom>
          </p:spPr>
        </p:pic>
      </p:grpSp>
      <p:sp>
        <p:nvSpPr>
          <p:cNvPr id="9" name="ZoneTexte 15">
            <a:extLst>
              <a:ext uri="{FF2B5EF4-FFF2-40B4-BE49-F238E27FC236}">
                <a16:creationId xmlns:a16="http://schemas.microsoft.com/office/drawing/2014/main" id="{ACBCF8CA-0E0E-43F6-A91C-41CC7C4E9A3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6800" y="909638"/>
            <a:ext cx="2251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fr-FR" altLang="fr-FR" sz="2400" b="1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961084"/>
            <a:ext cx="2726690" cy="577081"/>
          </a:xfrm>
        </p:spPr>
        <p:txBody>
          <a:bodyPr>
            <a:spAutoFit/>
          </a:bodyPr>
          <a:lstStyle>
            <a:lvl1pPr>
              <a:defRPr sz="1050" b="1" cap="all" baseline="0">
                <a:solidFill>
                  <a:schemeClr val="tx2"/>
                </a:solidFill>
              </a:defRPr>
            </a:lvl1pPr>
            <a:lvl2pPr>
              <a:defRPr sz="900" b="0" cap="none">
                <a:solidFill>
                  <a:schemeClr val="tx1"/>
                </a:solidFill>
              </a:defRPr>
            </a:lvl2pPr>
            <a:lvl3pPr>
              <a:defRPr sz="9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3442013"/>
            <a:ext cx="2726690" cy="577081"/>
          </a:xfrm>
        </p:spPr>
        <p:txBody>
          <a:bodyPr>
            <a:spAutoFit/>
          </a:bodyPr>
          <a:lstStyle>
            <a:lvl1pPr>
              <a:defRPr sz="1050" b="1" cap="all" baseline="0">
                <a:solidFill>
                  <a:schemeClr val="tx2"/>
                </a:solidFill>
              </a:defRPr>
            </a:lvl1pPr>
            <a:lvl2pPr>
              <a:defRPr sz="900" b="0" cap="none">
                <a:solidFill>
                  <a:schemeClr val="tx1"/>
                </a:solidFill>
              </a:defRPr>
            </a:lvl2pPr>
            <a:lvl3pPr>
              <a:defRPr sz="9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9024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6" name="Shape 23"/>
          <p:cNvCxnSpPr>
            <a:cxnSpLocks noChangeShapeType="1"/>
          </p:cNvCxnSpPr>
          <p:nvPr/>
        </p:nvCxnSpPr>
        <p:spPr bwMode="auto">
          <a:xfrm>
            <a:off x="2419350" y="-7938"/>
            <a:ext cx="0" cy="4883151"/>
          </a:xfrm>
          <a:prstGeom prst="straightConnector1">
            <a:avLst/>
          </a:prstGeom>
          <a:noFill/>
          <a:ln w="6350">
            <a:solidFill>
              <a:srgbClr val="999FA9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Espace réservé du titre 9">
            <a:extLst>
              <a:ext uri="{FF2B5EF4-FFF2-40B4-BE49-F238E27FC236}">
                <a16:creationId xmlns:a16="http://schemas.microsoft.com/office/drawing/2014/main" id="{28810A2A-1CBB-4467-8A38-4AFFC137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447675"/>
            <a:ext cx="2052638" cy="1887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028" name="Shape 24">
            <a:extLst>
              <a:ext uri="{FF2B5EF4-FFF2-40B4-BE49-F238E27FC236}">
                <a16:creationId xmlns:a16="http://schemas.microsoft.com/office/drawing/2014/main" id="{28391892-CB1B-45C3-A9D8-54D263940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509588"/>
            <a:ext cx="188913" cy="1905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9pPr>
          </a:lstStyle>
          <a:p>
            <a:pPr eaLnBrk="1" hangingPunct="1">
              <a:defRPr/>
            </a:pPr>
            <a:endParaRPr lang="fr-FR" altLang="fr-FR"/>
          </a:p>
        </p:txBody>
      </p:sp>
      <p:sp>
        <p:nvSpPr>
          <p:cNvPr id="1029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2627313" y="447675"/>
            <a:ext cx="6337300" cy="379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>
                <a:sym typeface="Arial" panose="020B0604020202020204" pitchFamily="34" charset="0"/>
              </a:rPr>
              <a:t>Modifiez les styles du texte du masque</a:t>
            </a:r>
          </a:p>
          <a:p>
            <a:pPr lvl="1"/>
            <a:r>
              <a:rPr lang="fr-FR" altLang="fr-FR" smtClean="0">
                <a:sym typeface="Arial" panose="020B0604020202020204" pitchFamily="34" charset="0"/>
              </a:rPr>
              <a:t>Deuxième niveau</a:t>
            </a:r>
          </a:p>
          <a:p>
            <a:pPr lvl="2"/>
            <a:r>
              <a:rPr lang="fr-FR" altLang="fr-FR" smtClean="0">
                <a:sym typeface="Arial" panose="020B0604020202020204" pitchFamily="34" charset="0"/>
              </a:rPr>
              <a:t>Troisième niveau</a:t>
            </a:r>
          </a:p>
          <a:p>
            <a:pPr lvl="3"/>
            <a:r>
              <a:rPr lang="fr-FR" altLang="fr-FR" smtClean="0">
                <a:sym typeface="Arial" panose="020B0604020202020204" pitchFamily="34" charset="0"/>
              </a:rPr>
              <a:t>Quatrième niveau</a:t>
            </a:r>
          </a:p>
        </p:txBody>
      </p:sp>
      <p:sp>
        <p:nvSpPr>
          <p:cNvPr id="1030" name="Espace réservé de la date 3">
            <a:extLst>
              <a:ext uri="{FF2B5EF4-FFF2-40B4-BE49-F238E27FC236}">
                <a16:creationId xmlns:a16="http://schemas.microsoft.com/office/drawing/2014/main" id="{39505248-951A-4949-8C58-86B70EA51D11}"/>
              </a:ext>
            </a:extLst>
          </p:cNvPr>
          <p:cNvSpPr txBox="1">
            <a:spLocks noGrp="1"/>
          </p:cNvSpPr>
          <p:nvPr/>
        </p:nvSpPr>
        <p:spPr bwMode="auto">
          <a:xfrm>
            <a:off x="361950" y="4938713"/>
            <a:ext cx="3346450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9pPr>
          </a:lstStyle>
          <a:p>
            <a:pPr eaLnBrk="1" hangingPunct="1">
              <a:defRPr/>
            </a:pPr>
            <a:r>
              <a:rPr lang="fr-FR" altLang="en-US" sz="900" dirty="0">
                <a:solidFill>
                  <a:srgbClr val="7F7F7F"/>
                </a:solidFill>
                <a:latin typeface="Arial Narrow" pitchFamily="34" charset="0"/>
              </a:rPr>
              <a:t>Parcours des étapes d’adhésion et de Transmission </a:t>
            </a:r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5AF0ED6B-7D5D-4203-AEFB-6FE623C3F6C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1438" y="4946650"/>
            <a:ext cx="206375" cy="138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>
              <a:defRPr/>
            </a:pPr>
            <a:fld id="{80E5A3DE-DE75-4D7D-A750-3AAEBABD5050}" type="slidenum">
              <a:rPr lang="fr-FR" altLang="fr-FR" sz="900" b="1" smtClean="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altLang="fr-FR" sz="900" b="1">
              <a:solidFill>
                <a:schemeClr val="accent1"/>
              </a:solidFill>
            </a:endParaRPr>
          </a:p>
        </p:txBody>
      </p:sp>
      <p:pic>
        <p:nvPicPr>
          <p:cNvPr id="1032" name="Imag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4938713"/>
            <a:ext cx="12795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2B8A98E-6282-4C7A-81F3-87F87A5D775A}"/>
              </a:ext>
            </a:extLst>
          </p:cNvPr>
          <p:cNvCxnSpPr/>
          <p:nvPr/>
        </p:nvCxnSpPr>
        <p:spPr>
          <a:xfrm>
            <a:off x="0" y="4875213"/>
            <a:ext cx="9144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>
            <a:extLst>
              <a:ext uri="{FF2B5EF4-FFF2-40B4-BE49-F238E27FC236}">
                <a16:creationId xmlns:a16="http://schemas.microsoft.com/office/drawing/2014/main" id="{1F3267F9-8993-459A-BF23-0154A8289EA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948238"/>
            <a:ext cx="9144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altLang="fr-FR" sz="600"/>
              <a:t>DOCUMENT STRICTEMENT INTERNE – NE PAS DIFFUSER</a:t>
            </a:r>
          </a:p>
        </p:txBody>
      </p:sp>
      <p:sp>
        <p:nvSpPr>
          <p:cNvPr id="1035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7B9352E3-9EAC-4F5E-9CC3-DC87B3C1009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35550"/>
            <a:ext cx="21272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fr-FR" alt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6043" r:id="rId1"/>
    <p:sldLayoutId id="2147486044" r:id="rId2"/>
    <p:sldLayoutId id="2147486045" r:id="rId3"/>
    <p:sldLayoutId id="2147486046" r:id="rId4"/>
    <p:sldLayoutId id="2147486036" r:id="rId5"/>
    <p:sldLayoutId id="2147486037" r:id="rId6"/>
    <p:sldLayoutId id="2147486038" r:id="rId7"/>
    <p:sldLayoutId id="2147486039" r:id="rId8"/>
    <p:sldLayoutId id="2147486040" r:id="rId9"/>
    <p:sldLayoutId id="2147486047" r:id="rId10"/>
    <p:sldLayoutId id="2147486048" r:id="rId11"/>
    <p:sldLayoutId id="2147486049" r:id="rId12"/>
    <p:sldLayoutId id="2147486050" r:id="rId13"/>
  </p:sldLayoutIdLst>
  <p:timing>
    <p:tnLst>
      <p:par>
        <p:cTn id="1" dur="indefinite" restart="never" nodeType="tmRoot"/>
      </p:par>
    </p:tnLst>
  </p:timing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 cap="all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itchFamily="34" charset="0"/>
          <a:sym typeface="Arial" panose="020B0604020202020204" pitchFamily="34" charset="0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  <a:ea typeface="Arial Narrow" pitchFamily="34" charset="0"/>
          <a:cs typeface="Arial Narrow" pitchFamily="34" charset="0"/>
          <a:sym typeface="Arial" panose="020B0604020202020204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  <a:ea typeface="Arial Narrow" pitchFamily="34" charset="0"/>
          <a:cs typeface="Arial Narrow" pitchFamily="34" charset="0"/>
          <a:sym typeface="Arial" panose="020B0604020202020204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  <a:ea typeface="Arial Narrow" pitchFamily="34" charset="0"/>
          <a:cs typeface="Arial Narrow" pitchFamily="34" charset="0"/>
          <a:sym typeface="Arial" panose="020B0604020202020204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  <a:ea typeface="Arial Narrow" pitchFamily="34" charset="0"/>
          <a:cs typeface="Arial Narrow" pitchFamily="34" charset="0"/>
          <a:sym typeface="Arial" panose="020B0604020202020204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  <a:ea typeface="Arial Narrow" pitchFamily="34" charset="0"/>
          <a:cs typeface="Arial Narrow" pitchFamily="34" charset="0"/>
          <a:sym typeface="Arial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  <a:ea typeface="Arial Narrow" pitchFamily="34" charset="0"/>
          <a:cs typeface="Arial Narrow" pitchFamily="34" charset="0"/>
          <a:sym typeface="Arial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  <a:ea typeface="Arial Narrow" pitchFamily="34" charset="0"/>
          <a:cs typeface="Arial Narrow" pitchFamily="34" charset="0"/>
          <a:sym typeface="Arial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  <a:ea typeface="Arial Narrow" pitchFamily="34" charset="0"/>
          <a:cs typeface="Arial Narrow" pitchFamily="34" charset="0"/>
          <a:sym typeface="Arial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indent="-266700" algn="l" rtl="0" eaLnBrk="0" fontAlgn="base" hangingPunct="0">
        <a:spcBef>
          <a:spcPct val="0"/>
        </a:spcBef>
        <a:spcAft>
          <a:spcPct val="0"/>
        </a:spcAft>
        <a:buClr>
          <a:srgbClr val="00B2CB"/>
        </a:buClr>
        <a:buFont typeface="Cambria Math" panose="02040503050406030204" pitchFamily="18" charset="0"/>
        <a:buChar char="ʘ"/>
        <a:defRPr sz="20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1pPr>
      <a:lvl2pPr marL="541338" lvl="1" indent="-2047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Font typeface="Symbol" panose="05050102010706020507" pitchFamily="18" charset="2"/>
        <a:buChar char="·"/>
        <a:defRPr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2pPr>
      <a:lvl3pPr marL="808038" lvl="2" indent="-198438" algn="l" rtl="0" eaLnBrk="0" fontAlgn="base" hangingPunct="0">
        <a:spcBef>
          <a:spcPct val="0"/>
        </a:spcBef>
        <a:spcAft>
          <a:spcPct val="0"/>
        </a:spcAft>
        <a:buClr>
          <a:srgbClr val="B0006C"/>
        </a:buClr>
        <a:buFont typeface="Courier New" panose="02070309020205020404" pitchFamily="49" charset="0"/>
        <a:buChar char="o"/>
        <a:defRPr sz="16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3pPr>
      <a:lvl4pPr marL="1165225" lvl="3" indent="-196850" algn="l" rtl="0" eaLnBrk="0" fontAlgn="base" hangingPunct="0">
        <a:spcBef>
          <a:spcPct val="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14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>
            <a:extLst>
              <a:ext uri="{FF2B5EF4-FFF2-40B4-BE49-F238E27FC236}">
                <a16:creationId xmlns:a16="http://schemas.microsoft.com/office/drawing/2014/main" id="{8D5AFD7E-2D08-4A9C-A824-B9D412B6FB4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696913" y="4865688"/>
            <a:ext cx="3313112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rgbClr val="000000"/>
                </a:solidFill>
                <a:latin typeface="Franklin Gothic Medium" pitchFamily="34" charset="0"/>
                <a:cs typeface="+mn-cs"/>
                <a:sym typeface="Arial" charset="0"/>
              </a:defRPr>
            </a:lvl1pPr>
          </a:lstStyle>
          <a:p>
            <a:pPr>
              <a:defRPr/>
            </a:pPr>
            <a:fld id="{D85EDE2A-E515-4A2B-8C10-D690BFEEB955}" type="datetime4">
              <a:rPr lang="fr-FR"/>
              <a:pPr>
                <a:defRPr/>
              </a:pPr>
              <a:t>30 décembre 2019</a:t>
            </a:fld>
            <a:endParaRPr lang="fr-FR" dirty="0"/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84EAB64A-F0B8-4F62-BB4B-935247DBF49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00038" y="4865688"/>
            <a:ext cx="28892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latin typeface="Franklin Gothic Medium" panose="020B0603020102020204" pitchFamily="34" charset="0"/>
              </a:defRPr>
            </a:lvl1pPr>
          </a:lstStyle>
          <a:p>
            <a:pPr>
              <a:defRPr/>
            </a:pPr>
            <a:fld id="{A6843A51-5E80-4AE6-A9E5-B4508945776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2052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395288" y="0"/>
            <a:ext cx="8335962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et modifiez le titre</a:t>
            </a:r>
          </a:p>
        </p:txBody>
      </p:sp>
      <p:sp>
        <p:nvSpPr>
          <p:cNvPr id="2053" name="Rectangle 9"/>
          <p:cNvSpPr>
            <a:spLocks noGrp="1" noChangeArrowheads="1"/>
          </p:cNvSpPr>
          <p:nvPr>
            <p:ph type="body" idx="1"/>
          </p:nvPr>
        </p:nvSpPr>
        <p:spPr bwMode="gray">
          <a:xfrm>
            <a:off x="395288" y="877888"/>
            <a:ext cx="8335962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</p:txBody>
      </p:sp>
      <p:sp>
        <p:nvSpPr>
          <p:cNvPr id="1030" name="ZoneTexte 11">
            <a:extLst>
              <a:ext uri="{FF2B5EF4-FFF2-40B4-BE49-F238E27FC236}">
                <a16:creationId xmlns:a16="http://schemas.microsoft.com/office/drawing/2014/main" id="{CD33A154-5806-4D0C-A73D-4DB71210C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4924425"/>
            <a:ext cx="177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fr-FR" sz="800" b="1" dirty="0">
                <a:solidFill>
                  <a:srgbClr val="954B93"/>
                </a:solidFill>
                <a:cs typeface="+mn-cs"/>
                <a:sym typeface="Arial" charset="0"/>
              </a:rPr>
              <a:t>#</a:t>
            </a:r>
          </a:p>
        </p:txBody>
      </p:sp>
      <p:sp>
        <p:nvSpPr>
          <p:cNvPr id="8" name="ZoneTexte 1">
            <a:extLst>
              <a:ext uri="{FF2B5EF4-FFF2-40B4-BE49-F238E27FC236}">
                <a16:creationId xmlns:a16="http://schemas.microsoft.com/office/drawing/2014/main" id="{6445AD2F-FF1B-471F-920C-24929F3E6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150" y="4910138"/>
            <a:ext cx="2171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altLang="fr-FR" sz="1000" b="1" i="1" dirty="0">
                <a:solidFill>
                  <a:srgbClr val="954B93"/>
                </a:solidFill>
                <a:sym typeface="Arial" charset="0"/>
              </a:rPr>
              <a:t>Projet – Confidentiel</a:t>
            </a:r>
          </a:p>
        </p:txBody>
      </p:sp>
      <p:pic>
        <p:nvPicPr>
          <p:cNvPr id="2056" name="Imag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63" y="4883150"/>
            <a:ext cx="2032000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94197694-5398-4CC0-A247-E0FB868877D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35550"/>
            <a:ext cx="21272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fr-FR" alt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51" r:id="rId1"/>
    <p:sldLayoutId id="2147486052" r:id="rId2"/>
    <p:sldLayoutId id="2147486053" r:id="rId3"/>
    <p:sldLayoutId id="2147486054" r:id="rId4"/>
    <p:sldLayoutId id="2147486055" r:id="rId5"/>
    <p:sldLayoutId id="2147486056" r:id="rId6"/>
    <p:sldLayoutId id="2147486057" r:id="rId7"/>
    <p:sldLayoutId id="2147486058" r:id="rId8"/>
    <p:sldLayoutId id="2147486059" r:id="rId9"/>
    <p:sldLayoutId id="2147486060" r:id="rId10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54B93"/>
          </a:solidFill>
          <a:latin typeface="Franklin Gothic Medium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54B93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54B93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54B93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54B93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</a:defRPr>
      </a:lvl9pPr>
    </p:titleStyle>
    <p:bodyStyle>
      <a:lvl1pPr marL="177800" indent="-177800" algn="l" defTabSz="723900" rtl="0" eaLnBrk="0" fontAlgn="base" hangingPunct="0">
        <a:spcBef>
          <a:spcPct val="20000"/>
        </a:spcBef>
        <a:spcAft>
          <a:spcPct val="0"/>
        </a:spcAft>
        <a:buClr>
          <a:srgbClr val="954B93"/>
        </a:buClr>
        <a:buFont typeface="Franklin Gothic Medium" panose="020B0603020102020204" pitchFamily="34" charset="0"/>
        <a:buChar char="#"/>
        <a:defRPr b="1">
          <a:solidFill>
            <a:schemeClr val="tx2"/>
          </a:solidFill>
          <a:latin typeface="Franklin Gothic Medium" pitchFamily="34" charset="0"/>
          <a:ea typeface="+mn-ea"/>
          <a:cs typeface="+mn-cs"/>
        </a:defRPr>
      </a:lvl1pPr>
      <a:lvl2pPr marL="444500" indent="-266700" algn="l" defTabSz="723900" rtl="0" eaLnBrk="0" fontAlgn="base" hangingPunct="0">
        <a:spcBef>
          <a:spcPct val="20000"/>
        </a:spcBef>
        <a:spcAft>
          <a:spcPct val="0"/>
        </a:spcAft>
        <a:buClr>
          <a:srgbClr val="954B93"/>
        </a:buClr>
        <a:buFont typeface="Franklin Gothic Medium" panose="020B0603020102020204" pitchFamily="34" charset="0"/>
        <a:buChar char="►"/>
        <a:defRPr sz="1600" b="1">
          <a:solidFill>
            <a:schemeClr val="tx2"/>
          </a:solidFill>
          <a:latin typeface="Franklin Gothic Medium" pitchFamily="34" charset="0"/>
        </a:defRPr>
      </a:lvl2pPr>
      <a:lvl3pPr marL="622300" indent="-177800" algn="l" defTabSz="723900" rtl="0" eaLnBrk="0" fontAlgn="base" hangingPunct="0">
        <a:spcBef>
          <a:spcPct val="20000"/>
        </a:spcBef>
        <a:spcAft>
          <a:spcPct val="0"/>
        </a:spcAft>
        <a:buClr>
          <a:srgbClr val="954B93"/>
        </a:buClr>
        <a:buSzPct val="120000"/>
        <a:buFont typeface="Franklin Gothic Medium" panose="020B0603020102020204" pitchFamily="34" charset="0"/>
        <a:buChar char="&gt;"/>
        <a:defRPr sz="1400">
          <a:solidFill>
            <a:schemeClr val="tx2"/>
          </a:solidFill>
          <a:latin typeface="Franklin Gothic Medium" pitchFamily="34" charset="0"/>
        </a:defRPr>
      </a:lvl3pPr>
      <a:lvl4pPr marL="903288" indent="468313" algn="l" defTabSz="723900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defRPr sz="12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/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311150"/>
            <a:ext cx="7780338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7A5D6F3-5802-4798-8051-05ABD1FD7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979488"/>
            <a:ext cx="7780338" cy="32639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CAB6DD-E5EA-464A-8F8A-2A2905E54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3025" y="4894263"/>
            <a:ext cx="4319588" cy="920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 b="0" cap="all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r>
              <a:rPr lang="fr-FR"/>
              <a:t>DOCUMENT STRICTEMENT INTERNE – NE PAS DIFFUSER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69DCF5-0FF8-4A8B-AB80-52B795B92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500" y="4894263"/>
            <a:ext cx="192088" cy="9207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600" b="1" cap="all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3090146-9BD8-4817-A6FF-478896F3F4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A56B784E-D5F1-4E54-84E6-C3D0C4F3460B}"/>
              </a:ext>
            </a:extLst>
          </p:cNvPr>
          <p:cNvSpPr/>
          <p:nvPr userDrawn="1"/>
        </p:nvSpPr>
        <p:spPr>
          <a:xfrm rot="16200000">
            <a:off x="882650" y="390525"/>
            <a:ext cx="395288" cy="261938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pic>
        <p:nvPicPr>
          <p:cNvPr id="307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4765675"/>
            <a:ext cx="113347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DEDCE2FE-B984-4B98-8AD2-1A3A242EBC4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5035550"/>
            <a:ext cx="21272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fr-FR" alt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61" r:id="rId1"/>
    <p:sldLayoutId id="2147486062" r:id="rId2"/>
    <p:sldLayoutId id="2147486063" r:id="rId3"/>
    <p:sldLayoutId id="2147486064" r:id="rId4"/>
    <p:sldLayoutId id="2147486065" r:id="rId5"/>
    <p:sldLayoutId id="2147486066" r:id="rId6"/>
    <p:sldLayoutId id="2147486067" r:id="rId7"/>
    <p:sldLayoutId id="2147486068" r:id="rId8"/>
    <p:sldLayoutId id="2147486069" r:id="rId9"/>
    <p:sldLayoutId id="2147486070" r:id="rId10"/>
    <p:sldLayoutId id="2147486071" r:id="rId11"/>
    <p:sldLayoutId id="2147486041" r:id="rId12"/>
    <p:sldLayoutId id="2147486042" r:id="rId13"/>
    <p:sldLayoutId id="2147486072" r:id="rId14"/>
    <p:sldLayoutId id="2147486073" r:id="rId15"/>
    <p:sldLayoutId id="2147486074" r:id="rId16"/>
    <p:sldLayoutId id="2147486075" r:id="rId17"/>
    <p:sldLayoutId id="2147486076" r:id="rId18"/>
    <p:sldLayoutId id="2147486077" r:id="rId19"/>
    <p:sldLayoutId id="2147486078" r:id="rId20"/>
    <p:sldLayoutId id="2147486079" r:id="rId21"/>
    <p:sldLayoutId id="2147486080" r:id="rId22"/>
    <p:sldLayoutId id="2147486081" r:id="rId23"/>
    <p:sldLayoutId id="2147486082" r:id="rId24"/>
    <p:sldLayoutId id="2147486083" r:id="rId25"/>
  </p:sldLayoutIdLst>
  <p:hf hdr="0" dt="0"/>
  <p:txStyles>
    <p:titleStyle>
      <a:lvl1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Arial" panose="020B0604020202020204" pitchFamily="34" charset="0"/>
        </a:defRPr>
      </a:lvl2pPr>
      <a:lvl3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Arial" panose="020B0604020202020204" pitchFamily="34" charset="0"/>
        </a:defRPr>
      </a:lvl3pPr>
      <a:lvl4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Arial" panose="020B0604020202020204" pitchFamily="34" charset="0"/>
        </a:defRPr>
      </a:lvl4pPr>
      <a:lvl5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Arial" panose="020B0604020202020204" pitchFamily="34" charset="0"/>
        </a:defRPr>
      </a:lvl5pPr>
      <a:lvl6pPr marL="4572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Arial" panose="020B0604020202020204" pitchFamily="34" charset="0"/>
        </a:defRPr>
      </a:lvl6pPr>
      <a:lvl7pPr marL="9144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Arial" panose="020B0604020202020204" pitchFamily="34" charset="0"/>
        </a:defRPr>
      </a:lvl7pPr>
      <a:lvl8pPr marL="13716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Arial" panose="020B0604020202020204" pitchFamily="34" charset="0"/>
        </a:defRPr>
      </a:lvl8pPr>
      <a:lvl9pPr marL="18288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algn="l" defTabSz="514350" rtl="0" eaLnBrk="0" fontAlgn="base" hangingPunct="0">
        <a:spcBef>
          <a:spcPts val="900"/>
        </a:spcBef>
        <a:spcAft>
          <a:spcPct val="0"/>
        </a:spcAft>
        <a:buFont typeface="Arial" panose="020B0604020202020204" pitchFamily="34" charset="0"/>
        <a:defRPr sz="1200" kern="1200">
          <a:solidFill>
            <a:srgbClr val="595959"/>
          </a:solidFill>
          <a:latin typeface="+mn-lt"/>
          <a:ea typeface="+mn-ea"/>
          <a:cs typeface="+mn-cs"/>
        </a:defRPr>
      </a:lvl1pPr>
      <a:lvl2pPr algn="l" defTabSz="514350" rtl="0" eaLnBrk="0" fontAlgn="base" hangingPunct="0">
        <a:spcBef>
          <a:spcPts val="900"/>
        </a:spcBef>
        <a:spcAft>
          <a:spcPct val="0"/>
        </a:spcAft>
        <a:buFont typeface="Arial" panose="020B0604020202020204" pitchFamily="34" charset="0"/>
        <a:defRPr sz="12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514350" rtl="0" eaLnBrk="0" fontAlgn="base" hangingPunct="0">
        <a:spcBef>
          <a:spcPts val="1200"/>
        </a:spcBef>
        <a:spcAft>
          <a:spcPct val="0"/>
        </a:spcAft>
        <a:buFont typeface="Arial" panose="020B0604020202020204" pitchFamily="34" charset="0"/>
        <a:defRPr sz="1000" b="1" kern="1200" cap="all">
          <a:solidFill>
            <a:schemeClr val="tx1"/>
          </a:solidFill>
          <a:latin typeface="+mn-lt"/>
          <a:ea typeface="+mn-ea"/>
          <a:cs typeface="+mn-cs"/>
        </a:defRPr>
      </a:lvl3pPr>
      <a:lvl4pPr algn="l" defTabSz="514350" rtl="0" eaLnBrk="0" fontAlgn="base" hangingPunct="0">
        <a:spcBef>
          <a:spcPts val="675"/>
        </a:spcBef>
        <a:spcAft>
          <a:spcPct val="0"/>
        </a:spcAft>
        <a:buFont typeface="Arial" panose="020B0604020202020204" pitchFamily="34" charset="0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336550" indent="-134938" algn="l" defTabSz="514350" rtl="0" eaLnBrk="0" fontAlgn="base" hangingPunct="0">
        <a:spcBef>
          <a:spcPts val="45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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437400" indent="-97200" algn="l" defTabSz="51435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E6A0BA-F939-40D4-9E5D-17CC893DA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263" y="1709738"/>
            <a:ext cx="3546475" cy="738187"/>
          </a:xfrm>
        </p:spPr>
        <p:txBody>
          <a:bodyPr/>
          <a:lstStyle/>
          <a:p>
            <a:pPr>
              <a:defRPr/>
            </a:pPr>
            <a:r>
              <a:rPr lang="fr-FR" b="1" dirty="0"/>
              <a:t>Mise en marché de </a:t>
            </a:r>
            <a:br>
              <a:rPr lang="fr-FR" b="1" dirty="0"/>
            </a:br>
            <a:r>
              <a:rPr lang="fr-FR" b="1" dirty="0"/>
              <a:t>L’Option Transmission</a:t>
            </a:r>
          </a:p>
        </p:txBody>
      </p:sp>
      <p:sp>
        <p:nvSpPr>
          <p:cNvPr id="48131" name="Sous-titre 2"/>
          <p:cNvSpPr>
            <a:spLocks noGrp="1"/>
          </p:cNvSpPr>
          <p:nvPr>
            <p:ph type="subTitle" idx="1"/>
          </p:nvPr>
        </p:nvSpPr>
        <p:spPr>
          <a:xfrm>
            <a:off x="3203575" y="3148013"/>
            <a:ext cx="5127625" cy="708025"/>
          </a:xfr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fr-FR" altLang="fr-FR" sz="2000" smtClean="0">
                <a:latin typeface="Arial Narrow" panose="020B0606020202030204" pitchFamily="34" charset="0"/>
                <a:cs typeface="Arial" panose="020B0604020202020204" pitchFamily="34" charset="0"/>
              </a:rPr>
              <a:t>Parcours des étapes d’adhésion et de Transmission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289B459-3AD6-4958-967D-1C7EDC1A0576}"/>
              </a:ext>
            </a:extLst>
          </p:cNvPr>
          <p:cNvSpPr/>
          <p:nvPr/>
        </p:nvSpPr>
        <p:spPr>
          <a:xfrm>
            <a:off x="3059113" y="3592513"/>
            <a:ext cx="5818187" cy="614362"/>
          </a:xfrm>
          <a:prstGeom prst="round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u="sng" dirty="0">
                <a:solidFill>
                  <a:schemeClr val="accent1"/>
                </a:solidFill>
              </a:rPr>
              <a:t>TEMPS 3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srgbClr val="707372"/>
                </a:solidFill>
              </a:rPr>
              <a:t>Réinvestissement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304CBF-75EF-4DEA-BFF5-D5D4924C3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447675"/>
            <a:ext cx="1944688" cy="1155700"/>
          </a:xfrm>
        </p:spPr>
        <p:txBody>
          <a:bodyPr/>
          <a:lstStyle/>
          <a:p>
            <a:pPr>
              <a:defRPr/>
            </a:pPr>
            <a:r>
              <a:rPr lang="fr-FR" dirty="0"/>
              <a:t>CONTEXTE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641464-B448-4F10-AA48-6DF15184C0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0825" y="1697038"/>
            <a:ext cx="1944688" cy="130651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fr-FR" b="1" dirty="0">
                <a:solidFill>
                  <a:schemeClr val="accent1"/>
                </a:solidFill>
              </a:rPr>
              <a:t>LA PROMESSE : UNE TRANSMISSION SEREINE, PRÉPARÉE EN AMONT, SUIVIE DANS LA DURÉE</a:t>
            </a:r>
          </a:p>
          <a:p>
            <a:pPr>
              <a:defRPr/>
            </a:pP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CB4BDC-727A-4333-9365-32B3EA0B2649}"/>
              </a:ext>
            </a:extLst>
          </p:cNvPr>
          <p:cNvSpPr/>
          <p:nvPr/>
        </p:nvSpPr>
        <p:spPr>
          <a:xfrm>
            <a:off x="2700338" y="466725"/>
            <a:ext cx="6097587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prstClr val="black"/>
                </a:solidFill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Un parcours construit dans l’optique d’une transmission sereine, préparée en amont, avec un suivi dans la durée</a:t>
            </a:r>
          </a:p>
          <a:p>
            <a:pPr algn="just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prstClr val="black"/>
                </a:solidFill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b="1" dirty="0">
                <a:solidFill>
                  <a:prstClr val="black"/>
                </a:solidFill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2 cibles : </a:t>
            </a:r>
            <a:r>
              <a:rPr lang="fr-FR" sz="1000" b="1" dirty="0">
                <a:solidFill>
                  <a:schemeClr val="accent1"/>
                </a:solidFill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ASSURÉ / PARRAIN</a:t>
            </a:r>
            <a:r>
              <a:rPr lang="fr-FR" sz="1000" b="1" dirty="0">
                <a:solidFill>
                  <a:srgbClr val="B14EB5">
                    <a:lumMod val="50000"/>
                  </a:srgbClr>
                </a:solidFill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fr-FR" sz="1000" dirty="0">
                <a:solidFill>
                  <a:prstClr val="black"/>
                </a:solidFill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détenteur d’un contrat d’assurance vie à potentiel,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>
                <a:solidFill>
                  <a:prstClr val="black"/>
                </a:solidFill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                    </a:t>
            </a:r>
            <a:r>
              <a:rPr lang="fr-FR" sz="1000" b="1" dirty="0">
                <a:solidFill>
                  <a:schemeClr val="accent1"/>
                </a:solidFill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AYANT DROIT / FILLEUL</a:t>
            </a:r>
          </a:p>
          <a:p>
            <a:pPr marL="133350" indent="-1333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v"/>
              <a:defRPr/>
            </a:pPr>
            <a:endParaRPr lang="fr-FR" sz="1000" b="1" dirty="0">
              <a:solidFill>
                <a:srgbClr val="2499B6"/>
              </a:solidFill>
              <a:latin typeface="Arial" panose="020B0604020202020204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b="1" dirty="0">
                <a:solidFill>
                  <a:prstClr val="black"/>
                </a:solidFill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3 temps :</a:t>
            </a:r>
            <a:endParaRPr lang="fr-FR" sz="1000" b="1" dirty="0">
              <a:solidFill>
                <a:srgbClr val="B14EB5">
                  <a:lumMod val="50000"/>
                </a:srgbClr>
              </a:solidFill>
              <a:latin typeface="Arial" panose="020B0604020202020204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32BD008-6BC4-4582-8207-A77764D1D9C7}"/>
              </a:ext>
            </a:extLst>
          </p:cNvPr>
          <p:cNvSpPr/>
          <p:nvPr/>
        </p:nvSpPr>
        <p:spPr>
          <a:xfrm>
            <a:off x="3065463" y="1993900"/>
            <a:ext cx="5818187" cy="825500"/>
          </a:xfrm>
          <a:prstGeom prst="round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u="sng" dirty="0">
                <a:solidFill>
                  <a:schemeClr val="accent1"/>
                </a:solidFill>
              </a:rPr>
              <a:t>TEMPS 1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srgbClr val="707372"/>
                </a:solidFill>
              </a:rPr>
              <a:t>Préparation de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srgbClr val="707372"/>
                </a:solidFill>
              </a:rPr>
              <a:t>la Transmission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555FA65-B6C4-4987-94D9-0D60456DF249}"/>
              </a:ext>
            </a:extLst>
          </p:cNvPr>
          <p:cNvSpPr/>
          <p:nvPr/>
        </p:nvSpPr>
        <p:spPr>
          <a:xfrm>
            <a:off x="3065463" y="2916238"/>
            <a:ext cx="5818187" cy="585787"/>
          </a:xfrm>
          <a:prstGeom prst="round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u="sng" dirty="0">
                <a:solidFill>
                  <a:schemeClr val="accent1"/>
                </a:solidFill>
              </a:rPr>
              <a:t>TEMPS 2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srgbClr val="707372"/>
                </a:solidFill>
              </a:rPr>
              <a:t>Traitement de la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srgbClr val="707372"/>
                </a:solidFill>
              </a:rPr>
              <a:t>Succession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39329C-90F2-44F8-BE0B-24E2A116EA1C}"/>
              </a:ext>
            </a:extLst>
          </p:cNvPr>
          <p:cNvSpPr/>
          <p:nvPr/>
        </p:nvSpPr>
        <p:spPr>
          <a:xfrm>
            <a:off x="4411663" y="2025650"/>
            <a:ext cx="2030412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/>
                </a:solidFill>
                <a:latin typeface="Arial" panose="020B0604020202020204"/>
                <a:cs typeface="+mn-cs"/>
              </a:rPr>
              <a:t>RDV dédié à l’anticipation de la transmission</a:t>
            </a:r>
            <a:endParaRPr lang="fr-FR" sz="900" b="1" dirty="0">
              <a:solidFill>
                <a:prstClr val="black"/>
              </a:solidFill>
              <a:latin typeface="Arial" panose="020B0604020202020204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EDE6DC-6B7A-465B-BC93-7B81D648F59D}"/>
              </a:ext>
            </a:extLst>
          </p:cNvPr>
          <p:cNvSpPr/>
          <p:nvPr/>
        </p:nvSpPr>
        <p:spPr>
          <a:xfrm>
            <a:off x="6637338" y="2051050"/>
            <a:ext cx="2160587" cy="229235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/>
                </a:solidFill>
                <a:latin typeface="Arial" panose="020B0604020202020204"/>
                <a:cs typeface="+mn-cs"/>
              </a:rPr>
              <a:t>RDV dédié sur prescription de l’assuré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/>
                </a:solidFill>
                <a:latin typeface="Arial" panose="020B0604020202020204"/>
                <a:cs typeface="+mn-cs"/>
              </a:rPr>
              <a:t>&gt; Proposition de </a:t>
            </a:r>
            <a:r>
              <a:rPr lang="fr-FR" sz="900" b="1" dirty="0">
                <a:solidFill>
                  <a:prstClr val="black"/>
                </a:solidFill>
                <a:latin typeface="Arial" panose="020B0604020202020204"/>
                <a:cs typeface="+mn-cs"/>
              </a:rPr>
              <a:t>l’option gratuite « Option Transmission » 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900" b="1" dirty="0">
              <a:solidFill>
                <a:prstClr val="black"/>
              </a:solidFill>
              <a:latin typeface="Arial" panose="020B0604020202020204"/>
              <a:cs typeface="+mn-c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900" dirty="0">
              <a:solidFill>
                <a:prstClr val="black"/>
              </a:solidFill>
              <a:latin typeface="Arial" panose="020B0604020202020204"/>
              <a:cs typeface="+mn-c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900" dirty="0">
              <a:solidFill>
                <a:prstClr val="black"/>
              </a:solidFill>
              <a:latin typeface="Arial" panose="020B0604020202020204"/>
              <a:cs typeface="+mn-c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500" dirty="0">
              <a:solidFill>
                <a:prstClr val="black"/>
              </a:solidFill>
              <a:latin typeface="Arial" panose="020B0604020202020204"/>
              <a:cs typeface="+mn-c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/>
                </a:solidFill>
                <a:latin typeface="Arial" panose="020B0604020202020204"/>
                <a:cs typeface="+mn-cs"/>
              </a:rPr>
              <a:t>Traitement de la succession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/>
                </a:solidFill>
                <a:latin typeface="Arial" panose="020B0604020202020204"/>
              </a:rPr>
              <a:t>&gt; </a:t>
            </a:r>
            <a:r>
              <a:rPr lang="fr-FR" sz="900" dirty="0">
                <a:solidFill>
                  <a:prstClr val="black"/>
                </a:solidFill>
                <a:latin typeface="Arial" panose="020B0604020202020204"/>
                <a:cs typeface="+mn-cs"/>
              </a:rPr>
              <a:t>Suivi du dossier par un </a:t>
            </a:r>
            <a:r>
              <a:rPr lang="fr-FR" sz="900" b="1" dirty="0">
                <a:solidFill>
                  <a:prstClr val="black"/>
                </a:solidFill>
                <a:latin typeface="Arial" panose="020B0604020202020204"/>
                <a:cs typeface="+mn-cs"/>
              </a:rPr>
              <a:t>conseiller dédié à la succession </a:t>
            </a:r>
          </a:p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sz="1600" b="1" dirty="0">
              <a:solidFill>
                <a:prstClr val="black"/>
              </a:solidFill>
              <a:latin typeface="Arial" panose="020B0604020202020204"/>
              <a:cs typeface="+mn-cs"/>
            </a:endParaRPr>
          </a:p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sz="300" b="1" dirty="0">
              <a:solidFill>
                <a:prstClr val="black"/>
              </a:solidFill>
              <a:latin typeface="Arial" panose="020B0604020202020204"/>
              <a:cs typeface="+mn-c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/>
                </a:solidFill>
                <a:latin typeface="Arial" panose="020B0604020202020204"/>
              </a:rPr>
              <a:t>Traitement du réinvestissement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>
                <a:solidFill>
                  <a:prstClr val="black"/>
                </a:solidFill>
                <a:latin typeface="Arial" panose="020B0604020202020204"/>
              </a:rPr>
              <a:t>&gt; Suivi du dossier par un </a:t>
            </a:r>
            <a:r>
              <a:rPr lang="fr-FR" sz="900" b="1" dirty="0">
                <a:solidFill>
                  <a:prstClr val="black"/>
                </a:solidFill>
                <a:latin typeface="Arial" panose="020B0604020202020204"/>
              </a:rPr>
              <a:t>conseiller dédié à la succession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900" b="1" dirty="0">
              <a:solidFill>
                <a:prstClr val="black"/>
              </a:solidFill>
              <a:latin typeface="Arial" panose="020B0604020202020204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7ABA71F-1FA6-408E-B938-4B9DFD23FBCB}"/>
              </a:ext>
            </a:extLst>
          </p:cNvPr>
          <p:cNvSpPr txBox="1"/>
          <p:nvPr/>
        </p:nvSpPr>
        <p:spPr>
          <a:xfrm>
            <a:off x="4411663" y="1647825"/>
            <a:ext cx="1825625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srgbClr val="2499B6"/>
                </a:solidFill>
                <a:latin typeface="Arial" panose="020B0604020202020204"/>
                <a:cs typeface="+mn-cs"/>
              </a:rPr>
              <a:t>ASSURÉ / PARRAIN</a:t>
            </a:r>
            <a:endParaRPr lang="fr-FR" sz="900" dirty="0">
              <a:solidFill>
                <a:prstClr val="black"/>
              </a:solidFill>
              <a:latin typeface="Arial" panose="020B0604020202020204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40571E2-10F1-462B-A344-5D5DD4C393E2}"/>
              </a:ext>
            </a:extLst>
          </p:cNvPr>
          <p:cNvSpPr txBox="1"/>
          <p:nvPr/>
        </p:nvSpPr>
        <p:spPr>
          <a:xfrm>
            <a:off x="6648450" y="1643063"/>
            <a:ext cx="142557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srgbClr val="AF1280"/>
                </a:solidFill>
                <a:latin typeface="Arial" panose="020B0604020202020204"/>
                <a:cs typeface="+mn-cs"/>
              </a:rPr>
              <a:t>AYANT DROIT / FILLEUL</a:t>
            </a:r>
            <a:endParaRPr lang="fr-FR" sz="900" dirty="0">
              <a:solidFill>
                <a:prstClr val="black"/>
              </a:solidFill>
              <a:latin typeface="Arial" panose="020B0604020202020204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513BFFF-FAF5-4340-A540-D95D2A47D7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92680" y="1635646"/>
            <a:ext cx="184644" cy="184644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62BA31A-9CBA-48C8-8F12-A7E2D02F6064}"/>
              </a:ext>
            </a:extLst>
          </p:cNvPr>
          <p:cNvCxnSpPr>
            <a:cxnSpLocks/>
          </p:cNvCxnSpPr>
          <p:nvPr/>
        </p:nvCxnSpPr>
        <p:spPr>
          <a:xfrm>
            <a:off x="4286250" y="1808163"/>
            <a:ext cx="0" cy="241776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8A8C3E8-78D7-4A05-9AB2-AD973DFC2DAF}"/>
              </a:ext>
            </a:extLst>
          </p:cNvPr>
          <p:cNvCxnSpPr>
            <a:cxnSpLocks/>
          </p:cNvCxnSpPr>
          <p:nvPr/>
        </p:nvCxnSpPr>
        <p:spPr>
          <a:xfrm flipH="1">
            <a:off x="4278313" y="4227513"/>
            <a:ext cx="2163762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6897B55-8CE2-4458-BBD0-705B2BB073AE}"/>
              </a:ext>
            </a:extLst>
          </p:cNvPr>
          <p:cNvCxnSpPr>
            <a:cxnSpLocks/>
          </p:cNvCxnSpPr>
          <p:nvPr/>
        </p:nvCxnSpPr>
        <p:spPr>
          <a:xfrm flipH="1">
            <a:off x="6530975" y="4225925"/>
            <a:ext cx="226695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>
            <a:extLst>
              <a:ext uri="{FF2B5EF4-FFF2-40B4-BE49-F238E27FC236}">
                <a16:creationId xmlns:a16="http://schemas.microsoft.com/office/drawing/2014/main" id="{168CEDC5-A547-42FA-9615-631DA910490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41555" y="1645346"/>
            <a:ext cx="163619" cy="163619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5E12C6A-6172-44E7-A575-B20F13BDD124}"/>
              </a:ext>
            </a:extLst>
          </p:cNvPr>
          <p:cNvCxnSpPr>
            <a:cxnSpLocks/>
          </p:cNvCxnSpPr>
          <p:nvPr/>
        </p:nvCxnSpPr>
        <p:spPr>
          <a:xfrm>
            <a:off x="6523038" y="1795463"/>
            <a:ext cx="7937" cy="243046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BFE7650-5DC6-49C3-99ED-371C01E68393}"/>
              </a:ext>
            </a:extLst>
          </p:cNvPr>
          <p:cNvSpPr/>
          <p:nvPr/>
        </p:nvSpPr>
        <p:spPr>
          <a:xfrm>
            <a:off x="3079750" y="4403725"/>
            <a:ext cx="6097588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chemeClr val="accent1"/>
                </a:solidFill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Les slides suivants détaillent les temps 1 et 2 de l’Option Transmission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C59EA37D-A6DC-4E1D-A7E4-37FA5175E960}"/>
              </a:ext>
            </a:extLst>
          </p:cNvPr>
          <p:cNvSpPr/>
          <p:nvPr/>
        </p:nvSpPr>
        <p:spPr bwMode="auto">
          <a:xfrm>
            <a:off x="2843213" y="3113088"/>
            <a:ext cx="5832475" cy="1619250"/>
          </a:xfrm>
          <a:prstGeom prst="rect">
            <a:avLst/>
          </a:prstGeom>
          <a:solidFill>
            <a:srgbClr val="FFE5F5"/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F2BCF86-E153-4F8C-808D-7E1B8851A0C5}"/>
              </a:ext>
            </a:extLst>
          </p:cNvPr>
          <p:cNvSpPr/>
          <p:nvPr/>
        </p:nvSpPr>
        <p:spPr bwMode="auto">
          <a:xfrm>
            <a:off x="2916238" y="3771900"/>
            <a:ext cx="1077912" cy="8874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3AE5F2-9607-4633-A1B2-830A7E19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447675"/>
            <a:ext cx="1944688" cy="1155700"/>
          </a:xfrm>
        </p:spPr>
        <p:txBody>
          <a:bodyPr/>
          <a:lstStyle/>
          <a:p>
            <a:pPr>
              <a:defRPr/>
            </a:pPr>
            <a:r>
              <a:rPr lang="fr-FR" dirty="0"/>
              <a:t>LES DIFFÉRENTS CAS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D98AABE-3F6E-42D3-B569-20F25AA495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0825" y="1697038"/>
            <a:ext cx="1944688" cy="130651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fr-FR" b="1" dirty="0">
                <a:solidFill>
                  <a:schemeClr val="accent1"/>
                </a:solidFill>
              </a:rPr>
              <a:t>P</a:t>
            </a:r>
            <a:r>
              <a:rPr lang="fr-FR" b="1" dirty="0" smtClean="0">
                <a:solidFill>
                  <a:schemeClr val="accent1"/>
                </a:solidFill>
              </a:rPr>
              <a:t>résentation </a:t>
            </a:r>
            <a:r>
              <a:rPr lang="fr-FR" b="1" dirty="0">
                <a:solidFill>
                  <a:schemeClr val="accent1"/>
                </a:solidFill>
              </a:rPr>
              <a:t>des situations possibles lors de la souscription </a:t>
            </a:r>
          </a:p>
          <a:p>
            <a:pPr>
              <a:defRPr/>
            </a:pPr>
            <a:r>
              <a:rPr lang="fr-FR" b="1" dirty="0">
                <a:solidFill>
                  <a:schemeClr val="accent1"/>
                </a:solidFill>
              </a:rPr>
              <a:t>de l’Option Transmission</a:t>
            </a:r>
          </a:p>
        </p:txBody>
      </p:sp>
      <p:sp>
        <p:nvSpPr>
          <p:cNvPr id="5" name="Espace réservé du texte 17">
            <a:extLst>
              <a:ext uri="{FF2B5EF4-FFF2-40B4-BE49-F238E27FC236}">
                <a16:creationId xmlns:a16="http://schemas.microsoft.com/office/drawing/2014/main" id="{1932B08F-D9AE-4222-8871-6812B50B3645}"/>
              </a:ext>
            </a:extLst>
          </p:cNvPr>
          <p:cNvSpPr txBox="1">
            <a:spLocks/>
          </p:cNvSpPr>
          <p:nvPr/>
        </p:nvSpPr>
        <p:spPr>
          <a:xfrm>
            <a:off x="34925" y="50800"/>
            <a:ext cx="428625" cy="433388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l" rtl="0" fontAlgn="base">
              <a:spcBef>
                <a:spcPct val="0"/>
              </a:spcBef>
              <a:spcAft>
                <a:spcPct val="0"/>
              </a:spcAft>
              <a:buClr>
                <a:srgbClr val="00B2CB"/>
              </a:buClr>
              <a:buFont typeface="Cambria Math" pitchFamily="18" charset="0"/>
              <a:buChar char="ʘ"/>
              <a:defRPr sz="20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1pPr>
            <a:lvl2pPr marL="541338" lvl="1" indent="-204788" algn="l" rtl="0" fontAlgn="base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itchFamily="18" charset="2"/>
              <a:buChar char="·"/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2pPr>
            <a:lvl3pPr marL="808038" lvl="2" indent="-198438" algn="l" rtl="0" fontAlgn="base">
              <a:spcBef>
                <a:spcPct val="0"/>
              </a:spcBef>
              <a:spcAft>
                <a:spcPct val="0"/>
              </a:spcAft>
              <a:buClr>
                <a:srgbClr val="B0006C"/>
              </a:buClr>
              <a:buFont typeface="Courier New" pitchFamily="49" charset="0"/>
              <a:buChar char="o"/>
              <a:defRPr sz="16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3pPr>
            <a:lvl4pPr marL="1165225" lvl="3" indent="-196850" algn="l" rtl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4pPr>
            <a:lvl5pPr lvl="4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itchFamily="18" charset="0"/>
              <a:buNone/>
              <a:defRPr/>
            </a:pPr>
            <a:r>
              <a:rPr lang="fr-FR" sz="2800" b="1" kern="0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4B7FA8E-2C9A-4A35-B9D3-403AA79CE97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33344" y="3143992"/>
            <a:ext cx="621792" cy="48158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8BCBF84-EBF4-48D3-916D-AE700C5672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7082"/>
          <a:stretch/>
        </p:blipFill>
        <p:spPr>
          <a:xfrm>
            <a:off x="3563888" y="352536"/>
            <a:ext cx="771224" cy="51206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1EC39FB-7410-4F07-B86C-B3DFCD6883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24516" y="309021"/>
            <a:ext cx="569977" cy="54254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1C17DB2-8FE0-4303-8F86-49E8C043A18C}"/>
              </a:ext>
            </a:extLst>
          </p:cNvPr>
          <p:cNvSpPr txBox="1"/>
          <p:nvPr/>
        </p:nvSpPr>
        <p:spPr>
          <a:xfrm>
            <a:off x="2413000" y="865188"/>
            <a:ext cx="32385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accent3">
                    <a:lumMod val="75000"/>
                  </a:schemeClr>
                </a:solidFill>
              </a:rPr>
              <a:t>FILLEUL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B53B2A5-4548-495E-8B08-35017DEE7ACB}"/>
              </a:ext>
            </a:extLst>
          </p:cNvPr>
          <p:cNvSpPr txBox="1"/>
          <p:nvPr/>
        </p:nvSpPr>
        <p:spPr>
          <a:xfrm>
            <a:off x="6607175" y="836613"/>
            <a:ext cx="160496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SEGMENTATION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F1B49F7-9B9E-4C05-A6A7-4D4B19D4D2FC}"/>
              </a:ext>
            </a:extLst>
          </p:cNvPr>
          <p:cNvSpPr/>
          <p:nvPr/>
        </p:nvSpPr>
        <p:spPr>
          <a:xfrm>
            <a:off x="2916238" y="1711325"/>
            <a:ext cx="1077912" cy="8731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000"/>
              </a:lnSpc>
              <a:defRPr/>
            </a:pPr>
            <a:r>
              <a:rPr lang="fr-FR" sz="1000" dirty="0">
                <a:solidFill>
                  <a:schemeClr val="accent3">
                    <a:lumMod val="75000"/>
                  </a:schemeClr>
                </a:solidFill>
              </a:rPr>
              <a:t>Il détient déjà un contrat BPCE Vie sur un contrat éligible</a:t>
            </a:r>
          </a:p>
          <a:p>
            <a:pPr algn="ctr">
              <a:defRPr/>
            </a:pPr>
            <a:r>
              <a:rPr lang="fr-FR" sz="1000" b="1" i="1" dirty="0" smtClean="0">
                <a:solidFill>
                  <a:schemeClr val="accent1"/>
                </a:solidFill>
              </a:rPr>
              <a:t>Slide 4</a:t>
            </a:r>
            <a:endParaRPr lang="fr-FR" sz="9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E9021C-4517-4633-B792-18C7EEB70F83}"/>
              </a:ext>
            </a:extLst>
          </p:cNvPr>
          <p:cNvSpPr/>
          <p:nvPr/>
        </p:nvSpPr>
        <p:spPr>
          <a:xfrm>
            <a:off x="4121150" y="1711325"/>
            <a:ext cx="1082675" cy="8731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dirty="0">
                <a:solidFill>
                  <a:schemeClr val="accent3">
                    <a:lumMod val="75000"/>
                  </a:schemeClr>
                </a:solidFill>
              </a:rPr>
              <a:t>Il ne détient pas de contrat </a:t>
            </a:r>
          </a:p>
          <a:p>
            <a:pPr algn="ctr">
              <a:defRPr/>
            </a:pPr>
            <a:r>
              <a:rPr lang="fr-FR" sz="1000" dirty="0">
                <a:solidFill>
                  <a:schemeClr val="accent3">
                    <a:lumMod val="75000"/>
                  </a:schemeClr>
                </a:solidFill>
              </a:rPr>
              <a:t>BPCE Vie</a:t>
            </a:r>
          </a:p>
          <a:p>
            <a:pPr algn="ctr">
              <a:defRPr/>
            </a:pPr>
            <a:endParaRPr lang="fr-FR" sz="1000" dirty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fr-FR" sz="1000" b="1" i="1" dirty="0" smtClean="0">
                <a:solidFill>
                  <a:schemeClr val="accent1"/>
                </a:solidFill>
              </a:rPr>
              <a:t>Slide </a:t>
            </a:r>
            <a:r>
              <a:rPr lang="fr-FR" sz="1000" b="1" i="1" dirty="0">
                <a:solidFill>
                  <a:schemeClr val="accent1"/>
                </a:solidFill>
              </a:rPr>
              <a:t>5</a:t>
            </a: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B6BF7833-DA84-4FB1-8798-EC19D0C5B666}"/>
              </a:ext>
            </a:extLst>
          </p:cNvPr>
          <p:cNvCxnSpPr>
            <a:cxnSpLocks/>
            <a:endCxn id="36" idx="0"/>
          </p:cNvCxnSpPr>
          <p:nvPr/>
        </p:nvCxnSpPr>
        <p:spPr>
          <a:xfrm flipH="1">
            <a:off x="3455988" y="1173163"/>
            <a:ext cx="0" cy="538162"/>
          </a:xfrm>
          <a:prstGeom prst="straightConnector1">
            <a:avLst/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81B4133A-54BE-4900-946D-CD695708B3DB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4662488" y="1144588"/>
            <a:ext cx="0" cy="566737"/>
          </a:xfrm>
          <a:prstGeom prst="straightConnector1">
            <a:avLst/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6" name="Rectangle 49"/>
          <p:cNvSpPr>
            <a:spLocks noChangeArrowheads="1"/>
          </p:cNvSpPr>
          <p:nvPr/>
        </p:nvSpPr>
        <p:spPr bwMode="auto">
          <a:xfrm>
            <a:off x="5651500" y="1054100"/>
            <a:ext cx="3384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800"/>
              <a:t>La segmentation n’influe pas sur le parcours </a:t>
            </a:r>
          </a:p>
          <a:p>
            <a:pPr algn="ctr"/>
            <a:r>
              <a:rPr lang="fr-FR" altLang="fr-FR" sz="800"/>
              <a:t>de mise en place de l’Option Transmission</a:t>
            </a:r>
            <a:endParaRPr lang="fr-FR" alt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D5D85DD-9994-4C4E-842E-136BDD86A3B8}"/>
              </a:ext>
            </a:extLst>
          </p:cNvPr>
          <p:cNvSpPr/>
          <p:nvPr/>
        </p:nvSpPr>
        <p:spPr>
          <a:xfrm>
            <a:off x="6300788" y="1716088"/>
            <a:ext cx="1077912" cy="8747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900" dirty="0">
                <a:solidFill>
                  <a:schemeClr val="accent6">
                    <a:lumMod val="75000"/>
                  </a:schemeClr>
                </a:solidFill>
              </a:rPr>
              <a:t>Le filleul a la même segmentation que le client assuré (parrain)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98AE349-FB0A-48ED-B035-5C23A09B3725}"/>
              </a:ext>
            </a:extLst>
          </p:cNvPr>
          <p:cNvSpPr/>
          <p:nvPr/>
        </p:nvSpPr>
        <p:spPr>
          <a:xfrm>
            <a:off x="7505700" y="1716088"/>
            <a:ext cx="1082675" cy="8747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900" dirty="0">
                <a:solidFill>
                  <a:schemeClr val="accent6">
                    <a:lumMod val="75000"/>
                  </a:schemeClr>
                </a:solidFill>
              </a:rPr>
              <a:t>Le filleul a une segmentation inférieure à celle du client assuré (parrain)</a:t>
            </a:r>
          </a:p>
        </p:txBody>
      </p: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9E96541E-5DF7-46E8-A498-92E7B5935759}"/>
              </a:ext>
            </a:extLst>
          </p:cNvPr>
          <p:cNvCxnSpPr>
            <a:cxnSpLocks/>
            <a:endCxn id="51" idx="0"/>
          </p:cNvCxnSpPr>
          <p:nvPr/>
        </p:nvCxnSpPr>
        <p:spPr>
          <a:xfrm>
            <a:off x="6838950" y="1417638"/>
            <a:ext cx="0" cy="298450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93163DBC-0E4E-40F6-8EBB-8F88B35BABF0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8047038" y="1417638"/>
            <a:ext cx="0" cy="298450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AF7679FE-5DD9-49E9-9A07-745F957C338E}"/>
              </a:ext>
            </a:extLst>
          </p:cNvPr>
          <p:cNvSpPr txBox="1"/>
          <p:nvPr/>
        </p:nvSpPr>
        <p:spPr>
          <a:xfrm>
            <a:off x="4500563" y="3219450"/>
            <a:ext cx="32400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OUTILS </a:t>
            </a: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D256073D-5101-49E3-98C6-E453B614B2EE}"/>
              </a:ext>
            </a:extLst>
          </p:cNvPr>
          <p:cNvCxnSpPr>
            <a:cxnSpLocks/>
            <a:stCxn id="36" idx="2"/>
            <a:endCxn id="75" idx="0"/>
          </p:cNvCxnSpPr>
          <p:nvPr/>
        </p:nvCxnSpPr>
        <p:spPr>
          <a:xfrm>
            <a:off x="3455988" y="2584450"/>
            <a:ext cx="0" cy="1187450"/>
          </a:xfrm>
          <a:prstGeom prst="line">
            <a:avLst/>
          </a:prstGeom>
          <a:ln w="1905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403D97BD-C8DA-44D3-92B9-2DCDF68EBF3F}"/>
              </a:ext>
            </a:extLst>
          </p:cNvPr>
          <p:cNvCxnSpPr>
            <a:cxnSpLocks/>
          </p:cNvCxnSpPr>
          <p:nvPr/>
        </p:nvCxnSpPr>
        <p:spPr>
          <a:xfrm flipH="1">
            <a:off x="2916238" y="2635250"/>
            <a:ext cx="2287587" cy="0"/>
          </a:xfrm>
          <a:prstGeom prst="line">
            <a:avLst/>
          </a:prstGeom>
          <a:ln w="1905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DDA18387-5188-49CE-AA09-08A75AA5BE15}"/>
              </a:ext>
            </a:extLst>
          </p:cNvPr>
          <p:cNvSpPr/>
          <p:nvPr/>
        </p:nvSpPr>
        <p:spPr>
          <a:xfrm>
            <a:off x="2916238" y="3795713"/>
            <a:ext cx="1077912" cy="784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fr-FR" sz="900" dirty="0">
                <a:solidFill>
                  <a:schemeClr val="accent4">
                    <a:lumMod val="75000"/>
                  </a:schemeClr>
                </a:solidFill>
              </a:rPr>
              <a:t>Mise en place de </a:t>
            </a:r>
          </a:p>
          <a:p>
            <a:pPr algn="ctr">
              <a:spcAft>
                <a:spcPts val="0"/>
              </a:spcAft>
              <a:defRPr/>
            </a:pPr>
            <a:r>
              <a:rPr lang="fr-FR" sz="900" dirty="0">
                <a:solidFill>
                  <a:schemeClr val="accent4">
                    <a:lumMod val="75000"/>
                  </a:schemeClr>
                </a:solidFill>
              </a:rPr>
              <a:t>l’Option Transmission </a:t>
            </a:r>
          </a:p>
          <a:p>
            <a:pPr algn="ctr">
              <a:spcAft>
                <a:spcPts val="0"/>
              </a:spcAft>
              <a:defRPr/>
            </a:pPr>
            <a:r>
              <a:rPr lang="fr-FR" sz="900" dirty="0">
                <a:solidFill>
                  <a:schemeClr val="accent4">
                    <a:lumMod val="75000"/>
                  </a:schemeClr>
                </a:solidFill>
              </a:rPr>
              <a:t>sur le contrat existant</a:t>
            </a:r>
            <a:endParaRPr lang="fr-FR" sz="9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DEA4C25B-06AD-4C4B-A21D-46CBF1DDC433}"/>
              </a:ext>
            </a:extLst>
          </p:cNvPr>
          <p:cNvCxnSpPr>
            <a:cxnSpLocks/>
          </p:cNvCxnSpPr>
          <p:nvPr/>
        </p:nvCxnSpPr>
        <p:spPr>
          <a:xfrm flipH="1">
            <a:off x="6838950" y="2571750"/>
            <a:ext cx="1588" cy="1149350"/>
          </a:xfrm>
          <a:prstGeom prst="line">
            <a:avLst/>
          </a:prstGeom>
          <a:ln w="1905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5CB95144-5435-4BA9-884D-B2E616804EC2}"/>
              </a:ext>
            </a:extLst>
          </p:cNvPr>
          <p:cNvCxnSpPr>
            <a:cxnSpLocks/>
          </p:cNvCxnSpPr>
          <p:nvPr/>
        </p:nvCxnSpPr>
        <p:spPr>
          <a:xfrm flipH="1">
            <a:off x="6300788" y="2643188"/>
            <a:ext cx="2282825" cy="0"/>
          </a:xfrm>
          <a:prstGeom prst="line">
            <a:avLst/>
          </a:prstGeom>
          <a:ln w="1905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27CCA27-B09F-4A01-9220-81EBAFB59EB4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8047038" y="2590800"/>
            <a:ext cx="0" cy="1149350"/>
          </a:xfrm>
          <a:prstGeom prst="line">
            <a:avLst/>
          </a:prstGeom>
          <a:ln w="1905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space réservé du texte 3">
            <a:extLst>
              <a:ext uri="{FF2B5EF4-FFF2-40B4-BE49-F238E27FC236}">
                <a16:creationId xmlns:a16="http://schemas.microsoft.com/office/drawing/2014/main" id="{EB957278-61A7-48BB-B193-0C24A72284DF}"/>
              </a:ext>
            </a:extLst>
          </p:cNvPr>
          <p:cNvSpPr txBox="1">
            <a:spLocks/>
          </p:cNvSpPr>
          <p:nvPr/>
        </p:nvSpPr>
        <p:spPr bwMode="auto">
          <a:xfrm>
            <a:off x="8100392" y="3131741"/>
            <a:ext cx="623888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2CB"/>
              </a:buClr>
              <a:buFont typeface="Cambria Math" panose="02040503050406030204" pitchFamily="18" charset="0"/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1pPr>
            <a:lvl2pPr marL="457200" lvl="1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2pPr>
            <a:lvl3pPr marL="914400" lvl="2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0006C"/>
              </a:buClr>
              <a:buFont typeface="Courier New" panose="02070309020205020404" pitchFamily="49" charset="0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3pPr>
            <a:lvl4pPr marL="1371600" lvl="3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4pPr>
            <a:lvl5pPr marL="1828800" lvl="4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defRPr/>
            </a:pPr>
            <a:r>
              <a:rPr lang="fr-FR" sz="600" kern="0" dirty="0"/>
              <a:t>Upgrade de la segmentation dans le parcours LEA</a:t>
            </a:r>
          </a:p>
        </p:txBody>
      </p:sp>
      <p:sp>
        <p:nvSpPr>
          <p:cNvPr id="44" name="Espace réservé du texte 3">
            <a:extLst>
              <a:ext uri="{FF2B5EF4-FFF2-40B4-BE49-F238E27FC236}">
                <a16:creationId xmlns:a16="http://schemas.microsoft.com/office/drawing/2014/main" id="{273C8744-1BEB-4E56-BD58-85B0B0F97C35}"/>
              </a:ext>
            </a:extLst>
          </p:cNvPr>
          <p:cNvSpPr txBox="1">
            <a:spLocks/>
          </p:cNvSpPr>
          <p:nvPr/>
        </p:nvSpPr>
        <p:spPr bwMode="auto">
          <a:xfrm>
            <a:off x="6853238" y="3163888"/>
            <a:ext cx="62388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2CB"/>
              </a:buClr>
              <a:buFont typeface="Cambria Math" panose="02040503050406030204" pitchFamily="18" charset="0"/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1pPr>
            <a:lvl2pPr marL="457200" lvl="1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2pPr>
            <a:lvl3pPr marL="914400" lvl="2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0006C"/>
              </a:buClr>
              <a:buFont typeface="Courier New" panose="02070309020205020404" pitchFamily="49" charset="0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3pPr>
            <a:lvl4pPr marL="1371600" lvl="3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4pPr>
            <a:lvl5pPr marL="1828800" lvl="4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defRPr/>
            </a:pPr>
            <a:endParaRPr lang="fr-FR" sz="600" kern="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38E40F5-0C62-40D8-A8FE-4625A956FFA8}"/>
              </a:ext>
            </a:extLst>
          </p:cNvPr>
          <p:cNvSpPr/>
          <p:nvPr/>
        </p:nvSpPr>
        <p:spPr bwMode="auto">
          <a:xfrm>
            <a:off x="4148138" y="3771900"/>
            <a:ext cx="1077912" cy="8874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00D798D-3953-4E51-B9A9-988A9C347F14}"/>
              </a:ext>
            </a:extLst>
          </p:cNvPr>
          <p:cNvCxnSpPr>
            <a:cxnSpLocks/>
          </p:cNvCxnSpPr>
          <p:nvPr/>
        </p:nvCxnSpPr>
        <p:spPr>
          <a:xfrm>
            <a:off x="4687888" y="2570163"/>
            <a:ext cx="0" cy="1187450"/>
          </a:xfrm>
          <a:prstGeom prst="line">
            <a:avLst/>
          </a:prstGeom>
          <a:ln w="1905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0D659C1E-6F3B-4174-946B-69D38C590596}"/>
              </a:ext>
            </a:extLst>
          </p:cNvPr>
          <p:cNvSpPr/>
          <p:nvPr/>
        </p:nvSpPr>
        <p:spPr>
          <a:xfrm>
            <a:off x="4141788" y="3898900"/>
            <a:ext cx="107791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fr-FR" sz="900" dirty="0">
                <a:solidFill>
                  <a:schemeClr val="accent4">
                    <a:lumMod val="75000"/>
                  </a:schemeClr>
                </a:solidFill>
              </a:rPr>
              <a:t>Souscription d’un contrat avec Option Transmission</a:t>
            </a:r>
            <a:endParaRPr lang="fr-FR" sz="9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6C3A345-F25C-47E6-8825-013DD6B32CA9}"/>
              </a:ext>
            </a:extLst>
          </p:cNvPr>
          <p:cNvSpPr/>
          <p:nvPr/>
        </p:nvSpPr>
        <p:spPr bwMode="auto">
          <a:xfrm>
            <a:off x="6389688" y="3771900"/>
            <a:ext cx="2193925" cy="8874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F5A91EA-F8C6-40A4-A2CD-C039AD9DB508}"/>
              </a:ext>
            </a:extLst>
          </p:cNvPr>
          <p:cNvSpPr/>
          <p:nvPr/>
        </p:nvSpPr>
        <p:spPr>
          <a:xfrm>
            <a:off x="6448425" y="4008438"/>
            <a:ext cx="2084388" cy="508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fr-FR" sz="900" dirty="0">
                <a:solidFill>
                  <a:schemeClr val="accent4">
                    <a:lumMod val="75000"/>
                  </a:schemeClr>
                </a:solidFill>
              </a:rPr>
              <a:t>Proposition d’un contrat :</a:t>
            </a:r>
          </a:p>
          <a:p>
            <a:pPr algn="ctr">
              <a:spcAft>
                <a:spcPts val="0"/>
              </a:spcAft>
              <a:defRPr/>
            </a:pPr>
            <a:r>
              <a:rPr lang="fr-FR" sz="900" dirty="0" err="1">
                <a:solidFill>
                  <a:schemeClr val="accent4">
                    <a:lumMod val="75000"/>
                  </a:schemeClr>
                </a:solidFill>
              </a:rPr>
              <a:t>Quintessa</a:t>
            </a:r>
            <a:r>
              <a:rPr lang="fr-FR" sz="900" dirty="0">
                <a:solidFill>
                  <a:schemeClr val="accent4">
                    <a:lumMod val="75000"/>
                  </a:schemeClr>
                </a:solidFill>
              </a:rPr>
              <a:t> pour BP </a:t>
            </a:r>
          </a:p>
          <a:p>
            <a:pPr algn="ctr">
              <a:spcAft>
                <a:spcPts val="0"/>
              </a:spcAft>
              <a:defRPr/>
            </a:pPr>
            <a:r>
              <a:rPr lang="fr-FR" sz="900" dirty="0" err="1">
                <a:solidFill>
                  <a:schemeClr val="accent4">
                    <a:lumMod val="75000"/>
                  </a:schemeClr>
                </a:solidFill>
              </a:rPr>
              <a:t>Millevie</a:t>
            </a:r>
            <a:r>
              <a:rPr lang="fr-FR" sz="900" dirty="0">
                <a:solidFill>
                  <a:schemeClr val="accent4">
                    <a:lumMod val="75000"/>
                  </a:schemeClr>
                </a:solidFill>
              </a:rPr>
              <a:t> Infinie ou Premium pour CE</a:t>
            </a:r>
            <a:endParaRPr lang="fr-FR" sz="9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51A97107-DB49-4722-96B2-8D363AFB7B3D}"/>
              </a:ext>
            </a:extLst>
          </p:cNvPr>
          <p:cNvCxnSpPr>
            <a:cxnSpLocks/>
            <a:stCxn id="56" idx="3"/>
            <a:endCxn id="29" idx="1"/>
          </p:cNvCxnSpPr>
          <p:nvPr/>
        </p:nvCxnSpPr>
        <p:spPr>
          <a:xfrm flipV="1">
            <a:off x="5226050" y="580294"/>
            <a:ext cx="1898466" cy="363531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CC67F1-0299-4958-B4F7-DA61EFABF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552450"/>
            <a:ext cx="2016125" cy="1155700"/>
          </a:xfrm>
        </p:spPr>
        <p:txBody>
          <a:bodyPr/>
          <a:lstStyle/>
          <a:p>
            <a:pPr>
              <a:defRPr/>
            </a:pPr>
            <a:r>
              <a:rPr lang="fr-FR" sz="1600" dirty="0">
                <a:cs typeface="Arial" charset="0"/>
                <a:sym typeface="Arial" charset="0"/>
              </a:rPr>
              <a:t>parcours OPTION TRANSMISSION</a:t>
            </a:r>
            <a:br>
              <a:rPr lang="fr-FR" sz="1600" dirty="0">
                <a:cs typeface="Arial" charset="0"/>
                <a:sym typeface="Arial" charset="0"/>
              </a:rPr>
            </a:br>
            <a:r>
              <a:rPr lang="fr-FR" sz="1100" i="1" dirty="0">
                <a:cs typeface="Arial" charset="0"/>
                <a:sym typeface="Arial" charset="0"/>
              </a:rPr>
              <a:t>sur contrat existant</a:t>
            </a:r>
            <a:endParaRPr lang="fr-FR" sz="1600" dirty="0">
              <a:cs typeface="Arial" charset="0"/>
              <a:sym typeface="Arial" charset="0"/>
            </a:endParaRPr>
          </a:p>
        </p:txBody>
      </p:sp>
      <p:sp>
        <p:nvSpPr>
          <p:cNvPr id="5" name="Espace réservé du texte 17">
            <a:extLst>
              <a:ext uri="{FF2B5EF4-FFF2-40B4-BE49-F238E27FC236}">
                <a16:creationId xmlns:a16="http://schemas.microsoft.com/office/drawing/2014/main" id="{2D9DE0E9-B61E-4B6C-A55E-D54C9288EAFF}"/>
              </a:ext>
            </a:extLst>
          </p:cNvPr>
          <p:cNvSpPr txBox="1">
            <a:spLocks/>
          </p:cNvSpPr>
          <p:nvPr/>
        </p:nvSpPr>
        <p:spPr>
          <a:xfrm>
            <a:off x="34925" y="50800"/>
            <a:ext cx="428625" cy="433388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l" rtl="0" fontAlgn="base">
              <a:spcBef>
                <a:spcPct val="0"/>
              </a:spcBef>
              <a:spcAft>
                <a:spcPct val="0"/>
              </a:spcAft>
              <a:buClr>
                <a:srgbClr val="00B2CB"/>
              </a:buClr>
              <a:buFont typeface="Cambria Math" pitchFamily="18" charset="0"/>
              <a:buChar char="ʘ"/>
              <a:defRPr sz="20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1pPr>
            <a:lvl2pPr marL="541338" lvl="1" indent="-204788" algn="l" rtl="0" fontAlgn="base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itchFamily="18" charset="2"/>
              <a:buChar char="·"/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2pPr>
            <a:lvl3pPr marL="808038" lvl="2" indent="-198438" algn="l" rtl="0" fontAlgn="base">
              <a:spcBef>
                <a:spcPct val="0"/>
              </a:spcBef>
              <a:spcAft>
                <a:spcPct val="0"/>
              </a:spcAft>
              <a:buClr>
                <a:srgbClr val="B0006C"/>
              </a:buClr>
              <a:buFont typeface="Courier New" pitchFamily="49" charset="0"/>
              <a:buChar char="o"/>
              <a:defRPr sz="16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3pPr>
            <a:lvl4pPr marL="1165225" lvl="3" indent="-196850" algn="l" rtl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4pPr>
            <a:lvl5pPr lvl="4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itchFamily="18" charset="0"/>
              <a:buNone/>
              <a:defRPr/>
            </a:pPr>
            <a:r>
              <a:rPr lang="fr-FR" sz="2800" b="1" kern="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8" name="Rectangle à coins arrondis 34">
            <a:extLst>
              <a:ext uri="{FF2B5EF4-FFF2-40B4-BE49-F238E27FC236}">
                <a16:creationId xmlns:a16="http://schemas.microsoft.com/office/drawing/2014/main" id="{7A4E29E5-985E-4965-BEE9-315941AC19CF}"/>
              </a:ext>
            </a:extLst>
          </p:cNvPr>
          <p:cNvSpPr/>
          <p:nvPr/>
        </p:nvSpPr>
        <p:spPr bwMode="auto">
          <a:xfrm>
            <a:off x="179388" y="3435350"/>
            <a:ext cx="312737" cy="215900"/>
          </a:xfrm>
          <a:prstGeom prst="round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fr-FR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58373" name="ZoneTexte 22"/>
          <p:cNvSpPr txBox="1">
            <a:spLocks noChangeArrowheads="1"/>
          </p:cNvSpPr>
          <p:nvPr/>
        </p:nvSpPr>
        <p:spPr bwMode="auto">
          <a:xfrm>
            <a:off x="492125" y="3451225"/>
            <a:ext cx="18478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B2CB"/>
              </a:buClr>
              <a:buFont typeface="Cambria Math" panose="02040503050406030204" pitchFamily="18" charset="0"/>
              <a:buChar char="ʘ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chemeClr val="accent1"/>
              </a:buClr>
              <a:buFont typeface="Symbol" panose="05050102010706020507" pitchFamily="18" charset="2"/>
              <a:buChar char="·"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B0006C"/>
              </a:buClr>
              <a:buFont typeface="Courier New" panose="02070309020205020404" pitchFamily="49" charset="0"/>
              <a:buChar char="o"/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fr-FR" altLang="en-US" sz="700"/>
              <a:t>MyWay</a:t>
            </a:r>
          </a:p>
        </p:txBody>
      </p:sp>
      <p:sp>
        <p:nvSpPr>
          <p:cNvPr id="130" name="Rectangle à coins arrondis 36">
            <a:extLst>
              <a:ext uri="{FF2B5EF4-FFF2-40B4-BE49-F238E27FC236}">
                <a16:creationId xmlns:a16="http://schemas.microsoft.com/office/drawing/2014/main" id="{8479FB2D-E778-4E0B-AF8C-65359BDAE083}"/>
              </a:ext>
            </a:extLst>
          </p:cNvPr>
          <p:cNvSpPr/>
          <p:nvPr/>
        </p:nvSpPr>
        <p:spPr bwMode="auto">
          <a:xfrm>
            <a:off x="179388" y="4011613"/>
            <a:ext cx="312737" cy="2159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fr-FR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58375" name="ZoneTexte 22"/>
          <p:cNvSpPr txBox="1">
            <a:spLocks noChangeArrowheads="1"/>
          </p:cNvSpPr>
          <p:nvPr/>
        </p:nvSpPr>
        <p:spPr bwMode="auto">
          <a:xfrm>
            <a:off x="492125" y="4011613"/>
            <a:ext cx="163353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B2CB"/>
              </a:buClr>
              <a:buFont typeface="Cambria Math" panose="02040503050406030204" pitchFamily="18" charset="0"/>
              <a:buChar char="ʘ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chemeClr val="accent1"/>
              </a:buClr>
              <a:buFont typeface="Symbol" panose="05050102010706020507" pitchFamily="18" charset="2"/>
              <a:buChar char="·"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B0006C"/>
              </a:buClr>
              <a:buFont typeface="Courier New" panose="02070309020205020404" pitchFamily="49" charset="0"/>
              <a:buChar char="o"/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fr-FR" altLang="en-US" sz="700"/>
              <a:t>MyAssur</a:t>
            </a:r>
          </a:p>
        </p:txBody>
      </p:sp>
      <p:cxnSp>
        <p:nvCxnSpPr>
          <p:cNvPr id="125" name="Connecteur droit 124">
            <a:extLst>
              <a:ext uri="{FF2B5EF4-FFF2-40B4-BE49-F238E27FC236}">
                <a16:creationId xmlns:a16="http://schemas.microsoft.com/office/drawing/2014/main" id="{4A40089E-0A11-4434-86C7-BB385BA894E9}"/>
              </a:ext>
            </a:extLst>
          </p:cNvPr>
          <p:cNvCxnSpPr>
            <a:cxnSpLocks/>
          </p:cNvCxnSpPr>
          <p:nvPr/>
        </p:nvCxnSpPr>
        <p:spPr>
          <a:xfrm>
            <a:off x="2668588" y="1073150"/>
            <a:ext cx="6296025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riangle isocèle 126">
            <a:extLst>
              <a:ext uri="{FF2B5EF4-FFF2-40B4-BE49-F238E27FC236}">
                <a16:creationId xmlns:a16="http://schemas.microsoft.com/office/drawing/2014/main" id="{A21A3100-B8A9-4747-9108-9E277FA62C8B}"/>
              </a:ext>
            </a:extLst>
          </p:cNvPr>
          <p:cNvSpPr/>
          <p:nvPr/>
        </p:nvSpPr>
        <p:spPr bwMode="auto">
          <a:xfrm rot="5400000">
            <a:off x="5719763" y="1019175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1FBF4B8C-A0E7-4A78-9E17-21B166133219}"/>
              </a:ext>
            </a:extLst>
          </p:cNvPr>
          <p:cNvCxnSpPr>
            <a:cxnSpLocks/>
          </p:cNvCxnSpPr>
          <p:nvPr/>
        </p:nvCxnSpPr>
        <p:spPr>
          <a:xfrm>
            <a:off x="8964613" y="1050925"/>
            <a:ext cx="0" cy="158273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AC524AF-CE2F-480C-9FB4-AF3A36DB7073}"/>
              </a:ext>
            </a:extLst>
          </p:cNvPr>
          <p:cNvSpPr/>
          <p:nvPr/>
        </p:nvSpPr>
        <p:spPr>
          <a:xfrm>
            <a:off x="3382963" y="835025"/>
            <a:ext cx="341312" cy="260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5">
                    <a:lumMod val="75000"/>
                  </a:schemeClr>
                </a:solidFill>
              </a:rPr>
              <a:t>#1</a:t>
            </a:r>
            <a:endParaRPr lang="fr-FR" altLang="en-US" sz="1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710" name="Rectangle 143">
            <a:extLst>
              <a:ext uri="{FF2B5EF4-FFF2-40B4-BE49-F238E27FC236}">
                <a16:creationId xmlns:a16="http://schemas.microsoft.com/office/drawing/2014/main" id="{C6AA882F-4F23-46D5-AB12-596314AD3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213" y="835025"/>
            <a:ext cx="342900" cy="260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5">
                    <a:lumMod val="75000"/>
                  </a:schemeClr>
                </a:solidFill>
              </a:rPr>
              <a:t>#2</a:t>
            </a:r>
          </a:p>
        </p:txBody>
      </p:sp>
      <p:sp>
        <p:nvSpPr>
          <p:cNvPr id="29711" name="Rectangle 144">
            <a:extLst>
              <a:ext uri="{FF2B5EF4-FFF2-40B4-BE49-F238E27FC236}">
                <a16:creationId xmlns:a16="http://schemas.microsoft.com/office/drawing/2014/main" id="{C99E06A9-10DB-4612-9295-6FFFE0A9D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5025"/>
            <a:ext cx="342900" cy="260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5">
                    <a:lumMod val="75000"/>
                  </a:schemeClr>
                </a:solidFill>
              </a:rPr>
              <a:t>#3</a:t>
            </a:r>
          </a:p>
        </p:txBody>
      </p:sp>
      <p:sp>
        <p:nvSpPr>
          <p:cNvPr id="29712" name="Rectangle 145">
            <a:extLst>
              <a:ext uri="{FF2B5EF4-FFF2-40B4-BE49-F238E27FC236}">
                <a16:creationId xmlns:a16="http://schemas.microsoft.com/office/drawing/2014/main" id="{E52A242E-E6A3-4C5A-86D2-7CE287165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3988" y="835025"/>
            <a:ext cx="341312" cy="260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5">
                    <a:lumMod val="75000"/>
                  </a:schemeClr>
                </a:solidFill>
              </a:rPr>
              <a:t>#4</a:t>
            </a:r>
          </a:p>
        </p:txBody>
      </p:sp>
      <p:sp>
        <p:nvSpPr>
          <p:cNvPr id="58384" name="Rectangle 150"/>
          <p:cNvSpPr>
            <a:spLocks noChangeArrowheads="1"/>
          </p:cNvSpPr>
          <p:nvPr/>
        </p:nvSpPr>
        <p:spPr bwMode="auto">
          <a:xfrm>
            <a:off x="3382963" y="2417763"/>
            <a:ext cx="3413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1100" b="1">
                <a:solidFill>
                  <a:schemeClr val="accent1"/>
                </a:solidFill>
              </a:rPr>
              <a:t>#8</a:t>
            </a:r>
            <a:endParaRPr lang="fr-FR" altLang="en-US" sz="1000">
              <a:solidFill>
                <a:schemeClr val="accent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3BAC803-3817-4E34-854D-70397BB2952C}"/>
              </a:ext>
            </a:extLst>
          </p:cNvPr>
          <p:cNvSpPr/>
          <p:nvPr/>
        </p:nvSpPr>
        <p:spPr>
          <a:xfrm>
            <a:off x="4875213" y="2417763"/>
            <a:ext cx="342900" cy="261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6">
                    <a:lumMod val="75000"/>
                  </a:schemeClr>
                </a:solidFill>
              </a:rPr>
              <a:t>#7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CB9A576B-5687-43F8-94E6-B5D290DB7474}"/>
              </a:ext>
            </a:extLst>
          </p:cNvPr>
          <p:cNvSpPr/>
          <p:nvPr/>
        </p:nvSpPr>
        <p:spPr>
          <a:xfrm>
            <a:off x="6302375" y="2417763"/>
            <a:ext cx="342900" cy="261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6">
                    <a:lumMod val="75000"/>
                  </a:schemeClr>
                </a:solidFill>
              </a:rPr>
              <a:t>#6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D9290A40-F1EA-431F-8B75-E567E81B83EB}"/>
              </a:ext>
            </a:extLst>
          </p:cNvPr>
          <p:cNvSpPr/>
          <p:nvPr/>
        </p:nvSpPr>
        <p:spPr>
          <a:xfrm>
            <a:off x="7773988" y="2417763"/>
            <a:ext cx="341312" cy="261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6">
                    <a:lumMod val="75000"/>
                  </a:schemeClr>
                </a:solidFill>
              </a:rPr>
              <a:t>#5</a:t>
            </a:r>
          </a:p>
        </p:txBody>
      </p:sp>
      <p:sp>
        <p:nvSpPr>
          <p:cNvPr id="162" name="Triangle isocèle 161">
            <a:extLst>
              <a:ext uri="{FF2B5EF4-FFF2-40B4-BE49-F238E27FC236}">
                <a16:creationId xmlns:a16="http://schemas.microsoft.com/office/drawing/2014/main" id="{96C20DB6-FEB9-4B28-AF1A-68BCB4764A12}"/>
              </a:ext>
            </a:extLst>
          </p:cNvPr>
          <p:cNvSpPr/>
          <p:nvPr/>
        </p:nvSpPr>
        <p:spPr bwMode="auto">
          <a:xfrm rot="5400000">
            <a:off x="4248150" y="1022350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3" name="Triangle isocèle 162">
            <a:extLst>
              <a:ext uri="{FF2B5EF4-FFF2-40B4-BE49-F238E27FC236}">
                <a16:creationId xmlns:a16="http://schemas.microsoft.com/office/drawing/2014/main" id="{CDEEC317-A32A-4923-9B75-E04DAE56677F}"/>
              </a:ext>
            </a:extLst>
          </p:cNvPr>
          <p:cNvSpPr/>
          <p:nvPr/>
        </p:nvSpPr>
        <p:spPr bwMode="auto">
          <a:xfrm rot="5400000">
            <a:off x="7200900" y="1025525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7" name="Triangle isocèle 166">
            <a:extLst>
              <a:ext uri="{FF2B5EF4-FFF2-40B4-BE49-F238E27FC236}">
                <a16:creationId xmlns:a16="http://schemas.microsoft.com/office/drawing/2014/main" id="{E419A6AE-3C6A-428E-B3C4-F5B82A4EB7EC}"/>
              </a:ext>
            </a:extLst>
          </p:cNvPr>
          <p:cNvSpPr/>
          <p:nvPr/>
        </p:nvSpPr>
        <p:spPr bwMode="auto">
          <a:xfrm rot="16200000" flipH="1">
            <a:off x="5719763" y="2587625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8" name="Triangle isocèle 167">
            <a:extLst>
              <a:ext uri="{FF2B5EF4-FFF2-40B4-BE49-F238E27FC236}">
                <a16:creationId xmlns:a16="http://schemas.microsoft.com/office/drawing/2014/main" id="{F762D349-F025-490B-86F8-5056336E0DCB}"/>
              </a:ext>
            </a:extLst>
          </p:cNvPr>
          <p:cNvSpPr/>
          <p:nvPr/>
        </p:nvSpPr>
        <p:spPr bwMode="auto">
          <a:xfrm rot="16200000" flipH="1">
            <a:off x="4248150" y="2590800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9" name="Triangle isocèle 168">
            <a:extLst>
              <a:ext uri="{FF2B5EF4-FFF2-40B4-BE49-F238E27FC236}">
                <a16:creationId xmlns:a16="http://schemas.microsoft.com/office/drawing/2014/main" id="{DDA941EC-B75A-47B0-A8D5-27F80E964C56}"/>
              </a:ext>
            </a:extLst>
          </p:cNvPr>
          <p:cNvSpPr/>
          <p:nvPr/>
        </p:nvSpPr>
        <p:spPr bwMode="auto">
          <a:xfrm rot="16200000" flipH="1">
            <a:off x="7200900" y="2593975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58393" name="Rectangle 169"/>
          <p:cNvSpPr>
            <a:spLocks noChangeArrowheads="1"/>
          </p:cNvSpPr>
          <p:nvPr/>
        </p:nvSpPr>
        <p:spPr bwMode="auto">
          <a:xfrm>
            <a:off x="2873375" y="1076325"/>
            <a:ext cx="13604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 dirty="0"/>
              <a:t>Sophie est cliente de la </a:t>
            </a:r>
            <a:r>
              <a:rPr lang="fr-FR" altLang="en-US" sz="700" dirty="0" smtClean="0"/>
              <a:t>caisse </a:t>
            </a:r>
            <a:r>
              <a:rPr lang="fr-FR" altLang="en-US" sz="700" dirty="0"/>
              <a:t>et possède déjà un contrat d’assurance vie. Elle souhaite uniquement mettre en place l’Option Transmission </a:t>
            </a:r>
            <a:r>
              <a:rPr lang="fr-FR" altLang="en-US" sz="700" dirty="0" err="1"/>
              <a:t>Millevie</a:t>
            </a:r>
            <a:r>
              <a:rPr lang="fr-FR" altLang="en-US" sz="700" dirty="0"/>
              <a:t> Premium.</a:t>
            </a:r>
          </a:p>
          <a:p>
            <a:pPr algn="ctr" eaLnBrk="1" hangingPunct="1"/>
            <a:endParaRPr lang="fr-FR" altLang="en-US" sz="700" dirty="0"/>
          </a:p>
        </p:txBody>
      </p:sp>
      <p:sp>
        <p:nvSpPr>
          <p:cNvPr id="58394" name="Rectangle 170"/>
          <p:cNvSpPr>
            <a:spLocks noChangeArrowheads="1"/>
          </p:cNvSpPr>
          <p:nvPr/>
        </p:nvSpPr>
        <p:spPr bwMode="auto">
          <a:xfrm>
            <a:off x="4365625" y="1076325"/>
            <a:ext cx="13604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Julien ouvre le dossier de Sophie depuis son espace MyWay.</a:t>
            </a:r>
          </a:p>
        </p:txBody>
      </p:sp>
      <p:sp>
        <p:nvSpPr>
          <p:cNvPr id="58395" name="Rectangle 171"/>
          <p:cNvSpPr>
            <a:spLocks noChangeArrowheads="1"/>
          </p:cNvSpPr>
          <p:nvPr/>
        </p:nvSpPr>
        <p:spPr bwMode="auto">
          <a:xfrm>
            <a:off x="5683250" y="1076325"/>
            <a:ext cx="15525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Julien met le produit d’assurance vie Millevie Premium de Sophie dans son panier</a:t>
            </a:r>
            <a:endParaRPr lang="fr-FR" altLang="en-US" sz="600"/>
          </a:p>
          <a:p>
            <a:pPr algn="ctr" eaLnBrk="1" hangingPunct="1"/>
            <a:endParaRPr lang="fr-FR" altLang="en-US" sz="600"/>
          </a:p>
        </p:txBody>
      </p:sp>
      <p:sp>
        <p:nvSpPr>
          <p:cNvPr id="58396" name="Rectangle 172"/>
          <p:cNvSpPr>
            <a:spLocks noChangeArrowheads="1"/>
          </p:cNvSpPr>
          <p:nvPr/>
        </p:nvSpPr>
        <p:spPr bwMode="auto">
          <a:xfrm>
            <a:off x="7285038" y="1100138"/>
            <a:ext cx="1360487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Julien clique ensuite sur le bouton </a:t>
            </a:r>
            <a:r>
              <a:rPr lang="fr-FR" altLang="en-US" sz="700" i="1"/>
              <a:t>Traiter </a:t>
            </a:r>
            <a:r>
              <a:rPr lang="fr-FR" altLang="en-US" sz="700"/>
              <a:t>depuis son Panier puis choisit l’opération </a:t>
            </a:r>
            <a:r>
              <a:rPr lang="fr-FR" altLang="en-US" sz="700" i="1"/>
              <a:t>Modifier le contrat</a:t>
            </a:r>
            <a:r>
              <a:rPr lang="fr-FR" altLang="en-US" sz="700"/>
              <a:t> pour démarrer MyAssur.</a:t>
            </a:r>
            <a:endParaRPr lang="fr-FR" altLang="en-US" sz="700" i="1"/>
          </a:p>
        </p:txBody>
      </p:sp>
      <p:sp>
        <p:nvSpPr>
          <p:cNvPr id="58397" name="Rectangle 173"/>
          <p:cNvSpPr>
            <a:spLocks noChangeArrowheads="1"/>
          </p:cNvSpPr>
          <p:nvPr/>
        </p:nvSpPr>
        <p:spPr bwMode="auto">
          <a:xfrm>
            <a:off x="2873375" y="2605088"/>
            <a:ext cx="13350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Sophie retrouve l’ensemble des documents contractuels au format électronique sur son Espace Assurances</a:t>
            </a:r>
          </a:p>
        </p:txBody>
      </p:sp>
      <p:sp>
        <p:nvSpPr>
          <p:cNvPr id="58398" name="Rectangle 174"/>
          <p:cNvSpPr>
            <a:spLocks noChangeArrowheads="1"/>
          </p:cNvSpPr>
          <p:nvPr/>
        </p:nvSpPr>
        <p:spPr bwMode="auto">
          <a:xfrm>
            <a:off x="4365625" y="2643188"/>
            <a:ext cx="13604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Sophie signe électroniquement les documents contractuels</a:t>
            </a:r>
          </a:p>
        </p:txBody>
      </p:sp>
      <p:sp>
        <p:nvSpPr>
          <p:cNvPr id="58399" name="Rectangle 175"/>
          <p:cNvSpPr>
            <a:spLocks noChangeArrowheads="1"/>
          </p:cNvSpPr>
          <p:nvPr/>
        </p:nvSpPr>
        <p:spPr bwMode="auto">
          <a:xfrm>
            <a:off x="5792788" y="2651125"/>
            <a:ext cx="1360487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Julien finalise l’opération et  relit avec Sophie</a:t>
            </a:r>
          </a:p>
          <a:p>
            <a:pPr algn="ctr" eaLnBrk="1" hangingPunct="1"/>
            <a:r>
              <a:rPr lang="fr-FR" altLang="en-US" sz="700"/>
              <a:t> les conditions générales et particulières</a:t>
            </a:r>
          </a:p>
          <a:p>
            <a:pPr algn="ctr" eaLnBrk="1" hangingPunct="1"/>
            <a:r>
              <a:rPr lang="fr-FR" altLang="en-US" sz="700"/>
              <a:t>Ces dernières comportent les informations liées à l’Option Transmission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2F92183B-FDF2-41BE-8A42-E3D402DE62C1}"/>
              </a:ext>
            </a:extLst>
          </p:cNvPr>
          <p:cNvSpPr/>
          <p:nvPr/>
        </p:nvSpPr>
        <p:spPr bwMode="auto">
          <a:xfrm>
            <a:off x="2924175" y="2232025"/>
            <a:ext cx="1258888" cy="10795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Prise de contact</a:t>
            </a:r>
          </a:p>
        </p:txBody>
      </p:sp>
      <p:sp>
        <p:nvSpPr>
          <p:cNvPr id="58401" name="Rectangle 215"/>
          <p:cNvSpPr>
            <a:spLocks noChangeArrowheads="1"/>
          </p:cNvSpPr>
          <p:nvPr/>
        </p:nvSpPr>
        <p:spPr bwMode="auto">
          <a:xfrm>
            <a:off x="4416425" y="2232025"/>
            <a:ext cx="1260475" cy="107950"/>
          </a:xfrm>
          <a:prstGeom prst="rect">
            <a:avLst/>
          </a:prstGeom>
          <a:solidFill>
            <a:srgbClr val="BDC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600"/>
              <a:t>Consultation</a:t>
            </a:r>
          </a:p>
        </p:txBody>
      </p:sp>
      <p:sp>
        <p:nvSpPr>
          <p:cNvPr id="58402" name="Rectangle 216"/>
          <p:cNvSpPr>
            <a:spLocks noChangeArrowheads="1"/>
          </p:cNvSpPr>
          <p:nvPr/>
        </p:nvSpPr>
        <p:spPr bwMode="auto">
          <a:xfrm>
            <a:off x="5843588" y="2232025"/>
            <a:ext cx="1260475" cy="107950"/>
          </a:xfrm>
          <a:prstGeom prst="rect">
            <a:avLst/>
          </a:prstGeom>
          <a:solidFill>
            <a:srgbClr val="BDC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600"/>
              <a:t>Mise au panier</a:t>
            </a:r>
          </a:p>
        </p:txBody>
      </p:sp>
      <p:sp>
        <p:nvSpPr>
          <p:cNvPr id="58403" name="Rectangle 217"/>
          <p:cNvSpPr>
            <a:spLocks noChangeArrowheads="1"/>
          </p:cNvSpPr>
          <p:nvPr/>
        </p:nvSpPr>
        <p:spPr bwMode="auto">
          <a:xfrm>
            <a:off x="7313613" y="2232025"/>
            <a:ext cx="1260475" cy="107950"/>
          </a:xfrm>
          <a:prstGeom prst="rect">
            <a:avLst/>
          </a:prstGeom>
          <a:solidFill>
            <a:srgbClr val="BDC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600"/>
              <a:t>Choix opération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E8654249-FFBE-4147-BBFA-1DF0D7B86AC4}"/>
              </a:ext>
            </a:extLst>
          </p:cNvPr>
          <p:cNvSpPr/>
          <p:nvPr/>
        </p:nvSpPr>
        <p:spPr bwMode="auto">
          <a:xfrm>
            <a:off x="7313613" y="3832225"/>
            <a:ext cx="1260475" cy="107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Option Transmission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D6B219B6-72DB-469F-8E89-6E28BAFB0544}"/>
              </a:ext>
            </a:extLst>
          </p:cNvPr>
          <p:cNvSpPr/>
          <p:nvPr/>
        </p:nvSpPr>
        <p:spPr bwMode="auto">
          <a:xfrm>
            <a:off x="5843588" y="3832225"/>
            <a:ext cx="1260475" cy="107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Relecture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4B90312F-05AE-4CCF-84BD-978648CDF831}"/>
              </a:ext>
            </a:extLst>
          </p:cNvPr>
          <p:cNvSpPr/>
          <p:nvPr/>
        </p:nvSpPr>
        <p:spPr bwMode="auto">
          <a:xfrm>
            <a:off x="4416425" y="3832225"/>
            <a:ext cx="1260475" cy="107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Signature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C6A4CB63-F45A-4006-901A-1A6EADEBBE15}"/>
              </a:ext>
            </a:extLst>
          </p:cNvPr>
          <p:cNvSpPr/>
          <p:nvPr/>
        </p:nvSpPr>
        <p:spPr bwMode="auto">
          <a:xfrm>
            <a:off x="2924175" y="3832225"/>
            <a:ext cx="1258888" cy="107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>
              <a:defRPr/>
            </a:pPr>
            <a:r>
              <a:rPr lang="fr-FR" altLang="fr-FR" sz="600" dirty="0"/>
              <a:t>Consultation</a:t>
            </a:r>
            <a:endParaRPr lang="en-US" altLang="fr-FR" sz="600" dirty="0"/>
          </a:p>
        </p:txBody>
      </p:sp>
      <p:sp>
        <p:nvSpPr>
          <p:cNvPr id="117" name="Rectangle à coins arrondis 36">
            <a:extLst>
              <a:ext uri="{FF2B5EF4-FFF2-40B4-BE49-F238E27FC236}">
                <a16:creationId xmlns:a16="http://schemas.microsoft.com/office/drawing/2014/main" id="{952C973A-3B40-4846-AE72-9E75CC03C19B}"/>
              </a:ext>
            </a:extLst>
          </p:cNvPr>
          <p:cNvSpPr/>
          <p:nvPr/>
        </p:nvSpPr>
        <p:spPr bwMode="auto">
          <a:xfrm>
            <a:off x="179388" y="4516438"/>
            <a:ext cx="312737" cy="2159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fr-FR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58409" name="ZoneTexte 22"/>
          <p:cNvSpPr txBox="1">
            <a:spLocks noChangeArrowheads="1"/>
          </p:cNvSpPr>
          <p:nvPr/>
        </p:nvSpPr>
        <p:spPr bwMode="auto">
          <a:xfrm>
            <a:off x="492125" y="4516438"/>
            <a:ext cx="163353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B2CB"/>
              </a:buClr>
              <a:buFont typeface="Cambria Math" panose="02040503050406030204" pitchFamily="18" charset="0"/>
              <a:buChar char="ʘ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chemeClr val="accent1"/>
              </a:buClr>
              <a:buFont typeface="Symbol" panose="05050102010706020507" pitchFamily="18" charset="2"/>
              <a:buChar char="·"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B0006C"/>
              </a:buClr>
              <a:buFont typeface="Courier New" panose="02070309020205020404" pitchFamily="49" charset="0"/>
              <a:buChar char="o"/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fr-FR" altLang="en-US" sz="700"/>
              <a:t>Espace Assurances</a:t>
            </a:r>
          </a:p>
        </p:txBody>
      </p: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9F165000-90AC-4B54-93F9-5A6B302F462F}"/>
              </a:ext>
            </a:extLst>
          </p:cNvPr>
          <p:cNvCxnSpPr>
            <a:cxnSpLocks/>
            <a:stCxn id="168" idx="3"/>
          </p:cNvCxnSpPr>
          <p:nvPr/>
        </p:nvCxnSpPr>
        <p:spPr>
          <a:xfrm flipV="1">
            <a:off x="4356100" y="2641600"/>
            <a:ext cx="4608513" cy="3175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580D2816-B902-462B-95B5-2A2D35695C9C}"/>
              </a:ext>
            </a:extLst>
          </p:cNvPr>
          <p:cNvCxnSpPr>
            <a:cxnSpLocks/>
          </p:cNvCxnSpPr>
          <p:nvPr/>
        </p:nvCxnSpPr>
        <p:spPr>
          <a:xfrm>
            <a:off x="2695575" y="2641600"/>
            <a:ext cx="15621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412" name="Picture 4" descr="RÃ©sultat de recherche d'images pour &quot;caisse d'epargne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57150"/>
            <a:ext cx="43338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D6455A81-D051-42D0-B561-8D167C497D9C}"/>
              </a:ext>
            </a:extLst>
          </p:cNvPr>
          <p:cNvSpPr/>
          <p:nvPr/>
        </p:nvSpPr>
        <p:spPr bwMode="auto">
          <a:xfrm>
            <a:off x="179388" y="1419225"/>
            <a:ext cx="1979612" cy="19843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anchor="ctr"/>
          <a:lstStyle/>
          <a:p>
            <a:pPr eaLnBrk="1" hangingPunct="1"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Nous suivons le parcours de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Julien, conseiller en agence Caisse d’Epargne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Raymond, client parrain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Sophie, nièce et ayant droit de Raymond</a:t>
            </a:r>
          </a:p>
          <a:p>
            <a:pPr eaLnBrk="1" hangingPunct="1">
              <a:defRPr/>
            </a:pPr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hangingPunct="1"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 cours d’un rendez-vous avec Raymond, Julien lui présente l’Option Transmission. Raymond en parle à Sophie qui prend RDV avec Julien pour mettre en place l’Option Transmission.</a:t>
            </a:r>
          </a:p>
        </p:txBody>
      </p:sp>
      <p:sp>
        <p:nvSpPr>
          <p:cNvPr id="58414" name="Rectangle 173"/>
          <p:cNvSpPr>
            <a:spLocks noChangeArrowheads="1"/>
          </p:cNvSpPr>
          <p:nvPr/>
        </p:nvSpPr>
        <p:spPr bwMode="auto">
          <a:xfrm>
            <a:off x="7310438" y="2663825"/>
            <a:ext cx="13604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>
                <a:solidFill>
                  <a:schemeClr val="tx1"/>
                </a:solidFill>
              </a:rPr>
              <a:t>Julien coche l’Option Transmission et saisit </a:t>
            </a:r>
          </a:p>
          <a:p>
            <a:pPr algn="ctr" eaLnBrk="1" hangingPunct="1"/>
            <a:r>
              <a:rPr lang="fr-FR" altLang="en-US" sz="700">
                <a:solidFill>
                  <a:schemeClr val="tx1"/>
                </a:solidFill>
              </a:rPr>
              <a:t>le n° de matricule de Raymond ainsi que le n° de contrat de Raymond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à coins arrondis 32">
            <a:extLst>
              <a:ext uri="{FF2B5EF4-FFF2-40B4-BE49-F238E27FC236}">
                <a16:creationId xmlns:a16="http://schemas.microsoft.com/office/drawing/2014/main" id="{48BAE5C9-673A-4B45-8F2C-0980DD3F0F87}"/>
              </a:ext>
            </a:extLst>
          </p:cNvPr>
          <p:cNvSpPr/>
          <p:nvPr/>
        </p:nvSpPr>
        <p:spPr bwMode="auto">
          <a:xfrm>
            <a:off x="179388" y="3795713"/>
            <a:ext cx="312737" cy="2174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fr-FR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54275" name="ZoneTexte 22"/>
          <p:cNvSpPr txBox="1">
            <a:spLocks noChangeArrowheads="1"/>
          </p:cNvSpPr>
          <p:nvPr/>
        </p:nvSpPr>
        <p:spPr bwMode="auto">
          <a:xfrm>
            <a:off x="492125" y="3827463"/>
            <a:ext cx="17780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B2CB"/>
              </a:buClr>
              <a:buFont typeface="Cambria Math" panose="02040503050406030204" pitchFamily="18" charset="0"/>
              <a:buChar char="ʘ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chemeClr val="accent1"/>
              </a:buClr>
              <a:buFont typeface="Symbol" panose="05050102010706020507" pitchFamily="18" charset="2"/>
              <a:buChar char="·"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B0006C"/>
              </a:buClr>
              <a:buFont typeface="Courier New" panose="02070309020205020404" pitchFamily="49" charset="0"/>
              <a:buChar char="o"/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fr-FR" altLang="en-US" sz="700"/>
              <a:t>LEA</a:t>
            </a:r>
          </a:p>
        </p:txBody>
      </p:sp>
      <p:sp>
        <p:nvSpPr>
          <p:cNvPr id="128" name="Rectangle à coins arrondis 34">
            <a:extLst>
              <a:ext uri="{FF2B5EF4-FFF2-40B4-BE49-F238E27FC236}">
                <a16:creationId xmlns:a16="http://schemas.microsoft.com/office/drawing/2014/main" id="{7A4E29E5-985E-4965-BEE9-315941AC19CF}"/>
              </a:ext>
            </a:extLst>
          </p:cNvPr>
          <p:cNvSpPr/>
          <p:nvPr/>
        </p:nvSpPr>
        <p:spPr bwMode="auto">
          <a:xfrm>
            <a:off x="179388" y="3435350"/>
            <a:ext cx="312737" cy="215900"/>
          </a:xfrm>
          <a:prstGeom prst="round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fr-FR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30" name="Rectangle à coins arrondis 36">
            <a:extLst>
              <a:ext uri="{FF2B5EF4-FFF2-40B4-BE49-F238E27FC236}">
                <a16:creationId xmlns:a16="http://schemas.microsoft.com/office/drawing/2014/main" id="{8479FB2D-E778-4E0B-AF8C-65359BDAE083}"/>
              </a:ext>
            </a:extLst>
          </p:cNvPr>
          <p:cNvSpPr/>
          <p:nvPr/>
        </p:nvSpPr>
        <p:spPr bwMode="auto">
          <a:xfrm>
            <a:off x="179388" y="4100513"/>
            <a:ext cx="312737" cy="2159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fr-FR" dirty="0">
              <a:latin typeface="Arial" charset="0"/>
              <a:cs typeface="Arial" charset="0"/>
              <a:sym typeface="Arial" charset="0"/>
            </a:endParaRPr>
          </a:p>
        </p:txBody>
      </p:sp>
      <p:cxnSp>
        <p:nvCxnSpPr>
          <p:cNvPr id="125" name="Connecteur droit 124">
            <a:extLst>
              <a:ext uri="{FF2B5EF4-FFF2-40B4-BE49-F238E27FC236}">
                <a16:creationId xmlns:a16="http://schemas.microsoft.com/office/drawing/2014/main" id="{4A40089E-0A11-4434-86C7-BB385BA894E9}"/>
              </a:ext>
            </a:extLst>
          </p:cNvPr>
          <p:cNvCxnSpPr/>
          <p:nvPr/>
        </p:nvCxnSpPr>
        <p:spPr>
          <a:xfrm>
            <a:off x="2668588" y="506413"/>
            <a:ext cx="6299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riangle isocèle 126">
            <a:extLst>
              <a:ext uri="{FF2B5EF4-FFF2-40B4-BE49-F238E27FC236}">
                <a16:creationId xmlns:a16="http://schemas.microsoft.com/office/drawing/2014/main" id="{A21A3100-B8A9-4747-9108-9E277FA62C8B}"/>
              </a:ext>
            </a:extLst>
          </p:cNvPr>
          <p:cNvSpPr/>
          <p:nvPr/>
        </p:nvSpPr>
        <p:spPr bwMode="auto">
          <a:xfrm rot="5400000">
            <a:off x="5719763" y="452438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1FBF4B8C-A0E7-4A78-9E17-21B166133219}"/>
              </a:ext>
            </a:extLst>
          </p:cNvPr>
          <p:cNvCxnSpPr>
            <a:cxnSpLocks/>
          </p:cNvCxnSpPr>
          <p:nvPr/>
        </p:nvCxnSpPr>
        <p:spPr>
          <a:xfrm flipH="1">
            <a:off x="8964613" y="490538"/>
            <a:ext cx="3175" cy="157638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cteur droit 139">
            <a:extLst>
              <a:ext uri="{FF2B5EF4-FFF2-40B4-BE49-F238E27FC236}">
                <a16:creationId xmlns:a16="http://schemas.microsoft.com/office/drawing/2014/main" id="{67ECC0F9-76B7-4D6B-9AC8-5C6D87B63CA3}"/>
              </a:ext>
            </a:extLst>
          </p:cNvPr>
          <p:cNvCxnSpPr/>
          <p:nvPr/>
        </p:nvCxnSpPr>
        <p:spPr>
          <a:xfrm>
            <a:off x="2668588" y="2068513"/>
            <a:ext cx="6299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necteur droit 140">
            <a:extLst>
              <a:ext uri="{FF2B5EF4-FFF2-40B4-BE49-F238E27FC236}">
                <a16:creationId xmlns:a16="http://schemas.microsoft.com/office/drawing/2014/main" id="{75639AF0-D033-4B95-8B0B-2BC3A99F8514}"/>
              </a:ext>
            </a:extLst>
          </p:cNvPr>
          <p:cNvCxnSpPr>
            <a:cxnSpLocks/>
          </p:cNvCxnSpPr>
          <p:nvPr/>
        </p:nvCxnSpPr>
        <p:spPr>
          <a:xfrm>
            <a:off x="2668588" y="3651250"/>
            <a:ext cx="4495800" cy="1746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AC524AF-CE2F-480C-9FB4-AF3A36DB7073}"/>
              </a:ext>
            </a:extLst>
          </p:cNvPr>
          <p:cNvSpPr/>
          <p:nvPr/>
        </p:nvSpPr>
        <p:spPr>
          <a:xfrm>
            <a:off x="3382963" y="268288"/>
            <a:ext cx="341312" cy="260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5">
                    <a:lumMod val="75000"/>
                  </a:schemeClr>
                </a:solidFill>
              </a:rPr>
              <a:t>#1</a:t>
            </a:r>
            <a:endParaRPr lang="fr-FR" altLang="en-US" sz="10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43" name="Connecteur droit 142">
            <a:extLst>
              <a:ext uri="{FF2B5EF4-FFF2-40B4-BE49-F238E27FC236}">
                <a16:creationId xmlns:a16="http://schemas.microsoft.com/office/drawing/2014/main" id="{9F9BA8CD-FAAD-4FDA-94A4-45706158C2CB}"/>
              </a:ext>
            </a:extLst>
          </p:cNvPr>
          <p:cNvCxnSpPr>
            <a:cxnSpLocks/>
          </p:cNvCxnSpPr>
          <p:nvPr/>
        </p:nvCxnSpPr>
        <p:spPr>
          <a:xfrm>
            <a:off x="2668588" y="2066925"/>
            <a:ext cx="0" cy="1584325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F0C7B91-04E6-4376-8DD2-659C14DD24BB}"/>
              </a:ext>
            </a:extLst>
          </p:cNvPr>
          <p:cNvSpPr/>
          <p:nvPr/>
        </p:nvSpPr>
        <p:spPr>
          <a:xfrm>
            <a:off x="4875213" y="268288"/>
            <a:ext cx="342900" cy="260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#2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80BBF14D-E7C5-4E95-9673-E2A6C6646154}"/>
              </a:ext>
            </a:extLst>
          </p:cNvPr>
          <p:cNvSpPr/>
          <p:nvPr/>
        </p:nvSpPr>
        <p:spPr>
          <a:xfrm>
            <a:off x="6302375" y="268288"/>
            <a:ext cx="342900" cy="260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#3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EE25F75-09D1-452E-8F64-EF7DF605B404}"/>
              </a:ext>
            </a:extLst>
          </p:cNvPr>
          <p:cNvSpPr/>
          <p:nvPr/>
        </p:nvSpPr>
        <p:spPr>
          <a:xfrm>
            <a:off x="7773988" y="268288"/>
            <a:ext cx="341312" cy="260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#4</a:t>
            </a:r>
            <a:endParaRPr lang="fr-FR" altLang="en-US" sz="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D6739AFF-2F84-4C85-8911-B703E6E3CD4C}"/>
              </a:ext>
            </a:extLst>
          </p:cNvPr>
          <p:cNvSpPr/>
          <p:nvPr/>
        </p:nvSpPr>
        <p:spPr>
          <a:xfrm>
            <a:off x="3382963" y="1851025"/>
            <a:ext cx="341312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6">
                    <a:lumMod val="75000"/>
                  </a:schemeClr>
                </a:solidFill>
              </a:rPr>
              <a:t>#8</a:t>
            </a:r>
            <a:endParaRPr lang="fr-FR" altLang="en-US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3BAC803-3817-4E34-854D-70397BB2952C}"/>
              </a:ext>
            </a:extLst>
          </p:cNvPr>
          <p:cNvSpPr/>
          <p:nvPr/>
        </p:nvSpPr>
        <p:spPr>
          <a:xfrm>
            <a:off x="4875213" y="1851025"/>
            <a:ext cx="342900" cy="2619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5">
                    <a:lumMod val="75000"/>
                  </a:schemeClr>
                </a:solidFill>
              </a:rPr>
              <a:t>#7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CB9A576B-5687-43F8-94E6-B5D290DB7474}"/>
              </a:ext>
            </a:extLst>
          </p:cNvPr>
          <p:cNvSpPr/>
          <p:nvPr/>
        </p:nvSpPr>
        <p:spPr>
          <a:xfrm>
            <a:off x="6302375" y="1851025"/>
            <a:ext cx="342900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5">
                    <a:lumMod val="75000"/>
                  </a:schemeClr>
                </a:solidFill>
              </a:rPr>
              <a:t>#6</a:t>
            </a:r>
            <a:endParaRPr lang="fr-FR" altLang="en-US" sz="1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D9290A40-F1EA-431F-8B75-E567E81B83EB}"/>
              </a:ext>
            </a:extLst>
          </p:cNvPr>
          <p:cNvSpPr/>
          <p:nvPr/>
        </p:nvSpPr>
        <p:spPr>
          <a:xfrm>
            <a:off x="7773988" y="1851025"/>
            <a:ext cx="341312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#5</a:t>
            </a:r>
            <a:endParaRPr lang="fr-FR" altLang="en-US" sz="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483FB23D-A857-4AA7-A243-D4A3921535C7}"/>
              </a:ext>
            </a:extLst>
          </p:cNvPr>
          <p:cNvSpPr/>
          <p:nvPr/>
        </p:nvSpPr>
        <p:spPr>
          <a:xfrm>
            <a:off x="3382963" y="3435350"/>
            <a:ext cx="341312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6">
                    <a:lumMod val="75000"/>
                  </a:schemeClr>
                </a:solidFill>
              </a:rPr>
              <a:t>#9</a:t>
            </a:r>
            <a:endParaRPr lang="fr-FR" altLang="en-US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3CE9973C-056A-4E3C-877D-B0731142D0DD}"/>
              </a:ext>
            </a:extLst>
          </p:cNvPr>
          <p:cNvSpPr/>
          <p:nvPr/>
        </p:nvSpPr>
        <p:spPr>
          <a:xfrm>
            <a:off x="4787900" y="3435350"/>
            <a:ext cx="420688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6">
                    <a:lumMod val="75000"/>
                  </a:schemeClr>
                </a:solidFill>
              </a:rPr>
              <a:t>#10</a:t>
            </a:r>
            <a:endParaRPr lang="fr-FR" altLang="en-US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61E9109C-A804-4544-9489-79C01D32806D}"/>
              </a:ext>
            </a:extLst>
          </p:cNvPr>
          <p:cNvSpPr/>
          <p:nvPr/>
        </p:nvSpPr>
        <p:spPr>
          <a:xfrm>
            <a:off x="6215063" y="3435350"/>
            <a:ext cx="420687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altLang="en-US" sz="1100" b="1" dirty="0">
                <a:solidFill>
                  <a:schemeClr val="accent6">
                    <a:lumMod val="75000"/>
                  </a:schemeClr>
                </a:solidFill>
              </a:rPr>
              <a:t>#11</a:t>
            </a:r>
            <a:endParaRPr lang="fr-FR" altLang="en-US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4296" name="Rectangle 160"/>
          <p:cNvSpPr>
            <a:spLocks noChangeArrowheads="1"/>
          </p:cNvSpPr>
          <p:nvPr/>
        </p:nvSpPr>
        <p:spPr bwMode="auto">
          <a:xfrm>
            <a:off x="7686675" y="3435350"/>
            <a:ext cx="4191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1100" b="1">
                <a:solidFill>
                  <a:srgbClr val="7030A0"/>
                </a:solidFill>
              </a:rPr>
              <a:t>#12</a:t>
            </a:r>
            <a:endParaRPr lang="fr-FR" altLang="en-US" sz="1000">
              <a:solidFill>
                <a:srgbClr val="7030A0"/>
              </a:solidFill>
            </a:endParaRPr>
          </a:p>
        </p:txBody>
      </p:sp>
      <p:sp>
        <p:nvSpPr>
          <p:cNvPr id="162" name="Triangle isocèle 161">
            <a:extLst>
              <a:ext uri="{FF2B5EF4-FFF2-40B4-BE49-F238E27FC236}">
                <a16:creationId xmlns:a16="http://schemas.microsoft.com/office/drawing/2014/main" id="{96C20DB6-FEB9-4B28-AF1A-68BCB4764A12}"/>
              </a:ext>
            </a:extLst>
          </p:cNvPr>
          <p:cNvSpPr/>
          <p:nvPr/>
        </p:nvSpPr>
        <p:spPr bwMode="auto">
          <a:xfrm rot="5400000">
            <a:off x="4248150" y="455613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3" name="Triangle isocèle 162">
            <a:extLst>
              <a:ext uri="{FF2B5EF4-FFF2-40B4-BE49-F238E27FC236}">
                <a16:creationId xmlns:a16="http://schemas.microsoft.com/office/drawing/2014/main" id="{CDEEC317-A32A-4923-9B75-E04DAE56677F}"/>
              </a:ext>
            </a:extLst>
          </p:cNvPr>
          <p:cNvSpPr/>
          <p:nvPr/>
        </p:nvSpPr>
        <p:spPr bwMode="auto">
          <a:xfrm rot="5400000">
            <a:off x="7200900" y="458788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4" name="Triangle isocèle 163">
            <a:extLst>
              <a:ext uri="{FF2B5EF4-FFF2-40B4-BE49-F238E27FC236}">
                <a16:creationId xmlns:a16="http://schemas.microsoft.com/office/drawing/2014/main" id="{0DFE6B15-0C15-4626-97AB-0C4EEF1C2A28}"/>
              </a:ext>
            </a:extLst>
          </p:cNvPr>
          <p:cNvSpPr/>
          <p:nvPr/>
        </p:nvSpPr>
        <p:spPr bwMode="auto">
          <a:xfrm rot="5400000">
            <a:off x="5719763" y="3608388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5" name="Triangle isocèle 164">
            <a:extLst>
              <a:ext uri="{FF2B5EF4-FFF2-40B4-BE49-F238E27FC236}">
                <a16:creationId xmlns:a16="http://schemas.microsoft.com/office/drawing/2014/main" id="{26962B37-624C-47A1-A8F7-E8E3E3DF1ADF}"/>
              </a:ext>
            </a:extLst>
          </p:cNvPr>
          <p:cNvSpPr/>
          <p:nvPr/>
        </p:nvSpPr>
        <p:spPr bwMode="auto">
          <a:xfrm rot="5400000">
            <a:off x="4248150" y="3613150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6" name="Triangle isocèle 165">
            <a:extLst>
              <a:ext uri="{FF2B5EF4-FFF2-40B4-BE49-F238E27FC236}">
                <a16:creationId xmlns:a16="http://schemas.microsoft.com/office/drawing/2014/main" id="{0F1542E7-7671-4763-9569-E7D7498461E4}"/>
              </a:ext>
            </a:extLst>
          </p:cNvPr>
          <p:cNvSpPr/>
          <p:nvPr/>
        </p:nvSpPr>
        <p:spPr bwMode="auto">
          <a:xfrm rot="5400000">
            <a:off x="7092950" y="3614738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7" name="Triangle isocèle 166">
            <a:extLst>
              <a:ext uri="{FF2B5EF4-FFF2-40B4-BE49-F238E27FC236}">
                <a16:creationId xmlns:a16="http://schemas.microsoft.com/office/drawing/2014/main" id="{E419A6AE-3C6A-428E-B3C4-F5B82A4EB7EC}"/>
              </a:ext>
            </a:extLst>
          </p:cNvPr>
          <p:cNvSpPr/>
          <p:nvPr/>
        </p:nvSpPr>
        <p:spPr bwMode="auto">
          <a:xfrm rot="16200000" flipH="1">
            <a:off x="5719763" y="2020888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8" name="Triangle isocèle 167">
            <a:extLst>
              <a:ext uri="{FF2B5EF4-FFF2-40B4-BE49-F238E27FC236}">
                <a16:creationId xmlns:a16="http://schemas.microsoft.com/office/drawing/2014/main" id="{F762D349-F025-490B-86F8-5056336E0DCB}"/>
              </a:ext>
            </a:extLst>
          </p:cNvPr>
          <p:cNvSpPr/>
          <p:nvPr/>
        </p:nvSpPr>
        <p:spPr bwMode="auto">
          <a:xfrm rot="16200000" flipH="1">
            <a:off x="4248150" y="2024063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69" name="Triangle isocèle 168">
            <a:extLst>
              <a:ext uri="{FF2B5EF4-FFF2-40B4-BE49-F238E27FC236}">
                <a16:creationId xmlns:a16="http://schemas.microsoft.com/office/drawing/2014/main" id="{DDA941EC-B75A-47B0-A8D5-27F80E964C56}"/>
              </a:ext>
            </a:extLst>
          </p:cNvPr>
          <p:cNvSpPr/>
          <p:nvPr/>
        </p:nvSpPr>
        <p:spPr bwMode="auto">
          <a:xfrm rot="16200000" flipH="1">
            <a:off x="7200900" y="2027238"/>
            <a:ext cx="107950" cy="10795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en-US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54305" name="Rectangle 169"/>
          <p:cNvSpPr>
            <a:spLocks noChangeArrowheads="1"/>
          </p:cNvSpPr>
          <p:nvPr/>
        </p:nvSpPr>
        <p:spPr bwMode="auto">
          <a:xfrm>
            <a:off x="2873375" y="509588"/>
            <a:ext cx="1360488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Sophie n’étant pas cliente, Julien lui ouvre un compte courant et crée son profil gestion privée</a:t>
            </a:r>
          </a:p>
          <a:p>
            <a:pPr algn="ctr" eaLnBrk="1" hangingPunct="1"/>
            <a:endParaRPr lang="fr-FR" altLang="en-US" sz="700"/>
          </a:p>
          <a:p>
            <a:pPr algn="ctr" eaLnBrk="1" hangingPunct="1"/>
            <a:r>
              <a:rPr lang="fr-FR" altLang="en-US" sz="700" i="1"/>
              <a:t>Si Sophie est déjà cliente, Julien met à jour ses informations si son profil a plus de 12 mois</a:t>
            </a:r>
            <a:endParaRPr lang="fr-FR" altLang="en-US" sz="700"/>
          </a:p>
        </p:txBody>
      </p:sp>
      <p:sp>
        <p:nvSpPr>
          <p:cNvPr id="54306" name="Rectangle 170"/>
          <p:cNvSpPr>
            <a:spLocks noChangeArrowheads="1"/>
          </p:cNvSpPr>
          <p:nvPr/>
        </p:nvSpPr>
        <p:spPr bwMode="auto">
          <a:xfrm>
            <a:off x="4365625" y="509588"/>
            <a:ext cx="1360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Julien démarre la découverte du besoin de Sophie en choisissant l’objectif « Se constituer une épargne »</a:t>
            </a:r>
          </a:p>
        </p:txBody>
      </p:sp>
      <p:sp>
        <p:nvSpPr>
          <p:cNvPr id="54307" name="Rectangle 171"/>
          <p:cNvSpPr>
            <a:spLocks noChangeArrowheads="1"/>
          </p:cNvSpPr>
          <p:nvPr/>
        </p:nvSpPr>
        <p:spPr bwMode="auto">
          <a:xfrm>
            <a:off x="5683250" y="509588"/>
            <a:ext cx="155257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Sophie n’ayant pas de contrat d’assurance Vie, il lui propose de souscrire un contrat d’assurance vie Millevie Infinie ou Premium</a:t>
            </a:r>
          </a:p>
          <a:p>
            <a:pPr algn="ctr" eaLnBrk="1" hangingPunct="1"/>
            <a:endParaRPr lang="fr-FR" altLang="en-US" sz="700"/>
          </a:p>
          <a:p>
            <a:pPr algn="ctr" eaLnBrk="1" hangingPunct="1"/>
            <a:endParaRPr lang="fr-FR" altLang="en-US" sz="600"/>
          </a:p>
          <a:p>
            <a:pPr algn="ctr" eaLnBrk="1" hangingPunct="1"/>
            <a:endParaRPr lang="fr-FR" altLang="en-US" sz="600"/>
          </a:p>
        </p:txBody>
      </p:sp>
      <p:sp>
        <p:nvSpPr>
          <p:cNvPr id="54308" name="Rectangle 172"/>
          <p:cNvSpPr>
            <a:spLocks noChangeArrowheads="1"/>
          </p:cNvSpPr>
          <p:nvPr/>
        </p:nvSpPr>
        <p:spPr bwMode="auto">
          <a:xfrm>
            <a:off x="7285038" y="533400"/>
            <a:ext cx="136048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Le montant versé par Sophie est affecté au contrat sélectionné précédemment</a:t>
            </a:r>
          </a:p>
        </p:txBody>
      </p:sp>
      <p:sp>
        <p:nvSpPr>
          <p:cNvPr id="54309" name="Rectangle 174"/>
          <p:cNvSpPr>
            <a:spLocks noChangeArrowheads="1"/>
          </p:cNvSpPr>
          <p:nvPr/>
        </p:nvSpPr>
        <p:spPr bwMode="auto">
          <a:xfrm>
            <a:off x="4365625" y="2076450"/>
            <a:ext cx="13604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Julien valide son panier pour </a:t>
            </a:r>
            <a:r>
              <a:rPr lang="fr-FR" altLang="en-US" sz="700">
                <a:solidFill>
                  <a:schemeClr val="tx1"/>
                </a:solidFill>
              </a:rPr>
              <a:t>démarrer la saisie dans MyAssur</a:t>
            </a:r>
            <a:endParaRPr lang="fr-FR" altLang="en-US" sz="700"/>
          </a:p>
        </p:txBody>
      </p:sp>
      <p:sp>
        <p:nvSpPr>
          <p:cNvPr id="54310" name="Rectangle 175"/>
          <p:cNvSpPr>
            <a:spLocks noChangeArrowheads="1"/>
          </p:cNvSpPr>
          <p:nvPr/>
        </p:nvSpPr>
        <p:spPr bwMode="auto">
          <a:xfrm>
            <a:off x="5792788" y="2084388"/>
            <a:ext cx="1360487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>
                <a:solidFill>
                  <a:schemeClr val="tx1"/>
                </a:solidFill>
              </a:rPr>
              <a:t>Julien retrouve le contrat d’assurance vie choisi par Sophie dans son panier sur son espace </a:t>
            </a:r>
            <a:r>
              <a:rPr lang="fr-FR" altLang="en-US" sz="700"/>
              <a:t>MyWay</a:t>
            </a:r>
          </a:p>
          <a:p>
            <a:pPr algn="ctr" eaLnBrk="1" hangingPunct="1"/>
            <a:endParaRPr lang="fr-FR" altLang="en-US" sz="700">
              <a:solidFill>
                <a:schemeClr val="tx1"/>
              </a:solidFill>
            </a:endParaRPr>
          </a:p>
        </p:txBody>
      </p:sp>
      <p:sp>
        <p:nvSpPr>
          <p:cNvPr id="54311" name="Rectangle 194"/>
          <p:cNvSpPr>
            <a:spLocks noChangeArrowheads="1"/>
          </p:cNvSpPr>
          <p:nvPr/>
        </p:nvSpPr>
        <p:spPr bwMode="auto">
          <a:xfrm>
            <a:off x="2897188" y="3659188"/>
            <a:ext cx="13604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Julien saisit ensuite les informations liées au contrat d’assurance et à l’opération en accord avec Sophie</a:t>
            </a:r>
          </a:p>
        </p:txBody>
      </p:sp>
      <p:sp>
        <p:nvSpPr>
          <p:cNvPr id="54312" name="Rectangle 195"/>
          <p:cNvSpPr>
            <a:spLocks noChangeArrowheads="1"/>
          </p:cNvSpPr>
          <p:nvPr/>
        </p:nvSpPr>
        <p:spPr bwMode="auto">
          <a:xfrm>
            <a:off x="7264400" y="2071688"/>
            <a:ext cx="1360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>
                <a:solidFill>
                  <a:schemeClr val="tx1"/>
                </a:solidFill>
              </a:rPr>
              <a:t>Sophie accepte la proposition dans LEA</a:t>
            </a:r>
          </a:p>
        </p:txBody>
      </p:sp>
      <p:sp>
        <p:nvSpPr>
          <p:cNvPr id="54313" name="Rectangle 196"/>
          <p:cNvSpPr>
            <a:spLocks noChangeArrowheads="1"/>
          </p:cNvSpPr>
          <p:nvPr/>
        </p:nvSpPr>
        <p:spPr bwMode="auto">
          <a:xfrm>
            <a:off x="4365625" y="3654425"/>
            <a:ext cx="13604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Julien finalise l’opération et  relit avec Sophie</a:t>
            </a:r>
          </a:p>
          <a:p>
            <a:pPr algn="ctr" eaLnBrk="1" hangingPunct="1"/>
            <a:r>
              <a:rPr lang="fr-FR" altLang="en-US" sz="700"/>
              <a:t> les conditions particulières</a:t>
            </a:r>
          </a:p>
          <a:p>
            <a:pPr algn="ctr" eaLnBrk="1" hangingPunct="1"/>
            <a:r>
              <a:rPr lang="fr-FR" altLang="en-US" sz="700"/>
              <a:t>Ces dernières comportent les informations liées à l’Option Transmission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2F92183B-FDF2-41BE-8A42-E3D402DE62C1}"/>
              </a:ext>
            </a:extLst>
          </p:cNvPr>
          <p:cNvSpPr/>
          <p:nvPr/>
        </p:nvSpPr>
        <p:spPr bwMode="auto">
          <a:xfrm>
            <a:off x="2924175" y="1665288"/>
            <a:ext cx="1258888" cy="10795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Prise de contact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0676EF77-00C7-4B15-B2CE-D12A04E98A5F}"/>
              </a:ext>
            </a:extLst>
          </p:cNvPr>
          <p:cNvSpPr/>
          <p:nvPr/>
        </p:nvSpPr>
        <p:spPr bwMode="auto">
          <a:xfrm>
            <a:off x="4416425" y="1665288"/>
            <a:ext cx="1260475" cy="1079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Profil et projet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E912E485-8D8B-4EBD-BD33-5D1FF71839DC}"/>
              </a:ext>
            </a:extLst>
          </p:cNvPr>
          <p:cNvSpPr/>
          <p:nvPr/>
        </p:nvSpPr>
        <p:spPr bwMode="auto">
          <a:xfrm>
            <a:off x="5843588" y="1665288"/>
            <a:ext cx="1260475" cy="1079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Recommandation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AD348192-9ADF-46E0-83F5-2072282A093B}"/>
              </a:ext>
            </a:extLst>
          </p:cNvPr>
          <p:cNvSpPr/>
          <p:nvPr/>
        </p:nvSpPr>
        <p:spPr bwMode="auto">
          <a:xfrm>
            <a:off x="7313613" y="1665288"/>
            <a:ext cx="1260475" cy="1079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Allocation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0EB3D438-6A6B-4D9F-8B5F-AEDF3627B6F5}"/>
              </a:ext>
            </a:extLst>
          </p:cNvPr>
          <p:cNvSpPr/>
          <p:nvPr/>
        </p:nvSpPr>
        <p:spPr bwMode="auto">
          <a:xfrm>
            <a:off x="2924175" y="4689475"/>
            <a:ext cx="1258888" cy="107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Saisie 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70C548EE-C960-4A06-9F86-5EA8B13FC99F}"/>
              </a:ext>
            </a:extLst>
          </p:cNvPr>
          <p:cNvSpPr/>
          <p:nvPr/>
        </p:nvSpPr>
        <p:spPr bwMode="auto">
          <a:xfrm>
            <a:off x="4416425" y="4695825"/>
            <a:ext cx="1260475" cy="107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Relecture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FE8AC3B8-0253-492A-8848-42F615B5BC33}"/>
              </a:ext>
            </a:extLst>
          </p:cNvPr>
          <p:cNvSpPr/>
          <p:nvPr/>
        </p:nvSpPr>
        <p:spPr bwMode="auto">
          <a:xfrm>
            <a:off x="5843588" y="4695825"/>
            <a:ext cx="1260475" cy="107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Signature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26615A6D-8C20-4B8D-9669-9A4BBC73CD38}"/>
              </a:ext>
            </a:extLst>
          </p:cNvPr>
          <p:cNvSpPr/>
          <p:nvPr/>
        </p:nvSpPr>
        <p:spPr bwMode="auto">
          <a:xfrm>
            <a:off x="7313613" y="4684713"/>
            <a:ext cx="1260475" cy="1079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Consultation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E8654249-FFBE-4147-BBFA-1DF0D7B86AC4}"/>
              </a:ext>
            </a:extLst>
          </p:cNvPr>
          <p:cNvSpPr/>
          <p:nvPr/>
        </p:nvSpPr>
        <p:spPr bwMode="auto">
          <a:xfrm>
            <a:off x="7313613" y="3265488"/>
            <a:ext cx="1260475" cy="1079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Validation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D6B219B6-72DB-469F-8E89-6E28BAFB0544}"/>
              </a:ext>
            </a:extLst>
          </p:cNvPr>
          <p:cNvSpPr/>
          <p:nvPr/>
        </p:nvSpPr>
        <p:spPr bwMode="auto">
          <a:xfrm>
            <a:off x="5843588" y="3265488"/>
            <a:ext cx="1260475" cy="10795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Mise au panier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4B90312F-05AE-4CCF-84BD-978648CDF831}"/>
              </a:ext>
            </a:extLst>
          </p:cNvPr>
          <p:cNvSpPr/>
          <p:nvPr/>
        </p:nvSpPr>
        <p:spPr bwMode="auto">
          <a:xfrm>
            <a:off x="4416425" y="3265488"/>
            <a:ext cx="1260475" cy="10795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fr-FR" sz="600" dirty="0"/>
              <a:t>Souscription / Mise au panier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C6A4CB63-F45A-4006-901A-1A6EADEBBE15}"/>
              </a:ext>
            </a:extLst>
          </p:cNvPr>
          <p:cNvSpPr/>
          <p:nvPr/>
        </p:nvSpPr>
        <p:spPr bwMode="auto">
          <a:xfrm>
            <a:off x="2924175" y="3265488"/>
            <a:ext cx="1258888" cy="107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>
              <a:defRPr/>
            </a:pPr>
            <a:r>
              <a:rPr lang="fr-FR" altLang="fr-FR" sz="600" dirty="0"/>
              <a:t>Option transmission</a:t>
            </a:r>
            <a:endParaRPr lang="en-US" altLang="fr-FR" sz="600" dirty="0"/>
          </a:p>
        </p:txBody>
      </p:sp>
      <p:sp>
        <p:nvSpPr>
          <p:cNvPr id="54326" name="Rectangle 146"/>
          <p:cNvSpPr>
            <a:spLocks noChangeArrowheads="1"/>
          </p:cNvSpPr>
          <p:nvPr/>
        </p:nvSpPr>
        <p:spPr bwMode="auto">
          <a:xfrm>
            <a:off x="5857875" y="3756025"/>
            <a:ext cx="13604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Sophie signe électroniquement les documents contractuels</a:t>
            </a:r>
          </a:p>
        </p:txBody>
      </p:sp>
      <p:sp>
        <p:nvSpPr>
          <p:cNvPr id="54327" name="Rectangle 147"/>
          <p:cNvSpPr>
            <a:spLocks noChangeArrowheads="1"/>
          </p:cNvSpPr>
          <p:nvPr/>
        </p:nvSpPr>
        <p:spPr bwMode="auto">
          <a:xfrm>
            <a:off x="7451725" y="3740150"/>
            <a:ext cx="1360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/>
              <a:t>Sophie retrouve l’ensemble des documents contractuels au format électronique sur son Espace Assurances</a:t>
            </a:r>
          </a:p>
        </p:txBody>
      </p:sp>
      <p:sp>
        <p:nvSpPr>
          <p:cNvPr id="117" name="Rectangle à coins arrondis 36">
            <a:extLst>
              <a:ext uri="{FF2B5EF4-FFF2-40B4-BE49-F238E27FC236}">
                <a16:creationId xmlns:a16="http://schemas.microsoft.com/office/drawing/2014/main" id="{952C973A-3B40-4846-AE72-9E75CC03C19B}"/>
              </a:ext>
            </a:extLst>
          </p:cNvPr>
          <p:cNvSpPr/>
          <p:nvPr/>
        </p:nvSpPr>
        <p:spPr bwMode="auto">
          <a:xfrm>
            <a:off x="179388" y="4373563"/>
            <a:ext cx="312737" cy="2159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/>
          <a:lstStyle/>
          <a:p>
            <a:pPr algn="ctr" eaLnBrk="1" hangingPunct="1">
              <a:defRPr/>
            </a:pPr>
            <a:endParaRPr lang="fr-FR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54329" name="ZoneTexte 22"/>
          <p:cNvSpPr txBox="1">
            <a:spLocks noChangeArrowheads="1"/>
          </p:cNvSpPr>
          <p:nvPr/>
        </p:nvSpPr>
        <p:spPr bwMode="auto">
          <a:xfrm>
            <a:off x="492125" y="4387850"/>
            <a:ext cx="163353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B2CB"/>
              </a:buClr>
              <a:buFont typeface="Cambria Math" panose="02040503050406030204" pitchFamily="18" charset="0"/>
              <a:buChar char="ʘ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chemeClr val="accent1"/>
              </a:buClr>
              <a:buFont typeface="Symbol" panose="05050102010706020507" pitchFamily="18" charset="2"/>
              <a:buChar char="·"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B0006C"/>
              </a:buClr>
              <a:buFont typeface="Courier New" panose="02070309020205020404" pitchFamily="49" charset="0"/>
              <a:buChar char="o"/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fr-FR" altLang="en-US" sz="700"/>
              <a:t>Espace Assurances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2862A001-5E5C-4D56-8731-13324EEAAF69}"/>
              </a:ext>
            </a:extLst>
          </p:cNvPr>
          <p:cNvCxnSpPr>
            <a:cxnSpLocks/>
          </p:cNvCxnSpPr>
          <p:nvPr/>
        </p:nvCxnSpPr>
        <p:spPr>
          <a:xfrm>
            <a:off x="7331075" y="3668713"/>
            <a:ext cx="15621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texte 17">
            <a:extLst>
              <a:ext uri="{FF2B5EF4-FFF2-40B4-BE49-F238E27FC236}">
                <a16:creationId xmlns:a16="http://schemas.microsoft.com/office/drawing/2014/main" id="{73A45DDA-5232-42BA-850B-0E09220AF730}"/>
              </a:ext>
            </a:extLst>
          </p:cNvPr>
          <p:cNvSpPr txBox="1">
            <a:spLocks/>
          </p:cNvSpPr>
          <p:nvPr/>
        </p:nvSpPr>
        <p:spPr>
          <a:xfrm>
            <a:off x="34925" y="50800"/>
            <a:ext cx="428625" cy="433388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l" rtl="0" fontAlgn="base">
              <a:spcBef>
                <a:spcPct val="0"/>
              </a:spcBef>
              <a:spcAft>
                <a:spcPct val="0"/>
              </a:spcAft>
              <a:buClr>
                <a:srgbClr val="00B2CB"/>
              </a:buClr>
              <a:buFont typeface="Cambria Math" pitchFamily="18" charset="0"/>
              <a:buChar char="ʘ"/>
              <a:defRPr sz="20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1pPr>
            <a:lvl2pPr marL="541338" lvl="1" indent="-204788" algn="l" rtl="0" fontAlgn="base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itchFamily="18" charset="2"/>
              <a:buChar char="·"/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2pPr>
            <a:lvl3pPr marL="808038" lvl="2" indent="-198438" algn="l" rtl="0" fontAlgn="base">
              <a:spcBef>
                <a:spcPct val="0"/>
              </a:spcBef>
              <a:spcAft>
                <a:spcPct val="0"/>
              </a:spcAft>
              <a:buClr>
                <a:srgbClr val="B0006C"/>
              </a:buClr>
              <a:buFont typeface="Courier New" pitchFamily="49" charset="0"/>
              <a:buChar char="o"/>
              <a:defRPr sz="16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3pPr>
            <a:lvl4pPr marL="1165225" lvl="3" indent="-196850" algn="l" rtl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4pPr>
            <a:lvl5pPr lvl="4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itchFamily="18" charset="0"/>
              <a:buNone/>
              <a:defRPr/>
            </a:pPr>
            <a:r>
              <a:rPr lang="fr-FR" sz="2800" b="1" kern="0" dirty="0" smtClean="0">
                <a:solidFill>
                  <a:schemeClr val="bg1"/>
                </a:solidFill>
              </a:rPr>
              <a:t>2</a:t>
            </a:r>
            <a:endParaRPr lang="fr-FR" sz="2800" b="1" kern="0" dirty="0">
              <a:solidFill>
                <a:schemeClr val="bg1"/>
              </a:solidFill>
            </a:endParaRPr>
          </a:p>
        </p:txBody>
      </p:sp>
      <p:pic>
        <p:nvPicPr>
          <p:cNvPr id="54332" name="Picture 4" descr="RÃ©sultat de recherche d'images pour &quot;caisse d'epargne logo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57150"/>
            <a:ext cx="43338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33" name="ZoneTexte 22"/>
          <p:cNvSpPr txBox="1">
            <a:spLocks noChangeArrowheads="1"/>
          </p:cNvSpPr>
          <p:nvPr/>
        </p:nvSpPr>
        <p:spPr bwMode="auto">
          <a:xfrm>
            <a:off x="482600" y="3435350"/>
            <a:ext cx="17780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B2CB"/>
              </a:buClr>
              <a:buFont typeface="Cambria Math" panose="02040503050406030204" pitchFamily="18" charset="0"/>
              <a:buChar char="ʘ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chemeClr val="accent1"/>
              </a:buClr>
              <a:buFont typeface="Symbol" panose="05050102010706020507" pitchFamily="18" charset="2"/>
              <a:buChar char="·"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B0006C"/>
              </a:buClr>
              <a:buFont typeface="Courier New" panose="02070309020205020404" pitchFamily="49" charset="0"/>
              <a:buChar char="o"/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fr-FR" altLang="en-US" sz="700"/>
              <a:t>MyWay</a:t>
            </a:r>
          </a:p>
        </p:txBody>
      </p:sp>
      <p:sp>
        <p:nvSpPr>
          <p:cNvPr id="54334" name="ZoneTexte 22"/>
          <p:cNvSpPr txBox="1">
            <a:spLocks noChangeArrowheads="1"/>
          </p:cNvSpPr>
          <p:nvPr/>
        </p:nvSpPr>
        <p:spPr bwMode="auto">
          <a:xfrm>
            <a:off x="501650" y="4103688"/>
            <a:ext cx="18478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B2CB"/>
              </a:buClr>
              <a:buFont typeface="Cambria Math" panose="02040503050406030204" pitchFamily="18" charset="0"/>
              <a:buChar char="ʘ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chemeClr val="accent1"/>
              </a:buClr>
              <a:buFont typeface="Symbol" panose="05050102010706020507" pitchFamily="18" charset="2"/>
              <a:buChar char="·"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B0006C"/>
              </a:buClr>
              <a:buFont typeface="Courier New" panose="02070309020205020404" pitchFamily="49" charset="0"/>
              <a:buChar char="o"/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fr-FR" altLang="en-US" sz="700"/>
              <a:t>MyAssur</a:t>
            </a:r>
          </a:p>
        </p:txBody>
      </p:sp>
      <p:sp>
        <p:nvSpPr>
          <p:cNvPr id="70" name="Titre 1">
            <a:extLst>
              <a:ext uri="{FF2B5EF4-FFF2-40B4-BE49-F238E27FC236}">
                <a16:creationId xmlns:a16="http://schemas.microsoft.com/office/drawing/2014/main" id="{8D442D69-B7C4-4CB5-80B7-9442DAF92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552450"/>
            <a:ext cx="2016125" cy="1155700"/>
          </a:xfrm>
        </p:spPr>
        <p:txBody>
          <a:bodyPr/>
          <a:lstStyle/>
          <a:p>
            <a:pPr>
              <a:defRPr/>
            </a:pPr>
            <a:r>
              <a:rPr lang="fr-FR" sz="1800" dirty="0">
                <a:cs typeface="Arial" charset="0"/>
                <a:sym typeface="Arial" charset="0"/>
              </a:rPr>
              <a:t>parcours OPTION TRANSMISSION</a:t>
            </a:r>
            <a:br>
              <a:rPr lang="fr-FR" sz="1800" dirty="0">
                <a:cs typeface="Arial" charset="0"/>
                <a:sym typeface="Arial" charset="0"/>
              </a:rPr>
            </a:br>
            <a:r>
              <a:rPr lang="fr-FR" sz="1200" i="1" dirty="0">
                <a:cs typeface="Arial" charset="0"/>
                <a:sym typeface="Arial" charset="0"/>
              </a:rPr>
              <a:t>Affaire NOUVELLE</a:t>
            </a:r>
            <a:endParaRPr lang="fr-FR" sz="1800" dirty="0">
              <a:cs typeface="Arial" charset="0"/>
              <a:sym typeface="Arial" charset="0"/>
            </a:endParaRP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54C32B63-3444-498E-B795-53E2A202E61D}"/>
              </a:ext>
            </a:extLst>
          </p:cNvPr>
          <p:cNvSpPr/>
          <p:nvPr/>
        </p:nvSpPr>
        <p:spPr bwMode="auto">
          <a:xfrm>
            <a:off x="179388" y="1419225"/>
            <a:ext cx="1979612" cy="19843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anchor="ctr"/>
          <a:lstStyle/>
          <a:p>
            <a:pPr eaLnBrk="1" hangingPunct="1"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Nous suivons le parcours de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Julien, conseiller en agence Caisse d’Epargne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Raymond, client parrain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Sophie, nièce et ayant droit de Raymond</a:t>
            </a:r>
          </a:p>
          <a:p>
            <a:pPr eaLnBrk="1" hangingPunct="1">
              <a:defRPr/>
            </a:pPr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hangingPunct="1"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 cours d’un rendez-vous avec Raymond, Julien lui présente l’Option Transmission. Raymond en parle à Sophie qui prend RDV avec Julien pour mettre en place l’Option Transmission.</a:t>
            </a:r>
          </a:p>
        </p:txBody>
      </p:sp>
      <p:sp>
        <p:nvSpPr>
          <p:cNvPr id="54337" name="Rectangle 173"/>
          <p:cNvSpPr>
            <a:spLocks noChangeArrowheads="1"/>
          </p:cNvSpPr>
          <p:nvPr/>
        </p:nvSpPr>
        <p:spPr bwMode="auto">
          <a:xfrm>
            <a:off x="2873375" y="2084388"/>
            <a:ext cx="1360488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700">
                <a:solidFill>
                  <a:schemeClr val="tx1"/>
                </a:solidFill>
              </a:rPr>
              <a:t>Julien coche l’Option Transmission et saisit </a:t>
            </a:r>
          </a:p>
          <a:p>
            <a:pPr algn="ctr" eaLnBrk="1" hangingPunct="1"/>
            <a:r>
              <a:rPr lang="fr-FR" altLang="en-US" sz="700">
                <a:solidFill>
                  <a:schemeClr val="tx1"/>
                </a:solidFill>
              </a:rPr>
              <a:t>le n° de matricule de Raymond ainsi que le n° de contrat de Raymond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Ellipse 128">
            <a:extLst>
              <a:ext uri="{FF2B5EF4-FFF2-40B4-BE49-F238E27FC236}">
                <a16:creationId xmlns:a16="http://schemas.microsoft.com/office/drawing/2014/main" id="{BDAE304F-58EE-4E8A-A1BF-92CB0D7BFC72}"/>
              </a:ext>
            </a:extLst>
          </p:cNvPr>
          <p:cNvSpPr/>
          <p:nvPr/>
        </p:nvSpPr>
        <p:spPr bwMode="auto">
          <a:xfrm>
            <a:off x="6394450" y="631825"/>
            <a:ext cx="360363" cy="3603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7" name="Ellipse 126">
            <a:extLst>
              <a:ext uri="{FF2B5EF4-FFF2-40B4-BE49-F238E27FC236}">
                <a16:creationId xmlns:a16="http://schemas.microsoft.com/office/drawing/2014/main" id="{A7EBBF8B-F3C6-44A2-91B1-9A891539DA3F}"/>
              </a:ext>
            </a:extLst>
          </p:cNvPr>
          <p:cNvSpPr/>
          <p:nvPr/>
        </p:nvSpPr>
        <p:spPr bwMode="auto">
          <a:xfrm>
            <a:off x="4456113" y="641350"/>
            <a:ext cx="360362" cy="3603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6" name="Rectangle : coins arrondis 115">
            <a:extLst>
              <a:ext uri="{FF2B5EF4-FFF2-40B4-BE49-F238E27FC236}">
                <a16:creationId xmlns:a16="http://schemas.microsoft.com/office/drawing/2014/main" id="{14232EB1-E0CD-433F-9306-509C144A59BB}"/>
              </a:ext>
            </a:extLst>
          </p:cNvPr>
          <p:cNvSpPr/>
          <p:nvPr/>
        </p:nvSpPr>
        <p:spPr bwMode="auto">
          <a:xfrm>
            <a:off x="5303838" y="1435100"/>
            <a:ext cx="2652712" cy="65881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5" name="Rectangle : coins arrondis 114">
            <a:extLst>
              <a:ext uri="{FF2B5EF4-FFF2-40B4-BE49-F238E27FC236}">
                <a16:creationId xmlns:a16="http://schemas.microsoft.com/office/drawing/2014/main" id="{60718A8E-9A04-4546-AB94-D86D4CF32AFE}"/>
              </a:ext>
            </a:extLst>
          </p:cNvPr>
          <p:cNvSpPr/>
          <p:nvPr/>
        </p:nvSpPr>
        <p:spPr bwMode="auto">
          <a:xfrm>
            <a:off x="5300663" y="3095625"/>
            <a:ext cx="2655887" cy="17795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4" name="Rectangle : coins arrondis 113">
            <a:extLst>
              <a:ext uri="{FF2B5EF4-FFF2-40B4-BE49-F238E27FC236}">
                <a16:creationId xmlns:a16="http://schemas.microsoft.com/office/drawing/2014/main" id="{19554349-A04F-4393-8690-9011DDD1A4CF}"/>
              </a:ext>
            </a:extLst>
          </p:cNvPr>
          <p:cNvSpPr/>
          <p:nvPr/>
        </p:nvSpPr>
        <p:spPr bwMode="auto">
          <a:xfrm>
            <a:off x="4168775" y="3095625"/>
            <a:ext cx="966788" cy="9159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A5D82DF3-0578-4552-9718-2CCD5D6B92D9}"/>
              </a:ext>
            </a:extLst>
          </p:cNvPr>
          <p:cNvSpPr/>
          <p:nvPr/>
        </p:nvSpPr>
        <p:spPr bwMode="auto">
          <a:xfrm>
            <a:off x="2916238" y="3095625"/>
            <a:ext cx="1133475" cy="9159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89A28DA2-7A0A-443D-9682-A0705F53DD3E}"/>
              </a:ext>
            </a:extLst>
          </p:cNvPr>
          <p:cNvSpPr/>
          <p:nvPr/>
        </p:nvSpPr>
        <p:spPr bwMode="auto">
          <a:xfrm>
            <a:off x="2916238" y="2284413"/>
            <a:ext cx="1133475" cy="6572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64540" name="Rectangle : coins arrondis 64539">
            <a:extLst>
              <a:ext uri="{FF2B5EF4-FFF2-40B4-BE49-F238E27FC236}">
                <a16:creationId xmlns:a16="http://schemas.microsoft.com/office/drawing/2014/main" id="{E5DE48CF-571B-404B-AA25-D66EF9D8D7D9}"/>
              </a:ext>
            </a:extLst>
          </p:cNvPr>
          <p:cNvSpPr/>
          <p:nvPr/>
        </p:nvSpPr>
        <p:spPr bwMode="auto">
          <a:xfrm>
            <a:off x="2916238" y="1436688"/>
            <a:ext cx="1136650" cy="6572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4064011-4FDE-4555-9924-0E98561A1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447675"/>
            <a:ext cx="1944688" cy="1155700"/>
          </a:xfrm>
        </p:spPr>
        <p:txBody>
          <a:bodyPr/>
          <a:lstStyle/>
          <a:p>
            <a:pPr>
              <a:defRPr/>
            </a:pPr>
            <a:r>
              <a:rPr lang="fr-FR" sz="1600" dirty="0">
                <a:cs typeface="Arial" charset="0"/>
              </a:rPr>
              <a:t>MACRO PROCESS TRANSMISSION</a:t>
            </a:r>
          </a:p>
        </p:txBody>
      </p:sp>
      <p:sp>
        <p:nvSpPr>
          <p:cNvPr id="60427" name="ZoneTexte 5"/>
          <p:cNvSpPr txBox="1">
            <a:spLocks noChangeArrowheads="1"/>
          </p:cNvSpPr>
          <p:nvPr/>
        </p:nvSpPr>
        <p:spPr bwMode="auto">
          <a:xfrm rot="16200000">
            <a:off x="2159794" y="1628775"/>
            <a:ext cx="1004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900" b="1" dirty="0">
                <a:solidFill>
                  <a:schemeClr val="accent1"/>
                </a:solidFill>
              </a:rPr>
              <a:t>Sophie, </a:t>
            </a:r>
          </a:p>
          <a:p>
            <a:pPr algn="ctr"/>
            <a:r>
              <a:rPr lang="fr-FR" altLang="fr-FR" sz="900" b="1" dirty="0">
                <a:solidFill>
                  <a:schemeClr val="accent1"/>
                </a:solidFill>
              </a:rPr>
              <a:t>Ayant droit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C704557-7C31-4029-9061-5DBA9370A0C1}"/>
              </a:ext>
            </a:extLst>
          </p:cNvPr>
          <p:cNvSpPr txBox="1"/>
          <p:nvPr/>
        </p:nvSpPr>
        <p:spPr>
          <a:xfrm rot="16200000">
            <a:off x="2159795" y="2380456"/>
            <a:ext cx="1004887" cy="5080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fr-FR" sz="900" b="1" dirty="0">
                <a:solidFill>
                  <a:schemeClr val="accent4"/>
                </a:solidFill>
              </a:rPr>
              <a:t>Julien, conseiller agence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A2682C5-3002-4EE0-8CEB-BCC859A8206A}"/>
              </a:ext>
            </a:extLst>
          </p:cNvPr>
          <p:cNvSpPr txBox="1"/>
          <p:nvPr/>
        </p:nvSpPr>
        <p:spPr>
          <a:xfrm rot="16200000">
            <a:off x="2101850" y="3330574"/>
            <a:ext cx="1152525" cy="4619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fr-FR" sz="800" b="1" dirty="0">
                <a:solidFill>
                  <a:schemeClr val="accent6"/>
                </a:solidFill>
              </a:rPr>
              <a:t>Marie, </a:t>
            </a:r>
          </a:p>
          <a:p>
            <a:pPr algn="ctr">
              <a:defRPr/>
            </a:pPr>
            <a:r>
              <a:rPr lang="fr-FR" sz="800" b="1" dirty="0">
                <a:solidFill>
                  <a:schemeClr val="accent6"/>
                </a:solidFill>
              </a:rPr>
              <a:t>BO / MO Successions CE</a:t>
            </a:r>
          </a:p>
        </p:txBody>
      </p:sp>
      <p:sp>
        <p:nvSpPr>
          <p:cNvPr id="64521" name="Rectangle 64520">
            <a:extLst>
              <a:ext uri="{FF2B5EF4-FFF2-40B4-BE49-F238E27FC236}">
                <a16:creationId xmlns:a16="http://schemas.microsoft.com/office/drawing/2014/main" id="{8B53C42B-6514-4EF5-800F-5717278F86FE}"/>
              </a:ext>
            </a:extLst>
          </p:cNvPr>
          <p:cNvSpPr/>
          <p:nvPr/>
        </p:nvSpPr>
        <p:spPr bwMode="auto">
          <a:xfrm>
            <a:off x="2905125" y="1492250"/>
            <a:ext cx="1177925" cy="7572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defRPr/>
            </a:pPr>
            <a:r>
              <a:rPr lang="fr-FR" sz="800" dirty="0">
                <a:solidFill>
                  <a:schemeClr val="accent1">
                    <a:lumMod val="50000"/>
                  </a:schemeClr>
                </a:solidFill>
              </a:rPr>
              <a:t>Elle se procure l’acte de décès en mairie et le dépose à l’agence CE de Raymond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D5A732D-F93A-4E29-B540-20CB5C406E11}"/>
              </a:ext>
            </a:extLst>
          </p:cNvPr>
          <p:cNvSpPr/>
          <p:nvPr/>
        </p:nvSpPr>
        <p:spPr bwMode="auto">
          <a:xfrm>
            <a:off x="2884488" y="2282825"/>
            <a:ext cx="1198562" cy="7572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defRPr/>
            </a:pPr>
            <a:r>
              <a:rPr lang="fr-FR" sz="800" dirty="0">
                <a:solidFill>
                  <a:schemeClr val="accent4">
                    <a:lumMod val="50000"/>
                  </a:schemeClr>
                </a:solidFill>
              </a:rPr>
              <a:t>Il accueille Sophie et la réconforte </a:t>
            </a:r>
          </a:p>
          <a:p>
            <a:pPr algn="ctr">
              <a:defRPr/>
            </a:pPr>
            <a:r>
              <a:rPr lang="fr-FR" sz="800" dirty="0">
                <a:solidFill>
                  <a:schemeClr val="accent4">
                    <a:lumMod val="50000"/>
                  </a:schemeClr>
                </a:solidFill>
              </a:rPr>
              <a:t>Il transmet l’acte de décès au Service Successions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63CA68C-B83D-47D6-98A2-CAF9128925B9}"/>
              </a:ext>
            </a:extLst>
          </p:cNvPr>
          <p:cNvSpPr/>
          <p:nvPr/>
        </p:nvSpPr>
        <p:spPr bwMode="auto">
          <a:xfrm>
            <a:off x="2916238" y="3076575"/>
            <a:ext cx="1196975" cy="7572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</a:rPr>
              <a:t>Ouvre le dossier Successions et scanne l’acte de décès</a:t>
            </a:r>
          </a:p>
        </p:txBody>
      </p:sp>
      <p:sp>
        <p:nvSpPr>
          <p:cNvPr id="60433" name="Triangle isocèle 64523"/>
          <p:cNvSpPr>
            <a:spLocks noChangeArrowheads="1"/>
          </p:cNvSpPr>
          <p:nvPr/>
        </p:nvSpPr>
        <p:spPr bwMode="auto">
          <a:xfrm rot="10800000">
            <a:off x="3354388" y="2103438"/>
            <a:ext cx="179387" cy="1809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  <p:sp>
        <p:nvSpPr>
          <p:cNvPr id="60434" name="Triangle isocèle 92"/>
          <p:cNvSpPr>
            <a:spLocks noChangeArrowheads="1"/>
          </p:cNvSpPr>
          <p:nvPr/>
        </p:nvSpPr>
        <p:spPr bwMode="auto">
          <a:xfrm rot="10800000">
            <a:off x="3370263" y="2928938"/>
            <a:ext cx="179387" cy="17938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  <p:sp>
        <p:nvSpPr>
          <p:cNvPr id="60435" name="Rectangle 64531"/>
          <p:cNvSpPr>
            <a:spLocks noChangeArrowheads="1"/>
          </p:cNvSpPr>
          <p:nvPr/>
        </p:nvSpPr>
        <p:spPr bwMode="auto">
          <a:xfrm>
            <a:off x="2987675" y="3651250"/>
            <a:ext cx="927100" cy="25082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900" b="1" dirty="0" err="1"/>
              <a:t>Cf</a:t>
            </a:r>
            <a:r>
              <a:rPr lang="fr-FR" altLang="fr-FR" sz="900" b="1" dirty="0"/>
              <a:t> détails slide 8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547DCB1-495B-40D8-BE9E-ABC16740EE14}"/>
              </a:ext>
            </a:extLst>
          </p:cNvPr>
          <p:cNvSpPr/>
          <p:nvPr/>
        </p:nvSpPr>
        <p:spPr bwMode="auto">
          <a:xfrm>
            <a:off x="4075113" y="3203575"/>
            <a:ext cx="1144587" cy="7588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</a:rPr>
              <a:t>Attache l’acte de décès au dossier Successions de Raymond </a:t>
            </a:r>
          </a:p>
          <a:p>
            <a:pPr algn="ctr"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</a:rPr>
              <a:t>Saisit le bénéficiaire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BBD4B4CD-6700-4321-8FD3-5695BFE60228}"/>
              </a:ext>
            </a:extLst>
          </p:cNvPr>
          <p:cNvSpPr/>
          <p:nvPr/>
        </p:nvSpPr>
        <p:spPr bwMode="auto">
          <a:xfrm>
            <a:off x="5364163" y="3075806"/>
            <a:ext cx="2520950" cy="181927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</a:rPr>
              <a:t>Appelle Sophie :</a:t>
            </a:r>
          </a:p>
          <a:p>
            <a:pPr marL="85725" indent="-85725">
              <a:buFont typeface="Arial" panose="020B0604020202020204" pitchFamily="34" charset="0"/>
              <a:buChar char="•"/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</a:rPr>
              <a:t>L</a:t>
            </a:r>
            <a:r>
              <a:rPr lang="fr-FR" sz="800" dirty="0" smtClean="0">
                <a:solidFill>
                  <a:schemeClr val="accent6">
                    <a:lumMod val="50000"/>
                  </a:schemeClr>
                </a:solidFill>
              </a:rPr>
              <a:t>ui </a:t>
            </a:r>
            <a:r>
              <a:rPr lang="fr-FR" sz="800" dirty="0">
                <a:solidFill>
                  <a:schemeClr val="accent6">
                    <a:lumMod val="50000"/>
                  </a:schemeClr>
                </a:solidFill>
              </a:rPr>
              <a:t>rappelle qu’elle est bénéficiaire de la succession de Raymond et que l’Option Transmission lui donne droit à un accompagnement privilégié et des garanties d’assistance</a:t>
            </a:r>
          </a:p>
          <a:p>
            <a:pPr marL="85725" indent="-85725">
              <a:buFont typeface="Arial" panose="020B0604020202020204" pitchFamily="34" charset="0"/>
              <a:buChar char="•"/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</a:rPr>
              <a:t>R</a:t>
            </a:r>
            <a:r>
              <a:rPr lang="fr-FR" sz="800" dirty="0" smtClean="0">
                <a:solidFill>
                  <a:schemeClr val="accent6">
                    <a:lumMod val="50000"/>
                  </a:schemeClr>
                </a:solidFill>
              </a:rPr>
              <a:t>edonne </a:t>
            </a:r>
            <a:r>
              <a:rPr lang="fr-FR" sz="800" dirty="0">
                <a:solidFill>
                  <a:schemeClr val="accent6">
                    <a:lumMod val="50000"/>
                  </a:schemeClr>
                </a:solidFill>
              </a:rPr>
              <a:t>les coordonnées de l’</a:t>
            </a:r>
            <a:r>
              <a:rPr lang="fr-FR" sz="800" dirty="0" err="1">
                <a:solidFill>
                  <a:schemeClr val="accent6">
                    <a:lumMod val="50000"/>
                  </a:schemeClr>
                </a:solidFill>
              </a:rPr>
              <a:t>assisteur</a:t>
            </a:r>
            <a:endParaRPr lang="fr-FR" sz="800" dirty="0">
              <a:solidFill>
                <a:schemeClr val="accent6">
                  <a:lumMod val="50000"/>
                </a:schemeClr>
              </a:solidFill>
            </a:endParaRPr>
          </a:p>
          <a:p>
            <a:pPr marL="85725" indent="-85725">
              <a:buFont typeface="Arial" panose="020B0604020202020204" pitchFamily="34" charset="0"/>
              <a:buChar char="•"/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</a:rPr>
              <a:t>Lui annonce </a:t>
            </a:r>
            <a:r>
              <a:rPr lang="fr-FR" sz="800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qu’elle pourra placer directement les fonds sur son contrat d’assurance-vie avec l’Option Transmission et qu’elle la recontactera à cet effet</a:t>
            </a:r>
          </a:p>
          <a:p>
            <a:pPr marL="85725" indent="-85725">
              <a:buFont typeface="Arial" panose="020B0604020202020204" pitchFamily="34" charset="0"/>
              <a:buChar char="•"/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Lui présente l’Espace Successions qui lui permettra de compléter et suivre son dossier à distance</a:t>
            </a:r>
            <a:endParaRPr lang="fr-FR" sz="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0438" name="Triangle isocèle 101"/>
          <p:cNvSpPr>
            <a:spLocks noChangeArrowheads="1"/>
          </p:cNvSpPr>
          <p:nvPr/>
        </p:nvSpPr>
        <p:spPr bwMode="auto">
          <a:xfrm rot="5400000">
            <a:off x="4001294" y="3471069"/>
            <a:ext cx="179387" cy="1809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  <p:sp>
        <p:nvSpPr>
          <p:cNvPr id="60439" name="Triangle isocèle 102"/>
          <p:cNvSpPr>
            <a:spLocks noChangeArrowheads="1"/>
          </p:cNvSpPr>
          <p:nvPr/>
        </p:nvSpPr>
        <p:spPr bwMode="auto">
          <a:xfrm rot="5400000">
            <a:off x="5112544" y="3471069"/>
            <a:ext cx="179387" cy="1809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  <p:sp>
        <p:nvSpPr>
          <p:cNvPr id="60440" name="Triangle isocèle 103"/>
          <p:cNvSpPr>
            <a:spLocks noChangeArrowheads="1"/>
          </p:cNvSpPr>
          <p:nvPr/>
        </p:nvSpPr>
        <p:spPr bwMode="auto">
          <a:xfrm>
            <a:off x="6472608" y="2119313"/>
            <a:ext cx="179388" cy="1809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  <p:cxnSp>
        <p:nvCxnSpPr>
          <p:cNvPr id="64538" name="Connecteur droit 64537">
            <a:extLst>
              <a:ext uri="{FF2B5EF4-FFF2-40B4-BE49-F238E27FC236}">
                <a16:creationId xmlns:a16="http://schemas.microsoft.com/office/drawing/2014/main" id="{4A69900C-5064-44EB-BF77-C403CDD270F1}"/>
              </a:ext>
            </a:extLst>
          </p:cNvPr>
          <p:cNvCxnSpPr>
            <a:stCxn id="60440" idx="3"/>
          </p:cNvCxnSpPr>
          <p:nvPr/>
        </p:nvCxnSpPr>
        <p:spPr>
          <a:xfrm>
            <a:off x="6562302" y="2300288"/>
            <a:ext cx="25823" cy="803275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39" name="ZoneTexte 64538">
            <a:extLst>
              <a:ext uri="{FF2B5EF4-FFF2-40B4-BE49-F238E27FC236}">
                <a16:creationId xmlns:a16="http://schemas.microsoft.com/office/drawing/2014/main" id="{EE6E6B50-045F-467C-BF51-FD6066B05D06}"/>
              </a:ext>
            </a:extLst>
          </p:cNvPr>
          <p:cNvSpPr txBox="1"/>
          <p:nvPr/>
        </p:nvSpPr>
        <p:spPr>
          <a:xfrm>
            <a:off x="5292725" y="1435101"/>
            <a:ext cx="2652713" cy="6588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fr-FR"/>
            </a:defPPr>
            <a:lvl1pPr marL="85725" indent="-85725">
              <a:buFont typeface="Arial" panose="020B0604020202020204" pitchFamily="34" charset="0"/>
              <a:buChar char="•"/>
              <a:defRPr sz="800"/>
            </a:lvl1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Reçoit le courrier annoncé par Marie lui indiquant : </a:t>
            </a:r>
          </a:p>
          <a:p>
            <a:pPr>
              <a:defRPr/>
            </a:pP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les pièces à fournir </a:t>
            </a:r>
          </a:p>
          <a:p>
            <a:pPr>
              <a:defRPr/>
            </a:pPr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ses identifiants de connexion à l'Espace Successions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7" name="Espace réservé du texte 17">
            <a:extLst>
              <a:ext uri="{FF2B5EF4-FFF2-40B4-BE49-F238E27FC236}">
                <a16:creationId xmlns:a16="http://schemas.microsoft.com/office/drawing/2014/main" id="{F3AB585E-A54C-4940-9593-FF38FA67F22D}"/>
              </a:ext>
            </a:extLst>
          </p:cNvPr>
          <p:cNvSpPr txBox="1">
            <a:spLocks/>
          </p:cNvSpPr>
          <p:nvPr/>
        </p:nvSpPr>
        <p:spPr>
          <a:xfrm>
            <a:off x="34925" y="50800"/>
            <a:ext cx="428625" cy="433388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l" rtl="0" fontAlgn="base">
              <a:spcBef>
                <a:spcPct val="0"/>
              </a:spcBef>
              <a:spcAft>
                <a:spcPct val="0"/>
              </a:spcAft>
              <a:buClr>
                <a:srgbClr val="00B2CB"/>
              </a:buClr>
              <a:buFont typeface="Cambria Math" pitchFamily="18" charset="0"/>
              <a:buChar char="ʘ"/>
              <a:defRPr sz="20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1pPr>
            <a:lvl2pPr marL="541338" lvl="1" indent="-204788" algn="l" rtl="0" fontAlgn="base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itchFamily="18" charset="2"/>
              <a:buChar char="·"/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2pPr>
            <a:lvl3pPr marL="808038" lvl="2" indent="-198438" algn="l" rtl="0" fontAlgn="base">
              <a:spcBef>
                <a:spcPct val="0"/>
              </a:spcBef>
              <a:spcAft>
                <a:spcPct val="0"/>
              </a:spcAft>
              <a:buClr>
                <a:srgbClr val="B0006C"/>
              </a:buClr>
              <a:buFont typeface="Courier New" pitchFamily="49" charset="0"/>
              <a:buChar char="o"/>
              <a:defRPr sz="16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3pPr>
            <a:lvl4pPr marL="1165225" lvl="3" indent="-196850" algn="l" rtl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4pPr>
            <a:lvl5pPr lvl="4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itchFamily="18" charset="0"/>
              <a:buNone/>
              <a:defRPr/>
            </a:pPr>
            <a:r>
              <a:rPr lang="fr-FR" sz="2800" b="1" kern="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8" name="Rectangle : coins arrondis 117">
            <a:extLst>
              <a:ext uri="{FF2B5EF4-FFF2-40B4-BE49-F238E27FC236}">
                <a16:creationId xmlns:a16="http://schemas.microsoft.com/office/drawing/2014/main" id="{2652CCAC-6D8E-4CED-95E4-88A1DD7B6A5F}"/>
              </a:ext>
            </a:extLst>
          </p:cNvPr>
          <p:cNvSpPr/>
          <p:nvPr/>
        </p:nvSpPr>
        <p:spPr bwMode="auto">
          <a:xfrm>
            <a:off x="179388" y="1419225"/>
            <a:ext cx="1979612" cy="19843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Raymond, client de la Caisse d’Epargne Ile de France, est décédé d’une maladie grave. </a:t>
            </a:r>
          </a:p>
          <a:p>
            <a:pPr>
              <a:defRPr/>
            </a:pPr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avait souscrit un contrat d’assurance-vie dont l’assureur est la CNP.</a:t>
            </a:r>
          </a:p>
          <a:p>
            <a:pPr>
              <a:defRPr/>
            </a:pPr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Sophie, seule membre de la famille qui restait à Raymond, est l’unique bénéficiaire désignée par le testament déposé par Raymond chez son notaire à Paris, sa ville natale.</a:t>
            </a:r>
          </a:p>
        </p:txBody>
      </p:sp>
      <p:grpSp>
        <p:nvGrpSpPr>
          <p:cNvPr id="119" name="Groupe 36">
            <a:extLst>
              <a:ext uri="{FF2B5EF4-FFF2-40B4-BE49-F238E27FC236}">
                <a16:creationId xmlns:a16="http://schemas.microsoft.com/office/drawing/2014/main" id="{929CDA9A-BCCC-45B5-995D-715D97C255E5}"/>
              </a:ext>
            </a:extLst>
          </p:cNvPr>
          <p:cNvGrpSpPr>
            <a:grpSpLocks/>
          </p:cNvGrpSpPr>
          <p:nvPr/>
        </p:nvGrpSpPr>
        <p:grpSpPr bwMode="auto">
          <a:xfrm>
            <a:off x="3276228" y="632558"/>
            <a:ext cx="360363" cy="360362"/>
            <a:chOff x="554449" y="1078382"/>
            <a:chExt cx="360000" cy="3600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76D65257-D403-4457-956D-C7F150C4ACD1}"/>
                </a:ext>
              </a:extLst>
            </p:cNvPr>
            <p:cNvSpPr/>
            <p:nvPr/>
          </p:nvSpPr>
          <p:spPr>
            <a:xfrm>
              <a:off x="554449" y="1078382"/>
              <a:ext cx="360000" cy="360000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1" name="Organigramme : Carte perforée 120">
              <a:extLst>
                <a:ext uri="{FF2B5EF4-FFF2-40B4-BE49-F238E27FC236}">
                  <a16:creationId xmlns:a16="http://schemas.microsoft.com/office/drawing/2014/main" id="{C83AD5C6-2D63-4F9A-AE67-EC7258AB9B13}"/>
                </a:ext>
              </a:extLst>
            </p:cNvPr>
            <p:cNvSpPr/>
            <p:nvPr/>
          </p:nvSpPr>
          <p:spPr>
            <a:xfrm>
              <a:off x="635330" y="1195739"/>
              <a:ext cx="179206" cy="144317"/>
            </a:xfrm>
            <a:prstGeom prst="flowChartPunchedCard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122" name="Connecteur droit avec flèche 121">
            <a:extLst>
              <a:ext uri="{FF2B5EF4-FFF2-40B4-BE49-F238E27FC236}">
                <a16:creationId xmlns:a16="http://schemas.microsoft.com/office/drawing/2014/main" id="{687B0DE2-3B46-40D0-A3C1-13EB1F24C0AB}"/>
              </a:ext>
            </a:extLst>
          </p:cNvPr>
          <p:cNvCxnSpPr>
            <a:cxnSpLocks/>
            <a:stCxn id="120" idx="6"/>
          </p:cNvCxnSpPr>
          <p:nvPr/>
        </p:nvCxnSpPr>
        <p:spPr>
          <a:xfrm flipV="1">
            <a:off x="3636963" y="812800"/>
            <a:ext cx="820737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122">
            <a:extLst>
              <a:ext uri="{FF2B5EF4-FFF2-40B4-BE49-F238E27FC236}">
                <a16:creationId xmlns:a16="http://schemas.microsoft.com/office/drawing/2014/main" id="{71FF8E3E-C186-4AD4-BA64-26EA8EEA52E1}"/>
              </a:ext>
            </a:extLst>
          </p:cNvPr>
          <p:cNvCxnSpPr>
            <a:cxnSpLocks/>
          </p:cNvCxnSpPr>
          <p:nvPr/>
        </p:nvCxnSpPr>
        <p:spPr>
          <a:xfrm>
            <a:off x="4827588" y="812800"/>
            <a:ext cx="1560512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avec flèche 123">
            <a:extLst>
              <a:ext uri="{FF2B5EF4-FFF2-40B4-BE49-F238E27FC236}">
                <a16:creationId xmlns:a16="http://schemas.microsoft.com/office/drawing/2014/main" id="{F295B25C-234D-47F7-8857-D69B3B022EA8}"/>
              </a:ext>
            </a:extLst>
          </p:cNvPr>
          <p:cNvCxnSpPr>
            <a:cxnSpLocks/>
          </p:cNvCxnSpPr>
          <p:nvPr/>
        </p:nvCxnSpPr>
        <p:spPr>
          <a:xfrm>
            <a:off x="6757988" y="812800"/>
            <a:ext cx="112712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avec flèche 124">
            <a:extLst>
              <a:ext uri="{FF2B5EF4-FFF2-40B4-BE49-F238E27FC236}">
                <a16:creationId xmlns:a16="http://schemas.microsoft.com/office/drawing/2014/main" id="{15DAE0AA-1F31-405A-A850-2590118B8783}"/>
              </a:ext>
            </a:extLst>
          </p:cNvPr>
          <p:cNvCxnSpPr>
            <a:cxnSpLocks/>
          </p:cNvCxnSpPr>
          <p:nvPr/>
        </p:nvCxnSpPr>
        <p:spPr>
          <a:xfrm flipV="1">
            <a:off x="8245475" y="812800"/>
            <a:ext cx="34448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Image 125">
            <a:extLst>
              <a:ext uri="{FF2B5EF4-FFF2-40B4-BE49-F238E27FC236}">
                <a16:creationId xmlns:a16="http://schemas.microsoft.com/office/drawing/2014/main" id="{25C3C7DE-991F-4091-B7B2-ED4A2497AD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53737" t="4526"/>
          <a:stretch/>
        </p:blipFill>
        <p:spPr>
          <a:xfrm>
            <a:off x="4499992" y="694248"/>
            <a:ext cx="256249" cy="256032"/>
          </a:xfrm>
          <a:prstGeom prst="rect">
            <a:avLst/>
          </a:prstGeom>
          <a:ln>
            <a:noFill/>
          </a:ln>
        </p:spPr>
      </p:pic>
      <p:pic>
        <p:nvPicPr>
          <p:cNvPr id="128" name="Picture 2" descr="HQ Folder PNG Transparent Folder.PNG Images. | PlusPNG">
            <a:extLst>
              <a:ext uri="{FF2B5EF4-FFF2-40B4-BE49-F238E27FC236}">
                <a16:creationId xmlns:a16="http://schemas.microsoft.com/office/drawing/2014/main" id="{78C1415B-0413-4E36-A63C-E39EDCBC85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1" t="21361" r="5405" b="20642"/>
          <a:stretch/>
        </p:blipFill>
        <p:spPr bwMode="auto">
          <a:xfrm>
            <a:off x="6435185" y="674717"/>
            <a:ext cx="300788" cy="24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52" name="Image 1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50" y="700088"/>
            <a:ext cx="241300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" name="Ellipse 130">
            <a:extLst>
              <a:ext uri="{FF2B5EF4-FFF2-40B4-BE49-F238E27FC236}">
                <a16:creationId xmlns:a16="http://schemas.microsoft.com/office/drawing/2014/main" id="{2944E2A2-68BC-4524-8CE9-12A3045AC109}"/>
              </a:ext>
            </a:extLst>
          </p:cNvPr>
          <p:cNvSpPr/>
          <p:nvPr/>
        </p:nvSpPr>
        <p:spPr bwMode="auto">
          <a:xfrm>
            <a:off x="7869238" y="633413"/>
            <a:ext cx="360362" cy="360362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0454" name="Picture 4" descr="https://www.cityroul.com/wp-content/uploads/2014/03/5_picto_TIRELIRE.png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288" y="685800"/>
            <a:ext cx="2476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" name="Ellipse 132">
            <a:extLst>
              <a:ext uri="{FF2B5EF4-FFF2-40B4-BE49-F238E27FC236}">
                <a16:creationId xmlns:a16="http://schemas.microsoft.com/office/drawing/2014/main" id="{C8A1AE63-88F6-49B4-914E-A19F85BF0DBA}"/>
              </a:ext>
            </a:extLst>
          </p:cNvPr>
          <p:cNvSpPr/>
          <p:nvPr/>
        </p:nvSpPr>
        <p:spPr bwMode="auto">
          <a:xfrm>
            <a:off x="8615363" y="633413"/>
            <a:ext cx="360362" cy="360362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456" name="ZoneTexte 23"/>
          <p:cNvSpPr txBox="1">
            <a:spLocks noChangeArrowheads="1"/>
          </p:cNvSpPr>
          <p:nvPr/>
        </p:nvSpPr>
        <p:spPr bwMode="auto">
          <a:xfrm>
            <a:off x="2940050" y="1022350"/>
            <a:ext cx="984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900" b="1">
                <a:solidFill>
                  <a:schemeClr val="accent1"/>
                </a:solidFill>
              </a:rPr>
              <a:t>Connaissance du décès</a:t>
            </a:r>
          </a:p>
        </p:txBody>
      </p:sp>
      <p:sp>
        <p:nvSpPr>
          <p:cNvPr id="60457" name="ZoneTexte 24"/>
          <p:cNvSpPr txBox="1">
            <a:spLocks noChangeArrowheads="1"/>
          </p:cNvSpPr>
          <p:nvPr/>
        </p:nvSpPr>
        <p:spPr bwMode="auto">
          <a:xfrm>
            <a:off x="5357813" y="1022350"/>
            <a:ext cx="2238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900" b="1">
                <a:solidFill>
                  <a:schemeClr val="accent1"/>
                </a:solidFill>
              </a:rPr>
              <a:t>Identification/ </a:t>
            </a:r>
          </a:p>
          <a:p>
            <a:pPr algn="ctr"/>
            <a:r>
              <a:rPr lang="fr-FR" altLang="fr-FR" sz="900" b="1">
                <a:solidFill>
                  <a:schemeClr val="accent1"/>
                </a:solidFill>
              </a:rPr>
              <a:t>Contact des bénéficiaires</a:t>
            </a:r>
          </a:p>
        </p:txBody>
      </p:sp>
      <p:sp>
        <p:nvSpPr>
          <p:cNvPr id="60458" name="ZoneTexte 31"/>
          <p:cNvSpPr txBox="1">
            <a:spLocks noChangeArrowheads="1"/>
          </p:cNvSpPr>
          <p:nvPr/>
        </p:nvSpPr>
        <p:spPr bwMode="auto">
          <a:xfrm>
            <a:off x="4083050" y="1022350"/>
            <a:ext cx="1116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900" b="1">
                <a:solidFill>
                  <a:schemeClr val="accent1"/>
                </a:solidFill>
              </a:rPr>
              <a:t>Recherche des bénéficiaires</a:t>
            </a:r>
          </a:p>
        </p:txBody>
      </p:sp>
      <p:sp>
        <p:nvSpPr>
          <p:cNvPr id="137" name="ZoneTexte 39">
            <a:extLst>
              <a:ext uri="{FF2B5EF4-FFF2-40B4-BE49-F238E27FC236}">
                <a16:creationId xmlns:a16="http://schemas.microsoft.com/office/drawing/2014/main" id="{9891FE33-5A34-4C73-BAC9-1E78B23B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1022350"/>
            <a:ext cx="987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altLang="fr-FR" sz="900" dirty="0">
                <a:solidFill>
                  <a:schemeClr val="bg1">
                    <a:lumMod val="50000"/>
                  </a:schemeClr>
                </a:solidFill>
              </a:rPr>
              <a:t>Transmission des pièces</a:t>
            </a:r>
          </a:p>
        </p:txBody>
      </p:sp>
      <p:sp>
        <p:nvSpPr>
          <p:cNvPr id="138" name="ZoneTexte 39">
            <a:extLst>
              <a:ext uri="{FF2B5EF4-FFF2-40B4-BE49-F238E27FC236}">
                <a16:creationId xmlns:a16="http://schemas.microsoft.com/office/drawing/2014/main" id="{E1149694-E98E-4879-AA77-1A8FA6659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4525" y="1022350"/>
            <a:ext cx="9874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altLang="fr-FR" sz="900" dirty="0">
                <a:solidFill>
                  <a:schemeClr val="bg1">
                    <a:lumMod val="50000"/>
                  </a:schemeClr>
                </a:solidFill>
              </a:rPr>
              <a:t>Recyclage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Connecteur : en angle 52">
            <a:extLst>
              <a:ext uri="{FF2B5EF4-FFF2-40B4-BE49-F238E27FC236}">
                <a16:creationId xmlns:a16="http://schemas.microsoft.com/office/drawing/2014/main" id="{A82D1D33-0FAE-4B94-A788-65B16BB05A28}"/>
              </a:ext>
            </a:extLst>
          </p:cNvPr>
          <p:cNvCxnSpPr>
            <a:cxnSpLocks/>
            <a:endCxn id="61451" idx="3"/>
          </p:cNvCxnSpPr>
          <p:nvPr/>
        </p:nvCxnSpPr>
        <p:spPr>
          <a:xfrm rot="5400000">
            <a:off x="7003256" y="3980657"/>
            <a:ext cx="277813" cy="0"/>
          </a:xfrm>
          <a:prstGeom prst="bentConnector3">
            <a:avLst>
              <a:gd name="adj1" fmla="val 50000"/>
            </a:avLst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7410841-95BD-4293-92AA-246F40E505CE}"/>
              </a:ext>
            </a:extLst>
          </p:cNvPr>
          <p:cNvSpPr/>
          <p:nvPr/>
        </p:nvSpPr>
        <p:spPr bwMode="auto">
          <a:xfrm>
            <a:off x="5659438" y="4305300"/>
            <a:ext cx="3092450" cy="4111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F84EEDF8-DBD5-4D5F-91CC-8612FC8DFB76}"/>
              </a:ext>
            </a:extLst>
          </p:cNvPr>
          <p:cNvSpPr/>
          <p:nvPr/>
        </p:nvSpPr>
        <p:spPr bwMode="auto">
          <a:xfrm>
            <a:off x="5646738" y="2909888"/>
            <a:ext cx="3092450" cy="104616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F686FBB5-0DB2-48E7-850A-05EB0CC7B861}"/>
              </a:ext>
            </a:extLst>
          </p:cNvPr>
          <p:cNvSpPr/>
          <p:nvPr/>
        </p:nvSpPr>
        <p:spPr bwMode="auto">
          <a:xfrm>
            <a:off x="5653088" y="1463675"/>
            <a:ext cx="3092450" cy="9588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4064011-4FDE-4555-9924-0E98561A1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447675"/>
            <a:ext cx="1944688" cy="1155700"/>
          </a:xfrm>
        </p:spPr>
        <p:txBody>
          <a:bodyPr/>
          <a:lstStyle/>
          <a:p>
            <a:pPr>
              <a:defRPr/>
            </a:pPr>
            <a:r>
              <a:rPr lang="fr-FR" sz="1600" dirty="0">
                <a:cs typeface="Arial" charset="0"/>
              </a:rPr>
              <a:t>MACRO PROCESS TRANSMISSION</a:t>
            </a:r>
          </a:p>
        </p:txBody>
      </p:sp>
      <p:sp>
        <p:nvSpPr>
          <p:cNvPr id="61447" name="ZoneTexte 5"/>
          <p:cNvSpPr txBox="1">
            <a:spLocks noChangeArrowheads="1"/>
          </p:cNvSpPr>
          <p:nvPr/>
        </p:nvSpPr>
        <p:spPr bwMode="auto">
          <a:xfrm rot="-5400000">
            <a:off x="2093913" y="1622425"/>
            <a:ext cx="1004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900" b="1">
                <a:solidFill>
                  <a:schemeClr val="accent1"/>
                </a:solidFill>
              </a:rPr>
              <a:t>Sophie, Bénéficiaire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A2682C5-3002-4EE0-8CEB-BCC859A8206A}"/>
              </a:ext>
            </a:extLst>
          </p:cNvPr>
          <p:cNvSpPr txBox="1"/>
          <p:nvPr/>
        </p:nvSpPr>
        <p:spPr>
          <a:xfrm rot="16200000">
            <a:off x="2066131" y="3204370"/>
            <a:ext cx="1152525" cy="46196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fr-FR" sz="800" b="1" dirty="0">
                <a:solidFill>
                  <a:schemeClr val="accent6"/>
                </a:solidFill>
              </a:rPr>
              <a:t>Marie, </a:t>
            </a:r>
          </a:p>
          <a:p>
            <a:pPr algn="ctr">
              <a:defRPr/>
            </a:pPr>
            <a:r>
              <a:rPr lang="fr-FR" sz="800" b="1" dirty="0">
                <a:solidFill>
                  <a:schemeClr val="accent6"/>
                </a:solidFill>
              </a:rPr>
              <a:t>BO / MO Successions CE</a:t>
            </a:r>
          </a:p>
        </p:txBody>
      </p:sp>
      <p:sp>
        <p:nvSpPr>
          <p:cNvPr id="61449" name="ZoneTexte 13"/>
          <p:cNvSpPr txBox="1">
            <a:spLocks noChangeArrowheads="1"/>
          </p:cNvSpPr>
          <p:nvPr/>
        </p:nvSpPr>
        <p:spPr bwMode="auto">
          <a:xfrm rot="-5400000">
            <a:off x="2222500" y="4289425"/>
            <a:ext cx="1004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800" b="1">
                <a:solidFill>
                  <a:srgbClr val="F47920"/>
                </a:solidFill>
              </a:rPr>
              <a:t>Marc,</a:t>
            </a:r>
          </a:p>
          <a:p>
            <a:pPr algn="ctr"/>
            <a:r>
              <a:rPr lang="fr-FR" altLang="fr-FR" sz="800" b="1">
                <a:solidFill>
                  <a:srgbClr val="F47920"/>
                </a:solidFill>
              </a:rPr>
              <a:t>BO Assureur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8B66B5D-E070-44C0-A1A8-CD9F84A0068C}"/>
              </a:ext>
            </a:extLst>
          </p:cNvPr>
          <p:cNvSpPr/>
          <p:nvPr/>
        </p:nvSpPr>
        <p:spPr>
          <a:xfrm>
            <a:off x="5651500" y="2849563"/>
            <a:ext cx="3160713" cy="10906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 </a:t>
            </a:r>
            <a:endParaRPr lang="fr-FR" sz="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Marie reprend contact avec Sophie pour s’assurer qu’elle souhaite recycler les capitaux sur son contrat d’assurance-vie avec tous les avantages de l’Option Transmission. Sophie étant d’accord, elle finalise l’opération : </a:t>
            </a:r>
            <a:endParaRPr lang="fr-FR" sz="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lnSpc>
                <a:spcPct val="105000"/>
              </a:lnSpc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Vérification de la clause et éventuelle actualisation</a:t>
            </a:r>
            <a:endParaRPr lang="fr-FR" sz="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lnSpc>
                <a:spcPct val="105000"/>
              </a:lnSpc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Montant versé sur le contrat de Sophie</a:t>
            </a:r>
            <a:endParaRPr lang="fr-FR" sz="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lnSpc>
                <a:spcPct val="105000"/>
              </a:lnSpc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fr-FR" sz="800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Allocation des fonds sur les différents supports proposés</a:t>
            </a:r>
            <a:endParaRPr lang="fr-FR" sz="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1451" name="Triangle isocèle 73"/>
          <p:cNvSpPr>
            <a:spLocks noChangeArrowheads="1"/>
          </p:cNvSpPr>
          <p:nvPr/>
        </p:nvSpPr>
        <p:spPr bwMode="auto">
          <a:xfrm rot="10800000">
            <a:off x="7053263" y="4119563"/>
            <a:ext cx="179387" cy="1809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3DDC63-3780-40B6-87DB-00397C04209B}"/>
              </a:ext>
            </a:extLst>
          </p:cNvPr>
          <p:cNvSpPr/>
          <p:nvPr/>
        </p:nvSpPr>
        <p:spPr>
          <a:xfrm>
            <a:off x="5651500" y="4330700"/>
            <a:ext cx="3160713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fr-FR" sz="800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</a:rPr>
              <a:t>Marc verse les fonds sur le contrat d’assurance-vie de Sophie, ce qui déclenche une notification </a:t>
            </a:r>
            <a:endParaRPr lang="fr-FR" sz="8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180E032-DC98-4FC4-A77E-950960A8B764}"/>
              </a:ext>
            </a:extLst>
          </p:cNvPr>
          <p:cNvSpPr/>
          <p:nvPr/>
        </p:nvSpPr>
        <p:spPr>
          <a:xfrm>
            <a:off x="5651500" y="1508125"/>
            <a:ext cx="3160713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fr-FR" sz="8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Sophie reçoit une notification l’informant qu’il y a du nouveau sur son Espace Successions. Elle se connecte et s’aperçoit que les fonds ont été réglés sur son compte.</a:t>
            </a:r>
            <a:endParaRPr lang="fr-FR" sz="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fr-FR" sz="8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 </a:t>
            </a:r>
            <a:endParaRPr lang="fr-FR" sz="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  <a:defRPr/>
            </a:pPr>
            <a:r>
              <a:rPr lang="fr-FR" sz="8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Sophie a été accompagnée tout au long de son parcours ; elle est satisfaite du service dont elle a bénéficié.</a:t>
            </a:r>
            <a:endParaRPr lang="fr-FR" sz="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43" name="Connecteur : en angle 42">
            <a:extLst>
              <a:ext uri="{FF2B5EF4-FFF2-40B4-BE49-F238E27FC236}">
                <a16:creationId xmlns:a16="http://schemas.microsoft.com/office/drawing/2014/main" id="{3E8BB282-2D6D-4629-8A71-638C55EDCCDE}"/>
              </a:ext>
            </a:extLst>
          </p:cNvPr>
          <p:cNvCxnSpPr>
            <a:cxnSpLocks/>
            <a:stCxn id="42" idx="3"/>
            <a:endCxn id="41" idx="3"/>
          </p:cNvCxnSpPr>
          <p:nvPr/>
        </p:nvCxnSpPr>
        <p:spPr>
          <a:xfrm>
            <a:off x="8812213" y="1924050"/>
            <a:ext cx="12700" cy="2576513"/>
          </a:xfrm>
          <a:prstGeom prst="bentConnector3">
            <a:avLst>
              <a:gd name="adj1" fmla="val 1800000"/>
            </a:avLst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55" name="Triangle isocèle 74"/>
          <p:cNvSpPr>
            <a:spLocks noChangeArrowheads="1"/>
          </p:cNvSpPr>
          <p:nvPr/>
        </p:nvSpPr>
        <p:spPr bwMode="auto">
          <a:xfrm rot="-5400000">
            <a:off x="8713788" y="1833563"/>
            <a:ext cx="179387" cy="17938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  <p:sp>
        <p:nvSpPr>
          <p:cNvPr id="83" name="Rectangle : coins arrondis 82">
            <a:extLst>
              <a:ext uri="{FF2B5EF4-FFF2-40B4-BE49-F238E27FC236}">
                <a16:creationId xmlns:a16="http://schemas.microsoft.com/office/drawing/2014/main" id="{8C186DF8-8B21-4B27-88AC-D52E8624803F}"/>
              </a:ext>
            </a:extLst>
          </p:cNvPr>
          <p:cNvSpPr/>
          <p:nvPr/>
        </p:nvSpPr>
        <p:spPr bwMode="auto">
          <a:xfrm>
            <a:off x="179388" y="1419225"/>
            <a:ext cx="1979612" cy="19843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Raymond, client de la Caisse d’Epargne Ile de France, est décédé d’une maladie grave. </a:t>
            </a:r>
          </a:p>
          <a:p>
            <a:pPr>
              <a:defRPr/>
            </a:pPr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avait souscrit un contrat d’assurance-vie dont l’assureur est la CNP.</a:t>
            </a:r>
          </a:p>
          <a:p>
            <a:pPr>
              <a:defRPr/>
            </a:pPr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Sophie, seule membre de la famille qui restait à Raymond, est l’unique bénéficiaire désignée par le testament déposé par Raymond chez son notaire à Paris, sa ville natale.</a:t>
            </a:r>
          </a:p>
        </p:txBody>
      </p:sp>
      <p:sp>
        <p:nvSpPr>
          <p:cNvPr id="84" name="Espace réservé du texte 17">
            <a:extLst>
              <a:ext uri="{FF2B5EF4-FFF2-40B4-BE49-F238E27FC236}">
                <a16:creationId xmlns:a16="http://schemas.microsoft.com/office/drawing/2014/main" id="{2B1888FE-1D23-43A1-B7D7-9B0B6C864331}"/>
              </a:ext>
            </a:extLst>
          </p:cNvPr>
          <p:cNvSpPr txBox="1">
            <a:spLocks/>
          </p:cNvSpPr>
          <p:nvPr/>
        </p:nvSpPr>
        <p:spPr>
          <a:xfrm>
            <a:off x="34925" y="50800"/>
            <a:ext cx="428625" cy="433388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l" rtl="0" fontAlgn="base">
              <a:spcBef>
                <a:spcPct val="0"/>
              </a:spcBef>
              <a:spcAft>
                <a:spcPct val="0"/>
              </a:spcAft>
              <a:buClr>
                <a:srgbClr val="00B2CB"/>
              </a:buClr>
              <a:buFont typeface="Cambria Math" pitchFamily="18" charset="0"/>
              <a:buChar char="ʘ"/>
              <a:defRPr sz="20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1pPr>
            <a:lvl2pPr marL="541338" lvl="1" indent="-204788" algn="l" rtl="0" fontAlgn="base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itchFamily="18" charset="2"/>
              <a:buChar char="·"/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2pPr>
            <a:lvl3pPr marL="808038" lvl="2" indent="-198438" algn="l" rtl="0" fontAlgn="base">
              <a:spcBef>
                <a:spcPct val="0"/>
              </a:spcBef>
              <a:spcAft>
                <a:spcPct val="0"/>
              </a:spcAft>
              <a:buClr>
                <a:srgbClr val="B0006C"/>
              </a:buClr>
              <a:buFont typeface="Courier New" pitchFamily="49" charset="0"/>
              <a:buChar char="o"/>
              <a:defRPr sz="16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3pPr>
            <a:lvl4pPr marL="1165225" lvl="3" indent="-196850" algn="l" rtl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4pPr>
            <a:lvl5pPr lvl="4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itchFamily="18" charset="0"/>
              <a:buNone/>
              <a:defRPr/>
            </a:pPr>
            <a:r>
              <a:rPr lang="fr-FR" sz="2800" b="1" kern="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4" name="ZoneTexte 23">
            <a:extLst>
              <a:ext uri="{FF2B5EF4-FFF2-40B4-BE49-F238E27FC236}">
                <a16:creationId xmlns:a16="http://schemas.microsoft.com/office/drawing/2014/main" id="{209E0588-E1AA-4C8E-9AB2-6BCB81BFC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025" y="1022350"/>
            <a:ext cx="930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altLang="fr-FR" sz="900" dirty="0">
                <a:solidFill>
                  <a:schemeClr val="bg1">
                    <a:lumMod val="50000"/>
                  </a:schemeClr>
                </a:solidFill>
              </a:rPr>
              <a:t>Connaissance du décès</a:t>
            </a:r>
          </a:p>
        </p:txBody>
      </p:sp>
      <p:sp>
        <p:nvSpPr>
          <p:cNvPr id="95" name="ZoneTexte 24">
            <a:extLst>
              <a:ext uri="{FF2B5EF4-FFF2-40B4-BE49-F238E27FC236}">
                <a16:creationId xmlns:a16="http://schemas.microsoft.com/office/drawing/2014/main" id="{74E86147-5DF3-4E28-A491-53AB0786E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1022350"/>
            <a:ext cx="2238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altLang="fr-FR" sz="900" dirty="0">
                <a:solidFill>
                  <a:schemeClr val="bg1">
                    <a:lumMod val="50000"/>
                  </a:schemeClr>
                </a:solidFill>
              </a:rPr>
              <a:t>Identification/ </a:t>
            </a:r>
          </a:p>
          <a:p>
            <a:pPr algn="ctr">
              <a:defRPr/>
            </a:pPr>
            <a:r>
              <a:rPr lang="fr-FR" altLang="fr-FR" sz="900" dirty="0">
                <a:solidFill>
                  <a:schemeClr val="bg1">
                    <a:lumMod val="50000"/>
                  </a:schemeClr>
                </a:solidFill>
              </a:rPr>
              <a:t>Contact des bénéficiaires</a:t>
            </a:r>
          </a:p>
        </p:txBody>
      </p:sp>
      <p:sp>
        <p:nvSpPr>
          <p:cNvPr id="99" name="ZoneTexte 31">
            <a:extLst>
              <a:ext uri="{FF2B5EF4-FFF2-40B4-BE49-F238E27FC236}">
                <a16:creationId xmlns:a16="http://schemas.microsoft.com/office/drawing/2014/main" id="{E903ECB9-43F7-4B37-97B8-BA87DE479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3050" y="1022350"/>
            <a:ext cx="1116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altLang="fr-FR" sz="900" dirty="0">
                <a:solidFill>
                  <a:schemeClr val="bg1">
                    <a:lumMod val="50000"/>
                  </a:schemeClr>
                </a:solidFill>
              </a:rPr>
              <a:t>Recherche des bénéficiaires</a:t>
            </a:r>
          </a:p>
        </p:txBody>
      </p:sp>
      <p:grpSp>
        <p:nvGrpSpPr>
          <p:cNvPr id="61461" name="Groupe 36"/>
          <p:cNvGrpSpPr>
            <a:grpSpLocks/>
          </p:cNvGrpSpPr>
          <p:nvPr/>
        </p:nvGrpSpPr>
        <p:grpSpPr bwMode="auto">
          <a:xfrm>
            <a:off x="3276600" y="631825"/>
            <a:ext cx="360363" cy="360363"/>
            <a:chOff x="554449" y="1078382"/>
            <a:chExt cx="360000" cy="360000"/>
          </a:xfrm>
        </p:grpSpPr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40AF2500-81AB-4EFC-AFF1-21B3FDBD20A1}"/>
                </a:ext>
              </a:extLst>
            </p:cNvPr>
            <p:cNvSpPr/>
            <p:nvPr/>
          </p:nvSpPr>
          <p:spPr>
            <a:xfrm>
              <a:off x="554449" y="1078382"/>
              <a:ext cx="360000" cy="36000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2" name="Organigramme : Carte perforée 101">
              <a:extLst>
                <a:ext uri="{FF2B5EF4-FFF2-40B4-BE49-F238E27FC236}">
                  <a16:creationId xmlns:a16="http://schemas.microsoft.com/office/drawing/2014/main" id="{F8D46522-792D-4634-91B3-F324C68DFE91}"/>
                </a:ext>
              </a:extLst>
            </p:cNvPr>
            <p:cNvSpPr/>
            <p:nvPr/>
          </p:nvSpPr>
          <p:spPr>
            <a:xfrm>
              <a:off x="635330" y="1195739"/>
              <a:ext cx="179206" cy="144317"/>
            </a:xfrm>
            <a:prstGeom prst="flowChartPunchedCard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3" name="ZoneTexte 39">
            <a:extLst>
              <a:ext uri="{FF2B5EF4-FFF2-40B4-BE49-F238E27FC236}">
                <a16:creationId xmlns:a16="http://schemas.microsoft.com/office/drawing/2014/main" id="{FFF071FE-FC72-4C4E-A1E5-FE9CC0CFB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6188" y="1022350"/>
            <a:ext cx="987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altLang="fr-FR" sz="900" dirty="0">
                <a:solidFill>
                  <a:schemeClr val="bg1">
                    <a:lumMod val="50000"/>
                  </a:schemeClr>
                </a:solidFill>
              </a:rPr>
              <a:t>Transmission des pièces</a:t>
            </a:r>
          </a:p>
        </p:txBody>
      </p:sp>
      <p:sp>
        <p:nvSpPr>
          <p:cNvPr id="61463" name="ZoneTexte 39"/>
          <p:cNvSpPr txBox="1">
            <a:spLocks noChangeArrowheads="1"/>
          </p:cNvSpPr>
          <p:nvPr/>
        </p:nvSpPr>
        <p:spPr bwMode="auto">
          <a:xfrm>
            <a:off x="8264525" y="1022350"/>
            <a:ext cx="9874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900" b="1">
                <a:solidFill>
                  <a:schemeClr val="accent1"/>
                </a:solidFill>
              </a:rPr>
              <a:t>Recyclage</a:t>
            </a:r>
          </a:p>
        </p:txBody>
      </p:sp>
      <p:cxnSp>
        <p:nvCxnSpPr>
          <p:cNvPr id="108" name="Connecteur droit avec flèche 107">
            <a:extLst>
              <a:ext uri="{FF2B5EF4-FFF2-40B4-BE49-F238E27FC236}">
                <a16:creationId xmlns:a16="http://schemas.microsoft.com/office/drawing/2014/main" id="{E48CB484-1A9C-43AB-B0E7-F576810B5D1D}"/>
              </a:ext>
            </a:extLst>
          </p:cNvPr>
          <p:cNvCxnSpPr>
            <a:cxnSpLocks/>
            <a:stCxn id="101" idx="6"/>
          </p:cNvCxnSpPr>
          <p:nvPr/>
        </p:nvCxnSpPr>
        <p:spPr>
          <a:xfrm flipV="1">
            <a:off x="3636963" y="812800"/>
            <a:ext cx="820737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avec flèche 108">
            <a:extLst>
              <a:ext uri="{FF2B5EF4-FFF2-40B4-BE49-F238E27FC236}">
                <a16:creationId xmlns:a16="http://schemas.microsoft.com/office/drawing/2014/main" id="{5B8B23BD-B0AB-43B7-9015-09D2317091E8}"/>
              </a:ext>
            </a:extLst>
          </p:cNvPr>
          <p:cNvCxnSpPr>
            <a:cxnSpLocks/>
          </p:cNvCxnSpPr>
          <p:nvPr/>
        </p:nvCxnSpPr>
        <p:spPr>
          <a:xfrm>
            <a:off x="4827588" y="812800"/>
            <a:ext cx="1560512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avec flèche 109">
            <a:extLst>
              <a:ext uri="{FF2B5EF4-FFF2-40B4-BE49-F238E27FC236}">
                <a16:creationId xmlns:a16="http://schemas.microsoft.com/office/drawing/2014/main" id="{87490541-FDC6-4533-A169-126EB5AC59FF}"/>
              </a:ext>
            </a:extLst>
          </p:cNvPr>
          <p:cNvCxnSpPr>
            <a:cxnSpLocks/>
            <a:endCxn id="116" idx="2"/>
          </p:cNvCxnSpPr>
          <p:nvPr/>
        </p:nvCxnSpPr>
        <p:spPr>
          <a:xfrm>
            <a:off x="6757988" y="812800"/>
            <a:ext cx="1111250" cy="158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avec flèche 110">
            <a:extLst>
              <a:ext uri="{FF2B5EF4-FFF2-40B4-BE49-F238E27FC236}">
                <a16:creationId xmlns:a16="http://schemas.microsoft.com/office/drawing/2014/main" id="{1BB54BC1-76C9-4818-9C7A-DDFD3A55757F}"/>
              </a:ext>
            </a:extLst>
          </p:cNvPr>
          <p:cNvCxnSpPr>
            <a:cxnSpLocks/>
          </p:cNvCxnSpPr>
          <p:nvPr/>
        </p:nvCxnSpPr>
        <p:spPr>
          <a:xfrm flipV="1">
            <a:off x="8245475" y="812800"/>
            <a:ext cx="34448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8" name="Imag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7" t="4526"/>
          <a:stretch>
            <a:fillRect/>
          </a:stretch>
        </p:blipFill>
        <p:spPr bwMode="auto">
          <a:xfrm>
            <a:off x="4500563" y="693738"/>
            <a:ext cx="25558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Ellipse 112">
            <a:extLst>
              <a:ext uri="{FF2B5EF4-FFF2-40B4-BE49-F238E27FC236}">
                <a16:creationId xmlns:a16="http://schemas.microsoft.com/office/drawing/2014/main" id="{D9180E25-7931-4A7B-9AEB-4C595AEFDCA4}"/>
              </a:ext>
            </a:extLst>
          </p:cNvPr>
          <p:cNvSpPr/>
          <p:nvPr/>
        </p:nvSpPr>
        <p:spPr bwMode="auto">
          <a:xfrm>
            <a:off x="4456113" y="641350"/>
            <a:ext cx="360362" cy="360363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1470" name="Picture 2" descr="HQ Folder PNG Transparent Folder.PNG Images. | PlusPNG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2" t="21361" r="5405" b="20642"/>
          <a:stretch>
            <a:fillRect/>
          </a:stretch>
        </p:blipFill>
        <p:spPr bwMode="auto">
          <a:xfrm>
            <a:off x="6435725" y="674688"/>
            <a:ext cx="30003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" name="Ellipse 114">
            <a:extLst>
              <a:ext uri="{FF2B5EF4-FFF2-40B4-BE49-F238E27FC236}">
                <a16:creationId xmlns:a16="http://schemas.microsoft.com/office/drawing/2014/main" id="{8201DA7E-C490-492C-AA9B-AB76CCFE1CBF}"/>
              </a:ext>
            </a:extLst>
          </p:cNvPr>
          <p:cNvSpPr/>
          <p:nvPr/>
        </p:nvSpPr>
        <p:spPr bwMode="auto">
          <a:xfrm>
            <a:off x="6394450" y="631825"/>
            <a:ext cx="360363" cy="360363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1472" name="Image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50" y="700088"/>
            <a:ext cx="241300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Ellipse 115">
            <a:extLst>
              <a:ext uri="{FF2B5EF4-FFF2-40B4-BE49-F238E27FC236}">
                <a16:creationId xmlns:a16="http://schemas.microsoft.com/office/drawing/2014/main" id="{ECB31FB4-D469-4812-B7C4-00E873205FC9}"/>
              </a:ext>
            </a:extLst>
          </p:cNvPr>
          <p:cNvSpPr/>
          <p:nvPr/>
        </p:nvSpPr>
        <p:spPr bwMode="auto">
          <a:xfrm>
            <a:off x="7869238" y="633413"/>
            <a:ext cx="360362" cy="360362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0" name="Ellipse 119">
            <a:extLst>
              <a:ext uri="{FF2B5EF4-FFF2-40B4-BE49-F238E27FC236}">
                <a16:creationId xmlns:a16="http://schemas.microsoft.com/office/drawing/2014/main" id="{1D9A793A-89F3-47C6-B529-EEBC5D4BF783}"/>
              </a:ext>
            </a:extLst>
          </p:cNvPr>
          <p:cNvSpPr/>
          <p:nvPr/>
        </p:nvSpPr>
        <p:spPr bwMode="auto">
          <a:xfrm>
            <a:off x="8615363" y="633413"/>
            <a:ext cx="360362" cy="3603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1" name="Picture 4" descr="https://www.cityroul.com/wp-content/uploads/2014/03/5_picto_TIRELIRE.png">
            <a:extLst>
              <a:ext uri="{FF2B5EF4-FFF2-40B4-BE49-F238E27FC236}">
                <a16:creationId xmlns:a16="http://schemas.microsoft.com/office/drawing/2014/main" id="{CE5161E8-4C8B-4F53-97EC-D50AA8BE4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500" y="685489"/>
            <a:ext cx="247092" cy="26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A5D82DF3-0578-4552-9718-2CCD5D6B92D9}"/>
              </a:ext>
            </a:extLst>
          </p:cNvPr>
          <p:cNvSpPr/>
          <p:nvPr/>
        </p:nvSpPr>
        <p:spPr bwMode="auto">
          <a:xfrm>
            <a:off x="2916238" y="3095625"/>
            <a:ext cx="1133475" cy="91598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89A28DA2-7A0A-443D-9682-A0705F53DD3E}"/>
              </a:ext>
            </a:extLst>
          </p:cNvPr>
          <p:cNvSpPr/>
          <p:nvPr/>
        </p:nvSpPr>
        <p:spPr bwMode="auto">
          <a:xfrm>
            <a:off x="2916238" y="2284413"/>
            <a:ext cx="1133475" cy="6572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64540" name="Rectangle : coins arrondis 64539">
            <a:extLst>
              <a:ext uri="{FF2B5EF4-FFF2-40B4-BE49-F238E27FC236}">
                <a16:creationId xmlns:a16="http://schemas.microsoft.com/office/drawing/2014/main" id="{E5DE48CF-571B-404B-AA25-D66EF9D8D7D9}"/>
              </a:ext>
            </a:extLst>
          </p:cNvPr>
          <p:cNvSpPr/>
          <p:nvPr/>
        </p:nvSpPr>
        <p:spPr bwMode="auto">
          <a:xfrm>
            <a:off x="2916238" y="1436688"/>
            <a:ext cx="1136650" cy="6572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4064011-4FDE-4555-9924-0E98561A1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447675"/>
            <a:ext cx="1944688" cy="1155700"/>
          </a:xfrm>
        </p:spPr>
        <p:txBody>
          <a:bodyPr/>
          <a:lstStyle/>
          <a:p>
            <a:pPr>
              <a:defRPr/>
            </a:pPr>
            <a:r>
              <a:rPr lang="fr-FR" sz="1600" dirty="0">
                <a:cs typeface="Arial" charset="0"/>
              </a:rPr>
              <a:t>ZOOM SUR LA REMONTEE DES OPTIONS TRANSMISSION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A10A2F8-7BD3-48C9-BB16-366628D9C8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92713" y="2128838"/>
            <a:ext cx="3843337" cy="1306512"/>
          </a:xfrm>
        </p:spPr>
        <p:txBody>
          <a:bodyPr/>
          <a:lstStyle/>
          <a:p>
            <a:pPr algn="l">
              <a:defRPr/>
            </a:pPr>
            <a:r>
              <a:rPr lang="fr-FR" sz="1000" b="1" u="sng" dirty="0">
                <a:solidFill>
                  <a:schemeClr val="accent1"/>
                </a:solidFill>
              </a:rPr>
              <a:t>La cible </a:t>
            </a:r>
            <a:r>
              <a:rPr lang="fr-FR" sz="1000" b="1" u="sng" dirty="0" smtClean="0">
                <a:solidFill>
                  <a:schemeClr val="accent1"/>
                </a:solidFill>
              </a:rPr>
              <a:t>(une demande de travaux est en cours auprès d’ITCE)</a:t>
            </a:r>
            <a:r>
              <a:rPr lang="fr-FR" sz="1000" b="1" dirty="0" smtClean="0">
                <a:solidFill>
                  <a:schemeClr val="accent1"/>
                </a:solidFill>
              </a:rPr>
              <a:t> : </a:t>
            </a:r>
            <a:endParaRPr lang="fr-FR" sz="1000" b="1" dirty="0">
              <a:solidFill>
                <a:schemeClr val="accent1"/>
              </a:solidFill>
            </a:endParaRPr>
          </a:p>
          <a:p>
            <a:pPr marL="228600" indent="-228600" algn="l">
              <a:buClr>
                <a:schemeClr val="accent1"/>
              </a:buClr>
              <a:buFont typeface="Cambria Math" panose="02040503050406030204" pitchFamily="18" charset="0"/>
              <a:buAutoNum type="arabicPeriod"/>
              <a:defRPr/>
            </a:pPr>
            <a:r>
              <a:rPr lang="fr-FR" sz="1000" dirty="0">
                <a:solidFill>
                  <a:schemeClr val="accent1"/>
                </a:solidFill>
              </a:rPr>
              <a:t>Les distributeurs font tourner une requête automatisée</a:t>
            </a:r>
          </a:p>
          <a:p>
            <a:pPr marL="228600" indent="-228600" algn="l">
              <a:buClr>
                <a:schemeClr val="accent1"/>
              </a:buClr>
              <a:buFont typeface="Cambria Math" panose="02040503050406030204" pitchFamily="18" charset="0"/>
              <a:buAutoNum type="arabicPeriod"/>
              <a:defRPr/>
            </a:pPr>
            <a:r>
              <a:rPr lang="fr-FR" sz="1000" dirty="0">
                <a:solidFill>
                  <a:schemeClr val="accent1"/>
                </a:solidFill>
              </a:rPr>
              <a:t>Les résultats de la requête sont intégrés dans </a:t>
            </a:r>
            <a:r>
              <a:rPr lang="fr-FR" sz="1000" dirty="0" err="1">
                <a:solidFill>
                  <a:schemeClr val="accent1"/>
                </a:solidFill>
              </a:rPr>
              <a:t>Hérémus</a:t>
            </a:r>
            <a:endParaRPr lang="fr-FR" sz="1000" dirty="0">
              <a:solidFill>
                <a:schemeClr val="accent1"/>
              </a:solidFill>
            </a:endParaRPr>
          </a:p>
          <a:p>
            <a:pPr marL="228600" indent="-228600" algn="l">
              <a:buClr>
                <a:schemeClr val="accent1"/>
              </a:buClr>
              <a:buFont typeface="Cambria Math" panose="02040503050406030204" pitchFamily="18" charset="0"/>
              <a:buAutoNum type="arabicPeriod"/>
              <a:defRPr/>
            </a:pPr>
            <a:r>
              <a:rPr lang="fr-FR" sz="1000" dirty="0">
                <a:solidFill>
                  <a:schemeClr val="accent1"/>
                </a:solidFill>
              </a:rPr>
              <a:t>Les parrains sont automatiquement identifiés </a:t>
            </a:r>
          </a:p>
        </p:txBody>
      </p:sp>
      <p:sp>
        <p:nvSpPr>
          <p:cNvPr id="62471" name="ZoneTexte 5"/>
          <p:cNvSpPr txBox="1">
            <a:spLocks noChangeArrowheads="1"/>
          </p:cNvSpPr>
          <p:nvPr/>
        </p:nvSpPr>
        <p:spPr bwMode="auto">
          <a:xfrm rot="-5400000">
            <a:off x="2093913" y="1622425"/>
            <a:ext cx="1004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900" b="1">
                <a:solidFill>
                  <a:schemeClr val="accent1"/>
                </a:solidFill>
              </a:rPr>
              <a:t>Sophie, </a:t>
            </a:r>
          </a:p>
          <a:p>
            <a:pPr algn="ctr"/>
            <a:r>
              <a:rPr lang="fr-FR" altLang="fr-FR" sz="900" b="1">
                <a:solidFill>
                  <a:schemeClr val="accent1"/>
                </a:solidFill>
              </a:rPr>
              <a:t>ayant droit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C704557-7C31-4029-9061-5DBA9370A0C1}"/>
              </a:ext>
            </a:extLst>
          </p:cNvPr>
          <p:cNvSpPr txBox="1"/>
          <p:nvPr/>
        </p:nvSpPr>
        <p:spPr>
          <a:xfrm rot="16200000">
            <a:off x="2159794" y="2342357"/>
            <a:ext cx="1004887" cy="5080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fr-FR" sz="900" b="1" dirty="0">
                <a:solidFill>
                  <a:schemeClr val="accent4"/>
                </a:solidFill>
              </a:rPr>
              <a:t>Julien, conseiller agence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A2682C5-3002-4EE0-8CEB-BCC859A8206A}"/>
              </a:ext>
            </a:extLst>
          </p:cNvPr>
          <p:cNvSpPr txBox="1"/>
          <p:nvPr/>
        </p:nvSpPr>
        <p:spPr>
          <a:xfrm rot="16200000">
            <a:off x="2108994" y="3204369"/>
            <a:ext cx="1152525" cy="4619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fr-FR" sz="800" b="1" dirty="0">
                <a:solidFill>
                  <a:schemeClr val="accent6"/>
                </a:solidFill>
              </a:rPr>
              <a:t>Marie, </a:t>
            </a:r>
          </a:p>
          <a:p>
            <a:pPr algn="ctr">
              <a:defRPr/>
            </a:pPr>
            <a:r>
              <a:rPr lang="fr-FR" sz="800" b="1" dirty="0">
                <a:solidFill>
                  <a:schemeClr val="accent6"/>
                </a:solidFill>
              </a:rPr>
              <a:t>BO / MO Successions CE</a:t>
            </a:r>
          </a:p>
        </p:txBody>
      </p:sp>
      <p:sp>
        <p:nvSpPr>
          <p:cNvPr id="62474" name="ZoneTexte 23"/>
          <p:cNvSpPr txBox="1">
            <a:spLocks noChangeArrowheads="1"/>
          </p:cNvSpPr>
          <p:nvPr/>
        </p:nvSpPr>
        <p:spPr bwMode="auto">
          <a:xfrm>
            <a:off x="2911475" y="1022350"/>
            <a:ext cx="1138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900" b="1">
                <a:solidFill>
                  <a:schemeClr val="accent1"/>
                </a:solidFill>
              </a:rPr>
              <a:t>Connaissance du décès</a:t>
            </a:r>
          </a:p>
        </p:txBody>
      </p:sp>
      <p:grpSp>
        <p:nvGrpSpPr>
          <p:cNvPr id="62475" name="Groupe 36"/>
          <p:cNvGrpSpPr>
            <a:grpSpLocks/>
          </p:cNvGrpSpPr>
          <p:nvPr/>
        </p:nvGrpSpPr>
        <p:grpSpPr bwMode="auto">
          <a:xfrm>
            <a:off x="3276600" y="631825"/>
            <a:ext cx="360363" cy="360363"/>
            <a:chOff x="554449" y="1078382"/>
            <a:chExt cx="360000" cy="360000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397132B-60D4-4C0B-9C91-4383ECE8DB76}"/>
                </a:ext>
              </a:extLst>
            </p:cNvPr>
            <p:cNvSpPr/>
            <p:nvPr/>
          </p:nvSpPr>
          <p:spPr>
            <a:xfrm>
              <a:off x="554449" y="1078382"/>
              <a:ext cx="360000" cy="36000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62" name="Organigramme : Carte perforée 61">
              <a:extLst>
                <a:ext uri="{FF2B5EF4-FFF2-40B4-BE49-F238E27FC236}">
                  <a16:creationId xmlns:a16="http://schemas.microsoft.com/office/drawing/2014/main" id="{91DB1341-7BF4-407E-ACB4-9B8748741EFC}"/>
                </a:ext>
              </a:extLst>
            </p:cNvPr>
            <p:cNvSpPr/>
            <p:nvPr/>
          </p:nvSpPr>
          <p:spPr>
            <a:xfrm>
              <a:off x="635330" y="1195739"/>
              <a:ext cx="179206" cy="144317"/>
            </a:xfrm>
            <a:prstGeom prst="flowChartPunchedCard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/>
            </a:p>
          </p:txBody>
        </p:sp>
      </p:grpSp>
      <p:sp>
        <p:nvSpPr>
          <p:cNvPr id="62476" name="Rectangle 64520"/>
          <p:cNvSpPr>
            <a:spLocks noChangeArrowheads="1"/>
          </p:cNvSpPr>
          <p:nvPr/>
        </p:nvSpPr>
        <p:spPr bwMode="auto">
          <a:xfrm>
            <a:off x="2905125" y="1492250"/>
            <a:ext cx="11779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800">
                <a:solidFill>
                  <a:schemeClr val="accent1"/>
                </a:solidFill>
              </a:rPr>
              <a:t>Elle se procure l’acte de décès en mairie et le dépose à l’agence CE de Raymond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D5A732D-F93A-4E29-B540-20CB5C406E11}"/>
              </a:ext>
            </a:extLst>
          </p:cNvPr>
          <p:cNvSpPr/>
          <p:nvPr/>
        </p:nvSpPr>
        <p:spPr bwMode="auto">
          <a:xfrm>
            <a:off x="2884488" y="2282825"/>
            <a:ext cx="1198562" cy="7572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defRPr/>
            </a:pPr>
            <a:r>
              <a:rPr lang="fr-FR" sz="800" dirty="0">
                <a:solidFill>
                  <a:schemeClr val="accent4"/>
                </a:solidFill>
              </a:rPr>
              <a:t>Il accueille Sophie et la réconforte </a:t>
            </a:r>
          </a:p>
          <a:p>
            <a:pPr algn="ctr">
              <a:defRPr/>
            </a:pPr>
            <a:r>
              <a:rPr lang="fr-FR" sz="800" dirty="0">
                <a:solidFill>
                  <a:schemeClr val="accent4"/>
                </a:solidFill>
              </a:rPr>
              <a:t>Il transmet l’acte de décès au Service Successions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63CA68C-B83D-47D6-98A2-CAF9128925B9}"/>
              </a:ext>
            </a:extLst>
          </p:cNvPr>
          <p:cNvSpPr/>
          <p:nvPr/>
        </p:nvSpPr>
        <p:spPr bwMode="auto">
          <a:xfrm>
            <a:off x="2916238" y="3076575"/>
            <a:ext cx="1196975" cy="7572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defRPr/>
            </a:pPr>
            <a:r>
              <a:rPr lang="fr-FR" sz="800" dirty="0">
                <a:solidFill>
                  <a:schemeClr val="accent6">
                    <a:lumMod val="75000"/>
                  </a:schemeClr>
                </a:solidFill>
              </a:rPr>
              <a:t>Ouvre le dossier Successions et scanne l’acte de décès</a:t>
            </a:r>
          </a:p>
        </p:txBody>
      </p:sp>
      <p:sp>
        <p:nvSpPr>
          <p:cNvPr id="62479" name="Triangle isocèle 64523"/>
          <p:cNvSpPr>
            <a:spLocks noChangeArrowheads="1"/>
          </p:cNvSpPr>
          <p:nvPr/>
        </p:nvSpPr>
        <p:spPr bwMode="auto">
          <a:xfrm rot="10800000">
            <a:off x="3354388" y="2103438"/>
            <a:ext cx="179387" cy="1809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  <p:sp>
        <p:nvSpPr>
          <p:cNvPr id="62480" name="Triangle isocèle 92"/>
          <p:cNvSpPr>
            <a:spLocks noChangeArrowheads="1"/>
          </p:cNvSpPr>
          <p:nvPr/>
        </p:nvSpPr>
        <p:spPr bwMode="auto">
          <a:xfrm rot="10800000">
            <a:off x="3370263" y="2928938"/>
            <a:ext cx="179387" cy="17938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  <p:sp>
        <p:nvSpPr>
          <p:cNvPr id="62481" name="Rectangle 64531"/>
          <p:cNvSpPr>
            <a:spLocks noChangeArrowheads="1"/>
          </p:cNvSpPr>
          <p:nvPr/>
        </p:nvSpPr>
        <p:spPr bwMode="auto">
          <a:xfrm>
            <a:off x="2987675" y="3651250"/>
            <a:ext cx="927100" cy="25082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fr-FR" altLang="fr-FR" sz="900" b="1"/>
              <a:t>2 solutions</a:t>
            </a:r>
          </a:p>
        </p:txBody>
      </p:sp>
      <p:sp>
        <p:nvSpPr>
          <p:cNvPr id="62482" name="Triangle isocèle 101"/>
          <p:cNvSpPr>
            <a:spLocks noChangeArrowheads="1"/>
          </p:cNvSpPr>
          <p:nvPr/>
        </p:nvSpPr>
        <p:spPr bwMode="auto">
          <a:xfrm rot="5400000">
            <a:off x="4904581" y="2410619"/>
            <a:ext cx="180975" cy="17938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  <p:sp>
        <p:nvSpPr>
          <p:cNvPr id="117" name="Espace réservé du texte 17">
            <a:extLst>
              <a:ext uri="{FF2B5EF4-FFF2-40B4-BE49-F238E27FC236}">
                <a16:creationId xmlns:a16="http://schemas.microsoft.com/office/drawing/2014/main" id="{F3AB585E-A54C-4940-9593-FF38FA67F22D}"/>
              </a:ext>
            </a:extLst>
          </p:cNvPr>
          <p:cNvSpPr txBox="1">
            <a:spLocks/>
          </p:cNvSpPr>
          <p:nvPr/>
        </p:nvSpPr>
        <p:spPr>
          <a:xfrm>
            <a:off x="34925" y="50800"/>
            <a:ext cx="428625" cy="433388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l" rtl="0" fontAlgn="base">
              <a:spcBef>
                <a:spcPct val="0"/>
              </a:spcBef>
              <a:spcAft>
                <a:spcPct val="0"/>
              </a:spcAft>
              <a:buClr>
                <a:srgbClr val="00B2CB"/>
              </a:buClr>
              <a:buFont typeface="Cambria Math" pitchFamily="18" charset="0"/>
              <a:buChar char="ʘ"/>
              <a:defRPr sz="20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1pPr>
            <a:lvl2pPr marL="541338" lvl="1" indent="-204788" algn="l" rtl="0" fontAlgn="base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itchFamily="18" charset="2"/>
              <a:buChar char="·"/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2pPr>
            <a:lvl3pPr marL="808038" lvl="2" indent="-198438" algn="l" rtl="0" fontAlgn="base">
              <a:spcBef>
                <a:spcPct val="0"/>
              </a:spcBef>
              <a:spcAft>
                <a:spcPct val="0"/>
              </a:spcAft>
              <a:buClr>
                <a:srgbClr val="B0006C"/>
              </a:buClr>
              <a:buFont typeface="Courier New" pitchFamily="49" charset="0"/>
              <a:buChar char="o"/>
              <a:defRPr sz="16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3pPr>
            <a:lvl4pPr marL="1165225" lvl="3" indent="-196850" algn="l" rtl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4pPr>
            <a:lvl5pPr lvl="4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+mn-lt"/>
                <a:ea typeface="Arial"/>
                <a:cs typeface="Arial"/>
                <a:sym typeface="Arial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itchFamily="18" charset="0"/>
              <a:buNone/>
              <a:defRPr/>
            </a:pPr>
            <a:r>
              <a:rPr lang="fr-FR" sz="2800" b="1" kern="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3" name="Espace réservé du texte 3">
            <a:extLst>
              <a:ext uri="{FF2B5EF4-FFF2-40B4-BE49-F238E27FC236}">
                <a16:creationId xmlns:a16="http://schemas.microsoft.com/office/drawing/2014/main" id="{4A2242AC-86A3-487E-A3F2-FDA4E349C3AD}"/>
              </a:ext>
            </a:extLst>
          </p:cNvPr>
          <p:cNvSpPr txBox="1">
            <a:spLocks/>
          </p:cNvSpPr>
          <p:nvPr/>
        </p:nvSpPr>
        <p:spPr bwMode="auto">
          <a:xfrm>
            <a:off x="250825" y="1697038"/>
            <a:ext cx="194468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2CB"/>
              </a:buClr>
              <a:buFont typeface="Cambria Math" panose="02040503050406030204" pitchFamily="18" charset="0"/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1pPr>
            <a:lvl2pPr marL="457200" lvl="1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2pPr>
            <a:lvl3pPr marL="914400" lvl="2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0006C"/>
              </a:buClr>
              <a:buFont typeface="Courier New" panose="02070309020205020404" pitchFamily="49" charset="0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3pPr>
            <a:lvl4pPr marL="1371600" lvl="3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4pPr>
            <a:lvl5pPr marL="1828800" lvl="4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defRPr/>
            </a:pPr>
            <a:r>
              <a:rPr lang="fr-FR" sz="1200" kern="0" dirty="0">
                <a:solidFill>
                  <a:schemeClr val="accent1"/>
                </a:solidFill>
              </a:rPr>
              <a:t>Pour les besoins de l’Option Transmission, les « assurés / parrains » doivent être identifiés et rapprochés de leurs « ayants droit / filleuls ».</a:t>
            </a:r>
          </a:p>
          <a:p>
            <a:pPr algn="l">
              <a:defRPr/>
            </a:pPr>
            <a:endParaRPr lang="fr-FR" sz="1200" kern="0" dirty="0">
              <a:solidFill>
                <a:schemeClr val="accent1"/>
              </a:solidFill>
            </a:endParaRPr>
          </a:p>
          <a:p>
            <a:pPr algn="l">
              <a:defRPr/>
            </a:pPr>
            <a:r>
              <a:rPr lang="fr-FR" sz="1200" kern="0" dirty="0">
                <a:solidFill>
                  <a:schemeClr val="accent1"/>
                </a:solidFill>
              </a:rPr>
              <a:t>Une solution doit donc être appliquée pour chaîner les informations de ces deux populations.</a:t>
            </a:r>
          </a:p>
        </p:txBody>
      </p:sp>
      <p:cxnSp>
        <p:nvCxnSpPr>
          <p:cNvPr id="74" name="Connecteur : en angle 73">
            <a:extLst>
              <a:ext uri="{FF2B5EF4-FFF2-40B4-BE49-F238E27FC236}">
                <a16:creationId xmlns:a16="http://schemas.microsoft.com/office/drawing/2014/main" id="{C74F23FB-B055-40C2-B0C8-7132A49CAF2C}"/>
              </a:ext>
            </a:extLst>
          </p:cNvPr>
          <p:cNvCxnSpPr>
            <a:cxnSpLocks/>
            <a:stCxn id="62482" idx="3"/>
            <a:endCxn id="62481" idx="3"/>
          </p:cNvCxnSpPr>
          <p:nvPr/>
        </p:nvCxnSpPr>
        <p:spPr>
          <a:xfrm rot="10800000" flipV="1">
            <a:off x="3914775" y="2500313"/>
            <a:ext cx="990600" cy="1276350"/>
          </a:xfrm>
          <a:prstGeom prst="bentConnector3">
            <a:avLst>
              <a:gd name="adj1" fmla="val 50000"/>
            </a:avLst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space réservé du texte 3">
            <a:extLst>
              <a:ext uri="{FF2B5EF4-FFF2-40B4-BE49-F238E27FC236}">
                <a16:creationId xmlns:a16="http://schemas.microsoft.com/office/drawing/2014/main" id="{0D38217A-2A53-434E-8B15-4C4549067818}"/>
              </a:ext>
            </a:extLst>
          </p:cNvPr>
          <p:cNvSpPr txBox="1">
            <a:spLocks/>
          </p:cNvSpPr>
          <p:nvPr/>
        </p:nvSpPr>
        <p:spPr bwMode="auto">
          <a:xfrm>
            <a:off x="5192713" y="3425825"/>
            <a:ext cx="3843337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B2CB"/>
              </a:buClr>
              <a:buFont typeface="Cambria Math" panose="02040503050406030204" pitchFamily="18" charset="0"/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1pPr>
            <a:lvl2pPr marL="457200" lvl="1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2pPr>
            <a:lvl3pPr marL="914400" lvl="2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0006C"/>
              </a:buClr>
              <a:buFont typeface="Courier New" panose="02070309020205020404" pitchFamily="49" charset="0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3pPr>
            <a:lvl4pPr marL="1371600" lvl="3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4pPr>
            <a:lvl5pPr marL="1828800" lvl="4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1200" b="0">
                <a:solidFill>
                  <a:schemeClr val="bg1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defRPr/>
            </a:pPr>
            <a:r>
              <a:rPr lang="fr-FR" sz="1000" b="1" u="sng" kern="0" dirty="0" smtClean="0">
                <a:solidFill>
                  <a:schemeClr val="accent1"/>
                </a:solidFill>
              </a:rPr>
              <a:t>A la mise en marché</a:t>
            </a:r>
            <a:r>
              <a:rPr lang="fr-FR" sz="1000" b="1" kern="0" dirty="0" smtClean="0">
                <a:solidFill>
                  <a:schemeClr val="accent1"/>
                </a:solidFill>
              </a:rPr>
              <a:t> : </a:t>
            </a:r>
            <a:endParaRPr lang="fr-FR" sz="1000" b="1" kern="0" dirty="0">
              <a:solidFill>
                <a:schemeClr val="accent1"/>
              </a:solidFill>
            </a:endParaRPr>
          </a:p>
          <a:p>
            <a:pPr marL="228600" indent="-228600" algn="l">
              <a:buClr>
                <a:schemeClr val="accent1"/>
              </a:buClr>
              <a:buFont typeface="Cambria Math" panose="02040503050406030204" pitchFamily="18" charset="0"/>
              <a:buAutoNum type="arabicPeriod"/>
              <a:defRPr/>
            </a:pPr>
            <a:r>
              <a:rPr lang="fr-FR" sz="1000" kern="0" dirty="0">
                <a:solidFill>
                  <a:schemeClr val="accent1"/>
                </a:solidFill>
              </a:rPr>
              <a:t>Natixis Assurances fait tourner une requête hebdomadaire pour extraire tous les contrats avec Option Transmission</a:t>
            </a:r>
          </a:p>
          <a:p>
            <a:pPr marL="228600" indent="-228600" algn="l">
              <a:buClr>
                <a:schemeClr val="accent1"/>
              </a:buClr>
              <a:buFont typeface="Cambria Math" panose="02040503050406030204" pitchFamily="18" charset="0"/>
              <a:buAutoNum type="arabicPeriod"/>
              <a:defRPr/>
            </a:pPr>
            <a:r>
              <a:rPr lang="fr-FR" sz="1000" kern="0" dirty="0">
                <a:solidFill>
                  <a:schemeClr val="accent1"/>
                </a:solidFill>
              </a:rPr>
              <a:t>Les résultats de la requête sont intégrés dans </a:t>
            </a:r>
            <a:r>
              <a:rPr lang="fr-FR" sz="1000" kern="0" dirty="0" err="1">
                <a:solidFill>
                  <a:schemeClr val="accent1"/>
                </a:solidFill>
              </a:rPr>
              <a:t>Hérémus</a:t>
            </a:r>
            <a:endParaRPr lang="fr-FR" sz="1000" kern="0" dirty="0">
              <a:solidFill>
                <a:schemeClr val="accent1"/>
              </a:solidFill>
            </a:endParaRPr>
          </a:p>
          <a:p>
            <a:pPr marL="228600" indent="-228600" algn="l">
              <a:buClr>
                <a:schemeClr val="accent1"/>
              </a:buClr>
              <a:buFont typeface="Cambria Math" panose="02040503050406030204" pitchFamily="18" charset="0"/>
              <a:buAutoNum type="arabicPeriod"/>
              <a:defRPr/>
            </a:pPr>
            <a:r>
              <a:rPr lang="fr-FR" sz="1000" kern="0" dirty="0">
                <a:solidFill>
                  <a:schemeClr val="accent1"/>
                </a:solidFill>
              </a:rPr>
              <a:t>Les parrains sont identifiés en rapprochant la liste de l’ensemble des décès avec la liste des bénéficiaires de l’Option Transmission</a:t>
            </a:r>
          </a:p>
        </p:txBody>
      </p:sp>
      <p:cxnSp>
        <p:nvCxnSpPr>
          <p:cNvPr id="76" name="Connecteur : en angle 75">
            <a:extLst>
              <a:ext uri="{FF2B5EF4-FFF2-40B4-BE49-F238E27FC236}">
                <a16:creationId xmlns:a16="http://schemas.microsoft.com/office/drawing/2014/main" id="{7687A14C-8C4D-4151-9598-C6BDCC5E1543}"/>
              </a:ext>
            </a:extLst>
          </p:cNvPr>
          <p:cNvCxnSpPr>
            <a:cxnSpLocks/>
            <a:stCxn id="62488" idx="3"/>
            <a:endCxn id="62481" idx="3"/>
          </p:cNvCxnSpPr>
          <p:nvPr/>
        </p:nvCxnSpPr>
        <p:spPr>
          <a:xfrm rot="10800000">
            <a:off x="3914775" y="3776663"/>
            <a:ext cx="1027113" cy="1587"/>
          </a:xfrm>
          <a:prstGeom prst="bentConnector3">
            <a:avLst>
              <a:gd name="adj1" fmla="val 50000"/>
            </a:avLst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8" name="Triangle isocèle 76"/>
          <p:cNvSpPr>
            <a:spLocks noChangeArrowheads="1"/>
          </p:cNvSpPr>
          <p:nvPr/>
        </p:nvSpPr>
        <p:spPr bwMode="auto">
          <a:xfrm rot="5400000">
            <a:off x="4941888" y="3687763"/>
            <a:ext cx="179387" cy="17938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PC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round/>
              <a:headEnd/>
              <a:tailEnd/>
            </a14:hiddenLine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dirty="0"/>
        </a:defPPr>
      </a:lstStyle>
    </a:spDef>
  </a:objectDefaults>
  <a:extraClrSchemeLst/>
</a:theme>
</file>

<file path=ppt/theme/theme2.xml><?xml version="1.0" encoding="utf-8"?>
<a:theme xmlns:a="http://schemas.openxmlformats.org/drawingml/2006/main" name="1_Texte courant">
  <a:themeElements>
    <a:clrScheme name="Personnalisé 2">
      <a:dk1>
        <a:srgbClr val="581D74"/>
      </a:dk1>
      <a:lt1>
        <a:srgbClr val="FFFFFF"/>
      </a:lt1>
      <a:dk2>
        <a:srgbClr val="000000"/>
      </a:dk2>
      <a:lt2>
        <a:srgbClr val="954B93"/>
      </a:lt2>
      <a:accent1>
        <a:srgbClr val="956F60"/>
      </a:accent1>
      <a:accent2>
        <a:srgbClr val="B81867"/>
      </a:accent2>
      <a:accent3>
        <a:srgbClr val="FFFFFF"/>
      </a:accent3>
      <a:accent4>
        <a:srgbClr val="491862"/>
      </a:accent4>
      <a:accent5>
        <a:srgbClr val="C8BBB6"/>
      </a:accent5>
      <a:accent6>
        <a:srgbClr val="B81867"/>
      </a:accent6>
      <a:hlink>
        <a:srgbClr val="7B7C7E"/>
      </a:hlink>
      <a:folHlink>
        <a:srgbClr val="CCCCCC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NATIXIS 2017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21849</TotalTime>
  <Words>1308</Words>
  <Application>Microsoft Office PowerPoint</Application>
  <PresentationFormat>Affichage à l'écran (16:9)</PresentationFormat>
  <Paragraphs>236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</vt:i4>
      </vt:variant>
    </vt:vector>
  </HeadingPairs>
  <TitlesOfParts>
    <vt:vector size="25" baseType="lpstr">
      <vt:lpstr>Arial</vt:lpstr>
      <vt:lpstr>Franklin Gothic Book</vt:lpstr>
      <vt:lpstr>Calibri</vt:lpstr>
      <vt:lpstr>Cabin Condensed</vt:lpstr>
      <vt:lpstr>Verdana</vt:lpstr>
      <vt:lpstr>Courier New</vt:lpstr>
      <vt:lpstr>Wingdings</vt:lpstr>
      <vt:lpstr>Cabin</vt:lpstr>
      <vt:lpstr>Wingdings 3</vt:lpstr>
      <vt:lpstr>Cambria Math</vt:lpstr>
      <vt:lpstr>Symbol</vt:lpstr>
      <vt:lpstr>Arial Narrow</vt:lpstr>
      <vt:lpstr>Times New Roman</vt:lpstr>
      <vt:lpstr>Franklin Gothic Medium</vt:lpstr>
      <vt:lpstr>blank</vt:lpstr>
      <vt:lpstr>1_Texte courant</vt:lpstr>
      <vt:lpstr>Thème NATIXIS 2017</vt:lpstr>
      <vt:lpstr>Mise en marché de  L’Option Transmission</vt:lpstr>
      <vt:lpstr>CONTEXTE</vt:lpstr>
      <vt:lpstr>LES DIFFÉRENTS CAS</vt:lpstr>
      <vt:lpstr>parcours OPTION TRANSMISSION sur contrat existant</vt:lpstr>
      <vt:lpstr>parcours OPTION TRANSMISSION Affaire NOUVELLE</vt:lpstr>
      <vt:lpstr>MACRO PROCESS TRANSMISSION</vt:lpstr>
      <vt:lpstr>MACRO PROCESS TRANSMISSION</vt:lpstr>
      <vt:lpstr>ZOOM SUR LA REMONTEE DES OPTIONS TRANSMISSION</vt:lpstr>
    </vt:vector>
  </TitlesOfParts>
  <Company>BPCE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Filière successions</dc:title>
  <dc:creator>richeux</dc:creator>
  <cp:lastModifiedBy>CASSAN Nathalie [CEGEE]</cp:lastModifiedBy>
  <cp:revision>765</cp:revision>
  <cp:lastPrinted>2019-12-30T15:39:29Z</cp:lastPrinted>
  <dcterms:created xsi:type="dcterms:W3CDTF">2017-12-05T13:11:51Z</dcterms:created>
  <dcterms:modified xsi:type="dcterms:W3CDTF">2019-12-30T15:39:47Z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asselinst@cib.net</vt:lpwstr>
  </property>
  <property fmtid="{D5CDD505-2E9C-101B-9397-08002B2CF9AE}" pid="5" name="MSIP_Label_797e4f81-4b1c-4a3a-b237-8636707719dc_SetDate">
    <vt:lpwstr>2019-04-05T09:48:15.7545682Z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Extended_MSFT_Method">
    <vt:lpwstr>Automatic</vt:lpwstr>
  </property>
  <property fmtid="{D5CDD505-2E9C-101B-9397-08002B2CF9AE}" pid="9" name="Sensitivity">
    <vt:lpwstr>C2 - Internal Natixis</vt:lpwstr>
  </property>
</Properties>
</file>