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Lst>
  <p:notesMasterIdLst>
    <p:notesMasterId r:id="rId24"/>
  </p:notesMasterIdLst>
  <p:handoutMasterIdLst>
    <p:handoutMasterId r:id="rId25"/>
  </p:handoutMasterIdLst>
  <p:sldIdLst>
    <p:sldId id="340" r:id="rId5"/>
    <p:sldId id="310" r:id="rId6"/>
    <p:sldId id="263" r:id="rId7"/>
    <p:sldId id="341" r:id="rId8"/>
    <p:sldId id="319" r:id="rId9"/>
    <p:sldId id="321" r:id="rId10"/>
    <p:sldId id="322" r:id="rId11"/>
    <p:sldId id="336" r:id="rId12"/>
    <p:sldId id="324" r:id="rId13"/>
    <p:sldId id="329" r:id="rId14"/>
    <p:sldId id="330" r:id="rId15"/>
    <p:sldId id="331" r:id="rId16"/>
    <p:sldId id="325" r:id="rId17"/>
    <p:sldId id="339" r:id="rId18"/>
    <p:sldId id="327" r:id="rId19"/>
    <p:sldId id="338" r:id="rId20"/>
    <p:sldId id="328" r:id="rId21"/>
    <p:sldId id="335" r:id="rId22"/>
    <p:sldId id="334"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508239-B0E5-9AB5-B2E9-C996085480D6}" name="DUCO Esther [ECUVIE]" initials="DE[" userId="S::esther.duco@ecuvie.caisse-epargne.fr::fff3bdea-757c-43fc-89a2-24d644a3e9af" providerId="AD"/>
  <p188:author id="{2E12E06A-2B53-A16C-C248-A623B41915D0}" name="LAMAIRESSE Cyril" initials="LC" userId="LAMAIRESSE Cyril" providerId="None"/>
  <p188:author id="{A214637F-545C-2CAF-8376-27A0D3ADE904}" name="MATERN Sandra" initials="MS" userId="MATERN Sandra" providerId="None"/>
  <p188:author id="{2049CB86-6550-617E-97AF-6044BD077C0B}" name="OULAD ALI Souliman [ECUVIE]" initials="O[" userId="S::souliman.oulad-ali@ecuvie.caisse-epargne.fr::0044b6db-9df5-4261-b42d-d3dc6735ed18" providerId="AD"/>
  <p188:author id="{B7E0949C-857C-1344-CA91-3CD9E52A1F2B}" name="BASSOUM Oumou" initials="BO" userId="BASSOUM Oumou" providerId="None"/>
  <p188:author id="{AD6ED4DB-6BC5-CC1A-799A-4481E563225B}" name="TIKHONOVA Anastasiya" initials="TA" userId="TIKHONOVA Anastasiy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UCO Esther [ECUVIE]" initials="DE[" lastIdx="4" clrIdx="0">
    <p:extLst>
      <p:ext uri="{19B8F6BF-5375-455C-9EA6-DF929625EA0E}">
        <p15:presenceInfo xmlns:p15="http://schemas.microsoft.com/office/powerpoint/2012/main" userId="S::esther.duco@ecuvie.caisse-epargne.fr::fff3bdea-757c-43fc-89a2-24d644a3e9af" providerId="AD"/>
      </p:ext>
    </p:extLst>
  </p:cmAuthor>
  <p:cmAuthor id="2" name="MARTIN TONY" initials="MT" lastIdx="12" clrIdx="1">
    <p:extLst>
      <p:ext uri="{19B8F6BF-5375-455C-9EA6-DF929625EA0E}">
        <p15:presenceInfo xmlns:p15="http://schemas.microsoft.com/office/powerpoint/2012/main" userId="S::Tony.MARTIN@bpce.fr::8ac15915-d877-4f8e-b276-0374efdfbdf2" providerId="AD"/>
      </p:ext>
    </p:extLst>
  </p:cmAuthor>
  <p:cmAuthor id="3" name="CHRISTEL JULIE" initials="CJ" lastIdx="17" clrIdx="2">
    <p:extLst>
      <p:ext uri="{19B8F6BF-5375-455C-9EA6-DF929625EA0E}">
        <p15:presenceInfo xmlns:p15="http://schemas.microsoft.com/office/powerpoint/2012/main" userId="S::Julie.CHRISTEL@bpce.fr::1834eca6-3bed-4b49-836c-55de44e2fba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95097" autoAdjust="0"/>
  </p:normalViewPr>
  <p:slideViewPr>
    <p:cSldViewPr snapToGrid="0" showGuides="1">
      <p:cViewPr varScale="1">
        <p:scale>
          <a:sx n="68" d="100"/>
          <a:sy n="68" d="100"/>
        </p:scale>
        <p:origin x="924" y="60"/>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86" d="100"/>
          <a:sy n="86" d="100"/>
        </p:scale>
        <p:origin x="386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17/04/2023</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17/04/2023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462960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420821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3878230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2736446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6</a:t>
            </a:fld>
            <a:endParaRPr lang="fr-FR"/>
          </a:p>
        </p:txBody>
      </p:sp>
    </p:spTree>
    <p:extLst>
      <p:ext uri="{BB962C8B-B14F-4D97-AF65-F5344CB8AC3E}">
        <p14:creationId xmlns:p14="http://schemas.microsoft.com/office/powerpoint/2010/main" val="1462597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7</a:t>
            </a:fld>
            <a:endParaRPr lang="fr-FR"/>
          </a:p>
        </p:txBody>
      </p:sp>
    </p:spTree>
    <p:extLst>
      <p:ext uri="{BB962C8B-B14F-4D97-AF65-F5344CB8AC3E}">
        <p14:creationId xmlns:p14="http://schemas.microsoft.com/office/powerpoint/2010/main" val="2294698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8</a:t>
            </a:fld>
            <a:endParaRPr lang="fr-FR"/>
          </a:p>
        </p:txBody>
      </p:sp>
    </p:spTree>
    <p:extLst>
      <p:ext uri="{BB962C8B-B14F-4D97-AF65-F5344CB8AC3E}">
        <p14:creationId xmlns:p14="http://schemas.microsoft.com/office/powerpoint/2010/main" val="2258543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9</a:t>
            </a:fld>
            <a:endParaRPr lang="fr-FR"/>
          </a:p>
        </p:txBody>
      </p:sp>
    </p:spTree>
    <p:extLst>
      <p:ext uri="{BB962C8B-B14F-4D97-AF65-F5344CB8AC3E}">
        <p14:creationId xmlns:p14="http://schemas.microsoft.com/office/powerpoint/2010/main" val="3436035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10</a:t>
            </a:fld>
            <a:endParaRPr lang="fr-FR"/>
          </a:p>
        </p:txBody>
      </p:sp>
    </p:spTree>
    <p:extLst>
      <p:ext uri="{BB962C8B-B14F-4D97-AF65-F5344CB8AC3E}">
        <p14:creationId xmlns:p14="http://schemas.microsoft.com/office/powerpoint/2010/main" val="2642873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11</a:t>
            </a:fld>
            <a:endParaRPr lang="fr-FR"/>
          </a:p>
        </p:txBody>
      </p:sp>
    </p:spTree>
    <p:extLst>
      <p:ext uri="{BB962C8B-B14F-4D97-AF65-F5344CB8AC3E}">
        <p14:creationId xmlns:p14="http://schemas.microsoft.com/office/powerpoint/2010/main" val="1618864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12</a:t>
            </a:fld>
            <a:endParaRPr lang="fr-FR"/>
          </a:p>
        </p:txBody>
      </p:sp>
    </p:spTree>
    <p:extLst>
      <p:ext uri="{BB962C8B-B14F-4D97-AF65-F5344CB8AC3E}">
        <p14:creationId xmlns:p14="http://schemas.microsoft.com/office/powerpoint/2010/main" val="4103875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13</a:t>
            </a:fld>
            <a:endParaRPr lang="fr-FR"/>
          </a:p>
        </p:txBody>
      </p:sp>
    </p:spTree>
    <p:extLst>
      <p:ext uri="{BB962C8B-B14F-4D97-AF65-F5344CB8AC3E}">
        <p14:creationId xmlns:p14="http://schemas.microsoft.com/office/powerpoint/2010/main" val="452927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14</a:t>
            </a:fld>
            <a:endParaRPr lang="fr-FR"/>
          </a:p>
        </p:txBody>
      </p:sp>
    </p:spTree>
    <p:extLst>
      <p:ext uri="{BB962C8B-B14F-4D97-AF65-F5344CB8AC3E}">
        <p14:creationId xmlns:p14="http://schemas.microsoft.com/office/powerpoint/2010/main" val="3553027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3376099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16</a:t>
            </a:fld>
            <a:endParaRPr lang="fr-FR"/>
          </a:p>
        </p:txBody>
      </p:sp>
    </p:spTree>
    <p:extLst>
      <p:ext uri="{BB962C8B-B14F-4D97-AF65-F5344CB8AC3E}">
        <p14:creationId xmlns:p14="http://schemas.microsoft.com/office/powerpoint/2010/main" val="702405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17</a:t>
            </a:fld>
            <a:endParaRPr lang="fr-FR"/>
          </a:p>
        </p:txBody>
      </p:sp>
    </p:spTree>
    <p:extLst>
      <p:ext uri="{BB962C8B-B14F-4D97-AF65-F5344CB8AC3E}">
        <p14:creationId xmlns:p14="http://schemas.microsoft.com/office/powerpoint/2010/main" val="3110954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18</a:t>
            </a:fld>
            <a:endParaRPr lang="fr-FR"/>
          </a:p>
        </p:txBody>
      </p:sp>
    </p:spTree>
    <p:extLst>
      <p:ext uri="{BB962C8B-B14F-4D97-AF65-F5344CB8AC3E}">
        <p14:creationId xmlns:p14="http://schemas.microsoft.com/office/powerpoint/2010/main" val="1155889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19</a:t>
            </a:fld>
            <a:endParaRPr lang="fr-FR"/>
          </a:p>
        </p:txBody>
      </p:sp>
    </p:spTree>
    <p:extLst>
      <p:ext uri="{BB962C8B-B14F-4D97-AF65-F5344CB8AC3E}">
        <p14:creationId xmlns:p14="http://schemas.microsoft.com/office/powerpoint/2010/main" val="36426161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17 avril 2023</a:t>
            </a:fld>
            <a:endParaRPr lang="fr-FR" dirty="0"/>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
        <p:nvSpPr>
          <p:cNvPr id="11" name="ZoneTexte 10">
            <a:extLst>
              <a:ext uri="{FF2B5EF4-FFF2-40B4-BE49-F238E27FC236}">
                <a16:creationId xmlns:a16="http://schemas.microsoft.com/office/drawing/2014/main" id="{3B8B8E67-250E-4C98-97FD-D8F65A6849DB}"/>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rgbClr val="000000"/>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rgbClr val="000000"/>
              </a:solidFill>
            </a:endParaRPr>
          </a:p>
        </p:txBody>
      </p:sp>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17 avril 2023</a:t>
            </a:fld>
            <a:endParaRPr lang="fr-FR" dirty="0"/>
          </a:p>
        </p:txBody>
      </p:sp>
      <p:sp>
        <p:nvSpPr>
          <p:cNvPr id="10" name="ZoneTexte 9">
            <a:extLst>
              <a:ext uri="{FF2B5EF4-FFF2-40B4-BE49-F238E27FC236}">
                <a16:creationId xmlns:a16="http://schemas.microsoft.com/office/drawing/2014/main" id="{852558F2-061D-42A3-8373-C88A9C476FB0}"/>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17 avril 2023</a:t>
            </a:fld>
            <a:endParaRPr lang="fr-FR" dirty="0"/>
          </a:p>
        </p:txBody>
      </p:sp>
      <p:sp>
        <p:nvSpPr>
          <p:cNvPr id="10" name="ZoneTexte 9">
            <a:extLst>
              <a:ext uri="{FF2B5EF4-FFF2-40B4-BE49-F238E27FC236}">
                <a16:creationId xmlns:a16="http://schemas.microsoft.com/office/drawing/2014/main" id="{1480004C-7120-4474-946F-1CC5F0125C68}"/>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17 avril 2023</a:t>
            </a:fld>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dirty="0"/>
              <a:t>Modifier les styles du texte du masque</a:t>
            </a:r>
          </a:p>
        </p:txBody>
      </p:sp>
      <p:sp>
        <p:nvSpPr>
          <p:cNvPr id="18" name="ZoneTexte 17">
            <a:extLst>
              <a:ext uri="{FF2B5EF4-FFF2-40B4-BE49-F238E27FC236}">
                <a16:creationId xmlns:a16="http://schemas.microsoft.com/office/drawing/2014/main" id="{A0CA40EF-4514-409D-814B-7C5D45091D13}"/>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17 avril 2023</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5" name="ZoneTexte 24">
            <a:extLst>
              <a:ext uri="{FF2B5EF4-FFF2-40B4-BE49-F238E27FC236}">
                <a16:creationId xmlns:a16="http://schemas.microsoft.com/office/drawing/2014/main" id="{8AEB2ACC-BCEE-46A0-ACAA-1E46BBDA5E67}"/>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17 avril 2023</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
        <p:nvSpPr>
          <p:cNvPr id="9" name="ZoneTexte 8">
            <a:extLst>
              <a:ext uri="{FF2B5EF4-FFF2-40B4-BE49-F238E27FC236}">
                <a16:creationId xmlns:a16="http://schemas.microsoft.com/office/drawing/2014/main" id="{323F044C-2514-40D7-BC11-E4957D496024}"/>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17 avril 2023</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13" name="ZoneTexte 12">
            <a:extLst>
              <a:ext uri="{FF2B5EF4-FFF2-40B4-BE49-F238E27FC236}">
                <a16:creationId xmlns:a16="http://schemas.microsoft.com/office/drawing/2014/main" id="{ED86FFA8-F21C-433E-A116-3B353624E249}"/>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sp>
        <p:nvSpPr>
          <p:cNvPr id="8" name="ZoneTexte 7">
            <a:extLst>
              <a:ext uri="{FF2B5EF4-FFF2-40B4-BE49-F238E27FC236}">
                <a16:creationId xmlns:a16="http://schemas.microsoft.com/office/drawing/2014/main" id="{EE599F0A-FEDF-49E2-BC2F-2D0BB328EC3E}"/>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2" name="ZoneTexte 11">
            <a:extLst>
              <a:ext uri="{FF2B5EF4-FFF2-40B4-BE49-F238E27FC236}">
                <a16:creationId xmlns:a16="http://schemas.microsoft.com/office/drawing/2014/main" id="{3944E42D-4832-4403-851F-2E1D2A773D84}"/>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1" name="ZoneTexte 10">
            <a:extLst>
              <a:ext uri="{FF2B5EF4-FFF2-40B4-BE49-F238E27FC236}">
                <a16:creationId xmlns:a16="http://schemas.microsoft.com/office/drawing/2014/main" id="{F13304AE-30D1-4221-A685-208E66B77317}"/>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1" name="ZoneTexte 10">
            <a:extLst>
              <a:ext uri="{FF2B5EF4-FFF2-40B4-BE49-F238E27FC236}">
                <a16:creationId xmlns:a16="http://schemas.microsoft.com/office/drawing/2014/main" id="{199BB7E2-BA9E-4BF4-80F1-484E855E131F}"/>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2" name="ZoneTexte 11">
            <a:extLst>
              <a:ext uri="{FF2B5EF4-FFF2-40B4-BE49-F238E27FC236}">
                <a16:creationId xmlns:a16="http://schemas.microsoft.com/office/drawing/2014/main" id="{171FF4E3-8BDE-422C-BF72-435B48CF0CFF}"/>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2" name="ZoneTexte 11">
            <a:extLst>
              <a:ext uri="{FF2B5EF4-FFF2-40B4-BE49-F238E27FC236}">
                <a16:creationId xmlns:a16="http://schemas.microsoft.com/office/drawing/2014/main" id="{6B70C5AF-C9E1-4071-AD90-CBBEE10E576E}"/>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11" name="ZoneTexte 10">
            <a:extLst>
              <a:ext uri="{FF2B5EF4-FFF2-40B4-BE49-F238E27FC236}">
                <a16:creationId xmlns:a16="http://schemas.microsoft.com/office/drawing/2014/main" id="{42396B64-2935-4F1C-904D-DABF39277CFE}"/>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9" name="ZoneTexte 8">
            <a:extLst>
              <a:ext uri="{FF2B5EF4-FFF2-40B4-BE49-F238E27FC236}">
                <a16:creationId xmlns:a16="http://schemas.microsoft.com/office/drawing/2014/main" id="{80F71472-A789-43B8-B929-3053D0F43588}"/>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p:txBody>
      </p:sp>
      <p:sp>
        <p:nvSpPr>
          <p:cNvPr id="11" name="ZoneTexte 10">
            <a:extLst>
              <a:ext uri="{FF2B5EF4-FFF2-40B4-BE49-F238E27FC236}">
                <a16:creationId xmlns:a16="http://schemas.microsoft.com/office/drawing/2014/main" id="{046F570B-DB99-49BE-8C7F-7FB81A8E395D}"/>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sp>
        <p:nvSpPr>
          <p:cNvPr id="12" name="ZoneTexte 11">
            <a:extLst>
              <a:ext uri="{FF2B5EF4-FFF2-40B4-BE49-F238E27FC236}">
                <a16:creationId xmlns:a16="http://schemas.microsoft.com/office/drawing/2014/main" id="{E9E938C5-5ADE-4EC3-8323-A8EBC15CA02F}"/>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
        <p:nvSpPr>
          <p:cNvPr id="13" name="ZoneTexte 12">
            <a:extLst>
              <a:ext uri="{FF2B5EF4-FFF2-40B4-BE49-F238E27FC236}">
                <a16:creationId xmlns:a16="http://schemas.microsoft.com/office/drawing/2014/main" id="{98F1BC61-8D62-424D-A3AF-12A7DFA5C65B}"/>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
        <p:nvSpPr>
          <p:cNvPr id="13" name="ZoneTexte 12">
            <a:extLst>
              <a:ext uri="{FF2B5EF4-FFF2-40B4-BE49-F238E27FC236}">
                <a16:creationId xmlns:a16="http://schemas.microsoft.com/office/drawing/2014/main" id="{EABB04BE-4582-418B-B14A-B694D5A9B95C}"/>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ZoneTexte 8">
            <a:extLst>
              <a:ext uri="{FF2B5EF4-FFF2-40B4-BE49-F238E27FC236}">
                <a16:creationId xmlns:a16="http://schemas.microsoft.com/office/drawing/2014/main" id="{DDF1E935-79C5-432D-8CE8-9CA8D5225378}"/>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17 avril 2023</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ZoneTexte 10">
            <a:extLst>
              <a:ext uri="{FF2B5EF4-FFF2-40B4-BE49-F238E27FC236}">
                <a16:creationId xmlns:a16="http://schemas.microsoft.com/office/drawing/2014/main" id="{CFA0A4C1-335E-408E-B55A-4143190A065C}"/>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17 avril 2023</a:t>
            </a:fld>
            <a:endParaRPr lang="fr-FR" dirty="0"/>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ZoneTexte 10">
            <a:extLst>
              <a:ext uri="{FF2B5EF4-FFF2-40B4-BE49-F238E27FC236}">
                <a16:creationId xmlns:a16="http://schemas.microsoft.com/office/drawing/2014/main" id="{10991E31-D191-4EA3-8A58-2B5DD70F0625}"/>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
        <p:nvSpPr>
          <p:cNvPr id="3" name="ZoneTexte 2">
            <a:extLst>
              <a:ext uri="{FF2B5EF4-FFF2-40B4-BE49-F238E27FC236}">
                <a16:creationId xmlns:a16="http://schemas.microsoft.com/office/drawing/2014/main" id="{FA0990D6-270B-4E92-9CEF-E31FD0370E7F}"/>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
        <p:nvSpPr>
          <p:cNvPr id="8" name="ZoneTexte 7">
            <a:extLst>
              <a:ext uri="{FF2B5EF4-FFF2-40B4-BE49-F238E27FC236}">
                <a16:creationId xmlns:a16="http://schemas.microsoft.com/office/drawing/2014/main" id="{C5A81277-7930-420A-A520-C6E80B7725CD}"/>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176330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CC19A6-4630-4763-9949-D629EB115BD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9947933-6F84-4A1D-AB71-CF4801AC39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9447781-66BB-454C-A57A-090A69761F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6B1F18B-C1AA-4845-95D2-2CC4EFB6A31C}"/>
              </a:ext>
            </a:extLst>
          </p:cNvPr>
          <p:cNvSpPr>
            <a:spLocks noGrp="1"/>
          </p:cNvSpPr>
          <p:nvPr>
            <p:ph type="dt" sz="half" idx="10"/>
          </p:nvPr>
        </p:nvSpPr>
        <p:spPr/>
        <p:txBody>
          <a:bodyPr/>
          <a:lstStyle/>
          <a:p>
            <a:fld id="{04708BF8-992F-4F23-AA16-AB03FA41F6EE}" type="datetime4">
              <a:rPr lang="fr-FR" smtClean="0"/>
              <a:pPr/>
              <a:t>17 avril 2023</a:t>
            </a:fld>
            <a:endParaRPr lang="fr-FR" dirty="0"/>
          </a:p>
        </p:txBody>
      </p:sp>
      <p:sp>
        <p:nvSpPr>
          <p:cNvPr id="6" name="Espace réservé du pied de page 5">
            <a:extLst>
              <a:ext uri="{FF2B5EF4-FFF2-40B4-BE49-F238E27FC236}">
                <a16:creationId xmlns:a16="http://schemas.microsoft.com/office/drawing/2014/main" id="{43EDBEC2-4C18-4D08-8AAD-B160E9DF4C96}"/>
              </a:ext>
            </a:extLst>
          </p:cNvPr>
          <p:cNvSpPr>
            <a:spLocks noGrp="1"/>
          </p:cNvSpPr>
          <p:nvPr>
            <p:ph type="ftr" sz="quarter" idx="11"/>
          </p:nvPr>
        </p:nvSpPr>
        <p:spPr/>
        <p:txBody>
          <a:bodyPr/>
          <a:lstStyle/>
          <a:p>
            <a:r>
              <a:rPr lang="fr-FR"/>
              <a:t>Document à usage interne CE: Option Transmission - Février 2022</a:t>
            </a:r>
            <a:endParaRPr lang="fr-FR" dirty="0"/>
          </a:p>
        </p:txBody>
      </p:sp>
      <p:sp>
        <p:nvSpPr>
          <p:cNvPr id="7" name="Espace réservé du numéro de diapositive 6">
            <a:extLst>
              <a:ext uri="{FF2B5EF4-FFF2-40B4-BE49-F238E27FC236}">
                <a16:creationId xmlns:a16="http://schemas.microsoft.com/office/drawing/2014/main" id="{A26F5B6C-C8B6-4AE1-AADA-DD6E8E38E55A}"/>
              </a:ext>
            </a:extLst>
          </p:cNvPr>
          <p:cNvSpPr>
            <a:spLocks noGrp="1"/>
          </p:cNvSpPr>
          <p:nvPr>
            <p:ph type="sldNum" sz="quarter" idx="12"/>
          </p:nvPr>
        </p:nvSpPr>
        <p:spPr/>
        <p:txBody>
          <a:bodyPr/>
          <a:lstStyle/>
          <a:p>
            <a:fld id="{975A587B-5814-4D9B-9598-FE9CB954CB01}" type="slidenum">
              <a:rPr lang="fr-FR" smtClean="0"/>
              <a:pPr/>
              <a:t>‹N°›</a:t>
            </a:fld>
            <a:endParaRPr lang="fr-FR" dirty="0"/>
          </a:p>
        </p:txBody>
      </p:sp>
      <p:sp>
        <p:nvSpPr>
          <p:cNvPr id="8" name="ZoneTexte 7">
            <a:extLst>
              <a:ext uri="{FF2B5EF4-FFF2-40B4-BE49-F238E27FC236}">
                <a16:creationId xmlns:a16="http://schemas.microsoft.com/office/drawing/2014/main" id="{37062F08-D0E2-4A79-8BF9-D74F8AB4B6DD}"/>
              </a:ext>
            </a:extLst>
          </p:cNvPr>
          <p:cNvSpPr txBox="1"/>
          <p:nvPr userDrawn="1"/>
        </p:nvSpPr>
        <p:spPr>
          <a:xfrm>
            <a:off x="3315749" y="6580143"/>
            <a:ext cx="6111380" cy="276999"/>
          </a:xfrm>
          <a:prstGeom prst="rect">
            <a:avLst/>
          </a:prstGeom>
          <a:noFill/>
        </p:spPr>
        <p:txBody>
          <a:bodyPr wrap="square">
            <a:spAutoFit/>
          </a:bodyPr>
          <a:lstStyle/>
          <a:p>
            <a:r>
              <a:rPr lang="fr-FR" sz="1200" b="0" dirty="0">
                <a:solidFill>
                  <a:schemeClr val="tx1">
                    <a:lumMod val="60000"/>
                    <a:lumOff val="40000"/>
                  </a:schemeClr>
                </a:solidFill>
                <a:effectLst/>
                <a:latin typeface="Calibri" panose="020F0502020204030204" pitchFamily="34" charset="0"/>
                <a:ea typeface="Calibri" panose="020F0502020204030204" pitchFamily="34" charset="0"/>
              </a:rPr>
              <a:t>document à usage strictement interne – ne pas diffuser </a:t>
            </a:r>
            <a:endParaRPr lang="fr-FR" sz="1200" b="0" dirty="0">
              <a:solidFill>
                <a:schemeClr val="tx1">
                  <a:lumMod val="60000"/>
                  <a:lumOff val="40000"/>
                </a:schemeClr>
              </a:solidFill>
            </a:endParaRPr>
          </a:p>
        </p:txBody>
      </p:sp>
    </p:spTree>
    <p:extLst>
      <p:ext uri="{BB962C8B-B14F-4D97-AF65-F5344CB8AC3E}">
        <p14:creationId xmlns:p14="http://schemas.microsoft.com/office/powerpoint/2010/main" val="3928776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7">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17 avril 2023</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3" y="6468976"/>
            <a:ext cx="3917503" cy="260023"/>
          </a:xfrm>
          <a:prstGeom prst="rect">
            <a:avLst/>
          </a:prstGeom>
        </p:spPr>
        <p:txBody>
          <a:bodyPr vert="horz" lIns="91440" tIns="45720" rIns="91440" bIns="45720" rtlCol="0" anchor="ctr">
            <a:noAutofit/>
          </a:bodyPr>
          <a:lstStyle>
            <a:lvl1pPr algn="l">
              <a:defRPr sz="950">
                <a:solidFill>
                  <a:schemeClr val="tx1"/>
                </a:solidFill>
              </a:defRPr>
            </a:lvl1pPr>
          </a:lstStyle>
          <a:p>
            <a:r>
              <a:rPr lang="fr-FR" dirty="0"/>
              <a:t>Document à usage interne CE: Option Transmission - Février 2022</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33" r:id="rId23"/>
    <p:sldLayoutId id="2147483734" r:id="rId24"/>
    <p:sldLayoutId id="2147483741" r:id="rId25"/>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hyperlink" Target="http://indispensable-myeav.ecuvie.caisse-epargne.fr/?initState=nowelcomepage#page=52"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openxmlformats.org/officeDocument/2006/relationships/hyperlink" Target="http://indispensable-myeav.ecuvie.caisse-epargne.fr/?initState=nowelcomepage#page=58"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s://myeav.ecuvie.assurances.d.bbg/jcms/rpn32_62170/option-transmission" TargetMode="External"/><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hyperlink" Target="https://myeav.ecuvie.assurances.d.bbg/jcms/rpn32_62170/option-transmission" TargetMode="Externa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Une image contenant fenêtre, personne, debout&#10;&#10;Description générée automatiquement">
            <a:extLst>
              <a:ext uri="{FF2B5EF4-FFF2-40B4-BE49-F238E27FC236}">
                <a16:creationId xmlns:a16="http://schemas.microsoft.com/office/drawing/2014/main" id="{1140B9F1-3D59-4EFD-B3D1-7748E08C9BE1}"/>
              </a:ext>
            </a:extLst>
          </p:cNvPr>
          <p:cNvPicPr>
            <a:picLocks noGrp="1" noChangeAspect="1"/>
          </p:cNvPicPr>
          <p:nvPr>
            <p:ph type="pic" idx="13"/>
          </p:nvPr>
        </p:nvPicPr>
        <p:blipFill rotWithShape="1">
          <a:blip r:embed="rId3"/>
          <a:srcRect t="53" b="53"/>
          <a:stretch/>
        </p:blipFill>
        <p:spPr>
          <a:xfrm>
            <a:off x="0" y="0"/>
            <a:ext cx="12193200" cy="6620933"/>
          </a:xfrm>
        </p:spPr>
      </p:pic>
      <p:sp>
        <p:nvSpPr>
          <p:cNvPr id="13" name="Espace réservé du texte 12">
            <a:extLst>
              <a:ext uri="{FF2B5EF4-FFF2-40B4-BE49-F238E27FC236}">
                <a16:creationId xmlns:a16="http://schemas.microsoft.com/office/drawing/2014/main" id="{4BE3DB12-2F24-4018-9CB7-6AC33C799EFC}"/>
              </a:ext>
            </a:extLst>
          </p:cNvPr>
          <p:cNvSpPr>
            <a:spLocks noGrp="1"/>
          </p:cNvSpPr>
          <p:nvPr>
            <p:ph type="body" sz="quarter" idx="14"/>
          </p:nvPr>
        </p:nvSpPr>
        <p:spPr>
          <a:xfrm>
            <a:off x="4272866" y="723900"/>
            <a:ext cx="7444817" cy="4249833"/>
          </a:xfrm>
        </p:spPr>
        <p:txBody>
          <a:bodyPr/>
          <a:lstStyle/>
          <a:p>
            <a:endParaRPr lang="fr-FR" dirty="0"/>
          </a:p>
        </p:txBody>
      </p:sp>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4617088" y="1507017"/>
            <a:ext cx="6840000" cy="1202627"/>
          </a:xfrm>
        </p:spPr>
        <p:txBody>
          <a:bodyPr/>
          <a:lstStyle/>
          <a:p>
            <a:r>
              <a:rPr lang="fr-FR" sz="4400" dirty="0"/>
              <a:t>OPTION TRANSMISSION </a:t>
            </a:r>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4617088" y="4211638"/>
            <a:ext cx="2520000" cy="540000"/>
          </a:xfrm>
        </p:spPr>
        <p:txBody>
          <a:bodyPr/>
          <a:lstStyle/>
          <a:p>
            <a:fld id="{FE025A3D-6058-46E5-B3A2-A8A2926C1784}" type="datetime4">
              <a:rPr lang="fr-FR" smtClean="0"/>
              <a:pPr/>
              <a:t>17 avril 2023</a:t>
            </a:fld>
            <a:endParaRPr lang="fr-FR" dirty="0"/>
          </a:p>
        </p:txBody>
      </p:sp>
      <p:pic>
        <p:nvPicPr>
          <p:cNvPr id="14" name="Image 13">
            <a:extLst>
              <a:ext uri="{FF2B5EF4-FFF2-40B4-BE49-F238E27FC236}">
                <a16:creationId xmlns:a16="http://schemas.microsoft.com/office/drawing/2014/main" id="{40A44146-369C-4F37-BEDD-1123BB8B18FB}"/>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EB9F31E3-3C3E-436D-935C-D401B03FBBD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767406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482118" y="1695730"/>
            <a:ext cx="1332000" cy="576000"/>
          </a:xfrm>
        </p:spPr>
        <p:txBody>
          <a:bodyPr/>
          <a:lstStyle/>
          <a:p>
            <a:r>
              <a:rPr lang="fr-FR" dirty="0"/>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2510025" y="1427778"/>
            <a:ext cx="2160000" cy="1080000"/>
          </a:xfrm>
        </p:spPr>
        <p:txBody>
          <a:bodyPr/>
          <a:lstStyle/>
          <a:p>
            <a:r>
              <a:rPr lang="fr-FR" dirty="0"/>
              <a:t>Le contexte et les enjeux</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482118" y="3063759"/>
            <a:ext cx="1332000" cy="576000"/>
          </a:xfrm>
        </p:spPr>
        <p:txBody>
          <a:bodyPr/>
          <a:lstStyle/>
          <a:p>
            <a:r>
              <a:rPr lang="fr-FR" dirty="0"/>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2510025" y="2799503"/>
            <a:ext cx="2160000" cy="1080000"/>
          </a:xfrm>
        </p:spPr>
        <p:txBody>
          <a:bodyPr/>
          <a:lstStyle/>
          <a:p>
            <a:r>
              <a:rPr lang="fr-FR" dirty="0"/>
              <a:t>Redécouvrir l’Option Transmission</a:t>
            </a:r>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482118" y="4431787"/>
            <a:ext cx="1332000" cy="576000"/>
          </a:xfrm>
        </p:spPr>
        <p:txBody>
          <a:bodyPr/>
          <a:lstStyle/>
          <a:p>
            <a:r>
              <a:rPr lang="fr-FR" dirty="0"/>
              <a:t>03</a:t>
            </a:r>
          </a:p>
        </p:txBody>
      </p:sp>
      <p:sp>
        <p:nvSpPr>
          <p:cNvPr id="9" name="Espace réservé du texte 8">
            <a:extLst>
              <a:ext uri="{FF2B5EF4-FFF2-40B4-BE49-F238E27FC236}">
                <a16:creationId xmlns:a16="http://schemas.microsoft.com/office/drawing/2014/main" id="{1FDF7B8C-6CFA-4842-BA56-7AAB4A6F8053}"/>
              </a:ext>
            </a:extLst>
          </p:cNvPr>
          <p:cNvSpPr>
            <a:spLocks noGrp="1"/>
          </p:cNvSpPr>
          <p:nvPr>
            <p:ph type="body" sz="quarter" idx="16"/>
          </p:nvPr>
        </p:nvSpPr>
        <p:spPr>
          <a:xfrm>
            <a:off x="2510025" y="4167579"/>
            <a:ext cx="2160000" cy="1080000"/>
          </a:xfrm>
        </p:spPr>
        <p:txBody>
          <a:bodyPr/>
          <a:lstStyle/>
          <a:p>
            <a:r>
              <a:rPr lang="fr-FR" dirty="0"/>
              <a:t>La démarche commerciale</a:t>
            </a:r>
          </a:p>
        </p:txBody>
      </p:sp>
      <p:sp>
        <p:nvSpPr>
          <p:cNvPr id="12" name="Espace réservé du texte 11">
            <a:extLst>
              <a:ext uri="{FF2B5EF4-FFF2-40B4-BE49-F238E27FC236}">
                <a16:creationId xmlns:a16="http://schemas.microsoft.com/office/drawing/2014/main" id="{D9B0B1D8-0236-4C23-B572-4CDC2F2CB274}"/>
              </a:ext>
            </a:extLst>
          </p:cNvPr>
          <p:cNvSpPr>
            <a:spLocks noGrp="1"/>
          </p:cNvSpPr>
          <p:nvPr>
            <p:ph type="body" sz="quarter" idx="19"/>
          </p:nvPr>
        </p:nvSpPr>
        <p:spPr>
          <a:xfrm>
            <a:off x="6447818" y="1654059"/>
            <a:ext cx="1332000" cy="576000"/>
          </a:xfrm>
        </p:spPr>
        <p:txBody>
          <a:bodyPr/>
          <a:lstStyle/>
          <a:p>
            <a:r>
              <a:rPr lang="fr-FR" dirty="0"/>
              <a:t>04</a:t>
            </a:r>
          </a:p>
        </p:txBody>
      </p:sp>
      <p:sp>
        <p:nvSpPr>
          <p:cNvPr id="13" name="Espace réservé du texte 12">
            <a:extLst>
              <a:ext uri="{FF2B5EF4-FFF2-40B4-BE49-F238E27FC236}">
                <a16:creationId xmlns:a16="http://schemas.microsoft.com/office/drawing/2014/main" id="{CFABE2AA-DFBF-455D-92DC-DA7395D1D587}"/>
              </a:ext>
            </a:extLst>
          </p:cNvPr>
          <p:cNvSpPr>
            <a:spLocks noGrp="1"/>
          </p:cNvSpPr>
          <p:nvPr>
            <p:ph type="body" sz="quarter" idx="20"/>
          </p:nvPr>
        </p:nvSpPr>
        <p:spPr>
          <a:xfrm>
            <a:off x="7475725" y="1389803"/>
            <a:ext cx="2160000" cy="1080000"/>
          </a:xfrm>
        </p:spPr>
        <p:txBody>
          <a:bodyPr/>
          <a:lstStyle/>
          <a:p>
            <a:r>
              <a:rPr lang="fr-FR" dirty="0"/>
              <a:t>Les outils d’accompagnement , de communication et d’animation</a:t>
            </a:r>
          </a:p>
        </p:txBody>
      </p:sp>
      <p:sp>
        <p:nvSpPr>
          <p:cNvPr id="14" name="Espace réservé du texte 13">
            <a:extLst>
              <a:ext uri="{FF2B5EF4-FFF2-40B4-BE49-F238E27FC236}">
                <a16:creationId xmlns:a16="http://schemas.microsoft.com/office/drawing/2014/main" id="{6457C385-E4A4-426E-B274-09C049CF6350}"/>
              </a:ext>
            </a:extLst>
          </p:cNvPr>
          <p:cNvSpPr>
            <a:spLocks noGrp="1"/>
          </p:cNvSpPr>
          <p:nvPr>
            <p:ph type="body" sz="quarter" idx="21"/>
          </p:nvPr>
        </p:nvSpPr>
        <p:spPr>
          <a:xfrm>
            <a:off x="6447818" y="3022087"/>
            <a:ext cx="1332000" cy="576000"/>
          </a:xfrm>
        </p:spPr>
        <p:txBody>
          <a:bodyPr/>
          <a:lstStyle/>
          <a:p>
            <a:r>
              <a:rPr lang="fr-FR" dirty="0"/>
              <a:t>05</a:t>
            </a:r>
          </a:p>
        </p:txBody>
      </p:sp>
      <p:sp>
        <p:nvSpPr>
          <p:cNvPr id="15" name="Espace réservé du texte 14">
            <a:extLst>
              <a:ext uri="{FF2B5EF4-FFF2-40B4-BE49-F238E27FC236}">
                <a16:creationId xmlns:a16="http://schemas.microsoft.com/office/drawing/2014/main" id="{4DFB427D-D9BE-4737-9388-0662A0A35FED}"/>
              </a:ext>
            </a:extLst>
          </p:cNvPr>
          <p:cNvSpPr>
            <a:spLocks noGrp="1"/>
          </p:cNvSpPr>
          <p:nvPr>
            <p:ph type="body" sz="quarter" idx="22"/>
          </p:nvPr>
        </p:nvSpPr>
        <p:spPr>
          <a:xfrm>
            <a:off x="7475725" y="2757879"/>
            <a:ext cx="2160000" cy="1080000"/>
          </a:xfrm>
        </p:spPr>
        <p:txBody>
          <a:bodyPr/>
          <a:lstStyle/>
          <a:p>
            <a:r>
              <a:rPr lang="fr-FR" dirty="0"/>
              <a:t>Calendrier</a:t>
            </a: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Contexte et enjeux</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dirty="0"/>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Pourquoi relancer l’Option Transmission?</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CONTEXTE ET ENJEUX</a:t>
            </a:r>
          </a:p>
        </p:txBody>
      </p:sp>
      <p:sp>
        <p:nvSpPr>
          <p:cNvPr id="7" name="Espace réservé du texte 6">
            <a:extLst>
              <a:ext uri="{FF2B5EF4-FFF2-40B4-BE49-F238E27FC236}">
                <a16:creationId xmlns:a16="http://schemas.microsoft.com/office/drawing/2014/main" id="{27C23BA9-1DA1-45F4-9077-644F45BBFBCD}"/>
              </a:ext>
            </a:extLst>
          </p:cNvPr>
          <p:cNvSpPr>
            <a:spLocks noGrp="1"/>
          </p:cNvSpPr>
          <p:nvPr>
            <p:ph type="body" sz="quarter" idx="13"/>
          </p:nvPr>
        </p:nvSpPr>
        <p:spPr>
          <a:xfrm>
            <a:off x="6311661" y="2396233"/>
            <a:ext cx="4838704" cy="1267187"/>
          </a:xfrm>
        </p:spPr>
        <p:txBody>
          <a:bodyPr/>
          <a:lstStyle/>
          <a:p>
            <a:r>
              <a:rPr lang="fr-FR" dirty="0"/>
              <a:t>Améliorer le taux de recyclage des sommes issues de la succession</a:t>
            </a:r>
          </a:p>
        </p:txBody>
      </p:sp>
      <p:sp>
        <p:nvSpPr>
          <p:cNvPr id="8" name="Espace réservé du texte 7">
            <a:extLst>
              <a:ext uri="{FF2B5EF4-FFF2-40B4-BE49-F238E27FC236}">
                <a16:creationId xmlns:a16="http://schemas.microsoft.com/office/drawing/2014/main" id="{13F5EAA7-017C-49B3-9F26-8A2C37379329}"/>
              </a:ext>
            </a:extLst>
          </p:cNvPr>
          <p:cNvSpPr>
            <a:spLocks noGrp="1"/>
          </p:cNvSpPr>
          <p:nvPr>
            <p:ph type="body" sz="quarter" idx="14"/>
          </p:nvPr>
        </p:nvSpPr>
        <p:spPr>
          <a:xfrm>
            <a:off x="6311660" y="3701288"/>
            <a:ext cx="4838704" cy="2586655"/>
          </a:xfrm>
        </p:spPr>
        <p:txBody>
          <a:bodyPr/>
          <a:lstStyle/>
          <a:p>
            <a:pPr marL="285750" lvl="1" indent="-285750">
              <a:buFont typeface="Wingdings" panose="05000000000000000000" pitchFamily="2" charset="2"/>
              <a:buChar char="§"/>
            </a:pPr>
            <a:r>
              <a:rPr lang="fr-FR" dirty="0"/>
              <a:t>Permettre à nos clients de préparer et anticiper leur transmission</a:t>
            </a:r>
          </a:p>
          <a:p>
            <a:pPr marL="285750" lvl="1" indent="-285750">
              <a:buFont typeface="Wingdings" panose="05000000000000000000" pitchFamily="2" charset="2"/>
              <a:buChar char="§"/>
            </a:pPr>
            <a:r>
              <a:rPr lang="fr-FR" dirty="0"/>
              <a:t>Accompagner nos clients et se positionner en tant que Banquier conseil en épargne de la famille</a:t>
            </a:r>
          </a:p>
          <a:p>
            <a:pPr marL="285750" lvl="1" indent="-285750">
              <a:buFont typeface="Wingdings" panose="05000000000000000000" pitchFamily="2" charset="2"/>
              <a:buChar char="§"/>
            </a:pPr>
            <a:r>
              <a:rPr lang="fr-FR" dirty="0"/>
              <a:t>Conserver les encours détenus par nos clients à la Caisse d’Epargne</a:t>
            </a:r>
          </a:p>
          <a:p>
            <a:pPr marL="285750" lvl="1" indent="-285750">
              <a:buFont typeface="Wingdings" panose="05000000000000000000" pitchFamily="2" charset="2"/>
              <a:buChar char="§"/>
            </a:pPr>
            <a:r>
              <a:rPr lang="fr-FR" dirty="0"/>
              <a:t>Proposer des solutions d’Epargne pour les encours de toute nature détenus par nos clients hors Caisse d’Epargne</a:t>
            </a:r>
          </a:p>
        </p:txBody>
      </p:sp>
      <p:sp>
        <p:nvSpPr>
          <p:cNvPr id="18" name="Espace réservé du texte 17">
            <a:extLst>
              <a:ext uri="{FF2B5EF4-FFF2-40B4-BE49-F238E27FC236}">
                <a16:creationId xmlns:a16="http://schemas.microsoft.com/office/drawing/2014/main" id="{A8E86227-CDA7-49C9-A25E-58A8B3F5EA58}"/>
              </a:ext>
            </a:extLst>
          </p:cNvPr>
          <p:cNvSpPr>
            <a:spLocks noGrp="1"/>
          </p:cNvSpPr>
          <p:nvPr>
            <p:ph type="body" sz="quarter" idx="15"/>
          </p:nvPr>
        </p:nvSpPr>
        <p:spPr>
          <a:xfrm>
            <a:off x="1041637" y="2396234"/>
            <a:ext cx="4838703" cy="1305054"/>
          </a:xfrm>
        </p:spPr>
        <p:txBody>
          <a:bodyPr/>
          <a:lstStyle/>
          <a:p>
            <a:r>
              <a:rPr lang="fr-FR" dirty="0"/>
              <a:t>Conquérir de nouveaux clients</a:t>
            </a:r>
          </a:p>
        </p:txBody>
      </p:sp>
      <p:sp>
        <p:nvSpPr>
          <p:cNvPr id="20" name="Espace réservé du texte 19">
            <a:extLst>
              <a:ext uri="{FF2B5EF4-FFF2-40B4-BE49-F238E27FC236}">
                <a16:creationId xmlns:a16="http://schemas.microsoft.com/office/drawing/2014/main" id="{81CE5F50-07BA-49DD-A434-75B93E662FB1}"/>
              </a:ext>
            </a:extLst>
          </p:cNvPr>
          <p:cNvSpPr>
            <a:spLocks noGrp="1"/>
          </p:cNvSpPr>
          <p:nvPr>
            <p:ph type="body" sz="quarter" idx="16"/>
          </p:nvPr>
        </p:nvSpPr>
        <p:spPr>
          <a:xfrm>
            <a:off x="1041637" y="3739157"/>
            <a:ext cx="4838703" cy="2196750"/>
          </a:xfrm>
        </p:spPr>
        <p:txBody>
          <a:bodyPr/>
          <a:lstStyle/>
          <a:p>
            <a:pPr lvl="1"/>
            <a:r>
              <a:rPr lang="fr-FR" dirty="0"/>
              <a:t>Dans le cadre de notre plan stratégique, il s’agit:</a:t>
            </a:r>
          </a:p>
          <a:p>
            <a:pPr lvl="2">
              <a:buFont typeface="Wingdings" panose="05000000000000000000" pitchFamily="2" charset="2"/>
              <a:buChar char="§"/>
            </a:pPr>
            <a:r>
              <a:rPr lang="fr-FR" dirty="0"/>
              <a:t>D’équiper nos clients en solutions d’assurance vie</a:t>
            </a:r>
          </a:p>
          <a:p>
            <a:pPr lvl="2">
              <a:buFont typeface="Wingdings" panose="05000000000000000000" pitchFamily="2" charset="2"/>
              <a:buChar char="§"/>
            </a:pPr>
            <a:r>
              <a:rPr lang="fr-FR" dirty="0"/>
              <a:t>De conquérir de nouveaux clients dans la continuité de notre approche Famille</a:t>
            </a:r>
          </a:p>
          <a:p>
            <a:pPr lvl="2">
              <a:buFont typeface="Wingdings" panose="05000000000000000000" pitchFamily="2" charset="2"/>
              <a:buChar char="§"/>
            </a:pPr>
            <a:r>
              <a:rPr lang="fr-FR" dirty="0"/>
              <a:t>Etablir une nouvelle relation de conseil</a:t>
            </a:r>
          </a:p>
        </p:txBody>
      </p:sp>
      <p:sp>
        <p:nvSpPr>
          <p:cNvPr id="12" name="Espace réservé du texte 6">
            <a:extLst>
              <a:ext uri="{FF2B5EF4-FFF2-40B4-BE49-F238E27FC236}">
                <a16:creationId xmlns:a16="http://schemas.microsoft.com/office/drawing/2014/main" id="{62C22B1F-CDFE-4C8B-9BAE-B51CB589DD4C}"/>
              </a:ext>
            </a:extLst>
          </p:cNvPr>
          <p:cNvSpPr txBox="1">
            <a:spLocks/>
          </p:cNvSpPr>
          <p:nvPr/>
        </p:nvSpPr>
        <p:spPr>
          <a:xfrm>
            <a:off x="3238150" y="1423053"/>
            <a:ext cx="6115575" cy="935311"/>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vert="horz" wrap="square" lIns="288000" tIns="144000" rIns="144000" bIns="72000" rtlCol="0">
            <a:noAutofit/>
          </a:bodyPr>
          <a:lstStyle>
            <a:lvl1pPr marL="0" indent="0" algn="l" defTabSz="914400" rtl="0" eaLnBrk="1" latinLnBrk="0" hangingPunct="1">
              <a:lnSpc>
                <a:spcPct val="100000"/>
              </a:lnSpc>
              <a:spcBef>
                <a:spcPts val="1500"/>
              </a:spcBef>
              <a:buFont typeface="Arial" panose="020B0604020202020204" pitchFamily="34" charset="0"/>
              <a:buNone/>
              <a:defRPr sz="2700" b="1" kern="1200">
                <a:solidFill>
                  <a:schemeClr val="bg1"/>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L’Option Transmission au service de la conquête et du recyclage des sommes issues de la succession </a:t>
            </a:r>
          </a:p>
        </p:txBody>
      </p:sp>
    </p:spTree>
    <p:extLst>
      <p:ext uri="{BB962C8B-B14F-4D97-AF65-F5344CB8AC3E}">
        <p14:creationId xmlns:p14="http://schemas.microsoft.com/office/powerpoint/2010/main" val="368182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5</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pPr>
              <a:spcBef>
                <a:spcPts val="0"/>
              </a:spcBef>
            </a:pPr>
            <a:r>
              <a:rPr lang="fr-FR" dirty="0"/>
              <a:t>Le recyclage des sommes issues des successions </a:t>
            </a:r>
          </a:p>
          <a:p>
            <a:pPr>
              <a:spcBef>
                <a:spcPts val="0"/>
              </a:spcBef>
            </a:pPr>
            <a:r>
              <a:rPr lang="fr-FR" sz="1800" dirty="0"/>
              <a:t>Dossiers &gt; 75K€ - 12 mois après le décès - </a:t>
            </a:r>
            <a:r>
              <a:rPr lang="fr-FR" dirty="0"/>
              <a:t>données à fin septembre 2022</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Chiffres clés</a:t>
            </a:r>
          </a:p>
        </p:txBody>
      </p:sp>
      <p:sp>
        <p:nvSpPr>
          <p:cNvPr id="4" name="ZoneTexte 3">
            <a:extLst>
              <a:ext uri="{FF2B5EF4-FFF2-40B4-BE49-F238E27FC236}">
                <a16:creationId xmlns:a16="http://schemas.microsoft.com/office/drawing/2014/main" id="{D57927CB-E983-4F00-A917-4BC0C65D1180}"/>
              </a:ext>
            </a:extLst>
          </p:cNvPr>
          <p:cNvSpPr txBox="1"/>
          <p:nvPr/>
        </p:nvSpPr>
        <p:spPr>
          <a:xfrm>
            <a:off x="7436553" y="6453848"/>
            <a:ext cx="2431915" cy="261610"/>
          </a:xfrm>
          <a:prstGeom prst="rect">
            <a:avLst/>
          </a:prstGeom>
          <a:noFill/>
        </p:spPr>
        <p:txBody>
          <a:bodyPr wrap="square" rtlCol="0">
            <a:spAutoFit/>
          </a:bodyPr>
          <a:lstStyle/>
          <a:p>
            <a:r>
              <a:rPr lang="fr-FR" sz="1100" i="1" dirty="0"/>
              <a:t>Source : Filière Successions</a:t>
            </a:r>
          </a:p>
        </p:txBody>
      </p:sp>
      <p:pic>
        <p:nvPicPr>
          <p:cNvPr id="7" name="Espace réservé pour une image  5" descr="Succession infographie 2022 09.pptx  -  Lecture seule - PowerPoint">
            <a:extLst>
              <a:ext uri="{FF2B5EF4-FFF2-40B4-BE49-F238E27FC236}">
                <a16:creationId xmlns:a16="http://schemas.microsoft.com/office/drawing/2014/main" id="{A3FEA3C5-ED97-4CCF-95C7-06975F0594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79616" y="1431695"/>
            <a:ext cx="10837200" cy="4873625"/>
          </a:xfrm>
          <a:prstGeom prst="rect">
            <a:avLst/>
          </a:prstGeom>
        </p:spPr>
      </p:pic>
    </p:spTree>
    <p:extLst>
      <p:ext uri="{BB962C8B-B14F-4D97-AF65-F5344CB8AC3E}">
        <p14:creationId xmlns:p14="http://schemas.microsoft.com/office/powerpoint/2010/main" val="255370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6</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Focus sur l’Option Transmission depuis le lancement en 2019</a:t>
            </a:r>
            <a:endParaRPr lang="fr-FR" b="0" i="1"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Chiffres clés </a:t>
            </a:r>
          </a:p>
        </p:txBody>
      </p:sp>
      <p:sp>
        <p:nvSpPr>
          <p:cNvPr id="14" name="Rectangle 13">
            <a:extLst>
              <a:ext uri="{FF2B5EF4-FFF2-40B4-BE49-F238E27FC236}">
                <a16:creationId xmlns:a16="http://schemas.microsoft.com/office/drawing/2014/main" id="{3A1FAC28-16D8-4316-ACF7-F7B5CF33C369}"/>
              </a:ext>
            </a:extLst>
          </p:cNvPr>
          <p:cNvSpPr/>
          <p:nvPr/>
        </p:nvSpPr>
        <p:spPr>
          <a:xfrm>
            <a:off x="2483679" y="2019627"/>
            <a:ext cx="3152775" cy="1152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00" b="1" dirty="0">
                <a:solidFill>
                  <a:schemeClr val="tx1"/>
                </a:solidFill>
              </a:rPr>
              <a:t>Nombre de nouveaux contrats*</a:t>
            </a:r>
          </a:p>
          <a:p>
            <a:pPr algn="ctr"/>
            <a:r>
              <a:rPr lang="fr-FR" sz="6600" b="1" cap="all" dirty="0">
                <a:solidFill>
                  <a:schemeClr val="tx2"/>
                </a:solidFill>
                <a:latin typeface="+mj-lt"/>
                <a:ea typeface="+mj-ea"/>
                <a:cs typeface="+mj-cs"/>
              </a:rPr>
              <a:t>20 735</a:t>
            </a:r>
          </a:p>
        </p:txBody>
      </p:sp>
      <p:sp>
        <p:nvSpPr>
          <p:cNvPr id="15" name="Rectangle 14">
            <a:extLst>
              <a:ext uri="{FF2B5EF4-FFF2-40B4-BE49-F238E27FC236}">
                <a16:creationId xmlns:a16="http://schemas.microsoft.com/office/drawing/2014/main" id="{D5CB1572-20C9-4C99-9010-BBA03A6F402F}"/>
              </a:ext>
            </a:extLst>
          </p:cNvPr>
          <p:cNvSpPr/>
          <p:nvPr/>
        </p:nvSpPr>
        <p:spPr>
          <a:xfrm>
            <a:off x="2965157" y="4299831"/>
            <a:ext cx="3152775" cy="1152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00" b="1" dirty="0">
                <a:solidFill>
                  <a:schemeClr val="tx1"/>
                </a:solidFill>
              </a:rPr>
              <a:t>Taux d’UC*</a:t>
            </a:r>
          </a:p>
          <a:p>
            <a:pPr algn="ctr"/>
            <a:r>
              <a:rPr lang="fr-FR" sz="6600" b="1" cap="all" dirty="0">
                <a:solidFill>
                  <a:schemeClr val="tx2"/>
                </a:solidFill>
                <a:latin typeface="+mj-lt"/>
                <a:ea typeface="+mj-ea"/>
                <a:cs typeface="+mj-cs"/>
              </a:rPr>
              <a:t>40%</a:t>
            </a:r>
          </a:p>
        </p:txBody>
      </p:sp>
      <p:sp>
        <p:nvSpPr>
          <p:cNvPr id="16" name="Rectangle 15">
            <a:extLst>
              <a:ext uri="{FF2B5EF4-FFF2-40B4-BE49-F238E27FC236}">
                <a16:creationId xmlns:a16="http://schemas.microsoft.com/office/drawing/2014/main" id="{E0104BD7-862C-499B-BB0E-ED267A66A1DE}"/>
              </a:ext>
            </a:extLst>
          </p:cNvPr>
          <p:cNvSpPr/>
          <p:nvPr/>
        </p:nvSpPr>
        <p:spPr>
          <a:xfrm>
            <a:off x="6417981" y="2019627"/>
            <a:ext cx="3540016" cy="1152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00" b="1" dirty="0">
                <a:solidFill>
                  <a:schemeClr val="tx1"/>
                </a:solidFill>
              </a:rPr>
              <a:t>Montant moyen des versements initiaux*</a:t>
            </a:r>
          </a:p>
          <a:p>
            <a:pPr algn="ctr"/>
            <a:r>
              <a:rPr lang="fr-FR" sz="6600" b="1" cap="all" dirty="0">
                <a:solidFill>
                  <a:schemeClr val="tx2"/>
                </a:solidFill>
                <a:latin typeface="+mj-lt"/>
                <a:ea typeface="+mj-ea"/>
                <a:cs typeface="+mj-cs"/>
              </a:rPr>
              <a:t>17 546 €</a:t>
            </a:r>
          </a:p>
        </p:txBody>
      </p:sp>
      <p:sp>
        <p:nvSpPr>
          <p:cNvPr id="18" name="Rectangle 17">
            <a:extLst>
              <a:ext uri="{FF2B5EF4-FFF2-40B4-BE49-F238E27FC236}">
                <a16:creationId xmlns:a16="http://schemas.microsoft.com/office/drawing/2014/main" id="{56F52697-3090-4B1C-81FC-E1452321C8D6}"/>
              </a:ext>
            </a:extLst>
          </p:cNvPr>
          <p:cNvSpPr/>
          <p:nvPr/>
        </p:nvSpPr>
        <p:spPr>
          <a:xfrm>
            <a:off x="6458224" y="4262391"/>
            <a:ext cx="3152775" cy="1152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00" b="1" dirty="0">
                <a:solidFill>
                  <a:schemeClr val="tx1"/>
                </a:solidFill>
              </a:rPr>
              <a:t>Age moyen des filleuls*</a:t>
            </a:r>
          </a:p>
          <a:p>
            <a:pPr algn="ctr"/>
            <a:r>
              <a:rPr lang="fr-FR" sz="6600" b="1" cap="all" dirty="0">
                <a:solidFill>
                  <a:schemeClr val="tx2"/>
                </a:solidFill>
                <a:latin typeface="+mj-lt"/>
                <a:ea typeface="+mj-ea"/>
                <a:cs typeface="+mj-cs"/>
              </a:rPr>
              <a:t>48 ans</a:t>
            </a:r>
          </a:p>
        </p:txBody>
      </p:sp>
      <p:sp>
        <p:nvSpPr>
          <p:cNvPr id="2" name="ZoneTexte 1">
            <a:extLst>
              <a:ext uri="{FF2B5EF4-FFF2-40B4-BE49-F238E27FC236}">
                <a16:creationId xmlns:a16="http://schemas.microsoft.com/office/drawing/2014/main" id="{4E5E4B33-1BE3-4BD4-9BFC-BF080D1A3B11}"/>
              </a:ext>
            </a:extLst>
          </p:cNvPr>
          <p:cNvSpPr txBox="1"/>
          <p:nvPr/>
        </p:nvSpPr>
        <p:spPr>
          <a:xfrm>
            <a:off x="425302" y="6060558"/>
            <a:ext cx="4678326" cy="261610"/>
          </a:xfrm>
          <a:prstGeom prst="rect">
            <a:avLst/>
          </a:prstGeom>
          <a:noFill/>
        </p:spPr>
        <p:txBody>
          <a:bodyPr wrap="square" rtlCol="0">
            <a:spAutoFit/>
          </a:bodyPr>
          <a:lstStyle/>
          <a:p>
            <a:r>
              <a:rPr lang="fr-FR" sz="1100" dirty="0"/>
              <a:t>* Source de ces données: Ecureuil Vie</a:t>
            </a:r>
          </a:p>
        </p:txBody>
      </p:sp>
    </p:spTree>
    <p:extLst>
      <p:ext uri="{BB962C8B-B14F-4D97-AF65-F5344CB8AC3E}">
        <p14:creationId xmlns:p14="http://schemas.microsoft.com/office/powerpoint/2010/main" val="307336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02</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Redécouvrir l’Option Transmission</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7</a:t>
            </a:fld>
            <a:endParaRPr lang="fr-FR" dirty="0"/>
          </a:p>
        </p:txBody>
      </p:sp>
    </p:spTree>
    <p:extLst>
      <p:ext uri="{BB962C8B-B14F-4D97-AF65-F5344CB8AC3E}">
        <p14:creationId xmlns:p14="http://schemas.microsoft.com/office/powerpoint/2010/main" val="205976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3B92CCA-1843-47A7-8440-403D328538A9}"/>
              </a:ext>
            </a:extLst>
          </p:cNvPr>
          <p:cNvSpPr/>
          <p:nvPr/>
        </p:nvSpPr>
        <p:spPr>
          <a:xfrm>
            <a:off x="4530595" y="3222789"/>
            <a:ext cx="7588172" cy="3013735"/>
          </a:xfrm>
          <a:prstGeom prst="rect">
            <a:avLst/>
          </a:prstGeom>
          <a:solidFill>
            <a:schemeClr val="bg1">
              <a:lumMod val="9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D531431B-A219-4B15-8786-C32F15554EDF}"/>
              </a:ext>
            </a:extLst>
          </p:cNvPr>
          <p:cNvSpPr/>
          <p:nvPr/>
        </p:nvSpPr>
        <p:spPr>
          <a:xfrm>
            <a:off x="6717016" y="1579330"/>
            <a:ext cx="2910971" cy="138416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8</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A qui s’adresse l’Option Transmission?</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Redécouvrir l’option transmission</a:t>
            </a:r>
          </a:p>
        </p:txBody>
      </p:sp>
      <p:sp>
        <p:nvSpPr>
          <p:cNvPr id="21" name="Rectangle 20">
            <a:extLst>
              <a:ext uri="{FF2B5EF4-FFF2-40B4-BE49-F238E27FC236}">
                <a16:creationId xmlns:a16="http://schemas.microsoft.com/office/drawing/2014/main" id="{AFA243EC-5A83-40C5-9D4C-A4D92E0BDA9E}"/>
              </a:ext>
            </a:extLst>
          </p:cNvPr>
          <p:cNvSpPr/>
          <p:nvPr/>
        </p:nvSpPr>
        <p:spPr>
          <a:xfrm>
            <a:off x="71736" y="1673247"/>
            <a:ext cx="3539872" cy="1088079"/>
          </a:xfrm>
          <a:prstGeom prst="rect">
            <a:avLst/>
          </a:prstGeom>
          <a:ln w="19050">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400" b="1" dirty="0">
                <a:solidFill>
                  <a:schemeClr val="bg2"/>
                </a:solidFill>
                <a:latin typeface="Arial Narrow" panose="020B0606020202030204" pitchFamily="34" charset="0"/>
              </a:rPr>
              <a:t>Client Premium* à la Caisse d’Epargne </a:t>
            </a:r>
          </a:p>
          <a:p>
            <a:pPr algn="ctr"/>
            <a:r>
              <a:rPr lang="fr-FR" sz="1400" b="1" dirty="0">
                <a:latin typeface="Arial Narrow" panose="020B0606020202030204" pitchFamily="34" charset="0"/>
              </a:rPr>
              <a:t>Ou </a:t>
            </a:r>
          </a:p>
          <a:p>
            <a:pPr algn="ctr"/>
            <a:r>
              <a:rPr lang="fr-FR" sz="1400" b="1" dirty="0">
                <a:solidFill>
                  <a:schemeClr val="bg2"/>
                </a:solidFill>
                <a:latin typeface="Arial Narrow" panose="020B0606020202030204" pitchFamily="34" charset="0"/>
              </a:rPr>
              <a:t>Client Grand Public détenteur d’un contrat d’assurance vie Premium** à la Caisse d’Epargne</a:t>
            </a:r>
            <a:endParaRPr lang="fr-FR" sz="1600" dirty="0">
              <a:solidFill>
                <a:schemeClr val="bg2"/>
              </a:solidFill>
              <a:latin typeface="Arial Narrow" panose="020B0606020202030204" pitchFamily="34" charset="0"/>
            </a:endParaRPr>
          </a:p>
        </p:txBody>
      </p:sp>
      <p:sp>
        <p:nvSpPr>
          <p:cNvPr id="23" name="ZoneTexte 22">
            <a:extLst>
              <a:ext uri="{FF2B5EF4-FFF2-40B4-BE49-F238E27FC236}">
                <a16:creationId xmlns:a16="http://schemas.microsoft.com/office/drawing/2014/main" id="{8FD2D2B1-E0C5-4FD0-B45D-A98A4AFD2509}"/>
              </a:ext>
            </a:extLst>
          </p:cNvPr>
          <p:cNvSpPr txBox="1"/>
          <p:nvPr/>
        </p:nvSpPr>
        <p:spPr>
          <a:xfrm>
            <a:off x="59084" y="6165630"/>
            <a:ext cx="8623197" cy="492443"/>
          </a:xfrm>
          <a:prstGeom prst="rect">
            <a:avLst/>
          </a:prstGeom>
          <a:noFill/>
        </p:spPr>
        <p:txBody>
          <a:bodyPr wrap="square" rtlCol="0">
            <a:spAutoFit/>
          </a:bodyPr>
          <a:lstStyle/>
          <a:p>
            <a:r>
              <a:rPr lang="fr-FR" sz="800" b="1" dirty="0"/>
              <a:t>*Premium: haut de gamme, gestion privée, banque privée               **L’assuré</a:t>
            </a:r>
            <a:r>
              <a:rPr lang="fr-FR" sz="1800" i="1" dirty="0">
                <a:effectLst/>
                <a:latin typeface="Calibri" panose="020F0502020204030204" pitchFamily="34" charset="0"/>
                <a:ea typeface="Calibri" panose="020F0502020204030204" pitchFamily="34" charset="0"/>
                <a:cs typeface="Times New Roman" panose="02020603050405020304" pitchFamily="18" charset="0"/>
              </a:rPr>
              <a:t> </a:t>
            </a:r>
            <a:r>
              <a:rPr lang="fr-FR" sz="800" b="1" dirty="0"/>
              <a:t>peut être détenteur d’un contrat CNP Assurances, BPCE Vie ou </a:t>
            </a:r>
            <a:r>
              <a:rPr lang="fr-FR" sz="800" b="1" dirty="0" err="1"/>
              <a:t>Téora</a:t>
            </a:r>
            <a:r>
              <a:rPr lang="fr-FR" sz="800" b="1" dirty="0"/>
              <a:t> à la Caisse d’Epargne</a:t>
            </a:r>
          </a:p>
          <a:p>
            <a:endParaRPr lang="fr-FR" sz="800" b="1" dirty="0"/>
          </a:p>
        </p:txBody>
      </p:sp>
      <p:sp>
        <p:nvSpPr>
          <p:cNvPr id="24" name="Rectangle 23">
            <a:extLst>
              <a:ext uri="{FF2B5EF4-FFF2-40B4-BE49-F238E27FC236}">
                <a16:creationId xmlns:a16="http://schemas.microsoft.com/office/drawing/2014/main" id="{78BC19F3-39DA-4624-8C81-487F7C62BAE3}"/>
              </a:ext>
            </a:extLst>
          </p:cNvPr>
          <p:cNvSpPr/>
          <p:nvPr/>
        </p:nvSpPr>
        <p:spPr>
          <a:xfrm>
            <a:off x="6968686" y="1754466"/>
            <a:ext cx="2423889" cy="1077756"/>
          </a:xfrm>
          <a:prstGeom prst="rect">
            <a:avLst/>
          </a:prstGeom>
          <a:ln w="19050">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fr-FR" sz="1400" b="1" dirty="0">
                <a:latin typeface="Arial Narrow" panose="020B0606020202030204" pitchFamily="34" charset="0"/>
              </a:rPr>
              <a:t>Toute personne recommandée </a:t>
            </a:r>
            <a:r>
              <a:rPr lang="fr-FR" sz="1400" b="1">
                <a:latin typeface="Arial Narrow" panose="020B0606020202030204" pitchFamily="34" charset="0"/>
              </a:rPr>
              <a:t>par l’assuré, </a:t>
            </a:r>
            <a:r>
              <a:rPr lang="fr-FR" sz="1400" b="1" dirty="0">
                <a:latin typeface="Arial Narrow" panose="020B0606020202030204" pitchFamily="34" charset="0"/>
              </a:rPr>
              <a:t>détenteur ou non </a:t>
            </a:r>
            <a:r>
              <a:rPr lang="fr-FR" sz="1400" dirty="0">
                <a:latin typeface="Arial Narrow" panose="020B0606020202030204" pitchFamily="34" charset="0"/>
              </a:rPr>
              <a:t>d’un contrat d’assurance vie à la Caisse d’Epargne</a:t>
            </a:r>
            <a:endParaRPr lang="fr-FR" sz="1600" dirty="0">
              <a:latin typeface="Arial Narrow" panose="020B0606020202030204" pitchFamily="34" charset="0"/>
            </a:endParaRPr>
          </a:p>
        </p:txBody>
      </p:sp>
      <p:sp>
        <p:nvSpPr>
          <p:cNvPr id="25" name="Rectangle 24">
            <a:extLst>
              <a:ext uri="{FF2B5EF4-FFF2-40B4-BE49-F238E27FC236}">
                <a16:creationId xmlns:a16="http://schemas.microsoft.com/office/drawing/2014/main" id="{101C85F3-70E3-4D69-A76A-221D4346E2AF}"/>
              </a:ext>
            </a:extLst>
          </p:cNvPr>
          <p:cNvSpPr/>
          <p:nvPr/>
        </p:nvSpPr>
        <p:spPr>
          <a:xfrm>
            <a:off x="4944434" y="3374170"/>
            <a:ext cx="2910980" cy="1069590"/>
          </a:xfrm>
          <a:prstGeom prst="rect">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400" b="1" dirty="0">
                <a:latin typeface="Arial Narrow" panose="020B0606020202030204" pitchFamily="34" charset="0"/>
              </a:rPr>
              <a:t>S’il est détenteur d’un contrat d’assurance vie  CE: </a:t>
            </a:r>
            <a:r>
              <a:rPr lang="fr-FR" sz="1400" b="1" dirty="0" err="1">
                <a:latin typeface="Arial Narrow" panose="020B0606020202030204" pitchFamily="34" charset="0"/>
              </a:rPr>
              <a:t>Millevie</a:t>
            </a:r>
            <a:r>
              <a:rPr lang="fr-FR" sz="1400" b="1" dirty="0">
                <a:latin typeface="Arial Narrow" panose="020B0606020202030204" pitchFamily="34" charset="0"/>
              </a:rPr>
              <a:t> Essentielle, </a:t>
            </a:r>
            <a:r>
              <a:rPr lang="fr-FR" sz="1400" b="1" dirty="0" err="1">
                <a:latin typeface="Arial Narrow" panose="020B0606020202030204" pitchFamily="34" charset="0"/>
              </a:rPr>
              <a:t>Millevie</a:t>
            </a:r>
            <a:r>
              <a:rPr lang="fr-FR" sz="1400" b="1" dirty="0">
                <a:latin typeface="Arial Narrow" panose="020B0606020202030204" pitchFamily="34" charset="0"/>
              </a:rPr>
              <a:t> Essentielle 2, </a:t>
            </a:r>
            <a:r>
              <a:rPr lang="fr-FR" sz="1400" b="1" dirty="0" err="1">
                <a:latin typeface="Arial Narrow" panose="020B0606020202030204" pitchFamily="34" charset="0"/>
              </a:rPr>
              <a:t>Millevie</a:t>
            </a:r>
            <a:r>
              <a:rPr lang="fr-FR" sz="1400" b="1" dirty="0">
                <a:latin typeface="Arial Narrow" panose="020B0606020202030204" pitchFamily="34" charset="0"/>
              </a:rPr>
              <a:t> Premium, </a:t>
            </a:r>
            <a:r>
              <a:rPr lang="fr-FR" sz="1400" b="1" dirty="0" err="1">
                <a:latin typeface="Arial Narrow" panose="020B0606020202030204" pitchFamily="34" charset="0"/>
              </a:rPr>
              <a:t>Millevie</a:t>
            </a:r>
            <a:r>
              <a:rPr lang="fr-FR" sz="1400" b="1" dirty="0">
                <a:latin typeface="Arial Narrow" panose="020B0606020202030204" pitchFamily="34" charset="0"/>
              </a:rPr>
              <a:t> Premium 2, </a:t>
            </a:r>
            <a:r>
              <a:rPr lang="fr-FR" sz="1400" b="1" dirty="0" err="1">
                <a:latin typeface="Arial Narrow" panose="020B0606020202030204" pitchFamily="34" charset="0"/>
              </a:rPr>
              <a:t>Millevie</a:t>
            </a:r>
            <a:r>
              <a:rPr lang="fr-FR" sz="1400" b="1" dirty="0">
                <a:latin typeface="Arial Narrow" panose="020B0606020202030204" pitchFamily="34" charset="0"/>
              </a:rPr>
              <a:t> Infinie ou </a:t>
            </a:r>
            <a:r>
              <a:rPr lang="fr-FR" sz="1400" b="1" dirty="0" err="1">
                <a:latin typeface="Arial Narrow" panose="020B0606020202030204" pitchFamily="34" charset="0"/>
              </a:rPr>
              <a:t>Millevie</a:t>
            </a:r>
            <a:r>
              <a:rPr lang="fr-FR" sz="1400" b="1" dirty="0">
                <a:latin typeface="Arial Narrow" panose="020B0606020202030204" pitchFamily="34" charset="0"/>
              </a:rPr>
              <a:t> Infinie 2</a:t>
            </a:r>
            <a:endParaRPr lang="fr-FR" sz="1600" dirty="0">
              <a:latin typeface="Arial Narrow" panose="020B0606020202030204" pitchFamily="34" charset="0"/>
            </a:endParaRPr>
          </a:p>
        </p:txBody>
      </p:sp>
      <p:sp>
        <p:nvSpPr>
          <p:cNvPr id="26" name="Rectangle 25">
            <a:extLst>
              <a:ext uri="{FF2B5EF4-FFF2-40B4-BE49-F238E27FC236}">
                <a16:creationId xmlns:a16="http://schemas.microsoft.com/office/drawing/2014/main" id="{FE8BFE33-4C6C-4214-885B-2336409B5C9C}"/>
              </a:ext>
            </a:extLst>
          </p:cNvPr>
          <p:cNvSpPr/>
          <p:nvPr/>
        </p:nvSpPr>
        <p:spPr>
          <a:xfrm>
            <a:off x="8687774" y="3226847"/>
            <a:ext cx="2910979" cy="1069589"/>
          </a:xfrm>
          <a:prstGeom prst="rect">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400" b="1" dirty="0">
                <a:latin typeface="Arial Narrow" panose="020B0606020202030204" pitchFamily="34" charset="0"/>
              </a:rPr>
              <a:t>S’il est non détenteur d’un contrat d’assurance vie CE</a:t>
            </a:r>
            <a:endParaRPr lang="fr-FR" sz="1600" dirty="0">
              <a:latin typeface="Arial Narrow" panose="020B0606020202030204" pitchFamily="34" charset="0"/>
            </a:endParaRPr>
          </a:p>
        </p:txBody>
      </p:sp>
      <p:sp>
        <p:nvSpPr>
          <p:cNvPr id="28" name="Rectangle 27">
            <a:extLst>
              <a:ext uri="{FF2B5EF4-FFF2-40B4-BE49-F238E27FC236}">
                <a16:creationId xmlns:a16="http://schemas.microsoft.com/office/drawing/2014/main" id="{4033C02C-CFF7-4C63-A5A9-B3A2339D705B}"/>
              </a:ext>
            </a:extLst>
          </p:cNvPr>
          <p:cNvSpPr/>
          <p:nvPr/>
        </p:nvSpPr>
        <p:spPr>
          <a:xfrm>
            <a:off x="8976949" y="4449366"/>
            <a:ext cx="2394925" cy="872259"/>
          </a:xfrm>
          <a:prstGeom prst="rect">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400" b="1" dirty="0">
                <a:latin typeface="Arial Narrow" panose="020B0606020202030204" pitchFamily="34" charset="0"/>
              </a:rPr>
              <a:t>Adhésion d’un contrat </a:t>
            </a:r>
            <a:r>
              <a:rPr lang="fr-FR" sz="1400" b="1" dirty="0" err="1">
                <a:latin typeface="Arial Narrow" panose="020B0606020202030204" pitchFamily="34" charset="0"/>
              </a:rPr>
              <a:t>Millevie</a:t>
            </a:r>
            <a:r>
              <a:rPr lang="fr-FR" sz="1400" b="1" dirty="0">
                <a:latin typeface="Arial Narrow" panose="020B0606020202030204" pitchFamily="34" charset="0"/>
              </a:rPr>
              <a:t> Premium 2 ou </a:t>
            </a:r>
            <a:r>
              <a:rPr lang="fr-FR" sz="1400" b="1" dirty="0" err="1">
                <a:latin typeface="Arial Narrow" panose="020B0606020202030204" pitchFamily="34" charset="0"/>
              </a:rPr>
              <a:t>Millevie</a:t>
            </a:r>
            <a:r>
              <a:rPr lang="fr-FR" sz="1400" b="1" dirty="0">
                <a:latin typeface="Arial Narrow" panose="020B0606020202030204" pitchFamily="34" charset="0"/>
              </a:rPr>
              <a:t> Infinie 2</a:t>
            </a:r>
            <a:endParaRPr lang="fr-FR" sz="1600" dirty="0">
              <a:latin typeface="Arial Narrow" panose="020B0606020202030204" pitchFamily="34" charset="0"/>
            </a:endParaRPr>
          </a:p>
        </p:txBody>
      </p:sp>
      <p:cxnSp>
        <p:nvCxnSpPr>
          <p:cNvPr id="35" name="Connecteur droit avec flèche 34">
            <a:extLst>
              <a:ext uri="{FF2B5EF4-FFF2-40B4-BE49-F238E27FC236}">
                <a16:creationId xmlns:a16="http://schemas.microsoft.com/office/drawing/2014/main" id="{C4D3F3B5-85E2-43F5-9A0E-F43E13224B45}"/>
              </a:ext>
            </a:extLst>
          </p:cNvPr>
          <p:cNvCxnSpPr>
            <a:cxnSpLocks/>
          </p:cNvCxnSpPr>
          <p:nvPr/>
        </p:nvCxnSpPr>
        <p:spPr>
          <a:xfrm>
            <a:off x="4074898" y="2207151"/>
            <a:ext cx="1990661" cy="0"/>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70977133-1332-47AB-9F9C-E7AA0DDC2B37}"/>
              </a:ext>
            </a:extLst>
          </p:cNvPr>
          <p:cNvCxnSpPr>
            <a:cxnSpLocks/>
          </p:cNvCxnSpPr>
          <p:nvPr/>
        </p:nvCxnSpPr>
        <p:spPr>
          <a:xfrm>
            <a:off x="9864859" y="2591409"/>
            <a:ext cx="414585" cy="491015"/>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478BDC84-5B3B-4B69-9027-7F397127CDF9}"/>
              </a:ext>
            </a:extLst>
          </p:cNvPr>
          <p:cNvCxnSpPr>
            <a:cxnSpLocks/>
          </p:cNvCxnSpPr>
          <p:nvPr/>
        </p:nvCxnSpPr>
        <p:spPr>
          <a:xfrm flipH="1">
            <a:off x="6638925" y="3060389"/>
            <a:ext cx="275206" cy="295959"/>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0753A26F-A91C-4E5A-A12F-DCC6DB412ECA}"/>
              </a:ext>
            </a:extLst>
          </p:cNvPr>
          <p:cNvCxnSpPr>
            <a:cxnSpLocks/>
          </p:cNvCxnSpPr>
          <p:nvPr/>
        </p:nvCxnSpPr>
        <p:spPr>
          <a:xfrm>
            <a:off x="8094388" y="3853880"/>
            <a:ext cx="401912"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0B739AD4-BFF3-44E2-956F-CA07FBC58E76}"/>
              </a:ext>
            </a:extLst>
          </p:cNvPr>
          <p:cNvCxnSpPr>
            <a:cxnSpLocks/>
          </p:cNvCxnSpPr>
          <p:nvPr/>
        </p:nvCxnSpPr>
        <p:spPr>
          <a:xfrm>
            <a:off x="6715561" y="4548534"/>
            <a:ext cx="0" cy="655306"/>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1F91FE8D-8090-47BF-8CCC-41453FC039C4}"/>
              </a:ext>
            </a:extLst>
          </p:cNvPr>
          <p:cNvSpPr/>
          <p:nvPr/>
        </p:nvSpPr>
        <p:spPr>
          <a:xfrm>
            <a:off x="5621629" y="5522331"/>
            <a:ext cx="6000597" cy="596210"/>
          </a:xfrm>
          <a:prstGeom prst="rect">
            <a:avLst/>
          </a:prstGeom>
          <a:solidFill>
            <a:schemeClr val="accent2"/>
          </a:solidFill>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400" b="1" dirty="0">
                <a:latin typeface="Arial Narrow" panose="020B0606020202030204" pitchFamily="34" charset="0"/>
              </a:rPr>
              <a:t>Souscription sans frais à l’option transmission sur son contrat d’assurance vie CE </a:t>
            </a:r>
            <a:endParaRPr lang="fr-FR" sz="1600" dirty="0">
              <a:latin typeface="Arial Narrow" panose="020B0606020202030204" pitchFamily="34" charset="0"/>
            </a:endParaRPr>
          </a:p>
        </p:txBody>
      </p:sp>
      <p:cxnSp>
        <p:nvCxnSpPr>
          <p:cNvPr id="48" name="Connecteur droit avec flèche 47">
            <a:extLst>
              <a:ext uri="{FF2B5EF4-FFF2-40B4-BE49-F238E27FC236}">
                <a16:creationId xmlns:a16="http://schemas.microsoft.com/office/drawing/2014/main" id="{2454DD6B-1EC9-46EC-8EF7-1BACAEF9AB99}"/>
              </a:ext>
            </a:extLst>
          </p:cNvPr>
          <p:cNvCxnSpPr>
            <a:cxnSpLocks/>
          </p:cNvCxnSpPr>
          <p:nvPr/>
        </p:nvCxnSpPr>
        <p:spPr>
          <a:xfrm>
            <a:off x="10174411" y="4128211"/>
            <a:ext cx="0" cy="309322"/>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 coins arrondis 1">
            <a:extLst>
              <a:ext uri="{FF2B5EF4-FFF2-40B4-BE49-F238E27FC236}">
                <a16:creationId xmlns:a16="http://schemas.microsoft.com/office/drawing/2014/main" id="{527A98BA-600F-4CF3-BD4C-CA8D44CC03E8}"/>
              </a:ext>
            </a:extLst>
          </p:cNvPr>
          <p:cNvSpPr/>
          <p:nvPr/>
        </p:nvSpPr>
        <p:spPr>
          <a:xfrm>
            <a:off x="861482" y="1386637"/>
            <a:ext cx="1735494" cy="27622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PARRAIN</a:t>
            </a:r>
          </a:p>
        </p:txBody>
      </p:sp>
      <p:sp>
        <p:nvSpPr>
          <p:cNvPr id="29" name="Rectangle : coins arrondis 28">
            <a:extLst>
              <a:ext uri="{FF2B5EF4-FFF2-40B4-BE49-F238E27FC236}">
                <a16:creationId xmlns:a16="http://schemas.microsoft.com/office/drawing/2014/main" id="{0B8D6B47-473B-4BA0-ACC8-365099E00BCC}"/>
              </a:ext>
            </a:extLst>
          </p:cNvPr>
          <p:cNvSpPr/>
          <p:nvPr/>
        </p:nvSpPr>
        <p:spPr>
          <a:xfrm>
            <a:off x="7473460" y="1403116"/>
            <a:ext cx="1414339" cy="27622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FILLEUL</a:t>
            </a:r>
          </a:p>
        </p:txBody>
      </p:sp>
      <p:sp>
        <p:nvSpPr>
          <p:cNvPr id="12" name="Rectangle 11">
            <a:extLst>
              <a:ext uri="{FF2B5EF4-FFF2-40B4-BE49-F238E27FC236}">
                <a16:creationId xmlns:a16="http://schemas.microsoft.com/office/drawing/2014/main" id="{312177A4-2650-407C-A08D-9C7D83C39E51}"/>
              </a:ext>
            </a:extLst>
          </p:cNvPr>
          <p:cNvSpPr/>
          <p:nvPr/>
        </p:nvSpPr>
        <p:spPr>
          <a:xfrm>
            <a:off x="3791187" y="1777925"/>
            <a:ext cx="2746250" cy="28283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Action de recommandation</a:t>
            </a:r>
          </a:p>
        </p:txBody>
      </p:sp>
      <p:cxnSp>
        <p:nvCxnSpPr>
          <p:cNvPr id="34" name="Connecteur droit avec flèche 33">
            <a:extLst>
              <a:ext uri="{FF2B5EF4-FFF2-40B4-BE49-F238E27FC236}">
                <a16:creationId xmlns:a16="http://schemas.microsoft.com/office/drawing/2014/main" id="{5C5EE784-93A8-4FCB-B852-B12941749A5A}"/>
              </a:ext>
            </a:extLst>
          </p:cNvPr>
          <p:cNvCxnSpPr>
            <a:cxnSpLocks/>
          </p:cNvCxnSpPr>
          <p:nvPr/>
        </p:nvCxnSpPr>
        <p:spPr>
          <a:xfrm>
            <a:off x="10157416" y="5197800"/>
            <a:ext cx="0" cy="333693"/>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999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9</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En synthèse</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Redécouvrir l’option transmission</a:t>
            </a:r>
          </a:p>
        </p:txBody>
      </p:sp>
      <p:sp>
        <p:nvSpPr>
          <p:cNvPr id="17" name="Rectangle 16">
            <a:extLst>
              <a:ext uri="{FF2B5EF4-FFF2-40B4-BE49-F238E27FC236}">
                <a16:creationId xmlns:a16="http://schemas.microsoft.com/office/drawing/2014/main" id="{EC53E802-BEDC-4914-B68C-089024C20F00}"/>
              </a:ext>
            </a:extLst>
          </p:cNvPr>
          <p:cNvSpPr/>
          <p:nvPr/>
        </p:nvSpPr>
        <p:spPr>
          <a:xfrm>
            <a:off x="711867" y="1604392"/>
            <a:ext cx="10232358" cy="972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schemeClr>
                </a:solidFill>
              </a:rPr>
              <a:t>L’Option Transmission est une </a:t>
            </a:r>
            <a:r>
              <a:rPr lang="fr-FR" b="1" dirty="0">
                <a:solidFill>
                  <a:schemeClr val="tx2"/>
                </a:solidFill>
              </a:rPr>
              <a:t>Option Gratuite permettant aux personnes recommandées (filleuls) par nos clients </a:t>
            </a:r>
            <a:r>
              <a:rPr lang="fr-FR" dirty="0">
                <a:solidFill>
                  <a:schemeClr val="tx1">
                    <a:lumMod val="50000"/>
                  </a:schemeClr>
                </a:solidFill>
              </a:rPr>
              <a:t>de :</a:t>
            </a:r>
          </a:p>
          <a:p>
            <a:pPr marL="285750" indent="-285750" algn="ctr">
              <a:buFontTx/>
              <a:buChar char="-"/>
            </a:pPr>
            <a:endParaRPr lang="fr-FR" sz="1400" dirty="0"/>
          </a:p>
          <a:p>
            <a:pPr algn="ctr"/>
            <a:endParaRPr lang="fr-FR" sz="1400" dirty="0"/>
          </a:p>
          <a:p>
            <a:pPr algn="ctr"/>
            <a:endParaRPr lang="fr-FR" dirty="0"/>
          </a:p>
        </p:txBody>
      </p:sp>
      <p:sp>
        <p:nvSpPr>
          <p:cNvPr id="2" name="Rectangle 1">
            <a:extLst>
              <a:ext uri="{FF2B5EF4-FFF2-40B4-BE49-F238E27FC236}">
                <a16:creationId xmlns:a16="http://schemas.microsoft.com/office/drawing/2014/main" id="{2D2EEE32-1600-415E-94C4-C84A590E1946}"/>
              </a:ext>
            </a:extLst>
          </p:cNvPr>
          <p:cNvSpPr/>
          <p:nvPr/>
        </p:nvSpPr>
        <p:spPr>
          <a:xfrm>
            <a:off x="914399" y="2267010"/>
            <a:ext cx="9763126" cy="1110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schemeClr>
                </a:solidFill>
              </a:rPr>
              <a:t>A</a:t>
            </a:r>
            <a:r>
              <a:rPr lang="fr-FR" sz="1800" dirty="0">
                <a:solidFill>
                  <a:schemeClr val="tx1">
                    <a:lumMod val="50000"/>
                  </a:schemeClr>
                </a:solidFill>
              </a:rPr>
              <a:t>ccéder aux contrats </a:t>
            </a:r>
            <a:r>
              <a:rPr lang="fr-FR" sz="1800" dirty="0" err="1">
                <a:solidFill>
                  <a:schemeClr val="tx1">
                    <a:lumMod val="50000"/>
                  </a:schemeClr>
                </a:solidFill>
              </a:rPr>
              <a:t>Millevie</a:t>
            </a:r>
            <a:r>
              <a:rPr lang="fr-FR" sz="1800" dirty="0">
                <a:solidFill>
                  <a:schemeClr val="tx1">
                    <a:lumMod val="50000"/>
                  </a:schemeClr>
                </a:solidFill>
              </a:rPr>
              <a:t> Premium 2 ou </a:t>
            </a:r>
            <a:r>
              <a:rPr lang="fr-FR" sz="1800" dirty="0" err="1">
                <a:solidFill>
                  <a:schemeClr val="tx1">
                    <a:lumMod val="50000"/>
                  </a:schemeClr>
                </a:solidFill>
              </a:rPr>
              <a:t>Millevie</a:t>
            </a:r>
            <a:r>
              <a:rPr lang="fr-FR" sz="1800" dirty="0">
                <a:solidFill>
                  <a:schemeClr val="tx1">
                    <a:lumMod val="50000"/>
                  </a:schemeClr>
                </a:solidFill>
              </a:rPr>
              <a:t> Infinie 2, avec un montant de versement initial réduit à 1500€ (comprenant des frais sur versements) et ainsi profiter de la gamme premium des contrats assurance vie.</a:t>
            </a:r>
            <a:endParaRPr lang="fr-FR" dirty="0"/>
          </a:p>
        </p:txBody>
      </p:sp>
      <p:sp>
        <p:nvSpPr>
          <p:cNvPr id="9" name="Rectangle 8">
            <a:extLst>
              <a:ext uri="{FF2B5EF4-FFF2-40B4-BE49-F238E27FC236}">
                <a16:creationId xmlns:a16="http://schemas.microsoft.com/office/drawing/2014/main" id="{8222C95A-BCC3-4690-B16E-186B5E148C5D}"/>
              </a:ext>
            </a:extLst>
          </p:cNvPr>
          <p:cNvSpPr/>
          <p:nvPr/>
        </p:nvSpPr>
        <p:spPr>
          <a:xfrm>
            <a:off x="914399" y="3571875"/>
            <a:ext cx="9763126" cy="111046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schemeClr>
                </a:solidFill>
              </a:rPr>
              <a:t>R</a:t>
            </a:r>
            <a:r>
              <a:rPr lang="fr-FR" sz="1800" dirty="0">
                <a:solidFill>
                  <a:schemeClr val="tx1">
                    <a:lumMod val="50000"/>
                  </a:schemeClr>
                </a:solidFill>
              </a:rPr>
              <a:t>ecycler les sommes issues de la succession du parrain ou tout autre versement effectué par le filleul sur leur contrat d’assurance vie, sans frais sur versements, avec l’Option Transmission pendant une période de 24 mois (à partir de la date de décès du parrain)</a:t>
            </a:r>
          </a:p>
        </p:txBody>
      </p:sp>
      <p:sp>
        <p:nvSpPr>
          <p:cNvPr id="10" name="Rectangle 9">
            <a:extLst>
              <a:ext uri="{FF2B5EF4-FFF2-40B4-BE49-F238E27FC236}">
                <a16:creationId xmlns:a16="http://schemas.microsoft.com/office/drawing/2014/main" id="{BBC2263C-8842-4348-B408-0581F0638AED}"/>
              </a:ext>
            </a:extLst>
          </p:cNvPr>
          <p:cNvSpPr/>
          <p:nvPr/>
        </p:nvSpPr>
        <p:spPr>
          <a:xfrm>
            <a:off x="914011" y="4905347"/>
            <a:ext cx="9763126" cy="111046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schemeClr>
                </a:solidFill>
              </a:rPr>
              <a:t>Bénéficier de </a:t>
            </a:r>
            <a:r>
              <a:rPr lang="fr-FR" sz="1800" dirty="0">
                <a:solidFill>
                  <a:schemeClr val="tx1">
                    <a:lumMod val="50000"/>
                  </a:schemeClr>
                </a:solidFill>
              </a:rPr>
              <a:t>garanties d’assistance incluses (rapatriement, fleurissement de la tombe, transport sur le lieu du décès…) – </a:t>
            </a:r>
            <a:r>
              <a:rPr lang="fr-FR" sz="1800" dirty="0">
                <a:solidFill>
                  <a:schemeClr val="tx1">
                    <a:lumMod val="50000"/>
                  </a:schemeClr>
                </a:solidFill>
                <a:hlinkClick r:id="rId3" action="ppaction://hlinksldjump"/>
              </a:rPr>
              <a:t>voir détails après </a:t>
            </a:r>
            <a:endParaRPr lang="fr-FR" sz="1800" dirty="0">
              <a:solidFill>
                <a:schemeClr val="tx1">
                  <a:lumMod val="50000"/>
                </a:schemeClr>
              </a:solidFill>
            </a:endParaRPr>
          </a:p>
        </p:txBody>
      </p:sp>
    </p:spTree>
    <p:extLst>
      <p:ext uri="{BB962C8B-B14F-4D97-AF65-F5344CB8AC3E}">
        <p14:creationId xmlns:p14="http://schemas.microsoft.com/office/powerpoint/2010/main" val="378668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10</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En synthèse</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Redécouvrir l’option transmission</a:t>
            </a:r>
          </a:p>
        </p:txBody>
      </p:sp>
      <p:sp>
        <p:nvSpPr>
          <p:cNvPr id="2" name="Rectangle 1">
            <a:extLst>
              <a:ext uri="{FF2B5EF4-FFF2-40B4-BE49-F238E27FC236}">
                <a16:creationId xmlns:a16="http://schemas.microsoft.com/office/drawing/2014/main" id="{2D2EEE32-1600-415E-94C4-C84A590E1946}"/>
              </a:ext>
            </a:extLst>
          </p:cNvPr>
          <p:cNvSpPr/>
          <p:nvPr/>
        </p:nvSpPr>
        <p:spPr>
          <a:xfrm>
            <a:off x="629399" y="1421940"/>
            <a:ext cx="10210801" cy="1110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schemeClr>
                </a:solidFill>
              </a:rPr>
              <a:t>A</a:t>
            </a:r>
            <a:r>
              <a:rPr lang="fr-FR" sz="1800" dirty="0">
                <a:solidFill>
                  <a:schemeClr val="tx1">
                    <a:lumMod val="50000"/>
                  </a:schemeClr>
                </a:solidFill>
              </a:rPr>
              <a:t>ccéder à des contrats d’assurance vie Premium, avec un montant de versement initial réduit à 1500€ (comprenant des frais sur versements) et ainsi profiter de la gamme premium des contrats assurance vie.</a:t>
            </a:r>
            <a:endParaRPr lang="fr-FR" dirty="0"/>
          </a:p>
        </p:txBody>
      </p:sp>
      <p:cxnSp>
        <p:nvCxnSpPr>
          <p:cNvPr id="8" name="Connecteur droit avec flèche 7">
            <a:extLst>
              <a:ext uri="{FF2B5EF4-FFF2-40B4-BE49-F238E27FC236}">
                <a16:creationId xmlns:a16="http://schemas.microsoft.com/office/drawing/2014/main" id="{48F34507-7CCE-44B6-A37D-A31F910E6910}"/>
              </a:ext>
            </a:extLst>
          </p:cNvPr>
          <p:cNvCxnSpPr/>
          <p:nvPr/>
        </p:nvCxnSpPr>
        <p:spPr>
          <a:xfrm flipH="1">
            <a:off x="4991100" y="2695575"/>
            <a:ext cx="361950" cy="73342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E851021F-2C94-4FC0-A1A1-1CF573C46A6B}"/>
              </a:ext>
            </a:extLst>
          </p:cNvPr>
          <p:cNvCxnSpPr>
            <a:cxnSpLocks/>
          </p:cNvCxnSpPr>
          <p:nvPr/>
        </p:nvCxnSpPr>
        <p:spPr>
          <a:xfrm>
            <a:off x="5810250" y="2695575"/>
            <a:ext cx="390525" cy="65722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BA4D40F1-8E79-4DB0-9F26-DFCF846D347B}"/>
              </a:ext>
            </a:extLst>
          </p:cNvPr>
          <p:cNvSpPr/>
          <p:nvPr/>
        </p:nvSpPr>
        <p:spPr>
          <a:xfrm>
            <a:off x="1762125" y="3590925"/>
            <a:ext cx="3286125" cy="8572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MILLEVIE PREMIUM 2</a:t>
            </a:r>
          </a:p>
          <a:p>
            <a:pPr algn="ctr"/>
            <a:r>
              <a:rPr lang="fr-FR" dirty="0"/>
              <a:t>(voir fiche détaillée juste</a:t>
            </a:r>
            <a:r>
              <a:rPr lang="fr-FR" dirty="0">
                <a:solidFill>
                  <a:schemeClr val="bg1"/>
                </a:solidFill>
              </a:rPr>
              <a:t> </a:t>
            </a:r>
            <a:r>
              <a:rPr lang="fr-FR" dirty="0">
                <a:solidFill>
                  <a:schemeClr val="bg1"/>
                </a:solidFill>
                <a:hlinkClick r:id="rId3">
                  <a:extLst>
                    <a:ext uri="{A12FA001-AC4F-418D-AE19-62706E023703}">
                      <ahyp:hlinkClr xmlns:ahyp="http://schemas.microsoft.com/office/drawing/2018/hyperlinkcolor" val="tx"/>
                    </a:ext>
                  </a:extLst>
                </a:hlinkClick>
              </a:rPr>
              <a:t>ici</a:t>
            </a:r>
            <a:r>
              <a:rPr lang="fr-FR" dirty="0"/>
              <a:t>)</a:t>
            </a:r>
          </a:p>
        </p:txBody>
      </p:sp>
      <p:sp>
        <p:nvSpPr>
          <p:cNvPr id="18" name="Rectangle 17">
            <a:extLst>
              <a:ext uri="{FF2B5EF4-FFF2-40B4-BE49-F238E27FC236}">
                <a16:creationId xmlns:a16="http://schemas.microsoft.com/office/drawing/2014/main" id="{FFA6EAD2-728D-4CF8-8C37-C7A4A0C8C3BE}"/>
              </a:ext>
            </a:extLst>
          </p:cNvPr>
          <p:cNvSpPr/>
          <p:nvPr/>
        </p:nvSpPr>
        <p:spPr>
          <a:xfrm>
            <a:off x="6287250" y="3590925"/>
            <a:ext cx="3286125" cy="8572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MILLEVIE INFINIE 2</a:t>
            </a:r>
          </a:p>
          <a:p>
            <a:pPr algn="ctr"/>
            <a:r>
              <a:rPr lang="fr-FR" dirty="0"/>
              <a:t>(voir fiche détaillée juste </a:t>
            </a:r>
            <a:r>
              <a:rPr lang="fr-FR" dirty="0">
                <a:solidFill>
                  <a:schemeClr val="bg1"/>
                </a:solidFill>
                <a:hlinkClick r:id="rId4">
                  <a:extLst>
                    <a:ext uri="{A12FA001-AC4F-418D-AE19-62706E023703}">
                      <ahyp:hlinkClr xmlns:ahyp="http://schemas.microsoft.com/office/drawing/2018/hyperlinkcolor" val="tx"/>
                    </a:ext>
                  </a:extLst>
                </a:hlinkClick>
              </a:rPr>
              <a:t>ici</a:t>
            </a:r>
            <a:r>
              <a:rPr lang="fr-FR" dirty="0"/>
              <a:t>)</a:t>
            </a:r>
          </a:p>
        </p:txBody>
      </p:sp>
      <p:sp>
        <p:nvSpPr>
          <p:cNvPr id="16" name="Rectangle 15">
            <a:extLst>
              <a:ext uri="{FF2B5EF4-FFF2-40B4-BE49-F238E27FC236}">
                <a16:creationId xmlns:a16="http://schemas.microsoft.com/office/drawing/2014/main" id="{C6FBFFCB-314E-4993-8FD9-887A80F54490}"/>
              </a:ext>
            </a:extLst>
          </p:cNvPr>
          <p:cNvSpPr/>
          <p:nvPr/>
        </p:nvSpPr>
        <p:spPr>
          <a:xfrm>
            <a:off x="19799" y="5436060"/>
            <a:ext cx="11430000" cy="657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Si le filleul détient déjà un contrat BPCE Vie de la Gamme </a:t>
            </a:r>
            <a:r>
              <a:rPr lang="fr-FR" sz="1600" b="1" dirty="0" err="1">
                <a:solidFill>
                  <a:schemeClr val="tx1"/>
                </a:solidFill>
              </a:rPr>
              <a:t>Millevie</a:t>
            </a:r>
            <a:r>
              <a:rPr lang="fr-FR" sz="1600" b="1" dirty="0">
                <a:solidFill>
                  <a:schemeClr val="tx1"/>
                </a:solidFill>
              </a:rPr>
              <a:t>, il peut souscrire à l’Option Transmission sur son contrat actuel</a:t>
            </a:r>
          </a:p>
        </p:txBody>
      </p:sp>
    </p:spTree>
    <p:extLst>
      <p:ext uri="{BB962C8B-B14F-4D97-AF65-F5344CB8AC3E}">
        <p14:creationId xmlns:p14="http://schemas.microsoft.com/office/powerpoint/2010/main" val="2234310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11</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En synthèse</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Redécouvrir l’option transmission</a:t>
            </a:r>
          </a:p>
        </p:txBody>
      </p:sp>
      <p:sp>
        <p:nvSpPr>
          <p:cNvPr id="9" name="Rectangle 8">
            <a:extLst>
              <a:ext uri="{FF2B5EF4-FFF2-40B4-BE49-F238E27FC236}">
                <a16:creationId xmlns:a16="http://schemas.microsoft.com/office/drawing/2014/main" id="{8222C95A-BCC3-4690-B16E-186B5E148C5D}"/>
              </a:ext>
            </a:extLst>
          </p:cNvPr>
          <p:cNvSpPr/>
          <p:nvPr/>
        </p:nvSpPr>
        <p:spPr>
          <a:xfrm>
            <a:off x="914399" y="1419225"/>
            <a:ext cx="9763126" cy="111046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schemeClr>
                </a:solidFill>
              </a:rPr>
              <a:t>R</a:t>
            </a:r>
            <a:r>
              <a:rPr lang="fr-FR" sz="1800" dirty="0">
                <a:solidFill>
                  <a:schemeClr val="tx1">
                    <a:lumMod val="50000"/>
                  </a:schemeClr>
                </a:solidFill>
              </a:rPr>
              <a:t>ecycler les sommes issues de la succession du parrain ou tout autre versement effectué par le filleul sur leur contrat d’assurance vie, sans frais sur versements, avec l’Option Transmission pendant une période de 24 mois (à partir de la date de décès du parrain)</a:t>
            </a:r>
          </a:p>
        </p:txBody>
      </p:sp>
      <p:sp>
        <p:nvSpPr>
          <p:cNvPr id="7" name="Rectangle 6">
            <a:extLst>
              <a:ext uri="{FF2B5EF4-FFF2-40B4-BE49-F238E27FC236}">
                <a16:creationId xmlns:a16="http://schemas.microsoft.com/office/drawing/2014/main" id="{964264BD-4C0A-4B20-9641-B6AB077C07D4}"/>
              </a:ext>
            </a:extLst>
          </p:cNvPr>
          <p:cNvSpPr/>
          <p:nvPr/>
        </p:nvSpPr>
        <p:spPr>
          <a:xfrm>
            <a:off x="260906" y="2781300"/>
            <a:ext cx="11835843" cy="2804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solidFill>
              </a:rPr>
              <a:t>Suite au décès de l’assuré (le parrain), la personne que ce dernier a choisi de recommander (le filleul) pourra </a:t>
            </a:r>
            <a:r>
              <a:rPr lang="fr-FR" b="1" dirty="0">
                <a:solidFill>
                  <a:schemeClr val="tx2"/>
                </a:solidFill>
              </a:rPr>
              <a:t>réinvestir, sur son contrat d’assurance vie avec l’Option Transmission, les sommes issues de la succession du parrain ou effectuer un/des versement(s), quelle que soit la nature de ces fonds, </a:t>
            </a:r>
            <a:r>
              <a:rPr lang="fr-FR" b="1" u="sng" dirty="0">
                <a:solidFill>
                  <a:schemeClr val="tx2"/>
                </a:solidFill>
              </a:rPr>
              <a:t>SANS FRAIS</a:t>
            </a:r>
            <a:r>
              <a:rPr lang="fr-FR" dirty="0">
                <a:solidFill>
                  <a:schemeClr val="tx1"/>
                </a:solidFill>
              </a:rPr>
              <a:t>. </a:t>
            </a:r>
          </a:p>
          <a:p>
            <a:endParaRPr lang="fr-FR" dirty="0">
              <a:solidFill>
                <a:schemeClr val="tx1"/>
              </a:solidFill>
            </a:endParaRPr>
          </a:p>
          <a:p>
            <a:r>
              <a:rPr lang="fr-FR" b="1" dirty="0">
                <a:solidFill>
                  <a:schemeClr val="tx2"/>
                </a:solidFill>
              </a:rPr>
              <a:t>La durée de ce réinvestissement sans frais est de 24 mois</a:t>
            </a:r>
            <a:r>
              <a:rPr lang="fr-FR" dirty="0">
                <a:solidFill>
                  <a:schemeClr val="tx1"/>
                </a:solidFill>
              </a:rPr>
              <a:t>, à compter de la date de décès du parrain. </a:t>
            </a:r>
          </a:p>
          <a:p>
            <a:endParaRPr lang="fr-FR" dirty="0">
              <a:solidFill>
                <a:schemeClr val="tx1"/>
              </a:solidFill>
            </a:endParaRPr>
          </a:p>
          <a:p>
            <a:r>
              <a:rPr lang="fr-FR" dirty="0">
                <a:solidFill>
                  <a:schemeClr val="tx1"/>
                </a:solidFill>
              </a:rPr>
              <a:t>Elle pourra procéder à plusieurs versements durant ces 24 mois.</a:t>
            </a:r>
          </a:p>
          <a:p>
            <a:endParaRPr lang="fr-FR" dirty="0">
              <a:solidFill>
                <a:schemeClr val="tx1"/>
              </a:solidFill>
            </a:endParaRPr>
          </a:p>
          <a:p>
            <a:endParaRPr lang="fr-FR" dirty="0">
              <a:solidFill>
                <a:schemeClr val="tx1"/>
              </a:solidFill>
            </a:endParaRPr>
          </a:p>
        </p:txBody>
      </p:sp>
    </p:spTree>
    <p:extLst>
      <p:ext uri="{BB962C8B-B14F-4D97-AF65-F5344CB8AC3E}">
        <p14:creationId xmlns:p14="http://schemas.microsoft.com/office/powerpoint/2010/main" val="2915874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12</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En synthèse</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Redécouvrir l’option transmission</a:t>
            </a:r>
          </a:p>
        </p:txBody>
      </p:sp>
      <p:sp>
        <p:nvSpPr>
          <p:cNvPr id="10" name="Rectangle 9">
            <a:extLst>
              <a:ext uri="{FF2B5EF4-FFF2-40B4-BE49-F238E27FC236}">
                <a16:creationId xmlns:a16="http://schemas.microsoft.com/office/drawing/2014/main" id="{BBC2263C-8842-4348-B408-0581F0638AED}"/>
              </a:ext>
            </a:extLst>
          </p:cNvPr>
          <p:cNvSpPr/>
          <p:nvPr/>
        </p:nvSpPr>
        <p:spPr>
          <a:xfrm>
            <a:off x="914011" y="1381097"/>
            <a:ext cx="9763126" cy="111046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schemeClr>
                </a:solidFill>
              </a:rPr>
              <a:t>Bénéficier de </a:t>
            </a:r>
            <a:r>
              <a:rPr lang="fr-FR" sz="1800" dirty="0">
                <a:solidFill>
                  <a:schemeClr val="tx1">
                    <a:lumMod val="50000"/>
                  </a:schemeClr>
                </a:solidFill>
              </a:rPr>
              <a:t>garanties d’assistance incluses (rapatriement, fleurissement de la tombe, transport sur le lieu du décès…)</a:t>
            </a:r>
          </a:p>
        </p:txBody>
      </p:sp>
      <p:sp>
        <p:nvSpPr>
          <p:cNvPr id="11" name="Rectangle 10">
            <a:extLst>
              <a:ext uri="{FF2B5EF4-FFF2-40B4-BE49-F238E27FC236}">
                <a16:creationId xmlns:a16="http://schemas.microsoft.com/office/drawing/2014/main" id="{C02F70B4-8B89-4970-8994-DE381B25336F}"/>
              </a:ext>
            </a:extLst>
          </p:cNvPr>
          <p:cNvSpPr/>
          <p:nvPr/>
        </p:nvSpPr>
        <p:spPr>
          <a:xfrm>
            <a:off x="280156" y="2637322"/>
            <a:ext cx="11835843" cy="1877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solidFill>
              </a:rPr>
              <a:t>Au moment du décès de l’assuré, le filleul pourra bénéficier de garanties d’assistance incluses, assurées par l’</a:t>
            </a:r>
            <a:r>
              <a:rPr lang="fr-FR" dirty="0" err="1">
                <a:solidFill>
                  <a:schemeClr val="tx1"/>
                </a:solidFill>
              </a:rPr>
              <a:t>assisteur</a:t>
            </a:r>
            <a:r>
              <a:rPr lang="fr-FR" dirty="0">
                <a:solidFill>
                  <a:schemeClr val="tx1"/>
                </a:solidFill>
              </a:rPr>
              <a:t> IMA (prestataire).</a:t>
            </a:r>
          </a:p>
          <a:p>
            <a:endParaRPr lang="fr-FR" dirty="0">
              <a:solidFill>
                <a:schemeClr val="tx1"/>
              </a:solidFill>
            </a:endParaRPr>
          </a:p>
          <a:p>
            <a:r>
              <a:rPr lang="fr-FR" dirty="0">
                <a:solidFill>
                  <a:schemeClr val="tx1"/>
                </a:solidFill>
              </a:rPr>
              <a:t>En étant bénéficiaire de l’Option Transmission, il pourra activer ses garanties en contactant IMA (lors de la prise de contact entre le filleul et la Caisse d’Epargne, cette dernière rappelle au filleul qu’il détient l’option transmission et à ce titre, lui redonne les coordonnées d’IMA afin qu’il les sollicite.  </a:t>
            </a:r>
          </a:p>
        </p:txBody>
      </p:sp>
      <p:sp>
        <p:nvSpPr>
          <p:cNvPr id="9" name="ZoneTexte 8">
            <a:extLst>
              <a:ext uri="{FF2B5EF4-FFF2-40B4-BE49-F238E27FC236}">
                <a16:creationId xmlns:a16="http://schemas.microsoft.com/office/drawing/2014/main" id="{703EC0C4-2249-48B9-8382-93D2FC15C989}"/>
              </a:ext>
            </a:extLst>
          </p:cNvPr>
          <p:cNvSpPr txBox="1"/>
          <p:nvPr/>
        </p:nvSpPr>
        <p:spPr>
          <a:xfrm>
            <a:off x="456269" y="4893352"/>
            <a:ext cx="11152226" cy="1346074"/>
          </a:xfrm>
          <a:prstGeom prst="rect">
            <a:avLst/>
          </a:prstGeom>
          <a:solidFill>
            <a:schemeClr val="accent6">
              <a:alpha val="96000"/>
            </a:schemeClr>
          </a:solidFill>
        </p:spPr>
        <p:txBody>
          <a:bodyPr wrap="square">
            <a:spAutoFit/>
          </a:bodyPr>
          <a:lstStyle/>
          <a:p>
            <a:r>
              <a:rPr lang="fr-FR" dirty="0">
                <a:solidFill>
                  <a:schemeClr val="tx1"/>
                </a:solidFill>
              </a:rPr>
              <a:t>Comment contacter IMA:</a:t>
            </a:r>
          </a:p>
          <a:p>
            <a:pPr>
              <a:lnSpc>
                <a:spcPct val="107000"/>
              </a:lnSpc>
              <a:spcAft>
                <a:spcPts val="800"/>
              </a:spcAft>
            </a:pPr>
            <a:r>
              <a:rPr lang="fr-FR" sz="1800" dirty="0">
                <a:solidFill>
                  <a:srgbClr val="1D1D1B"/>
                </a:solidFill>
                <a:effectLst/>
                <a:latin typeface="Calibri" panose="020F0502020204030204" pitchFamily="34" charset="0"/>
                <a:ea typeface="Calibri" panose="020F0502020204030204" pitchFamily="34" charset="0"/>
                <a:cs typeface="Calibri" panose="020F0502020204030204" pitchFamily="34" charset="0"/>
              </a:rPr>
              <a:t>Le filleul contacte IMA Assurances (Inter Mutuelles Assistance Assurances), accessible 7j/7 et 24/24 sur simple appel </a:t>
            </a:r>
            <a:r>
              <a:rPr lang="fr-FR" sz="1800" dirty="0">
                <a:effectLst/>
                <a:latin typeface="Calibri" panose="020F0502020204030204" pitchFamily="34" charset="0"/>
                <a:ea typeface="Calibri" panose="020F0502020204030204" pitchFamily="34" charset="0"/>
                <a:cs typeface="Calibri" panose="020F0502020204030204" pitchFamily="34" charset="0"/>
              </a:rPr>
              <a:t>au 05 49 34 88 23.</a:t>
            </a:r>
          </a:p>
          <a:p>
            <a:pPr>
              <a:lnSpc>
                <a:spcPct val="107000"/>
              </a:lnSpc>
              <a:spcAft>
                <a:spcPts val="800"/>
              </a:spcAft>
            </a:pPr>
            <a:r>
              <a:rPr lang="fr-FR" dirty="0">
                <a:latin typeface="Calibri" panose="020F0502020204030204" pitchFamily="34" charset="0"/>
                <a:ea typeface="Calibri" panose="020F0502020204030204" pitchFamily="34" charset="0"/>
                <a:cs typeface="Calibri" panose="020F0502020204030204" pitchFamily="34" charset="0"/>
              </a:rPr>
              <a:t>Le filleul devra indiquer à IMA le numéro de son contrat, auquel est rattachée l’Option Transmission</a:t>
            </a:r>
            <a:r>
              <a:rPr lang="fr-FR" dirty="0">
                <a:solidFill>
                  <a:schemeClr val="tx1"/>
                </a:solidFill>
              </a:rPr>
              <a:t> </a:t>
            </a:r>
          </a:p>
        </p:txBody>
      </p:sp>
    </p:spTree>
    <p:extLst>
      <p:ext uri="{BB962C8B-B14F-4D97-AF65-F5344CB8AC3E}">
        <p14:creationId xmlns:p14="http://schemas.microsoft.com/office/powerpoint/2010/main" val="277125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13</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Les garanties d’assistance incluses</a:t>
            </a:r>
          </a:p>
          <a:p>
            <a:r>
              <a:rPr lang="fr-FR" sz="1400" b="0" dirty="0"/>
              <a:t>Pour accompagner le « filleul » au moment du décès de son « parrain » et faciliter ses démarches  </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Redécouvrir l’option transmission</a:t>
            </a:r>
          </a:p>
        </p:txBody>
      </p:sp>
      <p:sp>
        <p:nvSpPr>
          <p:cNvPr id="17" name="Rectangle : coins arrondis 16">
            <a:extLst>
              <a:ext uri="{FF2B5EF4-FFF2-40B4-BE49-F238E27FC236}">
                <a16:creationId xmlns:a16="http://schemas.microsoft.com/office/drawing/2014/main" id="{D04A376F-38FD-477C-9B1D-0FE542439101}"/>
              </a:ext>
            </a:extLst>
          </p:cNvPr>
          <p:cNvSpPr/>
          <p:nvPr/>
        </p:nvSpPr>
        <p:spPr>
          <a:xfrm>
            <a:off x="192469" y="2787943"/>
            <a:ext cx="3600000" cy="35535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100" i="1" dirty="0"/>
          </a:p>
          <a:p>
            <a:endParaRPr lang="fr-FR" sz="1100" i="1" dirty="0"/>
          </a:p>
          <a:p>
            <a:endParaRPr lang="fr-FR" sz="1500" i="1" dirty="0"/>
          </a:p>
          <a:p>
            <a:pPr algn="ctr"/>
            <a:r>
              <a:rPr lang="fr-FR" sz="1500" dirty="0"/>
              <a:t>Service téléphonique mis à disposition du bénéficiaire de l’Option Transmission du lundi au samedi pour apporter des réponses en matière de droit français (dispositions à prendre en cas de décès, cérémonie, convoi, succession, fiscalité, vente de biens immobiliers, inhumation, crémation, conservations du corps…)</a:t>
            </a:r>
          </a:p>
        </p:txBody>
      </p:sp>
      <p:sp>
        <p:nvSpPr>
          <p:cNvPr id="19" name="Rectangle 18">
            <a:extLst>
              <a:ext uri="{FF2B5EF4-FFF2-40B4-BE49-F238E27FC236}">
                <a16:creationId xmlns:a16="http://schemas.microsoft.com/office/drawing/2014/main" id="{97698D7C-2864-44EC-9579-1CEB0F33440C}"/>
              </a:ext>
            </a:extLst>
          </p:cNvPr>
          <p:cNvSpPr/>
          <p:nvPr/>
        </p:nvSpPr>
        <p:spPr>
          <a:xfrm>
            <a:off x="1073125" y="2660438"/>
            <a:ext cx="2058876" cy="5091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Calibri" panose="020F0502020204030204" pitchFamily="34" charset="0"/>
                <a:cs typeface="Calibri" panose="020F0502020204030204" pitchFamily="34" charset="0"/>
              </a:rPr>
              <a:t>Aide juridique </a:t>
            </a:r>
          </a:p>
        </p:txBody>
      </p:sp>
      <p:sp>
        <p:nvSpPr>
          <p:cNvPr id="21" name="Rectangle : coins arrondis 20">
            <a:extLst>
              <a:ext uri="{FF2B5EF4-FFF2-40B4-BE49-F238E27FC236}">
                <a16:creationId xmlns:a16="http://schemas.microsoft.com/office/drawing/2014/main" id="{5BBB454B-3CD6-43F0-8BE1-27360F6A498F}"/>
              </a:ext>
            </a:extLst>
          </p:cNvPr>
          <p:cNvSpPr/>
          <p:nvPr/>
        </p:nvSpPr>
        <p:spPr>
          <a:xfrm>
            <a:off x="4232384" y="2823865"/>
            <a:ext cx="4166685" cy="35535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100" i="1" dirty="0"/>
          </a:p>
          <a:p>
            <a:endParaRPr lang="fr-FR" sz="1100" i="1" dirty="0"/>
          </a:p>
          <a:p>
            <a:endParaRPr lang="fr-FR" sz="1100" i="1" dirty="0"/>
          </a:p>
          <a:p>
            <a:pPr algn="ctr"/>
            <a:r>
              <a:rPr lang="fr-FR" sz="1500" dirty="0"/>
              <a:t>Accompagnement dans les déplacements (prise en charge de certains déplacements pour effectuer des démarches), mise à disposition d’un service téléphonique avec des travailleurs sociaux pour aider à planifier et prioriser les actions à mettre en œuvre, fleurissement et nettoyage des sépultures, aide aux démarches administratives (aide dans la rédaction des documents administratifs), soutien psychologique (entretiens avec un psychologue)</a:t>
            </a:r>
          </a:p>
        </p:txBody>
      </p:sp>
      <p:sp>
        <p:nvSpPr>
          <p:cNvPr id="22" name="Rectangle 21">
            <a:extLst>
              <a:ext uri="{FF2B5EF4-FFF2-40B4-BE49-F238E27FC236}">
                <a16:creationId xmlns:a16="http://schemas.microsoft.com/office/drawing/2014/main" id="{41AFFF9E-E2D2-426F-A8EB-81D13C0D687D}"/>
              </a:ext>
            </a:extLst>
          </p:cNvPr>
          <p:cNvSpPr/>
          <p:nvPr/>
        </p:nvSpPr>
        <p:spPr>
          <a:xfrm>
            <a:off x="4784298" y="2660436"/>
            <a:ext cx="2496168" cy="509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Calibri" panose="020F0502020204030204" pitchFamily="34" charset="0"/>
                <a:cs typeface="Calibri" panose="020F0502020204030204" pitchFamily="34" charset="0"/>
              </a:rPr>
              <a:t>Informations et démarches en cas de décès</a:t>
            </a:r>
          </a:p>
        </p:txBody>
      </p:sp>
      <p:sp>
        <p:nvSpPr>
          <p:cNvPr id="23" name="Rectangle : coins arrondis 22">
            <a:extLst>
              <a:ext uri="{FF2B5EF4-FFF2-40B4-BE49-F238E27FC236}">
                <a16:creationId xmlns:a16="http://schemas.microsoft.com/office/drawing/2014/main" id="{1AF5E3C8-6165-4341-A98A-E7DD10EBA63F}"/>
              </a:ext>
            </a:extLst>
          </p:cNvPr>
          <p:cNvSpPr/>
          <p:nvPr/>
        </p:nvSpPr>
        <p:spPr>
          <a:xfrm>
            <a:off x="8593809" y="2787943"/>
            <a:ext cx="3375614" cy="35535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100" i="1" dirty="0"/>
          </a:p>
          <a:p>
            <a:endParaRPr lang="fr-FR" sz="1100" i="1" dirty="0"/>
          </a:p>
          <a:p>
            <a:r>
              <a:rPr lang="fr-FR" sz="1500" dirty="0"/>
              <a:t>Déplacement du bénéficiaire de l’Option Transmission (trajet et hébergement) sur le lieu du décès (reconnaissance du corps, formalités de rapatriement ou d’incinération…</a:t>
            </a:r>
          </a:p>
          <a:p>
            <a:pPr algn="ctr"/>
            <a:endParaRPr lang="fr-FR" dirty="0"/>
          </a:p>
        </p:txBody>
      </p:sp>
      <p:sp>
        <p:nvSpPr>
          <p:cNvPr id="24" name="Rectangle 23">
            <a:extLst>
              <a:ext uri="{FF2B5EF4-FFF2-40B4-BE49-F238E27FC236}">
                <a16:creationId xmlns:a16="http://schemas.microsoft.com/office/drawing/2014/main" id="{926A8AD7-8678-4B19-897E-A9576E42CE6E}"/>
              </a:ext>
            </a:extLst>
          </p:cNvPr>
          <p:cNvSpPr/>
          <p:nvPr/>
        </p:nvSpPr>
        <p:spPr>
          <a:xfrm>
            <a:off x="9365582" y="2660436"/>
            <a:ext cx="1788058" cy="509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Calibri" panose="020F0502020204030204" pitchFamily="34" charset="0"/>
                <a:cs typeface="Calibri" panose="020F0502020204030204" pitchFamily="34" charset="0"/>
              </a:rPr>
              <a:t>Aide pour le déplacement</a:t>
            </a:r>
          </a:p>
        </p:txBody>
      </p:sp>
      <p:sp>
        <p:nvSpPr>
          <p:cNvPr id="2" name="Rectangle 1">
            <a:extLst>
              <a:ext uri="{FF2B5EF4-FFF2-40B4-BE49-F238E27FC236}">
                <a16:creationId xmlns:a16="http://schemas.microsoft.com/office/drawing/2014/main" id="{746979A3-2405-4D28-8D50-A987D95D4754}"/>
              </a:ext>
            </a:extLst>
          </p:cNvPr>
          <p:cNvSpPr/>
          <p:nvPr/>
        </p:nvSpPr>
        <p:spPr>
          <a:xfrm>
            <a:off x="837704" y="1889910"/>
            <a:ext cx="2498750" cy="43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Dès la souscription de l’Option Transmission</a:t>
            </a:r>
          </a:p>
        </p:txBody>
      </p:sp>
      <p:cxnSp>
        <p:nvCxnSpPr>
          <p:cNvPr id="8" name="Connecteur droit 7">
            <a:extLst>
              <a:ext uri="{FF2B5EF4-FFF2-40B4-BE49-F238E27FC236}">
                <a16:creationId xmlns:a16="http://schemas.microsoft.com/office/drawing/2014/main" id="{9A167A00-8471-44DE-BFC2-A477B904EF74}"/>
              </a:ext>
            </a:extLst>
          </p:cNvPr>
          <p:cNvCxnSpPr/>
          <p:nvPr/>
        </p:nvCxnSpPr>
        <p:spPr>
          <a:xfrm>
            <a:off x="4012658" y="1945275"/>
            <a:ext cx="0" cy="478372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4149FC3D-36D5-459D-9507-0497BFEE8178}"/>
              </a:ext>
            </a:extLst>
          </p:cNvPr>
          <p:cNvSpPr/>
          <p:nvPr/>
        </p:nvSpPr>
        <p:spPr>
          <a:xfrm>
            <a:off x="5857379" y="1889910"/>
            <a:ext cx="4305796" cy="43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Au décès du parrain</a:t>
            </a:r>
          </a:p>
        </p:txBody>
      </p:sp>
    </p:spTree>
    <p:extLst>
      <p:ext uri="{BB962C8B-B14F-4D97-AF65-F5344CB8AC3E}">
        <p14:creationId xmlns:p14="http://schemas.microsoft.com/office/powerpoint/2010/main" val="1869413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14</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La tarification de l’Option Transmission pour le filleul</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Redécouvrir l’option transmission</a:t>
            </a:r>
          </a:p>
        </p:txBody>
      </p:sp>
      <p:graphicFrame>
        <p:nvGraphicFramePr>
          <p:cNvPr id="7" name="Tableau 7">
            <a:extLst>
              <a:ext uri="{FF2B5EF4-FFF2-40B4-BE49-F238E27FC236}">
                <a16:creationId xmlns:a16="http://schemas.microsoft.com/office/drawing/2014/main" id="{FF532F7E-F1B1-4A18-9878-50FF29B13C8B}"/>
              </a:ext>
            </a:extLst>
          </p:cNvPr>
          <p:cNvGraphicFramePr>
            <a:graphicFrameLocks noGrp="1"/>
          </p:cNvGraphicFramePr>
          <p:nvPr>
            <p:extLst>
              <p:ext uri="{D42A27DB-BD31-4B8C-83A1-F6EECF244321}">
                <p14:modId xmlns:p14="http://schemas.microsoft.com/office/powerpoint/2010/main" val="2947515898"/>
              </p:ext>
            </p:extLst>
          </p:nvPr>
        </p:nvGraphicFramePr>
        <p:xfrm>
          <a:off x="151439" y="1388904"/>
          <a:ext cx="11703104" cy="4432406"/>
        </p:xfrm>
        <a:graphic>
          <a:graphicData uri="http://schemas.openxmlformats.org/drawingml/2006/table">
            <a:tbl>
              <a:tblPr firstRow="1" bandRow="1">
                <a:tableStyleId>{5940675A-B579-460E-94D1-54222C63F5DA}</a:tableStyleId>
              </a:tblPr>
              <a:tblGrid>
                <a:gridCol w="2239320">
                  <a:extLst>
                    <a:ext uri="{9D8B030D-6E8A-4147-A177-3AD203B41FA5}">
                      <a16:colId xmlns:a16="http://schemas.microsoft.com/office/drawing/2014/main" val="2613177347"/>
                    </a:ext>
                  </a:extLst>
                </a:gridCol>
                <a:gridCol w="3680857">
                  <a:extLst>
                    <a:ext uri="{9D8B030D-6E8A-4147-A177-3AD203B41FA5}">
                      <a16:colId xmlns:a16="http://schemas.microsoft.com/office/drawing/2014/main" val="2356005298"/>
                    </a:ext>
                  </a:extLst>
                </a:gridCol>
                <a:gridCol w="1938528">
                  <a:extLst>
                    <a:ext uri="{9D8B030D-6E8A-4147-A177-3AD203B41FA5}">
                      <a16:colId xmlns:a16="http://schemas.microsoft.com/office/drawing/2014/main" val="3920633927"/>
                    </a:ext>
                  </a:extLst>
                </a:gridCol>
                <a:gridCol w="3844399">
                  <a:extLst>
                    <a:ext uri="{9D8B030D-6E8A-4147-A177-3AD203B41FA5}">
                      <a16:colId xmlns:a16="http://schemas.microsoft.com/office/drawing/2014/main" val="2618941587"/>
                    </a:ext>
                  </a:extLst>
                </a:gridCol>
              </a:tblGrid>
              <a:tr h="986390">
                <a:tc>
                  <a:txBody>
                    <a:bodyPr/>
                    <a:lstStyle/>
                    <a:p>
                      <a:pPr algn="ctr"/>
                      <a:r>
                        <a:rPr lang="fr-FR" sz="1400" b="1" dirty="0">
                          <a:solidFill>
                            <a:schemeClr val="bg1"/>
                          </a:solidFill>
                        </a:rPr>
                        <a:t>La souscription de l’Option Transmission par le filleul</a:t>
                      </a:r>
                    </a:p>
                  </a:txBody>
                  <a:tcPr anchor="ctr">
                    <a:lnL w="12700"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chemeClr val="accent4"/>
                    </a:solidFill>
                  </a:tcPr>
                </a:tc>
                <a:tc gridSpan="3">
                  <a:txBody>
                    <a:bodyPr/>
                    <a:lstStyle/>
                    <a:p>
                      <a:pPr algn="ctr"/>
                      <a:r>
                        <a:rPr lang="fr-FR" sz="1400" b="1" dirty="0"/>
                        <a:t>Gratuite</a:t>
                      </a:r>
                    </a:p>
                  </a:txBody>
                  <a:tcPr anchor="ctr">
                    <a:lnB w="28575"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227180006"/>
                  </a:ext>
                </a:extLst>
              </a:tr>
              <a:tr h="1922386">
                <a:tc rowSpan="2">
                  <a:txBody>
                    <a:bodyPr/>
                    <a:lstStyle/>
                    <a:p>
                      <a:pPr algn="ctr"/>
                      <a:r>
                        <a:rPr lang="fr-FR" sz="1400" b="1" dirty="0">
                          <a:solidFill>
                            <a:schemeClr val="bg1"/>
                          </a:solidFill>
                        </a:rPr>
                        <a:t>Les frais sur versements</a:t>
                      </a:r>
                    </a:p>
                  </a:txBody>
                  <a:tcPr anchor="ctr">
                    <a:lnL w="12700"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accent4"/>
                    </a:solidFill>
                  </a:tcPr>
                </a:tc>
                <a:tc>
                  <a:txBody>
                    <a:bodyP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kern="1200" dirty="0">
                          <a:solidFill>
                            <a:schemeClr val="dk1"/>
                          </a:solidFill>
                          <a:effectLst/>
                        </a:rPr>
                        <a:t>A l’adhésion </a:t>
                      </a:r>
                      <a:r>
                        <a:rPr lang="fr-FR" sz="1400" b="0" kern="1200" dirty="0">
                          <a:solidFill>
                            <a:schemeClr val="dk1"/>
                          </a:solidFill>
                          <a:effectLst/>
                        </a:rPr>
                        <a:t>du nouveau contrat </a:t>
                      </a:r>
                      <a:r>
                        <a:rPr lang="fr-FR" sz="1400" b="0" kern="1200" dirty="0" err="1">
                          <a:solidFill>
                            <a:schemeClr val="dk1"/>
                          </a:solidFill>
                          <a:effectLst/>
                        </a:rPr>
                        <a:t>Millevie</a:t>
                      </a:r>
                      <a:r>
                        <a:rPr lang="fr-FR" sz="1400" b="0" kern="1200" dirty="0">
                          <a:solidFill>
                            <a:schemeClr val="dk1"/>
                          </a:solidFill>
                          <a:effectLst/>
                        </a:rPr>
                        <a:t> Premium 2 ou </a:t>
                      </a:r>
                      <a:r>
                        <a:rPr lang="fr-FR" sz="1400" b="0" kern="1200" dirty="0" err="1">
                          <a:solidFill>
                            <a:schemeClr val="dk1"/>
                          </a:solidFill>
                          <a:effectLst/>
                        </a:rPr>
                        <a:t>Millevie</a:t>
                      </a:r>
                      <a:r>
                        <a:rPr lang="fr-FR" sz="1400" b="0" kern="1200" dirty="0">
                          <a:solidFill>
                            <a:schemeClr val="dk1"/>
                          </a:solidFill>
                          <a:effectLst/>
                        </a:rPr>
                        <a:t> Infinie 2</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0" kern="1200" dirty="0">
                        <a:solidFill>
                          <a:schemeClr val="dk1"/>
                        </a:solidFill>
                        <a:effectLst/>
                      </a:endParaRP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kern="1200" dirty="0">
                          <a:solidFill>
                            <a:schemeClr val="dk1"/>
                          </a:solidFill>
                          <a:effectLst/>
                        </a:rPr>
                        <a:t>En cours de vie </a:t>
                      </a:r>
                      <a:r>
                        <a:rPr lang="fr-FR" sz="1400" b="0" kern="1200" dirty="0">
                          <a:solidFill>
                            <a:schemeClr val="dk1"/>
                          </a:solidFill>
                          <a:effectLst/>
                        </a:rPr>
                        <a:t>du contrat (qu’il s’agisse d’un nouveau contrat souscrit dans le cadre de l’Option, ou d’un contrat déjà existant pour le filleul)</a:t>
                      </a:r>
                      <a:endParaRPr lang="fr-FR" sz="1400" b="0" kern="1200" dirty="0">
                        <a:solidFill>
                          <a:schemeClr val="dk1"/>
                        </a:solidFill>
                        <a:effectLst/>
                        <a:latin typeface="+mn-lt"/>
                        <a:ea typeface="+mn-ea"/>
                        <a:cs typeface="+mn-cs"/>
                      </a:endParaRPr>
                    </a:p>
                  </a:txBody>
                  <a:tcPr anchor="ctr">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0" kern="1200" dirty="0">
                        <a:solidFill>
                          <a:schemeClr val="dk1"/>
                        </a:solidFill>
                        <a:effectLst/>
                        <a:latin typeface="+mn-lt"/>
                        <a:ea typeface="+mn-ea"/>
                        <a:cs typeface="+mn-cs"/>
                      </a:endParaRPr>
                    </a:p>
                  </a:txBody>
                  <a:tcPr anchor="ctr">
                    <a:lnL w="12700" cmpd="sng">
                      <a:noFill/>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endParaRPr lang="fr-FR" sz="1400" dirty="0"/>
                    </a:p>
                    <a:p>
                      <a:pPr algn="ctr"/>
                      <a:r>
                        <a:rPr lang="fr-FR" sz="1400" dirty="0"/>
                        <a:t>Application de la politique commerciale en vigueur</a:t>
                      </a:r>
                      <a:endParaRPr lang="fr-FR" sz="140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5434214"/>
                  </a:ext>
                </a:extLst>
              </a:tr>
              <a:tr h="1523630">
                <a:tc vMerge="1">
                  <a:txBody>
                    <a:bodyPr/>
                    <a:lstStyle/>
                    <a:p>
                      <a:pPr algn="ctr"/>
                      <a:endParaRPr lang="fr-FR" sz="1600" b="1" dirty="0">
                        <a:solidFill>
                          <a:schemeClr val="bg1"/>
                        </a:solidFill>
                      </a:endParaRPr>
                    </a:p>
                  </a:txBody>
                  <a:tcPr anchor="ctr">
                    <a:lnL w="12700"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accent4"/>
                    </a:solidFill>
                  </a:tcPr>
                </a:tc>
                <a:tc>
                  <a:txBody>
                    <a:bodyP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kern="1200" dirty="0">
                          <a:solidFill>
                            <a:schemeClr val="dk1"/>
                          </a:solidFill>
                          <a:effectLst/>
                          <a:latin typeface="+mn-lt"/>
                          <a:ea typeface="+mn-ea"/>
                          <a:cs typeface="+mn-cs"/>
                        </a:rPr>
                        <a:t>A partir de la date du décès du parrain</a:t>
                      </a:r>
                      <a:endParaRPr lang="fr-FR" sz="1400" b="0" kern="1200" dirty="0">
                        <a:solidFill>
                          <a:schemeClr val="dk1"/>
                        </a:solidFill>
                        <a:effectLst/>
                        <a:latin typeface="+mn-lt"/>
                        <a:ea typeface="+mn-ea"/>
                        <a:cs typeface="+mn-cs"/>
                      </a:endParaRPr>
                    </a:p>
                  </a:txBody>
                  <a:tcPr anchor="ctr">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0" kern="1200" dirty="0">
                        <a:solidFill>
                          <a:schemeClr val="dk1"/>
                        </a:solidFill>
                        <a:effectLst/>
                        <a:latin typeface="+mn-lt"/>
                        <a:ea typeface="+mn-ea"/>
                        <a:cs typeface="+mn-cs"/>
                      </a:endParaRPr>
                    </a:p>
                  </a:txBody>
                  <a:tcPr anchor="ctr">
                    <a:lnL w="12700" cmpd="sng">
                      <a:noFill/>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u="sng" kern="1200" dirty="0">
                          <a:solidFill>
                            <a:schemeClr val="tx1"/>
                          </a:solidFill>
                          <a:effectLst/>
                          <a:latin typeface="+mn-lt"/>
                          <a:ea typeface="+mn-ea"/>
                          <a:cs typeface="+mn-cs"/>
                        </a:rPr>
                        <a:t>Sans frais sur versements </a:t>
                      </a:r>
                      <a:r>
                        <a:rPr lang="fr-FR" sz="1400" kern="1200" dirty="0">
                          <a:solidFill>
                            <a:schemeClr val="tx1"/>
                          </a:solidFill>
                          <a:effectLst/>
                          <a:latin typeface="+mn-lt"/>
                          <a:ea typeface="+mn-ea"/>
                          <a:cs typeface="+mn-cs"/>
                        </a:rPr>
                        <a:t>pour le </a:t>
                      </a:r>
                      <a:r>
                        <a:rPr lang="fr-FR" sz="1400" b="1" kern="1200" dirty="0">
                          <a:solidFill>
                            <a:schemeClr val="tx1"/>
                          </a:solidFill>
                          <a:effectLst/>
                          <a:latin typeface="+mn-lt"/>
                          <a:ea typeface="+mn-ea"/>
                          <a:cs typeface="+mn-cs"/>
                        </a:rPr>
                        <a:t>réinvestissement </a:t>
                      </a:r>
                      <a:r>
                        <a:rPr lang="fr-FR" sz="1400" dirty="0">
                          <a:solidFill>
                            <a:schemeClr val="tx1">
                              <a:lumMod val="50000"/>
                            </a:schemeClr>
                          </a:solidFill>
                        </a:rPr>
                        <a:t>sommes issues de la succession du parrain ou tout/s autre(s) versement(s) effectué(s) par le filleul </a:t>
                      </a:r>
                      <a:r>
                        <a:rPr lang="fr-FR" sz="1400" b="1" kern="1200" dirty="0">
                          <a:solidFill>
                            <a:schemeClr val="tx1"/>
                          </a:solidFill>
                          <a:effectLst/>
                          <a:latin typeface="+mn-lt"/>
                          <a:ea typeface="+mn-ea"/>
                          <a:cs typeface="+mn-cs"/>
                        </a:rPr>
                        <a:t>sur</a:t>
                      </a:r>
                      <a:r>
                        <a:rPr lang="fr-FR" sz="1400" kern="1200" dirty="0">
                          <a:solidFill>
                            <a:schemeClr val="tx1"/>
                          </a:solidFill>
                          <a:effectLst/>
                          <a:latin typeface="+mn-lt"/>
                          <a:ea typeface="+mn-ea"/>
                          <a:cs typeface="+mn-cs"/>
                        </a:rPr>
                        <a:t> son contrat avec Option Transmission, pendant 24 mois (à partir de la date du décès du parrain)</a:t>
                      </a:r>
                      <a:endParaRPr lang="fr-FR" sz="1400" dirty="0"/>
                    </a:p>
                  </a:txBody>
                  <a:tcPr anchor="ctr">
                    <a:lnL w="12700" cap="flat" cmpd="sng" algn="ctr">
                      <a:no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7581282"/>
                  </a:ext>
                </a:extLst>
              </a:tr>
            </a:tbl>
          </a:graphicData>
        </a:graphic>
      </p:graphicFrame>
      <p:sp>
        <p:nvSpPr>
          <p:cNvPr id="8" name="Flèche : droite 7">
            <a:extLst>
              <a:ext uri="{FF2B5EF4-FFF2-40B4-BE49-F238E27FC236}">
                <a16:creationId xmlns:a16="http://schemas.microsoft.com/office/drawing/2014/main" id="{205C4306-A40B-4C11-BFDA-DBACBDA24D21}"/>
              </a:ext>
            </a:extLst>
          </p:cNvPr>
          <p:cNvSpPr/>
          <p:nvPr/>
        </p:nvSpPr>
        <p:spPr>
          <a:xfrm>
            <a:off x="6368142" y="3339517"/>
            <a:ext cx="1175658" cy="55517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droite 8">
            <a:extLst>
              <a:ext uri="{FF2B5EF4-FFF2-40B4-BE49-F238E27FC236}">
                <a16:creationId xmlns:a16="http://schemas.microsoft.com/office/drawing/2014/main" id="{22202EA5-B3C4-41DC-8517-A12BECBD5A95}"/>
              </a:ext>
            </a:extLst>
          </p:cNvPr>
          <p:cNvSpPr/>
          <p:nvPr/>
        </p:nvSpPr>
        <p:spPr>
          <a:xfrm>
            <a:off x="6368142" y="4799076"/>
            <a:ext cx="1175658" cy="55517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 droite 9">
            <a:extLst>
              <a:ext uri="{FF2B5EF4-FFF2-40B4-BE49-F238E27FC236}">
                <a16:creationId xmlns:a16="http://schemas.microsoft.com/office/drawing/2014/main" id="{E9EC9C8B-AF33-4C32-BE55-F8436B2DD62D}"/>
              </a:ext>
            </a:extLst>
          </p:cNvPr>
          <p:cNvSpPr/>
          <p:nvPr/>
        </p:nvSpPr>
        <p:spPr>
          <a:xfrm>
            <a:off x="6368142" y="2528379"/>
            <a:ext cx="1175658" cy="55517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3043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03</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La démarche commerciale</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15</a:t>
            </a:fld>
            <a:endParaRPr lang="fr-FR" dirty="0"/>
          </a:p>
        </p:txBody>
      </p:sp>
    </p:spTree>
    <p:extLst>
      <p:ext uri="{BB962C8B-B14F-4D97-AF65-F5344CB8AC3E}">
        <p14:creationId xmlns:p14="http://schemas.microsoft.com/office/powerpoint/2010/main" val="13971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16</a:t>
            </a:fld>
            <a:endParaRPr lang="fr-F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800000" cy="719227"/>
          </a:xfrm>
        </p:spPr>
        <p:txBody>
          <a:bodyPr/>
          <a:lstStyle/>
          <a:p>
            <a:r>
              <a:rPr lang="fr-FR" dirty="0"/>
              <a:t>La démarche commerciale</a:t>
            </a:r>
          </a:p>
        </p:txBody>
      </p:sp>
      <p:sp>
        <p:nvSpPr>
          <p:cNvPr id="7" name="Rectangle 6">
            <a:extLst>
              <a:ext uri="{FF2B5EF4-FFF2-40B4-BE49-F238E27FC236}">
                <a16:creationId xmlns:a16="http://schemas.microsoft.com/office/drawing/2014/main" id="{B013EBC4-E377-4101-8124-D2C802AE8AB3}"/>
              </a:ext>
            </a:extLst>
          </p:cNvPr>
          <p:cNvSpPr/>
          <p:nvPr/>
        </p:nvSpPr>
        <p:spPr>
          <a:xfrm>
            <a:off x="256667" y="917346"/>
            <a:ext cx="11832317" cy="1626817"/>
          </a:xfrm>
          <a:prstGeom prst="rect">
            <a:avLst/>
          </a:prstGeom>
          <a:solidFill>
            <a:schemeClr val="bg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highlight>
                  <a:srgbClr val="C0C0C0"/>
                </a:highlight>
              </a:rPr>
              <a:t>Les occasions d’en parler</a:t>
            </a:r>
          </a:p>
          <a:p>
            <a:endParaRPr lang="fr-FR" sz="300" b="1" dirty="0">
              <a:solidFill>
                <a:schemeClr val="tx1"/>
              </a:solidFill>
            </a:endParaRPr>
          </a:p>
          <a:p>
            <a:pPr marL="285750" indent="-285750">
              <a:buFont typeface="Wingdings" panose="05000000000000000000" pitchFamily="2" charset="2"/>
              <a:buChar char="§"/>
            </a:pPr>
            <a:r>
              <a:rPr lang="fr-FR" sz="1400" dirty="0">
                <a:solidFill>
                  <a:schemeClr val="tx1"/>
                </a:solidFill>
              </a:rPr>
              <a:t>Préparation de la transmission</a:t>
            </a:r>
          </a:p>
          <a:p>
            <a:pPr marL="285750" indent="-285750">
              <a:buFont typeface="Wingdings" panose="05000000000000000000" pitchFamily="2" charset="2"/>
              <a:buChar char="§"/>
            </a:pPr>
            <a:r>
              <a:rPr lang="fr-FR" sz="1400" dirty="0">
                <a:solidFill>
                  <a:schemeClr val="tx1"/>
                </a:solidFill>
              </a:rPr>
              <a:t>Mise à jour de la clause bénéficiaire</a:t>
            </a:r>
          </a:p>
          <a:p>
            <a:pPr marL="285750" indent="-285750">
              <a:buFont typeface="Wingdings" panose="05000000000000000000" pitchFamily="2" charset="2"/>
              <a:buChar char="§"/>
            </a:pPr>
            <a:r>
              <a:rPr lang="fr-FR" sz="1400" dirty="0">
                <a:solidFill>
                  <a:schemeClr val="tx1"/>
                </a:solidFill>
              </a:rPr>
              <a:t>Adhésion à un contrat d’assurance vie Haut de Gamme/Gestion Privée</a:t>
            </a:r>
          </a:p>
          <a:p>
            <a:pPr marL="285750" indent="-285750">
              <a:buFont typeface="Wingdings" panose="05000000000000000000" pitchFamily="2" charset="2"/>
              <a:buChar char="§"/>
            </a:pPr>
            <a:r>
              <a:rPr lang="fr-FR" sz="1400" dirty="0">
                <a:solidFill>
                  <a:schemeClr val="tx1"/>
                </a:solidFill>
              </a:rPr>
              <a:t>Adhésion à un contrat de prévoyance Secur’Famille 2 ou Secur’Obsèques en présentant l’intérêt de coupler assurance vie et prévoyance</a:t>
            </a:r>
          </a:p>
          <a:p>
            <a:r>
              <a:rPr lang="fr-FR" sz="1100" i="1" dirty="0">
                <a:solidFill>
                  <a:schemeClr val="tx1"/>
                </a:solidFill>
                <a:effectLst/>
                <a:latin typeface="+mj-lt"/>
              </a:rPr>
              <a:t>Offres à proposer au client sous réserve de tenir compte de sa connaissance, situation, de son expérience en matière financière, de ses objectifs et besoins et de sa tolérance aux risques.</a:t>
            </a:r>
            <a:endParaRPr lang="fr-FR" sz="1000" i="1" dirty="0">
              <a:solidFill>
                <a:schemeClr val="tx1"/>
              </a:solidFill>
              <a:latin typeface="+mj-lt"/>
            </a:endParaRPr>
          </a:p>
        </p:txBody>
      </p:sp>
      <p:sp>
        <p:nvSpPr>
          <p:cNvPr id="5" name="ZoneTexte 4">
            <a:extLst>
              <a:ext uri="{FF2B5EF4-FFF2-40B4-BE49-F238E27FC236}">
                <a16:creationId xmlns:a16="http://schemas.microsoft.com/office/drawing/2014/main" id="{556D16E6-5851-4F2D-92C6-0611282AC6E2}"/>
              </a:ext>
            </a:extLst>
          </p:cNvPr>
          <p:cNvSpPr txBox="1"/>
          <p:nvPr/>
        </p:nvSpPr>
        <p:spPr>
          <a:xfrm>
            <a:off x="1022600" y="4121216"/>
            <a:ext cx="3227911" cy="2031326"/>
          </a:xfrm>
          <a:prstGeom prst="rect">
            <a:avLst/>
          </a:prstGeom>
          <a:solidFill>
            <a:schemeClr val="bg1"/>
          </a:solid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nSpc>
                <a:spcPct val="107000"/>
              </a:lnSpc>
              <a:spcAft>
                <a:spcPts val="800"/>
              </a:spcAft>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chemeClr val="tx1"/>
                </a:solidFill>
              </a:rPr>
              <a:t>Après avoir évoqué le sujet de la transmission avec le client CE, présenter l’Option Transmission en s’appuyant sur la </a:t>
            </a:r>
            <a:r>
              <a:rPr lang="fr-FR" b="1" dirty="0">
                <a:solidFill>
                  <a:schemeClr val="accent4"/>
                </a:solidFill>
              </a:rPr>
              <a:t>fiche commerciale client</a:t>
            </a:r>
            <a:r>
              <a:rPr lang="fr-FR" dirty="0">
                <a:solidFill>
                  <a:schemeClr val="tx1"/>
                </a:solidFill>
              </a:rPr>
              <a:t> et le </a:t>
            </a:r>
            <a:r>
              <a:rPr lang="fr-FR" b="1" dirty="0">
                <a:solidFill>
                  <a:schemeClr val="accent4"/>
                </a:solidFill>
              </a:rPr>
              <a:t>bon de recommandation</a:t>
            </a:r>
            <a:r>
              <a:rPr lang="fr-FR" dirty="0">
                <a:solidFill>
                  <a:schemeClr val="tx1"/>
                </a:solidFill>
              </a:rPr>
              <a:t>, qu’il pourra, à son tour, présenter à la personne de son choix/ses proches, concernée(s) par sa succession. </a:t>
            </a:r>
          </a:p>
        </p:txBody>
      </p:sp>
      <p:sp>
        <p:nvSpPr>
          <p:cNvPr id="13" name="Rectangle 12">
            <a:extLst>
              <a:ext uri="{FF2B5EF4-FFF2-40B4-BE49-F238E27FC236}">
                <a16:creationId xmlns:a16="http://schemas.microsoft.com/office/drawing/2014/main" id="{279A5F07-7EC2-4355-B8DC-84C169BCC7D1}"/>
              </a:ext>
            </a:extLst>
          </p:cNvPr>
          <p:cNvSpPr/>
          <p:nvPr/>
        </p:nvSpPr>
        <p:spPr>
          <a:xfrm>
            <a:off x="256667" y="2544164"/>
            <a:ext cx="11832317" cy="1029554"/>
          </a:xfrm>
          <a:prstGeom prst="rect">
            <a:avLst/>
          </a:prstGeom>
          <a:solidFill>
            <a:schemeClr val="bg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fr-FR" sz="1400" b="1" dirty="0">
              <a:solidFill>
                <a:schemeClr val="tx1"/>
              </a:solidFill>
            </a:endParaRPr>
          </a:p>
          <a:p>
            <a:pPr>
              <a:lnSpc>
                <a:spcPct val="107000"/>
              </a:lnSpc>
              <a:spcAft>
                <a:spcPts val="800"/>
              </a:spcAft>
            </a:pPr>
            <a:r>
              <a:rPr lang="fr-FR" sz="1400" b="1" dirty="0">
                <a:solidFill>
                  <a:schemeClr val="tx1"/>
                </a:solidFill>
                <a:highlight>
                  <a:srgbClr val="C0C0C0"/>
                </a:highlight>
              </a:rPr>
              <a:t>A qui</a:t>
            </a:r>
          </a:p>
          <a:p>
            <a:pPr>
              <a:lnSpc>
                <a:spcPct val="107000"/>
              </a:lnSpc>
              <a:spcAft>
                <a:spcPts val="800"/>
              </a:spcAft>
            </a:pPr>
            <a:r>
              <a:rPr lang="fr-FR" sz="1400" dirty="0">
                <a:solidFill>
                  <a:schemeClr val="tx1"/>
                </a:solidFill>
              </a:rPr>
              <a:t>A votre client Premium </a:t>
            </a:r>
          </a:p>
          <a:p>
            <a:pPr marL="228600">
              <a:lnSpc>
                <a:spcPct val="107000"/>
              </a:lnSpc>
              <a:spcAft>
                <a:spcPts val="800"/>
              </a:spcAft>
            </a:pPr>
            <a:r>
              <a:rPr lang="fr-FR" sz="1400" u="sng" dirty="0">
                <a:solidFill>
                  <a:schemeClr val="tx1"/>
                </a:solidFill>
              </a:rPr>
              <a:t>ou</a:t>
            </a:r>
          </a:p>
          <a:p>
            <a:pPr>
              <a:lnSpc>
                <a:spcPct val="107000"/>
              </a:lnSpc>
              <a:spcAft>
                <a:spcPts val="800"/>
              </a:spcAft>
            </a:pPr>
            <a:r>
              <a:rPr lang="fr-FR" sz="1400" dirty="0">
                <a:solidFill>
                  <a:schemeClr val="tx1"/>
                </a:solidFill>
              </a:rPr>
              <a:t>A votre client Grand public détenteur d’un contrat d’assurance vie premium : Nuances Plus, Nuances Privilège, Nuances Capi, </a:t>
            </a:r>
            <a:r>
              <a:rPr lang="fr-FR" sz="1400" dirty="0" err="1">
                <a:solidFill>
                  <a:schemeClr val="tx1"/>
                </a:solidFill>
              </a:rPr>
              <a:t>Millevie</a:t>
            </a:r>
            <a:r>
              <a:rPr lang="fr-FR" sz="1400" dirty="0">
                <a:solidFill>
                  <a:schemeClr val="tx1"/>
                </a:solidFill>
              </a:rPr>
              <a:t> Premium, </a:t>
            </a:r>
            <a:r>
              <a:rPr lang="fr-FR" sz="1400" dirty="0" err="1">
                <a:solidFill>
                  <a:schemeClr val="tx1"/>
                </a:solidFill>
              </a:rPr>
              <a:t>Millevie</a:t>
            </a:r>
            <a:r>
              <a:rPr lang="fr-FR" sz="1400" dirty="0">
                <a:solidFill>
                  <a:schemeClr val="tx1"/>
                </a:solidFill>
              </a:rPr>
              <a:t> Premium 2, </a:t>
            </a:r>
            <a:r>
              <a:rPr lang="fr-FR" sz="1400" dirty="0" err="1">
                <a:solidFill>
                  <a:schemeClr val="tx1"/>
                </a:solidFill>
              </a:rPr>
              <a:t>Millevie</a:t>
            </a:r>
            <a:r>
              <a:rPr lang="fr-FR" sz="1400" dirty="0">
                <a:solidFill>
                  <a:schemeClr val="tx1"/>
                </a:solidFill>
              </a:rPr>
              <a:t> Infinie, </a:t>
            </a:r>
            <a:r>
              <a:rPr lang="fr-FR" sz="1400" dirty="0" err="1">
                <a:solidFill>
                  <a:schemeClr val="tx1"/>
                </a:solidFill>
              </a:rPr>
              <a:t>Millevie</a:t>
            </a:r>
            <a:r>
              <a:rPr lang="fr-FR" sz="1400" dirty="0">
                <a:solidFill>
                  <a:schemeClr val="tx1"/>
                </a:solidFill>
              </a:rPr>
              <a:t> Infinie, </a:t>
            </a:r>
            <a:r>
              <a:rPr lang="fr-FR" sz="1400" dirty="0" err="1">
                <a:solidFill>
                  <a:schemeClr val="tx1"/>
                </a:solidFill>
              </a:rPr>
              <a:t>Millevie</a:t>
            </a:r>
            <a:r>
              <a:rPr lang="fr-FR" sz="1400" dirty="0">
                <a:solidFill>
                  <a:schemeClr val="tx1"/>
                </a:solidFill>
              </a:rPr>
              <a:t> Capi, </a:t>
            </a:r>
            <a:r>
              <a:rPr lang="fr-FR" sz="1400" dirty="0" err="1">
                <a:solidFill>
                  <a:schemeClr val="tx1"/>
                </a:solidFill>
              </a:rPr>
              <a:t>Millevie</a:t>
            </a:r>
            <a:r>
              <a:rPr lang="fr-FR" sz="1400" dirty="0">
                <a:solidFill>
                  <a:schemeClr val="tx1"/>
                </a:solidFill>
              </a:rPr>
              <a:t> Capi 2ou </a:t>
            </a:r>
            <a:r>
              <a:rPr lang="fr-FR" sz="1400" dirty="0" err="1">
                <a:solidFill>
                  <a:schemeClr val="tx1"/>
                </a:solidFill>
              </a:rPr>
              <a:t>Teora</a:t>
            </a:r>
            <a:endParaRPr lang="fr-FR" sz="1400" dirty="0">
              <a:solidFill>
                <a:schemeClr val="tx1"/>
              </a:solidFill>
            </a:endParaRPr>
          </a:p>
        </p:txBody>
      </p:sp>
      <p:sp>
        <p:nvSpPr>
          <p:cNvPr id="15" name="ZoneTexte 14">
            <a:extLst>
              <a:ext uri="{FF2B5EF4-FFF2-40B4-BE49-F238E27FC236}">
                <a16:creationId xmlns:a16="http://schemas.microsoft.com/office/drawing/2014/main" id="{23A80663-1421-4419-8C2B-48758C989751}"/>
              </a:ext>
            </a:extLst>
          </p:cNvPr>
          <p:cNvSpPr txBox="1"/>
          <p:nvPr/>
        </p:nvSpPr>
        <p:spPr>
          <a:xfrm>
            <a:off x="4514966" y="4121216"/>
            <a:ext cx="3227911" cy="2031326"/>
          </a:xfrm>
          <a:prstGeom prst="rect">
            <a:avLst/>
          </a:prstGeom>
          <a:solidFill>
            <a:schemeClr val="bg1"/>
          </a:solid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nSpc>
                <a:spcPct val="107000"/>
              </a:lnSpc>
              <a:spcAft>
                <a:spcPts val="800"/>
              </a:spcAft>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chemeClr val="tx1"/>
                </a:solidFill>
              </a:rPr>
              <a:t>Rendez-vous entre le conseiller et le filleul (avec ou sans le parrain)</a:t>
            </a:r>
          </a:p>
        </p:txBody>
      </p:sp>
      <p:sp>
        <p:nvSpPr>
          <p:cNvPr id="16" name="ZoneTexte 15">
            <a:extLst>
              <a:ext uri="{FF2B5EF4-FFF2-40B4-BE49-F238E27FC236}">
                <a16:creationId xmlns:a16="http://schemas.microsoft.com/office/drawing/2014/main" id="{C3789DED-6352-4F96-979E-1C963EC6741A}"/>
              </a:ext>
            </a:extLst>
          </p:cNvPr>
          <p:cNvSpPr txBox="1"/>
          <p:nvPr/>
        </p:nvSpPr>
        <p:spPr>
          <a:xfrm>
            <a:off x="8007332" y="4121216"/>
            <a:ext cx="3227911" cy="2031326"/>
          </a:xfrm>
          <a:prstGeom prst="rect">
            <a:avLst/>
          </a:prstGeom>
          <a:solidFill>
            <a:schemeClr val="bg1"/>
          </a:solid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nSpc>
                <a:spcPct val="107000"/>
              </a:lnSpc>
              <a:spcAft>
                <a:spcPts val="800"/>
              </a:spcAft>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chemeClr val="tx1"/>
                </a:solidFill>
              </a:rPr>
              <a:t>Souscription sur le contrat déjà détenu par le filleul ou sur un nouveau contrat parmi les contrats proposés </a:t>
            </a:r>
          </a:p>
          <a:p>
            <a:r>
              <a:rPr lang="fr-FR" sz="1200" i="1" dirty="0">
                <a:solidFill>
                  <a:schemeClr val="tx2"/>
                </a:solidFill>
              </a:rPr>
              <a:t>Le contrat du filleul doit être détenu dans la même Caisse d’Epargne que le parrain</a:t>
            </a:r>
          </a:p>
        </p:txBody>
      </p:sp>
      <p:sp>
        <p:nvSpPr>
          <p:cNvPr id="19" name="Flèche : droite 18">
            <a:extLst>
              <a:ext uri="{FF2B5EF4-FFF2-40B4-BE49-F238E27FC236}">
                <a16:creationId xmlns:a16="http://schemas.microsoft.com/office/drawing/2014/main" id="{BFDA178A-E1B0-456A-9C35-98D7B351CB01}"/>
              </a:ext>
            </a:extLst>
          </p:cNvPr>
          <p:cNvSpPr/>
          <p:nvPr/>
        </p:nvSpPr>
        <p:spPr>
          <a:xfrm>
            <a:off x="4321743" y="5035813"/>
            <a:ext cx="193223" cy="202131"/>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droite 19">
            <a:extLst>
              <a:ext uri="{FF2B5EF4-FFF2-40B4-BE49-F238E27FC236}">
                <a16:creationId xmlns:a16="http://schemas.microsoft.com/office/drawing/2014/main" id="{6E82AD40-D1EF-4E15-BB1E-53E4BE9B36D1}"/>
              </a:ext>
            </a:extLst>
          </p:cNvPr>
          <p:cNvSpPr/>
          <p:nvPr/>
        </p:nvSpPr>
        <p:spPr>
          <a:xfrm>
            <a:off x="7792691" y="5002595"/>
            <a:ext cx="193223" cy="202131"/>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96F527C3-122A-4F4B-A963-4B685E16AC9A}"/>
              </a:ext>
            </a:extLst>
          </p:cNvPr>
          <p:cNvSpPr txBox="1"/>
          <p:nvPr/>
        </p:nvSpPr>
        <p:spPr>
          <a:xfrm>
            <a:off x="282437" y="6215801"/>
            <a:ext cx="8739378" cy="307777"/>
          </a:xfrm>
          <a:prstGeom prst="rect">
            <a:avLst/>
          </a:prstGeom>
          <a:solidFill>
            <a:schemeClr val="bg1">
              <a:lumMod val="85000"/>
            </a:schemeClr>
          </a:solidFill>
        </p:spPr>
        <p:txBody>
          <a:bodyPr wrap="square">
            <a:spAutoFit/>
          </a:bodyPr>
          <a:lstStyle/>
          <a:p>
            <a:r>
              <a:rPr lang="fr-FR" sz="1400" b="1" i="1" dirty="0">
                <a:effectLst/>
                <a:latin typeface="+mj-lt"/>
              </a:rPr>
              <a:t>Le filleul ne doit pas être démarché directement par le conseiller / la </a:t>
            </a:r>
            <a:r>
              <a:rPr lang="fr-FR" sz="1400" b="1" i="1" dirty="0">
                <a:latin typeface="+mj-lt"/>
              </a:rPr>
              <a:t>Caisse d’Epargne</a:t>
            </a:r>
          </a:p>
        </p:txBody>
      </p:sp>
    </p:spTree>
    <p:extLst>
      <p:ext uri="{BB962C8B-B14F-4D97-AF65-F5344CB8AC3E}">
        <p14:creationId xmlns:p14="http://schemas.microsoft.com/office/powerpoint/2010/main" val="288554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04</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Les outils d’accompagnement , de communication et d’animation</a:t>
            </a:r>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17</a:t>
            </a:fld>
            <a:endParaRPr lang="fr-FR" dirty="0"/>
          </a:p>
        </p:txBody>
      </p:sp>
    </p:spTree>
    <p:extLst>
      <p:ext uri="{BB962C8B-B14F-4D97-AF65-F5344CB8AC3E}">
        <p14:creationId xmlns:p14="http://schemas.microsoft.com/office/powerpoint/2010/main" val="209829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18</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Documentation réseau</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980000" cy="719227"/>
          </a:xfrm>
        </p:spPr>
        <p:txBody>
          <a:bodyPr/>
          <a:lstStyle/>
          <a:p>
            <a:r>
              <a:rPr lang="fr-FR" dirty="0"/>
              <a:t>Les outils d’accompagnement, de communication et d’animation</a:t>
            </a:r>
          </a:p>
        </p:txBody>
      </p:sp>
      <p:sp>
        <p:nvSpPr>
          <p:cNvPr id="2" name="Rectangle 1">
            <a:extLst>
              <a:ext uri="{FF2B5EF4-FFF2-40B4-BE49-F238E27FC236}">
                <a16:creationId xmlns:a16="http://schemas.microsoft.com/office/drawing/2014/main" id="{F207DBBC-4CFB-461D-B60F-D4FD39C9E347}"/>
              </a:ext>
            </a:extLst>
          </p:cNvPr>
          <p:cNvSpPr/>
          <p:nvPr/>
        </p:nvSpPr>
        <p:spPr>
          <a:xfrm>
            <a:off x="870050" y="1571625"/>
            <a:ext cx="1933575" cy="1895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Kit de relance</a:t>
            </a:r>
          </a:p>
        </p:txBody>
      </p:sp>
      <p:sp>
        <p:nvSpPr>
          <p:cNvPr id="7" name="Rectangle 6">
            <a:extLst>
              <a:ext uri="{FF2B5EF4-FFF2-40B4-BE49-F238E27FC236}">
                <a16:creationId xmlns:a16="http://schemas.microsoft.com/office/drawing/2014/main" id="{9C03D5D4-C56E-445A-930E-D10764E219D0}"/>
              </a:ext>
            </a:extLst>
          </p:cNvPr>
          <p:cNvSpPr/>
          <p:nvPr/>
        </p:nvSpPr>
        <p:spPr>
          <a:xfrm>
            <a:off x="979587" y="3100387"/>
            <a:ext cx="1714500" cy="114721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8" name="Rectangle 7">
            <a:extLst>
              <a:ext uri="{FF2B5EF4-FFF2-40B4-BE49-F238E27FC236}">
                <a16:creationId xmlns:a16="http://schemas.microsoft.com/office/drawing/2014/main" id="{9F659B0B-1B30-45BB-916A-5A2E74E14503}"/>
              </a:ext>
            </a:extLst>
          </p:cNvPr>
          <p:cNvSpPr/>
          <p:nvPr/>
        </p:nvSpPr>
        <p:spPr>
          <a:xfrm>
            <a:off x="3454640" y="2309267"/>
            <a:ext cx="1933575" cy="1895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Fiche produit</a:t>
            </a:r>
          </a:p>
        </p:txBody>
      </p:sp>
      <p:sp>
        <p:nvSpPr>
          <p:cNvPr id="9" name="Rectangle 8">
            <a:extLst>
              <a:ext uri="{FF2B5EF4-FFF2-40B4-BE49-F238E27FC236}">
                <a16:creationId xmlns:a16="http://schemas.microsoft.com/office/drawing/2014/main" id="{9019680D-033E-4E74-B7D4-574202B54E25}"/>
              </a:ext>
            </a:extLst>
          </p:cNvPr>
          <p:cNvSpPr/>
          <p:nvPr/>
        </p:nvSpPr>
        <p:spPr>
          <a:xfrm>
            <a:off x="3564178" y="3810000"/>
            <a:ext cx="1714500" cy="114721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12" name="Rectangle 11">
            <a:extLst>
              <a:ext uri="{FF2B5EF4-FFF2-40B4-BE49-F238E27FC236}">
                <a16:creationId xmlns:a16="http://schemas.microsoft.com/office/drawing/2014/main" id="{2C23AD13-25EE-41C8-9868-20EC9338A23D}"/>
              </a:ext>
            </a:extLst>
          </p:cNvPr>
          <p:cNvSpPr/>
          <p:nvPr/>
        </p:nvSpPr>
        <p:spPr>
          <a:xfrm>
            <a:off x="6071386" y="1585342"/>
            <a:ext cx="1933575" cy="1895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Fiche posture commerciale</a:t>
            </a:r>
          </a:p>
        </p:txBody>
      </p:sp>
      <p:sp>
        <p:nvSpPr>
          <p:cNvPr id="13" name="Rectangle 12">
            <a:extLst>
              <a:ext uri="{FF2B5EF4-FFF2-40B4-BE49-F238E27FC236}">
                <a16:creationId xmlns:a16="http://schemas.microsoft.com/office/drawing/2014/main" id="{9A2DCBB0-81F9-4E00-91FF-83F4AC9D1540}"/>
              </a:ext>
            </a:extLst>
          </p:cNvPr>
          <p:cNvSpPr/>
          <p:nvPr/>
        </p:nvSpPr>
        <p:spPr>
          <a:xfrm>
            <a:off x="6171399" y="3162300"/>
            <a:ext cx="1714500" cy="114721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19" name="Rectangle 18">
            <a:extLst>
              <a:ext uri="{FF2B5EF4-FFF2-40B4-BE49-F238E27FC236}">
                <a16:creationId xmlns:a16="http://schemas.microsoft.com/office/drawing/2014/main" id="{073B059E-3D12-4C09-92E8-97D8B8962C0F}"/>
              </a:ext>
            </a:extLst>
          </p:cNvPr>
          <p:cNvSpPr/>
          <p:nvPr/>
        </p:nvSpPr>
        <p:spPr>
          <a:xfrm>
            <a:off x="1543050" y="5263191"/>
            <a:ext cx="9046559" cy="77021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bg1"/>
                </a:solidFill>
              </a:rPr>
              <a:t>+ Accompagnement des CE par les Responsables Régionaux EVD</a:t>
            </a:r>
          </a:p>
        </p:txBody>
      </p:sp>
      <p:sp>
        <p:nvSpPr>
          <p:cNvPr id="15" name="Rectangle 14">
            <a:extLst>
              <a:ext uri="{FF2B5EF4-FFF2-40B4-BE49-F238E27FC236}">
                <a16:creationId xmlns:a16="http://schemas.microsoft.com/office/drawing/2014/main" id="{4A1BFD46-CAE4-4D83-880B-44BAE77233C7}"/>
              </a:ext>
            </a:extLst>
          </p:cNvPr>
          <p:cNvSpPr/>
          <p:nvPr/>
        </p:nvSpPr>
        <p:spPr>
          <a:xfrm>
            <a:off x="8839307" y="2052570"/>
            <a:ext cx="1933575" cy="1895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Page Indispensable</a:t>
            </a:r>
          </a:p>
        </p:txBody>
      </p:sp>
      <p:sp>
        <p:nvSpPr>
          <p:cNvPr id="18" name="Rectangle 17">
            <a:extLst>
              <a:ext uri="{FF2B5EF4-FFF2-40B4-BE49-F238E27FC236}">
                <a16:creationId xmlns:a16="http://schemas.microsoft.com/office/drawing/2014/main" id="{7EFF614F-7DA0-4BE4-B268-A3759FA3731C}"/>
              </a:ext>
            </a:extLst>
          </p:cNvPr>
          <p:cNvSpPr/>
          <p:nvPr/>
        </p:nvSpPr>
        <p:spPr>
          <a:xfrm>
            <a:off x="8939320" y="3629528"/>
            <a:ext cx="1714500" cy="1147217"/>
          </a:xfrm>
          <a:prstGeom prst="rect">
            <a:avLst/>
          </a:prstGeom>
          <a:blipFill>
            <a:blip r:embed="rId6"/>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14" name="ZoneTexte 13">
            <a:hlinkClick r:id="rId7"/>
            <a:extLst>
              <a:ext uri="{FF2B5EF4-FFF2-40B4-BE49-F238E27FC236}">
                <a16:creationId xmlns:a16="http://schemas.microsoft.com/office/drawing/2014/main" id="{37306A93-26C1-4678-8340-2DA674CA2812}"/>
              </a:ext>
            </a:extLst>
          </p:cNvPr>
          <p:cNvSpPr txBox="1"/>
          <p:nvPr/>
        </p:nvSpPr>
        <p:spPr>
          <a:xfrm>
            <a:off x="8229599" y="1154014"/>
            <a:ext cx="3809139" cy="369332"/>
          </a:xfrm>
          <a:prstGeom prst="rect">
            <a:avLst/>
          </a:prstGeom>
          <a:solidFill>
            <a:schemeClr val="accent1"/>
          </a:solidFill>
        </p:spPr>
        <p:txBody>
          <a:bodyPr wrap="square" rtlCol="0">
            <a:spAutoFit/>
          </a:bodyPr>
          <a:lstStyle/>
          <a:p>
            <a:r>
              <a:rPr lang="fr-FR" dirty="0"/>
              <a:t>Documentation à retrouver juste </a:t>
            </a:r>
            <a:r>
              <a:rPr lang="fr-FR" dirty="0">
                <a:solidFill>
                  <a:schemeClr val="bg2"/>
                </a:solidFill>
              </a:rPr>
              <a:t>ICI</a:t>
            </a:r>
          </a:p>
        </p:txBody>
      </p:sp>
    </p:spTree>
    <p:extLst>
      <p:ext uri="{BB962C8B-B14F-4D97-AF65-F5344CB8AC3E}">
        <p14:creationId xmlns:p14="http://schemas.microsoft.com/office/powerpoint/2010/main" val="2331291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4C0D7C0-F556-48BF-B9C4-DB5040C0E41E}"/>
              </a:ext>
            </a:extLst>
          </p:cNvPr>
          <p:cNvSpPr/>
          <p:nvPr/>
        </p:nvSpPr>
        <p:spPr>
          <a:xfrm>
            <a:off x="542925" y="1419225"/>
            <a:ext cx="5604956" cy="49244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a:extLst>
              <a:ext uri="{FF2B5EF4-FFF2-40B4-BE49-F238E27FC236}">
                <a16:creationId xmlns:a16="http://schemas.microsoft.com/office/drawing/2014/main" id="{23A448D1-3E8C-4AA1-A9E7-34B030946399}"/>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pPr/>
              <a:t>19</a:t>
            </a:fld>
            <a:endParaRPr lang="fr-FR"/>
          </a:p>
        </p:txBody>
      </p:sp>
      <p:sp>
        <p:nvSpPr>
          <p:cNvPr id="5" name="Espace réservé du texte 4">
            <a:extLst>
              <a:ext uri="{FF2B5EF4-FFF2-40B4-BE49-F238E27FC236}">
                <a16:creationId xmlns:a16="http://schemas.microsoft.com/office/drawing/2014/main" id="{D22208DA-8306-494D-82E4-0D3022C0BA78}"/>
              </a:ext>
            </a:extLst>
          </p:cNvPr>
          <p:cNvSpPr>
            <a:spLocks noGrp="1"/>
          </p:cNvSpPr>
          <p:nvPr>
            <p:ph type="body" idx="1"/>
          </p:nvPr>
        </p:nvSpPr>
        <p:spPr>
          <a:xfrm>
            <a:off x="632383" y="828015"/>
            <a:ext cx="10799999" cy="432000"/>
          </a:xfrm>
        </p:spPr>
        <p:txBody>
          <a:bodyPr/>
          <a:lstStyle/>
          <a:p>
            <a:r>
              <a:rPr lang="fr-FR" dirty="0"/>
              <a:t>Documentation clients - COMMERCIALE</a:t>
            </a:r>
          </a:p>
        </p:txBody>
      </p:sp>
      <p:sp>
        <p:nvSpPr>
          <p:cNvPr id="6" name="Titre 5">
            <a:extLst>
              <a:ext uri="{FF2B5EF4-FFF2-40B4-BE49-F238E27FC236}">
                <a16:creationId xmlns:a16="http://schemas.microsoft.com/office/drawing/2014/main" id="{65C385E8-DD8A-46D7-B74A-2BF7C71C82F4}"/>
              </a:ext>
            </a:extLst>
          </p:cNvPr>
          <p:cNvSpPr>
            <a:spLocks noGrp="1"/>
          </p:cNvSpPr>
          <p:nvPr>
            <p:ph type="title"/>
          </p:nvPr>
        </p:nvSpPr>
        <p:spPr>
          <a:xfrm>
            <a:off x="632384" y="198120"/>
            <a:ext cx="10980000" cy="719227"/>
          </a:xfrm>
        </p:spPr>
        <p:txBody>
          <a:bodyPr/>
          <a:lstStyle/>
          <a:p>
            <a:r>
              <a:rPr lang="fr-FR" dirty="0"/>
              <a:t>Les outils d’accompagnement, de communication et d’animation</a:t>
            </a:r>
          </a:p>
        </p:txBody>
      </p:sp>
      <p:sp>
        <p:nvSpPr>
          <p:cNvPr id="2" name="Rectangle 1">
            <a:extLst>
              <a:ext uri="{FF2B5EF4-FFF2-40B4-BE49-F238E27FC236}">
                <a16:creationId xmlns:a16="http://schemas.microsoft.com/office/drawing/2014/main" id="{F207DBBC-4CFB-461D-B60F-D4FD39C9E347}"/>
              </a:ext>
            </a:extLst>
          </p:cNvPr>
          <p:cNvSpPr/>
          <p:nvPr/>
        </p:nvSpPr>
        <p:spPr>
          <a:xfrm>
            <a:off x="1206432" y="1571625"/>
            <a:ext cx="1933575" cy="18954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9C03D5D4-C56E-445A-930E-D10764E219D0}"/>
              </a:ext>
            </a:extLst>
          </p:cNvPr>
          <p:cNvSpPr/>
          <p:nvPr/>
        </p:nvSpPr>
        <p:spPr>
          <a:xfrm>
            <a:off x="1315969" y="3100387"/>
            <a:ext cx="1714500" cy="1147217"/>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Fiche commerciale Option Transmission</a:t>
            </a:r>
          </a:p>
        </p:txBody>
      </p:sp>
      <p:sp>
        <p:nvSpPr>
          <p:cNvPr id="8" name="Rectangle 7">
            <a:extLst>
              <a:ext uri="{FF2B5EF4-FFF2-40B4-BE49-F238E27FC236}">
                <a16:creationId xmlns:a16="http://schemas.microsoft.com/office/drawing/2014/main" id="{9F659B0B-1B30-45BB-916A-5A2E74E14503}"/>
              </a:ext>
            </a:extLst>
          </p:cNvPr>
          <p:cNvSpPr/>
          <p:nvPr/>
        </p:nvSpPr>
        <p:spPr>
          <a:xfrm>
            <a:off x="3406707" y="1985417"/>
            <a:ext cx="1933575" cy="18954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9019680D-033E-4E74-B7D4-574202B54E25}"/>
              </a:ext>
            </a:extLst>
          </p:cNvPr>
          <p:cNvSpPr/>
          <p:nvPr/>
        </p:nvSpPr>
        <p:spPr>
          <a:xfrm>
            <a:off x="3516245" y="3467100"/>
            <a:ext cx="1714500" cy="1147217"/>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Bon de recommandation</a:t>
            </a:r>
          </a:p>
        </p:txBody>
      </p:sp>
      <p:sp>
        <p:nvSpPr>
          <p:cNvPr id="10" name="Accolade fermante 9">
            <a:extLst>
              <a:ext uri="{FF2B5EF4-FFF2-40B4-BE49-F238E27FC236}">
                <a16:creationId xmlns:a16="http://schemas.microsoft.com/office/drawing/2014/main" id="{AF827C07-A23F-4D56-A26C-5277A58F70A6}"/>
              </a:ext>
            </a:extLst>
          </p:cNvPr>
          <p:cNvSpPr/>
          <p:nvPr/>
        </p:nvSpPr>
        <p:spPr>
          <a:xfrm rot="5400000">
            <a:off x="2804443" y="3522392"/>
            <a:ext cx="751990" cy="3057528"/>
          </a:xfrm>
          <a:prstGeom prst="rightBrace">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Rectangle 10">
            <a:extLst>
              <a:ext uri="{FF2B5EF4-FFF2-40B4-BE49-F238E27FC236}">
                <a16:creationId xmlns:a16="http://schemas.microsoft.com/office/drawing/2014/main" id="{A0BB27B8-1042-44EF-8E79-1632C6F7B59B}"/>
              </a:ext>
            </a:extLst>
          </p:cNvPr>
          <p:cNvSpPr/>
          <p:nvPr/>
        </p:nvSpPr>
        <p:spPr>
          <a:xfrm>
            <a:off x="609877" y="5494786"/>
            <a:ext cx="4485997" cy="75199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À transmettre au « PARRAIN » par le conseiller à l’issue du 1</a:t>
            </a:r>
            <a:r>
              <a:rPr lang="fr-FR" baseline="30000" dirty="0"/>
              <a:t>er</a:t>
            </a:r>
            <a:r>
              <a:rPr lang="fr-FR" dirty="0"/>
              <a:t> échange</a:t>
            </a:r>
          </a:p>
        </p:txBody>
      </p:sp>
      <p:sp>
        <p:nvSpPr>
          <p:cNvPr id="18" name="Rectangle 17">
            <a:extLst>
              <a:ext uri="{FF2B5EF4-FFF2-40B4-BE49-F238E27FC236}">
                <a16:creationId xmlns:a16="http://schemas.microsoft.com/office/drawing/2014/main" id="{73EA5769-840A-4D01-8AA6-0300D65BAA5D}"/>
              </a:ext>
            </a:extLst>
          </p:cNvPr>
          <p:cNvSpPr/>
          <p:nvPr/>
        </p:nvSpPr>
        <p:spPr>
          <a:xfrm>
            <a:off x="6194607" y="5263191"/>
            <a:ext cx="5745150" cy="770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accent5"/>
                </a:solidFill>
              </a:rPr>
              <a:t>Une action de Marketing Direct est également prévue pour le Q2 2023, en Libre Service</a:t>
            </a:r>
          </a:p>
        </p:txBody>
      </p:sp>
      <p:sp>
        <p:nvSpPr>
          <p:cNvPr id="19" name="Rectangle 18">
            <a:extLst>
              <a:ext uri="{FF2B5EF4-FFF2-40B4-BE49-F238E27FC236}">
                <a16:creationId xmlns:a16="http://schemas.microsoft.com/office/drawing/2014/main" id="{0E8BA04B-5F77-48BA-984F-F8B767358C4A}"/>
              </a:ext>
            </a:extLst>
          </p:cNvPr>
          <p:cNvSpPr/>
          <p:nvPr/>
        </p:nvSpPr>
        <p:spPr>
          <a:xfrm>
            <a:off x="8839307" y="2052570"/>
            <a:ext cx="1933575" cy="1895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Fiche internet CE</a:t>
            </a:r>
          </a:p>
        </p:txBody>
      </p:sp>
      <p:sp>
        <p:nvSpPr>
          <p:cNvPr id="20" name="Rectangle 19">
            <a:extLst>
              <a:ext uri="{FF2B5EF4-FFF2-40B4-BE49-F238E27FC236}">
                <a16:creationId xmlns:a16="http://schemas.microsoft.com/office/drawing/2014/main" id="{22C46BA7-C847-43A4-8FB6-995CDAB5C71B}"/>
              </a:ext>
            </a:extLst>
          </p:cNvPr>
          <p:cNvSpPr/>
          <p:nvPr/>
        </p:nvSpPr>
        <p:spPr>
          <a:xfrm>
            <a:off x="8939320" y="3629528"/>
            <a:ext cx="1714500" cy="1147217"/>
          </a:xfrm>
          <a:prstGeom prst="rect">
            <a:avLst/>
          </a:prstGeom>
          <a:blipFill>
            <a:blip r:embed="rId5"/>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sp>
        <p:nvSpPr>
          <p:cNvPr id="3" name="ZoneTexte 2">
            <a:hlinkClick r:id="rId6"/>
            <a:extLst>
              <a:ext uri="{FF2B5EF4-FFF2-40B4-BE49-F238E27FC236}">
                <a16:creationId xmlns:a16="http://schemas.microsoft.com/office/drawing/2014/main" id="{5A55B5F6-B013-4DB7-BA72-50FA2E577164}"/>
              </a:ext>
            </a:extLst>
          </p:cNvPr>
          <p:cNvSpPr txBox="1"/>
          <p:nvPr/>
        </p:nvSpPr>
        <p:spPr>
          <a:xfrm>
            <a:off x="7750478" y="1154954"/>
            <a:ext cx="3809139" cy="369332"/>
          </a:xfrm>
          <a:prstGeom prst="rect">
            <a:avLst/>
          </a:prstGeom>
          <a:solidFill>
            <a:schemeClr val="accent1"/>
          </a:solidFill>
        </p:spPr>
        <p:txBody>
          <a:bodyPr wrap="square" rtlCol="0">
            <a:spAutoFit/>
          </a:bodyPr>
          <a:lstStyle/>
          <a:p>
            <a:r>
              <a:rPr lang="fr-FR" dirty="0"/>
              <a:t>Documentation à retrouver juste </a:t>
            </a:r>
            <a:r>
              <a:rPr lang="fr-FR" dirty="0">
                <a:solidFill>
                  <a:schemeClr val="bg2"/>
                </a:solidFill>
              </a:rPr>
              <a:t>ICI</a:t>
            </a:r>
          </a:p>
        </p:txBody>
      </p:sp>
    </p:spTree>
    <p:extLst>
      <p:ext uri="{BB962C8B-B14F-4D97-AF65-F5344CB8AC3E}">
        <p14:creationId xmlns:p14="http://schemas.microsoft.com/office/powerpoint/2010/main" val="286893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08af1830-9457-4276-b418-5a3a2b6dfa0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371466B0CA64A42899EB7ADC5932B52" ma:contentTypeVersion="13" ma:contentTypeDescription="Crée un document." ma:contentTypeScope="" ma:versionID="c152b457607ae8e07bd8d5334dc20db2">
  <xsd:schema xmlns:xsd="http://www.w3.org/2001/XMLSchema" xmlns:xs="http://www.w3.org/2001/XMLSchema" xmlns:p="http://schemas.microsoft.com/office/2006/metadata/properties" xmlns:ns3="08af1830-9457-4276-b418-5a3a2b6dfa01" xmlns:ns4="82a10233-c35c-49fc-85e7-125667247da0" targetNamespace="http://schemas.microsoft.com/office/2006/metadata/properties" ma:root="true" ma:fieldsID="4b8d09cf2b5473ba35a1931214a0f9e9" ns3:_="" ns4:_="">
    <xsd:import namespace="08af1830-9457-4276-b418-5a3a2b6dfa01"/>
    <xsd:import namespace="82a10233-c35c-49fc-85e7-125667247da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af1830-9457-4276-b418-5a3a2b6dfa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_activity" ma:index="20"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a10233-c35c-49fc-85e7-125667247da0"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DDE060-6D38-416E-A1EF-9C23753C7EC4}">
  <ds:schemaRefs>
    <ds:schemaRef ds:uri="http://schemas.microsoft.com/sharepoint/v3/contenttype/forms"/>
  </ds:schemaRefs>
</ds:datastoreItem>
</file>

<file path=customXml/itemProps2.xml><?xml version="1.0" encoding="utf-8"?>
<ds:datastoreItem xmlns:ds="http://schemas.openxmlformats.org/officeDocument/2006/customXml" ds:itemID="{5BF76524-93D2-46D4-99CC-6676984AC77A}">
  <ds:schemaRefs>
    <ds:schemaRef ds:uri="http://schemas.microsoft.com/office/2006/metadata/properties"/>
    <ds:schemaRef ds:uri="http://schemas.microsoft.com/office/infopath/2007/PartnerControls"/>
    <ds:schemaRef ds:uri="08af1830-9457-4276-b418-5a3a2b6dfa01"/>
  </ds:schemaRefs>
</ds:datastoreItem>
</file>

<file path=customXml/itemProps3.xml><?xml version="1.0" encoding="utf-8"?>
<ds:datastoreItem xmlns:ds="http://schemas.openxmlformats.org/officeDocument/2006/customXml" ds:itemID="{7543B731-FD25-4B4A-B52A-E0D98017CD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af1830-9457-4276-b418-5a3a2b6dfa01"/>
    <ds:schemaRef ds:uri="82a10233-c35c-49fc-85e7-125667247d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1525</TotalTime>
  <Words>1623</Words>
  <Application>Microsoft Office PowerPoint</Application>
  <PresentationFormat>Grand écran</PresentationFormat>
  <Paragraphs>196</Paragraphs>
  <Slides>19</Slides>
  <Notes>19</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19</vt:i4>
      </vt:variant>
    </vt:vector>
  </HeadingPairs>
  <TitlesOfParts>
    <vt:vector size="26" baseType="lpstr">
      <vt:lpstr>Arial</vt:lpstr>
      <vt:lpstr>Arial Black</vt:lpstr>
      <vt:lpstr>Arial Narrow</vt:lpstr>
      <vt:lpstr>Calibri</vt:lpstr>
      <vt:lpstr>Wingdings</vt:lpstr>
      <vt:lpstr>Wingdings 2</vt:lpstr>
      <vt:lpstr>Caisse d'Epargne</vt:lpstr>
      <vt:lpstr>OPTION TRANSMISSION </vt:lpstr>
      <vt:lpstr>Sommaire</vt:lpstr>
      <vt:lpstr>01</vt:lpstr>
      <vt:lpstr>CONTEXTE ET ENJEUX</vt:lpstr>
      <vt:lpstr>Chiffres clés</vt:lpstr>
      <vt:lpstr>Chiffres clés </vt:lpstr>
      <vt:lpstr>02</vt:lpstr>
      <vt:lpstr>Redécouvrir l’option transmission</vt:lpstr>
      <vt:lpstr>Redécouvrir l’option transmission</vt:lpstr>
      <vt:lpstr>Redécouvrir l’option transmission</vt:lpstr>
      <vt:lpstr>Redécouvrir l’option transmission</vt:lpstr>
      <vt:lpstr>Redécouvrir l’option transmission</vt:lpstr>
      <vt:lpstr>Redécouvrir l’option transmission</vt:lpstr>
      <vt:lpstr>Redécouvrir l’option transmission</vt:lpstr>
      <vt:lpstr>03</vt:lpstr>
      <vt:lpstr>La démarche commerciale</vt:lpstr>
      <vt:lpstr>04</vt:lpstr>
      <vt:lpstr>Les outils d’accompagnement, de communication et d’animation</vt:lpstr>
      <vt:lpstr>Les outils d’accompagnement, de communication et d’animation</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LEININGER Roland [CEGEE]</cp:lastModifiedBy>
  <cp:revision>116</cp:revision>
  <dcterms:created xsi:type="dcterms:W3CDTF">2021-07-28T12:57:33Z</dcterms:created>
  <dcterms:modified xsi:type="dcterms:W3CDTF">2023-04-17T08:43:04Z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0x0101007371466B0CA64A42899EB7ADC5932B52</vt:lpwstr>
  </property>
  <property fmtid="{D5CDD505-2E9C-101B-9397-08002B2CF9AE}" pid="3" name="MSIP_Label_48a19f0c-bea1-442e-a475-ed109d9ec508_Enabled">
    <vt:lpwstr>true</vt:lpwstr>
  </property>
  <property fmtid="{D5CDD505-2E9C-101B-9397-08002B2CF9AE}" pid="4" name="MSIP_Label_48a19f0c-bea1-442e-a475-ed109d9ec508_SetDate">
    <vt:lpwstr>2023-03-08T09:20:24Z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