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70" r:id="rId5"/>
    <p:sldId id="340" r:id="rId6"/>
    <p:sldId id="422" r:id="rId7"/>
    <p:sldId id="423" r:id="rId8"/>
    <p:sldId id="326" r:id="rId9"/>
    <p:sldId id="368" r:id="rId10"/>
    <p:sldId id="443" r:id="rId11"/>
    <p:sldId id="376" r:id="rId12"/>
    <p:sldId id="381" r:id="rId13"/>
    <p:sldId id="382" r:id="rId14"/>
    <p:sldId id="386" r:id="rId15"/>
    <p:sldId id="383" r:id="rId16"/>
    <p:sldId id="353" r:id="rId17"/>
    <p:sldId id="384" r:id="rId18"/>
    <p:sldId id="385" r:id="rId19"/>
    <p:sldId id="425" r:id="rId20"/>
    <p:sldId id="426" r:id="rId21"/>
    <p:sldId id="434" r:id="rId22"/>
    <p:sldId id="440" r:id="rId23"/>
    <p:sldId id="435" r:id="rId24"/>
    <p:sldId id="436" r:id="rId25"/>
    <p:sldId id="437" r:id="rId26"/>
    <p:sldId id="438" r:id="rId27"/>
    <p:sldId id="439" r:id="rId28"/>
    <p:sldId id="442" r:id="rId29"/>
    <p:sldId id="432" r:id="rId30"/>
    <p:sldId id="433" r:id="rId31"/>
    <p:sldId id="427" r:id="rId32"/>
    <p:sldId id="428" r:id="rId33"/>
    <p:sldId id="429" r:id="rId34"/>
    <p:sldId id="430" r:id="rId35"/>
    <p:sldId id="431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234832D-6DFE-4103-B6D9-45453E4F91B7}">
          <p14:sldIdLst>
            <p14:sldId id="270"/>
          </p14:sldIdLst>
        </p14:section>
        <p14:section name="BAROMETRE BDD ET PV" id="{D184143A-4879-487C-BEE3-24ED33CD15BF}">
          <p14:sldIdLst>
            <p14:sldId id="340"/>
            <p14:sldId id="422"/>
            <p14:sldId id="423"/>
            <p14:sldId id="326"/>
            <p14:sldId id="368"/>
            <p14:sldId id="443"/>
            <p14:sldId id="376"/>
            <p14:sldId id="381"/>
            <p14:sldId id="382"/>
            <p14:sldId id="386"/>
            <p14:sldId id="383"/>
            <p14:sldId id="353"/>
            <p14:sldId id="384"/>
            <p14:sldId id="385"/>
            <p14:sldId id="425"/>
            <p14:sldId id="426"/>
            <p14:sldId id="434"/>
            <p14:sldId id="440"/>
            <p14:sldId id="435"/>
            <p14:sldId id="436"/>
            <p14:sldId id="437"/>
            <p14:sldId id="438"/>
            <p14:sldId id="439"/>
            <p14:sldId id="442"/>
            <p14:sldId id="432"/>
            <p14:sldId id="433"/>
            <p14:sldId id="427"/>
            <p14:sldId id="428"/>
            <p14:sldId id="429"/>
            <p14:sldId id="430"/>
            <p14:sldId id="4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  <p15:guide id="3" orient="horz" pos="4020">
          <p15:clr>
            <a:srgbClr val="A4A3A4"/>
          </p15:clr>
        </p15:guide>
        <p15:guide id="4" pos="17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CBC4B6"/>
    <a:srgbClr val="09B2AF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6800" autoAdjust="0"/>
  </p:normalViewPr>
  <p:slideViewPr>
    <p:cSldViewPr showGuides="1">
      <p:cViewPr varScale="1">
        <p:scale>
          <a:sx n="65" d="100"/>
          <a:sy n="65" d="100"/>
        </p:scale>
        <p:origin x="894" y="66"/>
      </p:cViewPr>
      <p:guideLst>
        <p:guide orient="horz"/>
        <p:guide/>
        <p:guide orient="horz" pos="4020"/>
        <p:guide pos="1701"/>
      </p:guideLst>
    </p:cSldViewPr>
  </p:slideViewPr>
  <p:outlineViewPr>
    <p:cViewPr>
      <p:scale>
        <a:sx n="33" d="100"/>
        <a:sy n="33" d="100"/>
      </p:scale>
      <p:origin x="0" y="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2733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28/04/2020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28/04/2020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7667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email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8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://www.google.fr/url?sa=i&amp;rct=j&amp;q=&amp;esrc=s&amp;source=images&amp;cd=&amp;cad=rja&amp;uact=8&amp;ved=2ahUKEwjFhM3z3t_bAhWM7xQKHapPDSAQjRx6BAgBEAU&amp;url=http://recherche-referencement.abondance.com/2016/10/le-ctr-taux-de-clic-influence-t-il-le.html&amp;psig=AOvVaw3mzWYzokUknuicCoAKmPGj&amp;ust=1529498183208139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0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395536" y="2534663"/>
            <a:ext cx="5236760" cy="95410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/>
              <a:t>BAROMETRE 2020</a:t>
            </a:r>
          </a:p>
          <a:p>
            <a:pPr algn="l"/>
            <a:r>
              <a:rPr lang="fr-FR" sz="2400" b="0" dirty="0" smtClean="0"/>
              <a:t>BAROMETRE PNB / QUALITE</a:t>
            </a:r>
            <a:endParaRPr lang="fr-FR" sz="2400" b="0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1" name="Espace réservé du texte 4"/>
          <p:cNvSpPr txBox="1">
            <a:spLocks/>
          </p:cNvSpPr>
          <p:nvPr/>
        </p:nvSpPr>
        <p:spPr>
          <a:xfrm>
            <a:off x="395536" y="3488770"/>
            <a:ext cx="4032448" cy="3077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fr-FR" sz="1400" dirty="0" smtClean="0"/>
              <a:t>LEXIQUE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419872" y="1988840"/>
            <a:ext cx="4896544" cy="476880"/>
          </a:xfrm>
        </p:spPr>
        <p:txBody>
          <a:bodyPr/>
          <a:lstStyle/>
          <a:p>
            <a:pPr algn="l"/>
            <a:r>
              <a:rPr lang="fr-FR" dirty="0"/>
              <a:t>Le Baromètre </a:t>
            </a:r>
            <a:r>
              <a:rPr lang="fr-FR" dirty="0" smtClean="0"/>
              <a:t>PNB / QUALITE 2020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83582" y="2852936"/>
            <a:ext cx="5040560" cy="1512168"/>
          </a:xfrm>
        </p:spPr>
        <p:txBody>
          <a:bodyPr>
            <a:noAutofit/>
          </a:bodyPr>
          <a:lstStyle/>
          <a:p>
            <a:pPr algn="l"/>
            <a:r>
              <a:rPr lang="fr-FR" sz="1800" dirty="0" smtClean="0"/>
              <a:t>Une VALORISATION FINANCIERE ET </a:t>
            </a:r>
            <a:r>
              <a:rPr lang="fr-FR" sz="1800" dirty="0" err="1" smtClean="0"/>
              <a:t>QUALITATiVE</a:t>
            </a:r>
            <a:r>
              <a:rPr lang="fr-FR" sz="1800" dirty="0" smtClean="0"/>
              <a:t> DES ACTES COMMERCIAUX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6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Le baromètre pnb </a:t>
            </a:r>
            <a:r>
              <a:rPr lang="fr-FR" dirty="0"/>
              <a:t>/</a:t>
            </a:r>
            <a:r>
              <a:rPr lang="fr-FR" dirty="0" smtClean="0"/>
              <a:t> qualité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les grands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principes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26669" y="1345991"/>
            <a:ext cx="6233130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1354107" y="1304311"/>
            <a:ext cx="6089115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Le BAROMETRE PNB / QUALITE BDD vous permet 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d’analyser la performance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de votre entité 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sur les indicateurs clés de production et les indicateurs qualitatifs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et 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de vous situer par rapport aux autres structures.</a:t>
            </a:r>
          </a:p>
          <a:p>
            <a:pPr algn="just">
              <a:spcAft>
                <a:spcPts val="600"/>
              </a:spcAft>
            </a:pPr>
            <a:endParaRPr lang="fr-FR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439867" y="3582097"/>
            <a:ext cx="6111365" cy="1879178"/>
            <a:chOff x="1619672" y="3284984"/>
            <a:chExt cx="6165574" cy="1879178"/>
          </a:xfrm>
        </p:grpSpPr>
        <p:sp>
          <p:nvSpPr>
            <p:cNvPr id="30" name="Parenthèse ouvrante 29"/>
            <p:cNvSpPr/>
            <p:nvPr/>
          </p:nvSpPr>
          <p:spPr>
            <a:xfrm>
              <a:off x="2060073" y="3875381"/>
              <a:ext cx="45719" cy="1269997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619672" y="3284984"/>
              <a:ext cx="6005754" cy="1877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fr-FR" sz="1600" dirty="0" smtClean="0">
                  <a:solidFill>
                    <a:schemeClr val="tx1">
                      <a:lumMod val="50000"/>
                    </a:schemeClr>
                  </a:solidFill>
                </a:rPr>
                <a:t>Les items principaux s’appuient </a:t>
              </a: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sur les axes stratégiques 2020 de la CEGEE :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CLIENT,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BANCARISATION,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EPARGNE,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CREDITS,</a:t>
              </a:r>
              <a:endParaRPr lang="fr-FR" sz="1600" dirty="0" smtClean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155756" y="3933056"/>
              <a:ext cx="3629490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IARD ET PREVOYANCE,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ACCELERATEURS DE PNB ET ECONOMIES, </a:t>
              </a:r>
            </a:p>
            <a:p>
              <a:pPr marL="742950" lvl="1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sz="1600" b="1" dirty="0" smtClean="0">
                  <a:solidFill>
                    <a:schemeClr val="tx1">
                      <a:lumMod val="50000"/>
                    </a:schemeClr>
                  </a:solidFill>
                </a:rPr>
                <a:t>QUALITE / SATISFACTION.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326601" y="2350587"/>
            <a:ext cx="1818848" cy="1003686"/>
            <a:chOff x="7034480" y="1743190"/>
            <a:chExt cx="1818848" cy="1003686"/>
          </a:xfrm>
        </p:grpSpPr>
        <p:sp>
          <p:nvSpPr>
            <p:cNvPr id="4" name="ZoneTexte 3"/>
            <p:cNvSpPr txBox="1"/>
            <p:nvPr/>
          </p:nvSpPr>
          <p:spPr>
            <a:xfrm>
              <a:off x="7376631" y="2100545"/>
              <a:ext cx="1476697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= Part Variable relative</a:t>
              </a:r>
            </a:p>
          </p:txBody>
        </p:sp>
        <p:sp>
          <p:nvSpPr>
            <p:cNvPr id="3" name="Flèche droite 2"/>
            <p:cNvSpPr/>
            <p:nvPr/>
          </p:nvSpPr>
          <p:spPr>
            <a:xfrm rot="5400000">
              <a:off x="7944258" y="1632560"/>
              <a:ext cx="324569" cy="54582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4480" y="2175881"/>
              <a:ext cx="553591" cy="495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87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2906346"/>
            <a:ext cx="4800468" cy="1614783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Le baromètre pnb / qualité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où trouver le document ?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3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Baromètre pnb / qualité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491" y="1412776"/>
            <a:ext cx="731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Le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Baromètre PNB / QUALITE 2020 est disponible dans 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votre espace Pilotage de la Rubrique des Commerciaux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 :</a:t>
            </a:r>
            <a:endParaRPr lang="fr-FR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67" y="2431341"/>
            <a:ext cx="3215418" cy="209986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77408" y="3287124"/>
            <a:ext cx="1583629" cy="252028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417398" y="3413138"/>
            <a:ext cx="468008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arrow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4596671" y="3599723"/>
            <a:ext cx="2808312" cy="267885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4199811" y="3713738"/>
            <a:ext cx="468008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4399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760355" y="1440457"/>
            <a:ext cx="8091386" cy="4580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br>
              <a:rPr lang="fr-FR" dirty="0" smtClean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3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Baromètre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5"/>
          <a:stretch/>
        </p:blipFill>
        <p:spPr bwMode="auto">
          <a:xfrm>
            <a:off x="1187624" y="1875813"/>
            <a:ext cx="6877150" cy="284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necteur droit avec flèche 25"/>
          <p:cNvCxnSpPr/>
          <p:nvPr/>
        </p:nvCxnSpPr>
        <p:spPr>
          <a:xfrm>
            <a:off x="1975756" y="2225832"/>
            <a:ext cx="468008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arrow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2418236" y="1886760"/>
            <a:ext cx="2081756" cy="678144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727" y="2679029"/>
            <a:ext cx="2048161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4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967428" y="2060648"/>
            <a:ext cx="4637020" cy="3960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9552" y="2060648"/>
            <a:ext cx="3235581" cy="3960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447" y="155169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Le </a:t>
            </a: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BAROMÈTRE </a:t>
            </a:r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BDD :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zoom sur l’onglet AGENCES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04" y="2276871"/>
            <a:ext cx="2756975" cy="287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051" y="4797152"/>
            <a:ext cx="355872" cy="35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Résultat de recherche d'images pour &quot;clic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066" y="3237497"/>
            <a:ext cx="355872" cy="35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cteur droit avec flèche 20"/>
          <p:cNvCxnSpPr/>
          <p:nvPr/>
        </p:nvCxnSpPr>
        <p:spPr>
          <a:xfrm>
            <a:off x="323528" y="4912081"/>
            <a:ext cx="468008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arrow"/>
          </a:ln>
          <a:effectLst/>
        </p:spPr>
      </p:cxnSp>
      <p:sp>
        <p:nvSpPr>
          <p:cNvPr id="22" name="Rectangle 21"/>
          <p:cNvSpPr/>
          <p:nvPr/>
        </p:nvSpPr>
        <p:spPr>
          <a:xfrm>
            <a:off x="727304" y="4671138"/>
            <a:ext cx="2756975" cy="48188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3775133" y="3302629"/>
            <a:ext cx="468008" cy="0"/>
          </a:xfrm>
          <a:prstGeom prst="straightConnector1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tailEnd type="arrow"/>
          </a:ln>
          <a:effectLst/>
        </p:spPr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141" y="2492896"/>
            <a:ext cx="4155208" cy="330155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96500" y="3140968"/>
            <a:ext cx="2031683" cy="36004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440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1600" y="1767006"/>
            <a:ext cx="7521602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La Baromètre est composé de 7 planches « CRITERES » reprenant les 7 critères.</a:t>
            </a:r>
          </a:p>
          <a:p>
            <a:pPr algn="ctr"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Chaque critère est composé de 2 à 6 indicateurs.</a:t>
            </a:r>
          </a:p>
          <a:p>
            <a:pPr algn="just">
              <a:spcAft>
                <a:spcPts val="600"/>
              </a:spcAft>
            </a:pPr>
            <a:endParaRPr lang="fr-FR" b="1" dirty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Vous y trouverez également une planche « TOTAL GENERAL », une planche « CLASSEMENTS »,  une planche « EVOLUTION CLASSEMENT » et enfin une planche « FICHE AGENCE ». </a:t>
            </a:r>
          </a:p>
          <a:p>
            <a:pPr algn="just">
              <a:spcAft>
                <a:spcPts val="600"/>
              </a:spcAft>
            </a:pPr>
            <a:endParaRPr lang="fr-FR" b="1" dirty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Vous trouverez ci-après des exemples pour les principales planches du Baromètre</a:t>
            </a:r>
            <a:endParaRPr lang="fr-FR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9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0606" y="1068107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Exemple sur la planche « CLIENTS » : </a:t>
            </a: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4 indicateurs + 1 Tota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28154" y="3435172"/>
            <a:ext cx="3456384" cy="886354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1818250" y="3512063"/>
            <a:ext cx="0" cy="681079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800162" y="3458071"/>
            <a:ext cx="3312368" cy="863454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/>
              <a:t>L’ETP utilisé </a:t>
            </a:r>
            <a:r>
              <a:rPr lang="fr-FR" b="0" cap="none" dirty="0" smtClean="0"/>
              <a:t>est l’ETP Agence c’est-à-dire l’ETP </a:t>
            </a:r>
            <a:r>
              <a:rPr lang="fr-FR" b="0" cap="none" dirty="0"/>
              <a:t>moyen depuis le </a:t>
            </a:r>
            <a:r>
              <a:rPr lang="fr-FR" b="0" cap="none" dirty="0" smtClean="0"/>
              <a:t>1</a:t>
            </a:r>
            <a:r>
              <a:rPr lang="fr-FR" b="0" cap="none" baseline="30000" dirty="0" smtClean="0"/>
              <a:t>er</a:t>
            </a:r>
            <a:r>
              <a:rPr lang="fr-FR" b="0" cap="none" dirty="0" smtClean="0"/>
              <a:t> janvier 2020, </a:t>
            </a:r>
            <a:r>
              <a:rPr lang="fr-FR" b="0" cap="none" dirty="0"/>
              <a:t>c’est-à-dire (Nombre de jours ouvrés de la période - absences hors formation et congés) / Nombre de jours.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85984" y="2732899"/>
            <a:ext cx="3024336" cy="671891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4553813" y="2803683"/>
            <a:ext cx="0" cy="556392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536464" y="2717823"/>
            <a:ext cx="3024335" cy="604099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 smtClean="0"/>
              <a:t>Le coefficient appliqué à l’indicateur pour le calcul du critère « Total Conquête » - exemple pour « Evol. Nette clients BP ».</a:t>
            </a:r>
            <a:endParaRPr lang="fr-FR" b="0" cap="none" dirty="0"/>
          </a:p>
        </p:txBody>
      </p:sp>
      <p:sp>
        <p:nvSpPr>
          <p:cNvPr id="36" name="Rectangle 35"/>
          <p:cNvSpPr/>
          <p:nvPr/>
        </p:nvSpPr>
        <p:spPr>
          <a:xfrm>
            <a:off x="4741625" y="5623294"/>
            <a:ext cx="3024336" cy="454305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4826960" y="5683322"/>
            <a:ext cx="0" cy="33424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774036" y="5623294"/>
            <a:ext cx="3024335" cy="467984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 smtClean="0"/>
              <a:t>Le coefficient appliqué au critère « Total PNB Clients » dans le Baromètre PNB / QUALITE.</a:t>
            </a:r>
            <a:endParaRPr lang="fr-FR" b="0" cap="none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425" y="1572922"/>
            <a:ext cx="5872650" cy="991600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4251732" y="1946676"/>
            <a:ext cx="684584" cy="723380"/>
            <a:chOff x="2195418" y="3143446"/>
            <a:chExt cx="684584" cy="723380"/>
          </a:xfrm>
        </p:grpSpPr>
        <p:sp>
          <p:nvSpPr>
            <p:cNvPr id="26" name="Rectangle 25"/>
            <p:cNvSpPr/>
            <p:nvPr/>
          </p:nvSpPr>
          <p:spPr>
            <a:xfrm>
              <a:off x="2195418" y="3143446"/>
              <a:ext cx="684584" cy="28555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33" name="Connecteur droit avec flèche 32"/>
            <p:cNvCxnSpPr/>
            <p:nvPr/>
          </p:nvCxnSpPr>
          <p:spPr>
            <a:xfrm flipV="1">
              <a:off x="2700337" y="3506786"/>
              <a:ext cx="0" cy="360040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tailEnd type="arrow"/>
            </a:ln>
            <a:effectLst/>
          </p:spPr>
        </p:cxnSp>
      </p:grpSp>
      <p:grpSp>
        <p:nvGrpSpPr>
          <p:cNvPr id="2" name="Groupe 1"/>
          <p:cNvGrpSpPr/>
          <p:nvPr/>
        </p:nvGrpSpPr>
        <p:grpSpPr>
          <a:xfrm>
            <a:off x="1658433" y="2101352"/>
            <a:ext cx="684584" cy="1323848"/>
            <a:chOff x="409334" y="3221208"/>
            <a:chExt cx="684584" cy="1323848"/>
          </a:xfrm>
        </p:grpSpPr>
        <p:cxnSp>
          <p:nvCxnSpPr>
            <p:cNvPr id="23" name="Connecteur droit avec flèche 22"/>
            <p:cNvCxnSpPr/>
            <p:nvPr/>
          </p:nvCxnSpPr>
          <p:spPr>
            <a:xfrm flipV="1">
              <a:off x="764019" y="3923539"/>
              <a:ext cx="0" cy="621517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tailEnd type="arrow"/>
            </a:ln>
            <a:effectLst/>
          </p:spPr>
        </p:cxnSp>
        <p:sp>
          <p:nvSpPr>
            <p:cNvPr id="25" name="Rectangle 24"/>
            <p:cNvSpPr/>
            <p:nvPr/>
          </p:nvSpPr>
          <p:spPr>
            <a:xfrm>
              <a:off x="409334" y="3221208"/>
              <a:ext cx="684584" cy="571109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696" y="4434645"/>
            <a:ext cx="6675901" cy="991600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7510797" y="4801735"/>
            <a:ext cx="517586" cy="823502"/>
            <a:chOff x="8604448" y="3146374"/>
            <a:chExt cx="517586" cy="823502"/>
          </a:xfrm>
        </p:grpSpPr>
        <p:sp>
          <p:nvSpPr>
            <p:cNvPr id="35" name="Rectangle 34"/>
            <p:cNvSpPr/>
            <p:nvPr/>
          </p:nvSpPr>
          <p:spPr>
            <a:xfrm>
              <a:off x="8604448" y="3146374"/>
              <a:ext cx="517586" cy="28555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38" name="Connecteur droit avec flèche 37"/>
            <p:cNvCxnSpPr/>
            <p:nvPr/>
          </p:nvCxnSpPr>
          <p:spPr>
            <a:xfrm flipV="1">
              <a:off x="8748464" y="3609836"/>
              <a:ext cx="0" cy="360040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888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build="p"/>
      <p:bldP spid="30" grpId="0" animBg="1"/>
      <p:bldP spid="34" grpId="0" build="p"/>
      <p:bldP spid="36" grpId="0" animBg="1"/>
      <p:bldP spid="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QAULITE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7266" y="1513846"/>
            <a:ext cx="8231197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La planche « TOTAL GÉNÉRAL »</a:t>
            </a:r>
          </a:p>
          <a:p>
            <a:pPr algn="just"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Cette planche reprends les colonnes « Total » de chacune des planches critères. 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683568" y="3730563"/>
            <a:ext cx="0" cy="360040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360001" y="4139828"/>
            <a:ext cx="3456384" cy="886354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432009" y="4201086"/>
            <a:ext cx="0" cy="681079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32009" y="4162727"/>
            <a:ext cx="3312368" cy="863454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/>
              <a:t>L’ETP utilisé </a:t>
            </a:r>
            <a:r>
              <a:rPr lang="fr-FR" b="0" cap="none" dirty="0" smtClean="0"/>
              <a:t>est l’ETP Agence c’est-à-dire l’ETP </a:t>
            </a:r>
            <a:r>
              <a:rPr lang="fr-FR" b="0" cap="none" dirty="0"/>
              <a:t>moyen depuis le </a:t>
            </a:r>
            <a:r>
              <a:rPr lang="fr-FR" b="0" cap="none" dirty="0" smtClean="0"/>
              <a:t>1</a:t>
            </a:r>
            <a:r>
              <a:rPr lang="fr-FR" b="0" cap="none" baseline="30000" dirty="0" smtClean="0"/>
              <a:t>er</a:t>
            </a:r>
            <a:r>
              <a:rPr lang="fr-FR" b="0" cap="none" dirty="0" smtClean="0"/>
              <a:t> janvier 2020, </a:t>
            </a:r>
            <a:r>
              <a:rPr lang="fr-FR" b="0" cap="none" dirty="0"/>
              <a:t>c’est-à-dire (Nombre de jours ouvrés de la période - absences hors formation et congés) / Nombre de jours.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89601" y="3601923"/>
            <a:ext cx="3142950" cy="454305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2361609" y="3663181"/>
            <a:ext cx="0" cy="33424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429600" y="3622619"/>
            <a:ext cx="2786927" cy="467984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 smtClean="0"/>
              <a:t>Le coefficient appliqué à chaque critère dans le Baromètre PNB / QUALITE.</a:t>
            </a:r>
            <a:endParaRPr lang="fr-FR" b="0" cap="none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537562"/>
            <a:ext cx="8480830" cy="9916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87373" y="3106655"/>
            <a:ext cx="584227" cy="571109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2380514" y="2908717"/>
            <a:ext cx="517586" cy="28555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2641303" y="3212189"/>
            <a:ext cx="0" cy="360040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9117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build="p"/>
      <p:bldP spid="27" grpId="0" animBg="1"/>
      <p:bldP spid="30" grpId="0" build="p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399" y="1138376"/>
            <a:ext cx="7521602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La planche « CLASSEMENTS »</a:t>
            </a:r>
          </a:p>
          <a:p>
            <a:pPr algn="just"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50000"/>
                  </a:schemeClr>
                </a:solidFill>
              </a:rPr>
              <a:t>Cette planche reprend les classements pour l’ensemble des indicateurs des planches critères. 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4" y="2358532"/>
            <a:ext cx="8616132" cy="8433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3301848"/>
            <a:ext cx="6551345" cy="84877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4365104"/>
            <a:ext cx="7920880" cy="85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4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4467" y="1272415"/>
            <a:ext cx="38505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La « FICHE AGENCE »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27236" y="1640066"/>
            <a:ext cx="463467" cy="4313327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V="1">
            <a:off x="4447012" y="2451153"/>
            <a:ext cx="1861530" cy="96558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</p:spPr>
      </p:cxnSp>
      <p:sp>
        <p:nvSpPr>
          <p:cNvPr id="26" name="Rectangle 25"/>
          <p:cNvSpPr/>
          <p:nvPr/>
        </p:nvSpPr>
        <p:spPr>
          <a:xfrm>
            <a:off x="990628" y="2414226"/>
            <a:ext cx="3456384" cy="319142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4" name="Connecteur droit 33"/>
          <p:cNvCxnSpPr>
            <a:endCxn id="36" idx="1"/>
          </p:cNvCxnSpPr>
          <p:nvPr/>
        </p:nvCxnSpPr>
        <p:spPr>
          <a:xfrm>
            <a:off x="1062636" y="2475484"/>
            <a:ext cx="0" cy="15109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62636" y="2437125"/>
            <a:ext cx="3312368" cy="378898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b="0" cap="none" dirty="0" smtClean="0"/>
              <a:t>Le coefficient appliqué à chaque critère.</a:t>
            </a:r>
            <a:endParaRPr lang="fr-FR" b="0" cap="none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004" y="1226766"/>
            <a:ext cx="4633105" cy="47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2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lire votre document ? 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Baromètre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3568" y="1399154"/>
            <a:ext cx="615479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La « FICHE AGENCE »</a:t>
            </a:r>
          </a:p>
          <a:p>
            <a:pPr algn="just">
              <a:spcAft>
                <a:spcPts val="300"/>
              </a:spcAft>
            </a:pP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Retrouvez </a:t>
            </a:r>
            <a:r>
              <a:rPr lang="fr-FR" sz="1600" b="1" dirty="0" smtClean="0">
                <a:solidFill>
                  <a:schemeClr val="tx1">
                    <a:lumMod val="50000"/>
                  </a:schemeClr>
                </a:solidFill>
              </a:rPr>
              <a:t>le « classement général » </a:t>
            </a: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de votre entité :</a:t>
            </a:r>
          </a:p>
          <a:p>
            <a:pPr marL="285750" indent="24923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>
                    <a:lumMod val="50000"/>
                  </a:schemeClr>
                </a:solidFill>
              </a:rPr>
              <a:t> à la date d’arrêté de votre </a:t>
            </a: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suivi (mois M), </a:t>
            </a:r>
          </a:p>
          <a:p>
            <a:pPr marL="285750" indent="24923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au 31/12/2019, </a:t>
            </a:r>
          </a:p>
          <a:p>
            <a:pPr marL="285750" indent="24923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ainsi que son évolution (rang au mois M – rang au 31/12/2019).</a:t>
            </a:r>
            <a:endParaRPr lang="fr-FR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61944" y="4682150"/>
            <a:ext cx="2304256" cy="1370828"/>
          </a:xfrm>
          <a:prstGeom prst="rect">
            <a:avLst/>
          </a:prstGeom>
          <a:solidFill>
            <a:srgbClr val="09B2AF">
              <a:alpha val="3922"/>
            </a:srgbClr>
          </a:solidFill>
          <a:ln w="31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2048458" y="4826165"/>
            <a:ext cx="0" cy="1082797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2048458" y="4766603"/>
            <a:ext cx="2131228" cy="1301238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sz="1400" b="0" cap="none" dirty="0" smtClean="0"/>
              <a:t>Pour le calcul de la Part Variable relative : sera pris en compte le meilleur des 2 classements (rang au 31/12 ou évolution).</a:t>
            </a:r>
            <a:endParaRPr lang="fr-FR" sz="1400" b="0" cap="none" dirty="0"/>
          </a:p>
        </p:txBody>
      </p:sp>
      <p:sp>
        <p:nvSpPr>
          <p:cNvPr id="25" name="Rectangle 24"/>
          <p:cNvSpPr/>
          <p:nvPr/>
        </p:nvSpPr>
        <p:spPr>
          <a:xfrm>
            <a:off x="899592" y="4257890"/>
            <a:ext cx="3960440" cy="306962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6096161" y="4257891"/>
            <a:ext cx="1284151" cy="306961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884494" y="2153206"/>
            <a:ext cx="0" cy="2004418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</p:spPr>
      </p:cxnSp>
      <p:cxnSp>
        <p:nvCxnSpPr>
          <p:cNvPr id="26" name="Connecteur droit avec flèche 25"/>
          <p:cNvCxnSpPr/>
          <p:nvPr/>
        </p:nvCxnSpPr>
        <p:spPr>
          <a:xfrm>
            <a:off x="6372200" y="4504515"/>
            <a:ext cx="0" cy="489939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</p:cxnSp>
      <p:sp>
        <p:nvSpPr>
          <p:cNvPr id="32" name="Rectangle 31"/>
          <p:cNvSpPr/>
          <p:nvPr/>
        </p:nvSpPr>
        <p:spPr>
          <a:xfrm>
            <a:off x="7435575" y="4255730"/>
            <a:ext cx="520802" cy="309122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7020272" y="4504515"/>
            <a:ext cx="0" cy="489939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</p:cxnSp>
      <p:cxnSp>
        <p:nvCxnSpPr>
          <p:cNvPr id="34" name="Connecteur droit avec flèche 33"/>
          <p:cNvCxnSpPr/>
          <p:nvPr/>
        </p:nvCxnSpPr>
        <p:spPr>
          <a:xfrm>
            <a:off x="7695976" y="4504515"/>
            <a:ext cx="0" cy="489939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tailEnd type="arrow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007333"/>
            <a:ext cx="7614909" cy="149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build="p"/>
      <p:bldP spid="25" grpId="0" animBg="1"/>
      <p:bldP spid="17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clés de lecture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Baromètre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1257021" y="1484784"/>
            <a:ext cx="0" cy="144016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80226" y="1008311"/>
            <a:ext cx="752160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600" dirty="0">
                <a:solidFill>
                  <a:schemeClr val="tx1">
                    <a:lumMod val="50000"/>
                  </a:schemeClr>
                </a:solidFill>
              </a:rPr>
              <a:t>Le </a:t>
            </a:r>
            <a:r>
              <a:rPr lang="fr-FR" sz="1600" dirty="0" smtClean="0">
                <a:solidFill>
                  <a:schemeClr val="tx1">
                    <a:lumMod val="50000"/>
                  </a:schemeClr>
                </a:solidFill>
              </a:rPr>
              <a:t>fonctionnement du BAROMÈTRE PNB / QUALITE 2020 :</a:t>
            </a: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50000"/>
                  </a:schemeClr>
                </a:solidFill>
              </a:rPr>
              <a:t>Il est basé sur </a:t>
            </a:r>
            <a:r>
              <a:rPr lang="fr-FR" sz="1400" b="1" dirty="0">
                <a:solidFill>
                  <a:schemeClr val="tx1">
                    <a:lumMod val="50000"/>
                  </a:schemeClr>
                </a:solidFill>
              </a:rPr>
              <a:t>le principe de l’Ecart au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Premier</a:t>
            </a: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endParaRPr lang="fr-FR" sz="14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50000"/>
                  </a:schemeClr>
                </a:solidFill>
              </a:rPr>
              <a:t>Les </a:t>
            </a: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PNB sont ramenés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par </a:t>
            </a:r>
            <a:r>
              <a:rPr lang="fr-FR" sz="1400" b="1" dirty="0">
                <a:solidFill>
                  <a:schemeClr val="tx1">
                    <a:lumMod val="50000"/>
                  </a:schemeClr>
                </a:solidFill>
              </a:rPr>
              <a:t>critère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à </a:t>
            </a:r>
            <a:r>
              <a:rPr lang="fr-FR" sz="1400" b="1" dirty="0">
                <a:solidFill>
                  <a:schemeClr val="tx1">
                    <a:lumMod val="50000"/>
                  </a:schemeClr>
                </a:solidFill>
              </a:rPr>
              <a:t>une réalisation par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ETP,</a:t>
            </a:r>
            <a:endParaRPr lang="fr-FR" sz="1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La Facilité à joindre by QHD est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un taux, </a:t>
            </a: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Le NPS by SAE est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 une valeur faciale.</a:t>
            </a:r>
            <a:endParaRPr lang="fr-FR" sz="1400" b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Les </a:t>
            </a:r>
            <a:r>
              <a:rPr lang="fr-FR" sz="1400" dirty="0">
                <a:solidFill>
                  <a:schemeClr val="tx1">
                    <a:lumMod val="50000"/>
                  </a:schemeClr>
                </a:solidFill>
              </a:rPr>
              <a:t>réalisations sont comparées entre elles </a:t>
            </a:r>
            <a:r>
              <a:rPr lang="fr-FR" sz="1400" b="1" dirty="0">
                <a:solidFill>
                  <a:schemeClr val="tx1">
                    <a:lumMod val="50000"/>
                  </a:schemeClr>
                </a:solidFill>
              </a:rPr>
              <a:t>pour déterminer des écarts en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pourcentage</a:t>
            </a: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endParaRPr lang="fr-FR" sz="14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1635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50000"/>
                  </a:schemeClr>
                </a:solidFill>
              </a:rPr>
              <a:t>Chaque critère est ensuite additionné </a:t>
            </a:r>
            <a:r>
              <a:rPr lang="fr-FR" sz="1400" b="1" dirty="0">
                <a:solidFill>
                  <a:schemeClr val="tx1">
                    <a:lumMod val="50000"/>
                  </a:schemeClr>
                </a:solidFill>
              </a:rPr>
              <a:t>pour déterminer l’écart global par </a:t>
            </a:r>
            <a:r>
              <a:rPr lang="fr-FR" sz="1400" b="1" dirty="0" smtClean="0">
                <a:solidFill>
                  <a:schemeClr val="tx1">
                    <a:lumMod val="50000"/>
                  </a:schemeClr>
                </a:solidFill>
              </a:rPr>
              <a:t>critère</a:t>
            </a: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fr-FR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0323" y="3101192"/>
            <a:ext cx="809138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La clé du BAROMETRE BDD : </a:t>
            </a:r>
            <a:r>
              <a:rPr lang="fr-FR" b="1" dirty="0" smtClean="0">
                <a:solidFill>
                  <a:schemeClr val="accent3"/>
                </a:solidFill>
              </a:rPr>
              <a:t>LA </a:t>
            </a:r>
            <a:r>
              <a:rPr lang="fr-FR" b="1" dirty="0">
                <a:solidFill>
                  <a:schemeClr val="accent3"/>
                </a:solidFill>
              </a:rPr>
              <a:t>DIMINUTION DES ÉCARTS LES PLUS IMPORTANTS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670323" y="3464903"/>
            <a:ext cx="8091386" cy="2603470"/>
            <a:chOff x="657078" y="3432671"/>
            <a:chExt cx="8091386" cy="2603470"/>
          </a:xfrm>
        </p:grpSpPr>
        <p:sp>
          <p:nvSpPr>
            <p:cNvPr id="15" name="Rectangle 14"/>
            <p:cNvSpPr/>
            <p:nvPr/>
          </p:nvSpPr>
          <p:spPr>
            <a:xfrm>
              <a:off x="657078" y="3456507"/>
              <a:ext cx="8091386" cy="25796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fr-FR" dirty="0" smtClean="0">
                <a:solidFill>
                  <a:srgbClr val="C00000"/>
                </a:solidFill>
                <a:latin typeface="Harlow Solid Italic" panose="04030604020F02020D02" pitchFamily="82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80226" y="3432671"/>
              <a:ext cx="1151836" cy="374702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600" b="1" dirty="0" smtClean="0">
                  <a:solidFill>
                    <a:schemeClr val="bg1">
                      <a:lumMod val="50000"/>
                    </a:schemeClr>
                  </a:solidFill>
                </a:rPr>
                <a:t>Exemple :</a:t>
              </a:r>
              <a:endParaRPr lang="fr-FR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083" y="3456507"/>
              <a:ext cx="227475" cy="350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908230"/>
              </p:ext>
            </p:extLst>
          </p:nvPr>
        </p:nvGraphicFramePr>
        <p:xfrm>
          <a:off x="827584" y="4221809"/>
          <a:ext cx="3744417" cy="131412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68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9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9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4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642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Nb</a:t>
                      </a:r>
                      <a:r>
                        <a:rPr lang="fr-FR" sz="1200" baseline="0" dirty="0" smtClean="0"/>
                        <a:t> ETP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Réal.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Réal./ETP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Ecart au 1</a:t>
                      </a:r>
                      <a:r>
                        <a:rPr lang="fr-FR" sz="1200" baseline="30000" dirty="0" smtClean="0"/>
                        <a:t>er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Rang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55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13,8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4,2%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2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6,0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70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11,7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19,2%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9,0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130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14,4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0,0%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197641"/>
              </p:ext>
            </p:extLst>
          </p:nvPr>
        </p:nvGraphicFramePr>
        <p:xfrm>
          <a:off x="4999339" y="4221809"/>
          <a:ext cx="3600400" cy="131412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34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642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Agence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Nb</a:t>
                      </a:r>
                      <a:r>
                        <a:rPr lang="fr-FR" sz="1200" baseline="0" dirty="0" smtClean="0"/>
                        <a:t> ETP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Réal.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Réal./ETP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Ecart au 1</a:t>
                      </a:r>
                      <a:r>
                        <a:rPr lang="fr-FR" sz="1200" baseline="30000" dirty="0" smtClean="0"/>
                        <a:t>er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Rang</a:t>
                      </a:r>
                      <a:endParaRPr lang="fr-FR" sz="120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Agence A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55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13,8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4,2%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6,0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C00000"/>
                          </a:solidFill>
                        </a:rPr>
                        <a:t>86</a:t>
                      </a:r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C00000"/>
                          </a:solidFill>
                        </a:rPr>
                        <a:t>14,3</a:t>
                      </a:r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C00000"/>
                          </a:solidFill>
                        </a:rPr>
                        <a:t>0,8%</a:t>
                      </a:r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fr-F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Agence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9,0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130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14,4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0,0%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787300" y="3752987"/>
            <a:ext cx="3928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L’écart au 1</a:t>
            </a:r>
            <a:r>
              <a:rPr lang="fr-FR" sz="1200" baseline="30000" dirty="0"/>
              <a:t>er</a:t>
            </a:r>
            <a:r>
              <a:rPr lang="fr-FR" sz="1200" dirty="0"/>
              <a:t> pour l’agence A est calculé à partir de la perf par ETP soit 13,8/14,4 soit </a:t>
            </a:r>
            <a:r>
              <a:rPr lang="fr-FR" sz="1200" dirty="0" smtClean="0"/>
              <a:t>4,2%, </a:t>
            </a:r>
            <a:r>
              <a:rPr lang="fr-FR" sz="1200" dirty="0"/>
              <a:t>pour l’agence B : 11,7/14,4 soit 19,2</a:t>
            </a:r>
            <a:r>
              <a:rPr lang="fr-FR" sz="1200" dirty="0" smtClean="0"/>
              <a:t>%.</a:t>
            </a:r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5015724" y="3740047"/>
            <a:ext cx="3660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En réalisant 16 ventes supplémentaires, l’agence B passe </a:t>
            </a:r>
            <a:r>
              <a:rPr lang="fr-FR" sz="1200" dirty="0" smtClean="0"/>
              <a:t>2</a:t>
            </a:r>
            <a:r>
              <a:rPr lang="fr-FR" sz="1200" baseline="30000" dirty="0" smtClean="0"/>
              <a:t>ème</a:t>
            </a:r>
            <a:r>
              <a:rPr lang="fr-FR" sz="1200" dirty="0" smtClean="0"/>
              <a:t> : </a:t>
            </a:r>
            <a:r>
              <a:rPr lang="fr-FR" sz="1200" dirty="0"/>
              <a:t>70+16 = 86 ventes et réduit son écart de 18,4</a:t>
            </a:r>
            <a:r>
              <a:rPr lang="fr-FR" sz="1200" dirty="0" smtClean="0"/>
              <a:t>%.</a:t>
            </a:r>
            <a:endParaRPr lang="fr-FR" sz="1200" dirty="0"/>
          </a:p>
        </p:txBody>
      </p:sp>
      <p:sp>
        <p:nvSpPr>
          <p:cNvPr id="23" name="Flèche droite 22"/>
          <p:cNvSpPr/>
          <p:nvPr/>
        </p:nvSpPr>
        <p:spPr>
          <a:xfrm>
            <a:off x="4683009" y="4311799"/>
            <a:ext cx="216024" cy="50405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6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457535" y="5568682"/>
            <a:ext cx="6944921" cy="288032"/>
          </a:xfrm>
        </p:spPr>
        <p:txBody>
          <a:bodyPr>
            <a:noAutofit/>
          </a:bodyPr>
          <a:lstStyle/>
          <a:p>
            <a:pPr algn="just">
              <a:spcAft>
                <a:spcPts val="300"/>
              </a:spcAft>
            </a:pPr>
            <a:r>
              <a:rPr lang="fr-FR" sz="1300" b="0" cap="none" dirty="0"/>
              <a:t>Dans les cas où l'écart au </a:t>
            </a:r>
            <a:r>
              <a:rPr lang="fr-FR" sz="1300" b="0" cap="none" dirty="0" smtClean="0"/>
              <a:t>1</a:t>
            </a:r>
            <a:r>
              <a:rPr lang="fr-FR" sz="1300" b="0" cap="none" baseline="30000" dirty="0" smtClean="0"/>
              <a:t>er</a:t>
            </a:r>
            <a:r>
              <a:rPr lang="fr-FR" sz="1300" b="0" cap="none" dirty="0" smtClean="0"/>
              <a:t>  </a:t>
            </a:r>
            <a:r>
              <a:rPr lang="fr-FR" sz="1300" b="0" cap="none" dirty="0"/>
              <a:t>maximum dépasse 150% et pour ne pas donner trop d'importance à un seul indicateur, </a:t>
            </a:r>
            <a:r>
              <a:rPr lang="fr-FR" sz="1300" cap="none" dirty="0"/>
              <a:t>il sera opéré un plafonnement de cet écart au 1er à hauteur de 150%. 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26" y="5540484"/>
            <a:ext cx="553591" cy="49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68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2" grpId="0"/>
      <p:bldP spid="23" grpId="0" animBg="1"/>
      <p:bldP spid="2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clés de lecture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Baromètre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1814" y="1631631"/>
            <a:ext cx="8091386" cy="439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39232" y="1671936"/>
            <a:ext cx="7719698" cy="37470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sont calculés les 4 classements ? Exemple pour le critère « PNB Clients » 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0" y="1695772"/>
            <a:ext cx="227475" cy="35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2728318" y="2170481"/>
            <a:ext cx="5732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La « moyenne écart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 » est tout d’abord calculée à partir des écarts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et des coefficients. Exemple pour l’agence A :</a:t>
            </a:r>
          </a:p>
          <a:p>
            <a:r>
              <a:rPr lang="fr-FR" sz="1200" dirty="0" smtClean="0"/>
              <a:t>Moyenne des écarts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= {(46% x 4%)+(92% x 5%)+(60% x 3%)+(100% x 3%)} / 15% = 76%</a:t>
            </a:r>
          </a:p>
        </p:txBody>
      </p:sp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581574"/>
              </p:ext>
            </p:extLst>
          </p:nvPr>
        </p:nvGraphicFramePr>
        <p:xfrm>
          <a:off x="516085" y="3645024"/>
          <a:ext cx="8042845" cy="165618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06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7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0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77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72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6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61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61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67816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Agence</a:t>
                      </a:r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PNB Evolution nette clients</a:t>
                      </a:r>
                    </a:p>
                    <a:p>
                      <a:pPr algn="ctr"/>
                      <a:r>
                        <a:rPr lang="fr-FR" sz="1050" dirty="0" smtClean="0"/>
                        <a:t>BP</a:t>
                      </a:r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PNB Evolution nette relations</a:t>
                      </a:r>
                    </a:p>
                    <a:p>
                      <a:pPr algn="ctr"/>
                      <a:r>
                        <a:rPr lang="fr-FR" sz="1050" dirty="0" smtClean="0"/>
                        <a:t>PREMIUM</a:t>
                      </a:r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PNB Evolution nette clients</a:t>
                      </a:r>
                    </a:p>
                    <a:p>
                      <a:pPr algn="ctr"/>
                      <a:r>
                        <a:rPr lang="fr-FR" sz="1050" dirty="0" smtClean="0"/>
                        <a:t>Jeunes équipés</a:t>
                      </a:r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/>
                        <a:t>PNB Evolution nette clients</a:t>
                      </a:r>
                    </a:p>
                    <a:p>
                      <a:pPr algn="ctr"/>
                      <a:r>
                        <a:rPr lang="fr-FR" sz="1050" dirty="0" smtClean="0"/>
                        <a:t>Pros Actifs Equipés</a:t>
                      </a:r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050" b="1" dirty="0" smtClean="0"/>
                        <a:t>Total Conquête</a:t>
                      </a:r>
                      <a:endParaRPr lang="fr-FR" sz="105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05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39">
                <a:tc>
                  <a:txBody>
                    <a:bodyPr/>
                    <a:lstStyle/>
                    <a:p>
                      <a:endParaRPr lang="fr-FR" sz="1050" dirty="0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Coef : 4%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Coef : 5%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Coef : 3%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Coef : 3%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Coef : 15%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785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% Ecart au 1</a:t>
                      </a:r>
                      <a:r>
                        <a:rPr lang="fr-FR" sz="800" baseline="30000" dirty="0" smtClean="0"/>
                        <a:t>er</a:t>
                      </a:r>
                      <a:r>
                        <a:rPr lang="fr-FR" sz="800" dirty="0" smtClean="0"/>
                        <a:t> 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Rang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% Ecart au 1</a:t>
                      </a:r>
                      <a:r>
                        <a:rPr lang="fr-FR" sz="800" baseline="30000" dirty="0" smtClean="0"/>
                        <a:t>er</a:t>
                      </a:r>
                      <a:r>
                        <a:rPr lang="fr-FR" sz="800" dirty="0" smtClean="0"/>
                        <a:t> 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Rang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% Ecart au 1</a:t>
                      </a:r>
                      <a:r>
                        <a:rPr lang="fr-FR" sz="800" baseline="30000" dirty="0" smtClean="0"/>
                        <a:t>er</a:t>
                      </a:r>
                      <a:r>
                        <a:rPr lang="fr-FR" sz="800" dirty="0" smtClean="0"/>
                        <a:t> 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Rang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% Ecart au 1</a:t>
                      </a:r>
                      <a:r>
                        <a:rPr lang="fr-FR" sz="800" baseline="30000" dirty="0" smtClean="0"/>
                        <a:t>er</a:t>
                      </a:r>
                      <a:r>
                        <a:rPr lang="fr-FR" sz="800" dirty="0" smtClean="0"/>
                        <a:t> 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Rang</a:t>
                      </a:r>
                      <a:endParaRPr lang="fr-FR" sz="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Moyenne écart</a:t>
                      </a:r>
                      <a:r>
                        <a:rPr lang="fr-FR" sz="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au 1</a:t>
                      </a:r>
                      <a:r>
                        <a:rPr lang="fr-FR" sz="8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sz="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 Ecart au 1er </a:t>
                      </a:r>
                      <a:endParaRPr lang="fr-FR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Rang</a:t>
                      </a:r>
                      <a:endParaRPr lang="fr-FR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743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Agence A</a:t>
                      </a:r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1140605" y="2064843"/>
            <a:ext cx="1152128" cy="908281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6585222" y="4398946"/>
            <a:ext cx="648073" cy="974270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2411760" y="2257297"/>
            <a:ext cx="360040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1</a:t>
            </a:r>
            <a:endParaRPr lang="fr-FR" sz="1200" b="1" dirty="0"/>
          </a:p>
        </p:txBody>
      </p:sp>
      <p:sp>
        <p:nvSpPr>
          <p:cNvPr id="42" name="Ellipse 41"/>
          <p:cNvSpPr/>
          <p:nvPr/>
        </p:nvSpPr>
        <p:spPr>
          <a:xfrm>
            <a:off x="6804248" y="4060031"/>
            <a:ext cx="263153" cy="2669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1</a:t>
            </a:r>
            <a:endParaRPr lang="fr-FR" sz="1200" b="1" dirty="0"/>
          </a:p>
        </p:txBody>
      </p:sp>
      <p:sp>
        <p:nvSpPr>
          <p:cNvPr id="43" name="Ellipse 42"/>
          <p:cNvSpPr/>
          <p:nvPr/>
        </p:nvSpPr>
        <p:spPr>
          <a:xfrm>
            <a:off x="2411760" y="2863206"/>
            <a:ext cx="360040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17022" y="4396221"/>
            <a:ext cx="648073" cy="974270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2757808" y="2868650"/>
            <a:ext cx="5732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Un écart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est ensuite calculé à partir de cette moyenne. Dans l’exemple, l’agence classée 1</a:t>
            </a:r>
            <a:r>
              <a:rPr lang="fr-FR" sz="1200" baseline="30000" dirty="0" smtClean="0"/>
              <a:t>ère</a:t>
            </a:r>
            <a:r>
              <a:rPr lang="fr-FR" sz="1200" dirty="0" smtClean="0"/>
              <a:t> à une moyenne d’écart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de 42% soit pour l’agence A : </a:t>
            </a:r>
            <a:r>
              <a:rPr lang="fr-FR" sz="1200" b="1" dirty="0" smtClean="0"/>
              <a:t>76% - 42% = 34%</a:t>
            </a:r>
          </a:p>
        </p:txBody>
      </p:sp>
      <p:sp>
        <p:nvSpPr>
          <p:cNvPr id="47" name="Ellipse 46"/>
          <p:cNvSpPr/>
          <p:nvPr/>
        </p:nvSpPr>
        <p:spPr>
          <a:xfrm>
            <a:off x="2417462" y="3343654"/>
            <a:ext cx="360040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3</a:t>
            </a:r>
            <a:endParaRPr lang="fr-FR" sz="1200" b="1" dirty="0"/>
          </a:p>
        </p:txBody>
      </p:sp>
      <p:sp>
        <p:nvSpPr>
          <p:cNvPr id="50" name="Rectangle 49"/>
          <p:cNvSpPr/>
          <p:nvPr/>
        </p:nvSpPr>
        <p:spPr>
          <a:xfrm>
            <a:off x="8001892" y="4402461"/>
            <a:ext cx="524494" cy="974270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/>
          <p:cNvSpPr/>
          <p:nvPr/>
        </p:nvSpPr>
        <p:spPr>
          <a:xfrm>
            <a:off x="7480179" y="5424521"/>
            <a:ext cx="321758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49" name="Ellipse 48"/>
          <p:cNvSpPr/>
          <p:nvPr/>
        </p:nvSpPr>
        <p:spPr>
          <a:xfrm>
            <a:off x="8122400" y="5422805"/>
            <a:ext cx="283477" cy="2914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3</a:t>
            </a:r>
            <a:endParaRPr lang="fr-FR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2757808" y="3348988"/>
            <a:ext cx="5732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Le calcul du rang de l’agence est déterminé ensuite.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089" y="2162078"/>
            <a:ext cx="925160" cy="71381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635896" y="5696108"/>
            <a:ext cx="5079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Dans l’exemple, l’agence classée numéro 1 a une Moyenne d’écart au 1</a:t>
            </a:r>
            <a:r>
              <a:rPr lang="fr-FR" sz="1200" b="1" baseline="30000" dirty="0" smtClean="0">
                <a:solidFill>
                  <a:srgbClr val="FF0000"/>
                </a:solidFill>
              </a:rPr>
              <a:t>er</a:t>
            </a:r>
            <a:r>
              <a:rPr lang="fr-FR" sz="1200" b="1" dirty="0" smtClean="0">
                <a:solidFill>
                  <a:srgbClr val="FF0000"/>
                </a:solidFill>
              </a:rPr>
              <a:t> de 42%.</a:t>
            </a:r>
          </a:p>
          <a:p>
            <a:pPr algn="ctr"/>
            <a:r>
              <a:rPr lang="fr-FR" sz="1200" b="1" dirty="0" smtClean="0">
                <a:solidFill>
                  <a:srgbClr val="FF0000"/>
                </a:solidFill>
              </a:rPr>
              <a:t>[(10% x 4%) + (2% x 4%) + (57% x 3%) + (102% x 4%)] / 15% = 42%</a:t>
            </a:r>
          </a:p>
        </p:txBody>
      </p:sp>
    </p:spTree>
    <p:extLst>
      <p:ext uri="{BB962C8B-B14F-4D97-AF65-F5344CB8AC3E}">
        <p14:creationId xmlns:p14="http://schemas.microsoft.com/office/powerpoint/2010/main" val="235250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0" grpId="0" animBg="1"/>
      <p:bldP spid="41" grpId="0" animBg="1"/>
      <p:bldP spid="4" grpId="0" animBg="1"/>
      <p:bldP spid="42" grpId="0" animBg="1"/>
      <p:bldP spid="43" grpId="0" animBg="1"/>
      <p:bldP spid="45" grpId="0" animBg="1"/>
      <p:bldP spid="46" grpId="0"/>
      <p:bldP spid="47" grpId="0" animBg="1"/>
      <p:bldP spid="50" grpId="0" animBg="1"/>
      <p:bldP spid="44" grpId="0" animBg="1"/>
      <p:bldP spid="49" grpId="0" animBg="1"/>
      <p:bldP spid="26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566938" y="1679035"/>
            <a:ext cx="8091386" cy="40542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r-FR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68" y="1679034"/>
            <a:ext cx="7965881" cy="1100197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clés de lecture</a:t>
            </a: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3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C31632"/>
              </a:buClr>
              <a:defRPr/>
            </a:pPr>
            <a:r>
              <a:rPr lang="fr-FR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Le Baromètre </a:t>
            </a:r>
            <a:r>
              <a:rPr lang="fr-FR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97878" y="1161336"/>
            <a:ext cx="7719698" cy="37470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Comment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est calculé le Total Général de l’agence A? 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6" y="1185172"/>
            <a:ext cx="227475" cy="35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841211" y="3229091"/>
            <a:ext cx="77610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La « moyenne écart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 » est tout d’abord calculée </a:t>
            </a:r>
            <a:r>
              <a:rPr lang="fr-FR" sz="1200" b="1" dirty="0" smtClean="0"/>
              <a:t>à partir des écarts au 1</a:t>
            </a:r>
            <a:r>
              <a:rPr lang="fr-FR" sz="1200" b="1" baseline="30000" dirty="0" smtClean="0"/>
              <a:t>er</a:t>
            </a:r>
            <a:r>
              <a:rPr lang="fr-FR" sz="1200" b="1" dirty="0" smtClean="0"/>
              <a:t> des 7 critères et des coefficients. </a:t>
            </a:r>
          </a:p>
          <a:p>
            <a:endParaRPr lang="fr-FR" sz="600" dirty="0"/>
          </a:p>
          <a:p>
            <a:r>
              <a:rPr lang="fr-FR" sz="1200" dirty="0" smtClean="0"/>
              <a:t>Exemple pour l’agence A :</a:t>
            </a:r>
          </a:p>
          <a:p>
            <a:r>
              <a:rPr lang="fr-FR" sz="1200" dirty="0" err="1" smtClean="0"/>
              <a:t>Moy</a:t>
            </a:r>
            <a:r>
              <a:rPr lang="fr-FR" sz="1200" dirty="0" smtClean="0"/>
              <a:t>. des écarts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= (18% x 15%)+(57% x 15%)+(30% x 10%)+(16% x 15%)+(29% x 15%) + (24% x 15%) + (42% x 15%) = </a:t>
            </a:r>
            <a:r>
              <a:rPr lang="fr-FR" sz="1200" b="1" dirty="0" smtClean="0">
                <a:solidFill>
                  <a:srgbClr val="FF0000"/>
                </a:solidFill>
              </a:rPr>
              <a:t>31%</a:t>
            </a:r>
          </a:p>
          <a:p>
            <a:endParaRPr lang="fr-FR" sz="1200" b="1" dirty="0">
              <a:solidFill>
                <a:srgbClr val="FF0000"/>
              </a:solidFill>
            </a:endParaRPr>
          </a:p>
          <a:p>
            <a:r>
              <a:rPr lang="fr-FR" sz="1200" b="1" dirty="0" smtClean="0">
                <a:solidFill>
                  <a:srgbClr val="FF0000"/>
                </a:solidFill>
              </a:rPr>
              <a:t>Cette moyenne est calculée pour toutes les agences. Et l’agence classée 1</a:t>
            </a:r>
            <a:r>
              <a:rPr lang="fr-FR" sz="1200" b="1" baseline="30000" dirty="0" smtClean="0">
                <a:solidFill>
                  <a:srgbClr val="FF0000"/>
                </a:solidFill>
              </a:rPr>
              <a:t>ère</a:t>
            </a:r>
            <a:r>
              <a:rPr lang="fr-FR" sz="1200" b="1" dirty="0" smtClean="0">
                <a:solidFill>
                  <a:srgbClr val="FF0000"/>
                </a:solidFill>
              </a:rPr>
              <a:t> est celle dont la moyenne est la plus faible.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0884" y="1629540"/>
            <a:ext cx="1108532" cy="1199186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Ellipse 30"/>
          <p:cNvSpPr/>
          <p:nvPr/>
        </p:nvSpPr>
        <p:spPr>
          <a:xfrm>
            <a:off x="576737" y="3612264"/>
            <a:ext cx="289114" cy="3162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1</a:t>
            </a:r>
            <a:endParaRPr lang="fr-FR" sz="1200" b="1" dirty="0"/>
          </a:p>
        </p:txBody>
      </p:sp>
      <p:sp>
        <p:nvSpPr>
          <p:cNvPr id="32" name="Ellipse 31"/>
          <p:cNvSpPr/>
          <p:nvPr/>
        </p:nvSpPr>
        <p:spPr>
          <a:xfrm>
            <a:off x="3385134" y="4975580"/>
            <a:ext cx="289114" cy="2752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674248" y="5000932"/>
            <a:ext cx="5732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Un écart au 1</a:t>
            </a:r>
            <a:r>
              <a:rPr lang="fr-FR" sz="1200" baseline="30000" dirty="0" smtClean="0"/>
              <a:t>er</a:t>
            </a:r>
            <a:r>
              <a:rPr lang="fr-FR" sz="1200" dirty="0" smtClean="0"/>
              <a:t> est ensuite calculé à partir de cette moyenne. </a:t>
            </a:r>
          </a:p>
        </p:txBody>
      </p:sp>
      <p:sp>
        <p:nvSpPr>
          <p:cNvPr id="34" name="Ellipse 33"/>
          <p:cNvSpPr/>
          <p:nvPr/>
        </p:nvSpPr>
        <p:spPr>
          <a:xfrm>
            <a:off x="3388895" y="5387722"/>
            <a:ext cx="289114" cy="2752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3</a:t>
            </a:r>
            <a:endParaRPr lang="fr-FR" sz="1200" b="1" dirty="0"/>
          </a:p>
        </p:txBody>
      </p:sp>
      <p:sp>
        <p:nvSpPr>
          <p:cNvPr id="35" name="Ellipse 34"/>
          <p:cNvSpPr/>
          <p:nvPr/>
        </p:nvSpPr>
        <p:spPr>
          <a:xfrm>
            <a:off x="717392" y="2878221"/>
            <a:ext cx="360040" cy="3083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36" name="Ellipse 35"/>
          <p:cNvSpPr/>
          <p:nvPr/>
        </p:nvSpPr>
        <p:spPr>
          <a:xfrm>
            <a:off x="1232570" y="2874720"/>
            <a:ext cx="360040" cy="3083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3</a:t>
            </a:r>
            <a:endParaRPr lang="fr-FR" sz="1200" b="1" dirty="0"/>
          </a:p>
        </p:txBody>
      </p:sp>
      <p:sp>
        <p:nvSpPr>
          <p:cNvPr id="23" name="Rectangle 22"/>
          <p:cNvSpPr/>
          <p:nvPr/>
        </p:nvSpPr>
        <p:spPr>
          <a:xfrm>
            <a:off x="3674248" y="5364602"/>
            <a:ext cx="5732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Le calcul du rang de l’agence est déterminé ensuite.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802483" y="2529424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2238274" y="2013069"/>
            <a:ext cx="357392" cy="229595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2792190" y="2532110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3254160" y="2005366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3780178" y="2532110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4231836" y="2013069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4796064" y="2532110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5232885" y="2013069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5757608" y="2532110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6225398" y="2005366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6774623" y="2520355"/>
            <a:ext cx="357392" cy="23455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7203074" y="2005366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7756332" y="2541531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8189694" y="2026600"/>
            <a:ext cx="357392" cy="216064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Ellipse 47"/>
          <p:cNvSpPr/>
          <p:nvPr/>
        </p:nvSpPr>
        <p:spPr>
          <a:xfrm>
            <a:off x="8672797" y="2152979"/>
            <a:ext cx="360040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1</a:t>
            </a:r>
            <a:endParaRPr lang="fr-FR" sz="12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033" y="4383033"/>
            <a:ext cx="1702899" cy="119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3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0" grpId="0" animBg="1"/>
      <p:bldP spid="31" grpId="0" animBg="1"/>
      <p:bldP spid="32" grpId="0" animBg="1"/>
      <p:bldP spid="33" grpId="0"/>
      <p:bldP spid="34" grpId="0" animBg="1"/>
      <p:bldP spid="35" grpId="0" animBg="1"/>
      <p:bldP spid="36" grpId="0" animBg="1"/>
      <p:bldP spid="23" grpId="0"/>
      <p:bldP spid="24" grpId="0" animBg="1"/>
      <p:bldP spid="25" grpId="0" animBg="1"/>
      <p:bldP spid="27" grpId="0" animBg="1"/>
      <p:bldP spid="28" grpId="0" animBg="1"/>
      <p:bldP spid="30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ETP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3544" y="1072476"/>
            <a:ext cx="7871081" cy="494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689" y="1190783"/>
            <a:ext cx="526191" cy="52619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43608" y="1270798"/>
            <a:ext cx="712879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0" lvl="1"/>
            <a:r>
              <a:rPr lang="fr-FR" sz="1600" b="1" dirty="0">
                <a:solidFill>
                  <a:srgbClr val="C00000"/>
                </a:solidFill>
              </a:rPr>
              <a:t>L’ETP </a:t>
            </a:r>
            <a:r>
              <a:rPr lang="fr-FR" sz="1600" b="1" dirty="0" smtClean="0">
                <a:solidFill>
                  <a:srgbClr val="C00000"/>
                </a:solidFill>
              </a:rPr>
              <a:t>AGENCE</a:t>
            </a:r>
          </a:p>
          <a:p>
            <a:pPr marL="717550" lvl="1"/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</a:rPr>
              <a:t>Mis à jour chaque mois et calculé en moyenne annuelle</a:t>
            </a:r>
            <a:endParaRPr lang="fr-FR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717550" lvl="1"/>
            <a:endParaRPr lang="fr-FR" sz="7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</a:rPr>
              <a:t>Niveau Agence : 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Comptabilisation de tous les collaborateurs affectés dans une agence (yc sites rattachés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).</a:t>
            </a:r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5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</a:rPr>
              <a:t>Niveau Direction Commerciale : 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Somme des ETP des agences rattachées à la Direction Commerciale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Intégration de tous les postes rattachés à la Direction Commerciale (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DR,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Marchés, Assistants, PRO, GP,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RRC/ARC, …) </a:t>
            </a:r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endParaRPr lang="fr-FR" sz="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</a:rPr>
              <a:t>Nature des contrats et poids de référence :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ETP moyens mensuels CDI  (prise en compte des temps partiels) </a:t>
            </a:r>
            <a:r>
              <a:rPr lang="fr-FR" sz="1300" dirty="0">
                <a:solidFill>
                  <a:srgbClr val="C00000"/>
                </a:solidFill>
              </a:rPr>
              <a:t>=&gt; 100%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ETP moyens mensuels CDD / Intérimaires </a:t>
            </a:r>
            <a:r>
              <a:rPr lang="fr-FR" sz="1300" dirty="0">
                <a:solidFill>
                  <a:srgbClr val="C00000"/>
                </a:solidFill>
              </a:rPr>
              <a:t>=&gt; 100%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Apprentis et intérimaires d’été </a:t>
            </a:r>
            <a:r>
              <a:rPr lang="fr-FR" sz="1300" dirty="0">
                <a:solidFill>
                  <a:srgbClr val="C00000"/>
                </a:solidFill>
              </a:rPr>
              <a:t>=&gt; 0%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u="sng" dirty="0">
                <a:solidFill>
                  <a:schemeClr val="bg1">
                    <a:lumMod val="50000"/>
                  </a:schemeClr>
                </a:solidFill>
              </a:rPr>
              <a:t>Exclusions :</a:t>
            </a:r>
          </a:p>
          <a:p>
            <a:pPr marL="1076325" indent="-179388">
              <a:buFont typeface="Arial Narrow" panose="020B0606020202030204" pitchFamily="34" charset="0"/>
              <a:buChar char="–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ETP CDI dont le contrat est suspendu (ex : congés sans solde, absences longues maladies)</a:t>
            </a:r>
          </a:p>
          <a:p>
            <a:pPr marL="1076325" indent="-179388">
              <a:buFont typeface="Arial Narrow" panose="020B0606020202030204" pitchFamily="34" charset="0"/>
              <a:buChar char="–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ETP CDI mis à disposition (GCE BS, Ecureuil Crédit, etc.)</a:t>
            </a:r>
          </a:p>
          <a:p>
            <a:pPr marL="1076325" indent="-179388">
              <a:buFont typeface="Arial Narrow" panose="020B0606020202030204" pitchFamily="34" charset="0"/>
              <a:buChar char="–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ETP CDI représentants du personnel (à la hauteur du temps passé pour les délégations, temps de réunion)</a:t>
            </a:r>
          </a:p>
          <a:p>
            <a:pPr marL="806450" indent="-8890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Comptabilisation des absences des collaborateurs :</a:t>
            </a:r>
          </a:p>
          <a:p>
            <a:pPr marL="1076325" indent="-171450">
              <a:buFont typeface="Arial Narrow" panose="020B0606020202030204" pitchFamily="34" charset="0"/>
              <a:buChar char="–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Maladies dès le 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fr-FR" sz="1300" baseline="30000" dirty="0" smtClean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 jour </a:t>
            </a: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d’absence</a:t>
            </a:r>
          </a:p>
          <a:p>
            <a:pPr marL="1076325" indent="-171450">
              <a:buFont typeface="Arial Narrow" panose="020B0606020202030204" pitchFamily="34" charset="0"/>
              <a:buChar char="–"/>
            </a:pPr>
            <a:r>
              <a:rPr lang="fr-FR" sz="1300" dirty="0">
                <a:solidFill>
                  <a:schemeClr val="bg1">
                    <a:lumMod val="50000"/>
                  </a:schemeClr>
                </a:solidFill>
              </a:rPr>
              <a:t>Congés spéciaux (enfant soin, décès</a:t>
            </a:r>
            <a:r>
              <a:rPr lang="fr-FR" sz="1300" dirty="0" smtClean="0">
                <a:solidFill>
                  <a:schemeClr val="bg1">
                    <a:lumMod val="50000"/>
                  </a:schemeClr>
                </a:solidFill>
              </a:rPr>
              <a:t>…)</a:t>
            </a:r>
            <a:endParaRPr lang="fr-FR" sz="1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99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46" y="1772816"/>
            <a:ext cx="8546458" cy="407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BANCARISATION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88" y="1713930"/>
            <a:ext cx="8563308" cy="408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EPARGNE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18" y="1672296"/>
            <a:ext cx="7646733" cy="42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CREDITS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844824"/>
            <a:ext cx="6988276" cy="35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CREDITS » :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508" y="1915664"/>
            <a:ext cx="3703875" cy="180453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4077072"/>
            <a:ext cx="4007325" cy="9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CREDITS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81" y="1704423"/>
            <a:ext cx="8369416" cy="36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9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3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CREDITS » :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772816"/>
            <a:ext cx="4007325" cy="2519200"/>
          </a:xfrm>
          <a:prstGeom prst="rect">
            <a:avLst/>
          </a:prstGeom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446612"/>
              </p:ext>
            </p:extLst>
          </p:nvPr>
        </p:nvGraphicFramePr>
        <p:xfrm>
          <a:off x="6300192" y="213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Feuille de calcul" showAsIcon="1" r:id="rId5" imgW="914400" imgH="771480" progId="Excel.Sheet.12">
                  <p:embed/>
                </p:oleObj>
              </mc:Choice>
              <mc:Fallback>
                <p:oleObj name="Feuille de calcul" showAsIcon="1" r:id="rId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00192" y="213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52872" y="4686316"/>
            <a:ext cx="833960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Pondérateur : Le « pondérateur » est un coefficient multiplicateur qui est appliqué aux volumes d’engagements pour atténuer les disparités de valeurs des biens sur le territoire.</a:t>
            </a:r>
          </a:p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Les coefficients s’établissent de 1 à 1,25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48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CREDITS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2" y="5762368"/>
            <a:ext cx="3011685" cy="2987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09" y="1669983"/>
            <a:ext cx="4471425" cy="293906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4830936"/>
            <a:ext cx="8316416" cy="108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PNB IARD ET PREVOYANCE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707288"/>
            <a:ext cx="5688632" cy="420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7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ACCELERATEURS DE PNB ET ECONOMIES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50" y="1772816"/>
            <a:ext cx="8564850" cy="36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2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ACCELERATEURS DE PNB ET ECONOMIES » :</a:t>
            </a:r>
          </a:p>
          <a:p>
            <a:pPr algn="just">
              <a:spcAft>
                <a:spcPts val="600"/>
              </a:spcAft>
            </a:pPr>
            <a:r>
              <a:rPr lang="fr-FR" sz="1400" dirty="0" smtClean="0">
                <a:solidFill>
                  <a:schemeClr val="tx1">
                    <a:lumMod val="50000"/>
                  </a:schemeClr>
                </a:solidFill>
              </a:rPr>
              <a:t>Détails des opérations entrant dans le périmètre de la SED</a:t>
            </a:r>
            <a:endParaRPr lang="fr-FR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212" y="2636912"/>
            <a:ext cx="4150381" cy="234625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68" y="2000547"/>
            <a:ext cx="4137676" cy="390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QUALITE / SATISFACTION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988840"/>
            <a:ext cx="8005047" cy="325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2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42" y="1184558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QUALITE / SATISFACTION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337" y="3630683"/>
            <a:ext cx="3956799" cy="120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• Promoteurs : si la note va de 9 à 10&#10;• Passifs : si la note va de 7 à 8&#10;• Détracteurs : si la note va de 0 à 6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557" y="4648670"/>
            <a:ext cx="2350361" cy="57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75189"/>
            <a:ext cx="4439893" cy="8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3419" y="1571752"/>
            <a:ext cx="8280920" cy="241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Le 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Net </a:t>
            </a:r>
            <a:r>
              <a:rPr kumimoji="0" lang="fr-FR" altLang="fr-FR" sz="11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Promoter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Score 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 un indicateur de mesure de la recommandation.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la question «  Sur une échelle de 0 à 10 où 0 signifie « pas du tout » et 10 signifie « tout à fait », dans quelle mesure recommanderiez-vous la Caisse d’Epargne à votre famille, vos amis, vos collègues de travail ? »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clients qui nous donnent une note de 9 à 10 sont dits « promoteurs », évalués en pourcentage du total des clients répondants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clients qui nous donnent une notre de7 à 8 sont dits » neutres » , évalués en pourcentage du total des clients répondants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clients qui nous donnent une notre de 0 à 6 sont dits « détracteurs » , évalués en pourcentage du total des clients répondants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 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Net </a:t>
            </a:r>
            <a:r>
              <a:rPr kumimoji="0" lang="fr-FR" altLang="fr-FR" sz="11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Promoter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Score</a:t>
            </a: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exprimé en pourcentage, s’obtient en déduisant le pourcentage de clients détracteurs du pourcentage de clients promoteurs.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88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30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325" y="1216245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QUALITE / SATISFACTION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25942" y="1755271"/>
            <a:ext cx="83665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QHD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Le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taux de satisfaction globale sur la facilité à joindre est un indicateur de mesure de la satisfaction perçue. (Tous contacts)</a:t>
            </a: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A la question « Comment avez-vous apprécié la facilité à joindre votre conseiller ou votre agence ? », les clients optent pour un des 4 niveaux de satisfaction qui leur sont proposés en réponse : très satisfait, assez satisfait, peu satisfait, pas du tout satisfait.</a:t>
            </a:r>
          </a:p>
          <a:p>
            <a:pPr marL="457200">
              <a:spcAft>
                <a:spcPts val="0"/>
              </a:spcAft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457200">
              <a:spcAft>
                <a:spcPts val="0"/>
              </a:spcAft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Voici comment elle apparaît dans le questionnaire adressé à nos clients :</a:t>
            </a:r>
          </a:p>
        </p:txBody>
      </p:sp>
    </p:spTree>
    <p:extLst>
      <p:ext uri="{BB962C8B-B14F-4D97-AF65-F5344CB8AC3E}">
        <p14:creationId xmlns:p14="http://schemas.microsoft.com/office/powerpoint/2010/main" val="11095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325" y="1216245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QUALITE / SATISFACTION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25942" y="1755271"/>
            <a:ext cx="83665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QHD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Le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taux de satisfaction globale sur la facilité à joindre est un indicateur de mesure de la satisfaction perçue. 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(Tous contacts)</a:t>
            </a:r>
          </a:p>
        </p:txBody>
      </p:sp>
      <p:pic>
        <p:nvPicPr>
          <p:cNvPr id="4098" name="Picture 2" descr="image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4621"/>
            <a:ext cx="5472608" cy="327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42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32656"/>
            <a:ext cx="8028384" cy="707886"/>
          </a:xfrm>
        </p:spPr>
        <p:txBody>
          <a:bodyPr/>
          <a:lstStyle/>
          <a:p>
            <a:r>
              <a:rPr lang="fr-FR" dirty="0" smtClean="0"/>
              <a:t>BAROMETRE PNB / QUALITE 2020</a:t>
            </a:r>
            <a:r>
              <a:rPr lang="fr-FR" dirty="0"/>
              <a:t/>
            </a:r>
            <a:br>
              <a:rPr lang="fr-FR" dirty="0"/>
            </a:b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les critères - définition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1"/>
          <p:cNvSpPr txBox="1">
            <a:spLocks/>
          </p:cNvSpPr>
          <p:nvPr/>
        </p:nvSpPr>
        <p:spPr>
          <a:xfrm rot="16200000">
            <a:off x="-3249000" y="3249000"/>
            <a:ext cx="6858000" cy="360000"/>
          </a:xfrm>
          <a:prstGeom prst="rect">
            <a:avLst/>
          </a:prstGeom>
          <a:solidFill>
            <a:srgbClr val="F2F2F2"/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 sz="1400" b="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"/>
              <a:tabLst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08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Blip>
                <a:blip r:embed="rId2"/>
              </a:buBlip>
              <a:tabLst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44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-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1800000" marR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60000"/>
              <a:buFont typeface="Arial Narrow" panose="020B0606020202030204" pitchFamily="34" charset="0"/>
              <a:buChar char="›"/>
              <a:tabLst/>
              <a:defRPr sz="1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LE BAROMETRE</a:t>
            </a:r>
            <a:r>
              <a:rPr kumimoji="0" lang="fr-FR" sz="1400" b="0" i="0" u="none" strike="noStrike" kern="1200" cap="all" spc="0" normalizeH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 Narrow"/>
                <a:ea typeface="+mn-ea"/>
                <a:cs typeface="Arial" pitchFamily="34" charset="0"/>
              </a:rPr>
              <a:t> PNB / QUALITE 2020</a:t>
            </a:r>
            <a:endParaRPr kumimoji="0" lang="fr-FR" sz="1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Arial Narrow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325" y="1216245"/>
            <a:ext cx="7521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b="1" dirty="0" smtClean="0">
                <a:solidFill>
                  <a:schemeClr val="tx1">
                    <a:lumMod val="50000"/>
                  </a:schemeClr>
                </a:solidFill>
              </a:rPr>
              <a:t>Critère « QUALITE / SATISFACTION CLIENTS » :</a:t>
            </a:r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25942" y="1755271"/>
            <a:ext cx="836653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fr-FR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QHD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Le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taux de satisfaction globale sur la facilité à joindre est un indicateur de mesure de la satisfaction perçue. 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(Tous contacts)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taux de satisfaction TS-I, exprimé en pourcentage, s’obtient en déduisant la somme des pourcentages des clients peu satisfaits et des clients pas du tout satisfaits du pourcentage de clients très satisfaits.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Image 1" descr="image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55709"/>
            <a:ext cx="4104456" cy="210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6845" y="5589240"/>
            <a:ext cx="836715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4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L’indicateur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</a:rPr>
              <a:t>retenu pour la part variable 2020 est la moyenne arithmétique des performances mensuelles de l’année civile pour chaque entité.</a:t>
            </a:r>
          </a:p>
          <a:p>
            <a:pPr>
              <a:spcAft>
                <a:spcPts val="0"/>
              </a:spcAft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32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6790</TotalTime>
  <Words>1413</Words>
  <Application>Microsoft Office PowerPoint</Application>
  <PresentationFormat>Affichage à l'écran (4:3)</PresentationFormat>
  <Paragraphs>319</Paragraphs>
  <Slides>32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Arial</vt:lpstr>
      <vt:lpstr>Arial Narrow</vt:lpstr>
      <vt:lpstr>Calibri</vt:lpstr>
      <vt:lpstr>Harlow Solid Italic</vt:lpstr>
      <vt:lpstr>Times New Roman</vt:lpstr>
      <vt:lpstr>Verdana</vt:lpstr>
      <vt:lpstr>Wingdings</vt:lpstr>
      <vt:lpstr>Wingdings 2</vt:lpstr>
      <vt:lpstr>Thème Office</vt:lpstr>
      <vt:lpstr>Feuille de calcul</vt:lpstr>
      <vt:lpstr>Présentation PowerPoint</vt:lpstr>
      <vt:lpstr>Le Baromètre PNB / QUALITE 2020</vt:lpstr>
      <vt:lpstr>Le baromètre pnb / qualité 2020 les grands principes</vt:lpstr>
      <vt:lpstr>Le baromètre pnb / qualité 2020 où trouver le document ?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comment lire votre document ? </vt:lpstr>
      <vt:lpstr>BAROMETRE PNB / QUALITE 2020 les clés de lecture</vt:lpstr>
      <vt:lpstr>BAROMETRE PNB / QUALITE 2020 les clés de lecture</vt:lpstr>
      <vt:lpstr>BAROMETRE PNB / QUALITE 2020 les clés de lecture</vt:lpstr>
      <vt:lpstr>BAROMETRE PNB / QUALITE 2020 LES ETP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  <vt:lpstr>BAROMETRE PNB / QUALITE 2020 les critères - définition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NIKES Guillaume [CEGEE]</cp:lastModifiedBy>
  <cp:revision>471</cp:revision>
  <cp:lastPrinted>2019-03-28T15:25:42Z</cp:lastPrinted>
  <dcterms:created xsi:type="dcterms:W3CDTF">2017-05-30T18:41:27Z</dcterms:created>
  <dcterms:modified xsi:type="dcterms:W3CDTF">2020-04-28T11:39:53Z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guillaume.nikes@cegee.caisse-epargne.fr</vt:lpwstr>
  </property>
  <property fmtid="{D5CDD505-2E9C-101B-9397-08002B2CF9AE}" pid="6" name="MSIP_Label_48a19f0c-bea1-442e-a475-ed109d9ec508_SetDate">
    <vt:lpwstr>2020-02-11T07:33:51.4483304Z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