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449" r:id="rId2"/>
    <p:sldId id="404" r:id="rId3"/>
    <p:sldId id="379" r:id="rId4"/>
    <p:sldId id="450" r:id="rId5"/>
    <p:sldId id="397" r:id="rId6"/>
    <p:sldId id="451" r:id="rId7"/>
    <p:sldId id="313" r:id="rId8"/>
    <p:sldId id="421" r:id="rId9"/>
    <p:sldId id="416" r:id="rId10"/>
    <p:sldId id="418" r:id="rId11"/>
    <p:sldId id="452" r:id="rId12"/>
  </p:sldIdLst>
  <p:sldSz cx="9144000" cy="5143500" type="screen16x9"/>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CC0066"/>
    <a:srgbClr val="990033"/>
    <a:srgbClr val="FF99CC"/>
    <a:srgbClr val="FF3399"/>
    <a:srgbClr val="FFFFFF"/>
    <a:srgbClr val="FF7C80"/>
    <a:srgbClr val="CC0000"/>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36" autoAdjust="0"/>
    <p:restoredTop sz="78488" autoAdjust="0"/>
  </p:normalViewPr>
  <p:slideViewPr>
    <p:cSldViewPr>
      <p:cViewPr varScale="1">
        <p:scale>
          <a:sx n="72" d="100"/>
          <a:sy n="72" d="100"/>
        </p:scale>
        <p:origin x="1404" y="60"/>
      </p:cViewPr>
      <p:guideLst>
        <p:guide orient="horz" pos="162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2B452E08-F801-4BDB-B120-EAE5021278DC}" type="datetimeFigureOut">
              <a:rPr lang="fr-FR" smtClean="0"/>
              <a:t>26/03/2020</a:t>
            </a:fld>
            <a:endParaRPr lang="fr-FR"/>
          </a:p>
        </p:txBody>
      </p:sp>
      <p:sp>
        <p:nvSpPr>
          <p:cNvPr id="4" name="Espace réservé de l'image des diapositives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67455595-9C85-4354-9EE5-6BFE0B45B858}" type="slidenum">
              <a:rPr lang="fr-FR" smtClean="0"/>
              <a:t>‹N°›</a:t>
            </a:fld>
            <a:endParaRPr lang="fr-FR"/>
          </a:p>
        </p:txBody>
      </p:sp>
    </p:spTree>
    <p:extLst>
      <p:ext uri="{BB962C8B-B14F-4D97-AF65-F5344CB8AC3E}">
        <p14:creationId xmlns:p14="http://schemas.microsoft.com/office/powerpoint/2010/main" val="4068804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2</a:t>
            </a:fld>
            <a:endParaRPr lang="fr-FR"/>
          </a:p>
        </p:txBody>
      </p:sp>
    </p:spTree>
    <p:extLst>
      <p:ext uri="{BB962C8B-B14F-4D97-AF65-F5344CB8AC3E}">
        <p14:creationId xmlns:p14="http://schemas.microsoft.com/office/powerpoint/2010/main" val="1131464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FontTx/>
              <a:buNone/>
            </a:pPr>
            <a:r>
              <a:rPr lang="fr-FR" dirty="0" smtClean="0"/>
              <a:t>L’achat d’un bien immobilier se finance par un crédit immobilier. En</a:t>
            </a:r>
            <a:r>
              <a:rPr lang="fr-FR" baseline="0" dirty="0" smtClean="0"/>
              <a:t> effet, au regard de la somme importante, la durée du crédit est bien supérieure à celle d’un crédit à la consommation classique. Une garantie sera également souscrite. Le crédit immobilier est cardé par une réglementation de plus en plus complexe. Vous avez la possibilité d’anticiper d’éventuels décalages de trésorerie, lors de vos premiers mois d’acquisition et de souscrire à un crédit à la consommation en complément de votre crédit immobilier. Ce crédit pourrait être actionné ou non selon vos besoins.  En effet, il y a toujours des frais annexes à l’achat d’un bien immobilier. Votre conseiller bancaire est là pour vous conseiller. </a:t>
            </a:r>
            <a:endParaRPr lang="fr-FR" dirty="0" smtClean="0"/>
          </a:p>
          <a:p>
            <a:pPr marL="0" indent="0">
              <a:buFontTx/>
              <a:buNone/>
            </a:pPr>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5</a:t>
            </a:fld>
            <a:endParaRPr lang="fr-FR"/>
          </a:p>
        </p:txBody>
      </p:sp>
    </p:spTree>
    <p:extLst>
      <p:ext uri="{BB962C8B-B14F-4D97-AF65-F5344CB8AC3E}">
        <p14:creationId xmlns:p14="http://schemas.microsoft.com/office/powerpoint/2010/main" val="553443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a:t>
            </a:r>
            <a:r>
              <a:rPr lang="fr-FR" baseline="0" dirty="0" smtClean="0"/>
              <a:t> </a:t>
            </a:r>
            <a:r>
              <a:rPr lang="fr-FR" dirty="0" smtClean="0"/>
              <a:t>Importance</a:t>
            </a:r>
            <a:r>
              <a:rPr lang="fr-FR" baseline="0" dirty="0" smtClean="0"/>
              <a:t> de l’apport </a:t>
            </a:r>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9</a:t>
            </a:fld>
            <a:endParaRPr lang="fr-FR"/>
          </a:p>
        </p:txBody>
      </p:sp>
    </p:spTree>
    <p:extLst>
      <p:ext uri="{BB962C8B-B14F-4D97-AF65-F5344CB8AC3E}">
        <p14:creationId xmlns:p14="http://schemas.microsoft.com/office/powerpoint/2010/main" val="4267911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10</a:t>
            </a:fld>
            <a:endParaRPr lang="fr-FR"/>
          </a:p>
        </p:txBody>
      </p:sp>
    </p:spTree>
    <p:extLst>
      <p:ext uri="{BB962C8B-B14F-4D97-AF65-F5344CB8AC3E}">
        <p14:creationId xmlns:p14="http://schemas.microsoft.com/office/powerpoint/2010/main" val="264868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597819"/>
            <a:ext cx="7772400" cy="1102519"/>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DD34A7A0-69FB-4341-8B33-64B0FF040F65}" type="datetime1">
              <a:rPr lang="fr-FR" smtClean="0"/>
              <a:t>26/03/2020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475202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DF010B1-D4BC-4AE8-8F9A-7C7F16A593FF}" type="datetime1">
              <a:rPr lang="fr-FR" smtClean="0"/>
              <a:t>26/03/2020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081673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3305176"/>
            <a:ext cx="7772400" cy="1021556"/>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3124C0CE-D87E-4EF6-962F-11E1D8023496}" type="datetime1">
              <a:rPr lang="fr-FR" smtClean="0"/>
              <a:t>26/03/2020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435692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50AA10F0-FB10-4D13-8C07-64CF1AB7BB3F}" type="datetime1">
              <a:rPr lang="fr-FR" smtClean="0"/>
              <a:t>26/03/2020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536014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286518C1-05C6-4AAC-892F-4044CA77ACC2}" type="datetime1">
              <a:rPr lang="fr-FR" smtClean="0"/>
              <a:t>26/03/2020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225830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9D40821F-0C53-4AD9-9559-618CC3622F99}" type="datetime1">
              <a:rPr lang="fr-FR" smtClean="0"/>
              <a:t>26/03/2020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609136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FCEAD4F-FDE4-4D4D-85B4-99D4C183D6E6}" type="datetime1">
              <a:rPr lang="fr-FR" smtClean="0"/>
              <a:t>26/03/2020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918200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1" y="204787"/>
            <a:ext cx="3008313" cy="871538"/>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8BE92A33-078D-4688-BB13-5BEB09F05CEA}" type="datetime1">
              <a:rPr lang="fr-FR" smtClean="0"/>
              <a:t>26/03/2020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3655117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3600450"/>
            <a:ext cx="5486400" cy="425054"/>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EA6FE1A1-235F-4ACC-AE2D-E15209E0920D}" type="datetime1">
              <a:rPr lang="fr-FR" smtClean="0"/>
              <a:t>26/03/2020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2440903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DAE087C-4BDC-4F3B-A15A-CF4438D65C03}" type="datetime1">
              <a:rPr lang="fr-FR" smtClean="0"/>
              <a:t>26/03/2020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455340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05979"/>
            <a:ext cx="2057400" cy="4388644"/>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05979"/>
            <a:ext cx="6019800" cy="4388644"/>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611B196-B4E8-4B5C-8B02-B8322A3B5FD3}" type="datetime1">
              <a:rPr lang="fr-FR" smtClean="0"/>
              <a:t>26/03/2020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536514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0B9351D-5E05-4AE9-8EF5-C4432013D87D}" type="datetime1">
              <a:rPr lang="fr-FR" smtClean="0"/>
              <a:t>26/03/2020</a:t>
            </a:fld>
            <a:endParaRPr lang="fr-FR"/>
          </a:p>
        </p:txBody>
      </p:sp>
      <p:sp>
        <p:nvSpPr>
          <p:cNvPr id="5" name="Espace réservé du pied de page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D19D0A2-BBF5-4B7E-A646-CBE7ACEBDC00}" type="slidenum">
              <a:rPr lang="fr-FR" smtClean="0"/>
              <a:t>‹N°›</a:t>
            </a:fld>
            <a:endParaRPr lang="fr-FR"/>
          </a:p>
        </p:txBody>
      </p:sp>
    </p:spTree>
    <p:extLst>
      <p:ext uri="{BB962C8B-B14F-4D97-AF65-F5344CB8AC3E}">
        <p14:creationId xmlns:p14="http://schemas.microsoft.com/office/powerpoint/2010/main" val="32155196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hyperlink" Target="http://commerciaux.celca.caisse-epargne.fr/download/1262/les-incollables-fiches-daide-a-la-vente/9289/09-les-grandes-etapes-du-credit-immobilier.docx" TargetMode="External"/><Relationship Id="rId13" Type="http://schemas.openxmlformats.org/officeDocument/2006/relationships/image" Target="../media/image13.png"/><Relationship Id="rId18" Type="http://schemas.openxmlformats.org/officeDocument/2006/relationships/image" Target="../media/image18.png"/><Relationship Id="rId26" Type="http://schemas.openxmlformats.org/officeDocument/2006/relationships/image" Target="../media/image24.jpeg"/><Relationship Id="rId3" Type="http://schemas.openxmlformats.org/officeDocument/2006/relationships/slideLayout" Target="../slideLayouts/slideLayout1.xml"/><Relationship Id="rId21" Type="http://schemas.openxmlformats.org/officeDocument/2006/relationships/image" Target="../media/image20.jpeg"/><Relationship Id="rId7" Type="http://schemas.openxmlformats.org/officeDocument/2006/relationships/image" Target="../media/image10.png"/><Relationship Id="rId12" Type="http://schemas.openxmlformats.org/officeDocument/2006/relationships/image" Target="../media/image12.png"/><Relationship Id="rId17" Type="http://schemas.openxmlformats.org/officeDocument/2006/relationships/image" Target="../media/image17.png"/><Relationship Id="rId25" Type="http://schemas.openxmlformats.org/officeDocument/2006/relationships/image" Target="../media/image23.jpeg"/><Relationship Id="rId2" Type="http://schemas.openxmlformats.org/officeDocument/2006/relationships/audio" Target="../media/media2.m4a"/><Relationship Id="rId16" Type="http://schemas.openxmlformats.org/officeDocument/2006/relationships/image" Target="../media/image16.png"/><Relationship Id="rId20" Type="http://schemas.openxmlformats.org/officeDocument/2006/relationships/hyperlink" Target="https://www.google.com/url?sa=i&amp;rct=j&amp;q=&amp;esrc=s&amp;source=images&amp;cd=&amp;ved=2ahUKEwj1t8az-8XkAhUJExoKHeppDFoQjRx6BAgBEAQ&amp;url=https://www.palombieri.notaires.fr/&amp;psig=AOvVaw3ThxpOzy-VgZn_GAAHi--O&amp;ust=1568194901276579" TargetMode="External"/><Relationship Id="rId29" Type="http://schemas.openxmlformats.org/officeDocument/2006/relationships/image" Target="../media/image26.png"/><Relationship Id="rId1" Type="http://schemas.microsoft.com/office/2007/relationships/media" Target="../media/media2.m4a"/><Relationship Id="rId6" Type="http://schemas.openxmlformats.org/officeDocument/2006/relationships/image" Target="../media/image9.png"/><Relationship Id="rId11" Type="http://schemas.openxmlformats.org/officeDocument/2006/relationships/slide" Target="slide4.xml"/><Relationship Id="rId24" Type="http://schemas.openxmlformats.org/officeDocument/2006/relationships/hyperlink" Target="https://www.google.com/url?sa=i&amp;rct=j&amp;q=&amp;esrc=s&amp;source=images&amp;cd=&amp;ved=2ahUKEwj095K8yLnkAhUH1RoKHUMfBrwQjRx6BAgBEAQ&amp;url=https://www.cbanque.com/banque/actualites/59812/comment-ecureuil-est-devenu-embleme-de-la-caisse-epargne&amp;psig=AOvVaw07yPW0rMVkePuYlYZz_1_i&amp;ust=1567768914406707" TargetMode="External"/><Relationship Id="rId5" Type="http://schemas.openxmlformats.org/officeDocument/2006/relationships/slide" Target="slide10.xml"/><Relationship Id="rId15" Type="http://schemas.openxmlformats.org/officeDocument/2006/relationships/image" Target="../media/image15.png"/><Relationship Id="rId23" Type="http://schemas.openxmlformats.org/officeDocument/2006/relationships/image" Target="../media/image22.png"/><Relationship Id="rId28" Type="http://schemas.openxmlformats.org/officeDocument/2006/relationships/slide" Target="slide2.xml"/><Relationship Id="rId10" Type="http://schemas.openxmlformats.org/officeDocument/2006/relationships/slide" Target="slide6.xml"/><Relationship Id="rId19" Type="http://schemas.openxmlformats.org/officeDocument/2006/relationships/image" Target="../media/image19.png"/><Relationship Id="rId4" Type="http://schemas.openxmlformats.org/officeDocument/2006/relationships/notesSlide" Target="../notesSlides/notesSlide1.xml"/><Relationship Id="rId9" Type="http://schemas.openxmlformats.org/officeDocument/2006/relationships/image" Target="../media/image11.png"/><Relationship Id="rId14" Type="http://schemas.openxmlformats.org/officeDocument/2006/relationships/image" Target="../media/image14.png"/><Relationship Id="rId22" Type="http://schemas.openxmlformats.org/officeDocument/2006/relationships/image" Target="../media/image21.png"/><Relationship Id="rId27" Type="http://schemas.openxmlformats.org/officeDocument/2006/relationships/image" Target="../media/image25.png"/><Relationship Id="rId30"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1.xml"/><Relationship Id="rId7" Type="http://schemas.openxmlformats.org/officeDocument/2006/relationships/slide" Target="slide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5.png"/><Relationship Id="rId5" Type="http://schemas.openxmlformats.org/officeDocument/2006/relationships/image" Target="../media/image8.png"/><Relationship Id="rId4" Type="http://schemas.openxmlformats.org/officeDocument/2006/relationships/image" Target="../media/image24.jpe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slide" Target="slide2.xml"/><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1.png"/><Relationship Id="rId9" Type="http://schemas.openxmlformats.org/officeDocument/2006/relationships/image" Target="../media/image27.png"/></Relationships>
</file>

<file path=ppt/slides/_rels/slide5.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24.jpeg"/><Relationship Id="rId3" Type="http://schemas.openxmlformats.org/officeDocument/2006/relationships/slideLayout" Target="../slideLayouts/slideLayout1.xml"/><Relationship Id="rId7" Type="http://schemas.openxmlformats.org/officeDocument/2006/relationships/image" Target="../media/image30.png"/><Relationship Id="rId12" Type="http://schemas.openxmlformats.org/officeDocument/2006/relationships/image" Target="../media/image34.png"/><Relationship Id="rId17" Type="http://schemas.openxmlformats.org/officeDocument/2006/relationships/image" Target="../media/image26.png"/><Relationship Id="rId2" Type="http://schemas.openxmlformats.org/officeDocument/2006/relationships/audio" Target="../media/media5.m4a"/><Relationship Id="rId16" Type="http://schemas.openxmlformats.org/officeDocument/2006/relationships/slide" Target="slide2.xml"/><Relationship Id="rId1" Type="http://schemas.microsoft.com/office/2007/relationships/media" Target="../media/media5.m4a"/><Relationship Id="rId6" Type="http://schemas.openxmlformats.org/officeDocument/2006/relationships/image" Target="../media/image29.png"/><Relationship Id="rId11" Type="http://schemas.openxmlformats.org/officeDocument/2006/relationships/hyperlink" Target="http://www.iconarchive.com/show/colobrush-icons-by-gianni-polito/system-attention-icon.html" TargetMode="External"/><Relationship Id="rId5" Type="http://schemas.openxmlformats.org/officeDocument/2006/relationships/image" Target="../media/image28.png"/><Relationship Id="rId15" Type="http://schemas.openxmlformats.org/officeDocument/2006/relationships/image" Target="../media/image25.png"/><Relationship Id="rId10" Type="http://schemas.openxmlformats.org/officeDocument/2006/relationships/image" Target="../media/image33.png"/><Relationship Id="rId4" Type="http://schemas.openxmlformats.org/officeDocument/2006/relationships/notesSlide" Target="../notesSlides/notesSlide2.xml"/><Relationship Id="rId9" Type="http://schemas.openxmlformats.org/officeDocument/2006/relationships/image" Target="../media/image32.png"/><Relationship Id="rId1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slide" Target="slide2.xml"/><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1.png"/><Relationship Id="rId9" Type="http://schemas.openxmlformats.org/officeDocument/2006/relationships/image" Target="../media/image35.png"/></Relationships>
</file>

<file path=ppt/slides/_rels/slide7.xml.rels><?xml version="1.0" encoding="UTF-8" standalone="yes"?>
<Relationships xmlns="http://schemas.openxmlformats.org/package/2006/relationships"><Relationship Id="rId8" Type="http://schemas.openxmlformats.org/officeDocument/2006/relationships/hyperlink" Target="https://www.google.com/url?sa=i&amp;rct=j&amp;q=&amp;esrc=s&amp;source=images&amp;cd=&amp;ved=&amp;url=https://www.stickpng.com/fr/img/icones-logos-emojis/fleches/fleche-croquis-vers-le-coin-gauche-superieur&amp;psig=AOvVaw052N5AJWhEqTeGSw3-hfO9&amp;ust=1567769545184505" TargetMode="External"/><Relationship Id="rId13" Type="http://schemas.openxmlformats.org/officeDocument/2006/relationships/image" Target="../media/image44.png"/><Relationship Id="rId18" Type="http://schemas.openxmlformats.org/officeDocument/2006/relationships/slide" Target="slide9.xml"/><Relationship Id="rId3" Type="http://schemas.openxmlformats.org/officeDocument/2006/relationships/slideLayout" Target="../slideLayouts/slideLayout1.xml"/><Relationship Id="rId21" Type="http://schemas.openxmlformats.org/officeDocument/2006/relationships/image" Target="../media/image25.png"/><Relationship Id="rId7" Type="http://schemas.openxmlformats.org/officeDocument/2006/relationships/image" Target="../media/image39.png"/><Relationship Id="rId12" Type="http://schemas.openxmlformats.org/officeDocument/2006/relationships/image" Target="../media/image43.png"/><Relationship Id="rId17" Type="http://schemas.microsoft.com/office/2007/relationships/hdphoto" Target="../media/hdphoto1.wdp"/><Relationship Id="rId2" Type="http://schemas.openxmlformats.org/officeDocument/2006/relationships/audio" Target="../media/media7.m4a"/><Relationship Id="rId16" Type="http://schemas.openxmlformats.org/officeDocument/2006/relationships/image" Target="../media/image45.png"/><Relationship Id="rId20" Type="http://schemas.openxmlformats.org/officeDocument/2006/relationships/image" Target="../media/image8.png"/><Relationship Id="rId1" Type="http://schemas.microsoft.com/office/2007/relationships/media" Target="../media/media7.m4a"/><Relationship Id="rId6" Type="http://schemas.openxmlformats.org/officeDocument/2006/relationships/image" Target="../media/image38.png"/><Relationship Id="rId11" Type="http://schemas.openxmlformats.org/officeDocument/2006/relationships/image" Target="../media/image42.png"/><Relationship Id="rId5" Type="http://schemas.openxmlformats.org/officeDocument/2006/relationships/image" Target="../media/image37.png"/><Relationship Id="rId15" Type="http://schemas.openxmlformats.org/officeDocument/2006/relationships/slide" Target="slide8.xml"/><Relationship Id="rId23" Type="http://schemas.openxmlformats.org/officeDocument/2006/relationships/image" Target="../media/image26.png"/><Relationship Id="rId10" Type="http://schemas.openxmlformats.org/officeDocument/2006/relationships/image" Target="../media/image41.png"/><Relationship Id="rId19" Type="http://schemas.openxmlformats.org/officeDocument/2006/relationships/slide" Target="slide10.xml"/><Relationship Id="rId4" Type="http://schemas.openxmlformats.org/officeDocument/2006/relationships/image" Target="../media/image36.jpeg"/><Relationship Id="rId9" Type="http://schemas.openxmlformats.org/officeDocument/2006/relationships/image" Target="../media/image40.png"/><Relationship Id="rId14" Type="http://schemas.openxmlformats.org/officeDocument/2006/relationships/image" Target="../media/image24.jpeg"/><Relationship Id="rId22" Type="http://schemas.openxmlformats.org/officeDocument/2006/relationships/slide" Target="slide2.xml"/></Relationships>
</file>

<file path=ppt/slides/_rels/slide8.xml.rels><?xml version="1.0" encoding="UTF-8" standalone="yes"?>
<Relationships xmlns="http://schemas.openxmlformats.org/package/2006/relationships"><Relationship Id="rId8" Type="http://schemas.openxmlformats.org/officeDocument/2006/relationships/hyperlink" Target="https://www.google.com/url?sa=i&amp;rct=j&amp;q=&amp;esrc=s&amp;source=images&amp;cd=&amp;ved=&amp;url=https://www.stickpng.com/fr/img/icones-logos-emojis/fleches/fleche-croquis-vers-le-coin-gauche-superieur&amp;psig=AOvVaw052N5AJWhEqTeGSw3-hfO9&amp;ust=1567769545184505" TargetMode="External"/><Relationship Id="rId13" Type="http://schemas.openxmlformats.org/officeDocument/2006/relationships/hyperlink" Target="http://commerciaux.celca.caisse-epargne.fr/download/1262/les-incollables-fiches-daide-a-la-vente/9287/07-le-pacs-et-le-concubinage.doc" TargetMode="External"/><Relationship Id="rId18" Type="http://schemas.openxmlformats.org/officeDocument/2006/relationships/image" Target="../media/image24.jpeg"/><Relationship Id="rId26" Type="http://schemas.openxmlformats.org/officeDocument/2006/relationships/image" Target="../media/image8.png"/><Relationship Id="rId3" Type="http://schemas.openxmlformats.org/officeDocument/2006/relationships/slideLayout" Target="../slideLayouts/slideLayout1.xml"/><Relationship Id="rId21" Type="http://schemas.openxmlformats.org/officeDocument/2006/relationships/image" Target="../media/image39.png"/><Relationship Id="rId7" Type="http://schemas.openxmlformats.org/officeDocument/2006/relationships/image" Target="../media/image37.png"/><Relationship Id="rId12" Type="http://schemas.openxmlformats.org/officeDocument/2006/relationships/image" Target="../media/image49.png"/><Relationship Id="rId17" Type="http://schemas.openxmlformats.org/officeDocument/2006/relationships/image" Target="../media/image52.png"/><Relationship Id="rId25" Type="http://schemas.openxmlformats.org/officeDocument/2006/relationships/image" Target="../media/image44.png"/><Relationship Id="rId2" Type="http://schemas.openxmlformats.org/officeDocument/2006/relationships/audio" Target="../media/media8.m4a"/><Relationship Id="rId16" Type="http://schemas.openxmlformats.org/officeDocument/2006/relationships/image" Target="../media/image51.png"/><Relationship Id="rId20" Type="http://schemas.openxmlformats.org/officeDocument/2006/relationships/image" Target="../media/image42.png"/><Relationship Id="rId29" Type="http://schemas.microsoft.com/office/2007/relationships/hdphoto" Target="../media/hdphoto1.wdp"/><Relationship Id="rId1" Type="http://schemas.microsoft.com/office/2007/relationships/media" Target="../media/media8.m4a"/><Relationship Id="rId6" Type="http://schemas.openxmlformats.org/officeDocument/2006/relationships/image" Target="../media/image36.jpeg"/><Relationship Id="rId11" Type="http://schemas.openxmlformats.org/officeDocument/2006/relationships/image" Target="../media/image48.png"/><Relationship Id="rId24" Type="http://schemas.microsoft.com/office/2007/relationships/hdphoto" Target="../media/hdphoto2.wdp"/><Relationship Id="rId5" Type="http://schemas.openxmlformats.org/officeDocument/2006/relationships/slide" Target="slide7.xml"/><Relationship Id="rId15" Type="http://schemas.openxmlformats.org/officeDocument/2006/relationships/image" Target="../media/image50.png"/><Relationship Id="rId23" Type="http://schemas.openxmlformats.org/officeDocument/2006/relationships/image" Target="../media/image53.png"/><Relationship Id="rId28" Type="http://schemas.openxmlformats.org/officeDocument/2006/relationships/image" Target="../media/image45.png"/><Relationship Id="rId10" Type="http://schemas.openxmlformats.org/officeDocument/2006/relationships/image" Target="../media/image47.png"/><Relationship Id="rId19" Type="http://schemas.openxmlformats.org/officeDocument/2006/relationships/image" Target="../media/image38.png"/><Relationship Id="rId31" Type="http://schemas.openxmlformats.org/officeDocument/2006/relationships/image" Target="../media/image26.png"/><Relationship Id="rId4" Type="http://schemas.openxmlformats.org/officeDocument/2006/relationships/image" Target="../media/image46.png"/><Relationship Id="rId9" Type="http://schemas.openxmlformats.org/officeDocument/2006/relationships/image" Target="../media/image40.png"/><Relationship Id="rId14" Type="http://schemas.openxmlformats.org/officeDocument/2006/relationships/hyperlink" Target="http://commerciaux.celca.caisse-epargne.fr/download/1262/les-incollables-fiches-daide-a-la-vente/9281/01-les-regimes-matrimoniaux-generalites.doc" TargetMode="External"/><Relationship Id="rId22" Type="http://schemas.openxmlformats.org/officeDocument/2006/relationships/image" Target="../media/image41.png"/><Relationship Id="rId27" Type="http://schemas.openxmlformats.org/officeDocument/2006/relationships/image" Target="../media/image25.png"/><Relationship Id="rId30" Type="http://schemas.openxmlformats.org/officeDocument/2006/relationships/slide" Target="slide2.xml"/></Relationships>
</file>

<file path=ppt/slides/_rels/slide9.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37.png"/><Relationship Id="rId18" Type="http://schemas.openxmlformats.org/officeDocument/2006/relationships/image" Target="../media/image53.png"/><Relationship Id="rId3" Type="http://schemas.openxmlformats.org/officeDocument/2006/relationships/slideLayout" Target="../slideLayouts/slideLayout1.xml"/><Relationship Id="rId21" Type="http://schemas.openxmlformats.org/officeDocument/2006/relationships/slide" Target="slide2.xml"/><Relationship Id="rId7" Type="http://schemas.openxmlformats.org/officeDocument/2006/relationships/image" Target="../media/image36.jpeg"/><Relationship Id="rId12" Type="http://schemas.openxmlformats.org/officeDocument/2006/relationships/image" Target="../media/image24.jpeg"/><Relationship Id="rId17" Type="http://schemas.openxmlformats.org/officeDocument/2006/relationships/image" Target="../media/image44.png"/><Relationship Id="rId2" Type="http://schemas.openxmlformats.org/officeDocument/2006/relationships/audio" Target="../media/media9.m4a"/><Relationship Id="rId16" Type="http://schemas.openxmlformats.org/officeDocument/2006/relationships/image" Target="../media/image41.png"/><Relationship Id="rId20" Type="http://schemas.openxmlformats.org/officeDocument/2006/relationships/image" Target="../media/image8.png"/><Relationship Id="rId1" Type="http://schemas.microsoft.com/office/2007/relationships/media" Target="../media/media9.m4a"/><Relationship Id="rId6" Type="http://schemas.openxmlformats.org/officeDocument/2006/relationships/slide" Target="slide7.xml"/><Relationship Id="rId11" Type="http://schemas.openxmlformats.org/officeDocument/2006/relationships/image" Target="../media/image54.png"/><Relationship Id="rId5" Type="http://schemas.openxmlformats.org/officeDocument/2006/relationships/image" Target="../media/image25.png"/><Relationship Id="rId15" Type="http://schemas.openxmlformats.org/officeDocument/2006/relationships/image" Target="../media/image39.png"/><Relationship Id="rId10" Type="http://schemas.openxmlformats.org/officeDocument/2006/relationships/image" Target="../media/image42.png"/><Relationship Id="rId19" Type="http://schemas.microsoft.com/office/2007/relationships/hdphoto" Target="../media/hdphoto2.wdp"/><Relationship Id="rId4" Type="http://schemas.openxmlformats.org/officeDocument/2006/relationships/notesSlide" Target="../notesSlides/notesSlide3.xml"/><Relationship Id="rId9" Type="http://schemas.openxmlformats.org/officeDocument/2006/relationships/hyperlink" Target="https://www.google.com/url?sa=i&amp;rct=j&amp;q=&amp;esrc=s&amp;source=images&amp;cd=&amp;ved=&amp;url=https://www.stickpng.com/fr/img/icones-logos-emojis/fleches/fleche-croquis-vers-le-coin-gauche-superieur&amp;psig=AOvVaw052N5AJWhEqTeGSw3-hfO9&amp;ust=1567769545184505" TargetMode="External"/><Relationship Id="rId14" Type="http://schemas.openxmlformats.org/officeDocument/2006/relationships/image" Target="../media/image40.png"/><Relationship Id="rId22" Type="http://schemas.openxmlformats.org/officeDocument/2006/relationships/image" Target="../media/image26.png"/></Relationships>
</file>

<file path=ppt/slides/_rels/slide10.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1.png"/><Relationship Id="rId18" Type="http://schemas.openxmlformats.org/officeDocument/2006/relationships/image" Target="../media/image56.png"/><Relationship Id="rId3" Type="http://schemas.openxmlformats.org/officeDocument/2006/relationships/slideLayout" Target="../slideLayouts/slideLayout1.xml"/><Relationship Id="rId21" Type="http://schemas.openxmlformats.org/officeDocument/2006/relationships/image" Target="../media/image53.png"/><Relationship Id="rId7" Type="http://schemas.openxmlformats.org/officeDocument/2006/relationships/image" Target="../media/image36.jpeg"/><Relationship Id="rId12" Type="http://schemas.openxmlformats.org/officeDocument/2006/relationships/image" Target="../media/image40.png"/><Relationship Id="rId17" Type="http://schemas.openxmlformats.org/officeDocument/2006/relationships/image" Target="../media/image52.png"/><Relationship Id="rId25" Type="http://schemas.openxmlformats.org/officeDocument/2006/relationships/image" Target="../media/image26.png"/><Relationship Id="rId2" Type="http://schemas.openxmlformats.org/officeDocument/2006/relationships/audio" Target="../media/media10.m4a"/><Relationship Id="rId16" Type="http://schemas.openxmlformats.org/officeDocument/2006/relationships/image" Target="../media/image55.png"/><Relationship Id="rId20" Type="http://schemas.openxmlformats.org/officeDocument/2006/relationships/image" Target="../media/image24.jpeg"/><Relationship Id="rId1" Type="http://schemas.microsoft.com/office/2007/relationships/media" Target="../media/media10.m4a"/><Relationship Id="rId6" Type="http://schemas.openxmlformats.org/officeDocument/2006/relationships/slide" Target="slide7.xml"/><Relationship Id="rId11" Type="http://schemas.openxmlformats.org/officeDocument/2006/relationships/hyperlink" Target="https://www.google.com/url?sa=i&amp;rct=j&amp;q=&amp;esrc=s&amp;source=images&amp;cd=&amp;ved=&amp;url=https://www.stickpng.com/fr/img/icones-logos-emojis/fleches/fleche-croquis-vers-le-coin-gauche-superieur&amp;psig=AOvVaw052N5AJWhEqTeGSw3-hfO9&amp;ust=1567769545184505" TargetMode="External"/><Relationship Id="rId24" Type="http://schemas.openxmlformats.org/officeDocument/2006/relationships/slide" Target="slide2.xml"/><Relationship Id="rId5" Type="http://schemas.openxmlformats.org/officeDocument/2006/relationships/image" Target="../media/image25.png"/><Relationship Id="rId15" Type="http://schemas.openxmlformats.org/officeDocument/2006/relationships/image" Target="../media/image51.png"/><Relationship Id="rId23" Type="http://schemas.openxmlformats.org/officeDocument/2006/relationships/image" Target="../media/image8.png"/><Relationship Id="rId10" Type="http://schemas.openxmlformats.org/officeDocument/2006/relationships/image" Target="../media/image39.png"/><Relationship Id="rId19" Type="http://schemas.openxmlformats.org/officeDocument/2006/relationships/image" Target="../media/image44.png"/><Relationship Id="rId4" Type="http://schemas.openxmlformats.org/officeDocument/2006/relationships/notesSlide" Target="../notesSlides/notesSlide4.xml"/><Relationship Id="rId9" Type="http://schemas.openxmlformats.org/officeDocument/2006/relationships/image" Target="../media/image38.png"/><Relationship Id="rId14" Type="http://schemas.openxmlformats.org/officeDocument/2006/relationships/image" Target="../media/image42.png"/><Relationship Id="rId22" Type="http://schemas.microsoft.com/office/2007/relationships/hdphoto" Target="../media/hdphoto2.wdp"/></Relationships>
</file>

<file path=ppt/slides/_rels/slide11.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slide" Target="slide2.xml"/><Relationship Id="rId5" Type="http://schemas.openxmlformats.org/officeDocument/2006/relationships/image" Target="../media/image3.png"/><Relationship Id="rId4" Type="http://schemas.openxmlformats.org/officeDocument/2006/relationships/image" Target="../media/image57.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35980" y="0"/>
            <a:ext cx="4708020" cy="5143500"/>
          </a:xfrm>
          <a:prstGeom prst="rect">
            <a:avLst/>
          </a:prstGeom>
        </p:spPr>
      </p:pic>
      <p:sp>
        <p:nvSpPr>
          <p:cNvPr id="4" name="Rectangle 3"/>
          <p:cNvSpPr/>
          <p:nvPr/>
        </p:nvSpPr>
        <p:spPr>
          <a:xfrm>
            <a:off x="0" y="0"/>
            <a:ext cx="4573800"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dirty="0"/>
          </a:p>
        </p:txBody>
      </p:sp>
      <p:pic>
        <p:nvPicPr>
          <p:cNvPr id="5" name="Image 4"/>
          <p:cNvPicPr>
            <a:picLocks noChangeAspect="1"/>
          </p:cNvPicPr>
          <p:nvPr/>
        </p:nvPicPr>
        <p:blipFill>
          <a:blip r:embed="rId5">
            <a:duotone>
              <a:schemeClr val="bg2">
                <a:shade val="45000"/>
                <a:satMod val="135000"/>
              </a:schemeClr>
              <a:prstClr val="white"/>
            </a:duotone>
          </a:blip>
          <a:stretch>
            <a:fillRect/>
          </a:stretch>
        </p:blipFill>
        <p:spPr>
          <a:xfrm>
            <a:off x="1602104" y="322669"/>
            <a:ext cx="1162528" cy="379503"/>
          </a:xfrm>
          <a:prstGeom prst="rect">
            <a:avLst/>
          </a:prstGeom>
        </p:spPr>
      </p:pic>
      <p:pic>
        <p:nvPicPr>
          <p:cNvPr id="6" name="Imag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00900" y="4501944"/>
            <a:ext cx="972000" cy="218096"/>
          </a:xfrm>
          <a:prstGeom prst="rect">
            <a:avLst/>
          </a:prstGeom>
        </p:spPr>
      </p:pic>
      <p:sp>
        <p:nvSpPr>
          <p:cNvPr id="7" name="ZoneTexte 6"/>
          <p:cNvSpPr txBox="1"/>
          <p:nvPr/>
        </p:nvSpPr>
        <p:spPr>
          <a:xfrm>
            <a:off x="1806934" y="4867228"/>
            <a:ext cx="978011" cy="92333"/>
          </a:xfrm>
          <a:prstGeom prst="rect">
            <a:avLst/>
          </a:prstGeom>
          <a:noFill/>
        </p:spPr>
        <p:txBody>
          <a:bodyPr wrap="square" lIns="0" tIns="0" rIns="0" bIns="0" rtlCol="0">
            <a:spAutoFit/>
          </a:bodyPr>
          <a:lstStyle/>
          <a:p>
            <a:pPr algn="just"/>
            <a:r>
              <a:rPr lang="fr-FR" sz="600" b="1" dirty="0">
                <a:solidFill>
                  <a:schemeClr val="bg2">
                    <a:lumMod val="50000"/>
                  </a:schemeClr>
                </a:solidFill>
                <a:latin typeface="Arial Narrow" panose="020B0606020202030204" pitchFamily="34" charset="0"/>
              </a:rPr>
              <a:t>MARKETING . Marchés &amp; Offres</a:t>
            </a:r>
            <a:endParaRPr lang="fr-FR" sz="600" b="1" dirty="0">
              <a:solidFill>
                <a:schemeClr val="bg2">
                  <a:lumMod val="50000"/>
                </a:schemeClr>
              </a:solidFill>
              <a:latin typeface="Arial Narrow" panose="020B0606020202030204" pitchFamily="34" charset="0"/>
            </a:endParaRPr>
          </a:p>
        </p:txBody>
      </p:sp>
      <p:pic>
        <p:nvPicPr>
          <p:cNvPr id="8" name="Imag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50939" y="2568484"/>
            <a:ext cx="1890000" cy="536051"/>
          </a:xfrm>
          <a:prstGeom prst="rect">
            <a:avLst/>
          </a:prstGeom>
        </p:spPr>
      </p:pic>
      <p:pic>
        <p:nvPicPr>
          <p:cNvPr id="9" name="Imag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9439" y="1024841"/>
            <a:ext cx="3213000" cy="1019637"/>
          </a:xfrm>
          <a:prstGeom prst="rect">
            <a:avLst/>
          </a:prstGeom>
        </p:spPr>
      </p:pic>
      <p:cxnSp>
        <p:nvCxnSpPr>
          <p:cNvPr id="12" name="Connecteur droit 11"/>
          <p:cNvCxnSpPr/>
          <p:nvPr/>
        </p:nvCxnSpPr>
        <p:spPr>
          <a:xfrm>
            <a:off x="1520927" y="2237932"/>
            <a:ext cx="1485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14" name="Image 13"/>
          <p:cNvPicPr>
            <a:picLocks noChangeAspect="1"/>
          </p:cNvPicPr>
          <p:nvPr/>
        </p:nvPicPr>
        <p:blipFill>
          <a:blip r:embed="rId9">
            <a:duotone>
              <a:schemeClr val="bg2">
                <a:shade val="45000"/>
                <a:satMod val="135000"/>
              </a:schemeClr>
              <a:prstClr val="white"/>
            </a:duotone>
          </a:blip>
          <a:stretch>
            <a:fillRect/>
          </a:stretch>
        </p:blipFill>
        <p:spPr>
          <a:xfrm>
            <a:off x="-1276256" y="600489"/>
            <a:ext cx="1167403" cy="396917"/>
          </a:xfrm>
          <a:prstGeom prst="rect">
            <a:avLst/>
          </a:prstGeom>
        </p:spPr>
      </p:pic>
      <p:pic>
        <p:nvPicPr>
          <p:cNvPr id="15" name="Image 14"/>
          <p:cNvPicPr>
            <a:picLocks noChangeAspect="1"/>
          </p:cNvPicPr>
          <p:nvPr/>
        </p:nvPicPr>
        <p:blipFill>
          <a:blip r:embed="rId10">
            <a:duotone>
              <a:schemeClr val="bg2">
                <a:shade val="45000"/>
                <a:satMod val="135000"/>
              </a:schemeClr>
              <a:prstClr val="white"/>
            </a:duotone>
          </a:blip>
          <a:stretch>
            <a:fillRect/>
          </a:stretch>
        </p:blipFill>
        <p:spPr>
          <a:xfrm>
            <a:off x="-1271582" y="1063024"/>
            <a:ext cx="1157854" cy="374741"/>
          </a:xfrm>
          <a:prstGeom prst="rect">
            <a:avLst/>
          </a:prstGeom>
        </p:spPr>
      </p:pic>
      <p:pic>
        <p:nvPicPr>
          <p:cNvPr id="18"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9805864" y="3291830"/>
            <a:ext cx="609600" cy="609600"/>
          </a:xfrm>
          <a:prstGeom prst="rect">
            <a:avLst/>
          </a:prstGeom>
        </p:spPr>
      </p:pic>
    </p:spTree>
    <p:extLst>
      <p:ext uri="{BB962C8B-B14F-4D97-AF65-F5344CB8AC3E}">
        <p14:creationId xmlns:p14="http://schemas.microsoft.com/office/powerpoint/2010/main" val="1466910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827"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hlinkClick r:id="" action="ppaction://noaction"/>
          </p:cNvPr>
          <p:cNvSpPr/>
          <p:nvPr/>
        </p:nvSpPr>
        <p:spPr>
          <a:xfrm>
            <a:off x="7729787" y="4006143"/>
            <a:ext cx="940216" cy="556432"/>
          </a:xfrm>
          <a:prstGeom prst="rect">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lumMod val="65000"/>
                </a:schemeClr>
              </a:solidFill>
            </a:endParaRPr>
          </a:p>
        </p:txBody>
      </p:sp>
      <p:cxnSp>
        <p:nvCxnSpPr>
          <p:cNvPr id="68" name="Connecteur droit avec flèche 67"/>
          <p:cNvCxnSpPr>
            <a:endCxn id="72" idx="2"/>
          </p:cNvCxnSpPr>
          <p:nvPr/>
        </p:nvCxnSpPr>
        <p:spPr>
          <a:xfrm flipV="1">
            <a:off x="8517122" y="1945381"/>
            <a:ext cx="1" cy="415703"/>
          </a:xfrm>
          <a:prstGeom prst="straightConnector1">
            <a:avLst/>
          </a:prstGeom>
          <a:ln>
            <a:solidFill>
              <a:schemeClr val="bg1">
                <a:lumMod val="65000"/>
              </a:schemeClr>
            </a:solidFill>
            <a:tailEnd type="arrow"/>
          </a:ln>
        </p:spPr>
        <p:style>
          <a:lnRef idx="1">
            <a:schemeClr val="dk1"/>
          </a:lnRef>
          <a:fillRef idx="0">
            <a:schemeClr val="dk1"/>
          </a:fillRef>
          <a:effectRef idx="0">
            <a:schemeClr val="dk1"/>
          </a:effectRef>
          <a:fontRef idx="minor">
            <a:schemeClr val="tx1"/>
          </a:fontRef>
        </p:style>
      </p:cxnSp>
      <p:sp>
        <p:nvSpPr>
          <p:cNvPr id="72" name="ZoneTexte 71">
            <a:hlinkClick r:id="" action="ppaction://noaction"/>
          </p:cNvPr>
          <p:cNvSpPr txBox="1"/>
          <p:nvPr/>
        </p:nvSpPr>
        <p:spPr>
          <a:xfrm>
            <a:off x="8133151" y="1606827"/>
            <a:ext cx="767943" cy="338554"/>
          </a:xfrm>
          <a:prstGeom prst="rect">
            <a:avLst/>
          </a:prstGeom>
          <a:solidFill>
            <a:schemeClr val="bg1"/>
          </a:solidFill>
          <a:ln w="3175">
            <a:solidFill>
              <a:schemeClr val="bg1">
                <a:lumMod val="6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Je rembourse mon crédit</a:t>
            </a:r>
          </a:p>
        </p:txBody>
      </p:sp>
      <p:sp>
        <p:nvSpPr>
          <p:cNvPr id="61" name="ZoneTexte 60">
            <a:hlinkClick r:id="" action="ppaction://noaction"/>
          </p:cNvPr>
          <p:cNvSpPr txBox="1"/>
          <p:nvPr/>
        </p:nvSpPr>
        <p:spPr>
          <a:xfrm>
            <a:off x="7221560" y="2801865"/>
            <a:ext cx="671782" cy="338554"/>
          </a:xfrm>
          <a:prstGeom prst="rect">
            <a:avLst/>
          </a:prstGeom>
          <a:solidFill>
            <a:schemeClr val="bg1"/>
          </a:solidFill>
          <a:ln w="3175">
            <a:solidFill>
              <a:schemeClr val="bg1">
                <a:lumMod val="8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Remise des clés </a:t>
            </a:r>
          </a:p>
        </p:txBody>
      </p:sp>
      <p:cxnSp>
        <p:nvCxnSpPr>
          <p:cNvPr id="62" name="Connecteur droit avec flèche 61"/>
          <p:cNvCxnSpPr>
            <a:endCxn id="61" idx="0"/>
          </p:cNvCxnSpPr>
          <p:nvPr/>
        </p:nvCxnSpPr>
        <p:spPr>
          <a:xfrm>
            <a:off x="7557451" y="2399670"/>
            <a:ext cx="0" cy="402195"/>
          </a:xfrm>
          <a:prstGeom prst="straightConnector1">
            <a:avLst/>
          </a:prstGeom>
          <a:ln>
            <a:solidFill>
              <a:schemeClr val="bg1">
                <a:lumMod val="85000"/>
              </a:schemeClr>
            </a:solidFill>
            <a:tailEnd type="arrow"/>
          </a:ln>
        </p:spPr>
        <p:style>
          <a:lnRef idx="1">
            <a:schemeClr val="dk1"/>
          </a:lnRef>
          <a:fillRef idx="0">
            <a:schemeClr val="dk1"/>
          </a:fillRef>
          <a:effectRef idx="0">
            <a:schemeClr val="dk1"/>
          </a:effectRef>
          <a:fontRef idx="minor">
            <a:schemeClr val="tx1"/>
          </a:fontRef>
        </p:style>
      </p:cxnSp>
      <p:cxnSp>
        <p:nvCxnSpPr>
          <p:cNvPr id="58" name="Connecteur droit avec flèche 57"/>
          <p:cNvCxnSpPr>
            <a:endCxn id="57" idx="2"/>
          </p:cNvCxnSpPr>
          <p:nvPr/>
        </p:nvCxnSpPr>
        <p:spPr>
          <a:xfrm flipV="1">
            <a:off x="7404461" y="1939410"/>
            <a:ext cx="0" cy="421674"/>
          </a:xfrm>
          <a:prstGeom prst="straightConnector1">
            <a:avLst/>
          </a:prstGeom>
          <a:ln>
            <a:solidFill>
              <a:schemeClr val="bg1">
                <a:lumMod val="85000"/>
              </a:schemeClr>
            </a:solidFill>
            <a:tailEnd type="arrow"/>
          </a:ln>
        </p:spPr>
        <p:style>
          <a:lnRef idx="1">
            <a:schemeClr val="dk1"/>
          </a:lnRef>
          <a:fillRef idx="0">
            <a:schemeClr val="dk1"/>
          </a:fillRef>
          <a:effectRef idx="0">
            <a:schemeClr val="dk1"/>
          </a:effectRef>
          <a:fontRef idx="minor">
            <a:schemeClr val="tx1"/>
          </a:fontRef>
        </p:style>
      </p:cxnSp>
      <p:sp>
        <p:nvSpPr>
          <p:cNvPr id="52" name="ZoneTexte 51">
            <a:hlinkClick r:id="rId5" action="ppaction://hlinksldjump"/>
          </p:cNvPr>
          <p:cNvSpPr txBox="1"/>
          <p:nvPr/>
        </p:nvSpPr>
        <p:spPr>
          <a:xfrm>
            <a:off x="2947287" y="2869593"/>
            <a:ext cx="936064" cy="584775"/>
          </a:xfrm>
          <a:prstGeom prst="rect">
            <a:avLst/>
          </a:prstGeom>
          <a:noFill/>
          <a:ln>
            <a:solidFill>
              <a:schemeClr val="bg1">
                <a:lumMod val="6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Mon conseiller  me fait une proposition commerciale</a:t>
            </a:r>
            <a:endParaRPr lang="fr-FR" sz="800" dirty="0">
              <a:solidFill>
                <a:schemeClr val="bg1">
                  <a:lumMod val="65000"/>
                </a:schemeClr>
              </a:solidFill>
              <a:latin typeface="Berlin Sans FB" panose="020E0602020502020306" pitchFamily="34" charset="0"/>
            </a:endParaRPr>
          </a:p>
        </p:txBody>
      </p:sp>
      <p:cxnSp>
        <p:nvCxnSpPr>
          <p:cNvPr id="51" name="Connecteur droit avec flèche 50"/>
          <p:cNvCxnSpPr>
            <a:endCxn id="52" idx="0"/>
          </p:cNvCxnSpPr>
          <p:nvPr/>
        </p:nvCxnSpPr>
        <p:spPr>
          <a:xfrm>
            <a:off x="3415319" y="2361084"/>
            <a:ext cx="0" cy="508509"/>
          </a:xfrm>
          <a:prstGeom prst="straightConnector1">
            <a:avLst/>
          </a:prstGeom>
          <a:ln>
            <a:solidFill>
              <a:schemeClr val="bg1">
                <a:lumMod val="65000"/>
              </a:schemeClr>
            </a:solidFill>
            <a:tailEnd type="arrow"/>
          </a:ln>
        </p:spPr>
        <p:style>
          <a:lnRef idx="1">
            <a:schemeClr val="dk1"/>
          </a:lnRef>
          <a:fillRef idx="0">
            <a:schemeClr val="dk1"/>
          </a:fillRef>
          <a:effectRef idx="0">
            <a:schemeClr val="dk1"/>
          </a:effectRef>
          <a:fontRef idx="minor">
            <a:schemeClr val="tx1"/>
          </a:fontRef>
        </p:style>
      </p:cxnSp>
      <p:cxnSp>
        <p:nvCxnSpPr>
          <p:cNvPr id="46" name="Connecteur droit avec flèche 45"/>
          <p:cNvCxnSpPr>
            <a:endCxn id="43" idx="2"/>
          </p:cNvCxnSpPr>
          <p:nvPr/>
        </p:nvCxnSpPr>
        <p:spPr>
          <a:xfrm flipV="1">
            <a:off x="697545" y="1945381"/>
            <a:ext cx="1" cy="362428"/>
          </a:xfrm>
          <a:prstGeom prst="straightConnector1">
            <a:avLst/>
          </a:prstGeom>
          <a:ln>
            <a:solidFill>
              <a:schemeClr val="bg1">
                <a:lumMod val="85000"/>
              </a:schemeClr>
            </a:solidFill>
            <a:tailEnd type="arrow"/>
          </a:ln>
        </p:spPr>
        <p:style>
          <a:lnRef idx="1">
            <a:schemeClr val="dk1"/>
          </a:lnRef>
          <a:fillRef idx="0">
            <a:schemeClr val="dk1"/>
          </a:fillRef>
          <a:effectRef idx="0">
            <a:schemeClr val="dk1"/>
          </a:effectRef>
          <a:fontRef idx="minor">
            <a:schemeClr val="tx1"/>
          </a:fontRef>
        </p:style>
      </p:cxnSp>
      <p:cxnSp>
        <p:nvCxnSpPr>
          <p:cNvPr id="103" name="Connecteur droit avec flèche 102"/>
          <p:cNvCxnSpPr>
            <a:endCxn id="4" idx="0"/>
          </p:cNvCxnSpPr>
          <p:nvPr/>
        </p:nvCxnSpPr>
        <p:spPr>
          <a:xfrm>
            <a:off x="8199894" y="2421456"/>
            <a:ext cx="1" cy="1584687"/>
          </a:xfrm>
          <a:prstGeom prst="straightConnector1">
            <a:avLst/>
          </a:prstGeom>
          <a:ln>
            <a:solidFill>
              <a:schemeClr val="bg1">
                <a:lumMod val="85000"/>
              </a:schemeClr>
            </a:solidFill>
            <a:tailEnd type="arrow"/>
          </a:ln>
        </p:spPr>
        <p:style>
          <a:lnRef idx="1">
            <a:schemeClr val="dk1"/>
          </a:lnRef>
          <a:fillRef idx="0">
            <a:schemeClr val="dk1"/>
          </a:fillRef>
          <a:effectRef idx="0">
            <a:schemeClr val="dk1"/>
          </a:effectRef>
          <a:fontRef idx="minor">
            <a:schemeClr val="tx1"/>
          </a:fontRef>
        </p:style>
      </p:cxnSp>
      <p:sp>
        <p:nvSpPr>
          <p:cNvPr id="23" name="ZoneTexte 22">
            <a:hlinkClick r:id="" action="ppaction://noaction"/>
          </p:cNvPr>
          <p:cNvSpPr txBox="1"/>
          <p:nvPr/>
        </p:nvSpPr>
        <p:spPr>
          <a:xfrm>
            <a:off x="7729787" y="4054234"/>
            <a:ext cx="940215" cy="461665"/>
          </a:xfrm>
          <a:prstGeom prst="rect">
            <a:avLst/>
          </a:prstGeom>
          <a:noFill/>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Il est temps d’organiser ma crémaillère ! </a:t>
            </a:r>
          </a:p>
        </p:txBody>
      </p:sp>
      <p:pic>
        <p:nvPicPr>
          <p:cNvPr id="2052" name="Picture 4" descr="Cocktail premium icon"/>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519763" y="4406539"/>
            <a:ext cx="355361" cy="355361"/>
          </a:xfrm>
          <a:prstGeom prst="rect">
            <a:avLst/>
          </a:prstGeom>
          <a:noFill/>
          <a:extLst>
            <a:ext uri="{909E8E84-426E-40DD-AFC4-6F175D3DCCD1}">
              <a14:hiddenFill xmlns:a14="http://schemas.microsoft.com/office/drawing/2010/main">
                <a:solidFill>
                  <a:srgbClr val="FFFFFF"/>
                </a:solidFill>
              </a14:hiddenFill>
            </a:ext>
          </a:extLst>
        </p:spPr>
      </p:pic>
      <p:cxnSp>
        <p:nvCxnSpPr>
          <p:cNvPr id="65" name="Connecteur droit avec flèche 64"/>
          <p:cNvCxnSpPr>
            <a:endCxn id="66" idx="2"/>
          </p:cNvCxnSpPr>
          <p:nvPr/>
        </p:nvCxnSpPr>
        <p:spPr>
          <a:xfrm flipV="1">
            <a:off x="4979248" y="1745459"/>
            <a:ext cx="0" cy="654213"/>
          </a:xfrm>
          <a:prstGeom prst="straightConnector1">
            <a:avLst/>
          </a:prstGeom>
          <a:ln>
            <a:solidFill>
              <a:schemeClr val="bg1">
                <a:lumMod val="65000"/>
              </a:schemeClr>
            </a:solidFill>
            <a:tailEnd type="arrow"/>
          </a:ln>
        </p:spPr>
        <p:style>
          <a:lnRef idx="1">
            <a:schemeClr val="dk1"/>
          </a:lnRef>
          <a:fillRef idx="0">
            <a:schemeClr val="dk1"/>
          </a:fillRef>
          <a:effectRef idx="0">
            <a:schemeClr val="dk1"/>
          </a:effectRef>
          <a:fontRef idx="minor">
            <a:schemeClr val="tx1"/>
          </a:fontRef>
        </p:style>
      </p:cxnSp>
      <p:cxnSp>
        <p:nvCxnSpPr>
          <p:cNvPr id="44" name="Connecteur droit avec flèche 43"/>
          <p:cNvCxnSpPr>
            <a:endCxn id="45" idx="2"/>
          </p:cNvCxnSpPr>
          <p:nvPr/>
        </p:nvCxnSpPr>
        <p:spPr>
          <a:xfrm flipV="1">
            <a:off x="3243003" y="1890679"/>
            <a:ext cx="0" cy="50455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8" name="Connecteur droit avec flèche 47"/>
          <p:cNvCxnSpPr>
            <a:endCxn id="49" idx="0"/>
          </p:cNvCxnSpPr>
          <p:nvPr/>
        </p:nvCxnSpPr>
        <p:spPr>
          <a:xfrm>
            <a:off x="2195736" y="2395231"/>
            <a:ext cx="0" cy="181736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2" name="Connecteur droit avec flèche 41"/>
          <p:cNvCxnSpPr>
            <a:endCxn id="41" idx="2"/>
          </p:cNvCxnSpPr>
          <p:nvPr/>
        </p:nvCxnSpPr>
        <p:spPr>
          <a:xfrm flipV="1">
            <a:off x="1693731" y="1182093"/>
            <a:ext cx="1" cy="1197380"/>
          </a:xfrm>
          <a:prstGeom prst="straightConnector1">
            <a:avLst/>
          </a:prstGeom>
          <a:ln>
            <a:solidFill>
              <a:schemeClr val="bg1">
                <a:lumMod val="85000"/>
              </a:schemeClr>
            </a:solidFill>
            <a:tailEnd type="arrow"/>
          </a:ln>
        </p:spPr>
        <p:style>
          <a:lnRef idx="1">
            <a:schemeClr val="dk1"/>
          </a:lnRef>
          <a:fillRef idx="0">
            <a:schemeClr val="dk1"/>
          </a:fillRef>
          <a:effectRef idx="0">
            <a:schemeClr val="dk1"/>
          </a:effectRef>
          <a:fontRef idx="minor">
            <a:schemeClr val="tx1"/>
          </a:fontRef>
        </p:style>
      </p:cxnSp>
      <p:cxnSp>
        <p:nvCxnSpPr>
          <p:cNvPr id="37" name="Connecteur droit avec flèche 36"/>
          <p:cNvCxnSpPr>
            <a:endCxn id="7" idx="0"/>
          </p:cNvCxnSpPr>
          <p:nvPr/>
        </p:nvCxnSpPr>
        <p:spPr>
          <a:xfrm>
            <a:off x="993627" y="2386801"/>
            <a:ext cx="0" cy="905101"/>
          </a:xfrm>
          <a:prstGeom prst="straightConnector1">
            <a:avLst/>
          </a:prstGeom>
          <a:ln>
            <a:solidFill>
              <a:schemeClr val="bg1">
                <a:lumMod val="85000"/>
              </a:schemeClr>
            </a:solidFill>
            <a:tailEnd type="arrow"/>
          </a:ln>
        </p:spPr>
        <p:style>
          <a:lnRef idx="1">
            <a:schemeClr val="dk1"/>
          </a:lnRef>
          <a:fillRef idx="0">
            <a:schemeClr val="dk1"/>
          </a:fillRef>
          <a:effectRef idx="0">
            <a:schemeClr val="dk1"/>
          </a:effectRef>
          <a:fontRef idx="minor">
            <a:schemeClr val="tx1"/>
          </a:fontRef>
        </p:style>
      </p:cxnSp>
      <p:cxnSp>
        <p:nvCxnSpPr>
          <p:cNvPr id="35" name="Connecteur droit avec flèche 34"/>
          <p:cNvCxnSpPr>
            <a:endCxn id="24" idx="0"/>
          </p:cNvCxnSpPr>
          <p:nvPr/>
        </p:nvCxnSpPr>
        <p:spPr>
          <a:xfrm>
            <a:off x="4059895" y="2395233"/>
            <a:ext cx="0" cy="1499393"/>
          </a:xfrm>
          <a:prstGeom prst="straightConnector1">
            <a:avLst/>
          </a:prstGeom>
          <a:ln>
            <a:solidFill>
              <a:schemeClr val="bg1">
                <a:lumMod val="65000"/>
              </a:schemeClr>
            </a:solidFill>
            <a:tailEnd type="arrow"/>
          </a:ln>
        </p:spPr>
        <p:style>
          <a:lnRef idx="1">
            <a:schemeClr val="dk1"/>
          </a:lnRef>
          <a:fillRef idx="0">
            <a:schemeClr val="dk1"/>
          </a:fillRef>
          <a:effectRef idx="0">
            <a:schemeClr val="dk1"/>
          </a:effectRef>
          <a:fontRef idx="minor">
            <a:schemeClr val="tx1"/>
          </a:fontRef>
        </p:style>
      </p:cxnSp>
      <p:cxnSp>
        <p:nvCxnSpPr>
          <p:cNvPr id="33" name="Connecteur droit avec flèche 32"/>
          <p:cNvCxnSpPr>
            <a:endCxn id="30" idx="0"/>
          </p:cNvCxnSpPr>
          <p:nvPr/>
        </p:nvCxnSpPr>
        <p:spPr>
          <a:xfrm>
            <a:off x="5577823" y="2421456"/>
            <a:ext cx="5802" cy="1185841"/>
          </a:xfrm>
          <a:prstGeom prst="straightConnector1">
            <a:avLst/>
          </a:prstGeom>
          <a:ln>
            <a:solidFill>
              <a:schemeClr val="bg1">
                <a:lumMod val="65000"/>
              </a:schemeClr>
            </a:solidFill>
            <a:tailEnd type="arrow"/>
          </a:ln>
        </p:spPr>
        <p:style>
          <a:lnRef idx="1">
            <a:schemeClr val="dk1"/>
          </a:lnRef>
          <a:fillRef idx="0">
            <a:schemeClr val="dk1"/>
          </a:fillRef>
          <a:effectRef idx="0">
            <a:schemeClr val="dk1"/>
          </a:effectRef>
          <a:fontRef idx="minor">
            <a:schemeClr val="tx1"/>
          </a:fontRef>
        </p:style>
      </p:cxnSp>
      <p:cxnSp>
        <p:nvCxnSpPr>
          <p:cNvPr id="32" name="Connecteur droit avec flèche 31"/>
          <p:cNvCxnSpPr>
            <a:endCxn id="29" idx="0"/>
          </p:cNvCxnSpPr>
          <p:nvPr/>
        </p:nvCxnSpPr>
        <p:spPr>
          <a:xfrm>
            <a:off x="6384496" y="2399670"/>
            <a:ext cx="0" cy="1675827"/>
          </a:xfrm>
          <a:prstGeom prst="straightConnector1">
            <a:avLst/>
          </a:prstGeom>
          <a:ln>
            <a:solidFill>
              <a:schemeClr val="bg1">
                <a:lumMod val="65000"/>
              </a:schemeClr>
            </a:solidFill>
            <a:tailEnd type="arrow"/>
          </a:ln>
        </p:spPr>
        <p:style>
          <a:lnRef idx="1">
            <a:schemeClr val="dk1"/>
          </a:lnRef>
          <a:fillRef idx="0">
            <a:schemeClr val="dk1"/>
          </a:fillRef>
          <a:effectRef idx="0">
            <a:schemeClr val="dk1"/>
          </a:effectRef>
          <a:fontRef idx="minor">
            <a:schemeClr val="tx1"/>
          </a:fontRef>
        </p:style>
      </p:cxnSp>
      <p:cxnSp>
        <p:nvCxnSpPr>
          <p:cNvPr id="8" name="Connecteur droit avec flèche 7"/>
          <p:cNvCxnSpPr>
            <a:endCxn id="21" idx="2"/>
          </p:cNvCxnSpPr>
          <p:nvPr/>
        </p:nvCxnSpPr>
        <p:spPr>
          <a:xfrm flipV="1">
            <a:off x="7514528" y="1161830"/>
            <a:ext cx="0" cy="1216605"/>
          </a:xfrm>
          <a:prstGeom prst="straightConnector1">
            <a:avLst/>
          </a:prstGeom>
          <a:ln>
            <a:solidFill>
              <a:schemeClr val="bg1">
                <a:lumMod val="85000"/>
              </a:schemeClr>
            </a:solidFill>
            <a:tailEnd type="arrow"/>
          </a:ln>
        </p:spPr>
        <p:style>
          <a:lnRef idx="1">
            <a:schemeClr val="dk1"/>
          </a:lnRef>
          <a:fillRef idx="0">
            <a:schemeClr val="dk1"/>
          </a:fillRef>
          <a:effectRef idx="0">
            <a:schemeClr val="dk1"/>
          </a:effectRef>
          <a:fontRef idx="minor">
            <a:schemeClr val="tx1"/>
          </a:fontRef>
        </p:style>
      </p:cxnSp>
      <p:sp>
        <p:nvSpPr>
          <p:cNvPr id="7" name="ZoneTexte 6">
            <a:hlinkClick r:id="" action="ppaction://noaction"/>
          </p:cNvPr>
          <p:cNvSpPr txBox="1"/>
          <p:nvPr/>
        </p:nvSpPr>
        <p:spPr>
          <a:xfrm>
            <a:off x="251520" y="3291902"/>
            <a:ext cx="1484213" cy="338554"/>
          </a:xfrm>
          <a:prstGeom prst="rect">
            <a:avLst/>
          </a:prstGeom>
          <a:noFill/>
          <a:ln>
            <a:solidFill>
              <a:schemeClr val="bg1">
                <a:lumMod val="8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Je pars à la recherche du bien immobilier de mes rêves ! </a:t>
            </a:r>
            <a:endParaRPr lang="fr-FR" sz="800" dirty="0">
              <a:solidFill>
                <a:schemeClr val="bg1">
                  <a:lumMod val="65000"/>
                </a:schemeClr>
              </a:solidFill>
              <a:latin typeface="Berlin Sans FB" panose="020E0602020502020306" pitchFamily="34" charset="0"/>
            </a:endParaRPr>
          </a:p>
        </p:txBody>
      </p:sp>
      <p:sp>
        <p:nvSpPr>
          <p:cNvPr id="24" name="ZoneTexte 23">
            <a:hlinkClick r:id="rId5" action="ppaction://hlinksldjump"/>
          </p:cNvPr>
          <p:cNvSpPr txBox="1"/>
          <p:nvPr/>
        </p:nvSpPr>
        <p:spPr>
          <a:xfrm>
            <a:off x="3591843" y="3894626"/>
            <a:ext cx="936104" cy="338554"/>
          </a:xfrm>
          <a:prstGeom prst="rect">
            <a:avLst/>
          </a:prstGeom>
          <a:noFill/>
          <a:ln>
            <a:solidFill>
              <a:schemeClr val="bg1">
                <a:lumMod val="6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Je signe la demande de prêt</a:t>
            </a:r>
            <a:endParaRPr lang="fr-FR" sz="800" dirty="0">
              <a:solidFill>
                <a:schemeClr val="bg1">
                  <a:lumMod val="65000"/>
                </a:schemeClr>
              </a:solidFill>
              <a:latin typeface="Berlin Sans FB" panose="020E0602020502020306" pitchFamily="34" charset="0"/>
            </a:endParaRPr>
          </a:p>
        </p:txBody>
      </p:sp>
      <p:pic>
        <p:nvPicPr>
          <p:cNvPr id="28" name="Picture 7" descr="Signature premium icon"/>
          <p:cNvPicPr>
            <a:picLocks noChangeAspect="1" noChangeArrowheads="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91880" y="3654199"/>
            <a:ext cx="360000" cy="360000"/>
          </a:xfrm>
          <a:prstGeom prst="rect">
            <a:avLst/>
          </a:prstGeom>
          <a:noFill/>
          <a:extLst>
            <a:ext uri="{909E8E84-426E-40DD-AFC4-6F175D3DCCD1}">
              <a14:hiddenFill xmlns:a14="http://schemas.microsoft.com/office/drawing/2010/main">
                <a:solidFill>
                  <a:srgbClr val="FFFFFF"/>
                </a:solidFill>
              </a14:hiddenFill>
            </a:ext>
          </a:extLst>
        </p:spPr>
      </p:pic>
      <p:sp>
        <p:nvSpPr>
          <p:cNvPr id="29" name="ZoneTexte 28">
            <a:hlinkClick r:id="" action="ppaction://noaction"/>
          </p:cNvPr>
          <p:cNvSpPr txBox="1"/>
          <p:nvPr/>
        </p:nvSpPr>
        <p:spPr>
          <a:xfrm>
            <a:off x="5844436" y="4075497"/>
            <a:ext cx="1080120" cy="707886"/>
          </a:xfrm>
          <a:prstGeom prst="rect">
            <a:avLst/>
          </a:prstGeom>
          <a:noFill/>
          <a:ln>
            <a:solidFill>
              <a:schemeClr val="bg1">
                <a:lumMod val="6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Après un délai de réflexion, je peux signer l’offre de prêt et la retourner à ma banque</a:t>
            </a:r>
            <a:endParaRPr lang="fr-FR" sz="800" dirty="0">
              <a:solidFill>
                <a:schemeClr val="bg1">
                  <a:lumMod val="65000"/>
                </a:schemeClr>
              </a:solidFill>
              <a:latin typeface="Berlin Sans FB" panose="020E0602020502020306" pitchFamily="34" charset="0"/>
            </a:endParaRPr>
          </a:p>
        </p:txBody>
      </p:sp>
      <p:sp>
        <p:nvSpPr>
          <p:cNvPr id="30" name="ZoneTexte 29">
            <a:hlinkClick r:id="" action="ppaction://noaction"/>
          </p:cNvPr>
          <p:cNvSpPr txBox="1"/>
          <p:nvPr/>
        </p:nvSpPr>
        <p:spPr>
          <a:xfrm>
            <a:off x="5115573" y="3607297"/>
            <a:ext cx="936104" cy="338554"/>
          </a:xfrm>
          <a:prstGeom prst="rect">
            <a:avLst/>
          </a:prstGeom>
          <a:noFill/>
          <a:ln>
            <a:solidFill>
              <a:schemeClr val="bg1">
                <a:lumMod val="6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Je réceptionne l’offre de prêt.</a:t>
            </a:r>
            <a:endParaRPr lang="fr-FR" sz="800" dirty="0">
              <a:solidFill>
                <a:schemeClr val="bg1">
                  <a:lumMod val="65000"/>
                </a:schemeClr>
              </a:solidFill>
              <a:latin typeface="Berlin Sans FB" panose="020E0602020502020306" pitchFamily="34" charset="0"/>
            </a:endParaRPr>
          </a:p>
        </p:txBody>
      </p:sp>
      <p:sp>
        <p:nvSpPr>
          <p:cNvPr id="21" name="ZoneTexte 20">
            <a:hlinkClick r:id="" action="ppaction://noaction"/>
          </p:cNvPr>
          <p:cNvSpPr txBox="1"/>
          <p:nvPr/>
        </p:nvSpPr>
        <p:spPr>
          <a:xfrm>
            <a:off x="6894845" y="700165"/>
            <a:ext cx="1239366" cy="461665"/>
          </a:xfrm>
          <a:prstGeom prst="rect">
            <a:avLst/>
          </a:prstGeom>
          <a:solidFill>
            <a:schemeClr val="bg1"/>
          </a:solidFill>
          <a:ln w="3175">
            <a:solidFill>
              <a:schemeClr val="bg1">
                <a:lumMod val="8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Signature de l’acte authentique chez le Notaire.</a:t>
            </a:r>
          </a:p>
        </p:txBody>
      </p:sp>
      <p:sp>
        <p:nvSpPr>
          <p:cNvPr id="27" name="Double flèche horizontale 26"/>
          <p:cNvSpPr/>
          <p:nvPr/>
        </p:nvSpPr>
        <p:spPr>
          <a:xfrm>
            <a:off x="2257974" y="2501451"/>
            <a:ext cx="4126522" cy="298983"/>
          </a:xfrm>
          <a:prstGeom prst="lef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700" dirty="0" smtClean="0">
                <a:latin typeface="Berlin Sans FB" panose="020E0602020502020306" pitchFamily="34" charset="0"/>
              </a:rPr>
              <a:t>4 à 10 semaines en moyenne (non contractuel)</a:t>
            </a:r>
            <a:endParaRPr lang="fr-FR" sz="700" dirty="0">
              <a:latin typeface="Berlin Sans FB" panose="020E0602020502020306" pitchFamily="34" charset="0"/>
            </a:endParaRPr>
          </a:p>
        </p:txBody>
      </p:sp>
      <p:sp>
        <p:nvSpPr>
          <p:cNvPr id="47" name="Double flèche horizontale 46"/>
          <p:cNvSpPr/>
          <p:nvPr/>
        </p:nvSpPr>
        <p:spPr>
          <a:xfrm>
            <a:off x="5577823" y="2848831"/>
            <a:ext cx="806674" cy="298983"/>
          </a:xfrm>
          <a:prstGeom prst="lef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700" dirty="0" smtClean="0">
                <a:latin typeface="Berlin Sans FB" panose="020E0602020502020306" pitchFamily="34" charset="0"/>
              </a:rPr>
              <a:t>11 jours mini </a:t>
            </a:r>
            <a:endParaRPr lang="fr-FR" sz="700" dirty="0">
              <a:latin typeface="Berlin Sans FB" panose="020E0602020502020306" pitchFamily="34" charset="0"/>
            </a:endParaRPr>
          </a:p>
        </p:txBody>
      </p:sp>
      <p:sp>
        <p:nvSpPr>
          <p:cNvPr id="40" name="ZoneTexte 39"/>
          <p:cNvSpPr txBox="1"/>
          <p:nvPr/>
        </p:nvSpPr>
        <p:spPr>
          <a:xfrm>
            <a:off x="135459" y="33667"/>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L</a:t>
            </a:r>
            <a:r>
              <a:rPr lang="fr-FR" sz="2000" b="1" dirty="0" smtClean="0">
                <a:latin typeface="Berlin Sans FB" panose="020E0602020502020306" pitchFamily="34" charset="0"/>
              </a:rPr>
              <a:t>ES </a:t>
            </a:r>
            <a:r>
              <a:rPr lang="fr-FR" sz="2000" b="1" dirty="0" smtClean="0">
                <a:latin typeface="Berlin Sans FB" panose="020E0602020502020306" pitchFamily="34" charset="0"/>
                <a:hlinkClick r:id="rId8"/>
              </a:rPr>
              <a:t>ÉTAPES</a:t>
            </a:r>
            <a:r>
              <a:rPr lang="fr-FR" sz="2000" b="1" dirty="0" smtClean="0">
                <a:latin typeface="Berlin Sans FB" panose="020E0602020502020306" pitchFamily="34" charset="0"/>
              </a:rPr>
              <a:t> DE MON </a:t>
            </a:r>
            <a:r>
              <a:rPr lang="fr-FR" sz="2000" b="1" dirty="0" smtClean="0">
                <a:solidFill>
                  <a:srgbClr val="FF0000"/>
                </a:solidFill>
                <a:latin typeface="Berlin Sans FB" panose="020E0602020502020306" pitchFamily="34" charset="0"/>
              </a:rPr>
              <a:t>A</a:t>
            </a:r>
            <a:r>
              <a:rPr lang="fr-FR" sz="2000" b="1" dirty="0" smtClean="0">
                <a:latin typeface="Berlin Sans FB" panose="020E0602020502020306" pitchFamily="34" charset="0"/>
              </a:rPr>
              <a:t>CHAT </a:t>
            </a:r>
            <a:r>
              <a:rPr lang="fr-FR" sz="2000" b="1" dirty="0" smtClean="0">
                <a:solidFill>
                  <a:srgbClr val="FF0000"/>
                </a:solidFill>
                <a:latin typeface="Berlin Sans FB" panose="020E0602020502020306" pitchFamily="34" charset="0"/>
              </a:rPr>
              <a:t>I</a:t>
            </a:r>
            <a:r>
              <a:rPr lang="fr-FR" sz="2000" b="1" dirty="0" smtClean="0">
                <a:latin typeface="Berlin Sans FB" panose="020E0602020502020306" pitchFamily="34" charset="0"/>
              </a:rPr>
              <a:t>MMOBILIER</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pic>
        <p:nvPicPr>
          <p:cNvPr id="1026" name="Picture 2"/>
          <p:cNvPicPr>
            <a:picLocks noChangeAspect="1" noChangeArrowheads="1"/>
          </p:cNvPicPr>
          <p:nvPr/>
        </p:nvPicPr>
        <p:blipFill>
          <a:blip r:embed="rId9"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31687" y="2680749"/>
            <a:ext cx="338109" cy="3381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ZoneTexte 10"/>
          <p:cNvSpPr txBox="1"/>
          <p:nvPr/>
        </p:nvSpPr>
        <p:spPr>
          <a:xfrm>
            <a:off x="321807" y="3683216"/>
            <a:ext cx="1343637" cy="430887"/>
          </a:xfrm>
          <a:prstGeom prst="rect">
            <a:avLst/>
          </a:prstGeom>
          <a:noFill/>
        </p:spPr>
        <p:txBody>
          <a:bodyPr wrap="none" rtlCol="0">
            <a:spAutoFit/>
          </a:bodyPr>
          <a:lstStyle/>
          <a:p>
            <a:pPr algn="ctr"/>
            <a:r>
              <a:rPr lang="fr-FR" sz="1050" dirty="0" smtClean="0">
                <a:solidFill>
                  <a:schemeClr val="bg1">
                    <a:lumMod val="65000"/>
                  </a:schemeClr>
                </a:solidFill>
                <a:latin typeface="MV Boli" panose="02000500030200090000" pitchFamily="2" charset="0"/>
                <a:cs typeface="MV Boli" panose="02000500030200090000" pitchFamily="2" charset="0"/>
              </a:rPr>
              <a:t>Ça y est ! </a:t>
            </a:r>
          </a:p>
          <a:p>
            <a:pPr algn="ctr"/>
            <a:r>
              <a:rPr lang="fr-FR" sz="1050" dirty="0" smtClean="0">
                <a:solidFill>
                  <a:schemeClr val="bg1">
                    <a:lumMod val="65000"/>
                  </a:schemeClr>
                </a:solidFill>
                <a:latin typeface="MV Boli" panose="02000500030200090000" pitchFamily="2" charset="0"/>
                <a:cs typeface="MV Boli" panose="02000500030200090000" pitchFamily="2" charset="0"/>
              </a:rPr>
              <a:t>Je l’ai trouvé !! </a:t>
            </a:r>
            <a:endParaRPr lang="fr-FR" sz="1050" dirty="0">
              <a:solidFill>
                <a:schemeClr val="bg1">
                  <a:lumMod val="65000"/>
                </a:schemeClr>
              </a:solidFill>
              <a:latin typeface="MV Boli" panose="02000500030200090000" pitchFamily="2" charset="0"/>
              <a:cs typeface="MV Boli" panose="02000500030200090000" pitchFamily="2" charset="0"/>
            </a:endParaRPr>
          </a:p>
        </p:txBody>
      </p:sp>
      <p:sp>
        <p:nvSpPr>
          <p:cNvPr id="41" name="ZoneTexte 40">
            <a:hlinkClick r:id="" action="ppaction://noaction"/>
          </p:cNvPr>
          <p:cNvSpPr txBox="1"/>
          <p:nvPr/>
        </p:nvSpPr>
        <p:spPr>
          <a:xfrm>
            <a:off x="831687" y="720428"/>
            <a:ext cx="1724089" cy="461665"/>
          </a:xfrm>
          <a:prstGeom prst="rect">
            <a:avLst/>
          </a:prstGeom>
          <a:noFill/>
          <a:ln>
            <a:solidFill>
              <a:schemeClr val="bg1">
                <a:lumMod val="8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Je réserve mon bien en signant le  </a:t>
            </a:r>
          </a:p>
          <a:p>
            <a:pPr algn="ctr"/>
            <a:r>
              <a:rPr lang="fr-FR" sz="800" dirty="0" smtClean="0">
                <a:solidFill>
                  <a:schemeClr val="bg1">
                    <a:lumMod val="65000"/>
                  </a:schemeClr>
                </a:solidFill>
                <a:latin typeface="Berlin Sans FB" panose="020E0602020502020306" pitchFamily="34" charset="0"/>
              </a:rPr>
              <a:t>précontrat : compromis, promesse de vente (vendeur / acheteur)</a:t>
            </a:r>
            <a:endParaRPr lang="fr-FR" sz="800" dirty="0">
              <a:solidFill>
                <a:schemeClr val="bg1">
                  <a:lumMod val="65000"/>
                </a:schemeClr>
              </a:solidFill>
              <a:latin typeface="Berlin Sans FB" panose="020E0602020502020306" pitchFamily="34" charset="0"/>
            </a:endParaRPr>
          </a:p>
        </p:txBody>
      </p:sp>
      <p:pic>
        <p:nvPicPr>
          <p:cNvPr id="1031" name="Picture 7" descr="Signature premium icon"/>
          <p:cNvPicPr>
            <a:picLocks noChangeAspect="1" noChangeArrowheads="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277947" y="973683"/>
            <a:ext cx="360000" cy="360000"/>
          </a:xfrm>
          <a:prstGeom prst="rect">
            <a:avLst/>
          </a:prstGeom>
          <a:noFill/>
          <a:extLst>
            <a:ext uri="{909E8E84-426E-40DD-AFC4-6F175D3DCCD1}">
              <a14:hiddenFill xmlns:a14="http://schemas.microsoft.com/office/drawing/2010/main">
                <a:solidFill>
                  <a:srgbClr val="FFFFFF"/>
                </a:solidFill>
              </a14:hiddenFill>
            </a:ext>
          </a:extLst>
        </p:spPr>
      </p:pic>
      <p:sp>
        <p:nvSpPr>
          <p:cNvPr id="45" name="ZoneTexte 44">
            <a:hlinkClick r:id="rId10" action="ppaction://hlinksldjump"/>
          </p:cNvPr>
          <p:cNvSpPr txBox="1"/>
          <p:nvPr/>
        </p:nvSpPr>
        <p:spPr>
          <a:xfrm>
            <a:off x="2774971" y="1305904"/>
            <a:ext cx="936064" cy="584775"/>
          </a:xfrm>
          <a:prstGeom prst="rect">
            <a:avLst/>
          </a:prstGeom>
          <a:noFill/>
          <a:ln>
            <a:solidFill>
              <a:schemeClr val="tx1"/>
            </a:solidFill>
          </a:ln>
        </p:spPr>
        <p:txBody>
          <a:bodyPr wrap="square" rtlCol="0">
            <a:spAutoFit/>
          </a:bodyPr>
          <a:lstStyle/>
          <a:p>
            <a:pPr algn="ctr"/>
            <a:r>
              <a:rPr lang="fr-FR" sz="800" dirty="0" smtClean="0">
                <a:latin typeface="Berlin Sans FB" panose="020E0602020502020306" pitchFamily="34" charset="0"/>
              </a:rPr>
              <a:t>Mon conseiller effectue une première analyse de mon projet. </a:t>
            </a:r>
            <a:endParaRPr lang="fr-FR" sz="800" dirty="0">
              <a:latin typeface="Berlin Sans FB" panose="020E0602020502020306" pitchFamily="34" charset="0"/>
            </a:endParaRPr>
          </a:p>
        </p:txBody>
      </p:sp>
      <p:sp>
        <p:nvSpPr>
          <p:cNvPr id="49" name="ZoneTexte 48">
            <a:hlinkClick r:id="rId11" action="ppaction://hlinksldjump"/>
          </p:cNvPr>
          <p:cNvSpPr txBox="1"/>
          <p:nvPr/>
        </p:nvSpPr>
        <p:spPr>
          <a:xfrm>
            <a:off x="1633649" y="4212593"/>
            <a:ext cx="1124173" cy="338554"/>
          </a:xfrm>
          <a:prstGeom prst="rect">
            <a:avLst/>
          </a:prstGeom>
          <a:noFill/>
          <a:ln>
            <a:solidFill>
              <a:schemeClr val="tx1"/>
            </a:solidFill>
          </a:ln>
        </p:spPr>
        <p:txBody>
          <a:bodyPr wrap="square" rtlCol="0">
            <a:spAutoFit/>
          </a:bodyPr>
          <a:lstStyle/>
          <a:p>
            <a:pPr algn="ctr"/>
            <a:r>
              <a:rPr lang="fr-FR" sz="800" dirty="0" smtClean="0">
                <a:latin typeface="Berlin Sans FB" panose="020E0602020502020306" pitchFamily="34" charset="0"/>
              </a:rPr>
              <a:t>Je prends RDV avec mon conseiller. </a:t>
            </a:r>
            <a:endParaRPr lang="fr-FR" sz="800" dirty="0">
              <a:latin typeface="Berlin Sans FB" panose="020E0602020502020306" pitchFamily="34" charset="0"/>
            </a:endParaRPr>
          </a:p>
        </p:txBody>
      </p:sp>
      <p:pic>
        <p:nvPicPr>
          <p:cNvPr id="1027" name="Picture 3"/>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t="14154" b="14327"/>
          <a:stretch/>
        </p:blipFill>
        <p:spPr bwMode="auto">
          <a:xfrm>
            <a:off x="1987813" y="3617726"/>
            <a:ext cx="415846" cy="2974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6" name="ZoneTexte 65">
            <a:hlinkClick r:id="rId5" action="ppaction://hlinksldjump"/>
          </p:cNvPr>
          <p:cNvSpPr txBox="1"/>
          <p:nvPr/>
        </p:nvSpPr>
        <p:spPr>
          <a:xfrm>
            <a:off x="4367180" y="1037573"/>
            <a:ext cx="1224136" cy="707886"/>
          </a:xfrm>
          <a:prstGeom prst="rect">
            <a:avLst/>
          </a:prstGeom>
          <a:noFill/>
          <a:ln>
            <a:solidFill>
              <a:schemeClr val="bg1">
                <a:lumMod val="6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Mon conseiller finalise l’étude de mon projet. Monte le dossier de crédit. Edite et m’envoie l’offre de prêt.</a:t>
            </a:r>
            <a:endParaRPr lang="fr-FR" sz="800" dirty="0">
              <a:solidFill>
                <a:schemeClr val="bg1">
                  <a:lumMod val="65000"/>
                </a:schemeClr>
              </a:solidFill>
              <a:latin typeface="Berlin Sans FB" panose="020E0602020502020306" pitchFamily="34" charset="0"/>
            </a:endParaRPr>
          </a:p>
        </p:txBody>
      </p:sp>
      <p:pic>
        <p:nvPicPr>
          <p:cNvPr id="67" name="Picture 17" descr="Performance premium icon"/>
          <p:cNvPicPr>
            <a:picLocks noChangeAspect="1" noChangeArrowheads="1"/>
          </p:cNvPicPr>
          <p:nvPr/>
        </p:nvPicPr>
        <p:blipFill>
          <a:blip r:embed="rId13"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508144" y="825288"/>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Risks premium icon"/>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607179" y="1770133"/>
            <a:ext cx="301285" cy="301285"/>
          </a:xfrm>
          <a:prstGeom prst="rect">
            <a:avLst/>
          </a:prstGeom>
          <a:noFill/>
          <a:extLst>
            <a:ext uri="{909E8E84-426E-40DD-AFC4-6F175D3DCCD1}">
              <a14:hiddenFill xmlns:a14="http://schemas.microsoft.com/office/drawing/2010/main">
                <a:solidFill>
                  <a:srgbClr val="FFFFFF"/>
                </a:solidFill>
              </a14:hiddenFill>
            </a:ext>
          </a:extLst>
        </p:spPr>
      </p:pic>
      <p:sp>
        <p:nvSpPr>
          <p:cNvPr id="70" name="ZoneTexte 69"/>
          <p:cNvSpPr txBox="1"/>
          <p:nvPr/>
        </p:nvSpPr>
        <p:spPr>
          <a:xfrm>
            <a:off x="7452320" y="3363838"/>
            <a:ext cx="1495148" cy="369332"/>
          </a:xfrm>
          <a:prstGeom prst="rect">
            <a:avLst/>
          </a:prstGeom>
          <a:solidFill>
            <a:schemeClr val="bg1"/>
          </a:solidFill>
        </p:spPr>
        <p:txBody>
          <a:bodyPr wrap="square" rtlCol="0">
            <a:spAutoFit/>
          </a:bodyPr>
          <a:lstStyle/>
          <a:p>
            <a:pPr algn="ctr"/>
            <a:r>
              <a:rPr lang="fr-FR" sz="900" dirty="0" smtClean="0">
                <a:solidFill>
                  <a:schemeClr val="bg1">
                    <a:lumMod val="65000"/>
                  </a:schemeClr>
                </a:solidFill>
                <a:latin typeface="MV Boli" panose="02000500030200090000" pitchFamily="2" charset="0"/>
                <a:cs typeface="MV Boli" panose="02000500030200090000" pitchFamily="2" charset="0"/>
              </a:rPr>
              <a:t>Chouette, je suis propriétaire !! </a:t>
            </a:r>
            <a:endParaRPr lang="fr-FR" sz="900" dirty="0">
              <a:solidFill>
                <a:schemeClr val="bg1">
                  <a:lumMod val="65000"/>
                </a:schemeClr>
              </a:solidFill>
              <a:latin typeface="MV Boli" panose="02000500030200090000" pitchFamily="2" charset="0"/>
              <a:cs typeface="MV Boli" panose="02000500030200090000" pitchFamily="2" charset="0"/>
            </a:endParaRPr>
          </a:p>
        </p:txBody>
      </p:sp>
      <p:pic>
        <p:nvPicPr>
          <p:cNvPr id="71" name="Picture 7" descr="Signature premium icon"/>
          <p:cNvPicPr>
            <a:picLocks noChangeAspect="1" noChangeArrowheads="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744556" y="4551147"/>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Letter premium icon"/>
          <p:cNvPicPr>
            <a:picLocks noChangeAspect="1" noChangeArrowheads="1"/>
          </p:cNvPicPr>
          <p:nvPr/>
        </p:nvPicPr>
        <p:blipFill>
          <a:blip r:embed="rId1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967437" y="3886706"/>
            <a:ext cx="360000" cy="360000"/>
          </a:xfrm>
          <a:prstGeom prst="rect">
            <a:avLst/>
          </a:prstGeom>
          <a:noFill/>
          <a:extLst>
            <a:ext uri="{909E8E84-426E-40DD-AFC4-6F175D3DCCD1}">
              <a14:hiddenFill xmlns:a14="http://schemas.microsoft.com/office/drawing/2010/main">
                <a:solidFill>
                  <a:srgbClr val="FFFFFF"/>
                </a:solidFill>
              </a14:hiddenFill>
            </a:ext>
          </a:extLst>
        </p:spPr>
      </p:pic>
      <p:sp>
        <p:nvSpPr>
          <p:cNvPr id="43" name="ZoneTexte 42"/>
          <p:cNvSpPr txBox="1"/>
          <p:nvPr/>
        </p:nvSpPr>
        <p:spPr>
          <a:xfrm>
            <a:off x="63451" y="1483716"/>
            <a:ext cx="1268189" cy="461665"/>
          </a:xfrm>
          <a:prstGeom prst="rect">
            <a:avLst/>
          </a:prstGeom>
          <a:noFill/>
          <a:ln>
            <a:solidFill>
              <a:schemeClr val="bg1">
                <a:lumMod val="8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Grâce à mon conseiller, je détermine la somme que je peux emprunter. </a:t>
            </a:r>
            <a:endParaRPr lang="fr-FR" sz="800" dirty="0">
              <a:solidFill>
                <a:schemeClr val="bg1">
                  <a:lumMod val="65000"/>
                </a:schemeClr>
              </a:solidFill>
              <a:latin typeface="Berlin Sans FB" panose="020E0602020502020306" pitchFamily="34" charset="0"/>
            </a:endParaRPr>
          </a:p>
        </p:txBody>
      </p:sp>
      <p:sp>
        <p:nvSpPr>
          <p:cNvPr id="50" name="Flèche droite 49"/>
          <p:cNvSpPr/>
          <p:nvPr/>
        </p:nvSpPr>
        <p:spPr>
          <a:xfrm>
            <a:off x="107504" y="2250249"/>
            <a:ext cx="8914921" cy="286252"/>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57" name="ZoneTexte 56">
            <a:hlinkClick r:id="" action="ppaction://noaction"/>
          </p:cNvPr>
          <p:cNvSpPr txBox="1"/>
          <p:nvPr/>
        </p:nvSpPr>
        <p:spPr>
          <a:xfrm>
            <a:off x="7068570" y="1600856"/>
            <a:ext cx="671782" cy="338554"/>
          </a:xfrm>
          <a:prstGeom prst="rect">
            <a:avLst/>
          </a:prstGeom>
          <a:solidFill>
            <a:schemeClr val="bg1"/>
          </a:solidFill>
          <a:ln w="3175">
            <a:solidFill>
              <a:schemeClr val="bg1">
                <a:lumMod val="8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Déblocage des fonds</a:t>
            </a:r>
          </a:p>
        </p:txBody>
      </p:sp>
      <p:pic>
        <p:nvPicPr>
          <p:cNvPr id="1045" name="Picture 21" descr="Property premium icon"/>
          <p:cNvPicPr>
            <a:picLocks noChangeAspect="1" noChangeArrowheads="1"/>
          </p:cNvPicPr>
          <p:nvPr/>
        </p:nvPicPr>
        <p:blipFill>
          <a:blip r:embed="rId1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20272" y="3018858"/>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noChangeArrowheads="1"/>
          </p:cNvPicPr>
          <p:nvPr/>
        </p:nvPicPr>
        <p:blipFill>
          <a:blip r:embed="rId1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038482" y="2931790"/>
            <a:ext cx="327304" cy="327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18"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900425" y="1815231"/>
            <a:ext cx="311363" cy="311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19" cstate="print">
            <a:duotone>
              <a:schemeClr val="bg2">
                <a:shade val="45000"/>
                <a:satMod val="135000"/>
              </a:schemeClr>
              <a:prstClr val="white"/>
            </a:duotone>
            <a:extLst>
              <a:ext uri="{28A0092B-C50C-407E-A947-70E740481C1C}">
                <a14:useLocalDpi xmlns:a14="http://schemas.microsoft.com/office/drawing/2010/main" val="0"/>
              </a:ext>
            </a:extLst>
          </a:blip>
          <a:srcRect l="12013" r="11364"/>
          <a:stretch/>
        </p:blipFill>
        <p:spPr bwMode="auto">
          <a:xfrm>
            <a:off x="2789062" y="3216435"/>
            <a:ext cx="248908" cy="3248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5" name="Picture 2" descr="Résultat de recherche d'images pour &quot;notaire&quot;">
            <a:hlinkClick r:id="rId20"/>
          </p:cNvPr>
          <p:cNvPicPr>
            <a:picLocks noChangeAspect="1" noChangeArrowheads="1"/>
          </p:cNvPicPr>
          <p:nvPr/>
        </p:nvPicPr>
        <p:blipFill>
          <a:blip r:embed="rId21"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992011" y="540888"/>
            <a:ext cx="284400" cy="28440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6" name="Picture 7"/>
          <p:cNvPicPr>
            <a:picLocks noChangeAspect="1" noChangeArrowheads="1"/>
          </p:cNvPicPr>
          <p:nvPr/>
        </p:nvPicPr>
        <p:blipFill>
          <a:blip r:embed="rId2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69796" y="1809137"/>
            <a:ext cx="308832" cy="3088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23"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884368" y="1841869"/>
            <a:ext cx="311363" cy="311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9" name="Picture 4" descr="Résultat de recherche d'images pour &quot;caisse d'epargne logo&quot;">
            <a:hlinkClick r:id="rId24"/>
          </p:cNvPr>
          <p:cNvPicPr>
            <a:picLocks noChangeAspect="1" noChangeArrowheads="1"/>
          </p:cNvPicPr>
          <p:nvPr/>
        </p:nvPicPr>
        <p:blipFill rotWithShape="1">
          <a:blip r:embed="rId25" cstate="print">
            <a:duotone>
              <a:schemeClr val="bg2">
                <a:shade val="45000"/>
                <a:satMod val="135000"/>
              </a:schemeClr>
              <a:prstClr val="white"/>
            </a:duotone>
            <a:extLst>
              <a:ext uri="{28A0092B-C50C-407E-A947-70E740481C1C}">
                <a14:useLocalDpi xmlns:a14="http://schemas.microsoft.com/office/drawing/2010/main" val="0"/>
              </a:ext>
            </a:extLst>
          </a:blip>
          <a:srcRect l="21871" r="21791"/>
          <a:stretch/>
        </p:blipFill>
        <p:spPr bwMode="auto">
          <a:xfrm>
            <a:off x="1280066" y="1544387"/>
            <a:ext cx="198562" cy="197958"/>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4" descr="Résultat de recherche d'images pour &quot;caisse d'epargne logo&quot;">
            <a:hlinkClick r:id="rId24"/>
          </p:cNvPr>
          <p:cNvPicPr>
            <a:picLocks noChangeAspect="1" noChangeArrowheads="1"/>
          </p:cNvPicPr>
          <p:nvPr/>
        </p:nvPicPr>
        <p:blipFill rotWithShape="1">
          <a:blip r:embed="rId25" cstate="print">
            <a:extLst>
              <a:ext uri="{28A0092B-C50C-407E-A947-70E740481C1C}">
                <a14:useLocalDpi xmlns:a14="http://schemas.microsoft.com/office/drawing/2010/main" val="0"/>
              </a:ext>
            </a:extLst>
          </a:blip>
          <a:srcRect l="21871" r="21791"/>
          <a:stretch/>
        </p:blipFill>
        <p:spPr bwMode="auto">
          <a:xfrm>
            <a:off x="2651666" y="4463596"/>
            <a:ext cx="198562" cy="197958"/>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4" descr="Résultat de recherche d'images pour &quot;caisse d'epargne logo&quot;">
            <a:hlinkClick r:id="rId24"/>
          </p:cNvPr>
          <p:cNvPicPr>
            <a:picLocks noChangeAspect="1" noChangeArrowheads="1"/>
          </p:cNvPicPr>
          <p:nvPr/>
        </p:nvPicPr>
        <p:blipFill rotWithShape="1">
          <a:blip r:embed="rId25" cstate="print">
            <a:extLst>
              <a:ext uri="{28A0092B-C50C-407E-A947-70E740481C1C}">
                <a14:useLocalDpi xmlns:a14="http://schemas.microsoft.com/office/drawing/2010/main" val="0"/>
              </a:ext>
            </a:extLst>
          </a:blip>
          <a:srcRect l="21871" r="21791"/>
          <a:stretch/>
        </p:blipFill>
        <p:spPr bwMode="auto">
          <a:xfrm>
            <a:off x="3653318" y="1384737"/>
            <a:ext cx="198562" cy="197958"/>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4" descr="Résultat de recherche d'images pour &quot;caisse d'epargne logo&quot;">
            <a:hlinkClick r:id="rId24"/>
          </p:cNvPr>
          <p:cNvPicPr>
            <a:picLocks noChangeAspect="1" noChangeArrowheads="1"/>
          </p:cNvPicPr>
          <p:nvPr/>
        </p:nvPicPr>
        <p:blipFill rotWithShape="1">
          <a:blip r:embed="rId25" cstate="print">
            <a:duotone>
              <a:schemeClr val="bg2">
                <a:shade val="45000"/>
                <a:satMod val="135000"/>
              </a:schemeClr>
              <a:prstClr val="white"/>
            </a:duotone>
            <a:extLst>
              <a:ext uri="{28A0092B-C50C-407E-A947-70E740481C1C}">
                <a14:useLocalDpi xmlns:a14="http://schemas.microsoft.com/office/drawing/2010/main" val="0"/>
              </a:ext>
            </a:extLst>
          </a:blip>
          <a:srcRect l="21871" r="21791"/>
          <a:stretch/>
        </p:blipFill>
        <p:spPr bwMode="auto">
          <a:xfrm>
            <a:off x="2955034" y="3432498"/>
            <a:ext cx="198562" cy="197958"/>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4" descr="Résultat de recherche d'images pour &quot;caisse d'epargne logo&quot;">
            <a:hlinkClick r:id="rId24"/>
          </p:cNvPr>
          <p:cNvPicPr>
            <a:picLocks noChangeAspect="1" noChangeArrowheads="1"/>
          </p:cNvPicPr>
          <p:nvPr/>
        </p:nvPicPr>
        <p:blipFill rotWithShape="1">
          <a:blip r:embed="rId25" cstate="print">
            <a:duotone>
              <a:schemeClr val="bg2">
                <a:shade val="45000"/>
                <a:satMod val="135000"/>
              </a:schemeClr>
              <a:prstClr val="white"/>
            </a:duotone>
            <a:extLst>
              <a:ext uri="{28A0092B-C50C-407E-A947-70E740481C1C}">
                <a14:useLocalDpi xmlns:a14="http://schemas.microsoft.com/office/drawing/2010/main" val="0"/>
              </a:ext>
            </a:extLst>
          </a:blip>
          <a:srcRect l="21871" r="21791"/>
          <a:stretch/>
        </p:blipFill>
        <p:spPr bwMode="auto">
          <a:xfrm>
            <a:off x="4465683" y="4183912"/>
            <a:ext cx="198562" cy="197958"/>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4" descr="Résultat de recherche d'images pour &quot;caisse d'epargne logo&quot;">
            <a:hlinkClick r:id="rId24"/>
          </p:cNvPr>
          <p:cNvPicPr>
            <a:picLocks noChangeAspect="1" noChangeArrowheads="1"/>
          </p:cNvPicPr>
          <p:nvPr/>
        </p:nvPicPr>
        <p:blipFill rotWithShape="1">
          <a:blip r:embed="rId25" cstate="print">
            <a:duotone>
              <a:schemeClr val="bg2">
                <a:shade val="45000"/>
                <a:satMod val="135000"/>
              </a:schemeClr>
              <a:prstClr val="white"/>
            </a:duotone>
            <a:extLst>
              <a:ext uri="{28A0092B-C50C-407E-A947-70E740481C1C}">
                <a14:useLocalDpi xmlns:a14="http://schemas.microsoft.com/office/drawing/2010/main" val="0"/>
              </a:ext>
            </a:extLst>
          </a:blip>
          <a:srcRect l="21871" r="21791"/>
          <a:stretch/>
        </p:blipFill>
        <p:spPr bwMode="auto">
          <a:xfrm>
            <a:off x="4267121" y="1643366"/>
            <a:ext cx="198562" cy="197958"/>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4" descr="Résultat de recherche d'images pour &quot;caisse d'epargne logo&quot;">
            <a:hlinkClick r:id="rId24"/>
          </p:cNvPr>
          <p:cNvPicPr>
            <a:picLocks noChangeAspect="1" noChangeArrowheads="1"/>
          </p:cNvPicPr>
          <p:nvPr/>
        </p:nvPicPr>
        <p:blipFill rotWithShape="1">
          <a:blip r:embed="rId25" cstate="print">
            <a:duotone>
              <a:schemeClr val="bg2">
                <a:shade val="45000"/>
                <a:satMod val="135000"/>
              </a:schemeClr>
              <a:prstClr val="white"/>
            </a:duotone>
            <a:extLst>
              <a:ext uri="{28A0092B-C50C-407E-A947-70E740481C1C}">
                <a14:useLocalDpi xmlns:a14="http://schemas.microsoft.com/office/drawing/2010/main" val="0"/>
              </a:ext>
            </a:extLst>
          </a:blip>
          <a:srcRect l="21871" r="21791"/>
          <a:stretch/>
        </p:blipFill>
        <p:spPr bwMode="auto">
          <a:xfrm>
            <a:off x="5952396" y="3508318"/>
            <a:ext cx="198562" cy="197958"/>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4" descr="Résultat de recherche d'images pour &quot;caisse d'epargne logo&quot;">
            <a:hlinkClick r:id="rId24"/>
          </p:cNvPr>
          <p:cNvPicPr>
            <a:picLocks noChangeAspect="1" noChangeArrowheads="1"/>
          </p:cNvPicPr>
          <p:nvPr/>
        </p:nvPicPr>
        <p:blipFill rotWithShape="1">
          <a:blip r:embed="rId25" cstate="print">
            <a:duotone>
              <a:schemeClr val="bg2">
                <a:shade val="45000"/>
                <a:satMod val="135000"/>
              </a:schemeClr>
              <a:prstClr val="white"/>
            </a:duotone>
            <a:extLst>
              <a:ext uri="{28A0092B-C50C-407E-A947-70E740481C1C}">
                <a14:useLocalDpi xmlns:a14="http://schemas.microsoft.com/office/drawing/2010/main" val="0"/>
              </a:ext>
            </a:extLst>
          </a:blip>
          <a:srcRect l="21871" r="21791"/>
          <a:stretch/>
        </p:blipFill>
        <p:spPr bwMode="auto">
          <a:xfrm>
            <a:off x="6821710" y="3955255"/>
            <a:ext cx="198562" cy="197958"/>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4" descr="Résultat de recherche d'images pour &quot;caisse d'epargne logo&quot;">
            <a:hlinkClick r:id="rId24"/>
          </p:cNvPr>
          <p:cNvPicPr>
            <a:picLocks noChangeAspect="1" noChangeArrowheads="1"/>
          </p:cNvPicPr>
          <p:nvPr/>
        </p:nvPicPr>
        <p:blipFill rotWithShape="1">
          <a:blip r:embed="rId25" cstate="print">
            <a:duotone>
              <a:schemeClr val="bg2">
                <a:shade val="45000"/>
                <a:satMod val="135000"/>
              </a:schemeClr>
              <a:prstClr val="white"/>
            </a:duotone>
            <a:extLst>
              <a:ext uri="{28A0092B-C50C-407E-A947-70E740481C1C}">
                <a14:useLocalDpi xmlns:a14="http://schemas.microsoft.com/office/drawing/2010/main" val="0"/>
              </a:ext>
            </a:extLst>
          </a:blip>
          <a:srcRect l="21871" r="21791"/>
          <a:stretch/>
        </p:blipFill>
        <p:spPr bwMode="auto">
          <a:xfrm>
            <a:off x="8801813" y="1799592"/>
            <a:ext cx="198562" cy="197958"/>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4" descr="Résultat de recherche d'images pour &quot;caisse d'epargne logo&quot;">
            <a:hlinkClick r:id="rId24"/>
          </p:cNvPr>
          <p:cNvPicPr>
            <a:picLocks noChangeAspect="1" noChangeArrowheads="1"/>
          </p:cNvPicPr>
          <p:nvPr/>
        </p:nvPicPr>
        <p:blipFill rotWithShape="1">
          <a:blip r:embed="rId25" cstate="print">
            <a:duotone>
              <a:schemeClr val="bg2">
                <a:shade val="45000"/>
                <a:satMod val="135000"/>
              </a:schemeClr>
              <a:prstClr val="white"/>
            </a:duotone>
            <a:extLst>
              <a:ext uri="{28A0092B-C50C-407E-A947-70E740481C1C}">
                <a14:useLocalDpi xmlns:a14="http://schemas.microsoft.com/office/drawing/2010/main" val="0"/>
              </a:ext>
            </a:extLst>
          </a:blip>
          <a:srcRect l="21871" r="21791"/>
          <a:stretch/>
        </p:blipFill>
        <p:spPr bwMode="auto">
          <a:xfrm>
            <a:off x="6956825" y="1483716"/>
            <a:ext cx="198562" cy="197958"/>
          </a:xfrm>
          <a:prstGeom prst="rect">
            <a:avLst/>
          </a:prstGeom>
          <a:noFill/>
          <a:extLst>
            <a:ext uri="{909E8E84-426E-40DD-AFC4-6F175D3DCCD1}">
              <a14:hiddenFill xmlns:a14="http://schemas.microsoft.com/office/drawing/2010/main">
                <a:solidFill>
                  <a:srgbClr val="FFFFFF"/>
                </a:solidFill>
              </a14:hiddenFill>
            </a:ext>
          </a:extLst>
        </p:spPr>
      </p:pic>
      <p:sp>
        <p:nvSpPr>
          <p:cNvPr id="9" name="Espace réservé du numéro de diapositive 8"/>
          <p:cNvSpPr>
            <a:spLocks noGrp="1"/>
          </p:cNvSpPr>
          <p:nvPr>
            <p:ph type="sldNum" sz="quarter" idx="12"/>
          </p:nvPr>
        </p:nvSpPr>
        <p:spPr/>
        <p:txBody>
          <a:bodyPr/>
          <a:lstStyle/>
          <a:p>
            <a:fld id="{1D19D0A2-BBF5-4B7E-A646-CBE7ACEBDC00}" type="slidenum">
              <a:rPr lang="fr-FR" smtClean="0"/>
              <a:t>2</a:t>
            </a:fld>
            <a:endParaRPr lang="fr-FR"/>
          </a:p>
        </p:txBody>
      </p:sp>
      <p:pic>
        <p:nvPicPr>
          <p:cNvPr id="80" name="Picture 2"/>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9" name="Image 78"/>
          <p:cNvPicPr>
            <a:picLocks noChangeAspect="1"/>
          </p:cNvPicPr>
          <p:nvPr/>
        </p:nvPicPr>
        <p:blipFill rotWithShape="1">
          <a:blip r:embed="rId27">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82" name="ZoneTexte 81"/>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83" name="Image 82">
            <a:hlinkClick r:id="rId28" action="ppaction://hlinksldjump"/>
          </p:cNvPr>
          <p:cNvPicPr>
            <a:picLocks noChangeAspect="1"/>
          </p:cNvPicPr>
          <p:nvPr/>
        </p:nvPicPr>
        <p:blipFill>
          <a:blip r:embed="rId29"/>
          <a:stretch>
            <a:fillRect/>
          </a:stretch>
        </p:blipFill>
        <p:spPr>
          <a:xfrm>
            <a:off x="116398" y="4736762"/>
            <a:ext cx="1054458" cy="355072"/>
          </a:xfrm>
          <a:prstGeom prst="rect">
            <a:avLst/>
          </a:prstGeom>
        </p:spPr>
      </p:pic>
      <p:pic>
        <p:nvPicPr>
          <p:cNvPr id="10"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30"/>
          <a:stretch>
            <a:fillRect/>
          </a:stretch>
        </p:blipFill>
        <p:spPr>
          <a:xfrm>
            <a:off x="-1072228" y="1976248"/>
            <a:ext cx="609600" cy="609600"/>
          </a:xfrm>
          <a:prstGeom prst="rect">
            <a:avLst/>
          </a:prstGeom>
        </p:spPr>
      </p:pic>
    </p:spTree>
    <p:extLst>
      <p:ext uri="{BB962C8B-B14F-4D97-AF65-F5344CB8AC3E}">
        <p14:creationId xmlns:p14="http://schemas.microsoft.com/office/powerpoint/2010/main" val="315982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25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35460" y="919586"/>
            <a:ext cx="8540996" cy="3000821"/>
          </a:xfrm>
          <a:prstGeom prst="rect">
            <a:avLst/>
          </a:prstGeom>
          <a:noFill/>
        </p:spPr>
        <p:txBody>
          <a:bodyPr wrap="square" rtlCol="0">
            <a:spAutoFit/>
          </a:bodyPr>
          <a:lstStyle/>
          <a:p>
            <a:pPr marL="1200150" lvl="2" indent="-285750">
              <a:lnSpc>
                <a:spcPct val="150000"/>
              </a:lnSpc>
              <a:buClr>
                <a:srgbClr val="FF0000"/>
              </a:buClr>
              <a:buFont typeface="Wingdings" panose="05000000000000000000" pitchFamily="2" charset="2"/>
              <a:buChar char="n"/>
            </a:pPr>
            <a:r>
              <a:rPr lang="fr-FR" dirty="0" smtClean="0">
                <a:latin typeface="Berlin Sans FB" panose="020E0602020502020306" pitchFamily="34" charset="0"/>
              </a:rPr>
              <a:t>Quelles sont les étapes de mon achat immobilier ?  </a:t>
            </a:r>
          </a:p>
          <a:p>
            <a:pPr marL="1200150" lvl="2" indent="-285750">
              <a:lnSpc>
                <a:spcPct val="150000"/>
              </a:lnSpc>
              <a:buClr>
                <a:srgbClr val="FF0000"/>
              </a:buClr>
              <a:buFont typeface="Wingdings" panose="05000000000000000000" pitchFamily="2" charset="2"/>
              <a:buChar char="n"/>
            </a:pPr>
            <a:r>
              <a:rPr lang="fr-FR" dirty="0" smtClean="0">
                <a:latin typeface="Berlin Sans FB" panose="020E0602020502020306" pitchFamily="34" charset="0"/>
              </a:rPr>
              <a:t>Quelle somme puis-je emprunter ? </a:t>
            </a:r>
          </a:p>
          <a:p>
            <a:pPr marL="1200150" lvl="2" indent="-285750">
              <a:lnSpc>
                <a:spcPct val="150000"/>
              </a:lnSpc>
              <a:buClr>
                <a:srgbClr val="FF0000"/>
              </a:buClr>
              <a:buFont typeface="Wingdings" panose="05000000000000000000" pitchFamily="2" charset="2"/>
              <a:buChar char="n"/>
            </a:pPr>
            <a:r>
              <a:rPr lang="fr-FR" dirty="0" smtClean="0">
                <a:latin typeface="Berlin Sans FB" panose="020E0602020502020306" pitchFamily="34" charset="0"/>
              </a:rPr>
              <a:t>Dilemme : achat dans l’ancien ou nouvelle construction ? </a:t>
            </a:r>
          </a:p>
          <a:p>
            <a:pPr marL="1200150" lvl="2" indent="-285750">
              <a:lnSpc>
                <a:spcPct val="150000"/>
              </a:lnSpc>
              <a:buClr>
                <a:srgbClr val="FF0000"/>
              </a:buClr>
              <a:buFont typeface="Wingdings" panose="05000000000000000000" pitchFamily="2" charset="2"/>
              <a:buChar char="n"/>
            </a:pPr>
            <a:r>
              <a:rPr lang="fr-FR" dirty="0" smtClean="0">
                <a:latin typeface="Berlin Sans FB" panose="020E0602020502020306" pitchFamily="34" charset="0"/>
              </a:rPr>
              <a:t>Les choses sérieuses peuvent commencer ! </a:t>
            </a:r>
          </a:p>
          <a:p>
            <a:pPr marL="1200150" lvl="2" indent="-285750">
              <a:lnSpc>
                <a:spcPct val="150000"/>
              </a:lnSpc>
              <a:buClr>
                <a:srgbClr val="FF0000"/>
              </a:buClr>
              <a:buFont typeface="Wingdings" panose="05000000000000000000" pitchFamily="2" charset="2"/>
              <a:buChar char="n"/>
            </a:pPr>
            <a:r>
              <a:rPr lang="fr-FR" dirty="0" smtClean="0">
                <a:solidFill>
                  <a:srgbClr val="FF0000"/>
                </a:solidFill>
                <a:latin typeface="Berlin Sans FB" panose="020E0602020502020306" pitchFamily="34" charset="0"/>
              </a:rPr>
              <a:t>Je fonce chez mon banquier ! </a:t>
            </a:r>
          </a:p>
          <a:p>
            <a:pPr marL="1200150" lvl="2" indent="-285750">
              <a:lnSpc>
                <a:spcPct val="150000"/>
              </a:lnSpc>
              <a:buClr>
                <a:srgbClr val="FF0000"/>
              </a:buClr>
              <a:buFont typeface="Wingdings" panose="05000000000000000000" pitchFamily="2" charset="2"/>
              <a:buChar char="n"/>
            </a:pPr>
            <a:r>
              <a:rPr lang="fr-FR" dirty="0">
                <a:latin typeface="Berlin Sans FB" panose="020E0602020502020306" pitchFamily="34" charset="0"/>
              </a:rPr>
              <a:t>Prochaine étape : RDV chez le Notaire !</a:t>
            </a:r>
          </a:p>
          <a:p>
            <a:pPr marL="1200150" lvl="2" indent="-285750">
              <a:lnSpc>
                <a:spcPct val="150000"/>
              </a:lnSpc>
              <a:buClr>
                <a:srgbClr val="FF0000"/>
              </a:buClr>
              <a:buFont typeface="Wingdings" panose="05000000000000000000" pitchFamily="2" charset="2"/>
              <a:buChar char="n"/>
            </a:pPr>
            <a:r>
              <a:rPr lang="fr-FR" dirty="0">
                <a:latin typeface="Berlin Sans FB" panose="020E0602020502020306" pitchFamily="34" charset="0"/>
              </a:rPr>
              <a:t>Chouette !! Je suis enfin propriétaire </a:t>
            </a:r>
            <a:r>
              <a:rPr lang="fr-FR" dirty="0">
                <a:latin typeface="Berlin Sans FB" panose="020E0602020502020306" pitchFamily="34" charset="0"/>
                <a:sym typeface="Wingdings" panose="05000000000000000000" pitchFamily="2" charset="2"/>
              </a:rPr>
              <a:t></a:t>
            </a:r>
            <a:endParaRPr lang="fr-FR" dirty="0">
              <a:latin typeface="Berlin Sans FB" panose="020E0602020502020306" pitchFamily="34" charset="0"/>
            </a:endParaRPr>
          </a:p>
        </p:txBody>
      </p:sp>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S</a:t>
            </a:r>
            <a:r>
              <a:rPr lang="fr-FR" sz="2000" b="1" dirty="0" smtClean="0">
                <a:latin typeface="Berlin Sans FB" panose="020E0602020502020306" pitchFamily="34" charset="0"/>
              </a:rPr>
              <a:t>OMMAIRE</a:t>
            </a:r>
            <a:r>
              <a:rPr lang="fr-FR" sz="2000" b="1" dirty="0" smtClean="0">
                <a:solidFill>
                  <a:srgbClr val="C00000"/>
                </a:solidFill>
                <a:latin typeface="Berlin Sans FB" panose="020E0602020502020306" pitchFamily="34" charset="0"/>
              </a:rPr>
              <a:t> </a:t>
            </a:r>
            <a:endParaRPr lang="fr-FR" sz="2000" dirty="0" smtClean="0">
              <a:latin typeface="Berlin Sans FB" panose="020E0602020502020306" pitchFamily="34" charset="0"/>
            </a:endParaRP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3</a:t>
            </a:fld>
            <a:endParaRPr lang="fr-FR"/>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243864" y="4736307"/>
            <a:ext cx="304800" cy="304800"/>
          </a:xfrm>
          <a:prstGeom prst="rect">
            <a:avLst/>
          </a:prstGeom>
        </p:spPr>
      </p:pic>
      <p:pic>
        <p:nvPicPr>
          <p:cNvPr id="10" name="Image 9"/>
          <p:cNvPicPr>
            <a:picLocks noChangeAspect="1"/>
          </p:cNvPicPr>
          <p:nvPr/>
        </p:nvPicPr>
        <p:blipFill rotWithShape="1">
          <a:blip r:embed="rId6">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11" name="ZoneTexte 10"/>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12" name="Image 11">
            <a:hlinkClick r:id="rId7" action="ppaction://hlinksldjump"/>
          </p:cNvPr>
          <p:cNvPicPr>
            <a:picLocks noChangeAspect="1"/>
          </p:cNvPicPr>
          <p:nvPr/>
        </p:nvPicPr>
        <p:blipFill>
          <a:blip r:embed="rId8"/>
          <a:stretch>
            <a:fillRect/>
          </a:stretch>
        </p:blipFill>
        <p:spPr>
          <a:xfrm>
            <a:off x="116398" y="4736762"/>
            <a:ext cx="1054458" cy="355072"/>
          </a:xfrm>
          <a:prstGeom prst="rect">
            <a:avLst/>
          </a:prstGeom>
        </p:spPr>
      </p:pic>
    </p:spTree>
    <p:extLst>
      <p:ext uri="{BB962C8B-B14F-4D97-AF65-F5344CB8AC3E}">
        <p14:creationId xmlns:p14="http://schemas.microsoft.com/office/powerpoint/2010/main" val="4232834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68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35980" y="0"/>
            <a:ext cx="4708020" cy="5143500"/>
          </a:xfrm>
          <a:prstGeom prst="rect">
            <a:avLst/>
          </a:prstGeom>
        </p:spPr>
      </p:pic>
      <p:sp>
        <p:nvSpPr>
          <p:cNvPr id="4" name="Rectangle 3"/>
          <p:cNvSpPr/>
          <p:nvPr/>
        </p:nvSpPr>
        <p:spPr>
          <a:xfrm>
            <a:off x="0" y="0"/>
            <a:ext cx="4573800"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dirty="0"/>
          </a:p>
        </p:txBody>
      </p:sp>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00900" y="4501944"/>
            <a:ext cx="972000" cy="218096"/>
          </a:xfrm>
          <a:prstGeom prst="rect">
            <a:avLst/>
          </a:prstGeom>
        </p:spPr>
      </p:pic>
      <p:sp>
        <p:nvSpPr>
          <p:cNvPr id="7" name="ZoneTexte 6"/>
          <p:cNvSpPr txBox="1"/>
          <p:nvPr/>
        </p:nvSpPr>
        <p:spPr>
          <a:xfrm>
            <a:off x="1806934" y="4867228"/>
            <a:ext cx="978011" cy="92333"/>
          </a:xfrm>
          <a:prstGeom prst="rect">
            <a:avLst/>
          </a:prstGeom>
          <a:noFill/>
        </p:spPr>
        <p:txBody>
          <a:bodyPr wrap="square" lIns="0" tIns="0" rIns="0" bIns="0" rtlCol="0">
            <a:spAutoFit/>
          </a:bodyPr>
          <a:lstStyle/>
          <a:p>
            <a:pPr algn="just"/>
            <a:r>
              <a:rPr lang="fr-FR" sz="600" b="1" dirty="0">
                <a:solidFill>
                  <a:schemeClr val="bg2">
                    <a:lumMod val="50000"/>
                  </a:schemeClr>
                </a:solidFill>
                <a:latin typeface="Arial Narrow" panose="020B0606020202030204" pitchFamily="34" charset="0"/>
              </a:rPr>
              <a:t>MARKETING . Marchés &amp; Offres</a:t>
            </a:r>
            <a:endParaRPr lang="fr-FR" sz="600" b="1" dirty="0">
              <a:solidFill>
                <a:schemeClr val="bg2">
                  <a:lumMod val="50000"/>
                </a:schemeClr>
              </a:solidFill>
              <a:latin typeface="Arial Narrow" panose="020B0606020202030204" pitchFamily="34" charset="0"/>
            </a:endParaRPr>
          </a:p>
        </p:txBody>
      </p:sp>
      <p:pic>
        <p:nvPicPr>
          <p:cNvPr id="8" name="Image 7">
            <a:hlinkClick r:id="rId6" action="ppaction://hlinksldjump"/>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50939" y="2568484"/>
            <a:ext cx="1890000" cy="536051"/>
          </a:xfrm>
          <a:prstGeom prst="rect">
            <a:avLst/>
          </a:prstGeom>
        </p:spPr>
      </p:pic>
      <p:pic>
        <p:nvPicPr>
          <p:cNvPr id="9" name="Imag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9439" y="1024841"/>
            <a:ext cx="3213000" cy="1019637"/>
          </a:xfrm>
          <a:prstGeom prst="rect">
            <a:avLst/>
          </a:prstGeom>
        </p:spPr>
      </p:pic>
      <p:cxnSp>
        <p:nvCxnSpPr>
          <p:cNvPr id="12" name="Connecteur droit 11"/>
          <p:cNvCxnSpPr/>
          <p:nvPr/>
        </p:nvCxnSpPr>
        <p:spPr>
          <a:xfrm>
            <a:off x="1520927" y="2237932"/>
            <a:ext cx="1485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455140" y="1014325"/>
            <a:ext cx="3612803"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p:cNvPicPr>
            <a:picLocks noChangeAspect="1"/>
          </p:cNvPicPr>
          <p:nvPr/>
        </p:nvPicPr>
        <p:blipFill>
          <a:blip r:embed="rId9"/>
          <a:stretch>
            <a:fillRect/>
          </a:stretch>
        </p:blipFill>
        <p:spPr>
          <a:xfrm>
            <a:off x="469432" y="1354724"/>
            <a:ext cx="3699777" cy="561165"/>
          </a:xfrm>
          <a:prstGeom prst="rect">
            <a:avLst/>
          </a:prstGeom>
        </p:spPr>
      </p:pic>
      <p:pic>
        <p:nvPicPr>
          <p:cNvPr id="15"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677541" y="4197144"/>
            <a:ext cx="609600" cy="609600"/>
          </a:xfrm>
          <a:prstGeom prst="rect">
            <a:avLst/>
          </a:prstGeom>
        </p:spPr>
      </p:pic>
    </p:spTree>
    <p:extLst>
      <p:ext uri="{BB962C8B-B14F-4D97-AF65-F5344CB8AC3E}">
        <p14:creationId xmlns:p14="http://schemas.microsoft.com/office/powerpoint/2010/main" val="341976896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259"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44414" y="4131080"/>
            <a:ext cx="476058" cy="4760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ZoneTexte 16"/>
          <p:cNvSpPr txBox="1"/>
          <p:nvPr/>
        </p:nvSpPr>
        <p:spPr>
          <a:xfrm>
            <a:off x="135460" y="89456"/>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L</a:t>
            </a:r>
            <a:r>
              <a:rPr lang="fr-FR" sz="2000" b="1" dirty="0">
                <a:latin typeface="Berlin Sans FB" panose="020E0602020502020306" pitchFamily="34" charset="0"/>
              </a:rPr>
              <a:t>E </a:t>
            </a:r>
            <a:r>
              <a:rPr lang="fr-FR" sz="2000" b="1" dirty="0" smtClean="0">
                <a:latin typeface="Berlin Sans FB" panose="020E0602020502020306" pitchFamily="34" charset="0"/>
              </a:rPr>
              <a:t>FINANCEMENT</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sp>
        <p:nvSpPr>
          <p:cNvPr id="6" name="ZoneTexte 5"/>
          <p:cNvSpPr txBox="1"/>
          <p:nvPr/>
        </p:nvSpPr>
        <p:spPr>
          <a:xfrm>
            <a:off x="163985" y="555526"/>
            <a:ext cx="6999032" cy="369332"/>
          </a:xfrm>
          <a:prstGeom prst="rect">
            <a:avLst/>
          </a:prstGeom>
          <a:noFill/>
        </p:spPr>
        <p:txBody>
          <a:bodyPr wrap="none" rtlCol="0">
            <a:spAutoFit/>
          </a:bodyPr>
          <a:lstStyle/>
          <a:p>
            <a:r>
              <a:rPr lang="fr-FR" dirty="0" smtClean="0">
                <a:latin typeface="Berlin Sans FB" panose="020E0602020502020306" pitchFamily="34" charset="0"/>
              </a:rPr>
              <a:t>La différence entre un crédit à la consommation et un crédit immobilier</a:t>
            </a:r>
            <a:endParaRPr lang="fr-FR" dirty="0">
              <a:latin typeface="Berlin Sans FB" panose="020E0602020502020306" pitchFamily="34" charset="0"/>
            </a:endParaRPr>
          </a:p>
        </p:txBody>
      </p:sp>
      <p:sp>
        <p:nvSpPr>
          <p:cNvPr id="3"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4113" name="Picture 17" descr="Sofa premium ic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5872" y="1863554"/>
            <a:ext cx="617985" cy="617985"/>
          </a:xfrm>
          <a:prstGeom prst="rect">
            <a:avLst/>
          </a:prstGeom>
          <a:noFill/>
          <a:extLst>
            <a:ext uri="{909E8E84-426E-40DD-AFC4-6F175D3DCCD1}">
              <a14:hiddenFill xmlns:a14="http://schemas.microsoft.com/office/drawing/2010/main">
                <a:solidFill>
                  <a:srgbClr val="FFFFFF"/>
                </a:solidFill>
              </a14:hiddenFill>
            </a:ext>
          </a:extLst>
        </p:spPr>
      </p:pic>
      <p:pic>
        <p:nvPicPr>
          <p:cNvPr id="4117" name="Picture 21" descr="House premium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99078" y="1888070"/>
            <a:ext cx="568800" cy="568800"/>
          </a:xfrm>
          <a:prstGeom prst="rect">
            <a:avLst/>
          </a:prstGeom>
          <a:noFill/>
          <a:extLst>
            <a:ext uri="{909E8E84-426E-40DD-AFC4-6F175D3DCCD1}">
              <a14:hiddenFill xmlns:a14="http://schemas.microsoft.com/office/drawing/2010/main">
                <a:solidFill>
                  <a:srgbClr val="FFFFFF"/>
                </a:solidFill>
              </a14:hiddenFill>
            </a:ext>
          </a:extLst>
        </p:spPr>
      </p:pic>
      <p:pic>
        <p:nvPicPr>
          <p:cNvPr id="4119" name="Picture 23" descr="Blueprint premium icon"/>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11871" y="1880072"/>
            <a:ext cx="568800" cy="56880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5" descr="Paint premium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963327" y="1799207"/>
            <a:ext cx="568886" cy="568886"/>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3" descr="Window premium icon"/>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275297" y="1764167"/>
            <a:ext cx="568800" cy="568800"/>
          </a:xfrm>
          <a:prstGeom prst="rect">
            <a:avLst/>
          </a:prstGeom>
          <a:noFill/>
          <a:extLst>
            <a:ext uri="{909E8E84-426E-40DD-AFC4-6F175D3DCCD1}">
              <a14:hiddenFill xmlns:a14="http://schemas.microsoft.com/office/drawing/2010/main">
                <a:solidFill>
                  <a:srgbClr val="FFFFFF"/>
                </a:solidFill>
              </a14:hiddenFill>
            </a:ext>
          </a:extLst>
        </p:spPr>
      </p:pic>
      <p:sp>
        <p:nvSpPr>
          <p:cNvPr id="51" name="ZoneTexte 50"/>
          <p:cNvSpPr txBox="1"/>
          <p:nvPr/>
        </p:nvSpPr>
        <p:spPr>
          <a:xfrm>
            <a:off x="611560" y="4083918"/>
            <a:ext cx="7813436" cy="523220"/>
          </a:xfrm>
          <a:prstGeom prst="rect">
            <a:avLst/>
          </a:prstGeom>
          <a:noFill/>
        </p:spPr>
        <p:txBody>
          <a:bodyPr wrap="square" rtlCol="0">
            <a:spAutoFit/>
          </a:bodyPr>
          <a:lstStyle/>
          <a:p>
            <a:pPr algn="ctr"/>
            <a:r>
              <a:rPr lang="fr-FR" sz="1400" dirty="0" smtClean="0">
                <a:solidFill>
                  <a:srgbClr val="CC0000"/>
                </a:solidFill>
                <a:effectLst>
                  <a:outerShdw blurRad="38100" dist="38100" dir="2700000" algn="tl">
                    <a:srgbClr val="000000">
                      <a:alpha val="43137"/>
                    </a:srgbClr>
                  </a:outerShdw>
                </a:effectLst>
                <a:latin typeface="Berlin Sans FB" panose="020E0602020502020306" pitchFamily="34" charset="0"/>
              </a:rPr>
              <a:t>3/5 des clients ont recours à un prêt personnel dans les 2 ans qui suivent le crédit immobilier, pensez à anticiper ce besoin de trésorerie dès votre achat immobilier (possibilité de souscrire à un prêt projet). </a:t>
            </a:r>
            <a:endParaRPr lang="fr-FR" sz="1400" dirty="0">
              <a:solidFill>
                <a:srgbClr val="CC0000"/>
              </a:solidFill>
              <a:effectLst>
                <a:outerShdw blurRad="38100" dist="38100" dir="2700000" algn="tl">
                  <a:srgbClr val="000000">
                    <a:alpha val="43137"/>
                  </a:srgbClr>
                </a:outerShdw>
              </a:effectLst>
              <a:latin typeface="Berlin Sans FB" panose="020E0602020502020306" pitchFamily="34" charset="0"/>
            </a:endParaRPr>
          </a:p>
        </p:txBody>
      </p:sp>
      <p:cxnSp>
        <p:nvCxnSpPr>
          <p:cNvPr id="35" name="Connecteur droit 34"/>
          <p:cNvCxnSpPr/>
          <p:nvPr/>
        </p:nvCxnSpPr>
        <p:spPr>
          <a:xfrm>
            <a:off x="4355976" y="1247427"/>
            <a:ext cx="0" cy="2675488"/>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7" name="ZoneTexte 6"/>
          <p:cNvSpPr txBox="1"/>
          <p:nvPr/>
        </p:nvSpPr>
        <p:spPr>
          <a:xfrm>
            <a:off x="0" y="1247427"/>
            <a:ext cx="4572000" cy="369332"/>
          </a:xfrm>
          <a:prstGeom prst="rect">
            <a:avLst/>
          </a:prstGeom>
          <a:noFill/>
        </p:spPr>
        <p:txBody>
          <a:bodyPr wrap="square" rtlCol="0">
            <a:spAutoFit/>
          </a:bodyPr>
          <a:lstStyle/>
          <a:p>
            <a:pPr algn="ctr"/>
            <a:r>
              <a:rPr lang="fr-FR" dirty="0" smtClean="0">
                <a:effectLst>
                  <a:outerShdw blurRad="38100" dist="38100" dir="2700000" algn="tl">
                    <a:srgbClr val="000000">
                      <a:alpha val="43137"/>
                    </a:srgbClr>
                  </a:outerShdw>
                </a:effectLst>
                <a:latin typeface="Berlin Sans FB" panose="020E0602020502020306" pitchFamily="34" charset="0"/>
              </a:rPr>
              <a:t>CRÉDIT À LA CONSOMMATION</a:t>
            </a:r>
            <a:endParaRPr lang="fr-FR" dirty="0">
              <a:effectLst>
                <a:outerShdw blurRad="38100" dist="38100" dir="2700000" algn="tl">
                  <a:srgbClr val="000000">
                    <a:alpha val="43137"/>
                  </a:srgbClr>
                </a:outerShdw>
              </a:effectLst>
              <a:latin typeface="Berlin Sans FB" panose="020E0602020502020306" pitchFamily="34" charset="0"/>
            </a:endParaRPr>
          </a:p>
        </p:txBody>
      </p:sp>
      <p:sp>
        <p:nvSpPr>
          <p:cNvPr id="40" name="ZoneTexte 39"/>
          <p:cNvSpPr txBox="1"/>
          <p:nvPr/>
        </p:nvSpPr>
        <p:spPr>
          <a:xfrm>
            <a:off x="4572000" y="1266314"/>
            <a:ext cx="4571999" cy="369332"/>
          </a:xfrm>
          <a:prstGeom prst="rect">
            <a:avLst/>
          </a:prstGeom>
          <a:noFill/>
        </p:spPr>
        <p:txBody>
          <a:bodyPr wrap="square" rtlCol="0">
            <a:spAutoFit/>
          </a:bodyPr>
          <a:lstStyle/>
          <a:p>
            <a:pPr algn="ctr"/>
            <a:r>
              <a:rPr lang="fr-FR" dirty="0" smtClean="0">
                <a:effectLst>
                  <a:outerShdw blurRad="38100" dist="38100" dir="2700000" algn="tl">
                    <a:srgbClr val="000000">
                      <a:alpha val="43137"/>
                    </a:srgbClr>
                  </a:outerShdw>
                </a:effectLst>
                <a:latin typeface="Berlin Sans FB" panose="020E0602020502020306" pitchFamily="34" charset="0"/>
              </a:rPr>
              <a:t>CRÉDIT IMMOBILIER</a:t>
            </a:r>
            <a:endParaRPr lang="fr-FR" dirty="0">
              <a:effectLst>
                <a:outerShdw blurRad="38100" dist="38100" dir="2700000" algn="tl">
                  <a:srgbClr val="000000">
                    <a:alpha val="43137"/>
                  </a:srgbClr>
                </a:outerShdw>
              </a:effectLst>
              <a:latin typeface="Berlin Sans FB" panose="020E0602020502020306" pitchFamily="34" charset="0"/>
            </a:endParaRPr>
          </a:p>
        </p:txBody>
      </p:sp>
      <p:sp>
        <p:nvSpPr>
          <p:cNvPr id="8" name="ZoneTexte 7"/>
          <p:cNvSpPr txBox="1"/>
          <p:nvPr/>
        </p:nvSpPr>
        <p:spPr>
          <a:xfrm>
            <a:off x="331452" y="2489932"/>
            <a:ext cx="1161619" cy="261610"/>
          </a:xfrm>
          <a:prstGeom prst="rect">
            <a:avLst/>
          </a:prstGeom>
          <a:noFill/>
        </p:spPr>
        <p:txBody>
          <a:bodyPr wrap="square" rtlCol="0">
            <a:spAutoFit/>
          </a:bodyPr>
          <a:lstStyle/>
          <a:p>
            <a:pPr algn="ctr"/>
            <a:r>
              <a:rPr lang="fr-FR" sz="1100" dirty="0" smtClean="0">
                <a:latin typeface="Berlin Sans FB" panose="020E0602020502020306" pitchFamily="34" charset="0"/>
              </a:rPr>
              <a:t>Ameublement</a:t>
            </a:r>
          </a:p>
        </p:txBody>
      </p:sp>
      <p:sp>
        <p:nvSpPr>
          <p:cNvPr id="41" name="ZoneTexte 40"/>
          <p:cNvSpPr txBox="1"/>
          <p:nvPr/>
        </p:nvSpPr>
        <p:spPr>
          <a:xfrm>
            <a:off x="1619672" y="2419824"/>
            <a:ext cx="1224702" cy="430887"/>
          </a:xfrm>
          <a:prstGeom prst="rect">
            <a:avLst/>
          </a:prstGeom>
          <a:noFill/>
        </p:spPr>
        <p:txBody>
          <a:bodyPr wrap="square" rtlCol="0">
            <a:spAutoFit/>
          </a:bodyPr>
          <a:lstStyle/>
          <a:p>
            <a:pPr algn="ctr"/>
            <a:r>
              <a:rPr lang="fr-FR" sz="1100" dirty="0" smtClean="0">
                <a:latin typeface="Berlin Sans FB" panose="020E0602020502020306" pitchFamily="34" charset="0"/>
              </a:rPr>
              <a:t>Travaux d’embellissement </a:t>
            </a:r>
          </a:p>
        </p:txBody>
      </p:sp>
      <p:sp>
        <p:nvSpPr>
          <p:cNvPr id="53" name="ZoneTexte 52"/>
          <p:cNvSpPr txBox="1"/>
          <p:nvPr/>
        </p:nvSpPr>
        <p:spPr>
          <a:xfrm>
            <a:off x="2975972" y="2419825"/>
            <a:ext cx="1160511" cy="430887"/>
          </a:xfrm>
          <a:prstGeom prst="rect">
            <a:avLst/>
          </a:prstGeom>
          <a:noFill/>
        </p:spPr>
        <p:txBody>
          <a:bodyPr wrap="square" rtlCol="0">
            <a:spAutoFit/>
          </a:bodyPr>
          <a:lstStyle/>
          <a:p>
            <a:pPr algn="ctr"/>
            <a:r>
              <a:rPr lang="fr-FR" sz="1100" dirty="0" smtClean="0">
                <a:latin typeface="Berlin Sans FB" panose="020E0602020502020306" pitchFamily="34" charset="0"/>
              </a:rPr>
              <a:t>Travaux de rénovation </a:t>
            </a:r>
          </a:p>
        </p:txBody>
      </p:sp>
      <p:sp>
        <p:nvSpPr>
          <p:cNvPr id="11" name="Rectangle 10"/>
          <p:cNvSpPr/>
          <p:nvPr/>
        </p:nvSpPr>
        <p:spPr>
          <a:xfrm>
            <a:off x="323528" y="1707654"/>
            <a:ext cx="1160511" cy="1143058"/>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Rectangle 53"/>
          <p:cNvSpPr/>
          <p:nvPr/>
        </p:nvSpPr>
        <p:spPr>
          <a:xfrm>
            <a:off x="1667515" y="1707654"/>
            <a:ext cx="1160511" cy="1134274"/>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Rectangle 54"/>
          <p:cNvSpPr/>
          <p:nvPr/>
        </p:nvSpPr>
        <p:spPr>
          <a:xfrm>
            <a:off x="2979441" y="1710274"/>
            <a:ext cx="1160511" cy="1134274"/>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p:cNvSpPr txBox="1"/>
          <p:nvPr/>
        </p:nvSpPr>
        <p:spPr>
          <a:xfrm>
            <a:off x="222463" y="3206347"/>
            <a:ext cx="2300630" cy="600164"/>
          </a:xfrm>
          <a:prstGeom prst="rect">
            <a:avLst/>
          </a:prstGeom>
          <a:noFill/>
        </p:spPr>
        <p:txBody>
          <a:bodyPr wrap="none" rtlCol="0">
            <a:spAutoFit/>
          </a:bodyPr>
          <a:lstStyle/>
          <a:p>
            <a:pPr marL="285750" indent="-285750">
              <a:buClr>
                <a:srgbClr val="FF0000"/>
              </a:buClr>
              <a:buFont typeface="Wingdings" panose="05000000000000000000" pitchFamily="2" charset="2"/>
              <a:buChar char="n"/>
            </a:pPr>
            <a:r>
              <a:rPr lang="fr-FR" sz="1100" dirty="0" smtClean="0">
                <a:latin typeface="Berlin Sans FB" panose="020E0602020502020306" pitchFamily="34" charset="0"/>
              </a:rPr>
              <a:t>75 000 € max</a:t>
            </a:r>
          </a:p>
          <a:p>
            <a:pPr marL="285750" indent="-285750">
              <a:buClr>
                <a:srgbClr val="FF0000"/>
              </a:buClr>
              <a:buFont typeface="Wingdings" panose="05000000000000000000" pitchFamily="2" charset="2"/>
              <a:buChar char="n"/>
            </a:pPr>
            <a:r>
              <a:rPr lang="fr-FR" sz="1100" dirty="0" smtClean="0">
                <a:latin typeface="Berlin Sans FB" panose="020E0602020502020306" pitchFamily="34" charset="0"/>
              </a:rPr>
              <a:t>10 ans max</a:t>
            </a:r>
          </a:p>
          <a:p>
            <a:pPr marL="285750" indent="-285750">
              <a:buClr>
                <a:srgbClr val="FF0000"/>
              </a:buClr>
              <a:buFont typeface="Wingdings" panose="05000000000000000000" pitchFamily="2" charset="2"/>
              <a:buChar char="n"/>
            </a:pPr>
            <a:r>
              <a:rPr lang="fr-FR" sz="1100" dirty="0" smtClean="0">
                <a:latin typeface="Berlin Sans FB" panose="020E0602020502020306" pitchFamily="34" charset="0"/>
              </a:rPr>
              <a:t>14 jours de délai de rétractation</a:t>
            </a:r>
            <a:endParaRPr lang="fr-FR" sz="1100" dirty="0">
              <a:latin typeface="Berlin Sans FB" panose="020E0602020502020306" pitchFamily="34" charset="0"/>
            </a:endParaRPr>
          </a:p>
        </p:txBody>
      </p:sp>
      <p:sp>
        <p:nvSpPr>
          <p:cNvPr id="57" name="ZoneTexte 56"/>
          <p:cNvSpPr txBox="1"/>
          <p:nvPr/>
        </p:nvSpPr>
        <p:spPr>
          <a:xfrm>
            <a:off x="4723940" y="2538952"/>
            <a:ext cx="1161619" cy="261610"/>
          </a:xfrm>
          <a:prstGeom prst="rect">
            <a:avLst/>
          </a:prstGeom>
          <a:noFill/>
        </p:spPr>
        <p:txBody>
          <a:bodyPr wrap="square" rtlCol="0">
            <a:spAutoFit/>
          </a:bodyPr>
          <a:lstStyle/>
          <a:p>
            <a:pPr algn="ctr"/>
            <a:r>
              <a:rPr lang="fr-FR" sz="1100" dirty="0" smtClean="0">
                <a:latin typeface="Berlin Sans FB" panose="020E0602020502020306" pitchFamily="34" charset="0"/>
              </a:rPr>
              <a:t>Terrain</a:t>
            </a:r>
          </a:p>
        </p:txBody>
      </p:sp>
      <p:sp>
        <p:nvSpPr>
          <p:cNvPr id="58" name="Rectangle 57"/>
          <p:cNvSpPr/>
          <p:nvPr/>
        </p:nvSpPr>
        <p:spPr>
          <a:xfrm>
            <a:off x="4716016" y="1707655"/>
            <a:ext cx="1160511" cy="1134274"/>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 name="ZoneTexte 59"/>
          <p:cNvSpPr txBox="1"/>
          <p:nvPr/>
        </p:nvSpPr>
        <p:spPr>
          <a:xfrm>
            <a:off x="6002669" y="2438844"/>
            <a:ext cx="1161619" cy="430887"/>
          </a:xfrm>
          <a:prstGeom prst="rect">
            <a:avLst/>
          </a:prstGeom>
          <a:noFill/>
        </p:spPr>
        <p:txBody>
          <a:bodyPr wrap="square" rtlCol="0">
            <a:spAutoFit/>
          </a:bodyPr>
          <a:lstStyle/>
          <a:p>
            <a:pPr algn="ctr"/>
            <a:r>
              <a:rPr lang="fr-FR" sz="1100" dirty="0" smtClean="0">
                <a:latin typeface="Berlin Sans FB" panose="020E0602020502020306" pitchFamily="34" charset="0"/>
              </a:rPr>
              <a:t>Bien existant ou à construir</a:t>
            </a:r>
            <a:r>
              <a:rPr lang="fr-FR" sz="1100" dirty="0">
                <a:latin typeface="Berlin Sans FB" panose="020E0602020502020306" pitchFamily="34" charset="0"/>
              </a:rPr>
              <a:t>e</a:t>
            </a:r>
            <a:endParaRPr lang="fr-FR" sz="1100" dirty="0" smtClean="0">
              <a:latin typeface="Berlin Sans FB" panose="020E0602020502020306" pitchFamily="34" charset="0"/>
            </a:endParaRPr>
          </a:p>
        </p:txBody>
      </p:sp>
      <p:sp>
        <p:nvSpPr>
          <p:cNvPr id="61" name="Rectangle 60"/>
          <p:cNvSpPr/>
          <p:nvPr/>
        </p:nvSpPr>
        <p:spPr>
          <a:xfrm>
            <a:off x="5994745" y="1707654"/>
            <a:ext cx="1160511" cy="1143058"/>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2" name="Picture 15" descr="Paint premium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579386" y="1803599"/>
            <a:ext cx="568886" cy="568886"/>
          </a:xfrm>
          <a:prstGeom prst="rect">
            <a:avLst/>
          </a:prstGeom>
          <a:noFill/>
          <a:extLst>
            <a:ext uri="{909E8E84-426E-40DD-AFC4-6F175D3DCCD1}">
              <a14:hiddenFill xmlns:a14="http://schemas.microsoft.com/office/drawing/2010/main">
                <a:solidFill>
                  <a:srgbClr val="FFFFFF"/>
                </a:solidFill>
              </a14:hiddenFill>
            </a:ext>
          </a:extLst>
        </p:spPr>
      </p:pic>
      <p:sp>
        <p:nvSpPr>
          <p:cNvPr id="63" name="ZoneTexte 62"/>
          <p:cNvSpPr txBox="1"/>
          <p:nvPr/>
        </p:nvSpPr>
        <p:spPr>
          <a:xfrm>
            <a:off x="7283573" y="2533785"/>
            <a:ext cx="1176859" cy="261610"/>
          </a:xfrm>
          <a:prstGeom prst="rect">
            <a:avLst/>
          </a:prstGeom>
          <a:noFill/>
        </p:spPr>
        <p:txBody>
          <a:bodyPr wrap="square" rtlCol="0">
            <a:spAutoFit/>
          </a:bodyPr>
          <a:lstStyle/>
          <a:p>
            <a:pPr algn="ctr"/>
            <a:r>
              <a:rPr lang="fr-FR" sz="1100" dirty="0" smtClean="0">
                <a:latin typeface="Berlin Sans FB" panose="020E0602020502020306" pitchFamily="34" charset="0"/>
              </a:rPr>
              <a:t>Travaux</a:t>
            </a:r>
          </a:p>
        </p:txBody>
      </p:sp>
      <p:sp>
        <p:nvSpPr>
          <p:cNvPr id="64" name="Rectangle 63"/>
          <p:cNvSpPr/>
          <p:nvPr/>
        </p:nvSpPr>
        <p:spPr>
          <a:xfrm>
            <a:off x="7283574" y="1712046"/>
            <a:ext cx="1160511" cy="1134274"/>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 name="ZoneTexte 64"/>
          <p:cNvSpPr txBox="1"/>
          <p:nvPr/>
        </p:nvSpPr>
        <p:spPr>
          <a:xfrm>
            <a:off x="4376621" y="3087083"/>
            <a:ext cx="4756430" cy="769441"/>
          </a:xfrm>
          <a:prstGeom prst="rect">
            <a:avLst/>
          </a:prstGeom>
          <a:noFill/>
        </p:spPr>
        <p:txBody>
          <a:bodyPr wrap="none" rtlCol="0">
            <a:spAutoFit/>
          </a:bodyPr>
          <a:lstStyle/>
          <a:p>
            <a:pPr marL="285750" indent="-285750">
              <a:buClr>
                <a:srgbClr val="FF0000"/>
              </a:buClr>
              <a:buFont typeface="Wingdings" panose="05000000000000000000" pitchFamily="2" charset="2"/>
              <a:buChar char="n"/>
            </a:pPr>
            <a:r>
              <a:rPr lang="fr-FR" sz="1100" dirty="0" smtClean="0">
                <a:latin typeface="Berlin Sans FB" panose="020E0602020502020306" pitchFamily="34" charset="0"/>
              </a:rPr>
              <a:t>Toute somme financée est à justifier</a:t>
            </a:r>
          </a:p>
          <a:p>
            <a:pPr marL="285750" indent="-285750">
              <a:buClr>
                <a:srgbClr val="FF0000"/>
              </a:buClr>
              <a:buFont typeface="Wingdings" panose="05000000000000000000" pitchFamily="2" charset="2"/>
              <a:buChar char="n"/>
            </a:pPr>
            <a:r>
              <a:rPr lang="fr-FR" sz="1100" dirty="0" smtClean="0">
                <a:latin typeface="Berlin Sans FB" panose="020E0602020502020306" pitchFamily="34" charset="0"/>
              </a:rPr>
              <a:t>25 ans max</a:t>
            </a:r>
          </a:p>
          <a:p>
            <a:pPr marL="285750" indent="-285750">
              <a:buClr>
                <a:srgbClr val="FF0000"/>
              </a:buClr>
              <a:buFont typeface="Wingdings" panose="05000000000000000000" pitchFamily="2" charset="2"/>
              <a:buChar char="n"/>
            </a:pPr>
            <a:r>
              <a:rPr lang="fr-FR" sz="1100" dirty="0" smtClean="0">
                <a:latin typeface="Berlin Sans FB" panose="020E0602020502020306" pitchFamily="34" charset="0"/>
              </a:rPr>
              <a:t>10 jours de délai de réflexion </a:t>
            </a:r>
            <a:r>
              <a:rPr lang="fr-FR" sz="1000" dirty="0" smtClean="0">
                <a:latin typeface="Berlin Sans FB" panose="020E0602020502020306" pitchFamily="34" charset="0"/>
              </a:rPr>
              <a:t>(retour de l’offre possible à compter du 11</a:t>
            </a:r>
            <a:r>
              <a:rPr lang="fr-FR" sz="1000" baseline="30000" dirty="0" smtClean="0">
                <a:latin typeface="Berlin Sans FB" panose="020E0602020502020306" pitchFamily="34" charset="0"/>
              </a:rPr>
              <a:t>ème</a:t>
            </a:r>
            <a:r>
              <a:rPr lang="fr-FR" sz="1000" dirty="0" smtClean="0">
                <a:latin typeface="Berlin Sans FB" panose="020E0602020502020306" pitchFamily="34" charset="0"/>
              </a:rPr>
              <a:t> jour)</a:t>
            </a:r>
          </a:p>
          <a:p>
            <a:pPr marL="285750" indent="-285750">
              <a:buClr>
                <a:srgbClr val="FF0000"/>
              </a:buClr>
              <a:buFont typeface="Wingdings" panose="05000000000000000000" pitchFamily="2" charset="2"/>
              <a:buChar char="n"/>
            </a:pPr>
            <a:r>
              <a:rPr lang="fr-FR" sz="1100" dirty="0" smtClean="0">
                <a:latin typeface="Berlin Sans FB" panose="020E0602020502020306" pitchFamily="34" charset="0"/>
              </a:rPr>
              <a:t>Au regard de la somme empruntée, une garantie est adossée au crédit</a:t>
            </a:r>
            <a:endParaRPr lang="fr-FR" sz="1100" dirty="0">
              <a:latin typeface="Berlin Sans FB" panose="020E0602020502020306" pitchFamily="34" charset="0"/>
            </a:endParaRPr>
          </a:p>
        </p:txBody>
      </p:sp>
      <p:pic>
        <p:nvPicPr>
          <p:cNvPr id="67" name="Picture 4" descr="System attention icon">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977244" y="449434"/>
            <a:ext cx="425141" cy="425141"/>
          </a:xfrm>
          <a:prstGeom prst="rect">
            <a:avLst/>
          </a:prstGeom>
          <a:noFill/>
          <a:extLst>
            <a:ext uri="{909E8E84-426E-40DD-AFC4-6F175D3DCCD1}">
              <a14:hiddenFill xmlns:a14="http://schemas.microsoft.com/office/drawing/2010/main">
                <a:solidFill>
                  <a:srgbClr val="FFFFFF"/>
                </a:solidFill>
              </a14:hiddenFill>
            </a:ext>
          </a:extLst>
        </p:spPr>
      </p:pic>
      <p:sp>
        <p:nvSpPr>
          <p:cNvPr id="68" name="ZoneTexte 67"/>
          <p:cNvSpPr txBox="1"/>
          <p:nvPr/>
        </p:nvSpPr>
        <p:spPr>
          <a:xfrm rot="21128167">
            <a:off x="7504061" y="807844"/>
            <a:ext cx="1598833" cy="369332"/>
          </a:xfrm>
          <a:prstGeom prst="rect">
            <a:avLst/>
          </a:prstGeom>
          <a:noFill/>
        </p:spPr>
        <p:txBody>
          <a:bodyPr wrap="square" rtlCol="0">
            <a:spAutoFit/>
          </a:bodyPr>
          <a:lstStyle/>
          <a:p>
            <a:pPr algn="ctr"/>
            <a:r>
              <a:rPr lang="fr-FR" sz="900" b="1" dirty="0" smtClean="0">
                <a:solidFill>
                  <a:srgbClr val="C00000"/>
                </a:solidFill>
                <a:latin typeface="Bradley Hand ITC" panose="03070402050302030203" pitchFamily="66" charset="0"/>
              </a:rPr>
              <a:t>Cadré par une réglementation de plus en plus complexe</a:t>
            </a:r>
            <a:endParaRPr lang="fr-FR" sz="900" b="1" dirty="0">
              <a:solidFill>
                <a:srgbClr val="C00000"/>
              </a:solidFill>
              <a:latin typeface="Bradley Hand ITC" panose="03070402050302030203" pitchFamily="66" charset="0"/>
            </a:endParaRPr>
          </a:p>
        </p:txBody>
      </p:sp>
      <p:sp>
        <p:nvSpPr>
          <p:cNvPr id="69" name="Ellipse 68"/>
          <p:cNvSpPr/>
          <p:nvPr/>
        </p:nvSpPr>
        <p:spPr>
          <a:xfrm>
            <a:off x="5580671" y="1266051"/>
            <a:ext cx="2567557" cy="371258"/>
          </a:xfrm>
          <a:prstGeom prst="ellipse">
            <a:avLst/>
          </a:prstGeom>
          <a:noFill/>
          <a:ln w="12700">
            <a:solidFill>
              <a:srgbClr val="CC000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cxnSp>
        <p:nvCxnSpPr>
          <p:cNvPr id="70" name="Connecteur en arc 69"/>
          <p:cNvCxnSpPr>
            <a:stCxn id="69" idx="6"/>
            <a:endCxn id="68" idx="2"/>
          </p:cNvCxnSpPr>
          <p:nvPr/>
        </p:nvCxnSpPr>
        <p:spPr>
          <a:xfrm flipV="1">
            <a:off x="8148228" y="1175439"/>
            <a:ext cx="180516" cy="276241"/>
          </a:xfrm>
          <a:prstGeom prst="curvedConnector2">
            <a:avLst/>
          </a:prstGeom>
          <a:ln w="12700">
            <a:solidFill>
              <a:srgbClr val="CC0000"/>
            </a:solidFill>
            <a:tailEnd type="arrow"/>
          </a:ln>
        </p:spPr>
        <p:style>
          <a:lnRef idx="1">
            <a:schemeClr val="accent1"/>
          </a:lnRef>
          <a:fillRef idx="0">
            <a:schemeClr val="accent1"/>
          </a:fillRef>
          <a:effectRef idx="0">
            <a:schemeClr val="accent1"/>
          </a:effectRef>
          <a:fontRef idx="minor">
            <a:schemeClr val="tx1"/>
          </a:fontRef>
        </p:style>
      </p:cxnSp>
      <p:sp>
        <p:nvSpPr>
          <p:cNvPr id="4" name="Espace réservé du numéro de diapositive 3"/>
          <p:cNvSpPr>
            <a:spLocks noGrp="1"/>
          </p:cNvSpPr>
          <p:nvPr>
            <p:ph type="sldNum" sz="quarter" idx="12"/>
          </p:nvPr>
        </p:nvSpPr>
        <p:spPr/>
        <p:txBody>
          <a:bodyPr/>
          <a:lstStyle/>
          <a:p>
            <a:fld id="{1D19D0A2-BBF5-4B7E-A646-CBE7ACEBDC00}" type="slidenum">
              <a:rPr lang="fr-FR" smtClean="0"/>
              <a:t>5</a:t>
            </a:fld>
            <a:endParaRPr lang="fr-FR"/>
          </a:p>
        </p:txBody>
      </p:sp>
      <p:pic>
        <p:nvPicPr>
          <p:cNvPr id="39" name="Picture 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0155509" y="4892862"/>
            <a:ext cx="177131" cy="177131"/>
          </a:xfrm>
          <a:prstGeom prst="rect">
            <a:avLst/>
          </a:prstGeom>
        </p:spPr>
      </p:pic>
      <p:pic>
        <p:nvPicPr>
          <p:cNvPr id="43" name="Image 42"/>
          <p:cNvPicPr>
            <a:picLocks noChangeAspect="1"/>
          </p:cNvPicPr>
          <p:nvPr/>
        </p:nvPicPr>
        <p:blipFill rotWithShape="1">
          <a:blip r:embed="rId15">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44" name="ZoneTexte 43"/>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45" name="Image 44">
            <a:hlinkClick r:id="rId16" action="ppaction://hlinksldjump"/>
          </p:cNvPr>
          <p:cNvPicPr>
            <a:picLocks noChangeAspect="1"/>
          </p:cNvPicPr>
          <p:nvPr/>
        </p:nvPicPr>
        <p:blipFill>
          <a:blip r:embed="rId17"/>
          <a:stretch>
            <a:fillRect/>
          </a:stretch>
        </p:blipFill>
        <p:spPr>
          <a:xfrm>
            <a:off x="116398" y="4736762"/>
            <a:ext cx="1054458" cy="355072"/>
          </a:xfrm>
          <a:prstGeom prst="rect">
            <a:avLst/>
          </a:prstGeom>
        </p:spPr>
      </p:pic>
    </p:spTree>
    <p:extLst>
      <p:ext uri="{BB962C8B-B14F-4D97-AF65-F5344CB8AC3E}">
        <p14:creationId xmlns:p14="http://schemas.microsoft.com/office/powerpoint/2010/main" val="595289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209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35980" y="0"/>
            <a:ext cx="4708020" cy="5143500"/>
          </a:xfrm>
          <a:prstGeom prst="rect">
            <a:avLst/>
          </a:prstGeom>
        </p:spPr>
      </p:pic>
      <p:sp>
        <p:nvSpPr>
          <p:cNvPr id="4" name="Rectangle 3"/>
          <p:cNvSpPr/>
          <p:nvPr/>
        </p:nvSpPr>
        <p:spPr>
          <a:xfrm>
            <a:off x="0" y="0"/>
            <a:ext cx="4573800"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dirty="0"/>
          </a:p>
        </p:txBody>
      </p:sp>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00900" y="4501944"/>
            <a:ext cx="972000" cy="218096"/>
          </a:xfrm>
          <a:prstGeom prst="rect">
            <a:avLst/>
          </a:prstGeom>
        </p:spPr>
      </p:pic>
      <p:sp>
        <p:nvSpPr>
          <p:cNvPr id="7" name="ZoneTexte 6"/>
          <p:cNvSpPr txBox="1"/>
          <p:nvPr/>
        </p:nvSpPr>
        <p:spPr>
          <a:xfrm>
            <a:off x="1806934" y="4867228"/>
            <a:ext cx="978011" cy="92333"/>
          </a:xfrm>
          <a:prstGeom prst="rect">
            <a:avLst/>
          </a:prstGeom>
          <a:noFill/>
        </p:spPr>
        <p:txBody>
          <a:bodyPr wrap="square" lIns="0" tIns="0" rIns="0" bIns="0" rtlCol="0">
            <a:spAutoFit/>
          </a:bodyPr>
          <a:lstStyle/>
          <a:p>
            <a:pPr algn="just"/>
            <a:r>
              <a:rPr lang="fr-FR" sz="600" b="1" dirty="0">
                <a:solidFill>
                  <a:schemeClr val="bg2">
                    <a:lumMod val="50000"/>
                  </a:schemeClr>
                </a:solidFill>
                <a:latin typeface="Arial Narrow" panose="020B0606020202030204" pitchFamily="34" charset="0"/>
              </a:rPr>
              <a:t>MARKETING . Marchés &amp; Offres</a:t>
            </a:r>
            <a:endParaRPr lang="fr-FR" sz="600" b="1" dirty="0">
              <a:solidFill>
                <a:schemeClr val="bg2">
                  <a:lumMod val="50000"/>
                </a:schemeClr>
              </a:solidFill>
              <a:latin typeface="Arial Narrow" panose="020B0606020202030204" pitchFamily="34" charset="0"/>
            </a:endParaRPr>
          </a:p>
        </p:txBody>
      </p:sp>
      <p:pic>
        <p:nvPicPr>
          <p:cNvPr id="8" name="Image 7">
            <a:hlinkClick r:id="rId6" action="ppaction://hlinksldjump"/>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50939" y="2568484"/>
            <a:ext cx="1890000" cy="536051"/>
          </a:xfrm>
          <a:prstGeom prst="rect">
            <a:avLst/>
          </a:prstGeom>
        </p:spPr>
      </p:pic>
      <p:pic>
        <p:nvPicPr>
          <p:cNvPr id="9" name="Imag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9439" y="1024841"/>
            <a:ext cx="3213000" cy="1019637"/>
          </a:xfrm>
          <a:prstGeom prst="rect">
            <a:avLst/>
          </a:prstGeom>
        </p:spPr>
      </p:pic>
      <p:cxnSp>
        <p:nvCxnSpPr>
          <p:cNvPr id="12" name="Connecteur droit 11"/>
          <p:cNvCxnSpPr/>
          <p:nvPr/>
        </p:nvCxnSpPr>
        <p:spPr>
          <a:xfrm>
            <a:off x="1520927" y="2237932"/>
            <a:ext cx="1485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455140" y="1014325"/>
            <a:ext cx="3612803"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p:cNvPicPr>
            <a:picLocks noChangeAspect="1"/>
          </p:cNvPicPr>
          <p:nvPr/>
        </p:nvPicPr>
        <p:blipFill rotWithShape="1">
          <a:blip r:embed="rId9"/>
          <a:srcRect r="41335" b="-6000"/>
          <a:stretch/>
        </p:blipFill>
        <p:spPr>
          <a:xfrm>
            <a:off x="211832" y="919038"/>
            <a:ext cx="4040129" cy="564755"/>
          </a:xfrm>
          <a:prstGeom prst="rect">
            <a:avLst/>
          </a:prstGeom>
        </p:spPr>
      </p:pic>
      <p:pic>
        <p:nvPicPr>
          <p:cNvPr id="13" name="Image 12"/>
          <p:cNvPicPr>
            <a:picLocks noChangeAspect="1"/>
          </p:cNvPicPr>
          <p:nvPr/>
        </p:nvPicPr>
        <p:blipFill rotWithShape="1">
          <a:blip r:embed="rId9"/>
          <a:srcRect l="58580" b="-4913"/>
          <a:stretch/>
        </p:blipFill>
        <p:spPr>
          <a:xfrm>
            <a:off x="597025" y="1388505"/>
            <a:ext cx="3379749" cy="662287"/>
          </a:xfrm>
          <a:prstGeom prst="rect">
            <a:avLst/>
          </a:prstGeom>
        </p:spPr>
      </p:pic>
      <p:pic>
        <p:nvPicPr>
          <p:cNvPr id="11"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725943" y="4110440"/>
            <a:ext cx="609600" cy="609600"/>
          </a:xfrm>
          <a:prstGeom prst="rect">
            <a:avLst/>
          </a:prstGeom>
        </p:spPr>
      </p:pic>
    </p:spTree>
    <p:extLst>
      <p:ext uri="{BB962C8B-B14F-4D97-AF65-F5344CB8AC3E}">
        <p14:creationId xmlns:p14="http://schemas.microsoft.com/office/powerpoint/2010/main" val="239693909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96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ZoneTexte 16"/>
          <p:cNvSpPr txBox="1"/>
          <p:nvPr/>
        </p:nvSpPr>
        <p:spPr>
          <a:xfrm>
            <a:off x="135460" y="89456"/>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L</a:t>
            </a:r>
            <a:r>
              <a:rPr lang="fr-FR" sz="2000" b="1" dirty="0">
                <a:latin typeface="Berlin Sans FB" panose="020E0602020502020306" pitchFamily="34" charset="0"/>
              </a:rPr>
              <a:t>E </a:t>
            </a:r>
            <a:r>
              <a:rPr lang="fr-FR" sz="2000" b="1" dirty="0" smtClean="0">
                <a:latin typeface="Berlin Sans FB" panose="020E0602020502020306" pitchFamily="34" charset="0"/>
              </a:rPr>
              <a:t>FINANCEMENT</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pic>
        <p:nvPicPr>
          <p:cNvPr id="3076" name="Picture 4" descr="Résultat de recherche d'images pour &quot;caisse d'epargne logo&quot;"/>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1871" r="21791"/>
          <a:stretch/>
        </p:blipFill>
        <p:spPr bwMode="auto">
          <a:xfrm>
            <a:off x="323528" y="2131787"/>
            <a:ext cx="869249" cy="86660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11760" y="812680"/>
            <a:ext cx="557007" cy="5570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36883" y="2131787"/>
            <a:ext cx="706760" cy="706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11760" y="3894534"/>
            <a:ext cx="693440" cy="693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ZoneTexte 21"/>
          <p:cNvSpPr txBox="1"/>
          <p:nvPr/>
        </p:nvSpPr>
        <p:spPr>
          <a:xfrm>
            <a:off x="3043643" y="768017"/>
            <a:ext cx="2553904" cy="646331"/>
          </a:xfrm>
          <a:prstGeom prst="rect">
            <a:avLst/>
          </a:prstGeom>
          <a:noFill/>
        </p:spPr>
        <p:txBody>
          <a:bodyPr wrap="none" rtlCol="0">
            <a:spAutoFit/>
          </a:bodyPr>
          <a:lstStyle/>
          <a:p>
            <a:r>
              <a:rPr lang="fr-FR" sz="1200" b="1" dirty="0" smtClean="0">
                <a:latin typeface="Berlin Sans FB" panose="020E0602020502020306" pitchFamily="34" charset="0"/>
              </a:rPr>
              <a:t>Qui emprunte ? </a:t>
            </a:r>
          </a:p>
          <a:p>
            <a:pPr marL="285750" indent="-285750">
              <a:buClr>
                <a:srgbClr val="FF0000"/>
              </a:buClr>
              <a:buFont typeface="Wingdings" panose="05000000000000000000" pitchFamily="2" charset="2"/>
              <a:buChar char="n"/>
            </a:pPr>
            <a:r>
              <a:rPr lang="fr-FR" sz="1200" dirty="0" smtClean="0">
                <a:latin typeface="Berlin Sans FB" panose="020E0602020502020306" pitchFamily="34" charset="0"/>
              </a:rPr>
              <a:t>Situation personnelle et familiale</a:t>
            </a:r>
          </a:p>
          <a:p>
            <a:pPr marL="285750" indent="-285750">
              <a:buClr>
                <a:srgbClr val="FF0000"/>
              </a:buClr>
              <a:buFont typeface="Wingdings" panose="05000000000000000000" pitchFamily="2" charset="2"/>
              <a:buChar char="n"/>
            </a:pPr>
            <a:r>
              <a:rPr lang="fr-FR" sz="1200" dirty="0" smtClean="0">
                <a:latin typeface="Berlin Sans FB" panose="020E0602020502020306" pitchFamily="34" charset="0"/>
              </a:rPr>
              <a:t>Situation professionnelle</a:t>
            </a:r>
            <a:endParaRPr lang="fr-FR" sz="1200" dirty="0">
              <a:latin typeface="Berlin Sans FB" panose="020E0602020502020306" pitchFamily="34" charset="0"/>
            </a:endParaRPr>
          </a:p>
        </p:txBody>
      </p:sp>
      <p:sp>
        <p:nvSpPr>
          <p:cNvPr id="24" name="ZoneTexte 23"/>
          <p:cNvSpPr txBox="1"/>
          <p:nvPr/>
        </p:nvSpPr>
        <p:spPr>
          <a:xfrm>
            <a:off x="3106905" y="2069668"/>
            <a:ext cx="1811714" cy="1015663"/>
          </a:xfrm>
          <a:prstGeom prst="rect">
            <a:avLst/>
          </a:prstGeom>
          <a:noFill/>
        </p:spPr>
        <p:txBody>
          <a:bodyPr wrap="none" rtlCol="0">
            <a:spAutoFit/>
          </a:bodyPr>
          <a:lstStyle/>
          <a:p>
            <a:r>
              <a:rPr lang="fr-FR" sz="1200" b="1" dirty="0" smtClean="0">
                <a:latin typeface="Berlin Sans FB" panose="020E0602020502020306" pitchFamily="34" charset="0"/>
              </a:rPr>
              <a:t>Situation financière : </a:t>
            </a:r>
          </a:p>
          <a:p>
            <a:pPr marL="285750" indent="-285750">
              <a:buClr>
                <a:srgbClr val="FF0000"/>
              </a:buClr>
              <a:buFont typeface="Wingdings" panose="05000000000000000000" pitchFamily="2" charset="2"/>
              <a:buChar char="n"/>
            </a:pPr>
            <a:r>
              <a:rPr lang="fr-FR" sz="1200" dirty="0">
                <a:latin typeface="Berlin Sans FB" panose="020E0602020502020306" pitchFamily="34" charset="0"/>
              </a:rPr>
              <a:t>Taux d’endettement </a:t>
            </a:r>
          </a:p>
          <a:p>
            <a:pPr marL="285750" indent="-285750">
              <a:buClr>
                <a:srgbClr val="FF0000"/>
              </a:buClr>
              <a:buFont typeface="Wingdings" panose="05000000000000000000" pitchFamily="2" charset="2"/>
              <a:buChar char="n"/>
            </a:pPr>
            <a:r>
              <a:rPr lang="fr-FR" sz="1200" dirty="0">
                <a:latin typeface="Berlin Sans FB" panose="020E0602020502020306" pitchFamily="34" charset="0"/>
              </a:rPr>
              <a:t>Reste à vivre </a:t>
            </a:r>
          </a:p>
          <a:p>
            <a:pPr marL="285750" indent="-285750">
              <a:buClr>
                <a:srgbClr val="FF0000"/>
              </a:buClr>
              <a:buFont typeface="Wingdings" panose="05000000000000000000" pitchFamily="2" charset="2"/>
              <a:buChar char="n"/>
            </a:pPr>
            <a:r>
              <a:rPr lang="fr-FR" sz="1200" dirty="0">
                <a:latin typeface="Berlin Sans FB" panose="020E0602020502020306" pitchFamily="34" charset="0"/>
              </a:rPr>
              <a:t>Saut de charge</a:t>
            </a:r>
          </a:p>
          <a:p>
            <a:pPr marL="285750" indent="-285750">
              <a:buClr>
                <a:srgbClr val="FF0000"/>
              </a:buClr>
              <a:buFont typeface="Wingdings" panose="05000000000000000000" pitchFamily="2" charset="2"/>
              <a:buChar char="n"/>
            </a:pPr>
            <a:r>
              <a:rPr lang="fr-FR" sz="1200" dirty="0">
                <a:latin typeface="Berlin Sans FB" panose="020E0602020502020306" pitchFamily="34" charset="0"/>
              </a:rPr>
              <a:t>Apport </a:t>
            </a:r>
          </a:p>
        </p:txBody>
      </p:sp>
      <p:sp>
        <p:nvSpPr>
          <p:cNvPr id="26" name="ZoneTexte 25"/>
          <p:cNvSpPr txBox="1"/>
          <p:nvPr/>
        </p:nvSpPr>
        <p:spPr>
          <a:xfrm>
            <a:off x="3203848" y="3825755"/>
            <a:ext cx="2191626" cy="830997"/>
          </a:xfrm>
          <a:prstGeom prst="rect">
            <a:avLst/>
          </a:prstGeom>
          <a:noFill/>
        </p:spPr>
        <p:txBody>
          <a:bodyPr wrap="none" rtlCol="0">
            <a:spAutoFit/>
          </a:bodyPr>
          <a:lstStyle/>
          <a:p>
            <a:r>
              <a:rPr lang="fr-FR" sz="1200" b="1" dirty="0" smtClean="0">
                <a:latin typeface="Berlin Sans FB" panose="020E0602020502020306" pitchFamily="34" charset="0"/>
              </a:rPr>
              <a:t>La nature du bien financé ?</a:t>
            </a:r>
          </a:p>
          <a:p>
            <a:pPr marL="285750" indent="-285750">
              <a:buClr>
                <a:srgbClr val="FF0000"/>
              </a:buClr>
              <a:buFont typeface="Wingdings" panose="05000000000000000000" pitchFamily="2" charset="2"/>
              <a:buChar char="n"/>
            </a:pPr>
            <a:r>
              <a:rPr lang="fr-FR" sz="1200" dirty="0" smtClean="0">
                <a:latin typeface="Berlin Sans FB" panose="020E0602020502020306" pitchFamily="34" charset="0"/>
              </a:rPr>
              <a:t>Prix de l’acquisition </a:t>
            </a:r>
          </a:p>
          <a:p>
            <a:pPr marL="285750" indent="-285750">
              <a:buClr>
                <a:srgbClr val="FF0000"/>
              </a:buClr>
              <a:buFont typeface="Wingdings" panose="05000000000000000000" pitchFamily="2" charset="2"/>
              <a:buChar char="n"/>
            </a:pPr>
            <a:r>
              <a:rPr lang="fr-FR" sz="1200" dirty="0" smtClean="0">
                <a:latin typeface="Berlin Sans FB" panose="020E0602020502020306" pitchFamily="34" charset="0"/>
              </a:rPr>
              <a:t>Facilité à revendre </a:t>
            </a:r>
          </a:p>
          <a:p>
            <a:pPr marL="285750" indent="-285750">
              <a:buClr>
                <a:srgbClr val="FF0000"/>
              </a:buClr>
              <a:buFont typeface="Wingdings" panose="05000000000000000000" pitchFamily="2" charset="2"/>
              <a:buChar char="n"/>
            </a:pPr>
            <a:r>
              <a:rPr lang="fr-FR" sz="1200" dirty="0" smtClean="0">
                <a:latin typeface="Berlin Sans FB" panose="020E0602020502020306" pitchFamily="34" charset="0"/>
              </a:rPr>
              <a:t>Qualité du bien</a:t>
            </a:r>
            <a:endParaRPr lang="fr-FR" sz="1200" dirty="0">
              <a:latin typeface="Berlin Sans FB" panose="020E0602020502020306" pitchFamily="34" charset="0"/>
            </a:endParaRPr>
          </a:p>
        </p:txBody>
      </p:sp>
      <p:pic>
        <p:nvPicPr>
          <p:cNvPr id="3082" name="Picture 10" descr="Image associée">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5892783">
            <a:off x="1039952" y="847649"/>
            <a:ext cx="1075662" cy="1378677"/>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0" descr="Image associée">
            <a:hlinkClick r:id="rId8"/>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5892783" flipH="1">
            <a:off x="1039789" y="3136416"/>
            <a:ext cx="927408" cy="1378677"/>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0" descr="Image associée">
            <a:hlinkClick r:id="rId8"/>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b="23400"/>
          <a:stretch/>
        </p:blipFill>
        <p:spPr bwMode="auto">
          <a:xfrm rot="5028850" flipH="1">
            <a:off x="1329854" y="1753069"/>
            <a:ext cx="848600" cy="96632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Connecteur droit 4"/>
          <p:cNvCxnSpPr/>
          <p:nvPr/>
        </p:nvCxnSpPr>
        <p:spPr>
          <a:xfrm>
            <a:off x="6012160" y="339502"/>
            <a:ext cx="0" cy="4572169"/>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3" name="ZoneTexte 2"/>
          <p:cNvSpPr txBox="1"/>
          <p:nvPr/>
        </p:nvSpPr>
        <p:spPr>
          <a:xfrm>
            <a:off x="6163922" y="2257584"/>
            <a:ext cx="2848429" cy="1461939"/>
          </a:xfrm>
          <a:prstGeom prst="rect">
            <a:avLst/>
          </a:prstGeom>
          <a:noFill/>
        </p:spPr>
        <p:txBody>
          <a:bodyPr wrap="square" rtlCol="0">
            <a:spAutoFit/>
          </a:bodyPr>
          <a:lstStyle/>
          <a:p>
            <a:r>
              <a:rPr lang="fr-FR" sz="1400" dirty="0" smtClean="0">
                <a:latin typeface="Berlin Sans FB" panose="020E0602020502020306" pitchFamily="34" charset="0"/>
              </a:rPr>
              <a:t>L’ensemble de ces éléments permet de déterminer : </a:t>
            </a:r>
          </a:p>
          <a:p>
            <a:endParaRPr lang="fr-FR" sz="500" dirty="0" smtClean="0">
              <a:latin typeface="Berlin Sans FB" panose="020E0602020502020306" pitchFamily="34" charset="0"/>
            </a:endParaRPr>
          </a:p>
          <a:p>
            <a:pPr marL="285750" indent="-285750">
              <a:buClr>
                <a:srgbClr val="FF0000"/>
              </a:buClr>
              <a:buFont typeface="Wingdings" panose="05000000000000000000" pitchFamily="2" charset="2"/>
              <a:buChar char="n"/>
            </a:pPr>
            <a:r>
              <a:rPr lang="fr-FR" sz="1400" dirty="0" smtClean="0">
                <a:latin typeface="Berlin Sans FB" panose="020E0602020502020306" pitchFamily="34" charset="0"/>
              </a:rPr>
              <a:t>La faisabilité du projet</a:t>
            </a:r>
          </a:p>
          <a:p>
            <a:pPr marL="285750" indent="-285750">
              <a:buClr>
                <a:srgbClr val="FF0000"/>
              </a:buClr>
              <a:buFont typeface="Wingdings" panose="05000000000000000000" pitchFamily="2" charset="2"/>
              <a:buChar char="n"/>
            </a:pPr>
            <a:r>
              <a:rPr lang="fr-FR" sz="1400" dirty="0" smtClean="0">
                <a:latin typeface="Berlin Sans FB" panose="020E0602020502020306" pitchFamily="34" charset="0"/>
              </a:rPr>
              <a:t>Le plan de financement</a:t>
            </a:r>
          </a:p>
          <a:p>
            <a:pPr marL="285750" indent="-285750">
              <a:buClr>
                <a:srgbClr val="FF0000"/>
              </a:buClr>
              <a:buFont typeface="Wingdings" panose="05000000000000000000" pitchFamily="2" charset="2"/>
              <a:buChar char="n"/>
            </a:pPr>
            <a:r>
              <a:rPr lang="fr-FR" sz="1400" dirty="0" smtClean="0">
                <a:latin typeface="Berlin Sans FB" panose="020E0602020502020306" pitchFamily="34" charset="0"/>
              </a:rPr>
              <a:t>Le choix des garanties et des assurances. </a:t>
            </a:r>
            <a:endParaRPr lang="fr-FR" sz="1400" dirty="0">
              <a:latin typeface="Berlin Sans FB" panose="020E0602020502020306" pitchFamily="34" charset="0"/>
            </a:endParaRPr>
          </a:p>
        </p:txBody>
      </p:sp>
      <p:pic>
        <p:nvPicPr>
          <p:cNvPr id="8194"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020272" y="1131590"/>
            <a:ext cx="928429" cy="9284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6" descr="Résultat de recherche d'images pour &quot;loupe&quot;"/>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93169" y="2621995"/>
            <a:ext cx="669835" cy="669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Espace réservé du numéro de diapositive 3"/>
          <p:cNvSpPr>
            <a:spLocks noGrp="1"/>
          </p:cNvSpPr>
          <p:nvPr>
            <p:ph type="sldNum" sz="quarter" idx="12"/>
          </p:nvPr>
        </p:nvSpPr>
        <p:spPr/>
        <p:txBody>
          <a:bodyPr/>
          <a:lstStyle/>
          <a:p>
            <a:fld id="{1D19D0A2-BBF5-4B7E-A646-CBE7ACEBDC00}" type="slidenum">
              <a:rPr lang="fr-FR" smtClean="0"/>
              <a:t>7</a:t>
            </a:fld>
            <a:endParaRPr lang="fr-FR"/>
          </a:p>
        </p:txBody>
      </p:sp>
      <p:pic>
        <p:nvPicPr>
          <p:cNvPr id="23"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Image 31">
            <a:hlinkClick r:id="rId15" action="ppaction://hlinksldjump"/>
          </p:cNvPr>
          <p:cNvPicPr>
            <a:picLocks noChangeAspect="1"/>
          </p:cNvPicPr>
          <p:nvPr/>
        </p:nvPicPr>
        <p:blipFill>
          <a:blip r:embed="rId16">
            <a:extLst>
              <a:ext uri="{BEBA8EAE-BF5A-486C-A8C5-ECC9F3942E4B}">
                <a14:imgProps xmlns:a14="http://schemas.microsoft.com/office/drawing/2010/main">
                  <a14:imgLayer r:embed="rId17">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5057701" y="1213855"/>
            <a:ext cx="418189" cy="400985"/>
          </a:xfrm>
          <a:prstGeom prst="rect">
            <a:avLst/>
          </a:prstGeom>
        </p:spPr>
      </p:pic>
      <p:pic>
        <p:nvPicPr>
          <p:cNvPr id="33" name="Image 32">
            <a:hlinkClick r:id="rId18" action="ppaction://hlinksldjump"/>
          </p:cNvPr>
          <p:cNvPicPr>
            <a:picLocks noChangeAspect="1"/>
          </p:cNvPicPr>
          <p:nvPr/>
        </p:nvPicPr>
        <p:blipFill>
          <a:blip r:embed="rId16">
            <a:extLst>
              <a:ext uri="{BEBA8EAE-BF5A-486C-A8C5-ECC9F3942E4B}">
                <a14:imgProps xmlns:a14="http://schemas.microsoft.com/office/drawing/2010/main">
                  <a14:imgLayer r:embed="rId17">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4469746" y="2541955"/>
            <a:ext cx="418189" cy="400985"/>
          </a:xfrm>
          <a:prstGeom prst="rect">
            <a:avLst/>
          </a:prstGeom>
        </p:spPr>
      </p:pic>
      <p:pic>
        <p:nvPicPr>
          <p:cNvPr id="34" name="Image 33">
            <a:hlinkClick r:id="rId19" action="ppaction://hlinksldjump"/>
          </p:cNvPr>
          <p:cNvPicPr>
            <a:picLocks noChangeAspect="1"/>
          </p:cNvPicPr>
          <p:nvPr/>
        </p:nvPicPr>
        <p:blipFill>
          <a:blip r:embed="rId16">
            <a:extLst>
              <a:ext uri="{BEBA8EAE-BF5A-486C-A8C5-ECC9F3942E4B}">
                <a14:imgProps xmlns:a14="http://schemas.microsoft.com/office/drawing/2010/main">
                  <a14:imgLayer r:embed="rId17">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4838106" y="4162899"/>
            <a:ext cx="418189" cy="400985"/>
          </a:xfrm>
          <a:prstGeom prst="rect">
            <a:avLst/>
          </a:prstGeom>
        </p:spPr>
      </p:pic>
      <p:pic>
        <p:nvPicPr>
          <p:cNvPr id="6"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10201651" y="4774168"/>
            <a:ext cx="275005" cy="275005"/>
          </a:xfrm>
          <a:prstGeom prst="rect">
            <a:avLst/>
          </a:prstGeom>
        </p:spPr>
      </p:pic>
      <p:pic>
        <p:nvPicPr>
          <p:cNvPr id="27" name="Image 26"/>
          <p:cNvPicPr>
            <a:picLocks noChangeAspect="1"/>
          </p:cNvPicPr>
          <p:nvPr/>
        </p:nvPicPr>
        <p:blipFill rotWithShape="1">
          <a:blip r:embed="rId21">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30" name="ZoneTexte 29"/>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31" name="Image 30">
            <a:hlinkClick r:id="rId22" action="ppaction://hlinksldjump"/>
          </p:cNvPr>
          <p:cNvPicPr>
            <a:picLocks noChangeAspect="1"/>
          </p:cNvPicPr>
          <p:nvPr/>
        </p:nvPicPr>
        <p:blipFill>
          <a:blip r:embed="rId23"/>
          <a:stretch>
            <a:fillRect/>
          </a:stretch>
        </p:blipFill>
        <p:spPr>
          <a:xfrm>
            <a:off x="116398" y="4736762"/>
            <a:ext cx="1054458" cy="355072"/>
          </a:xfrm>
          <a:prstGeom prst="rect">
            <a:avLst/>
          </a:prstGeom>
        </p:spPr>
      </p:pic>
    </p:spTree>
    <p:extLst>
      <p:ext uri="{BB962C8B-B14F-4D97-AF65-F5344CB8AC3E}">
        <p14:creationId xmlns:p14="http://schemas.microsoft.com/office/powerpoint/2010/main" val="2948238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360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28017" y="604342"/>
            <a:ext cx="455240" cy="455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ZoneTexte 16"/>
          <p:cNvSpPr txBox="1"/>
          <p:nvPr/>
        </p:nvSpPr>
        <p:spPr>
          <a:xfrm>
            <a:off x="135460" y="89456"/>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L</a:t>
            </a:r>
            <a:r>
              <a:rPr lang="fr-FR" sz="2000" b="1" dirty="0">
                <a:latin typeface="Berlin Sans FB" panose="020E0602020502020306" pitchFamily="34" charset="0"/>
              </a:rPr>
              <a:t>E </a:t>
            </a:r>
            <a:r>
              <a:rPr lang="fr-FR" sz="2000" b="1" dirty="0" smtClean="0">
                <a:latin typeface="Berlin Sans FB" panose="020E0602020502020306" pitchFamily="34" charset="0"/>
              </a:rPr>
              <a:t>FINANCEMENT</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pic>
        <p:nvPicPr>
          <p:cNvPr id="3076" name="Picture 4" descr="Résultat de recherche d'images pour &quot;caisse d'epargne logo&quot;">
            <a:hlinkClick r:id="rId5" action="ppaction://hlinksldjump"/>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1871" r="21791"/>
          <a:stretch/>
        </p:blipFill>
        <p:spPr bwMode="auto">
          <a:xfrm>
            <a:off x="323528" y="2131787"/>
            <a:ext cx="869249" cy="86660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11760" y="812680"/>
            <a:ext cx="557007" cy="5570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ZoneTexte 21"/>
          <p:cNvSpPr txBox="1"/>
          <p:nvPr/>
        </p:nvSpPr>
        <p:spPr>
          <a:xfrm>
            <a:off x="3043643" y="768017"/>
            <a:ext cx="2553904" cy="646331"/>
          </a:xfrm>
          <a:prstGeom prst="rect">
            <a:avLst/>
          </a:prstGeom>
          <a:noFill/>
        </p:spPr>
        <p:txBody>
          <a:bodyPr wrap="none" rtlCol="0">
            <a:spAutoFit/>
          </a:bodyPr>
          <a:lstStyle/>
          <a:p>
            <a:r>
              <a:rPr lang="fr-FR" sz="1200" b="1" dirty="0" smtClean="0">
                <a:latin typeface="Berlin Sans FB" panose="020E0602020502020306" pitchFamily="34" charset="0"/>
              </a:rPr>
              <a:t>Qui emprunte ? </a:t>
            </a:r>
          </a:p>
          <a:p>
            <a:pPr marL="285750" indent="-285750">
              <a:buClr>
                <a:srgbClr val="FF0000"/>
              </a:buClr>
              <a:buFont typeface="Wingdings" panose="05000000000000000000" pitchFamily="2" charset="2"/>
              <a:buChar char="n"/>
            </a:pPr>
            <a:r>
              <a:rPr lang="fr-FR" sz="1200" dirty="0" smtClean="0">
                <a:latin typeface="Berlin Sans FB" panose="020E0602020502020306" pitchFamily="34" charset="0"/>
              </a:rPr>
              <a:t>Situation personnelle et familiale</a:t>
            </a:r>
          </a:p>
          <a:p>
            <a:pPr marL="285750" indent="-285750">
              <a:buClr>
                <a:srgbClr val="FF0000"/>
              </a:buClr>
              <a:buFont typeface="Wingdings" panose="05000000000000000000" pitchFamily="2" charset="2"/>
              <a:buChar char="n"/>
            </a:pPr>
            <a:r>
              <a:rPr lang="fr-FR" sz="1200" dirty="0" smtClean="0">
                <a:latin typeface="Berlin Sans FB" panose="020E0602020502020306" pitchFamily="34" charset="0"/>
              </a:rPr>
              <a:t>Situation professionnelle</a:t>
            </a:r>
            <a:endParaRPr lang="fr-FR" sz="1200" dirty="0">
              <a:latin typeface="Berlin Sans FB" panose="020E0602020502020306" pitchFamily="34" charset="0"/>
            </a:endParaRPr>
          </a:p>
        </p:txBody>
      </p:sp>
      <p:pic>
        <p:nvPicPr>
          <p:cNvPr id="3082" name="Picture 10" descr="Image associée">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5892783">
            <a:off x="1039952" y="847649"/>
            <a:ext cx="1075662" cy="1378677"/>
          </a:xfrm>
          <a:prstGeom prst="rect">
            <a:avLst/>
          </a:prstGeom>
          <a:noFill/>
          <a:extLst>
            <a:ext uri="{909E8E84-426E-40DD-AFC4-6F175D3DCCD1}">
              <a14:hiddenFill xmlns:a14="http://schemas.microsoft.com/office/drawing/2010/main">
                <a:solidFill>
                  <a:srgbClr val="FFFFFF"/>
                </a:solidFill>
              </a14:hiddenFill>
            </a:ext>
          </a:extLst>
        </p:spPr>
      </p:pic>
      <p:cxnSp>
        <p:nvCxnSpPr>
          <p:cNvPr id="5" name="Connecteur droit 4"/>
          <p:cNvCxnSpPr/>
          <p:nvPr/>
        </p:nvCxnSpPr>
        <p:spPr>
          <a:xfrm>
            <a:off x="6012160" y="339502"/>
            <a:ext cx="0" cy="4572169"/>
          </a:xfrm>
          <a:prstGeom prst="line">
            <a:avLst/>
          </a:prstGeom>
          <a:ln>
            <a:prstDash val="dash"/>
          </a:ln>
        </p:spPr>
        <p:style>
          <a:lnRef idx="1">
            <a:schemeClr val="dk1"/>
          </a:lnRef>
          <a:fillRef idx="0">
            <a:schemeClr val="dk1"/>
          </a:fillRef>
          <a:effectRef idx="0">
            <a:schemeClr val="dk1"/>
          </a:effectRef>
          <a:fontRef idx="minor">
            <a:schemeClr val="tx1"/>
          </a:fontRef>
        </p:style>
      </p:cxnSp>
      <p:pic>
        <p:nvPicPr>
          <p:cNvPr id="6149" name="Picture 5"/>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b="10140"/>
          <a:stretch/>
        </p:blipFill>
        <p:spPr bwMode="auto">
          <a:xfrm>
            <a:off x="6308106" y="484329"/>
            <a:ext cx="640158" cy="5752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0" name="Picture 6"/>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b="11973"/>
          <a:stretch/>
        </p:blipFill>
        <p:spPr bwMode="auto">
          <a:xfrm>
            <a:off x="7380312" y="572604"/>
            <a:ext cx="553219" cy="4869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5" name="Connecteur droit 14"/>
          <p:cNvCxnSpPr/>
          <p:nvPr/>
        </p:nvCxnSpPr>
        <p:spPr>
          <a:xfrm>
            <a:off x="6228184" y="1059582"/>
            <a:ext cx="2592288" cy="0"/>
          </a:xfrm>
          <a:prstGeom prst="line">
            <a:avLst/>
          </a:prstGeom>
          <a:ln w="19050">
            <a:solidFill>
              <a:srgbClr val="FFC000"/>
            </a:solidFill>
          </a:ln>
        </p:spPr>
        <p:style>
          <a:lnRef idx="1">
            <a:schemeClr val="dk1"/>
          </a:lnRef>
          <a:fillRef idx="0">
            <a:schemeClr val="dk1"/>
          </a:fillRef>
          <a:effectRef idx="0">
            <a:schemeClr val="dk1"/>
          </a:effectRef>
          <a:fontRef idx="minor">
            <a:schemeClr val="tx1"/>
          </a:fontRef>
        </p:style>
      </p:cxnSp>
      <p:pic>
        <p:nvPicPr>
          <p:cNvPr id="56" name="Picture 4"/>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871340" y="1248522"/>
            <a:ext cx="418728" cy="418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7" name="ZoneTexte 56">
            <a:hlinkClick r:id="rId13"/>
          </p:cNvPr>
          <p:cNvSpPr txBox="1"/>
          <p:nvPr/>
        </p:nvSpPr>
        <p:spPr>
          <a:xfrm rot="1627675">
            <a:off x="6792804" y="913890"/>
            <a:ext cx="575799" cy="1107996"/>
          </a:xfrm>
          <a:prstGeom prst="rect">
            <a:avLst/>
          </a:prstGeom>
          <a:noFill/>
        </p:spPr>
        <p:txBody>
          <a:bodyPr wrap="none" rtlCol="0">
            <a:spAutoFit/>
          </a:bodyPr>
          <a:lstStyle/>
          <a:p>
            <a:r>
              <a:rPr lang="fr-FR" sz="6600" b="1" dirty="0" smtClean="0">
                <a:solidFill>
                  <a:srgbClr val="C00000"/>
                </a:solidFill>
                <a:effectLst>
                  <a:outerShdw blurRad="38100" dist="38100" dir="2700000" algn="tl">
                    <a:srgbClr val="000000">
                      <a:alpha val="43137"/>
                    </a:srgbClr>
                  </a:outerShdw>
                </a:effectLst>
                <a:latin typeface="Bradley Hand ITC" panose="03070402050302030203" pitchFamily="66" charset="0"/>
              </a:rPr>
              <a:t>x</a:t>
            </a:r>
            <a:endParaRPr lang="fr-FR" sz="6600" b="1" dirty="0">
              <a:solidFill>
                <a:srgbClr val="C00000"/>
              </a:solidFill>
              <a:effectLst>
                <a:outerShdw blurRad="38100" dist="38100" dir="2700000" algn="tl">
                  <a:srgbClr val="000000">
                    <a:alpha val="43137"/>
                  </a:srgbClr>
                </a:outerShdw>
              </a:effectLst>
              <a:latin typeface="Bradley Hand ITC" panose="03070402050302030203" pitchFamily="66" charset="0"/>
            </a:endParaRPr>
          </a:p>
        </p:txBody>
      </p:sp>
      <p:pic>
        <p:nvPicPr>
          <p:cNvPr id="59" name="Picture 4">
            <a:hlinkClick r:id="rId14"/>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956376" y="1241442"/>
            <a:ext cx="418728" cy="418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5" name="Picture 11"/>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088902" y="1995686"/>
            <a:ext cx="553219" cy="553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Rectangle 20"/>
          <p:cNvSpPr/>
          <p:nvPr/>
        </p:nvSpPr>
        <p:spPr>
          <a:xfrm>
            <a:off x="6763475" y="2050234"/>
            <a:ext cx="760853" cy="45066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1400" dirty="0" smtClean="0">
                <a:latin typeface="Berlin Sans FB" panose="020E0602020502020306" pitchFamily="34" charset="0"/>
              </a:rPr>
              <a:t>Intérim</a:t>
            </a:r>
          </a:p>
          <a:p>
            <a:pPr algn="ctr"/>
            <a:r>
              <a:rPr lang="fr-FR" sz="1400" dirty="0" smtClean="0">
                <a:latin typeface="Berlin Sans FB" panose="020E0602020502020306" pitchFamily="34" charset="0"/>
              </a:rPr>
              <a:t>CDD</a:t>
            </a:r>
            <a:endParaRPr lang="fr-FR" sz="1400" dirty="0">
              <a:latin typeface="Berlin Sans FB" panose="020E0602020502020306" pitchFamily="34" charset="0"/>
            </a:endParaRPr>
          </a:p>
        </p:txBody>
      </p:sp>
      <p:sp>
        <p:nvSpPr>
          <p:cNvPr id="62" name="Rectangle 61"/>
          <p:cNvSpPr/>
          <p:nvPr/>
        </p:nvSpPr>
        <p:spPr>
          <a:xfrm>
            <a:off x="7596336" y="2043696"/>
            <a:ext cx="483273" cy="4572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1400" dirty="0" smtClean="0">
                <a:latin typeface="Berlin Sans FB" panose="020E0602020502020306" pitchFamily="34" charset="0"/>
              </a:rPr>
              <a:t>CDI</a:t>
            </a:r>
            <a:endParaRPr lang="fr-FR" sz="1400" dirty="0">
              <a:latin typeface="Berlin Sans FB" panose="020E0602020502020306" pitchFamily="34" charset="0"/>
            </a:endParaRPr>
          </a:p>
        </p:txBody>
      </p:sp>
      <p:pic>
        <p:nvPicPr>
          <p:cNvPr id="6156" name="Picture 12"/>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101436" y="3035610"/>
            <a:ext cx="562744" cy="562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5" name="Rectangle 64"/>
          <p:cNvSpPr/>
          <p:nvPr/>
        </p:nvSpPr>
        <p:spPr>
          <a:xfrm>
            <a:off x="6790535" y="2859782"/>
            <a:ext cx="914400" cy="457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1400" dirty="0" smtClean="0">
                <a:latin typeface="Berlin Sans FB" panose="020E0602020502020306" pitchFamily="34" charset="0"/>
              </a:rPr>
              <a:t>locataire</a:t>
            </a:r>
            <a:endParaRPr lang="fr-FR" sz="1400" dirty="0">
              <a:latin typeface="Berlin Sans FB" panose="020E0602020502020306" pitchFamily="34" charset="0"/>
            </a:endParaRPr>
          </a:p>
        </p:txBody>
      </p:sp>
      <p:sp>
        <p:nvSpPr>
          <p:cNvPr id="66" name="Rectangle 65"/>
          <p:cNvSpPr/>
          <p:nvPr/>
        </p:nvSpPr>
        <p:spPr>
          <a:xfrm>
            <a:off x="7763081" y="2859782"/>
            <a:ext cx="1078789" cy="457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1400" dirty="0" smtClean="0">
                <a:latin typeface="Berlin Sans FB" panose="020E0602020502020306" pitchFamily="34" charset="0"/>
              </a:rPr>
              <a:t>propriétaire</a:t>
            </a:r>
            <a:endParaRPr lang="fr-FR" sz="1400" dirty="0">
              <a:latin typeface="Berlin Sans FB" panose="020E0602020502020306" pitchFamily="34" charset="0"/>
            </a:endParaRPr>
          </a:p>
        </p:txBody>
      </p:sp>
      <p:sp>
        <p:nvSpPr>
          <p:cNvPr id="67" name="Rectangle 66"/>
          <p:cNvSpPr/>
          <p:nvPr/>
        </p:nvSpPr>
        <p:spPr>
          <a:xfrm>
            <a:off x="6790535" y="3369754"/>
            <a:ext cx="2051335" cy="457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1400" dirty="0">
                <a:latin typeface="Berlin Sans FB" panose="020E0602020502020306" pitchFamily="34" charset="0"/>
              </a:rPr>
              <a:t>l</a:t>
            </a:r>
            <a:r>
              <a:rPr lang="fr-FR" sz="1400" dirty="0" smtClean="0">
                <a:latin typeface="Berlin Sans FB" panose="020E0602020502020306" pitchFamily="34" charset="0"/>
              </a:rPr>
              <a:t>ogé par la famille</a:t>
            </a:r>
            <a:endParaRPr lang="fr-FR" sz="1400" dirty="0">
              <a:latin typeface="Berlin Sans FB" panose="020E0602020502020306" pitchFamily="34" charset="0"/>
            </a:endParaRPr>
          </a:p>
        </p:txBody>
      </p:sp>
      <p:pic>
        <p:nvPicPr>
          <p:cNvPr id="6158" name="Picture 14" descr="Euro premium icon"/>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6154354" y="4167042"/>
            <a:ext cx="509826" cy="509826"/>
          </a:xfrm>
          <a:prstGeom prst="rect">
            <a:avLst/>
          </a:prstGeom>
          <a:noFill/>
          <a:extLst>
            <a:ext uri="{909E8E84-426E-40DD-AFC4-6F175D3DCCD1}">
              <a14:hiddenFill xmlns:a14="http://schemas.microsoft.com/office/drawing/2010/main">
                <a:solidFill>
                  <a:srgbClr val="FFFFFF"/>
                </a:solidFill>
              </a14:hiddenFill>
            </a:ext>
          </a:extLst>
        </p:spPr>
      </p:pic>
      <p:sp>
        <p:nvSpPr>
          <p:cNvPr id="69" name="Rectangle 68"/>
          <p:cNvSpPr/>
          <p:nvPr/>
        </p:nvSpPr>
        <p:spPr>
          <a:xfrm>
            <a:off x="6791636" y="4155926"/>
            <a:ext cx="2050234" cy="4572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sz="1400" dirty="0" smtClean="0">
                <a:latin typeface="Berlin Sans FB" panose="020E0602020502020306" pitchFamily="34" charset="0"/>
              </a:rPr>
              <a:t>Apport personnel</a:t>
            </a:r>
          </a:p>
          <a:p>
            <a:pPr algn="ctr"/>
            <a:r>
              <a:rPr lang="fr-FR" sz="1400" dirty="0" smtClean="0">
                <a:latin typeface="Berlin Sans FB" panose="020E0602020502020306" pitchFamily="34" charset="0"/>
              </a:rPr>
              <a:t>Gestion des comptes</a:t>
            </a:r>
            <a:endParaRPr lang="fr-FR" sz="1400" dirty="0">
              <a:latin typeface="Berlin Sans FB" panose="020E0602020502020306" pitchFamily="34" charset="0"/>
            </a:endParaRPr>
          </a:p>
        </p:txBody>
      </p:sp>
      <p:sp>
        <p:nvSpPr>
          <p:cNvPr id="33" name="Rectangle 32"/>
          <p:cNvSpPr/>
          <p:nvPr/>
        </p:nvSpPr>
        <p:spPr>
          <a:xfrm>
            <a:off x="8165740" y="2050234"/>
            <a:ext cx="579795" cy="45066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1400" dirty="0" smtClean="0">
                <a:latin typeface="Berlin Sans FB" panose="020E0602020502020306" pitchFamily="34" charset="0"/>
              </a:rPr>
              <a:t>TNS</a:t>
            </a:r>
            <a:endParaRPr lang="fr-FR" sz="1400" dirty="0">
              <a:latin typeface="Berlin Sans FB" panose="020E0602020502020306" pitchFamily="34" charset="0"/>
            </a:endParaRPr>
          </a:p>
        </p:txBody>
      </p:sp>
      <p:sp>
        <p:nvSpPr>
          <p:cNvPr id="3" name="Espace réservé du numéro de diapositive 2"/>
          <p:cNvSpPr>
            <a:spLocks noGrp="1"/>
          </p:cNvSpPr>
          <p:nvPr>
            <p:ph type="sldNum" sz="quarter" idx="12"/>
          </p:nvPr>
        </p:nvSpPr>
        <p:spPr/>
        <p:txBody>
          <a:bodyPr/>
          <a:lstStyle/>
          <a:p>
            <a:fld id="{1D19D0A2-BBF5-4B7E-A646-CBE7ACEBDC00}" type="slidenum">
              <a:rPr lang="fr-FR" smtClean="0"/>
              <a:t>8</a:t>
            </a:fld>
            <a:endParaRPr lang="fr-FR"/>
          </a:p>
        </p:txBody>
      </p:sp>
      <p:pic>
        <p:nvPicPr>
          <p:cNvPr id="35" name="Picture 2"/>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Picture 5"/>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2336883" y="2131787"/>
            <a:ext cx="706760" cy="706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ZoneTexte 30"/>
          <p:cNvSpPr txBox="1"/>
          <p:nvPr/>
        </p:nvSpPr>
        <p:spPr>
          <a:xfrm>
            <a:off x="3106905" y="2069668"/>
            <a:ext cx="1811714" cy="1015663"/>
          </a:xfrm>
          <a:prstGeom prst="rect">
            <a:avLst/>
          </a:prstGeom>
          <a:noFill/>
        </p:spPr>
        <p:txBody>
          <a:bodyPr wrap="none" rtlCol="0">
            <a:spAutoFit/>
          </a:bodyPr>
          <a:lstStyle/>
          <a:p>
            <a:r>
              <a:rPr lang="fr-FR" sz="1200" b="1" dirty="0" smtClean="0">
                <a:latin typeface="Berlin Sans FB" panose="020E0602020502020306" pitchFamily="34" charset="0"/>
              </a:rPr>
              <a:t>Situation financière : </a:t>
            </a:r>
          </a:p>
          <a:p>
            <a:pPr marL="285750" indent="-285750">
              <a:buClr>
                <a:srgbClr val="C00000"/>
              </a:buClr>
              <a:buFont typeface="Wingdings" panose="05000000000000000000" pitchFamily="2" charset="2"/>
              <a:buChar char="n"/>
            </a:pPr>
            <a:r>
              <a:rPr lang="fr-FR" sz="1200" dirty="0">
                <a:latin typeface="Berlin Sans FB" panose="020E0602020502020306" pitchFamily="34" charset="0"/>
              </a:rPr>
              <a:t>Taux d’endettement </a:t>
            </a:r>
          </a:p>
          <a:p>
            <a:pPr marL="285750" indent="-285750">
              <a:buClr>
                <a:srgbClr val="C00000"/>
              </a:buClr>
              <a:buFont typeface="Wingdings" panose="05000000000000000000" pitchFamily="2" charset="2"/>
              <a:buChar char="n"/>
            </a:pPr>
            <a:r>
              <a:rPr lang="fr-FR" sz="1200" dirty="0">
                <a:latin typeface="Berlin Sans FB" panose="020E0602020502020306" pitchFamily="34" charset="0"/>
              </a:rPr>
              <a:t>Reste à vivre </a:t>
            </a:r>
          </a:p>
          <a:p>
            <a:pPr marL="285750" indent="-285750">
              <a:buClr>
                <a:srgbClr val="C00000"/>
              </a:buClr>
              <a:buFont typeface="Wingdings" panose="05000000000000000000" pitchFamily="2" charset="2"/>
              <a:buChar char="n"/>
            </a:pPr>
            <a:r>
              <a:rPr lang="fr-FR" sz="1200" dirty="0">
                <a:latin typeface="Berlin Sans FB" panose="020E0602020502020306" pitchFamily="34" charset="0"/>
              </a:rPr>
              <a:t>Saut de charge</a:t>
            </a:r>
          </a:p>
          <a:p>
            <a:pPr marL="285750" indent="-285750">
              <a:buClr>
                <a:srgbClr val="C00000"/>
              </a:buClr>
              <a:buFont typeface="Wingdings" panose="05000000000000000000" pitchFamily="2" charset="2"/>
              <a:buChar char="n"/>
            </a:pPr>
            <a:r>
              <a:rPr lang="fr-FR" sz="1200" dirty="0">
                <a:latin typeface="Berlin Sans FB" panose="020E0602020502020306" pitchFamily="34" charset="0"/>
              </a:rPr>
              <a:t>Apport </a:t>
            </a:r>
          </a:p>
        </p:txBody>
      </p:sp>
      <p:pic>
        <p:nvPicPr>
          <p:cNvPr id="34" name="Picture 10" descr="Image associée">
            <a:hlinkClick r:id="rId8"/>
          </p:cNvPr>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b="23400"/>
          <a:stretch/>
        </p:blipFill>
        <p:spPr bwMode="auto">
          <a:xfrm rot="5028850" flipH="1">
            <a:off x="1329854" y="1753069"/>
            <a:ext cx="848600" cy="966320"/>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37"/>
          <p:cNvSpPr/>
          <p:nvPr/>
        </p:nvSpPr>
        <p:spPr>
          <a:xfrm>
            <a:off x="1200660" y="1960483"/>
            <a:ext cx="4671602" cy="1140475"/>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9" name="Picture 6"/>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2411760" y="3894534"/>
            <a:ext cx="693440" cy="693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0" name="ZoneTexte 39"/>
          <p:cNvSpPr txBox="1"/>
          <p:nvPr/>
        </p:nvSpPr>
        <p:spPr>
          <a:xfrm>
            <a:off x="3203848" y="3825755"/>
            <a:ext cx="2191626" cy="830997"/>
          </a:xfrm>
          <a:prstGeom prst="rect">
            <a:avLst/>
          </a:prstGeom>
          <a:noFill/>
        </p:spPr>
        <p:txBody>
          <a:bodyPr wrap="none" rtlCol="0">
            <a:spAutoFit/>
          </a:bodyPr>
          <a:lstStyle/>
          <a:p>
            <a:r>
              <a:rPr lang="fr-FR" sz="1200" b="1" dirty="0" smtClean="0">
                <a:latin typeface="Berlin Sans FB" panose="020E0602020502020306" pitchFamily="34" charset="0"/>
              </a:rPr>
              <a:t>La nature du bien financé ?</a:t>
            </a:r>
          </a:p>
          <a:p>
            <a:pPr marL="285750" indent="-285750">
              <a:buClr>
                <a:srgbClr val="C00000"/>
              </a:buClr>
              <a:buFont typeface="Wingdings" panose="05000000000000000000" pitchFamily="2" charset="2"/>
              <a:buChar char="n"/>
            </a:pPr>
            <a:r>
              <a:rPr lang="fr-FR" sz="1200" dirty="0" smtClean="0">
                <a:latin typeface="Berlin Sans FB" panose="020E0602020502020306" pitchFamily="34" charset="0"/>
              </a:rPr>
              <a:t>Prix de l’acquisition </a:t>
            </a:r>
          </a:p>
          <a:p>
            <a:pPr marL="285750" indent="-285750">
              <a:buClr>
                <a:srgbClr val="C00000"/>
              </a:buClr>
              <a:buFont typeface="Wingdings" panose="05000000000000000000" pitchFamily="2" charset="2"/>
              <a:buChar char="n"/>
            </a:pPr>
            <a:r>
              <a:rPr lang="fr-FR" sz="1200" dirty="0" smtClean="0">
                <a:latin typeface="Berlin Sans FB" panose="020E0602020502020306" pitchFamily="34" charset="0"/>
              </a:rPr>
              <a:t>Localisation</a:t>
            </a:r>
          </a:p>
          <a:p>
            <a:pPr marL="285750" indent="-285750">
              <a:buClr>
                <a:srgbClr val="C00000"/>
              </a:buClr>
              <a:buFont typeface="Wingdings" panose="05000000000000000000" pitchFamily="2" charset="2"/>
              <a:buChar char="n"/>
            </a:pPr>
            <a:r>
              <a:rPr lang="fr-FR" sz="1200" dirty="0" smtClean="0">
                <a:latin typeface="Berlin Sans FB" panose="020E0602020502020306" pitchFamily="34" charset="0"/>
              </a:rPr>
              <a:t>Qualité du bien</a:t>
            </a:r>
            <a:endParaRPr lang="fr-FR" sz="1200" dirty="0">
              <a:latin typeface="Berlin Sans FB" panose="020E0602020502020306" pitchFamily="34" charset="0"/>
            </a:endParaRPr>
          </a:p>
        </p:txBody>
      </p:sp>
      <p:pic>
        <p:nvPicPr>
          <p:cNvPr id="41" name="Picture 10" descr="Image associée">
            <a:hlinkClick r:id="rId8"/>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rot="5892783" flipH="1">
            <a:off x="1039789" y="3136416"/>
            <a:ext cx="927408" cy="1378677"/>
          </a:xfrm>
          <a:prstGeom prst="rect">
            <a:avLst/>
          </a:prstGeom>
          <a:noFill/>
          <a:extLst>
            <a:ext uri="{909E8E84-426E-40DD-AFC4-6F175D3DCCD1}">
              <a14:hiddenFill xmlns:a14="http://schemas.microsoft.com/office/drawing/2010/main">
                <a:solidFill>
                  <a:srgbClr val="FFFFFF"/>
                </a:solidFill>
              </a14:hiddenFill>
            </a:ext>
          </a:extLst>
        </p:spPr>
      </p:pic>
      <p:sp>
        <p:nvSpPr>
          <p:cNvPr id="42" name="Rectangle 41"/>
          <p:cNvSpPr/>
          <p:nvPr/>
        </p:nvSpPr>
        <p:spPr>
          <a:xfrm>
            <a:off x="818683" y="3268332"/>
            <a:ext cx="4671602" cy="1470498"/>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7" name="Picture 2">
            <a:hlinkClick r:id="rId5" action="ppaction://hlinksldjump"/>
          </p:cNvPr>
          <p:cNvPicPr>
            <a:picLocks noChangeAspect="1" noChangeArrowheads="1"/>
          </p:cNvPicPr>
          <p:nvPr/>
        </p:nvPicPr>
        <p:blipFill>
          <a:blip r:embed="rId23" cstate="print">
            <a:extLst>
              <a:ext uri="{BEBA8EAE-BF5A-486C-A8C5-ECC9F3942E4B}">
                <a14:imgProps xmlns:a14="http://schemas.microsoft.com/office/drawing/2010/main">
                  <a14:imgLayer r:embed="rId24">
                    <a14:imgEffect>
                      <a14:backgroundRemoval t="0" b="97768" l="0" r="100000">
                        <a14:foregroundMark x1="23214" y1="23661" x2="10714" y2="11607"/>
                        <a14:foregroundMark x1="26786" y1="24554" x2="14732" y2="12500"/>
                        <a14:foregroundMark x1="38393" y1="20536" x2="38393" y2="2679"/>
                        <a14:foregroundMark x1="50893" y1="25446" x2="62500" y2="13393"/>
                        <a14:foregroundMark x1="25000" y1="49554" x2="12500" y2="61161"/>
                        <a14:foregroundMark x1="19196" y1="38839" x2="2679" y2="38839"/>
                        <a14:foregroundMark x1="80357" y1="92857" x2="91518" y2="91071"/>
                        <a14:foregroundMark x1="84821" y1="97768" x2="85268" y2="95089"/>
                        <a14:backgroundMark x1="86747" y1="15663" x2="78313" y2="32530"/>
                      </a14:backgroundRemoval>
                    </a14:imgEffect>
                  </a14:imgLayer>
                </a14:imgProps>
              </a:ext>
              <a:ext uri="{28A0092B-C50C-407E-A947-70E740481C1C}">
                <a14:useLocalDpi xmlns:a14="http://schemas.microsoft.com/office/drawing/2010/main" val="0"/>
              </a:ext>
            </a:extLst>
          </a:blip>
          <a:srcRect/>
          <a:stretch>
            <a:fillRect/>
          </a:stretch>
        </p:blipFill>
        <p:spPr bwMode="auto">
          <a:xfrm>
            <a:off x="584792" y="3049756"/>
            <a:ext cx="346720" cy="346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6" descr="Résultat de recherche d'images pour &quot;loupe&quot;"/>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893169" y="2621995"/>
            <a:ext cx="669835" cy="669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9919315" y="4756806"/>
            <a:ext cx="341317" cy="341317"/>
          </a:xfrm>
          <a:prstGeom prst="rect">
            <a:avLst/>
          </a:prstGeom>
        </p:spPr>
      </p:pic>
      <p:pic>
        <p:nvPicPr>
          <p:cNvPr id="43" name="Image 42"/>
          <p:cNvPicPr>
            <a:picLocks noChangeAspect="1"/>
          </p:cNvPicPr>
          <p:nvPr/>
        </p:nvPicPr>
        <p:blipFill rotWithShape="1">
          <a:blip r:embed="rId27">
            <a:duotone>
              <a:schemeClr val="accent2">
                <a:shade val="45000"/>
                <a:satMod val="135000"/>
              </a:schemeClr>
              <a:prstClr val="white"/>
            </a:duotone>
          </a:blip>
          <a:srcRect l="-1928" t="-32578" r="-1" b="4829"/>
          <a:stretch/>
        </p:blipFill>
        <p:spPr>
          <a:xfrm>
            <a:off x="8134841" y="233722"/>
            <a:ext cx="915067" cy="116547"/>
          </a:xfrm>
          <a:prstGeom prst="rect">
            <a:avLst/>
          </a:prstGeom>
        </p:spPr>
      </p:pic>
      <p:pic>
        <p:nvPicPr>
          <p:cNvPr id="44" name="Image 43">
            <a:hlinkClick r:id="rId14"/>
          </p:cNvPr>
          <p:cNvPicPr>
            <a:picLocks noChangeAspect="1"/>
          </p:cNvPicPr>
          <p:nvPr/>
        </p:nvPicPr>
        <p:blipFill>
          <a:blip r:embed="rId28">
            <a:extLst>
              <a:ext uri="{BEBA8EAE-BF5A-486C-A8C5-ECC9F3942E4B}">
                <a14:imgProps xmlns:a14="http://schemas.microsoft.com/office/drawing/2010/main">
                  <a14:imgLayer r:embed="rId29">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8239553" y="1510126"/>
            <a:ext cx="271102" cy="259949"/>
          </a:xfrm>
          <a:prstGeom prst="rect">
            <a:avLst/>
          </a:prstGeom>
        </p:spPr>
      </p:pic>
      <p:pic>
        <p:nvPicPr>
          <p:cNvPr id="45" name="Image 44">
            <a:hlinkClick r:id="rId13"/>
          </p:cNvPr>
          <p:cNvPicPr>
            <a:picLocks noChangeAspect="1"/>
          </p:cNvPicPr>
          <p:nvPr/>
        </p:nvPicPr>
        <p:blipFill>
          <a:blip r:embed="rId28">
            <a:extLst>
              <a:ext uri="{BEBA8EAE-BF5A-486C-A8C5-ECC9F3942E4B}">
                <a14:imgProps xmlns:a14="http://schemas.microsoft.com/office/drawing/2010/main">
                  <a14:imgLayer r:embed="rId29">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7176047" y="1505447"/>
            <a:ext cx="271102" cy="259949"/>
          </a:xfrm>
          <a:prstGeom prst="rect">
            <a:avLst/>
          </a:prstGeom>
        </p:spPr>
      </p:pic>
      <p:sp>
        <p:nvSpPr>
          <p:cNvPr id="46" name="ZoneTexte 45"/>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47" name="Image 46">
            <a:hlinkClick r:id="rId30" action="ppaction://hlinksldjump"/>
          </p:cNvPr>
          <p:cNvPicPr>
            <a:picLocks noChangeAspect="1"/>
          </p:cNvPicPr>
          <p:nvPr/>
        </p:nvPicPr>
        <p:blipFill>
          <a:blip r:embed="rId31"/>
          <a:stretch>
            <a:fillRect/>
          </a:stretch>
        </p:blipFill>
        <p:spPr>
          <a:xfrm>
            <a:off x="116398" y="4736762"/>
            <a:ext cx="1054458" cy="355072"/>
          </a:xfrm>
          <a:prstGeom prst="rect">
            <a:avLst/>
          </a:prstGeom>
        </p:spPr>
      </p:pic>
    </p:spTree>
    <p:extLst>
      <p:ext uri="{BB962C8B-B14F-4D97-AF65-F5344CB8AC3E}">
        <p14:creationId xmlns:p14="http://schemas.microsoft.com/office/powerpoint/2010/main" val="23152298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64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Image 40"/>
          <p:cNvPicPr>
            <a:picLocks noChangeAspect="1"/>
          </p:cNvPicPr>
          <p:nvPr/>
        </p:nvPicPr>
        <p:blipFill rotWithShape="1">
          <a:blip r:embed="rId5">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17" name="ZoneTexte 16"/>
          <p:cNvSpPr txBox="1"/>
          <p:nvPr/>
        </p:nvSpPr>
        <p:spPr>
          <a:xfrm>
            <a:off x="135460" y="89456"/>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L</a:t>
            </a:r>
            <a:r>
              <a:rPr lang="fr-FR" sz="2000" b="1" dirty="0">
                <a:latin typeface="Berlin Sans FB" panose="020E0602020502020306" pitchFamily="34" charset="0"/>
              </a:rPr>
              <a:t>E </a:t>
            </a:r>
            <a:r>
              <a:rPr lang="fr-FR" sz="2000" b="1" dirty="0" smtClean="0">
                <a:latin typeface="Berlin Sans FB" panose="020E0602020502020306" pitchFamily="34" charset="0"/>
              </a:rPr>
              <a:t>FINANCEMENT</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pic>
        <p:nvPicPr>
          <p:cNvPr id="3076" name="Picture 4" descr="Résultat de recherche d'images pour &quot;caisse d'epargne logo&quot;">
            <a:hlinkClick r:id="rId6" action="ppaction://hlinksldjump"/>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1871" r="21791"/>
          <a:stretch/>
        </p:blipFill>
        <p:spPr bwMode="auto">
          <a:xfrm>
            <a:off x="323528" y="2131787"/>
            <a:ext cx="869249" cy="866605"/>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36883" y="2131787"/>
            <a:ext cx="706760" cy="706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ZoneTexte 23"/>
          <p:cNvSpPr txBox="1"/>
          <p:nvPr/>
        </p:nvSpPr>
        <p:spPr>
          <a:xfrm>
            <a:off x="3106905" y="2069668"/>
            <a:ext cx="1811714" cy="1015663"/>
          </a:xfrm>
          <a:prstGeom prst="rect">
            <a:avLst/>
          </a:prstGeom>
          <a:noFill/>
        </p:spPr>
        <p:txBody>
          <a:bodyPr wrap="none" rtlCol="0">
            <a:spAutoFit/>
          </a:bodyPr>
          <a:lstStyle/>
          <a:p>
            <a:r>
              <a:rPr lang="fr-FR" sz="1200" b="1" dirty="0" smtClean="0">
                <a:latin typeface="Berlin Sans FB" panose="020E0602020502020306" pitchFamily="34" charset="0"/>
              </a:rPr>
              <a:t>Situation financière : </a:t>
            </a:r>
          </a:p>
          <a:p>
            <a:pPr marL="285750" indent="-285750">
              <a:buClr>
                <a:srgbClr val="FF0000"/>
              </a:buClr>
              <a:buFont typeface="Wingdings" panose="05000000000000000000" pitchFamily="2" charset="2"/>
              <a:buChar char="n"/>
            </a:pPr>
            <a:r>
              <a:rPr lang="fr-FR" sz="1200" dirty="0" smtClean="0">
                <a:latin typeface="Berlin Sans FB" panose="020E0602020502020306" pitchFamily="34" charset="0"/>
              </a:rPr>
              <a:t>Taux d’endettement </a:t>
            </a:r>
          </a:p>
          <a:p>
            <a:pPr marL="285750" indent="-285750">
              <a:buClr>
                <a:srgbClr val="FF0000"/>
              </a:buClr>
              <a:buFont typeface="Wingdings" panose="05000000000000000000" pitchFamily="2" charset="2"/>
              <a:buChar char="n"/>
            </a:pPr>
            <a:r>
              <a:rPr lang="fr-FR" sz="1200" dirty="0" smtClean="0">
                <a:latin typeface="Berlin Sans FB" panose="020E0602020502020306" pitchFamily="34" charset="0"/>
              </a:rPr>
              <a:t>Reste à vivre </a:t>
            </a:r>
          </a:p>
          <a:p>
            <a:pPr marL="285750" indent="-285750">
              <a:buClr>
                <a:srgbClr val="FF0000"/>
              </a:buClr>
              <a:buFont typeface="Wingdings" panose="05000000000000000000" pitchFamily="2" charset="2"/>
              <a:buChar char="n"/>
            </a:pPr>
            <a:r>
              <a:rPr lang="fr-FR" sz="1200" dirty="0" smtClean="0">
                <a:latin typeface="Berlin Sans FB" panose="020E0602020502020306" pitchFamily="34" charset="0"/>
              </a:rPr>
              <a:t>Saut de charge</a:t>
            </a:r>
          </a:p>
          <a:p>
            <a:pPr marL="285750" indent="-285750">
              <a:buClr>
                <a:srgbClr val="FF0000"/>
              </a:buClr>
              <a:buFont typeface="Wingdings" panose="05000000000000000000" pitchFamily="2" charset="2"/>
              <a:buChar char="n"/>
            </a:pPr>
            <a:r>
              <a:rPr lang="fr-FR" sz="1200" dirty="0">
                <a:latin typeface="Berlin Sans FB" panose="020E0602020502020306" pitchFamily="34" charset="0"/>
              </a:rPr>
              <a:t>Apport </a:t>
            </a:r>
          </a:p>
        </p:txBody>
      </p:sp>
      <p:pic>
        <p:nvPicPr>
          <p:cNvPr id="29" name="Picture 10" descr="Image associée">
            <a:hlinkClick r:id="rId9"/>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b="23400"/>
          <a:stretch/>
        </p:blipFill>
        <p:spPr bwMode="auto">
          <a:xfrm rot="5028850" flipH="1">
            <a:off x="1329854" y="1753069"/>
            <a:ext cx="848600" cy="96632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Connecteur droit 4"/>
          <p:cNvCxnSpPr/>
          <p:nvPr/>
        </p:nvCxnSpPr>
        <p:spPr>
          <a:xfrm>
            <a:off x="6012160" y="267494"/>
            <a:ext cx="0" cy="4542764"/>
          </a:xfrm>
          <a:prstGeom prst="line">
            <a:avLst/>
          </a:prstGeom>
          <a:ln>
            <a:prstDash val="dash"/>
          </a:ln>
        </p:spPr>
        <p:style>
          <a:lnRef idx="1">
            <a:schemeClr val="dk1"/>
          </a:lnRef>
          <a:fillRef idx="0">
            <a:schemeClr val="dk1"/>
          </a:fillRef>
          <a:effectRef idx="0">
            <a:schemeClr val="dk1"/>
          </a:effectRef>
          <a:fontRef idx="minor">
            <a:schemeClr val="tx1"/>
          </a:fontRef>
        </p:style>
      </p:cxnSp>
      <p:graphicFrame>
        <p:nvGraphicFramePr>
          <p:cNvPr id="10" name="Tableau 9"/>
          <p:cNvGraphicFramePr>
            <a:graphicFrameLocks noGrp="1"/>
          </p:cNvGraphicFramePr>
          <p:nvPr>
            <p:extLst>
              <p:ext uri="{D42A27DB-BD31-4B8C-83A1-F6EECF244321}">
                <p14:modId xmlns:p14="http://schemas.microsoft.com/office/powerpoint/2010/main" val="2250952805"/>
              </p:ext>
            </p:extLst>
          </p:nvPr>
        </p:nvGraphicFramePr>
        <p:xfrm>
          <a:off x="6274116" y="283632"/>
          <a:ext cx="2592288" cy="741680"/>
        </p:xfrm>
        <a:graphic>
          <a:graphicData uri="http://schemas.openxmlformats.org/drawingml/2006/table">
            <a:tbl>
              <a:tblPr firstRow="1" bandRow="1">
                <a:tableStyleId>{073A0DAA-6AF3-43AB-8588-CEC1D06C72B9}</a:tableStyleId>
              </a:tblPr>
              <a:tblGrid>
                <a:gridCol w="1296144">
                  <a:extLst>
                    <a:ext uri="{9D8B030D-6E8A-4147-A177-3AD203B41FA5}">
                      <a16:colId xmlns:a16="http://schemas.microsoft.com/office/drawing/2014/main" val="20000"/>
                    </a:ext>
                  </a:extLst>
                </a:gridCol>
                <a:gridCol w="1296144">
                  <a:extLst>
                    <a:ext uri="{9D8B030D-6E8A-4147-A177-3AD203B41FA5}">
                      <a16:colId xmlns:a16="http://schemas.microsoft.com/office/drawing/2014/main" val="20001"/>
                    </a:ext>
                  </a:extLst>
                </a:gridCol>
              </a:tblGrid>
              <a:tr h="370840">
                <a:tc>
                  <a:txBody>
                    <a:bodyPr/>
                    <a:lstStyle/>
                    <a:p>
                      <a:pPr algn="ctr"/>
                      <a:r>
                        <a:rPr lang="fr-FR" sz="1400" b="0" dirty="0" smtClean="0">
                          <a:latin typeface="Berlin Sans FB" panose="020E0602020502020306" pitchFamily="34" charset="0"/>
                        </a:rPr>
                        <a:t>Revenus </a:t>
                      </a:r>
                      <a:endParaRPr lang="fr-FR" sz="1400" b="0" dirty="0">
                        <a:latin typeface="Berlin Sans FB" panose="020E0602020502020306" pitchFamily="34" charset="0"/>
                      </a:endParaRPr>
                    </a:p>
                  </a:txBody>
                  <a:tcPr/>
                </a:tc>
                <a:tc>
                  <a:txBody>
                    <a:bodyPr/>
                    <a:lstStyle/>
                    <a:p>
                      <a:pPr algn="ctr"/>
                      <a:r>
                        <a:rPr lang="fr-FR" sz="1400" b="0" dirty="0" smtClean="0">
                          <a:latin typeface="Berlin Sans FB" panose="020E0602020502020306" pitchFamily="34" charset="0"/>
                        </a:rPr>
                        <a:t>Charges </a:t>
                      </a:r>
                      <a:endParaRPr lang="fr-FR" sz="1400" b="0" dirty="0">
                        <a:latin typeface="Berlin Sans FB" panose="020E0602020502020306" pitchFamily="34" charset="0"/>
                      </a:endParaRPr>
                    </a:p>
                  </a:txBody>
                  <a:tcPr/>
                </a:tc>
                <a:extLst>
                  <a:ext uri="{0D108BD9-81ED-4DB2-BD59-A6C34878D82A}">
                    <a16:rowId xmlns:a16="http://schemas.microsoft.com/office/drawing/2014/main" val="10000"/>
                  </a:ext>
                </a:extLst>
              </a:tr>
              <a:tr h="370840">
                <a:tc>
                  <a:txBody>
                    <a:bodyPr/>
                    <a:lstStyle/>
                    <a:p>
                      <a:pPr algn="ctr"/>
                      <a:r>
                        <a:rPr lang="fr-FR" sz="1400" dirty="0" smtClean="0"/>
                        <a:t>3 900 €</a:t>
                      </a:r>
                      <a:endParaRPr lang="fr-FR" sz="1400" dirty="0"/>
                    </a:p>
                  </a:txBody>
                  <a:tcPr anchor="ctr"/>
                </a:tc>
                <a:tc>
                  <a:txBody>
                    <a:bodyPr/>
                    <a:lstStyle/>
                    <a:p>
                      <a:pPr algn="ctr"/>
                      <a:r>
                        <a:rPr lang="fr-FR" sz="1400" dirty="0" smtClean="0"/>
                        <a:t>1 100</a:t>
                      </a:r>
                      <a:r>
                        <a:rPr lang="fr-FR" sz="1400" baseline="0" dirty="0" smtClean="0"/>
                        <a:t> €</a:t>
                      </a:r>
                      <a:endParaRPr lang="fr-FR" sz="1400" dirty="0"/>
                    </a:p>
                  </a:txBody>
                  <a:tcPr anchor="ctr"/>
                </a:tc>
                <a:extLst>
                  <a:ext uri="{0D108BD9-81ED-4DB2-BD59-A6C34878D82A}">
                    <a16:rowId xmlns:a16="http://schemas.microsoft.com/office/drawing/2014/main" val="10001"/>
                  </a:ext>
                </a:extLst>
              </a:tr>
            </a:tbl>
          </a:graphicData>
        </a:graphic>
      </p:graphicFrame>
      <p:sp>
        <p:nvSpPr>
          <p:cNvPr id="35" name="ZoneTexte 34"/>
          <p:cNvSpPr txBox="1"/>
          <p:nvPr/>
        </p:nvSpPr>
        <p:spPr>
          <a:xfrm>
            <a:off x="6297955" y="1093810"/>
            <a:ext cx="2520280" cy="307777"/>
          </a:xfrm>
          <a:prstGeom prst="rect">
            <a:avLst/>
          </a:prstGeom>
          <a:noFill/>
        </p:spPr>
        <p:txBody>
          <a:bodyPr wrap="square" rtlCol="0">
            <a:spAutoFit/>
          </a:bodyPr>
          <a:lstStyle/>
          <a:p>
            <a:pPr algn="ctr"/>
            <a:r>
              <a:rPr lang="fr-FR" sz="1400" b="1" dirty="0" smtClean="0">
                <a:latin typeface="Berlin Sans FB" panose="020E0602020502020306" pitchFamily="34" charset="0"/>
              </a:rPr>
              <a:t>Taux d’endettement </a:t>
            </a:r>
            <a:r>
              <a:rPr lang="fr-FR" sz="1400" dirty="0" smtClean="0">
                <a:latin typeface="Berlin Sans FB" panose="020E0602020502020306" pitchFamily="34" charset="0"/>
              </a:rPr>
              <a:t>: </a:t>
            </a:r>
          </a:p>
        </p:txBody>
      </p:sp>
      <p:sp>
        <p:nvSpPr>
          <p:cNvPr id="12" name="ZoneTexte 11"/>
          <p:cNvSpPr txBox="1"/>
          <p:nvPr/>
        </p:nvSpPr>
        <p:spPr>
          <a:xfrm>
            <a:off x="6612239" y="1616482"/>
            <a:ext cx="1104790" cy="523220"/>
          </a:xfrm>
          <a:prstGeom prst="rect">
            <a:avLst/>
          </a:prstGeom>
          <a:noFill/>
        </p:spPr>
        <p:txBody>
          <a:bodyPr wrap="none" rtlCol="0">
            <a:spAutoFit/>
          </a:bodyPr>
          <a:lstStyle/>
          <a:p>
            <a:r>
              <a:rPr lang="fr-FR" sz="1400" u="sng" dirty="0" smtClean="0">
                <a:solidFill>
                  <a:srgbClr val="C00000"/>
                </a:solidFill>
                <a:latin typeface="Berlin Sans FB" panose="020E0602020502020306" pitchFamily="34" charset="0"/>
              </a:rPr>
              <a:t>1 100 € x 100</a:t>
            </a:r>
          </a:p>
          <a:p>
            <a:pPr algn="ctr"/>
            <a:r>
              <a:rPr lang="fr-FR" sz="1400" dirty="0" smtClean="0">
                <a:solidFill>
                  <a:srgbClr val="C00000"/>
                </a:solidFill>
                <a:latin typeface="Berlin Sans FB" panose="020E0602020502020306" pitchFamily="34" charset="0"/>
              </a:rPr>
              <a:t>3 900</a:t>
            </a:r>
            <a:endParaRPr lang="fr-FR" sz="1400" dirty="0">
              <a:solidFill>
                <a:srgbClr val="C00000"/>
              </a:solidFill>
              <a:latin typeface="Berlin Sans FB" panose="020E0602020502020306" pitchFamily="34" charset="0"/>
            </a:endParaRPr>
          </a:p>
        </p:txBody>
      </p:sp>
      <p:sp>
        <p:nvSpPr>
          <p:cNvPr id="37" name="ZoneTexte 36"/>
          <p:cNvSpPr txBox="1"/>
          <p:nvPr/>
        </p:nvSpPr>
        <p:spPr>
          <a:xfrm>
            <a:off x="7645021" y="1686516"/>
            <a:ext cx="885179" cy="307777"/>
          </a:xfrm>
          <a:prstGeom prst="rect">
            <a:avLst/>
          </a:prstGeom>
          <a:noFill/>
        </p:spPr>
        <p:txBody>
          <a:bodyPr wrap="none" rtlCol="0">
            <a:spAutoFit/>
          </a:bodyPr>
          <a:lstStyle/>
          <a:p>
            <a:r>
              <a:rPr lang="fr-FR" sz="1400" dirty="0" smtClean="0">
                <a:solidFill>
                  <a:srgbClr val="C00000"/>
                </a:solidFill>
                <a:latin typeface="Berlin Sans FB" panose="020E0602020502020306" pitchFamily="34" charset="0"/>
              </a:rPr>
              <a:t>= 28,20 %</a:t>
            </a:r>
            <a:endParaRPr lang="fr-FR" sz="1400" dirty="0">
              <a:solidFill>
                <a:srgbClr val="C00000"/>
              </a:solidFill>
              <a:latin typeface="Berlin Sans FB" panose="020E0602020502020306" pitchFamily="34" charset="0"/>
            </a:endParaRPr>
          </a:p>
        </p:txBody>
      </p:sp>
      <p:sp>
        <p:nvSpPr>
          <p:cNvPr id="38" name="ZoneTexte 37"/>
          <p:cNvSpPr txBox="1"/>
          <p:nvPr/>
        </p:nvSpPr>
        <p:spPr>
          <a:xfrm>
            <a:off x="6297958" y="1324591"/>
            <a:ext cx="2592288" cy="307777"/>
          </a:xfrm>
          <a:prstGeom prst="rect">
            <a:avLst/>
          </a:prstGeom>
          <a:noFill/>
        </p:spPr>
        <p:txBody>
          <a:bodyPr wrap="square" rtlCol="0">
            <a:spAutoFit/>
          </a:bodyPr>
          <a:lstStyle/>
          <a:p>
            <a:pPr algn="ctr"/>
            <a:r>
              <a:rPr lang="fr-FR" sz="1400" dirty="0" smtClean="0">
                <a:latin typeface="Berlin Sans FB" panose="020E0602020502020306" pitchFamily="34" charset="0"/>
              </a:rPr>
              <a:t>Respect de la norme = 33 %</a:t>
            </a:r>
            <a:endParaRPr lang="fr-FR" sz="1400" dirty="0">
              <a:latin typeface="Berlin Sans FB" panose="020E0602020502020306" pitchFamily="34" charset="0"/>
            </a:endParaRPr>
          </a:p>
        </p:txBody>
      </p:sp>
      <p:cxnSp>
        <p:nvCxnSpPr>
          <p:cNvPr id="39" name="Connecteur droit 38"/>
          <p:cNvCxnSpPr/>
          <p:nvPr/>
        </p:nvCxnSpPr>
        <p:spPr>
          <a:xfrm>
            <a:off x="6117938" y="2139702"/>
            <a:ext cx="2952328" cy="0"/>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44" name="ZoneTexte 43"/>
          <p:cNvSpPr txBox="1"/>
          <p:nvPr/>
        </p:nvSpPr>
        <p:spPr>
          <a:xfrm>
            <a:off x="6384881" y="2239525"/>
            <a:ext cx="2520280" cy="307777"/>
          </a:xfrm>
          <a:prstGeom prst="rect">
            <a:avLst/>
          </a:prstGeom>
          <a:noFill/>
        </p:spPr>
        <p:txBody>
          <a:bodyPr wrap="square" rtlCol="0">
            <a:spAutoFit/>
          </a:bodyPr>
          <a:lstStyle/>
          <a:p>
            <a:pPr algn="ctr"/>
            <a:r>
              <a:rPr lang="fr-FR" sz="1400" b="1" dirty="0">
                <a:latin typeface="Berlin Sans FB" panose="020E0602020502020306" pitchFamily="34" charset="0"/>
              </a:rPr>
              <a:t>Reste à vivre </a:t>
            </a:r>
            <a:r>
              <a:rPr lang="fr-FR" sz="1400" dirty="0">
                <a:latin typeface="Berlin Sans FB" panose="020E0602020502020306" pitchFamily="34" charset="0"/>
              </a:rPr>
              <a:t>: </a:t>
            </a:r>
          </a:p>
        </p:txBody>
      </p:sp>
      <p:sp>
        <p:nvSpPr>
          <p:cNvPr id="47" name="ZoneTexte 46"/>
          <p:cNvSpPr txBox="1"/>
          <p:nvPr/>
        </p:nvSpPr>
        <p:spPr>
          <a:xfrm>
            <a:off x="6132850" y="2470306"/>
            <a:ext cx="2952328" cy="523220"/>
          </a:xfrm>
          <a:prstGeom prst="rect">
            <a:avLst/>
          </a:prstGeom>
          <a:noFill/>
        </p:spPr>
        <p:txBody>
          <a:bodyPr wrap="square" rtlCol="0">
            <a:spAutoFit/>
          </a:bodyPr>
          <a:lstStyle/>
          <a:p>
            <a:pPr algn="ctr"/>
            <a:r>
              <a:rPr lang="fr-FR" sz="1400" dirty="0" smtClean="0">
                <a:latin typeface="Berlin Sans FB" panose="020E0602020502020306" pitchFamily="34" charset="0"/>
              </a:rPr>
              <a:t>Respect de la norme = 1000 € / 1 pers</a:t>
            </a:r>
          </a:p>
          <a:p>
            <a:pPr algn="ctr"/>
            <a:r>
              <a:rPr lang="fr-FR" sz="1400" dirty="0" smtClean="0">
                <a:latin typeface="Berlin Sans FB" panose="020E0602020502020306" pitchFamily="34" charset="0"/>
              </a:rPr>
              <a:t>+ 250 € / pers sup. </a:t>
            </a:r>
            <a:endParaRPr lang="fr-FR" sz="1400" dirty="0">
              <a:latin typeface="Berlin Sans FB" panose="020E0602020502020306" pitchFamily="34" charset="0"/>
            </a:endParaRPr>
          </a:p>
        </p:txBody>
      </p:sp>
      <p:sp>
        <p:nvSpPr>
          <p:cNvPr id="48" name="ZoneTexte 47"/>
          <p:cNvSpPr txBox="1"/>
          <p:nvPr/>
        </p:nvSpPr>
        <p:spPr>
          <a:xfrm>
            <a:off x="6641025" y="2984053"/>
            <a:ext cx="2023311" cy="307777"/>
          </a:xfrm>
          <a:prstGeom prst="rect">
            <a:avLst/>
          </a:prstGeom>
          <a:noFill/>
        </p:spPr>
        <p:txBody>
          <a:bodyPr wrap="none" rtlCol="0">
            <a:spAutoFit/>
          </a:bodyPr>
          <a:lstStyle/>
          <a:p>
            <a:pPr algn="ctr"/>
            <a:r>
              <a:rPr lang="fr-FR" sz="1400" dirty="0" smtClean="0">
                <a:solidFill>
                  <a:srgbClr val="C00000"/>
                </a:solidFill>
                <a:latin typeface="Berlin Sans FB" panose="020E0602020502020306" pitchFamily="34" charset="0"/>
              </a:rPr>
              <a:t>3 900 – 1 100 € = 2 800 €</a:t>
            </a:r>
            <a:endParaRPr lang="fr-FR" sz="1400" dirty="0">
              <a:solidFill>
                <a:srgbClr val="C00000"/>
              </a:solidFill>
              <a:latin typeface="Berlin Sans FB" panose="020E0602020502020306" pitchFamily="34" charset="0"/>
            </a:endParaRPr>
          </a:p>
        </p:txBody>
      </p:sp>
      <p:cxnSp>
        <p:nvCxnSpPr>
          <p:cNvPr id="49" name="Connecteur droit 48"/>
          <p:cNvCxnSpPr/>
          <p:nvPr/>
        </p:nvCxnSpPr>
        <p:spPr>
          <a:xfrm>
            <a:off x="6132850" y="3363838"/>
            <a:ext cx="2952328" cy="0"/>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50" name="ZoneTexte 49"/>
          <p:cNvSpPr txBox="1"/>
          <p:nvPr/>
        </p:nvSpPr>
        <p:spPr>
          <a:xfrm>
            <a:off x="6384881" y="3363838"/>
            <a:ext cx="2520280" cy="307777"/>
          </a:xfrm>
          <a:prstGeom prst="rect">
            <a:avLst/>
          </a:prstGeom>
          <a:noFill/>
        </p:spPr>
        <p:txBody>
          <a:bodyPr wrap="square" rtlCol="0">
            <a:spAutoFit/>
          </a:bodyPr>
          <a:lstStyle/>
          <a:p>
            <a:pPr algn="ctr"/>
            <a:r>
              <a:rPr lang="fr-FR" sz="1400" b="1" dirty="0" smtClean="0">
                <a:latin typeface="Berlin Sans FB" panose="020E0602020502020306" pitchFamily="34" charset="0"/>
              </a:rPr>
              <a:t>Saut de charge </a:t>
            </a:r>
            <a:r>
              <a:rPr lang="fr-FR" sz="1400" dirty="0" smtClean="0">
                <a:latin typeface="Berlin Sans FB" panose="020E0602020502020306" pitchFamily="34" charset="0"/>
              </a:rPr>
              <a:t>: </a:t>
            </a:r>
            <a:endParaRPr lang="fr-FR" sz="1400" dirty="0">
              <a:latin typeface="Berlin Sans FB" panose="020E0602020502020306" pitchFamily="34" charset="0"/>
            </a:endParaRPr>
          </a:p>
        </p:txBody>
      </p:sp>
      <p:graphicFrame>
        <p:nvGraphicFramePr>
          <p:cNvPr id="51" name="Tableau 50"/>
          <p:cNvGraphicFramePr>
            <a:graphicFrameLocks noGrp="1"/>
          </p:cNvGraphicFramePr>
          <p:nvPr>
            <p:extLst>
              <p:ext uri="{D42A27DB-BD31-4B8C-83A1-F6EECF244321}">
                <p14:modId xmlns:p14="http://schemas.microsoft.com/office/powerpoint/2010/main" val="1199410896"/>
              </p:ext>
            </p:extLst>
          </p:nvPr>
        </p:nvGraphicFramePr>
        <p:xfrm>
          <a:off x="6300192" y="3723878"/>
          <a:ext cx="2592288" cy="889000"/>
        </p:xfrm>
        <a:graphic>
          <a:graphicData uri="http://schemas.openxmlformats.org/drawingml/2006/table">
            <a:tbl>
              <a:tblPr firstRow="1" bandRow="1">
                <a:tableStyleId>{073A0DAA-6AF3-43AB-8588-CEC1D06C72B9}</a:tableStyleId>
              </a:tblPr>
              <a:tblGrid>
                <a:gridCol w="1296144">
                  <a:extLst>
                    <a:ext uri="{9D8B030D-6E8A-4147-A177-3AD203B41FA5}">
                      <a16:colId xmlns:a16="http://schemas.microsoft.com/office/drawing/2014/main" val="20000"/>
                    </a:ext>
                  </a:extLst>
                </a:gridCol>
                <a:gridCol w="1296144">
                  <a:extLst>
                    <a:ext uri="{9D8B030D-6E8A-4147-A177-3AD203B41FA5}">
                      <a16:colId xmlns:a16="http://schemas.microsoft.com/office/drawing/2014/main" val="20001"/>
                    </a:ext>
                  </a:extLst>
                </a:gridCol>
              </a:tblGrid>
              <a:tr h="145110">
                <a:tc>
                  <a:txBody>
                    <a:bodyPr/>
                    <a:lstStyle/>
                    <a:p>
                      <a:pPr algn="ctr"/>
                      <a:r>
                        <a:rPr lang="fr-FR" sz="1400" b="0" dirty="0" smtClean="0">
                          <a:latin typeface="Berlin Sans FB" panose="020E0602020502020306" pitchFamily="34" charset="0"/>
                        </a:rPr>
                        <a:t>Reste à vivre avant le projet</a:t>
                      </a:r>
                      <a:endParaRPr lang="fr-FR" sz="1400" b="0" dirty="0">
                        <a:latin typeface="Berlin Sans FB" panose="020E0602020502020306" pitchFamily="34" charset="0"/>
                      </a:endParaRPr>
                    </a:p>
                  </a:txBody>
                  <a:tcPr/>
                </a:tc>
                <a:tc>
                  <a:txBody>
                    <a:bodyPr/>
                    <a:lstStyle/>
                    <a:p>
                      <a:pPr algn="ctr"/>
                      <a:r>
                        <a:rPr lang="fr-FR" sz="1400" b="0" dirty="0" smtClean="0">
                          <a:latin typeface="Berlin Sans FB" panose="020E0602020502020306" pitchFamily="34" charset="0"/>
                        </a:rPr>
                        <a:t>Reste à vivre après le projet </a:t>
                      </a:r>
                      <a:endParaRPr lang="fr-FR" sz="1400" b="0" dirty="0">
                        <a:latin typeface="Berlin Sans FB" panose="020E0602020502020306" pitchFamily="34" charset="0"/>
                      </a:endParaRPr>
                    </a:p>
                  </a:txBody>
                  <a:tcPr/>
                </a:tc>
                <a:extLst>
                  <a:ext uri="{0D108BD9-81ED-4DB2-BD59-A6C34878D82A}">
                    <a16:rowId xmlns:a16="http://schemas.microsoft.com/office/drawing/2014/main" val="10000"/>
                  </a:ext>
                </a:extLst>
              </a:tr>
              <a:tr h="370840">
                <a:tc>
                  <a:txBody>
                    <a:bodyPr/>
                    <a:lstStyle/>
                    <a:p>
                      <a:pPr algn="ctr"/>
                      <a:r>
                        <a:rPr lang="fr-FR" sz="1400" dirty="0" smtClean="0">
                          <a:solidFill>
                            <a:srgbClr val="C00000"/>
                          </a:solidFill>
                        </a:rPr>
                        <a:t>3 000 €</a:t>
                      </a:r>
                      <a:endParaRPr lang="fr-FR" sz="1400" dirty="0">
                        <a:solidFill>
                          <a:srgbClr val="C00000"/>
                        </a:solidFill>
                      </a:endParaRPr>
                    </a:p>
                  </a:txBody>
                  <a:tcPr anchor="ctr"/>
                </a:tc>
                <a:tc>
                  <a:txBody>
                    <a:bodyPr/>
                    <a:lstStyle/>
                    <a:p>
                      <a:pPr algn="ctr"/>
                      <a:r>
                        <a:rPr lang="fr-FR" sz="1400" dirty="0" smtClean="0">
                          <a:solidFill>
                            <a:srgbClr val="C00000"/>
                          </a:solidFill>
                        </a:rPr>
                        <a:t>2</a:t>
                      </a:r>
                      <a:r>
                        <a:rPr lang="fr-FR" sz="1400" baseline="0" dirty="0" smtClean="0">
                          <a:solidFill>
                            <a:srgbClr val="C00000"/>
                          </a:solidFill>
                        </a:rPr>
                        <a:t> 800 €</a:t>
                      </a:r>
                      <a:endParaRPr lang="fr-FR" sz="1400" dirty="0">
                        <a:solidFill>
                          <a:srgbClr val="C00000"/>
                        </a:solidFill>
                      </a:endParaRPr>
                    </a:p>
                  </a:txBody>
                  <a:tcPr anchor="ctr"/>
                </a:tc>
                <a:extLst>
                  <a:ext uri="{0D108BD9-81ED-4DB2-BD59-A6C34878D82A}">
                    <a16:rowId xmlns:a16="http://schemas.microsoft.com/office/drawing/2014/main" val="10001"/>
                  </a:ext>
                </a:extLst>
              </a:tr>
            </a:tbl>
          </a:graphicData>
        </a:graphic>
      </p:graphicFrame>
      <p:sp>
        <p:nvSpPr>
          <p:cNvPr id="9216" name="ZoneTexte 9215"/>
          <p:cNvSpPr txBox="1"/>
          <p:nvPr/>
        </p:nvSpPr>
        <p:spPr>
          <a:xfrm>
            <a:off x="6483703" y="4755126"/>
            <a:ext cx="2552793" cy="276999"/>
          </a:xfrm>
          <a:prstGeom prst="rect">
            <a:avLst/>
          </a:prstGeom>
          <a:solidFill>
            <a:schemeClr val="bg1"/>
          </a:solidFill>
        </p:spPr>
        <p:txBody>
          <a:bodyPr wrap="square" rtlCol="0">
            <a:spAutoFit/>
          </a:bodyPr>
          <a:lstStyle/>
          <a:p>
            <a:pPr algn="ctr"/>
            <a:r>
              <a:rPr lang="fr-FR" sz="1200" dirty="0" smtClean="0">
                <a:solidFill>
                  <a:srgbClr val="C00000"/>
                </a:solidFill>
                <a:latin typeface="Segoe Print" panose="02000600000000000000" pitchFamily="2" charset="0"/>
              </a:rPr>
              <a:t>IMPORTANCE DE L’APPORT</a:t>
            </a:r>
            <a:endParaRPr lang="fr-FR" sz="1200" dirty="0">
              <a:solidFill>
                <a:srgbClr val="C00000"/>
              </a:solidFill>
              <a:latin typeface="Segoe Print" panose="02000600000000000000" pitchFamily="2" charset="0"/>
            </a:endParaRPr>
          </a:p>
        </p:txBody>
      </p:sp>
      <p:pic>
        <p:nvPicPr>
          <p:cNvPr id="56" name="Picture 4"/>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228184" y="4760315"/>
            <a:ext cx="331715" cy="3317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Espace réservé du numéro de diapositive 1"/>
          <p:cNvSpPr>
            <a:spLocks noGrp="1"/>
          </p:cNvSpPr>
          <p:nvPr>
            <p:ph type="sldNum" sz="quarter" idx="12"/>
          </p:nvPr>
        </p:nvSpPr>
        <p:spPr/>
        <p:txBody>
          <a:bodyPr/>
          <a:lstStyle/>
          <a:p>
            <a:fld id="{1D19D0A2-BBF5-4B7E-A646-CBE7ACEBDC00}" type="slidenum">
              <a:rPr lang="fr-FR" smtClean="0"/>
              <a:t>9</a:t>
            </a:fld>
            <a:endParaRPr lang="fr-FR"/>
          </a:p>
        </p:txBody>
      </p:sp>
      <p:pic>
        <p:nvPicPr>
          <p:cNvPr id="26"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Picture 3"/>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411760" y="812680"/>
            <a:ext cx="557007" cy="5570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ZoneTexte 30"/>
          <p:cNvSpPr txBox="1"/>
          <p:nvPr/>
        </p:nvSpPr>
        <p:spPr>
          <a:xfrm>
            <a:off x="3043643" y="768017"/>
            <a:ext cx="2553904" cy="646331"/>
          </a:xfrm>
          <a:prstGeom prst="rect">
            <a:avLst/>
          </a:prstGeom>
          <a:noFill/>
        </p:spPr>
        <p:txBody>
          <a:bodyPr wrap="none" rtlCol="0">
            <a:spAutoFit/>
          </a:bodyPr>
          <a:lstStyle/>
          <a:p>
            <a:r>
              <a:rPr lang="fr-FR" sz="1200" b="1" dirty="0" smtClean="0">
                <a:latin typeface="Berlin Sans FB" panose="020E0602020502020306" pitchFamily="34" charset="0"/>
              </a:rPr>
              <a:t>Qui emprunte ? </a:t>
            </a:r>
          </a:p>
          <a:p>
            <a:pPr marL="285750" indent="-285750">
              <a:buClr>
                <a:srgbClr val="C00000"/>
              </a:buClr>
              <a:buFont typeface="Wingdings" panose="05000000000000000000" pitchFamily="2" charset="2"/>
              <a:buChar char="n"/>
            </a:pPr>
            <a:r>
              <a:rPr lang="fr-FR" sz="1200" dirty="0" smtClean="0">
                <a:latin typeface="Berlin Sans FB" panose="020E0602020502020306" pitchFamily="34" charset="0"/>
              </a:rPr>
              <a:t>Situation personnelle et familiale</a:t>
            </a:r>
          </a:p>
          <a:p>
            <a:pPr marL="285750" indent="-285750">
              <a:buClr>
                <a:srgbClr val="C00000"/>
              </a:buClr>
              <a:buFont typeface="Wingdings" panose="05000000000000000000" pitchFamily="2" charset="2"/>
              <a:buChar char="n"/>
            </a:pPr>
            <a:r>
              <a:rPr lang="fr-FR" sz="1200" dirty="0" smtClean="0">
                <a:latin typeface="Berlin Sans FB" panose="020E0602020502020306" pitchFamily="34" charset="0"/>
              </a:rPr>
              <a:t>Situation professionnelle</a:t>
            </a:r>
            <a:endParaRPr lang="fr-FR" sz="1200" dirty="0">
              <a:latin typeface="Berlin Sans FB" panose="020E0602020502020306" pitchFamily="34" charset="0"/>
            </a:endParaRPr>
          </a:p>
        </p:txBody>
      </p:sp>
      <p:pic>
        <p:nvPicPr>
          <p:cNvPr id="32" name="Picture 10" descr="Image associée">
            <a:hlinkClick r:id="rId9"/>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rot="5892783">
            <a:off x="1039952" y="847649"/>
            <a:ext cx="1075662" cy="1378677"/>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p:cNvSpPr/>
          <p:nvPr/>
        </p:nvSpPr>
        <p:spPr>
          <a:xfrm>
            <a:off x="474455" y="627534"/>
            <a:ext cx="5203988" cy="1382740"/>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4" name="Picture 6"/>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411760" y="3894534"/>
            <a:ext cx="693440" cy="693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6" name="ZoneTexte 35"/>
          <p:cNvSpPr txBox="1"/>
          <p:nvPr/>
        </p:nvSpPr>
        <p:spPr>
          <a:xfrm>
            <a:off x="3203848" y="3825755"/>
            <a:ext cx="2191626" cy="830997"/>
          </a:xfrm>
          <a:prstGeom prst="rect">
            <a:avLst/>
          </a:prstGeom>
          <a:noFill/>
        </p:spPr>
        <p:txBody>
          <a:bodyPr wrap="none" rtlCol="0">
            <a:spAutoFit/>
          </a:bodyPr>
          <a:lstStyle/>
          <a:p>
            <a:r>
              <a:rPr lang="fr-FR" sz="1200" b="1" dirty="0" smtClean="0">
                <a:latin typeface="Berlin Sans FB" panose="020E0602020502020306" pitchFamily="34" charset="0"/>
              </a:rPr>
              <a:t>La nature du bien financé ?</a:t>
            </a:r>
          </a:p>
          <a:p>
            <a:pPr marL="285750" indent="-285750">
              <a:buClr>
                <a:srgbClr val="C00000"/>
              </a:buClr>
              <a:buFont typeface="Wingdings" panose="05000000000000000000" pitchFamily="2" charset="2"/>
              <a:buChar char="n"/>
            </a:pPr>
            <a:r>
              <a:rPr lang="fr-FR" sz="1200" dirty="0" smtClean="0">
                <a:latin typeface="Berlin Sans FB" panose="020E0602020502020306" pitchFamily="34" charset="0"/>
              </a:rPr>
              <a:t>Prix de l’acquisition </a:t>
            </a:r>
          </a:p>
          <a:p>
            <a:pPr marL="285750" indent="-285750">
              <a:buClr>
                <a:srgbClr val="C00000"/>
              </a:buClr>
              <a:buFont typeface="Wingdings" panose="05000000000000000000" pitchFamily="2" charset="2"/>
              <a:buChar char="n"/>
            </a:pPr>
            <a:r>
              <a:rPr lang="fr-FR" sz="1200" dirty="0" smtClean="0">
                <a:latin typeface="Berlin Sans FB" panose="020E0602020502020306" pitchFamily="34" charset="0"/>
              </a:rPr>
              <a:t>Facilité à revendre </a:t>
            </a:r>
          </a:p>
          <a:p>
            <a:pPr marL="285750" indent="-285750">
              <a:buClr>
                <a:srgbClr val="C00000"/>
              </a:buClr>
              <a:buFont typeface="Wingdings" panose="05000000000000000000" pitchFamily="2" charset="2"/>
              <a:buChar char="n"/>
            </a:pPr>
            <a:r>
              <a:rPr lang="fr-FR" sz="1200" dirty="0" smtClean="0">
                <a:latin typeface="Berlin Sans FB" panose="020E0602020502020306" pitchFamily="34" charset="0"/>
              </a:rPr>
              <a:t>Qualité du bien</a:t>
            </a:r>
            <a:endParaRPr lang="fr-FR" sz="1200" dirty="0">
              <a:latin typeface="Berlin Sans FB" panose="020E0602020502020306" pitchFamily="34" charset="0"/>
            </a:endParaRPr>
          </a:p>
        </p:txBody>
      </p:sp>
      <p:pic>
        <p:nvPicPr>
          <p:cNvPr id="40" name="Picture 10" descr="Image associée">
            <a:hlinkClick r:id="rId9"/>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rot="5892783" flipH="1">
            <a:off x="1039789" y="3136416"/>
            <a:ext cx="927408" cy="1378677"/>
          </a:xfrm>
          <a:prstGeom prst="rect">
            <a:avLst/>
          </a:prstGeom>
          <a:noFill/>
          <a:extLst>
            <a:ext uri="{909E8E84-426E-40DD-AFC4-6F175D3DCCD1}">
              <a14:hiddenFill xmlns:a14="http://schemas.microsoft.com/office/drawing/2010/main">
                <a:solidFill>
                  <a:srgbClr val="FFFFFF"/>
                </a:solidFill>
              </a14:hiddenFill>
            </a:ext>
          </a:extLst>
        </p:spPr>
      </p:pic>
      <p:sp>
        <p:nvSpPr>
          <p:cNvPr id="42" name="Rectangle 41"/>
          <p:cNvSpPr/>
          <p:nvPr/>
        </p:nvSpPr>
        <p:spPr>
          <a:xfrm>
            <a:off x="626855" y="3223116"/>
            <a:ext cx="5203988" cy="1382740"/>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194" name="Picture 6" descr="Résultat de recherche d'images pour &quot;loupe&quot;"/>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893169" y="2621995"/>
            <a:ext cx="669835" cy="669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
            <a:hlinkClick r:id="rId6" action="ppaction://hlinksldjump"/>
          </p:cNvPr>
          <p:cNvPicPr>
            <a:picLocks noChangeAspect="1" noChangeArrowheads="1"/>
          </p:cNvPicPr>
          <p:nvPr/>
        </p:nvPicPr>
        <p:blipFill>
          <a:blip r:embed="rId18" cstate="print">
            <a:extLst>
              <a:ext uri="{BEBA8EAE-BF5A-486C-A8C5-ECC9F3942E4B}">
                <a14:imgProps xmlns:a14="http://schemas.microsoft.com/office/drawing/2010/main">
                  <a14:imgLayer r:embed="rId19">
                    <a14:imgEffect>
                      <a14:backgroundRemoval t="0" b="97768" l="0" r="100000">
                        <a14:foregroundMark x1="23214" y1="23661" x2="10714" y2="11607"/>
                        <a14:foregroundMark x1="26786" y1="24554" x2="14732" y2="12500"/>
                        <a14:foregroundMark x1="38393" y1="20536" x2="38393" y2="2679"/>
                        <a14:foregroundMark x1="50893" y1="25446" x2="62500" y2="13393"/>
                        <a14:foregroundMark x1="25000" y1="49554" x2="12500" y2="61161"/>
                        <a14:foregroundMark x1="19196" y1="38839" x2="2679" y2="38839"/>
                        <a14:foregroundMark x1="80357" y1="92857" x2="91518" y2="91071"/>
                        <a14:foregroundMark x1="84821" y1="97768" x2="85268" y2="95089"/>
                        <a14:backgroundMark x1="86747" y1="15663" x2="78313" y2="32530"/>
                      </a14:backgroundRemoval>
                    </a14:imgEffect>
                  </a14:imgLayer>
                </a14:imgProps>
              </a:ext>
              <a:ext uri="{28A0092B-C50C-407E-A947-70E740481C1C}">
                <a14:useLocalDpi xmlns:a14="http://schemas.microsoft.com/office/drawing/2010/main" val="0"/>
              </a:ext>
            </a:extLst>
          </a:blip>
          <a:srcRect/>
          <a:stretch>
            <a:fillRect/>
          </a:stretch>
        </p:blipFill>
        <p:spPr bwMode="auto">
          <a:xfrm>
            <a:off x="584792" y="3049756"/>
            <a:ext cx="346720" cy="346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1260648" y="4767263"/>
            <a:ext cx="289256" cy="289256"/>
          </a:xfrm>
          <a:prstGeom prst="rect">
            <a:avLst/>
          </a:prstGeom>
        </p:spPr>
      </p:pic>
      <p:sp>
        <p:nvSpPr>
          <p:cNvPr id="43" name="ZoneTexte 42"/>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45" name="Image 44">
            <a:hlinkClick r:id="rId21" action="ppaction://hlinksldjump"/>
          </p:cNvPr>
          <p:cNvPicPr>
            <a:picLocks noChangeAspect="1"/>
          </p:cNvPicPr>
          <p:nvPr/>
        </p:nvPicPr>
        <p:blipFill>
          <a:blip r:embed="rId22"/>
          <a:stretch>
            <a:fillRect/>
          </a:stretch>
        </p:blipFill>
        <p:spPr>
          <a:xfrm>
            <a:off x="116398" y="4736762"/>
            <a:ext cx="1054458" cy="355072"/>
          </a:xfrm>
          <a:prstGeom prst="rect">
            <a:avLst/>
          </a:prstGeom>
        </p:spPr>
      </p:pic>
    </p:spTree>
    <p:extLst>
      <p:ext uri="{BB962C8B-B14F-4D97-AF65-F5344CB8AC3E}">
        <p14:creationId xmlns:p14="http://schemas.microsoft.com/office/powerpoint/2010/main" val="10634941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147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Image 35"/>
          <p:cNvPicPr>
            <a:picLocks noChangeAspect="1"/>
          </p:cNvPicPr>
          <p:nvPr/>
        </p:nvPicPr>
        <p:blipFill rotWithShape="1">
          <a:blip r:embed="rId5">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17" name="ZoneTexte 16"/>
          <p:cNvSpPr txBox="1"/>
          <p:nvPr/>
        </p:nvSpPr>
        <p:spPr>
          <a:xfrm>
            <a:off x="135460" y="89456"/>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L</a:t>
            </a:r>
            <a:r>
              <a:rPr lang="fr-FR" sz="2000" b="1" dirty="0">
                <a:latin typeface="Berlin Sans FB" panose="020E0602020502020306" pitchFamily="34" charset="0"/>
              </a:rPr>
              <a:t>E </a:t>
            </a:r>
            <a:r>
              <a:rPr lang="fr-FR" sz="2000" b="1" dirty="0" smtClean="0">
                <a:latin typeface="Berlin Sans FB" panose="020E0602020502020306" pitchFamily="34" charset="0"/>
              </a:rPr>
              <a:t>FINANCEMENT</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pic>
        <p:nvPicPr>
          <p:cNvPr id="3076" name="Picture 4" descr="Résultat de recherche d'images pour &quot;caisse d'epargne logo&quot;">
            <a:hlinkClick r:id="rId6" action="ppaction://hlinksldjump"/>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1871" r="21791"/>
          <a:stretch/>
        </p:blipFill>
        <p:spPr bwMode="auto">
          <a:xfrm>
            <a:off x="323528" y="2131787"/>
            <a:ext cx="869249" cy="86660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11760" y="812680"/>
            <a:ext cx="557007" cy="5570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336883" y="2131787"/>
            <a:ext cx="706760" cy="706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411760" y="3894534"/>
            <a:ext cx="693440" cy="693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ZoneTexte 21"/>
          <p:cNvSpPr txBox="1"/>
          <p:nvPr/>
        </p:nvSpPr>
        <p:spPr>
          <a:xfrm>
            <a:off x="3043643" y="768017"/>
            <a:ext cx="2553904" cy="646331"/>
          </a:xfrm>
          <a:prstGeom prst="rect">
            <a:avLst/>
          </a:prstGeom>
          <a:noFill/>
        </p:spPr>
        <p:txBody>
          <a:bodyPr wrap="none" rtlCol="0">
            <a:spAutoFit/>
          </a:bodyPr>
          <a:lstStyle/>
          <a:p>
            <a:r>
              <a:rPr lang="fr-FR" sz="1200" b="1" dirty="0" smtClean="0">
                <a:latin typeface="Berlin Sans FB" panose="020E0602020502020306" pitchFamily="34" charset="0"/>
              </a:rPr>
              <a:t>Qui emprunte ? </a:t>
            </a:r>
          </a:p>
          <a:p>
            <a:pPr marL="285750" indent="-285750">
              <a:buClr>
                <a:srgbClr val="C00000"/>
              </a:buClr>
              <a:buFont typeface="Wingdings" panose="05000000000000000000" pitchFamily="2" charset="2"/>
              <a:buChar char="n"/>
            </a:pPr>
            <a:r>
              <a:rPr lang="fr-FR" sz="1200" dirty="0" smtClean="0">
                <a:latin typeface="Berlin Sans FB" panose="020E0602020502020306" pitchFamily="34" charset="0"/>
              </a:rPr>
              <a:t>Situation personnelle et familiale</a:t>
            </a:r>
          </a:p>
          <a:p>
            <a:pPr marL="285750" indent="-285750">
              <a:buClr>
                <a:srgbClr val="C00000"/>
              </a:buClr>
              <a:buFont typeface="Wingdings" panose="05000000000000000000" pitchFamily="2" charset="2"/>
              <a:buChar char="n"/>
            </a:pPr>
            <a:r>
              <a:rPr lang="fr-FR" sz="1200" dirty="0" smtClean="0">
                <a:latin typeface="Berlin Sans FB" panose="020E0602020502020306" pitchFamily="34" charset="0"/>
              </a:rPr>
              <a:t>Situation professionnelle</a:t>
            </a:r>
            <a:endParaRPr lang="fr-FR" sz="1200" dirty="0">
              <a:latin typeface="Berlin Sans FB" panose="020E0602020502020306" pitchFamily="34" charset="0"/>
            </a:endParaRPr>
          </a:p>
        </p:txBody>
      </p:sp>
      <p:sp>
        <p:nvSpPr>
          <p:cNvPr id="24" name="ZoneTexte 23"/>
          <p:cNvSpPr txBox="1"/>
          <p:nvPr/>
        </p:nvSpPr>
        <p:spPr>
          <a:xfrm>
            <a:off x="3106905" y="2069668"/>
            <a:ext cx="1811714" cy="1015663"/>
          </a:xfrm>
          <a:prstGeom prst="rect">
            <a:avLst/>
          </a:prstGeom>
          <a:noFill/>
        </p:spPr>
        <p:txBody>
          <a:bodyPr wrap="none" rtlCol="0">
            <a:spAutoFit/>
          </a:bodyPr>
          <a:lstStyle/>
          <a:p>
            <a:r>
              <a:rPr lang="fr-FR" sz="1200" b="1" dirty="0" smtClean="0">
                <a:latin typeface="Berlin Sans FB" panose="020E0602020502020306" pitchFamily="34" charset="0"/>
              </a:rPr>
              <a:t>Situation financière : </a:t>
            </a:r>
          </a:p>
          <a:p>
            <a:pPr marL="285750" indent="-285750">
              <a:buClr>
                <a:srgbClr val="C00000"/>
              </a:buClr>
              <a:buFont typeface="Wingdings" panose="05000000000000000000" pitchFamily="2" charset="2"/>
              <a:buChar char="n"/>
            </a:pPr>
            <a:r>
              <a:rPr lang="fr-FR" sz="1200" dirty="0">
                <a:latin typeface="Berlin Sans FB" panose="020E0602020502020306" pitchFamily="34" charset="0"/>
              </a:rPr>
              <a:t>Taux d’endettement </a:t>
            </a:r>
          </a:p>
          <a:p>
            <a:pPr marL="285750" indent="-285750">
              <a:buClr>
                <a:srgbClr val="C00000"/>
              </a:buClr>
              <a:buFont typeface="Wingdings" panose="05000000000000000000" pitchFamily="2" charset="2"/>
              <a:buChar char="n"/>
            </a:pPr>
            <a:r>
              <a:rPr lang="fr-FR" sz="1200" dirty="0">
                <a:latin typeface="Berlin Sans FB" panose="020E0602020502020306" pitchFamily="34" charset="0"/>
              </a:rPr>
              <a:t>Reste à vivre </a:t>
            </a:r>
          </a:p>
          <a:p>
            <a:pPr marL="285750" indent="-285750">
              <a:buClr>
                <a:srgbClr val="C00000"/>
              </a:buClr>
              <a:buFont typeface="Wingdings" panose="05000000000000000000" pitchFamily="2" charset="2"/>
              <a:buChar char="n"/>
            </a:pPr>
            <a:r>
              <a:rPr lang="fr-FR" sz="1200" dirty="0">
                <a:latin typeface="Berlin Sans FB" panose="020E0602020502020306" pitchFamily="34" charset="0"/>
              </a:rPr>
              <a:t>Saut de charge</a:t>
            </a:r>
          </a:p>
          <a:p>
            <a:pPr marL="285750" indent="-285750">
              <a:buClr>
                <a:srgbClr val="C00000"/>
              </a:buClr>
              <a:buFont typeface="Wingdings" panose="05000000000000000000" pitchFamily="2" charset="2"/>
              <a:buChar char="n"/>
            </a:pPr>
            <a:r>
              <a:rPr lang="fr-FR" sz="1200" dirty="0">
                <a:latin typeface="Berlin Sans FB" panose="020E0602020502020306" pitchFamily="34" charset="0"/>
              </a:rPr>
              <a:t>Apport </a:t>
            </a:r>
          </a:p>
        </p:txBody>
      </p:sp>
      <p:sp>
        <p:nvSpPr>
          <p:cNvPr id="26" name="ZoneTexte 25"/>
          <p:cNvSpPr txBox="1"/>
          <p:nvPr/>
        </p:nvSpPr>
        <p:spPr>
          <a:xfrm>
            <a:off x="3203848" y="3825755"/>
            <a:ext cx="2191626" cy="830997"/>
          </a:xfrm>
          <a:prstGeom prst="rect">
            <a:avLst/>
          </a:prstGeom>
          <a:noFill/>
        </p:spPr>
        <p:txBody>
          <a:bodyPr wrap="none" rtlCol="0">
            <a:spAutoFit/>
          </a:bodyPr>
          <a:lstStyle/>
          <a:p>
            <a:r>
              <a:rPr lang="fr-FR" sz="1200" b="1" dirty="0" smtClean="0">
                <a:latin typeface="Berlin Sans FB" panose="020E0602020502020306" pitchFamily="34" charset="0"/>
              </a:rPr>
              <a:t>La nature du bien financé ?</a:t>
            </a:r>
          </a:p>
          <a:p>
            <a:pPr marL="285750" indent="-285750">
              <a:buClr>
                <a:srgbClr val="FF0000"/>
              </a:buClr>
              <a:buFont typeface="Wingdings" panose="05000000000000000000" pitchFamily="2" charset="2"/>
              <a:buChar char="n"/>
            </a:pPr>
            <a:r>
              <a:rPr lang="fr-FR" sz="1200" dirty="0" smtClean="0">
                <a:latin typeface="Berlin Sans FB" panose="020E0602020502020306" pitchFamily="34" charset="0"/>
              </a:rPr>
              <a:t>Prix de l’acquisition </a:t>
            </a:r>
          </a:p>
          <a:p>
            <a:pPr marL="285750" indent="-285750">
              <a:buClr>
                <a:srgbClr val="FF0000"/>
              </a:buClr>
              <a:buFont typeface="Wingdings" panose="05000000000000000000" pitchFamily="2" charset="2"/>
              <a:buChar char="n"/>
            </a:pPr>
            <a:r>
              <a:rPr lang="fr-FR" sz="1200" dirty="0" smtClean="0">
                <a:latin typeface="Berlin Sans FB" panose="020E0602020502020306" pitchFamily="34" charset="0"/>
              </a:rPr>
              <a:t>Localisation</a:t>
            </a:r>
          </a:p>
          <a:p>
            <a:pPr marL="285750" indent="-285750">
              <a:buClr>
                <a:srgbClr val="FF0000"/>
              </a:buClr>
              <a:buFont typeface="Wingdings" panose="05000000000000000000" pitchFamily="2" charset="2"/>
              <a:buChar char="n"/>
            </a:pPr>
            <a:r>
              <a:rPr lang="fr-FR" sz="1200" dirty="0" smtClean="0">
                <a:latin typeface="Berlin Sans FB" panose="020E0602020502020306" pitchFamily="34" charset="0"/>
              </a:rPr>
              <a:t>Qualité du bien</a:t>
            </a:r>
            <a:endParaRPr lang="fr-FR" sz="1200" dirty="0">
              <a:latin typeface="Berlin Sans FB" panose="020E0602020502020306" pitchFamily="34" charset="0"/>
            </a:endParaRPr>
          </a:p>
        </p:txBody>
      </p:sp>
      <p:pic>
        <p:nvPicPr>
          <p:cNvPr id="3082" name="Picture 10" descr="Image associée">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rot="5892783">
            <a:off x="1039952" y="847649"/>
            <a:ext cx="1075662" cy="1378677"/>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0" descr="Image associée">
            <a:hlinkClick r:id="rId11"/>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rot="5892783" flipH="1">
            <a:off x="1039789" y="3136416"/>
            <a:ext cx="927408" cy="1378677"/>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0" descr="Image associée">
            <a:hlinkClick r:id="rId11"/>
          </p:cNvPr>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b="23400"/>
          <a:stretch/>
        </p:blipFill>
        <p:spPr bwMode="auto">
          <a:xfrm rot="5028850" flipH="1">
            <a:off x="1329854" y="1753069"/>
            <a:ext cx="848600" cy="96632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Connecteur droit 4"/>
          <p:cNvCxnSpPr/>
          <p:nvPr/>
        </p:nvCxnSpPr>
        <p:spPr>
          <a:xfrm>
            <a:off x="6012160" y="339502"/>
            <a:ext cx="0" cy="4572169"/>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20" name="Rectangle 19"/>
          <p:cNvSpPr/>
          <p:nvPr/>
        </p:nvSpPr>
        <p:spPr>
          <a:xfrm>
            <a:off x="1200660" y="1960483"/>
            <a:ext cx="4671602" cy="1140475"/>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p:cNvSpPr/>
          <p:nvPr/>
        </p:nvSpPr>
        <p:spPr>
          <a:xfrm>
            <a:off x="474455" y="627534"/>
            <a:ext cx="5203988" cy="1382740"/>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Picture 12"/>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101436" y="725584"/>
            <a:ext cx="562744" cy="562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Rectangle 24"/>
          <p:cNvSpPr/>
          <p:nvPr/>
        </p:nvSpPr>
        <p:spPr>
          <a:xfrm>
            <a:off x="6790535" y="549756"/>
            <a:ext cx="1453873" cy="457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1200" dirty="0" smtClean="0">
                <a:latin typeface="Berlin Sans FB" panose="020E0602020502020306" pitchFamily="34" charset="0"/>
              </a:rPr>
              <a:t>Neuf : quel contrat de construction ?  </a:t>
            </a:r>
            <a:endParaRPr lang="fr-FR" sz="1200" dirty="0">
              <a:latin typeface="Berlin Sans FB" panose="020E0602020502020306" pitchFamily="34" charset="0"/>
            </a:endParaRPr>
          </a:p>
        </p:txBody>
      </p:sp>
      <p:sp>
        <p:nvSpPr>
          <p:cNvPr id="27" name="Rectangle 26"/>
          <p:cNvSpPr/>
          <p:nvPr/>
        </p:nvSpPr>
        <p:spPr>
          <a:xfrm>
            <a:off x="8316416" y="557670"/>
            <a:ext cx="695935" cy="95925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1200" dirty="0" smtClean="0">
                <a:latin typeface="Berlin Sans FB" panose="020E0602020502020306" pitchFamily="34" charset="0"/>
              </a:rPr>
              <a:t>Ancien </a:t>
            </a:r>
            <a:endParaRPr lang="fr-FR" sz="1200" dirty="0">
              <a:latin typeface="Berlin Sans FB" panose="020E0602020502020306" pitchFamily="34" charset="0"/>
            </a:endParaRPr>
          </a:p>
        </p:txBody>
      </p:sp>
      <p:sp>
        <p:nvSpPr>
          <p:cNvPr id="30" name="Rectangle 29"/>
          <p:cNvSpPr/>
          <p:nvPr/>
        </p:nvSpPr>
        <p:spPr>
          <a:xfrm>
            <a:off x="6790536" y="1059728"/>
            <a:ext cx="1453872" cy="457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1200" dirty="0" smtClean="0">
                <a:latin typeface="Berlin Sans FB" panose="020E0602020502020306" pitchFamily="34" charset="0"/>
              </a:rPr>
              <a:t>Travaux : qui fait les travaux ?</a:t>
            </a:r>
            <a:endParaRPr lang="fr-FR" sz="1200" dirty="0">
              <a:latin typeface="Berlin Sans FB" panose="020E0602020502020306" pitchFamily="34" charset="0"/>
            </a:endParaRPr>
          </a:p>
        </p:txBody>
      </p:sp>
      <p:pic>
        <p:nvPicPr>
          <p:cNvPr id="7173" name="Picture 5" descr="Destination premium icon"/>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156176" y="1845900"/>
            <a:ext cx="551690" cy="551690"/>
          </a:xfrm>
          <a:prstGeom prst="rect">
            <a:avLst/>
          </a:prstGeom>
          <a:noFill/>
          <a:extLst>
            <a:ext uri="{909E8E84-426E-40DD-AFC4-6F175D3DCCD1}">
              <a14:hiddenFill xmlns:a14="http://schemas.microsoft.com/office/drawing/2010/main">
                <a:solidFill>
                  <a:srgbClr val="FFFFFF"/>
                </a:solidFill>
              </a14:hiddenFill>
            </a:ext>
          </a:extLst>
        </p:spPr>
      </p:pic>
      <p:sp>
        <p:nvSpPr>
          <p:cNvPr id="31" name="Rectangle 30"/>
          <p:cNvSpPr/>
          <p:nvPr/>
        </p:nvSpPr>
        <p:spPr>
          <a:xfrm>
            <a:off x="6791635" y="1773892"/>
            <a:ext cx="2220715" cy="69997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sz="1200" dirty="0" smtClean="0">
                <a:latin typeface="Berlin Sans FB" panose="020E0602020502020306" pitchFamily="34" charset="0"/>
              </a:rPr>
              <a:t>Situation géographique, proximité culturelle &amp; des commodités… </a:t>
            </a:r>
            <a:endParaRPr lang="fr-FR" sz="1200" dirty="0">
              <a:latin typeface="Berlin Sans FB" panose="020E0602020502020306" pitchFamily="34" charset="0"/>
            </a:endParaRPr>
          </a:p>
        </p:txBody>
      </p:sp>
      <p:pic>
        <p:nvPicPr>
          <p:cNvPr id="32" name="Picture 14" descr="Euro premium icon"/>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6192927" y="2854012"/>
            <a:ext cx="509826" cy="509826"/>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p:cNvSpPr/>
          <p:nvPr/>
        </p:nvSpPr>
        <p:spPr>
          <a:xfrm>
            <a:off x="6791634" y="2854012"/>
            <a:ext cx="2220715" cy="4572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1200" dirty="0" smtClean="0">
                <a:latin typeface="Berlin Sans FB" panose="020E0602020502020306" pitchFamily="34" charset="0"/>
              </a:rPr>
              <a:t>Prix du bien au m2 / marché</a:t>
            </a:r>
            <a:endParaRPr lang="fr-FR" sz="1200" dirty="0">
              <a:latin typeface="Berlin Sans FB" panose="020E0602020502020306" pitchFamily="34" charset="0"/>
            </a:endParaRPr>
          </a:p>
        </p:txBody>
      </p:sp>
      <p:pic>
        <p:nvPicPr>
          <p:cNvPr id="7174" name="Picture 6"/>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251707" y="3579862"/>
            <a:ext cx="488645" cy="4886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5" name="Rectangle 34"/>
          <p:cNvSpPr/>
          <p:nvPr/>
        </p:nvSpPr>
        <p:spPr>
          <a:xfrm>
            <a:off x="6192928" y="4099330"/>
            <a:ext cx="2819424" cy="432047"/>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buClr>
                <a:srgbClr val="C00000"/>
              </a:buClr>
            </a:pPr>
            <a:r>
              <a:rPr lang="fr-FR" sz="1200" b="1" dirty="0">
                <a:latin typeface="Berlin Sans FB" panose="020E0602020502020306" pitchFamily="34" charset="0"/>
              </a:rPr>
              <a:t>Facilité à la </a:t>
            </a:r>
            <a:r>
              <a:rPr lang="fr-FR" sz="1200" b="1" dirty="0" smtClean="0">
                <a:latin typeface="Berlin Sans FB" panose="020E0602020502020306" pitchFamily="34" charset="0"/>
              </a:rPr>
              <a:t>revente</a:t>
            </a:r>
            <a:endParaRPr lang="fr-FR" sz="500" b="1" dirty="0">
              <a:latin typeface="Berlin Sans FB" panose="020E0602020502020306" pitchFamily="34" charset="0"/>
            </a:endParaRPr>
          </a:p>
        </p:txBody>
      </p:sp>
      <p:pic>
        <p:nvPicPr>
          <p:cNvPr id="34" name="Picture 6" descr="Résultat de recherche d'images pour &quot;loupe&quot;"/>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893169" y="2621995"/>
            <a:ext cx="669835" cy="669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ce réservé du numéro de diapositive 2"/>
          <p:cNvSpPr>
            <a:spLocks noGrp="1"/>
          </p:cNvSpPr>
          <p:nvPr>
            <p:ph type="sldNum" sz="quarter" idx="12"/>
          </p:nvPr>
        </p:nvSpPr>
        <p:spPr/>
        <p:txBody>
          <a:bodyPr/>
          <a:lstStyle/>
          <a:p>
            <a:fld id="{1D19D0A2-BBF5-4B7E-A646-CBE7ACEBDC00}" type="slidenum">
              <a:rPr lang="fr-FR" smtClean="0"/>
              <a:t>10</a:t>
            </a:fld>
            <a:endParaRPr lang="fr-FR"/>
          </a:p>
        </p:txBody>
      </p:sp>
      <p:pic>
        <p:nvPicPr>
          <p:cNvPr id="37" name="Picture 2"/>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 name="Picture 2">
            <a:hlinkClick r:id="rId6" action="ppaction://hlinksldjump"/>
          </p:cNvPr>
          <p:cNvPicPr>
            <a:picLocks noChangeAspect="1" noChangeArrowheads="1"/>
          </p:cNvPicPr>
          <p:nvPr/>
        </p:nvPicPr>
        <p:blipFill>
          <a:blip r:embed="rId21" cstate="print">
            <a:extLst>
              <a:ext uri="{BEBA8EAE-BF5A-486C-A8C5-ECC9F3942E4B}">
                <a14:imgProps xmlns:a14="http://schemas.microsoft.com/office/drawing/2010/main">
                  <a14:imgLayer r:embed="rId22">
                    <a14:imgEffect>
                      <a14:backgroundRemoval t="0" b="97768" l="0" r="100000">
                        <a14:foregroundMark x1="23214" y1="23661" x2="10714" y2="11607"/>
                        <a14:foregroundMark x1="26786" y1="24554" x2="14732" y2="12500"/>
                        <a14:foregroundMark x1="38393" y1="20536" x2="38393" y2="2679"/>
                        <a14:foregroundMark x1="50893" y1="25446" x2="62500" y2="13393"/>
                        <a14:foregroundMark x1="25000" y1="49554" x2="12500" y2="61161"/>
                        <a14:foregroundMark x1="19196" y1="38839" x2="2679" y2="38839"/>
                        <a14:foregroundMark x1="80357" y1="92857" x2="91518" y2="91071"/>
                        <a14:foregroundMark x1="84821" y1="97768" x2="85268" y2="95089"/>
                        <a14:backgroundMark x1="86747" y1="15663" x2="78313" y2="32530"/>
                      </a14:backgroundRemoval>
                    </a14:imgEffect>
                  </a14:imgLayer>
                </a14:imgProps>
              </a:ext>
              <a:ext uri="{28A0092B-C50C-407E-A947-70E740481C1C}">
                <a14:useLocalDpi xmlns:a14="http://schemas.microsoft.com/office/drawing/2010/main" val="0"/>
              </a:ext>
            </a:extLst>
          </a:blip>
          <a:srcRect/>
          <a:stretch>
            <a:fillRect/>
          </a:stretch>
        </p:blipFill>
        <p:spPr bwMode="auto">
          <a:xfrm>
            <a:off x="584792" y="3049756"/>
            <a:ext cx="346720" cy="346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3"/>
          <a:stretch>
            <a:fillRect/>
          </a:stretch>
        </p:blipFill>
        <p:spPr>
          <a:xfrm>
            <a:off x="-1332656" y="4749302"/>
            <a:ext cx="232792" cy="232792"/>
          </a:xfrm>
          <a:prstGeom prst="rect">
            <a:avLst/>
          </a:prstGeom>
        </p:spPr>
      </p:pic>
      <p:sp>
        <p:nvSpPr>
          <p:cNvPr id="40" name="ZoneTexte 39"/>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41" name="Image 40">
            <a:hlinkClick r:id="rId24" action="ppaction://hlinksldjump"/>
          </p:cNvPr>
          <p:cNvPicPr>
            <a:picLocks noChangeAspect="1"/>
          </p:cNvPicPr>
          <p:nvPr/>
        </p:nvPicPr>
        <p:blipFill>
          <a:blip r:embed="rId25"/>
          <a:stretch>
            <a:fillRect/>
          </a:stretch>
        </p:blipFill>
        <p:spPr>
          <a:xfrm>
            <a:off x="116398" y="4736762"/>
            <a:ext cx="1054458" cy="355072"/>
          </a:xfrm>
          <a:prstGeom prst="rect">
            <a:avLst/>
          </a:prstGeom>
        </p:spPr>
      </p:pic>
    </p:spTree>
    <p:extLst>
      <p:ext uri="{BB962C8B-B14F-4D97-AF65-F5344CB8AC3E}">
        <p14:creationId xmlns:p14="http://schemas.microsoft.com/office/powerpoint/2010/main" val="28684805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685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6005594" cy="5143500"/>
          </a:xfrm>
          <a:prstGeom prst="rect">
            <a:avLst/>
          </a:prstGeom>
        </p:spPr>
      </p:pic>
      <p:sp>
        <p:nvSpPr>
          <p:cNvPr id="4" name="Rectangle 3"/>
          <p:cNvSpPr/>
          <p:nvPr/>
        </p:nvSpPr>
        <p:spPr>
          <a:xfrm>
            <a:off x="4570200" y="0"/>
            <a:ext cx="4573800" cy="5143500"/>
          </a:xfrm>
          <a:prstGeom prst="rect">
            <a:avLst/>
          </a:prstGeom>
          <a:solidFill>
            <a:schemeClr val="bg1"/>
          </a:solidFill>
          <a:ln>
            <a:noFill/>
          </a:ln>
          <a:effectLst>
            <a:outerShdw blurRad="50800" dist="38100" dir="10800000" sx="101000" sy="101000" algn="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71100" y="4501944"/>
            <a:ext cx="972000" cy="218096"/>
          </a:xfrm>
          <a:prstGeom prst="rect">
            <a:avLst/>
          </a:prstGeom>
        </p:spPr>
      </p:pic>
      <p:sp>
        <p:nvSpPr>
          <p:cNvPr id="7" name="ZoneTexte 6"/>
          <p:cNvSpPr txBox="1"/>
          <p:nvPr/>
        </p:nvSpPr>
        <p:spPr>
          <a:xfrm>
            <a:off x="6377134" y="4867228"/>
            <a:ext cx="978011" cy="92333"/>
          </a:xfrm>
          <a:prstGeom prst="rect">
            <a:avLst/>
          </a:prstGeom>
          <a:noFill/>
        </p:spPr>
        <p:txBody>
          <a:bodyPr wrap="square" lIns="0" tIns="0" rIns="0" bIns="0" rtlCol="0">
            <a:spAutoFit/>
          </a:bodyPr>
          <a:lstStyle/>
          <a:p>
            <a:pPr algn="just"/>
            <a:r>
              <a:rPr lang="fr-FR" sz="600" b="1" dirty="0">
                <a:solidFill>
                  <a:schemeClr val="bg2">
                    <a:lumMod val="50000"/>
                  </a:schemeClr>
                </a:solidFill>
                <a:latin typeface="Arial Narrow" panose="020B0606020202030204" pitchFamily="34" charset="0"/>
              </a:rPr>
              <a:t>MARKETING . Marchés &amp; Offres</a:t>
            </a:r>
            <a:endParaRPr lang="fr-FR" sz="600" b="1" dirty="0">
              <a:solidFill>
                <a:schemeClr val="bg2">
                  <a:lumMod val="50000"/>
                </a:schemeClr>
              </a:solidFill>
              <a:latin typeface="Arial Narrow" panose="020B0606020202030204" pitchFamily="34" charset="0"/>
            </a:endParaRPr>
          </a:p>
        </p:txBody>
      </p:sp>
      <p:pic>
        <p:nvPicPr>
          <p:cNvPr id="8" name="Image 7">
            <a:hlinkClick r:id="rId6" action="ppaction://hlinksldjump"/>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21139" y="2035699"/>
            <a:ext cx="1890000" cy="536051"/>
          </a:xfrm>
          <a:prstGeom prst="rect">
            <a:avLst/>
          </a:prstGeom>
        </p:spPr>
      </p:pic>
      <p:pic>
        <p:nvPicPr>
          <p:cNvPr id="5" name="Image 4"/>
          <p:cNvPicPr>
            <a:picLocks noChangeAspect="1"/>
          </p:cNvPicPr>
          <p:nvPr/>
        </p:nvPicPr>
        <p:blipFill>
          <a:blip r:embed="rId8"/>
          <a:stretch>
            <a:fillRect/>
          </a:stretch>
        </p:blipFill>
        <p:spPr>
          <a:xfrm>
            <a:off x="5621434" y="3379747"/>
            <a:ext cx="2568699" cy="457582"/>
          </a:xfrm>
          <a:prstGeom prst="rect">
            <a:avLst/>
          </a:prstGeom>
        </p:spPr>
      </p:pic>
      <p:pic>
        <p:nvPicPr>
          <p:cNvPr id="9"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9714904" y="4137773"/>
            <a:ext cx="609600" cy="609600"/>
          </a:xfrm>
          <a:prstGeom prst="rect">
            <a:avLst/>
          </a:prstGeom>
        </p:spPr>
      </p:pic>
    </p:spTree>
    <p:extLst>
      <p:ext uri="{BB962C8B-B14F-4D97-AF65-F5344CB8AC3E}">
        <p14:creationId xmlns:p14="http://schemas.microsoft.com/office/powerpoint/2010/main" val="1393299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42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8648</TotalTime>
  <Words>843</Words>
  <Application>Microsoft Office PowerPoint</Application>
  <PresentationFormat>Affichage à l'écran (16:9)</PresentationFormat>
  <Paragraphs>165</Paragraphs>
  <Slides>11</Slides>
  <Notes>4</Notes>
  <HiddenSlides>2</HiddenSlides>
  <MMClips>11</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11</vt:i4>
      </vt:variant>
    </vt:vector>
  </HeadingPairs>
  <TitlesOfParts>
    <vt:vector size="21" baseType="lpstr">
      <vt:lpstr>Arial</vt:lpstr>
      <vt:lpstr>Arial Narrow</vt:lpstr>
      <vt:lpstr>Berlin Sans FB</vt:lpstr>
      <vt:lpstr>Bradley Hand ITC</vt:lpstr>
      <vt:lpstr>Calibri</vt:lpstr>
      <vt:lpstr>Century Gothic</vt:lpstr>
      <vt:lpstr>MV Boli</vt:lpstr>
      <vt:lpstr>Segoe Print</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GCE Tech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A6702071</dc:creator>
  <cp:lastModifiedBy>VALENTIN Valerie [CEGEE]</cp:lastModifiedBy>
  <cp:revision>325</cp:revision>
  <cp:lastPrinted>2019-09-13T12:39:51Z</cp:lastPrinted>
  <dcterms:created xsi:type="dcterms:W3CDTF">2019-08-12T12:46:08Z</dcterms:created>
  <dcterms:modified xsi:type="dcterms:W3CDTF">2020-03-26T18:48:48Z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valerie.valentin@cegee.caisse-epargne.fr</vt:lpwstr>
  </property>
  <property fmtid="{D5CDD505-2E9C-101B-9397-08002B2CF9AE}" pid="5" name="MSIP_Label_48a19f0c-bea1-442e-a475-ed109d9ec508_SetDate">
    <vt:lpwstr>2020-03-26T09:20:41.8734822Z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ies>
</file>