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450" r:id="rId2"/>
    <p:sldId id="404" r:id="rId3"/>
    <p:sldId id="452" r:id="rId4"/>
    <p:sldId id="451" r:id="rId5"/>
    <p:sldId id="419" r:id="rId6"/>
    <p:sldId id="324" r:id="rId7"/>
    <p:sldId id="439" r:id="rId8"/>
    <p:sldId id="441" r:id="rId9"/>
    <p:sldId id="326" r:id="rId10"/>
    <p:sldId id="443" r:id="rId11"/>
    <p:sldId id="423" r:id="rId12"/>
    <p:sldId id="444" r:id="rId13"/>
    <p:sldId id="442" r:id="rId14"/>
    <p:sldId id="381" r:id="rId15"/>
    <p:sldId id="453" r:id="rId16"/>
    <p:sldId id="406" r:id="rId17"/>
    <p:sldId id="422" r:id="rId18"/>
    <p:sldId id="383" r:id="rId19"/>
    <p:sldId id="454" r:id="rId20"/>
    <p:sldId id="399" r:id="rId21"/>
    <p:sldId id="455" r:id="rId22"/>
  </p:sldIdLst>
  <p:sldSz cx="9144000" cy="5143500" type="screen16x9"/>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CC0066"/>
    <a:srgbClr val="990033"/>
    <a:srgbClr val="FF99CC"/>
    <a:srgbClr val="FF3399"/>
    <a:srgbClr val="FFFFFF"/>
    <a:srgbClr val="FF7C80"/>
    <a:srgbClr val="CC0000"/>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4" autoAdjust="0"/>
    <p:restoredTop sz="78488" autoAdjust="0"/>
  </p:normalViewPr>
  <p:slideViewPr>
    <p:cSldViewPr>
      <p:cViewPr varScale="1">
        <p:scale>
          <a:sx n="91" d="100"/>
          <a:sy n="91" d="100"/>
        </p:scale>
        <p:origin x="768" y="90"/>
      </p:cViewPr>
      <p:guideLst>
        <p:guide orient="horz" pos="162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2B452E08-F801-4BDB-B120-EAE5021278DC}" type="datetimeFigureOut">
              <a:rPr lang="fr-FR" smtClean="0"/>
              <a:t>26/03/2020</a:t>
            </a:fld>
            <a:endParaRPr lang="fr-FR"/>
          </a:p>
        </p:txBody>
      </p:sp>
      <p:sp>
        <p:nvSpPr>
          <p:cNvPr id="4" name="Espace réservé de l'image des diapositives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67455595-9C85-4354-9EE5-6BFE0B45B858}" type="slidenum">
              <a:rPr lang="fr-FR" smtClean="0"/>
              <a:t>‹N°›</a:t>
            </a:fld>
            <a:endParaRPr lang="fr-FR"/>
          </a:p>
        </p:txBody>
      </p:sp>
    </p:spTree>
    <p:extLst>
      <p:ext uri="{BB962C8B-B14F-4D97-AF65-F5344CB8AC3E}">
        <p14:creationId xmlns:p14="http://schemas.microsoft.com/office/powerpoint/2010/main" val="40688048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2</a:t>
            </a:fld>
            <a:endParaRPr lang="fr-FR"/>
          </a:p>
        </p:txBody>
      </p:sp>
    </p:spTree>
    <p:extLst>
      <p:ext uri="{BB962C8B-B14F-4D97-AF65-F5344CB8AC3E}">
        <p14:creationId xmlns:p14="http://schemas.microsoft.com/office/powerpoint/2010/main" val="11314644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5</a:t>
            </a:fld>
            <a:endParaRPr lang="fr-FR"/>
          </a:p>
        </p:txBody>
      </p:sp>
    </p:spTree>
    <p:extLst>
      <p:ext uri="{BB962C8B-B14F-4D97-AF65-F5344CB8AC3E}">
        <p14:creationId xmlns:p14="http://schemas.microsoft.com/office/powerpoint/2010/main" val="561796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Attention, si vous n’êtes pas marié, il n’y a pas de communauté</a:t>
            </a:r>
            <a:r>
              <a:rPr lang="fr-FR" baseline="0" dirty="0" smtClean="0"/>
              <a:t> !!! </a:t>
            </a:r>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6</a:t>
            </a:fld>
            <a:endParaRPr lang="fr-FR"/>
          </a:p>
        </p:txBody>
      </p:sp>
    </p:spTree>
    <p:extLst>
      <p:ext uri="{BB962C8B-B14F-4D97-AF65-F5344CB8AC3E}">
        <p14:creationId xmlns:p14="http://schemas.microsoft.com/office/powerpoint/2010/main" val="31732916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Attention, si vous n’êtes pas marié, il n’y a pas de communauté</a:t>
            </a:r>
            <a:r>
              <a:rPr lang="fr-FR" baseline="0" dirty="0" smtClean="0"/>
              <a:t> !!! </a:t>
            </a:r>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7</a:t>
            </a:fld>
            <a:endParaRPr lang="fr-FR"/>
          </a:p>
        </p:txBody>
      </p:sp>
    </p:spTree>
    <p:extLst>
      <p:ext uri="{BB962C8B-B14F-4D97-AF65-F5344CB8AC3E}">
        <p14:creationId xmlns:p14="http://schemas.microsoft.com/office/powerpoint/2010/main" val="4645036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Attention, si vous n’êtes pas marié, il n’y a pas de communauté</a:t>
            </a:r>
            <a:r>
              <a:rPr lang="fr-FR" baseline="0" dirty="0" smtClean="0"/>
              <a:t> !!! </a:t>
            </a:r>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8</a:t>
            </a:fld>
            <a:endParaRPr lang="fr-FR"/>
          </a:p>
        </p:txBody>
      </p:sp>
    </p:spTree>
    <p:extLst>
      <p:ext uri="{BB962C8B-B14F-4D97-AF65-F5344CB8AC3E}">
        <p14:creationId xmlns:p14="http://schemas.microsoft.com/office/powerpoint/2010/main" val="7735729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9</a:t>
            </a:fld>
            <a:endParaRPr lang="fr-FR"/>
          </a:p>
        </p:txBody>
      </p:sp>
    </p:spTree>
    <p:extLst>
      <p:ext uri="{BB962C8B-B14F-4D97-AF65-F5344CB8AC3E}">
        <p14:creationId xmlns:p14="http://schemas.microsoft.com/office/powerpoint/2010/main" val="10417217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10</a:t>
            </a:fld>
            <a:endParaRPr lang="fr-FR"/>
          </a:p>
        </p:txBody>
      </p:sp>
    </p:spTree>
    <p:extLst>
      <p:ext uri="{BB962C8B-B14F-4D97-AF65-F5344CB8AC3E}">
        <p14:creationId xmlns:p14="http://schemas.microsoft.com/office/powerpoint/2010/main" val="2854733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Plus votre situation est particulière : donation d’un terrain, construction sur un terrain familiale, enfant</a:t>
            </a:r>
            <a:r>
              <a:rPr lang="fr-FR" baseline="0" dirty="0" smtClean="0"/>
              <a:t> d’une première union, plus vous devez vous protéger : un RDV chez un notaire, avant votre acquisition s’impose !! </a:t>
            </a:r>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11</a:t>
            </a:fld>
            <a:endParaRPr lang="fr-FR"/>
          </a:p>
        </p:txBody>
      </p:sp>
    </p:spTree>
    <p:extLst>
      <p:ext uri="{BB962C8B-B14F-4D97-AF65-F5344CB8AC3E}">
        <p14:creationId xmlns:p14="http://schemas.microsoft.com/office/powerpoint/2010/main" val="28685858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Plus votre situation est particulière : donation d’un terrain, construction sur un terrain familiale, enfant</a:t>
            </a:r>
            <a:r>
              <a:rPr lang="fr-FR" baseline="0" dirty="0" smtClean="0"/>
              <a:t> d’une première union, plus vous devez vous protéger : un RDV chez un notaire, avant votre acquisition s’impose !! </a:t>
            </a:r>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12</a:t>
            </a:fld>
            <a:endParaRPr lang="fr-FR"/>
          </a:p>
        </p:txBody>
      </p:sp>
    </p:spTree>
    <p:extLst>
      <p:ext uri="{BB962C8B-B14F-4D97-AF65-F5344CB8AC3E}">
        <p14:creationId xmlns:p14="http://schemas.microsoft.com/office/powerpoint/2010/main" val="12583148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Plus votre situation est particulière : donation d’un terrain, construction sur un terrain familiale, enfant</a:t>
            </a:r>
            <a:r>
              <a:rPr lang="fr-FR" baseline="0" dirty="0" smtClean="0"/>
              <a:t> d’une première union, plus vous devez vous protéger : un RDV chez un notaire, avant votre acquisition s’impose !! </a:t>
            </a:r>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13</a:t>
            </a:fld>
            <a:endParaRPr lang="fr-FR"/>
          </a:p>
        </p:txBody>
      </p:sp>
    </p:spTree>
    <p:extLst>
      <p:ext uri="{BB962C8B-B14F-4D97-AF65-F5344CB8AC3E}">
        <p14:creationId xmlns:p14="http://schemas.microsoft.com/office/powerpoint/2010/main" val="11383642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1" dirty="0" smtClean="0">
                <a:latin typeface="Berlin Sans FB" panose="020E0602020502020306" pitchFamily="34" charset="0"/>
              </a:rPr>
              <a:t>TARIF DES CONTRATS, à titre indicatif : </a:t>
            </a:r>
          </a:p>
          <a:p>
            <a:pPr marL="171450" indent="-171450">
              <a:buFontTx/>
              <a:buChar char="-"/>
            </a:pPr>
            <a:r>
              <a:rPr lang="fr-FR" sz="1200" b="1" dirty="0" smtClean="0">
                <a:latin typeface="Berlin Sans FB" panose="020E0602020502020306" pitchFamily="34" charset="0"/>
              </a:rPr>
              <a:t>37 € / an pour la GRS pendant</a:t>
            </a:r>
            <a:r>
              <a:rPr lang="fr-FR" sz="1200" b="1" baseline="0" dirty="0" smtClean="0">
                <a:latin typeface="Berlin Sans FB" panose="020E0602020502020306" pitchFamily="34" charset="0"/>
              </a:rPr>
              <a:t> 5 ans. </a:t>
            </a:r>
            <a:endParaRPr lang="fr-FR" sz="1200" b="1" dirty="0" smtClean="0">
              <a:latin typeface="Berlin Sans FB" panose="020E0602020502020306" pitchFamily="34" charset="0"/>
            </a:endParaRPr>
          </a:p>
          <a:p>
            <a:pPr marL="171450" indent="-171450">
              <a:buFontTx/>
              <a:buChar char="-"/>
            </a:pPr>
            <a:r>
              <a:rPr lang="fr-FR" sz="1200" b="1" dirty="0" smtClean="0">
                <a:latin typeface="Berlin Sans FB" panose="020E0602020502020306" pitchFamily="34" charset="0"/>
              </a:rPr>
              <a:t>12 € / mois pour la GAV individuelle et 24 € / mois pour la familiale</a:t>
            </a:r>
          </a:p>
          <a:p>
            <a:pPr marL="171450" indent="-171450">
              <a:buFontTx/>
              <a:buChar char="-"/>
            </a:pPr>
            <a:r>
              <a:rPr lang="fr-FR" sz="1200" b="1" dirty="0" smtClean="0">
                <a:latin typeface="Berlin Sans FB" panose="020E0602020502020306" pitchFamily="34" charset="0"/>
              </a:rPr>
              <a:t>Moins de 7 euros par</a:t>
            </a:r>
            <a:r>
              <a:rPr lang="fr-FR" sz="1200" b="1" baseline="0" dirty="0" smtClean="0">
                <a:latin typeface="Berlin Sans FB" panose="020E0602020502020306" pitchFamily="34" charset="0"/>
              </a:rPr>
              <a:t> mois pour la PJ</a:t>
            </a:r>
            <a:endParaRPr lang="fr-FR" sz="1200" b="1" dirty="0" smtClean="0">
              <a:latin typeface="Berlin Sans FB" panose="020E0602020502020306" pitchFamily="34" charset="0"/>
            </a:endParaRPr>
          </a:p>
          <a:p>
            <a:endParaRPr lang="fr-FR" sz="1200" b="1" dirty="0" smtClean="0">
              <a:latin typeface="Berlin Sans FB" panose="020E0602020502020306" pitchFamily="34" charset="0"/>
            </a:endParaRPr>
          </a:p>
          <a:p>
            <a:r>
              <a:rPr lang="fr-FR" sz="1200" b="1" dirty="0" smtClean="0">
                <a:latin typeface="Berlin Sans FB" panose="020E0602020502020306" pitchFamily="34" charset="0"/>
              </a:rPr>
              <a:t>Entre la période de signature</a:t>
            </a:r>
            <a:r>
              <a:rPr lang="fr-FR" sz="1200" b="1" baseline="0" dirty="0" smtClean="0">
                <a:latin typeface="Berlin Sans FB" panose="020E0602020502020306" pitchFamily="34" charset="0"/>
              </a:rPr>
              <a:t> du compromis de vente et la signature de l’acte définitif, il faut valider plusieurs points… </a:t>
            </a:r>
          </a:p>
          <a:p>
            <a:endParaRPr lang="fr-FR" sz="1200" b="1" dirty="0" smtClean="0">
              <a:latin typeface="Berlin Sans FB" panose="020E0602020502020306" pitchFamily="34" charset="0"/>
            </a:endParaRPr>
          </a:p>
          <a:p>
            <a:r>
              <a:rPr lang="fr-FR" sz="1200" b="1" dirty="0" smtClean="0">
                <a:latin typeface="Berlin Sans FB" panose="020E0602020502020306" pitchFamily="34" charset="0"/>
              </a:rPr>
              <a:t>Garantie Revente &amp; Service </a:t>
            </a:r>
            <a:r>
              <a:rPr lang="fr-FR" sz="1200" dirty="0" smtClean="0">
                <a:latin typeface="Berlin Sans FB" panose="020E0602020502020306" pitchFamily="34" charset="0"/>
              </a:rPr>
              <a:t>Vous protège d’une éventuelle moins-value en cas de revente de votre résidence principale rendue nécessaire par un évènement extérieur.</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1" dirty="0" smtClean="0">
                <a:latin typeface="Berlin Sans FB" panose="020E0602020502020306" pitchFamily="34" charset="0"/>
              </a:rPr>
              <a:t>Garantie Accident de la Vie </a:t>
            </a:r>
            <a:r>
              <a:rPr lang="fr-FR" sz="1200" dirty="0" smtClean="0">
                <a:latin typeface="Berlin Sans FB" panose="020E0602020502020306" pitchFamily="34" charset="0"/>
              </a:rPr>
              <a:t>Vous faites des travaux de rénovation : soyez couverts en cas d’accident (assistance + dédommagement financier) </a:t>
            </a:r>
          </a:p>
          <a:p>
            <a:r>
              <a:rPr lang="fr-FR" sz="1200" b="1" dirty="0" smtClean="0">
                <a:latin typeface="Berlin Sans FB" panose="020E0602020502020306" pitchFamily="34" charset="0"/>
              </a:rPr>
              <a:t>Protection Juridique</a:t>
            </a:r>
          </a:p>
          <a:p>
            <a:r>
              <a:rPr lang="fr-FR" sz="1200" dirty="0" smtClean="0">
                <a:latin typeface="Berlin Sans FB" panose="020E0602020502020306" pitchFamily="34" charset="0"/>
              </a:rPr>
              <a:t>Protégez vous contre les aléas liés aux travaux, au voisinage, aux achats de bien de consommation, à votre déménagement, administratifs, aux résiliations de vos contrats… </a:t>
            </a:r>
          </a:p>
          <a:p>
            <a:pPr marL="0" indent="0">
              <a:buFontTx/>
              <a:buNone/>
            </a:pPr>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16</a:t>
            </a:fld>
            <a:endParaRPr lang="fr-FR"/>
          </a:p>
        </p:txBody>
      </p:sp>
    </p:spTree>
    <p:extLst>
      <p:ext uri="{BB962C8B-B14F-4D97-AF65-F5344CB8AC3E}">
        <p14:creationId xmlns:p14="http://schemas.microsoft.com/office/powerpoint/2010/main" val="5534435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indent="0">
              <a:buFontTx/>
              <a:buNone/>
            </a:pPr>
            <a:r>
              <a:rPr lang="fr-FR" dirty="0" smtClean="0"/>
              <a:t>Compromis de vente : signé</a:t>
            </a:r>
          </a:p>
          <a:p>
            <a:pPr marL="0" indent="0">
              <a:buFontTx/>
              <a:buNone/>
            </a:pPr>
            <a:r>
              <a:rPr lang="fr-FR" dirty="0" smtClean="0"/>
              <a:t>Document obligatoires fournis par le propriétaire</a:t>
            </a:r>
            <a:r>
              <a:rPr lang="fr-FR" baseline="0" dirty="0" smtClean="0"/>
              <a:t> : check</a:t>
            </a:r>
          </a:p>
          <a:p>
            <a:pPr marL="0" indent="0">
              <a:buFontTx/>
              <a:buNone/>
            </a:pPr>
            <a:r>
              <a:rPr lang="fr-FR" baseline="0" dirty="0" smtClean="0"/>
              <a:t>Offre de prêt : acceptée</a:t>
            </a:r>
          </a:p>
          <a:p>
            <a:pPr marL="0" indent="0">
              <a:buFontTx/>
              <a:buNone/>
            </a:pPr>
            <a:r>
              <a:rPr lang="fr-FR" baseline="0" dirty="0" smtClean="0"/>
              <a:t>Droit de préemption urbain : non existant ou non exercé par le commune</a:t>
            </a:r>
          </a:p>
          <a:p>
            <a:pPr marL="0" indent="0">
              <a:buFontTx/>
              <a:buNone/>
            </a:pPr>
            <a:r>
              <a:rPr lang="fr-FR" baseline="0" dirty="0" smtClean="0"/>
              <a:t>Le notaire peut alors fixer un RDV avec les 2 parties pour signer le tant attendu acte de vente ! </a:t>
            </a:r>
          </a:p>
          <a:p>
            <a:pPr marL="0" indent="0">
              <a:buFontTx/>
              <a:buNone/>
            </a:pPr>
            <a:endParaRPr lang="fr-FR" baseline="0" dirty="0" smtClean="0"/>
          </a:p>
          <a:p>
            <a:pPr marL="0" indent="0">
              <a:buFontTx/>
              <a:buNone/>
            </a:pPr>
            <a:r>
              <a:rPr lang="fr-FR" baseline="0" dirty="0" smtClean="0"/>
              <a:t>Acheteur et vendeur sont en droit de demander une copie du projet d’acte de vente quelques jours avant la signature effective à l’étude du notaire, afin d’en prendre connaissance mais aussi d’éventuellement corriger ou préciser certains points qui y figurent. </a:t>
            </a:r>
          </a:p>
          <a:p>
            <a:pPr marL="0" indent="0">
              <a:buFontTx/>
              <a:buNone/>
            </a:pPr>
            <a:endParaRPr lang="fr-FR" baseline="0" dirty="0" smtClean="0"/>
          </a:p>
          <a:p>
            <a:pPr marL="0" indent="0">
              <a:buFontTx/>
              <a:buNone/>
            </a:pPr>
            <a:r>
              <a:rPr lang="fr-FR" baseline="0" dirty="0" smtClean="0"/>
              <a:t>Une fois les parties réunies, le notaire procède alors à la lecture de l’acte de vente. L’acheteur et le vendeur sont ensuite invités à apposer leur signature soit sur une version papier, soit sur une version électronique. L’acte authentique de vente (que l’on appelle « la minute ») n’est pas fourni à l’acheteur : le notaire en a en effet besoin pour le publier au service de la publicité foncière et le conserve ensuite. L’acquéreur reçoit donc une attestation de propriété ainsi qu’une copie de l’acte de vente. </a:t>
            </a:r>
          </a:p>
          <a:p>
            <a:pPr marL="0" indent="0">
              <a:buFontTx/>
              <a:buNone/>
            </a:pPr>
            <a:endParaRPr lang="fr-FR" baseline="0" dirty="0" smtClean="0"/>
          </a:p>
          <a:p>
            <a:pPr marL="0" indent="0">
              <a:buFontTx/>
              <a:buNone/>
            </a:pPr>
            <a:r>
              <a:rPr lang="fr-FR" baseline="0" dirty="0" smtClean="0"/>
              <a:t>Qu’est ce que le service de la publicité foncière ? C’est un service public qui a pour objectif d’informer toute personne qui en fait la demande sur la situation juridique des immeubles (propriétaires qui se sont succédé, prix des ventes, donation….). </a:t>
            </a:r>
          </a:p>
          <a:p>
            <a:pPr marL="0" indent="0">
              <a:buFontTx/>
              <a:buNone/>
            </a:pPr>
            <a:endParaRPr lang="fr-FR" baseline="0" dirty="0" smtClean="0"/>
          </a:p>
          <a:p>
            <a:r>
              <a:rPr lang="fr-FR" dirty="0" smtClean="0"/>
              <a:t>- En achetant</a:t>
            </a:r>
            <a:r>
              <a:rPr lang="fr-FR" baseline="0" dirty="0" smtClean="0"/>
              <a:t> en VEFA, les frais de notaire sont réduits. </a:t>
            </a:r>
          </a:p>
          <a:p>
            <a:pPr marL="171450" indent="-171450">
              <a:buFontTx/>
              <a:buChar char="-"/>
            </a:pPr>
            <a:r>
              <a:rPr lang="fr-FR" baseline="0" dirty="0" smtClean="0"/>
              <a:t>L’acheteur et le vendeur peuvent très bien choisir le même notaire ou alors faire chacun appel à un notaire différent. Les signatures du compromis puis de l’acte de vente se feront alors en ce que l’on appelle « double minute » et les frais de notaire ne seront en aucun cas majorés (les honoraires seront partagés entre les 2 notaires). </a:t>
            </a:r>
          </a:p>
          <a:p>
            <a:pPr marL="171450" indent="-171450">
              <a:buFontTx/>
              <a:buChar char="-"/>
            </a:pPr>
            <a:r>
              <a:rPr lang="fr-FR" baseline="0" dirty="0" smtClean="0"/>
              <a:t>Il se peut que, en + des délais d’acceptation de la demande de prêt de l’acheteur, le bien immobilier à la vente se trouve dans une zone où la commune exerce un droit de préemption urbain. Cela signifie que cette dernière dispose de 2 mois pour se manifester si elle souhaite acquérir le bien, dans le cadre d’un projet de reconstruction par exemple. Si la commune ne se manifeste pas au bout de ces 2 mois, son silence vaut renonciation : le bien immobilier pourra effectivement être vendu à l’acheteur. C’est au notaire de s’assurer de l’existence ou non d’un droit de préemption : l’acquéreur peut cependant s’informer auprès du service urbanisme de la commune concernée. </a:t>
            </a:r>
          </a:p>
          <a:p>
            <a:pPr marL="171450" indent="-171450">
              <a:buFontTx/>
              <a:buChar char="-"/>
            </a:pPr>
            <a:r>
              <a:rPr lang="fr-FR" baseline="0" dirty="0" smtClean="0"/>
              <a:t>En + d’être garant de la sécurité juridique des parties lors de l’exécution du contrat, le notaire possède une expertise non négligeable sur le marché de l’immobilier. Interlocuteur privilégié, il possède des connaissances pointures sur le marché local par son activité, mais aussi sur les évolutions législatives qui impactent directement ou indirectement un projet immobilier. Il joue de plus un rôle de conseil juridique lors des opérations de transactions en lien avec le patrimoine et la situation : vente / achat en indivision, création de SCI, acheter à plusieurs, donations… </a:t>
            </a:r>
          </a:p>
          <a:p>
            <a:pPr marL="171450" indent="-171450">
              <a:buFontTx/>
              <a:buChar char="-"/>
            </a:pPr>
            <a:r>
              <a:rPr lang="fr-FR" baseline="0" dirty="0" smtClean="0"/>
              <a:t>De plus, il est aujourd’hui très courant que certains notaires jouent le rôle de négociateur immobilier. Dans ce cas, le notaire assiste vendeur comme acquéreur dans leur projet, de la recherche à la publication de l’acte authentique en passant par la négociation du prix d’achat ou de vente. </a:t>
            </a:r>
            <a:endParaRPr lang="fr-FR" dirty="0" smtClean="0"/>
          </a:p>
          <a:p>
            <a:pPr marL="0" indent="0">
              <a:buFontTx/>
              <a:buNone/>
            </a:pPr>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17</a:t>
            </a:fld>
            <a:endParaRPr lang="fr-FR"/>
          </a:p>
        </p:txBody>
      </p:sp>
    </p:spTree>
    <p:extLst>
      <p:ext uri="{BB962C8B-B14F-4D97-AF65-F5344CB8AC3E}">
        <p14:creationId xmlns:p14="http://schemas.microsoft.com/office/powerpoint/2010/main" val="5534435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dirty="0" smtClean="0">
              <a:latin typeface="Berlin Sans FB" panose="020E0602020502020306" pitchFamily="34" charset="0"/>
            </a:endParaRPr>
          </a:p>
          <a:p>
            <a:endParaRPr lang="fr-FR" sz="1200" dirty="0">
              <a:latin typeface="Berlin Sans FB" panose="020E0602020502020306" pitchFamily="34" charset="0"/>
            </a:endParaRPr>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20</a:t>
            </a:fld>
            <a:endParaRPr lang="fr-FR"/>
          </a:p>
        </p:txBody>
      </p:sp>
    </p:spTree>
    <p:extLst>
      <p:ext uri="{BB962C8B-B14F-4D97-AF65-F5344CB8AC3E}">
        <p14:creationId xmlns:p14="http://schemas.microsoft.com/office/powerpoint/2010/main" val="17961358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597819"/>
            <a:ext cx="7772400" cy="1102519"/>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DD34A7A0-69FB-4341-8B33-64B0FF040F65}" type="datetime1">
              <a:rPr lang="fr-FR" smtClean="0"/>
              <a:t>26/03/2020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475202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DF010B1-D4BC-4AE8-8F9A-7C7F16A593FF}" type="datetime1">
              <a:rPr lang="fr-FR" smtClean="0"/>
              <a:t>26/03/2020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1081673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3305176"/>
            <a:ext cx="7772400" cy="1021556"/>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3124C0CE-D87E-4EF6-962F-11E1D8023496}" type="datetime1">
              <a:rPr lang="fr-FR" smtClean="0"/>
              <a:t>26/03/2020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1435692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50AA10F0-FB10-4D13-8C07-64CF1AB7BB3F}" type="datetime1">
              <a:rPr lang="fr-FR" smtClean="0"/>
              <a:t>26/03/2020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1536014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286518C1-05C6-4AAC-892F-4044CA77ACC2}" type="datetime1">
              <a:rPr lang="fr-FR" smtClean="0"/>
              <a:t>26/03/2020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1225830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9D40821F-0C53-4AD9-9559-618CC3622F99}" type="datetime1">
              <a:rPr lang="fr-FR" smtClean="0"/>
              <a:t>26/03/2020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16091365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CFCEAD4F-FDE4-4D4D-85B4-99D4C183D6E6}" type="datetime1">
              <a:rPr lang="fr-FR" smtClean="0"/>
              <a:t>26/03/2020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918200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1" y="204787"/>
            <a:ext cx="3008313" cy="871538"/>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8BE92A33-078D-4688-BB13-5BEB09F05CEA}" type="datetime1">
              <a:rPr lang="fr-FR" smtClean="0"/>
              <a:t>26/03/2020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3655117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3600450"/>
            <a:ext cx="5486400" cy="425054"/>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EA6FE1A1-235F-4ACC-AE2D-E15209E0920D}" type="datetime1">
              <a:rPr lang="fr-FR" smtClean="0"/>
              <a:t>26/03/2020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2440903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DAE087C-4BDC-4F3B-A15A-CF4438D65C03}" type="datetime1">
              <a:rPr lang="fr-FR" smtClean="0"/>
              <a:t>26/03/2020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1455340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05979"/>
            <a:ext cx="2057400" cy="4388644"/>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05979"/>
            <a:ext cx="6019800" cy="4388644"/>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611B196-B4E8-4B5C-8B02-B8322A3B5FD3}" type="datetime1">
              <a:rPr lang="fr-FR" smtClean="0"/>
              <a:t>26/03/2020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1536514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0B9351D-5E05-4AE9-8EF5-C4432013D87D}" type="datetime1">
              <a:rPr lang="fr-FR" smtClean="0"/>
              <a:t>26/03/2020</a:t>
            </a:fld>
            <a:endParaRPr lang="fr-FR"/>
          </a:p>
        </p:txBody>
      </p:sp>
      <p:sp>
        <p:nvSpPr>
          <p:cNvPr id="5" name="Espace réservé du pied de page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D19D0A2-BBF5-4B7E-A646-CBE7ACEBDC00}" type="slidenum">
              <a:rPr lang="fr-FR" smtClean="0"/>
              <a:t>‹N°›</a:t>
            </a:fld>
            <a:endParaRPr lang="fr-FR"/>
          </a:p>
        </p:txBody>
      </p:sp>
    </p:spTree>
    <p:extLst>
      <p:ext uri="{BB962C8B-B14F-4D97-AF65-F5344CB8AC3E}">
        <p14:creationId xmlns:p14="http://schemas.microsoft.com/office/powerpoint/2010/main" val="32155196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slide" Target="slide2.xml"/><Relationship Id="rId12" Type="http://schemas.openxmlformats.org/officeDocument/2006/relationships/image" Target="../media/image8.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11" Type="http://schemas.openxmlformats.org/officeDocument/2006/relationships/image" Target="../media/image7.png"/><Relationship Id="rId5" Type="http://schemas.openxmlformats.org/officeDocument/2006/relationships/image" Target="../media/image2.png"/><Relationship Id="rId10" Type="http://schemas.openxmlformats.org/officeDocument/2006/relationships/image" Target="../media/image6.png"/><Relationship Id="rId4" Type="http://schemas.openxmlformats.org/officeDocument/2006/relationships/image" Target="../media/image1.png"/><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image" Target="../media/image13.png"/><Relationship Id="rId18" Type="http://schemas.openxmlformats.org/officeDocument/2006/relationships/image" Target="../media/image17.png"/><Relationship Id="rId26" Type="http://schemas.openxmlformats.org/officeDocument/2006/relationships/image" Target="../media/image23.jpeg"/><Relationship Id="rId3" Type="http://schemas.openxmlformats.org/officeDocument/2006/relationships/slideLayout" Target="../slideLayouts/slideLayout1.xml"/><Relationship Id="rId21" Type="http://schemas.openxmlformats.org/officeDocument/2006/relationships/hyperlink" Target="https://www.google.com/url?sa=i&amp;rct=j&amp;q=&amp;esrc=s&amp;source=images&amp;cd=&amp;ved=2ahUKEwj1t8az-8XkAhUJExoKHeppDFoQjRx6BAgBEAQ&amp;url=https://www.palombieri.notaires.fr/&amp;psig=AOvVaw3ThxpOzy-VgZn_GAAHi--O&amp;ust=1568194901276579" TargetMode="External"/><Relationship Id="rId7" Type="http://schemas.openxmlformats.org/officeDocument/2006/relationships/image" Target="../media/image9.png"/><Relationship Id="rId12" Type="http://schemas.openxmlformats.org/officeDocument/2006/relationships/image" Target="../media/image12.png"/><Relationship Id="rId17" Type="http://schemas.openxmlformats.org/officeDocument/2006/relationships/image" Target="../media/image16.png"/><Relationship Id="rId25" Type="http://schemas.openxmlformats.org/officeDocument/2006/relationships/hyperlink" Target="https://www.google.com/url?sa=i&amp;rct=j&amp;q=&amp;esrc=s&amp;source=images&amp;cd=&amp;ved=2ahUKEwj095K8yLnkAhUH1RoKHUMfBrwQjRx6BAgBEAQ&amp;url=https://www.cbanque.com/banque/actualites/59812/comment-ecureuil-est-devenu-embleme-de-la-caisse-epargne&amp;psig=AOvVaw07yPW0rMVkePuYlYZz_1_i&amp;ust=1567768914406707" TargetMode="External"/><Relationship Id="rId2" Type="http://schemas.openxmlformats.org/officeDocument/2006/relationships/audio" Target="../media/media2.m4a"/><Relationship Id="rId16" Type="http://schemas.openxmlformats.org/officeDocument/2006/relationships/slide" Target="slide8.xml"/><Relationship Id="rId20" Type="http://schemas.openxmlformats.org/officeDocument/2006/relationships/image" Target="../media/image19.png"/><Relationship Id="rId29" Type="http://schemas.openxmlformats.org/officeDocument/2006/relationships/slide" Target="slide4.xml"/><Relationship Id="rId1" Type="http://schemas.microsoft.com/office/2007/relationships/media" Target="../media/media2.m4a"/><Relationship Id="rId6" Type="http://schemas.openxmlformats.org/officeDocument/2006/relationships/slide" Target="slide20.xml"/><Relationship Id="rId11" Type="http://schemas.openxmlformats.org/officeDocument/2006/relationships/image" Target="../media/image11.png"/><Relationship Id="rId24" Type="http://schemas.openxmlformats.org/officeDocument/2006/relationships/image" Target="../media/image22.png"/><Relationship Id="rId32" Type="http://schemas.openxmlformats.org/officeDocument/2006/relationships/image" Target="../media/image26.png"/><Relationship Id="rId5" Type="http://schemas.openxmlformats.org/officeDocument/2006/relationships/slide" Target="slide15.xml"/><Relationship Id="rId15" Type="http://schemas.openxmlformats.org/officeDocument/2006/relationships/image" Target="../media/image15.png"/><Relationship Id="rId23" Type="http://schemas.openxmlformats.org/officeDocument/2006/relationships/image" Target="../media/image21.png"/><Relationship Id="rId28" Type="http://schemas.openxmlformats.org/officeDocument/2006/relationships/image" Target="../media/image25.png"/><Relationship Id="rId10" Type="http://schemas.openxmlformats.org/officeDocument/2006/relationships/hyperlink" Target="http://commerciaux.celca.caisse-epargne.fr/download/1262/les-incollables-fiches-daide-a-la-vente/9289/09-les-grandes-etapes-du-credit-immobilier.docx" TargetMode="External"/><Relationship Id="rId19" Type="http://schemas.openxmlformats.org/officeDocument/2006/relationships/image" Target="../media/image18.png"/><Relationship Id="rId31" Type="http://schemas.openxmlformats.org/officeDocument/2006/relationships/slide" Target="slide2.xml"/><Relationship Id="rId4" Type="http://schemas.openxmlformats.org/officeDocument/2006/relationships/notesSlide" Target="../notesSlides/notesSlide1.xml"/><Relationship Id="rId9" Type="http://schemas.openxmlformats.org/officeDocument/2006/relationships/image" Target="../media/image10.png"/><Relationship Id="rId14" Type="http://schemas.openxmlformats.org/officeDocument/2006/relationships/image" Target="../media/image14.png"/><Relationship Id="rId22" Type="http://schemas.openxmlformats.org/officeDocument/2006/relationships/image" Target="../media/image20.jpeg"/><Relationship Id="rId27" Type="http://schemas.openxmlformats.org/officeDocument/2006/relationships/image" Target="../media/image24.jpeg"/><Relationship Id="rId30"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slideLayout" Target="../slideLayouts/slideLayout1.xml"/><Relationship Id="rId7" Type="http://schemas.openxmlformats.org/officeDocument/2006/relationships/slide" Target="slide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5.png"/><Relationship Id="rId5" Type="http://schemas.openxmlformats.org/officeDocument/2006/relationships/image" Target="../media/image8.png"/><Relationship Id="rId4" Type="http://schemas.openxmlformats.org/officeDocument/2006/relationships/image" Target="../media/image24.jpeg"/></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slide" Target="slide2.xml"/><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1.png"/><Relationship Id="rId9" Type="http://schemas.openxmlformats.org/officeDocument/2006/relationships/image" Target="../media/image27.png"/></Relationships>
</file>

<file path=ppt/slides/_rels/slide5.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4.png"/><Relationship Id="rId18" Type="http://schemas.openxmlformats.org/officeDocument/2006/relationships/image" Target="../media/image26.png"/><Relationship Id="rId3" Type="http://schemas.openxmlformats.org/officeDocument/2006/relationships/slideLayout" Target="../slideLayouts/slideLayout1.xml"/><Relationship Id="rId7" Type="http://schemas.openxmlformats.org/officeDocument/2006/relationships/image" Target="../media/image29.png"/><Relationship Id="rId12" Type="http://schemas.openxmlformats.org/officeDocument/2006/relationships/image" Target="../media/image33.png"/><Relationship Id="rId17" Type="http://schemas.openxmlformats.org/officeDocument/2006/relationships/slide" Target="slide2.xml"/><Relationship Id="rId2" Type="http://schemas.openxmlformats.org/officeDocument/2006/relationships/audio" Target="../media/media5.m4a"/><Relationship Id="rId16" Type="http://schemas.openxmlformats.org/officeDocument/2006/relationships/image" Target="../media/image25.png"/><Relationship Id="rId1" Type="http://schemas.microsoft.com/office/2007/relationships/media" Target="../media/media5.m4a"/><Relationship Id="rId6" Type="http://schemas.openxmlformats.org/officeDocument/2006/relationships/image" Target="../media/image28.png"/><Relationship Id="rId11" Type="http://schemas.openxmlformats.org/officeDocument/2006/relationships/image" Target="../media/image32.png"/><Relationship Id="rId5" Type="http://schemas.openxmlformats.org/officeDocument/2006/relationships/image" Target="../media/image24.jpeg"/><Relationship Id="rId15" Type="http://schemas.openxmlformats.org/officeDocument/2006/relationships/image" Target="../media/image8.png"/><Relationship Id="rId10" Type="http://schemas.openxmlformats.org/officeDocument/2006/relationships/slide" Target="slide6.xml"/><Relationship Id="rId4" Type="http://schemas.openxmlformats.org/officeDocument/2006/relationships/notesSlide" Target="../notesSlides/notesSlide2.xml"/><Relationship Id="rId9" Type="http://schemas.openxmlformats.org/officeDocument/2006/relationships/image" Target="../media/image31.png"/><Relationship Id="rId14" Type="http://schemas.microsoft.com/office/2007/relationships/hdphoto" Target="../media/hdphoto1.wdp"/></Relationships>
</file>

<file path=ppt/slides/_rels/slide6.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8.png"/><Relationship Id="rId3" Type="http://schemas.openxmlformats.org/officeDocument/2006/relationships/slideLayout" Target="../slideLayouts/slideLayout1.xml"/><Relationship Id="rId7" Type="http://schemas.openxmlformats.org/officeDocument/2006/relationships/image" Target="../media/image36.png"/><Relationship Id="rId12" Type="http://schemas.openxmlformats.org/officeDocument/2006/relationships/image" Target="../media/image24.jpeg"/><Relationship Id="rId2" Type="http://schemas.openxmlformats.org/officeDocument/2006/relationships/audio" Target="../media/media6.m4a"/><Relationship Id="rId16" Type="http://schemas.openxmlformats.org/officeDocument/2006/relationships/image" Target="../media/image26.png"/><Relationship Id="rId1" Type="http://schemas.microsoft.com/office/2007/relationships/media" Target="../media/media6.m4a"/><Relationship Id="rId6" Type="http://schemas.openxmlformats.org/officeDocument/2006/relationships/hyperlink" Target="https://www.google.com/url?sa=i&amp;rct=j&amp;q=&amp;esrc=s&amp;source=images&amp;cd=&amp;ved=&amp;url=https://www.stickpng.com/fr/img/icones-logos-emojis/fleches/fleche-croquis-vers-le-coin-gauche-superieur&amp;psig=AOvVaw052N5AJWhEqTeGSw3-hfO9&amp;ust=1567769545184505" TargetMode="External"/><Relationship Id="rId11" Type="http://schemas.openxmlformats.org/officeDocument/2006/relationships/image" Target="../media/image39.png"/><Relationship Id="rId5" Type="http://schemas.openxmlformats.org/officeDocument/2006/relationships/image" Target="../media/image35.png"/><Relationship Id="rId15" Type="http://schemas.openxmlformats.org/officeDocument/2006/relationships/slide" Target="slide2.xml"/><Relationship Id="rId10" Type="http://schemas.openxmlformats.org/officeDocument/2006/relationships/image" Target="../media/image38.png"/><Relationship Id="rId4" Type="http://schemas.openxmlformats.org/officeDocument/2006/relationships/notesSlide" Target="../notesSlides/notesSlide3.xml"/><Relationship Id="rId9" Type="http://schemas.openxmlformats.org/officeDocument/2006/relationships/image" Target="../media/image37.png"/><Relationship Id="rId14"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24.jpeg"/><Relationship Id="rId3" Type="http://schemas.openxmlformats.org/officeDocument/2006/relationships/slideLayout" Target="../slideLayouts/slideLayout1.xml"/><Relationship Id="rId7" Type="http://schemas.openxmlformats.org/officeDocument/2006/relationships/image" Target="../media/image36.png"/><Relationship Id="rId12" Type="http://schemas.openxmlformats.org/officeDocument/2006/relationships/image" Target="../media/image40.png"/><Relationship Id="rId17" Type="http://schemas.openxmlformats.org/officeDocument/2006/relationships/image" Target="../media/image26.png"/><Relationship Id="rId2" Type="http://schemas.openxmlformats.org/officeDocument/2006/relationships/audio" Target="../media/media7.m4a"/><Relationship Id="rId16" Type="http://schemas.openxmlformats.org/officeDocument/2006/relationships/slide" Target="slide2.xml"/><Relationship Id="rId1" Type="http://schemas.microsoft.com/office/2007/relationships/media" Target="../media/media7.m4a"/><Relationship Id="rId6" Type="http://schemas.openxmlformats.org/officeDocument/2006/relationships/hyperlink" Target="https://www.google.com/url?sa=i&amp;rct=j&amp;q=&amp;esrc=s&amp;source=images&amp;cd=&amp;ved=&amp;url=https://www.stickpng.com/fr/img/icones-logos-emojis/fleches/fleche-croquis-vers-le-coin-gauche-superieur&amp;psig=AOvVaw052N5AJWhEqTeGSw3-hfO9&amp;ust=1567769545184505" TargetMode="External"/><Relationship Id="rId11" Type="http://schemas.openxmlformats.org/officeDocument/2006/relationships/image" Target="../media/image39.png"/><Relationship Id="rId5" Type="http://schemas.openxmlformats.org/officeDocument/2006/relationships/image" Target="../media/image35.png"/><Relationship Id="rId15" Type="http://schemas.openxmlformats.org/officeDocument/2006/relationships/image" Target="../media/image25.png"/><Relationship Id="rId10" Type="http://schemas.openxmlformats.org/officeDocument/2006/relationships/image" Target="../media/image38.png"/><Relationship Id="rId4" Type="http://schemas.openxmlformats.org/officeDocument/2006/relationships/notesSlide" Target="../notesSlides/notesSlide4.xml"/><Relationship Id="rId9" Type="http://schemas.openxmlformats.org/officeDocument/2006/relationships/image" Target="../media/image37.png"/><Relationship Id="rId14"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41.png"/><Relationship Id="rId18" Type="http://schemas.openxmlformats.org/officeDocument/2006/relationships/slide" Target="slide2.xml"/><Relationship Id="rId3" Type="http://schemas.openxmlformats.org/officeDocument/2006/relationships/slideLayout" Target="../slideLayouts/slideLayout1.xml"/><Relationship Id="rId7" Type="http://schemas.openxmlformats.org/officeDocument/2006/relationships/image" Target="../media/image36.png"/><Relationship Id="rId12" Type="http://schemas.openxmlformats.org/officeDocument/2006/relationships/image" Target="../media/image40.png"/><Relationship Id="rId17" Type="http://schemas.openxmlformats.org/officeDocument/2006/relationships/image" Target="../media/image25.png"/><Relationship Id="rId2" Type="http://schemas.openxmlformats.org/officeDocument/2006/relationships/audio" Target="../media/media8.m4a"/><Relationship Id="rId16" Type="http://schemas.openxmlformats.org/officeDocument/2006/relationships/image" Target="../media/image8.png"/><Relationship Id="rId1" Type="http://schemas.microsoft.com/office/2007/relationships/media" Target="../media/media8.m4a"/><Relationship Id="rId6" Type="http://schemas.openxmlformats.org/officeDocument/2006/relationships/hyperlink" Target="https://www.google.com/url?sa=i&amp;rct=j&amp;q=&amp;esrc=s&amp;source=images&amp;cd=&amp;ved=&amp;url=https://www.stickpng.com/fr/img/icones-logos-emojis/fleches/fleche-croquis-vers-le-coin-gauche-superieur&amp;psig=AOvVaw052N5AJWhEqTeGSw3-hfO9&amp;ust=1567769545184505" TargetMode="External"/><Relationship Id="rId11" Type="http://schemas.openxmlformats.org/officeDocument/2006/relationships/image" Target="../media/image39.png"/><Relationship Id="rId5" Type="http://schemas.openxmlformats.org/officeDocument/2006/relationships/image" Target="../media/image35.png"/><Relationship Id="rId15" Type="http://schemas.openxmlformats.org/officeDocument/2006/relationships/image" Target="../media/image24.jpeg"/><Relationship Id="rId10" Type="http://schemas.openxmlformats.org/officeDocument/2006/relationships/image" Target="../media/image38.png"/><Relationship Id="rId19" Type="http://schemas.openxmlformats.org/officeDocument/2006/relationships/image" Target="../media/image26.png"/><Relationship Id="rId4" Type="http://schemas.openxmlformats.org/officeDocument/2006/relationships/notesSlide" Target="../notesSlides/notesSlide5.xml"/><Relationship Id="rId9" Type="http://schemas.openxmlformats.org/officeDocument/2006/relationships/image" Target="../media/image37.png"/><Relationship Id="rId14" Type="http://schemas.openxmlformats.org/officeDocument/2006/relationships/image" Target="../media/image42.png"/></Relationships>
</file>

<file path=ppt/slides/_rels/slide9.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39.png"/><Relationship Id="rId18" Type="http://schemas.openxmlformats.org/officeDocument/2006/relationships/image" Target="../media/image25.png"/><Relationship Id="rId3" Type="http://schemas.openxmlformats.org/officeDocument/2006/relationships/slideLayout" Target="../slideLayouts/slideLayout1.xml"/><Relationship Id="rId7" Type="http://schemas.openxmlformats.org/officeDocument/2006/relationships/hyperlink" Target="https://www.google.com/url?sa=i&amp;rct=j&amp;q=&amp;esrc=s&amp;source=images&amp;cd=&amp;ved=&amp;url=https://www.stickpng.com/fr/img/icones-logos-emojis/fleches/fleche-croquis-vers-le-coin-gauche-superieur&amp;psig=AOvVaw052N5AJWhEqTeGSw3-hfO9&amp;ust=1567769545184505" TargetMode="External"/><Relationship Id="rId12" Type="http://schemas.openxmlformats.org/officeDocument/2006/relationships/image" Target="../media/image44.png"/><Relationship Id="rId17" Type="http://schemas.openxmlformats.org/officeDocument/2006/relationships/image" Target="../media/image8.png"/><Relationship Id="rId2" Type="http://schemas.openxmlformats.org/officeDocument/2006/relationships/audio" Target="../media/media9.m4a"/><Relationship Id="rId16" Type="http://schemas.openxmlformats.org/officeDocument/2006/relationships/image" Target="../media/image24.jpeg"/><Relationship Id="rId20" Type="http://schemas.openxmlformats.org/officeDocument/2006/relationships/image" Target="../media/image26.png"/><Relationship Id="rId1" Type="http://schemas.microsoft.com/office/2007/relationships/media" Target="../media/media9.m4a"/><Relationship Id="rId6" Type="http://schemas.openxmlformats.org/officeDocument/2006/relationships/image" Target="../media/image35.png"/><Relationship Id="rId11" Type="http://schemas.openxmlformats.org/officeDocument/2006/relationships/image" Target="../media/image38.png"/><Relationship Id="rId5" Type="http://schemas.openxmlformats.org/officeDocument/2006/relationships/image" Target="../media/image43.png"/><Relationship Id="rId15" Type="http://schemas.openxmlformats.org/officeDocument/2006/relationships/image" Target="../media/image45.png"/><Relationship Id="rId10" Type="http://schemas.openxmlformats.org/officeDocument/2006/relationships/image" Target="../media/image37.png"/><Relationship Id="rId19" Type="http://schemas.openxmlformats.org/officeDocument/2006/relationships/slide" Target="slide2.xml"/><Relationship Id="rId4" Type="http://schemas.openxmlformats.org/officeDocument/2006/relationships/notesSlide" Target="../notesSlides/notesSlide6.xml"/><Relationship Id="rId9" Type="http://schemas.openxmlformats.org/officeDocument/2006/relationships/image" Target="../media/image31.png"/><Relationship Id="rId14" Type="http://schemas.openxmlformats.org/officeDocument/2006/relationships/image" Target="../media/image40.png"/></Relationships>
</file>

<file path=ppt/slides/_rels/slide10.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0.png"/><Relationship Id="rId18" Type="http://schemas.openxmlformats.org/officeDocument/2006/relationships/slide" Target="slide2.xml"/><Relationship Id="rId3" Type="http://schemas.openxmlformats.org/officeDocument/2006/relationships/slideLayout" Target="../slideLayouts/slideLayout1.xml"/><Relationship Id="rId7" Type="http://schemas.openxmlformats.org/officeDocument/2006/relationships/hyperlink" Target="https://www.google.com/url?sa=i&amp;rct=j&amp;q=&amp;esrc=s&amp;source=images&amp;cd=&amp;ved=&amp;url=https://www.stickpng.com/fr/img/icones-logos-emojis/fleches/fleche-croquis-vers-le-coin-gauche-superieur&amp;psig=AOvVaw052N5AJWhEqTeGSw3-hfO9&amp;ust=1567769545184505" TargetMode="External"/><Relationship Id="rId12" Type="http://schemas.openxmlformats.org/officeDocument/2006/relationships/image" Target="../media/image39.png"/><Relationship Id="rId17" Type="http://schemas.openxmlformats.org/officeDocument/2006/relationships/image" Target="../media/image25.png"/><Relationship Id="rId2" Type="http://schemas.openxmlformats.org/officeDocument/2006/relationships/audio" Target="../media/media10.m4a"/><Relationship Id="rId16" Type="http://schemas.openxmlformats.org/officeDocument/2006/relationships/image" Target="../media/image45.png"/><Relationship Id="rId1" Type="http://schemas.microsoft.com/office/2007/relationships/media" Target="../media/media10.m4a"/><Relationship Id="rId6" Type="http://schemas.openxmlformats.org/officeDocument/2006/relationships/image" Target="../media/image35.png"/><Relationship Id="rId11" Type="http://schemas.openxmlformats.org/officeDocument/2006/relationships/image" Target="../media/image44.png"/><Relationship Id="rId5" Type="http://schemas.openxmlformats.org/officeDocument/2006/relationships/image" Target="../media/image43.png"/><Relationship Id="rId15" Type="http://schemas.openxmlformats.org/officeDocument/2006/relationships/image" Target="../media/image8.png"/><Relationship Id="rId10" Type="http://schemas.openxmlformats.org/officeDocument/2006/relationships/image" Target="../media/image37.png"/><Relationship Id="rId19" Type="http://schemas.openxmlformats.org/officeDocument/2006/relationships/image" Target="../media/image26.png"/><Relationship Id="rId4" Type="http://schemas.openxmlformats.org/officeDocument/2006/relationships/notesSlide" Target="../notesSlides/notesSlide7.xml"/><Relationship Id="rId9" Type="http://schemas.openxmlformats.org/officeDocument/2006/relationships/image" Target="../media/image31.png"/><Relationship Id="rId14" Type="http://schemas.openxmlformats.org/officeDocument/2006/relationships/image" Target="../media/image24.jpeg"/></Relationships>
</file>

<file path=ppt/slides/_rels/slide11.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hyperlink" Target="http://indispensable-myeav.ecuvie.caisse-epargne.fr./#/page/31" TargetMode="External"/><Relationship Id="rId18" Type="http://schemas.openxmlformats.org/officeDocument/2006/relationships/image" Target="../media/image25.png"/><Relationship Id="rId3" Type="http://schemas.openxmlformats.org/officeDocument/2006/relationships/slideLayout" Target="../slideLayouts/slideLayout1.xml"/><Relationship Id="rId7" Type="http://schemas.openxmlformats.org/officeDocument/2006/relationships/image" Target="../media/image36.png"/><Relationship Id="rId12" Type="http://schemas.openxmlformats.org/officeDocument/2006/relationships/image" Target="../media/image46.png"/><Relationship Id="rId17" Type="http://schemas.openxmlformats.org/officeDocument/2006/relationships/image" Target="../media/image8.png"/><Relationship Id="rId2" Type="http://schemas.openxmlformats.org/officeDocument/2006/relationships/audio" Target="../media/media11.m4a"/><Relationship Id="rId16" Type="http://schemas.openxmlformats.org/officeDocument/2006/relationships/image" Target="../media/image48.png"/><Relationship Id="rId20" Type="http://schemas.openxmlformats.org/officeDocument/2006/relationships/image" Target="../media/image26.png"/><Relationship Id="rId1" Type="http://schemas.microsoft.com/office/2007/relationships/media" Target="../media/media11.m4a"/><Relationship Id="rId6" Type="http://schemas.openxmlformats.org/officeDocument/2006/relationships/hyperlink" Target="https://www.google.com/url?sa=i&amp;rct=j&amp;q=&amp;esrc=s&amp;source=images&amp;cd=&amp;ved=&amp;url=https://www.stickpng.com/fr/img/icones-logos-emojis/fleches/fleche-croquis-vers-le-coin-gauche-superieur&amp;psig=AOvVaw052N5AJWhEqTeGSw3-hfO9&amp;ust=1567769545184505" TargetMode="External"/><Relationship Id="rId11" Type="http://schemas.openxmlformats.org/officeDocument/2006/relationships/image" Target="../media/image40.png"/><Relationship Id="rId5" Type="http://schemas.openxmlformats.org/officeDocument/2006/relationships/image" Target="../media/image35.png"/><Relationship Id="rId15" Type="http://schemas.openxmlformats.org/officeDocument/2006/relationships/image" Target="../media/image24.jpeg"/><Relationship Id="rId10" Type="http://schemas.openxmlformats.org/officeDocument/2006/relationships/image" Target="../media/image39.png"/><Relationship Id="rId19" Type="http://schemas.openxmlformats.org/officeDocument/2006/relationships/slide" Target="slide2.xml"/><Relationship Id="rId4" Type="http://schemas.openxmlformats.org/officeDocument/2006/relationships/notesSlide" Target="../notesSlides/notesSlide8.xml"/><Relationship Id="rId9" Type="http://schemas.openxmlformats.org/officeDocument/2006/relationships/image" Target="../media/image37.png"/><Relationship Id="rId14" Type="http://schemas.openxmlformats.org/officeDocument/2006/relationships/image" Target="../media/image47.png"/></Relationships>
</file>

<file path=ppt/slides/_rels/slide12.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hyperlink" Target="http://indispensable-myeav.ecuvie.caisse-epargne.fr./#/page/31" TargetMode="External"/><Relationship Id="rId18" Type="http://schemas.openxmlformats.org/officeDocument/2006/relationships/image" Target="../media/image25.png"/><Relationship Id="rId3" Type="http://schemas.openxmlformats.org/officeDocument/2006/relationships/slideLayout" Target="../slideLayouts/slideLayout1.xml"/><Relationship Id="rId7" Type="http://schemas.openxmlformats.org/officeDocument/2006/relationships/image" Target="../media/image36.png"/><Relationship Id="rId12" Type="http://schemas.openxmlformats.org/officeDocument/2006/relationships/image" Target="../media/image46.png"/><Relationship Id="rId17" Type="http://schemas.openxmlformats.org/officeDocument/2006/relationships/image" Target="../media/image8.png"/><Relationship Id="rId2" Type="http://schemas.openxmlformats.org/officeDocument/2006/relationships/audio" Target="../media/media12.m4a"/><Relationship Id="rId16" Type="http://schemas.openxmlformats.org/officeDocument/2006/relationships/image" Target="../media/image48.png"/><Relationship Id="rId20" Type="http://schemas.openxmlformats.org/officeDocument/2006/relationships/image" Target="../media/image26.png"/><Relationship Id="rId1" Type="http://schemas.microsoft.com/office/2007/relationships/media" Target="../media/media12.m4a"/><Relationship Id="rId6" Type="http://schemas.openxmlformats.org/officeDocument/2006/relationships/hyperlink" Target="https://www.google.com/url?sa=i&amp;rct=j&amp;q=&amp;esrc=s&amp;source=images&amp;cd=&amp;ved=&amp;url=https://www.stickpng.com/fr/img/icones-logos-emojis/fleches/fleche-croquis-vers-le-coin-gauche-superieur&amp;psig=AOvVaw052N5AJWhEqTeGSw3-hfO9&amp;ust=1567769545184505" TargetMode="External"/><Relationship Id="rId11" Type="http://schemas.openxmlformats.org/officeDocument/2006/relationships/image" Target="../media/image40.png"/><Relationship Id="rId5" Type="http://schemas.openxmlformats.org/officeDocument/2006/relationships/image" Target="../media/image35.png"/><Relationship Id="rId15" Type="http://schemas.openxmlformats.org/officeDocument/2006/relationships/image" Target="../media/image24.jpeg"/><Relationship Id="rId10" Type="http://schemas.openxmlformats.org/officeDocument/2006/relationships/image" Target="../media/image39.png"/><Relationship Id="rId19" Type="http://schemas.openxmlformats.org/officeDocument/2006/relationships/slide" Target="slide2.xml"/><Relationship Id="rId4" Type="http://schemas.openxmlformats.org/officeDocument/2006/relationships/notesSlide" Target="../notesSlides/notesSlide9.xml"/><Relationship Id="rId9" Type="http://schemas.openxmlformats.org/officeDocument/2006/relationships/image" Target="../media/image37.png"/><Relationship Id="rId14" Type="http://schemas.openxmlformats.org/officeDocument/2006/relationships/image" Target="../media/image47.png"/></Relationships>
</file>

<file path=ppt/slides/_rels/slide13.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46.png"/><Relationship Id="rId18" Type="http://schemas.openxmlformats.org/officeDocument/2006/relationships/image" Target="../media/image25.png"/><Relationship Id="rId3" Type="http://schemas.openxmlformats.org/officeDocument/2006/relationships/slideLayout" Target="../slideLayouts/slideLayout1.xml"/><Relationship Id="rId7" Type="http://schemas.openxmlformats.org/officeDocument/2006/relationships/image" Target="../media/image36.png"/><Relationship Id="rId12" Type="http://schemas.openxmlformats.org/officeDocument/2006/relationships/image" Target="../media/image40.png"/><Relationship Id="rId17" Type="http://schemas.openxmlformats.org/officeDocument/2006/relationships/image" Target="../media/image8.png"/><Relationship Id="rId2" Type="http://schemas.openxmlformats.org/officeDocument/2006/relationships/audio" Target="../media/media13.m4a"/><Relationship Id="rId16" Type="http://schemas.openxmlformats.org/officeDocument/2006/relationships/image" Target="../media/image48.png"/><Relationship Id="rId20" Type="http://schemas.openxmlformats.org/officeDocument/2006/relationships/image" Target="../media/image26.png"/><Relationship Id="rId1" Type="http://schemas.microsoft.com/office/2007/relationships/media" Target="../media/media13.m4a"/><Relationship Id="rId6" Type="http://schemas.openxmlformats.org/officeDocument/2006/relationships/hyperlink" Target="https://www.google.com/url?sa=i&amp;rct=j&amp;q=&amp;esrc=s&amp;source=images&amp;cd=&amp;ved=&amp;url=https://www.stickpng.com/fr/img/icones-logos-emojis/fleches/fleche-croquis-vers-le-coin-gauche-superieur&amp;psig=AOvVaw052N5AJWhEqTeGSw3-hfO9&amp;ust=1567769545184505" TargetMode="External"/><Relationship Id="rId11" Type="http://schemas.openxmlformats.org/officeDocument/2006/relationships/image" Target="../media/image39.png"/><Relationship Id="rId5" Type="http://schemas.openxmlformats.org/officeDocument/2006/relationships/image" Target="../media/image35.png"/><Relationship Id="rId15" Type="http://schemas.openxmlformats.org/officeDocument/2006/relationships/image" Target="../media/image24.jpeg"/><Relationship Id="rId10" Type="http://schemas.openxmlformats.org/officeDocument/2006/relationships/image" Target="../media/image37.png"/><Relationship Id="rId19" Type="http://schemas.openxmlformats.org/officeDocument/2006/relationships/slide" Target="slide2.xml"/><Relationship Id="rId4" Type="http://schemas.openxmlformats.org/officeDocument/2006/relationships/notesSlide" Target="../notesSlides/notesSlide10.xml"/><Relationship Id="rId9" Type="http://schemas.openxmlformats.org/officeDocument/2006/relationships/image" Target="../media/image31.png"/><Relationship Id="rId14" Type="http://schemas.openxmlformats.org/officeDocument/2006/relationships/image" Target="../media/image47.png"/></Relationships>
</file>

<file path=ppt/slides/_rels/slide1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slideLayout" Target="../slideLayouts/slideLayout1.xml"/><Relationship Id="rId7" Type="http://schemas.openxmlformats.org/officeDocument/2006/relationships/slide" Target="slide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5.png"/><Relationship Id="rId5" Type="http://schemas.openxmlformats.org/officeDocument/2006/relationships/image" Target="../media/image8.png"/><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slide" Target="slide2.xml"/><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1.png"/><Relationship Id="rId9" Type="http://schemas.openxmlformats.org/officeDocument/2006/relationships/image" Target="../media/image51.png"/></Relationships>
</file>

<file path=ppt/slides/_rels/slide16.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57.png"/><Relationship Id="rId18" Type="http://schemas.openxmlformats.org/officeDocument/2006/relationships/hyperlink" Target="https://www.google.com/url?sa=i&amp;rct=j&amp;q=&amp;esrc=s&amp;source=images&amp;cd=&amp;ved=2ahUKEwj1t8az-8XkAhUJExoKHeppDFoQjRx6BAgBEAQ&amp;url=https://www.palombieri.notaires.fr/&amp;psig=AOvVaw3ThxpOzy-VgZn_GAAHi--O&amp;ust=1568194901276579" TargetMode="External"/><Relationship Id="rId3" Type="http://schemas.openxmlformats.org/officeDocument/2006/relationships/slideLayout" Target="../slideLayouts/slideLayout1.xml"/><Relationship Id="rId21" Type="http://schemas.openxmlformats.org/officeDocument/2006/relationships/image" Target="../media/image25.png"/><Relationship Id="rId7" Type="http://schemas.openxmlformats.org/officeDocument/2006/relationships/hyperlink" Target="https://www.google.com/url?sa=i&amp;rct=j&amp;q=&amp;esrc=s&amp;source=images&amp;cd=&amp;ved=2ahUKEwiakrLImvTmAhVGzIUKHXvhCZAQjRx6BAgBEAQ&amp;url=https://blog.jj-properties.be/fleche-site/&amp;psig=AOvVaw3Q8Dn0tjkR37BqLhGLROwx&amp;ust=1578579885032713" TargetMode="External"/><Relationship Id="rId12" Type="http://schemas.openxmlformats.org/officeDocument/2006/relationships/image" Target="../media/image56.png"/><Relationship Id="rId17" Type="http://schemas.openxmlformats.org/officeDocument/2006/relationships/image" Target="../media/image29.png"/><Relationship Id="rId2" Type="http://schemas.openxmlformats.org/officeDocument/2006/relationships/audio" Target="../media/media15.m4a"/><Relationship Id="rId16" Type="http://schemas.openxmlformats.org/officeDocument/2006/relationships/hyperlink" Target="http://assurances.caisse-epargne.fr/static/admin/moxiemanager/data/files/Pages%20de%20Book%20CE%20Natixis_PJ.pdf" TargetMode="External"/><Relationship Id="rId20" Type="http://schemas.openxmlformats.org/officeDocument/2006/relationships/image" Target="../media/image8.png"/><Relationship Id="rId1" Type="http://schemas.microsoft.com/office/2007/relationships/media" Target="../media/media15.m4a"/><Relationship Id="rId6" Type="http://schemas.openxmlformats.org/officeDocument/2006/relationships/image" Target="../media/image53.png"/><Relationship Id="rId11" Type="http://schemas.openxmlformats.org/officeDocument/2006/relationships/hyperlink" Target="http://assurances.caisse-epargne.fr/static/admin/moxiemanager/data/files/BOOK%20-%20Fiche%20MRH%20-%2020200103.pdf" TargetMode="External"/><Relationship Id="rId5" Type="http://schemas.openxmlformats.org/officeDocument/2006/relationships/image" Target="../media/image52.png"/><Relationship Id="rId15" Type="http://schemas.openxmlformats.org/officeDocument/2006/relationships/hyperlink" Target="http://assurances.caisse-epargne.fr/static/admin/moxiemanager/data/files/Pages%20de%20Book%20CE%20Natixis_GAV.pdf" TargetMode="External"/><Relationship Id="rId23" Type="http://schemas.openxmlformats.org/officeDocument/2006/relationships/image" Target="../media/image26.png"/><Relationship Id="rId10" Type="http://schemas.openxmlformats.org/officeDocument/2006/relationships/image" Target="../media/image55.png"/><Relationship Id="rId19" Type="http://schemas.openxmlformats.org/officeDocument/2006/relationships/image" Target="../media/image58.jpeg"/><Relationship Id="rId4" Type="http://schemas.openxmlformats.org/officeDocument/2006/relationships/notesSlide" Target="../notesSlides/notesSlide11.xml"/><Relationship Id="rId9" Type="http://schemas.openxmlformats.org/officeDocument/2006/relationships/image" Target="../media/image24.jpeg"/><Relationship Id="rId14" Type="http://schemas.openxmlformats.org/officeDocument/2006/relationships/hyperlink" Target="http://assurances.caisse-epargne.fr/static/admin/moxiemanager/data/files/Pages%20de%20Book%20CE%20Natixis_REVENTE%20ET%20SERVICE.pdf" TargetMode="External"/><Relationship Id="rId22" Type="http://schemas.openxmlformats.org/officeDocument/2006/relationships/slide" Target="slide2.xml"/></Relationships>
</file>

<file path=ppt/slides/_rels/slide17.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hyperlink" Target="https://www.google.com/url?sa=i&amp;rct=j&amp;q=&amp;esrc=s&amp;source=images&amp;cd=&amp;ved=2ahUKEwj095K8yLnkAhUH1RoKHUMfBrwQjRx6BAgBEAQ&amp;url=https://www.cbanque.com/banque/actualites/59812/comment-ecureuil-est-devenu-embleme-de-la-caisse-epargne&amp;psig=AOvVaw07yPW0rMVkePuYlYZz_1_i&amp;ust=1567768914406707" TargetMode="External"/><Relationship Id="rId18" Type="http://schemas.openxmlformats.org/officeDocument/2006/relationships/image" Target="../media/image10.png"/><Relationship Id="rId3" Type="http://schemas.openxmlformats.org/officeDocument/2006/relationships/slideLayout" Target="../slideLayouts/slideLayout1.xml"/><Relationship Id="rId21" Type="http://schemas.openxmlformats.org/officeDocument/2006/relationships/image" Target="../media/image8.png"/><Relationship Id="rId7" Type="http://schemas.openxmlformats.org/officeDocument/2006/relationships/image" Target="../media/image58.jpeg"/><Relationship Id="rId12" Type="http://schemas.openxmlformats.org/officeDocument/2006/relationships/image" Target="../media/image63.png"/><Relationship Id="rId17" Type="http://schemas.openxmlformats.org/officeDocument/2006/relationships/image" Target="../media/image65.png"/><Relationship Id="rId2" Type="http://schemas.openxmlformats.org/officeDocument/2006/relationships/audio" Target="../media/media16.m4a"/><Relationship Id="rId16" Type="http://schemas.openxmlformats.org/officeDocument/2006/relationships/hyperlink" Target="https://www.google.com/url?sa=i&amp;rct=j&amp;q=&amp;esrc=s&amp;source=images&amp;cd=&amp;ved=&amp;url=https://www.stickpng.com/fr/img/icones-logos-emojis/fleches/fleche-croquis-vers-le-coin-gauche-superieur&amp;psig=AOvVaw052N5AJWhEqTeGSw3-hfO9&amp;ust=1567769545184505" TargetMode="External"/><Relationship Id="rId20" Type="http://schemas.openxmlformats.org/officeDocument/2006/relationships/image" Target="../media/image66.png"/><Relationship Id="rId1" Type="http://schemas.microsoft.com/office/2007/relationships/media" Target="../media/media16.m4a"/><Relationship Id="rId6" Type="http://schemas.openxmlformats.org/officeDocument/2006/relationships/hyperlink" Target="https://www.google.com/url?sa=i&amp;rct=j&amp;q=&amp;esrc=s&amp;source=images&amp;cd=&amp;ved=2ahUKEwj1t8az-8XkAhUJExoKHeppDFoQjRx6BAgBEAQ&amp;url=https://www.palombieri.notaires.fr/&amp;psig=AOvVaw3ThxpOzy-VgZn_GAAHi--O&amp;ust=1568194901276579" TargetMode="External"/><Relationship Id="rId11" Type="http://schemas.openxmlformats.org/officeDocument/2006/relationships/image" Target="../media/image62.png"/><Relationship Id="rId24" Type="http://schemas.openxmlformats.org/officeDocument/2006/relationships/image" Target="../media/image26.png"/><Relationship Id="rId5" Type="http://schemas.openxmlformats.org/officeDocument/2006/relationships/image" Target="../media/image59.png"/><Relationship Id="rId15" Type="http://schemas.openxmlformats.org/officeDocument/2006/relationships/image" Target="../media/image20.jpeg"/><Relationship Id="rId23" Type="http://schemas.openxmlformats.org/officeDocument/2006/relationships/slide" Target="slide2.xml"/><Relationship Id="rId10" Type="http://schemas.openxmlformats.org/officeDocument/2006/relationships/image" Target="../media/image24.jpeg"/><Relationship Id="rId19" Type="http://schemas.openxmlformats.org/officeDocument/2006/relationships/hyperlink" Target="https://www.immobilier.notaires.fr/fr/frais-de-notaire" TargetMode="External"/><Relationship Id="rId4" Type="http://schemas.openxmlformats.org/officeDocument/2006/relationships/notesSlide" Target="../notesSlides/notesSlide12.xml"/><Relationship Id="rId9" Type="http://schemas.openxmlformats.org/officeDocument/2006/relationships/image" Target="../media/image61.png"/><Relationship Id="rId14" Type="http://schemas.openxmlformats.org/officeDocument/2006/relationships/image" Target="../media/image64.jpeg"/><Relationship Id="rId22" Type="http://schemas.openxmlformats.org/officeDocument/2006/relationships/image" Target="../media/image25.png"/></Relationships>
</file>

<file path=ppt/slides/_rels/slide1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slideLayout" Target="../slideLayouts/slideLayout1.xml"/><Relationship Id="rId7" Type="http://schemas.openxmlformats.org/officeDocument/2006/relationships/slide" Target="slide2.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25.png"/><Relationship Id="rId5" Type="http://schemas.openxmlformats.org/officeDocument/2006/relationships/image" Target="../media/image8.png"/><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slide" Target="slide2.xml"/><Relationship Id="rId5" Type="http://schemas.openxmlformats.org/officeDocument/2006/relationships/image" Target="../media/image3.png"/><Relationship Id="rId4" Type="http://schemas.openxmlformats.org/officeDocument/2006/relationships/image" Target="../media/image1.png"/><Relationship Id="rId9" Type="http://schemas.openxmlformats.org/officeDocument/2006/relationships/image" Target="../media/image8.png"/></Relationships>
</file>

<file path=ppt/slides/_rels/slide20.xml.rels><?xml version="1.0" encoding="UTF-8" standalone="yes"?>
<Relationships xmlns="http://schemas.openxmlformats.org/package/2006/relationships"><Relationship Id="rId8" Type="http://schemas.openxmlformats.org/officeDocument/2006/relationships/image" Target="../media/image24.jpeg"/><Relationship Id="rId13" Type="http://schemas.openxmlformats.org/officeDocument/2006/relationships/hyperlink" Target="https://www.lafabrikascrap.fr/carnet-bloc-notes/19274-kaisercraft--magnetic-to-do-list-pad-artist-883416390114.html" TargetMode="External"/><Relationship Id="rId18" Type="http://schemas.openxmlformats.org/officeDocument/2006/relationships/image" Target="../media/image72.png"/><Relationship Id="rId3" Type="http://schemas.openxmlformats.org/officeDocument/2006/relationships/slideLayout" Target="../slideLayouts/slideLayout1.xml"/><Relationship Id="rId21" Type="http://schemas.openxmlformats.org/officeDocument/2006/relationships/slide" Target="slide2.xml"/><Relationship Id="rId7" Type="http://schemas.openxmlformats.org/officeDocument/2006/relationships/image" Target="../media/image9.png"/><Relationship Id="rId12" Type="http://schemas.openxmlformats.org/officeDocument/2006/relationships/image" Target="../media/image70.png"/><Relationship Id="rId17" Type="http://schemas.microsoft.com/office/2007/relationships/hdphoto" Target="../media/hdphoto1.wdp"/><Relationship Id="rId2" Type="http://schemas.openxmlformats.org/officeDocument/2006/relationships/audio" Target="../media/media19.m4a"/><Relationship Id="rId16" Type="http://schemas.openxmlformats.org/officeDocument/2006/relationships/image" Target="../media/image34.png"/><Relationship Id="rId20" Type="http://schemas.openxmlformats.org/officeDocument/2006/relationships/image" Target="../media/image25.png"/><Relationship Id="rId1" Type="http://schemas.microsoft.com/office/2007/relationships/media" Target="../media/media19.m4a"/><Relationship Id="rId6" Type="http://schemas.openxmlformats.org/officeDocument/2006/relationships/image" Target="../media/image68.jpeg"/><Relationship Id="rId11" Type="http://schemas.openxmlformats.org/officeDocument/2006/relationships/hyperlink" Target="https://www.pinterest.com/pin/402861129166822084/" TargetMode="External"/><Relationship Id="rId5" Type="http://schemas.openxmlformats.org/officeDocument/2006/relationships/hyperlink" Target="https://www.google.com/url?sa=i&amp;rct=j&amp;q=&amp;esrc=s&amp;source=images&amp;cd=&amp;cad=rja&amp;uact=8&amp;ved=2ahUKEwju2K-uoPTmAhWQFxQKHVpRB7sQjRx6BAgBEAQ&amp;url=https://fr.wikihow.com/organiser-une-pendaison-de-cr%C3%A9maill%C3%A8re&amp;psig=AOvVaw1JD-HYUriJNNw2IbhUQ2hA&amp;ust=1578581429002618" TargetMode="External"/><Relationship Id="rId15" Type="http://schemas.openxmlformats.org/officeDocument/2006/relationships/hyperlink" Target="https://www.service-public.fr/particuliers/vosdroits/F14128" TargetMode="External"/><Relationship Id="rId10" Type="http://schemas.openxmlformats.org/officeDocument/2006/relationships/image" Target="../media/image69.jpeg"/><Relationship Id="rId19" Type="http://schemas.openxmlformats.org/officeDocument/2006/relationships/image" Target="../media/image8.png"/><Relationship Id="rId4" Type="http://schemas.openxmlformats.org/officeDocument/2006/relationships/notesSlide" Target="../notesSlides/notesSlide13.xml"/><Relationship Id="rId9" Type="http://schemas.openxmlformats.org/officeDocument/2006/relationships/hyperlink" Target="https://www.google.com/url?sa=i&amp;rct=j&amp;q=&amp;esrc=s&amp;source=images&amp;cd=&amp;cad=rja&amp;uact=8&amp;ved=2ahUKEwi81sHnnPTmAhVKRBoKHfZZBh8QjRx6BAgBEAQ&amp;url=https://www.rougier-ple.fr/bloc-notes-to-do-list-enjoy-the-little-things-8-18-5-cm-100-pages.r.html&amp;psig=AOvVaw3ZlxHZG1UwI1vZqetQUmPN&amp;ust=1578580501798052" TargetMode="External"/><Relationship Id="rId14" Type="http://schemas.openxmlformats.org/officeDocument/2006/relationships/image" Target="../media/image71.jpeg"/><Relationship Id="rId22" Type="http://schemas.openxmlformats.org/officeDocument/2006/relationships/image" Target="../media/image26.png"/></Relationships>
</file>

<file path=ppt/slides/_rels/slide2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slide" Target="slide2.xml"/><Relationship Id="rId5" Type="http://schemas.openxmlformats.org/officeDocument/2006/relationships/image" Target="../media/image3.png"/><Relationship Id="rId4" Type="http://schemas.openxmlformats.org/officeDocument/2006/relationships/image" Target="../media/image7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35980" y="0"/>
            <a:ext cx="4708020" cy="5143500"/>
          </a:xfrm>
          <a:prstGeom prst="rect">
            <a:avLst/>
          </a:prstGeom>
        </p:spPr>
      </p:pic>
      <p:sp>
        <p:nvSpPr>
          <p:cNvPr id="4" name="Rectangle 3"/>
          <p:cNvSpPr/>
          <p:nvPr/>
        </p:nvSpPr>
        <p:spPr>
          <a:xfrm>
            <a:off x="0" y="0"/>
            <a:ext cx="4573800" cy="5143500"/>
          </a:xfrm>
          <a:prstGeom prst="rect">
            <a:avLst/>
          </a:prstGeom>
          <a:solidFill>
            <a:schemeClr val="bg1"/>
          </a:solidFill>
          <a:ln>
            <a:noFill/>
          </a:ln>
          <a:effectLst>
            <a:outerShdw blurRad="50800" dist="38100" sx="101000" sy="101000" algn="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dirty="0"/>
          </a:p>
        </p:txBody>
      </p:sp>
      <p:pic>
        <p:nvPicPr>
          <p:cNvPr id="5" name="Image 4"/>
          <p:cNvPicPr>
            <a:picLocks noChangeAspect="1"/>
          </p:cNvPicPr>
          <p:nvPr/>
        </p:nvPicPr>
        <p:blipFill>
          <a:blip r:embed="rId5">
            <a:duotone>
              <a:schemeClr val="bg2">
                <a:shade val="45000"/>
                <a:satMod val="135000"/>
              </a:schemeClr>
              <a:prstClr val="white"/>
            </a:duotone>
          </a:blip>
          <a:stretch>
            <a:fillRect/>
          </a:stretch>
        </p:blipFill>
        <p:spPr>
          <a:xfrm>
            <a:off x="1602104" y="322669"/>
            <a:ext cx="1162528" cy="379503"/>
          </a:xfrm>
          <a:prstGeom prst="rect">
            <a:avLst/>
          </a:prstGeom>
        </p:spPr>
      </p:pic>
      <p:pic>
        <p:nvPicPr>
          <p:cNvPr id="6" name="Imag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00900" y="4501944"/>
            <a:ext cx="972000" cy="218096"/>
          </a:xfrm>
          <a:prstGeom prst="rect">
            <a:avLst/>
          </a:prstGeom>
        </p:spPr>
      </p:pic>
      <p:sp>
        <p:nvSpPr>
          <p:cNvPr id="7" name="ZoneTexte 6"/>
          <p:cNvSpPr txBox="1"/>
          <p:nvPr/>
        </p:nvSpPr>
        <p:spPr>
          <a:xfrm>
            <a:off x="1806934" y="4867228"/>
            <a:ext cx="978011" cy="92333"/>
          </a:xfrm>
          <a:prstGeom prst="rect">
            <a:avLst/>
          </a:prstGeom>
          <a:noFill/>
        </p:spPr>
        <p:txBody>
          <a:bodyPr wrap="square" lIns="0" tIns="0" rIns="0" bIns="0" rtlCol="0">
            <a:spAutoFit/>
          </a:bodyPr>
          <a:lstStyle/>
          <a:p>
            <a:pPr algn="just"/>
            <a:r>
              <a:rPr lang="fr-FR" sz="600" b="1" dirty="0">
                <a:solidFill>
                  <a:schemeClr val="bg2">
                    <a:lumMod val="50000"/>
                  </a:schemeClr>
                </a:solidFill>
                <a:latin typeface="Arial Narrow" panose="020B0606020202030204" pitchFamily="34" charset="0"/>
              </a:rPr>
              <a:t>MARKETING . Marchés &amp; Offres</a:t>
            </a:r>
            <a:endParaRPr lang="fr-FR" sz="600" b="1" dirty="0">
              <a:solidFill>
                <a:schemeClr val="bg2">
                  <a:lumMod val="50000"/>
                </a:schemeClr>
              </a:solidFill>
              <a:latin typeface="Arial Narrow" panose="020B0606020202030204" pitchFamily="34" charset="0"/>
            </a:endParaRPr>
          </a:p>
        </p:txBody>
      </p:sp>
      <p:pic>
        <p:nvPicPr>
          <p:cNvPr id="8" name="Image 7">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50939" y="2568484"/>
            <a:ext cx="1890000" cy="536051"/>
          </a:xfrm>
          <a:prstGeom prst="rect">
            <a:avLst/>
          </a:prstGeom>
        </p:spPr>
      </p:pic>
      <p:pic>
        <p:nvPicPr>
          <p:cNvPr id="9" name="Imag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89439" y="1024841"/>
            <a:ext cx="3213000" cy="1019637"/>
          </a:xfrm>
          <a:prstGeom prst="rect">
            <a:avLst/>
          </a:prstGeom>
        </p:spPr>
      </p:pic>
      <p:cxnSp>
        <p:nvCxnSpPr>
          <p:cNvPr id="12" name="Connecteur droit 11"/>
          <p:cNvCxnSpPr/>
          <p:nvPr/>
        </p:nvCxnSpPr>
        <p:spPr>
          <a:xfrm>
            <a:off x="1520927" y="2237932"/>
            <a:ext cx="1485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14" name="Image 13"/>
          <p:cNvPicPr>
            <a:picLocks noChangeAspect="1"/>
          </p:cNvPicPr>
          <p:nvPr/>
        </p:nvPicPr>
        <p:blipFill>
          <a:blip r:embed="rId10">
            <a:duotone>
              <a:schemeClr val="bg2">
                <a:shade val="45000"/>
                <a:satMod val="135000"/>
              </a:schemeClr>
              <a:prstClr val="white"/>
            </a:duotone>
          </a:blip>
          <a:stretch>
            <a:fillRect/>
          </a:stretch>
        </p:blipFill>
        <p:spPr>
          <a:xfrm>
            <a:off x="1634289" y="308179"/>
            <a:ext cx="1167403" cy="396917"/>
          </a:xfrm>
          <a:prstGeom prst="rect">
            <a:avLst/>
          </a:prstGeom>
        </p:spPr>
      </p:pic>
      <p:pic>
        <p:nvPicPr>
          <p:cNvPr id="15" name="Image 14"/>
          <p:cNvPicPr>
            <a:picLocks noChangeAspect="1"/>
          </p:cNvPicPr>
          <p:nvPr/>
        </p:nvPicPr>
        <p:blipFill>
          <a:blip r:embed="rId11">
            <a:duotone>
              <a:schemeClr val="bg2">
                <a:shade val="45000"/>
                <a:satMod val="135000"/>
              </a:schemeClr>
              <a:prstClr val="white"/>
            </a:duotone>
          </a:blip>
          <a:stretch>
            <a:fillRect/>
          </a:stretch>
        </p:blipFill>
        <p:spPr>
          <a:xfrm>
            <a:off x="1602104" y="305336"/>
            <a:ext cx="1157854" cy="374741"/>
          </a:xfrm>
          <a:prstGeom prst="rect">
            <a:avLst/>
          </a:prstGeom>
        </p:spPr>
      </p:pic>
      <p:pic>
        <p:nvPicPr>
          <p:cNvPr id="2"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9677504" y="3104535"/>
            <a:ext cx="609600" cy="609600"/>
          </a:xfrm>
          <a:prstGeom prst="rect">
            <a:avLst/>
          </a:prstGeom>
        </p:spPr>
      </p:pic>
    </p:spTree>
    <p:extLst>
      <p:ext uri="{BB962C8B-B14F-4D97-AF65-F5344CB8AC3E}">
        <p14:creationId xmlns:p14="http://schemas.microsoft.com/office/powerpoint/2010/main" val="3264898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98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8" name="Connecteur droit avec flèche 67"/>
          <p:cNvCxnSpPr>
            <a:endCxn id="72" idx="2"/>
          </p:cNvCxnSpPr>
          <p:nvPr/>
        </p:nvCxnSpPr>
        <p:spPr>
          <a:xfrm flipV="1">
            <a:off x="8517122" y="1945381"/>
            <a:ext cx="1" cy="415703"/>
          </a:xfrm>
          <a:prstGeom prst="straightConnector1">
            <a:avLst/>
          </a:prstGeom>
          <a:ln>
            <a:solidFill>
              <a:schemeClr val="bg1">
                <a:lumMod val="85000"/>
              </a:schemeClr>
            </a:solidFill>
            <a:tailEnd type="arrow"/>
          </a:ln>
        </p:spPr>
        <p:style>
          <a:lnRef idx="1">
            <a:schemeClr val="dk1"/>
          </a:lnRef>
          <a:fillRef idx="0">
            <a:schemeClr val="dk1"/>
          </a:fillRef>
          <a:effectRef idx="0">
            <a:schemeClr val="dk1"/>
          </a:effectRef>
          <a:fontRef idx="minor">
            <a:schemeClr val="tx1"/>
          </a:fontRef>
        </p:style>
      </p:cxnSp>
      <p:sp>
        <p:nvSpPr>
          <p:cNvPr id="72" name="ZoneTexte 71">
            <a:hlinkClick r:id="" action="ppaction://noaction"/>
          </p:cNvPr>
          <p:cNvSpPr txBox="1"/>
          <p:nvPr/>
        </p:nvSpPr>
        <p:spPr>
          <a:xfrm>
            <a:off x="8133151" y="1606827"/>
            <a:ext cx="767943" cy="338554"/>
          </a:xfrm>
          <a:prstGeom prst="rect">
            <a:avLst/>
          </a:prstGeom>
          <a:solidFill>
            <a:schemeClr val="bg1"/>
          </a:solidFill>
          <a:ln w="3175">
            <a:solidFill>
              <a:schemeClr val="bg1">
                <a:lumMod val="85000"/>
              </a:schemeClr>
            </a:solidFill>
          </a:ln>
        </p:spPr>
        <p:txBody>
          <a:bodyPr wrap="square" rtlCol="0">
            <a:spAutoFit/>
          </a:bodyPr>
          <a:lstStyle/>
          <a:p>
            <a:pPr algn="ctr"/>
            <a:r>
              <a:rPr lang="fr-FR" sz="800" dirty="0" smtClean="0">
                <a:solidFill>
                  <a:schemeClr val="bg1">
                    <a:lumMod val="65000"/>
                  </a:schemeClr>
                </a:solidFill>
                <a:latin typeface="Berlin Sans FB" panose="020E0602020502020306" pitchFamily="34" charset="0"/>
              </a:rPr>
              <a:t>Je rembourse mon crédit</a:t>
            </a:r>
          </a:p>
        </p:txBody>
      </p:sp>
      <p:sp>
        <p:nvSpPr>
          <p:cNvPr id="61" name="ZoneTexte 60">
            <a:hlinkClick r:id="rId5" action="ppaction://hlinksldjump"/>
          </p:cNvPr>
          <p:cNvSpPr txBox="1"/>
          <p:nvPr/>
        </p:nvSpPr>
        <p:spPr>
          <a:xfrm>
            <a:off x="7221560" y="2801865"/>
            <a:ext cx="671782" cy="338554"/>
          </a:xfrm>
          <a:prstGeom prst="rect">
            <a:avLst/>
          </a:prstGeom>
          <a:solidFill>
            <a:schemeClr val="bg1"/>
          </a:solidFill>
          <a:ln w="3175">
            <a:solidFill>
              <a:schemeClr val="tx1"/>
            </a:solidFill>
          </a:ln>
        </p:spPr>
        <p:txBody>
          <a:bodyPr wrap="square" rtlCol="0">
            <a:spAutoFit/>
          </a:bodyPr>
          <a:lstStyle/>
          <a:p>
            <a:pPr algn="ctr"/>
            <a:r>
              <a:rPr lang="fr-FR" sz="800" dirty="0" smtClean="0">
                <a:latin typeface="Berlin Sans FB" panose="020E0602020502020306" pitchFamily="34" charset="0"/>
              </a:rPr>
              <a:t>Remise des clés </a:t>
            </a:r>
          </a:p>
        </p:txBody>
      </p:sp>
      <p:cxnSp>
        <p:nvCxnSpPr>
          <p:cNvPr id="62" name="Connecteur droit avec flèche 61"/>
          <p:cNvCxnSpPr>
            <a:endCxn id="61" idx="0"/>
          </p:cNvCxnSpPr>
          <p:nvPr/>
        </p:nvCxnSpPr>
        <p:spPr>
          <a:xfrm>
            <a:off x="7557451" y="2399670"/>
            <a:ext cx="0" cy="402195"/>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58" name="Connecteur droit avec flèche 57"/>
          <p:cNvCxnSpPr>
            <a:endCxn id="57" idx="2"/>
          </p:cNvCxnSpPr>
          <p:nvPr/>
        </p:nvCxnSpPr>
        <p:spPr>
          <a:xfrm flipV="1">
            <a:off x="7404461" y="1939410"/>
            <a:ext cx="0" cy="42167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52" name="ZoneTexte 51">
            <a:hlinkClick r:id="" action="ppaction://noaction"/>
          </p:cNvPr>
          <p:cNvSpPr txBox="1"/>
          <p:nvPr/>
        </p:nvSpPr>
        <p:spPr>
          <a:xfrm>
            <a:off x="2947287" y="2869593"/>
            <a:ext cx="936064" cy="584775"/>
          </a:xfrm>
          <a:prstGeom prst="rect">
            <a:avLst/>
          </a:prstGeom>
          <a:noFill/>
          <a:ln>
            <a:solidFill>
              <a:schemeClr val="bg1">
                <a:lumMod val="85000"/>
              </a:schemeClr>
            </a:solidFill>
          </a:ln>
        </p:spPr>
        <p:txBody>
          <a:bodyPr wrap="square" rtlCol="0">
            <a:spAutoFit/>
          </a:bodyPr>
          <a:lstStyle/>
          <a:p>
            <a:pPr algn="ctr"/>
            <a:r>
              <a:rPr lang="fr-FR" sz="800" dirty="0" smtClean="0">
                <a:solidFill>
                  <a:schemeClr val="bg1">
                    <a:lumMod val="65000"/>
                  </a:schemeClr>
                </a:solidFill>
                <a:latin typeface="Berlin Sans FB" panose="020E0602020502020306" pitchFamily="34" charset="0"/>
              </a:rPr>
              <a:t>Mon conseiller  me fait une proposition commerciale</a:t>
            </a:r>
            <a:endParaRPr lang="fr-FR" sz="800" dirty="0">
              <a:solidFill>
                <a:schemeClr val="bg1">
                  <a:lumMod val="65000"/>
                </a:schemeClr>
              </a:solidFill>
              <a:latin typeface="Berlin Sans FB" panose="020E0602020502020306" pitchFamily="34" charset="0"/>
            </a:endParaRPr>
          </a:p>
        </p:txBody>
      </p:sp>
      <p:cxnSp>
        <p:nvCxnSpPr>
          <p:cNvPr id="51" name="Connecteur droit avec flèche 50"/>
          <p:cNvCxnSpPr>
            <a:endCxn id="52" idx="0"/>
          </p:cNvCxnSpPr>
          <p:nvPr/>
        </p:nvCxnSpPr>
        <p:spPr>
          <a:xfrm>
            <a:off x="3415319" y="2361084"/>
            <a:ext cx="0" cy="508509"/>
          </a:xfrm>
          <a:prstGeom prst="straightConnector1">
            <a:avLst/>
          </a:prstGeom>
          <a:ln>
            <a:solidFill>
              <a:schemeClr val="bg1">
                <a:lumMod val="85000"/>
              </a:schemeClr>
            </a:solidFill>
            <a:tailEnd type="arrow"/>
          </a:ln>
        </p:spPr>
        <p:style>
          <a:lnRef idx="1">
            <a:schemeClr val="dk1"/>
          </a:lnRef>
          <a:fillRef idx="0">
            <a:schemeClr val="dk1"/>
          </a:fillRef>
          <a:effectRef idx="0">
            <a:schemeClr val="dk1"/>
          </a:effectRef>
          <a:fontRef idx="minor">
            <a:schemeClr val="tx1"/>
          </a:fontRef>
        </p:style>
      </p:cxnSp>
      <p:cxnSp>
        <p:nvCxnSpPr>
          <p:cNvPr id="46" name="Connecteur droit avec flèche 45"/>
          <p:cNvCxnSpPr>
            <a:endCxn id="43" idx="2"/>
          </p:cNvCxnSpPr>
          <p:nvPr/>
        </p:nvCxnSpPr>
        <p:spPr>
          <a:xfrm flipV="1">
            <a:off x="697545" y="1945381"/>
            <a:ext cx="1" cy="362428"/>
          </a:xfrm>
          <a:prstGeom prst="straightConnector1">
            <a:avLst/>
          </a:prstGeom>
          <a:ln>
            <a:solidFill>
              <a:schemeClr val="bg1">
                <a:lumMod val="85000"/>
              </a:schemeClr>
            </a:solidFill>
            <a:tailEnd type="arrow"/>
          </a:ln>
        </p:spPr>
        <p:style>
          <a:lnRef idx="1">
            <a:schemeClr val="dk1"/>
          </a:lnRef>
          <a:fillRef idx="0">
            <a:schemeClr val="dk1"/>
          </a:fillRef>
          <a:effectRef idx="0">
            <a:schemeClr val="dk1"/>
          </a:effectRef>
          <a:fontRef idx="minor">
            <a:schemeClr val="tx1"/>
          </a:fontRef>
        </p:style>
      </p:cxnSp>
      <p:grpSp>
        <p:nvGrpSpPr>
          <p:cNvPr id="69" name="Groupe 68"/>
          <p:cNvGrpSpPr/>
          <p:nvPr/>
        </p:nvGrpSpPr>
        <p:grpSpPr>
          <a:xfrm>
            <a:off x="7729787" y="2421456"/>
            <a:ext cx="1145337" cy="2340444"/>
            <a:chOff x="7596336" y="2147803"/>
            <a:chExt cx="1145337" cy="2340444"/>
          </a:xfrm>
        </p:grpSpPr>
        <p:cxnSp>
          <p:nvCxnSpPr>
            <p:cNvPr id="103" name="Connecteur droit avec flèche 102"/>
            <p:cNvCxnSpPr>
              <a:endCxn id="4" idx="0"/>
            </p:cNvCxnSpPr>
            <p:nvPr/>
          </p:nvCxnSpPr>
          <p:spPr>
            <a:xfrm>
              <a:off x="8066443" y="2147803"/>
              <a:ext cx="1" cy="1584687"/>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23" name="ZoneTexte 22">
              <a:hlinkClick r:id="rId6" action="ppaction://hlinksldjump"/>
            </p:cNvPr>
            <p:cNvSpPr txBox="1"/>
            <p:nvPr/>
          </p:nvSpPr>
          <p:spPr>
            <a:xfrm>
              <a:off x="7596336" y="3780581"/>
              <a:ext cx="940215" cy="461665"/>
            </a:xfrm>
            <a:prstGeom prst="rect">
              <a:avLst/>
            </a:prstGeom>
            <a:noFill/>
          </p:spPr>
          <p:txBody>
            <a:bodyPr wrap="square" rtlCol="0">
              <a:spAutoFit/>
            </a:bodyPr>
            <a:lstStyle/>
            <a:p>
              <a:pPr algn="ctr"/>
              <a:r>
                <a:rPr lang="fr-FR" sz="800" dirty="0" smtClean="0">
                  <a:latin typeface="Berlin Sans FB" panose="020E0602020502020306" pitchFamily="34" charset="0"/>
                </a:rPr>
                <a:t>Il est temps d’organiser ma crémaillère ! </a:t>
              </a:r>
            </a:p>
          </p:txBody>
        </p:sp>
        <p:sp>
          <p:nvSpPr>
            <p:cNvPr id="4" name="Rectangle 3">
              <a:hlinkClick r:id="rId6" action="ppaction://hlinksldjump"/>
            </p:cNvPr>
            <p:cNvSpPr/>
            <p:nvPr/>
          </p:nvSpPr>
          <p:spPr>
            <a:xfrm>
              <a:off x="7596336" y="3732490"/>
              <a:ext cx="940216" cy="556432"/>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52" name="Picture 4" descr="Cocktail premium ico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386312" y="4132886"/>
              <a:ext cx="355361" cy="355361"/>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65" name="Connecteur droit avec flèche 64"/>
          <p:cNvCxnSpPr>
            <a:endCxn id="66" idx="2"/>
          </p:cNvCxnSpPr>
          <p:nvPr/>
        </p:nvCxnSpPr>
        <p:spPr>
          <a:xfrm flipV="1">
            <a:off x="4979248" y="1745459"/>
            <a:ext cx="0" cy="654213"/>
          </a:xfrm>
          <a:prstGeom prst="straightConnector1">
            <a:avLst/>
          </a:prstGeom>
          <a:ln>
            <a:solidFill>
              <a:schemeClr val="bg1">
                <a:lumMod val="85000"/>
              </a:schemeClr>
            </a:solidFill>
            <a:tailEnd type="arrow"/>
          </a:ln>
        </p:spPr>
        <p:style>
          <a:lnRef idx="1">
            <a:schemeClr val="dk1"/>
          </a:lnRef>
          <a:fillRef idx="0">
            <a:schemeClr val="dk1"/>
          </a:fillRef>
          <a:effectRef idx="0">
            <a:schemeClr val="dk1"/>
          </a:effectRef>
          <a:fontRef idx="minor">
            <a:schemeClr val="tx1"/>
          </a:fontRef>
        </p:style>
      </p:cxnSp>
      <p:cxnSp>
        <p:nvCxnSpPr>
          <p:cNvPr id="44" name="Connecteur droit avec flèche 43"/>
          <p:cNvCxnSpPr>
            <a:endCxn id="45" idx="2"/>
          </p:cNvCxnSpPr>
          <p:nvPr/>
        </p:nvCxnSpPr>
        <p:spPr>
          <a:xfrm flipV="1">
            <a:off x="3243003" y="1890679"/>
            <a:ext cx="0" cy="504555"/>
          </a:xfrm>
          <a:prstGeom prst="straightConnector1">
            <a:avLst/>
          </a:prstGeom>
          <a:ln>
            <a:solidFill>
              <a:schemeClr val="bg1">
                <a:lumMod val="85000"/>
              </a:schemeClr>
            </a:solidFill>
            <a:tailEnd type="arrow"/>
          </a:ln>
        </p:spPr>
        <p:style>
          <a:lnRef idx="1">
            <a:schemeClr val="dk1"/>
          </a:lnRef>
          <a:fillRef idx="0">
            <a:schemeClr val="dk1"/>
          </a:fillRef>
          <a:effectRef idx="0">
            <a:schemeClr val="dk1"/>
          </a:effectRef>
          <a:fontRef idx="minor">
            <a:schemeClr val="tx1"/>
          </a:fontRef>
        </p:style>
      </p:cxnSp>
      <p:cxnSp>
        <p:nvCxnSpPr>
          <p:cNvPr id="48" name="Connecteur droit avec flèche 47"/>
          <p:cNvCxnSpPr>
            <a:endCxn id="49" idx="0"/>
          </p:cNvCxnSpPr>
          <p:nvPr/>
        </p:nvCxnSpPr>
        <p:spPr>
          <a:xfrm>
            <a:off x="2195736" y="2395231"/>
            <a:ext cx="0" cy="1817362"/>
          </a:xfrm>
          <a:prstGeom prst="straightConnector1">
            <a:avLst/>
          </a:prstGeom>
          <a:ln>
            <a:solidFill>
              <a:schemeClr val="bg1">
                <a:lumMod val="85000"/>
              </a:schemeClr>
            </a:solidFill>
            <a:tailEnd type="arrow"/>
          </a:ln>
        </p:spPr>
        <p:style>
          <a:lnRef idx="1">
            <a:schemeClr val="dk1"/>
          </a:lnRef>
          <a:fillRef idx="0">
            <a:schemeClr val="dk1"/>
          </a:fillRef>
          <a:effectRef idx="0">
            <a:schemeClr val="dk1"/>
          </a:effectRef>
          <a:fontRef idx="minor">
            <a:schemeClr val="tx1"/>
          </a:fontRef>
        </p:style>
      </p:cxnSp>
      <p:cxnSp>
        <p:nvCxnSpPr>
          <p:cNvPr id="42" name="Connecteur droit avec flèche 41"/>
          <p:cNvCxnSpPr>
            <a:endCxn id="41" idx="2"/>
          </p:cNvCxnSpPr>
          <p:nvPr/>
        </p:nvCxnSpPr>
        <p:spPr>
          <a:xfrm flipV="1">
            <a:off x="1693731" y="1182093"/>
            <a:ext cx="1" cy="1197380"/>
          </a:xfrm>
          <a:prstGeom prst="straightConnector1">
            <a:avLst/>
          </a:prstGeom>
          <a:ln>
            <a:solidFill>
              <a:schemeClr val="bg1">
                <a:lumMod val="85000"/>
              </a:schemeClr>
            </a:solidFill>
            <a:tailEnd type="arrow"/>
          </a:ln>
        </p:spPr>
        <p:style>
          <a:lnRef idx="1">
            <a:schemeClr val="dk1"/>
          </a:lnRef>
          <a:fillRef idx="0">
            <a:schemeClr val="dk1"/>
          </a:fillRef>
          <a:effectRef idx="0">
            <a:schemeClr val="dk1"/>
          </a:effectRef>
          <a:fontRef idx="minor">
            <a:schemeClr val="tx1"/>
          </a:fontRef>
        </p:style>
      </p:cxnSp>
      <p:cxnSp>
        <p:nvCxnSpPr>
          <p:cNvPr id="37" name="Connecteur droit avec flèche 36"/>
          <p:cNvCxnSpPr>
            <a:endCxn id="7" idx="0"/>
          </p:cNvCxnSpPr>
          <p:nvPr/>
        </p:nvCxnSpPr>
        <p:spPr>
          <a:xfrm>
            <a:off x="993627" y="2386801"/>
            <a:ext cx="0" cy="905101"/>
          </a:xfrm>
          <a:prstGeom prst="straightConnector1">
            <a:avLst/>
          </a:prstGeom>
          <a:ln>
            <a:solidFill>
              <a:schemeClr val="bg1">
                <a:lumMod val="85000"/>
              </a:schemeClr>
            </a:solidFill>
            <a:tailEnd type="arrow"/>
          </a:ln>
        </p:spPr>
        <p:style>
          <a:lnRef idx="1">
            <a:schemeClr val="dk1"/>
          </a:lnRef>
          <a:fillRef idx="0">
            <a:schemeClr val="dk1"/>
          </a:fillRef>
          <a:effectRef idx="0">
            <a:schemeClr val="dk1"/>
          </a:effectRef>
          <a:fontRef idx="minor">
            <a:schemeClr val="tx1"/>
          </a:fontRef>
        </p:style>
      </p:cxnSp>
      <p:cxnSp>
        <p:nvCxnSpPr>
          <p:cNvPr id="35" name="Connecteur droit avec flèche 34"/>
          <p:cNvCxnSpPr>
            <a:endCxn id="24" idx="0"/>
          </p:cNvCxnSpPr>
          <p:nvPr/>
        </p:nvCxnSpPr>
        <p:spPr>
          <a:xfrm>
            <a:off x="4059895" y="2395233"/>
            <a:ext cx="0" cy="1499393"/>
          </a:xfrm>
          <a:prstGeom prst="straightConnector1">
            <a:avLst/>
          </a:prstGeom>
          <a:ln>
            <a:solidFill>
              <a:schemeClr val="bg1">
                <a:lumMod val="85000"/>
              </a:schemeClr>
            </a:solidFill>
            <a:tailEnd type="arrow"/>
          </a:ln>
        </p:spPr>
        <p:style>
          <a:lnRef idx="1">
            <a:schemeClr val="dk1"/>
          </a:lnRef>
          <a:fillRef idx="0">
            <a:schemeClr val="dk1"/>
          </a:fillRef>
          <a:effectRef idx="0">
            <a:schemeClr val="dk1"/>
          </a:effectRef>
          <a:fontRef idx="minor">
            <a:schemeClr val="tx1"/>
          </a:fontRef>
        </p:style>
      </p:cxnSp>
      <p:cxnSp>
        <p:nvCxnSpPr>
          <p:cNvPr id="33" name="Connecteur droit avec flèche 32"/>
          <p:cNvCxnSpPr>
            <a:endCxn id="30" idx="0"/>
          </p:cNvCxnSpPr>
          <p:nvPr/>
        </p:nvCxnSpPr>
        <p:spPr>
          <a:xfrm>
            <a:off x="5577823" y="2421456"/>
            <a:ext cx="5802" cy="1185841"/>
          </a:xfrm>
          <a:prstGeom prst="straightConnector1">
            <a:avLst/>
          </a:prstGeom>
          <a:ln>
            <a:solidFill>
              <a:schemeClr val="bg1">
                <a:lumMod val="85000"/>
              </a:schemeClr>
            </a:solidFill>
            <a:tailEnd type="arrow"/>
          </a:ln>
        </p:spPr>
        <p:style>
          <a:lnRef idx="1">
            <a:schemeClr val="dk1"/>
          </a:lnRef>
          <a:fillRef idx="0">
            <a:schemeClr val="dk1"/>
          </a:fillRef>
          <a:effectRef idx="0">
            <a:schemeClr val="dk1"/>
          </a:effectRef>
          <a:fontRef idx="minor">
            <a:schemeClr val="tx1"/>
          </a:fontRef>
        </p:style>
      </p:cxnSp>
      <p:cxnSp>
        <p:nvCxnSpPr>
          <p:cNvPr id="32" name="Connecteur droit avec flèche 31"/>
          <p:cNvCxnSpPr>
            <a:endCxn id="29" idx="0"/>
          </p:cNvCxnSpPr>
          <p:nvPr/>
        </p:nvCxnSpPr>
        <p:spPr>
          <a:xfrm>
            <a:off x="6384496" y="2399670"/>
            <a:ext cx="0" cy="1675827"/>
          </a:xfrm>
          <a:prstGeom prst="straightConnector1">
            <a:avLst/>
          </a:prstGeom>
          <a:ln>
            <a:solidFill>
              <a:schemeClr val="bg1">
                <a:lumMod val="85000"/>
              </a:schemeClr>
            </a:solidFill>
            <a:tailEnd type="arrow"/>
          </a:ln>
        </p:spPr>
        <p:style>
          <a:lnRef idx="1">
            <a:schemeClr val="dk1"/>
          </a:lnRef>
          <a:fillRef idx="0">
            <a:schemeClr val="dk1"/>
          </a:fillRef>
          <a:effectRef idx="0">
            <a:schemeClr val="dk1"/>
          </a:effectRef>
          <a:fontRef idx="minor">
            <a:schemeClr val="tx1"/>
          </a:fontRef>
        </p:style>
      </p:cxnSp>
      <p:cxnSp>
        <p:nvCxnSpPr>
          <p:cNvPr id="8" name="Connecteur droit avec flèche 7"/>
          <p:cNvCxnSpPr>
            <a:endCxn id="21" idx="2"/>
          </p:cNvCxnSpPr>
          <p:nvPr/>
        </p:nvCxnSpPr>
        <p:spPr>
          <a:xfrm flipV="1">
            <a:off x="7514528" y="1161830"/>
            <a:ext cx="0" cy="1216605"/>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7" name="ZoneTexte 6">
            <a:hlinkClick r:id="rId8" action="ppaction://hlinksldjump"/>
          </p:cNvPr>
          <p:cNvSpPr txBox="1"/>
          <p:nvPr/>
        </p:nvSpPr>
        <p:spPr>
          <a:xfrm>
            <a:off x="251520" y="3291902"/>
            <a:ext cx="1484213" cy="338554"/>
          </a:xfrm>
          <a:prstGeom prst="rect">
            <a:avLst/>
          </a:prstGeom>
          <a:noFill/>
          <a:ln>
            <a:solidFill>
              <a:schemeClr val="bg1">
                <a:lumMod val="85000"/>
              </a:schemeClr>
            </a:solidFill>
          </a:ln>
        </p:spPr>
        <p:txBody>
          <a:bodyPr wrap="square" rtlCol="0">
            <a:spAutoFit/>
          </a:bodyPr>
          <a:lstStyle/>
          <a:p>
            <a:pPr algn="ctr"/>
            <a:r>
              <a:rPr lang="fr-FR" sz="800" dirty="0" smtClean="0">
                <a:solidFill>
                  <a:schemeClr val="bg1">
                    <a:lumMod val="65000"/>
                  </a:schemeClr>
                </a:solidFill>
                <a:latin typeface="Berlin Sans FB" panose="020E0602020502020306" pitchFamily="34" charset="0"/>
              </a:rPr>
              <a:t>Je pars à la recherche du bien immobilier de mes rêves ! </a:t>
            </a:r>
            <a:endParaRPr lang="fr-FR" sz="800" dirty="0">
              <a:solidFill>
                <a:schemeClr val="bg1">
                  <a:lumMod val="65000"/>
                </a:schemeClr>
              </a:solidFill>
              <a:latin typeface="Berlin Sans FB" panose="020E0602020502020306" pitchFamily="34" charset="0"/>
            </a:endParaRPr>
          </a:p>
        </p:txBody>
      </p:sp>
      <p:sp>
        <p:nvSpPr>
          <p:cNvPr id="24" name="ZoneTexte 23">
            <a:hlinkClick r:id="" action="ppaction://noaction"/>
          </p:cNvPr>
          <p:cNvSpPr txBox="1"/>
          <p:nvPr/>
        </p:nvSpPr>
        <p:spPr>
          <a:xfrm>
            <a:off x="3591843" y="3894626"/>
            <a:ext cx="936104" cy="338554"/>
          </a:xfrm>
          <a:prstGeom prst="rect">
            <a:avLst/>
          </a:prstGeom>
          <a:noFill/>
          <a:ln>
            <a:solidFill>
              <a:schemeClr val="bg1">
                <a:lumMod val="85000"/>
              </a:schemeClr>
            </a:solidFill>
          </a:ln>
        </p:spPr>
        <p:txBody>
          <a:bodyPr wrap="square" rtlCol="0">
            <a:spAutoFit/>
          </a:bodyPr>
          <a:lstStyle/>
          <a:p>
            <a:pPr algn="ctr"/>
            <a:r>
              <a:rPr lang="fr-FR" sz="800" dirty="0" smtClean="0">
                <a:solidFill>
                  <a:schemeClr val="bg1">
                    <a:lumMod val="65000"/>
                  </a:schemeClr>
                </a:solidFill>
                <a:latin typeface="Berlin Sans FB" panose="020E0602020502020306" pitchFamily="34" charset="0"/>
              </a:rPr>
              <a:t>Je signe la demande de prêt</a:t>
            </a:r>
            <a:endParaRPr lang="fr-FR" sz="800" dirty="0">
              <a:solidFill>
                <a:schemeClr val="bg1">
                  <a:lumMod val="65000"/>
                </a:schemeClr>
              </a:solidFill>
              <a:latin typeface="Berlin Sans FB" panose="020E0602020502020306" pitchFamily="34" charset="0"/>
            </a:endParaRPr>
          </a:p>
        </p:txBody>
      </p:sp>
      <p:pic>
        <p:nvPicPr>
          <p:cNvPr id="28" name="Picture 7" descr="Signature premium icon"/>
          <p:cNvPicPr>
            <a:picLocks noChangeAspect="1" noChangeArrowheads="1"/>
          </p:cNvPicPr>
          <p:nvPr/>
        </p:nvPicPr>
        <p:blipFill>
          <a:blip r:embed="rId9"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491880" y="3654199"/>
            <a:ext cx="360000" cy="360000"/>
          </a:xfrm>
          <a:prstGeom prst="rect">
            <a:avLst/>
          </a:prstGeom>
          <a:noFill/>
          <a:extLst>
            <a:ext uri="{909E8E84-426E-40DD-AFC4-6F175D3DCCD1}">
              <a14:hiddenFill xmlns:a14="http://schemas.microsoft.com/office/drawing/2010/main">
                <a:solidFill>
                  <a:srgbClr val="FFFFFF"/>
                </a:solidFill>
              </a14:hiddenFill>
            </a:ext>
          </a:extLst>
        </p:spPr>
      </p:pic>
      <p:sp>
        <p:nvSpPr>
          <p:cNvPr id="29" name="ZoneTexte 28">
            <a:hlinkClick r:id="" action="ppaction://noaction"/>
          </p:cNvPr>
          <p:cNvSpPr txBox="1"/>
          <p:nvPr/>
        </p:nvSpPr>
        <p:spPr>
          <a:xfrm>
            <a:off x="5844436" y="4075497"/>
            <a:ext cx="1080120" cy="707886"/>
          </a:xfrm>
          <a:prstGeom prst="rect">
            <a:avLst/>
          </a:prstGeom>
          <a:noFill/>
          <a:ln>
            <a:solidFill>
              <a:schemeClr val="bg1">
                <a:lumMod val="85000"/>
              </a:schemeClr>
            </a:solidFill>
          </a:ln>
        </p:spPr>
        <p:txBody>
          <a:bodyPr wrap="square" rtlCol="0">
            <a:spAutoFit/>
          </a:bodyPr>
          <a:lstStyle/>
          <a:p>
            <a:pPr algn="ctr"/>
            <a:r>
              <a:rPr lang="fr-FR" sz="800" dirty="0" smtClean="0">
                <a:solidFill>
                  <a:schemeClr val="bg1">
                    <a:lumMod val="65000"/>
                  </a:schemeClr>
                </a:solidFill>
                <a:latin typeface="Berlin Sans FB" panose="020E0602020502020306" pitchFamily="34" charset="0"/>
              </a:rPr>
              <a:t>Après un délai de réflexion, je peux signer l’offre de prêt et la retourner à ma banque</a:t>
            </a:r>
            <a:endParaRPr lang="fr-FR" sz="800" dirty="0">
              <a:solidFill>
                <a:schemeClr val="bg1">
                  <a:lumMod val="65000"/>
                </a:schemeClr>
              </a:solidFill>
              <a:latin typeface="Berlin Sans FB" panose="020E0602020502020306" pitchFamily="34" charset="0"/>
            </a:endParaRPr>
          </a:p>
        </p:txBody>
      </p:sp>
      <p:sp>
        <p:nvSpPr>
          <p:cNvPr id="30" name="ZoneTexte 29">
            <a:hlinkClick r:id="" action="ppaction://noaction"/>
          </p:cNvPr>
          <p:cNvSpPr txBox="1"/>
          <p:nvPr/>
        </p:nvSpPr>
        <p:spPr>
          <a:xfrm>
            <a:off x="5115573" y="3607297"/>
            <a:ext cx="936104" cy="338554"/>
          </a:xfrm>
          <a:prstGeom prst="rect">
            <a:avLst/>
          </a:prstGeom>
          <a:noFill/>
          <a:ln>
            <a:solidFill>
              <a:schemeClr val="bg1">
                <a:lumMod val="85000"/>
              </a:schemeClr>
            </a:solidFill>
          </a:ln>
        </p:spPr>
        <p:txBody>
          <a:bodyPr wrap="square" rtlCol="0">
            <a:spAutoFit/>
          </a:bodyPr>
          <a:lstStyle/>
          <a:p>
            <a:pPr algn="ctr"/>
            <a:r>
              <a:rPr lang="fr-FR" sz="800" dirty="0" smtClean="0">
                <a:solidFill>
                  <a:schemeClr val="bg1">
                    <a:lumMod val="65000"/>
                  </a:schemeClr>
                </a:solidFill>
                <a:latin typeface="Berlin Sans FB" panose="020E0602020502020306" pitchFamily="34" charset="0"/>
              </a:rPr>
              <a:t>Je réceptionne l’offre de prêt.</a:t>
            </a:r>
            <a:endParaRPr lang="fr-FR" sz="800" dirty="0">
              <a:solidFill>
                <a:schemeClr val="bg1">
                  <a:lumMod val="65000"/>
                </a:schemeClr>
              </a:solidFill>
              <a:latin typeface="Berlin Sans FB" panose="020E0602020502020306" pitchFamily="34" charset="0"/>
            </a:endParaRPr>
          </a:p>
        </p:txBody>
      </p:sp>
      <p:sp>
        <p:nvSpPr>
          <p:cNvPr id="21" name="ZoneTexte 20">
            <a:hlinkClick r:id="rId5" action="ppaction://hlinksldjump"/>
          </p:cNvPr>
          <p:cNvSpPr txBox="1"/>
          <p:nvPr/>
        </p:nvSpPr>
        <p:spPr>
          <a:xfrm>
            <a:off x="6894845" y="700165"/>
            <a:ext cx="1239366" cy="461665"/>
          </a:xfrm>
          <a:prstGeom prst="rect">
            <a:avLst/>
          </a:prstGeom>
          <a:solidFill>
            <a:schemeClr val="bg1"/>
          </a:solidFill>
          <a:ln w="3175">
            <a:solidFill>
              <a:schemeClr val="tx1"/>
            </a:solidFill>
          </a:ln>
        </p:spPr>
        <p:txBody>
          <a:bodyPr wrap="square" rtlCol="0">
            <a:spAutoFit/>
          </a:bodyPr>
          <a:lstStyle/>
          <a:p>
            <a:pPr algn="ctr"/>
            <a:r>
              <a:rPr lang="fr-FR" sz="800" dirty="0" smtClean="0">
                <a:latin typeface="Berlin Sans FB" panose="020E0602020502020306" pitchFamily="34" charset="0"/>
              </a:rPr>
              <a:t>Signature de l’acte authentique chez le Notaire.</a:t>
            </a:r>
          </a:p>
        </p:txBody>
      </p:sp>
      <p:sp>
        <p:nvSpPr>
          <p:cNvPr id="27" name="Double flèche horizontale 26"/>
          <p:cNvSpPr/>
          <p:nvPr/>
        </p:nvSpPr>
        <p:spPr>
          <a:xfrm>
            <a:off x="2257974" y="2501451"/>
            <a:ext cx="4126522" cy="298983"/>
          </a:xfrm>
          <a:prstGeom prst="leftRightArrow">
            <a:avLst/>
          </a:prstGeom>
          <a:ln>
            <a:solidFill>
              <a:schemeClr val="bg1"/>
            </a:solidFill>
          </a:ln>
        </p:spPr>
        <p:style>
          <a:lnRef idx="1">
            <a:schemeClr val="dk1"/>
          </a:lnRef>
          <a:fillRef idx="2">
            <a:schemeClr val="dk1"/>
          </a:fillRef>
          <a:effectRef idx="1">
            <a:schemeClr val="dk1"/>
          </a:effectRef>
          <a:fontRef idx="minor">
            <a:schemeClr val="dk1"/>
          </a:fontRef>
        </p:style>
        <p:txBody>
          <a:bodyPr rtlCol="0" anchor="ctr"/>
          <a:lstStyle/>
          <a:p>
            <a:pPr algn="ctr"/>
            <a:r>
              <a:rPr lang="fr-FR" sz="700" dirty="0" smtClean="0">
                <a:solidFill>
                  <a:schemeClr val="bg1">
                    <a:lumMod val="65000"/>
                  </a:schemeClr>
                </a:solidFill>
                <a:latin typeface="Berlin Sans FB" panose="020E0602020502020306" pitchFamily="34" charset="0"/>
              </a:rPr>
              <a:t>4 à 10 semaines en moyenne (non contractuel)</a:t>
            </a:r>
            <a:endParaRPr lang="fr-FR" sz="700" dirty="0">
              <a:solidFill>
                <a:schemeClr val="bg1">
                  <a:lumMod val="65000"/>
                </a:schemeClr>
              </a:solidFill>
              <a:latin typeface="Berlin Sans FB" panose="020E0602020502020306" pitchFamily="34" charset="0"/>
            </a:endParaRPr>
          </a:p>
        </p:txBody>
      </p:sp>
      <p:sp>
        <p:nvSpPr>
          <p:cNvPr id="47" name="Double flèche horizontale 46"/>
          <p:cNvSpPr/>
          <p:nvPr/>
        </p:nvSpPr>
        <p:spPr>
          <a:xfrm>
            <a:off x="5577823" y="2848831"/>
            <a:ext cx="806674" cy="298983"/>
          </a:xfrm>
          <a:prstGeom prst="leftRightArrow">
            <a:avLst/>
          </a:prstGeom>
          <a:ln>
            <a:solidFill>
              <a:schemeClr val="bg1"/>
            </a:solidFill>
          </a:ln>
        </p:spPr>
        <p:style>
          <a:lnRef idx="1">
            <a:schemeClr val="dk1"/>
          </a:lnRef>
          <a:fillRef idx="2">
            <a:schemeClr val="dk1"/>
          </a:fillRef>
          <a:effectRef idx="1">
            <a:schemeClr val="dk1"/>
          </a:effectRef>
          <a:fontRef idx="minor">
            <a:schemeClr val="dk1"/>
          </a:fontRef>
        </p:style>
        <p:txBody>
          <a:bodyPr rtlCol="0" anchor="ctr"/>
          <a:lstStyle/>
          <a:p>
            <a:pPr algn="ctr"/>
            <a:r>
              <a:rPr lang="fr-FR" sz="700" dirty="0" smtClean="0">
                <a:solidFill>
                  <a:schemeClr val="bg1">
                    <a:lumMod val="65000"/>
                  </a:schemeClr>
                </a:solidFill>
                <a:latin typeface="Berlin Sans FB" panose="020E0602020502020306" pitchFamily="34" charset="0"/>
              </a:rPr>
              <a:t>11 jours mini </a:t>
            </a:r>
            <a:endParaRPr lang="fr-FR" sz="700" dirty="0">
              <a:solidFill>
                <a:schemeClr val="bg1">
                  <a:lumMod val="65000"/>
                </a:schemeClr>
              </a:solidFill>
              <a:latin typeface="Berlin Sans FB" panose="020E0602020502020306" pitchFamily="34" charset="0"/>
            </a:endParaRPr>
          </a:p>
        </p:txBody>
      </p:sp>
      <p:sp>
        <p:nvSpPr>
          <p:cNvPr id="40" name="ZoneTexte 39"/>
          <p:cNvSpPr txBox="1"/>
          <p:nvPr/>
        </p:nvSpPr>
        <p:spPr>
          <a:xfrm>
            <a:off x="135459" y="33667"/>
            <a:ext cx="7460879" cy="677108"/>
          </a:xfrm>
          <a:prstGeom prst="rect">
            <a:avLst/>
          </a:prstGeom>
          <a:noFill/>
        </p:spPr>
        <p:txBody>
          <a:bodyPr wrap="square" rtlCol="0">
            <a:spAutoFit/>
          </a:bodyPr>
          <a:lstStyle/>
          <a:p>
            <a:r>
              <a:rPr lang="fr-FR" sz="2000" b="1" dirty="0" smtClean="0">
                <a:solidFill>
                  <a:srgbClr val="FF0000"/>
                </a:solidFill>
                <a:latin typeface="Berlin Sans FB" panose="020E0602020502020306" pitchFamily="34" charset="0"/>
              </a:rPr>
              <a:t>L</a:t>
            </a:r>
            <a:r>
              <a:rPr lang="fr-FR" sz="2000" b="1" dirty="0" smtClean="0">
                <a:latin typeface="Berlin Sans FB" panose="020E0602020502020306" pitchFamily="34" charset="0"/>
              </a:rPr>
              <a:t>ES </a:t>
            </a:r>
            <a:r>
              <a:rPr lang="fr-FR" sz="2000" b="1" dirty="0" smtClean="0">
                <a:latin typeface="Berlin Sans FB" panose="020E0602020502020306" pitchFamily="34" charset="0"/>
                <a:hlinkClick r:id="rId10"/>
              </a:rPr>
              <a:t>ÉTAPES</a:t>
            </a:r>
            <a:r>
              <a:rPr lang="fr-FR" sz="2000" b="1" dirty="0" smtClean="0">
                <a:latin typeface="Berlin Sans FB" panose="020E0602020502020306" pitchFamily="34" charset="0"/>
              </a:rPr>
              <a:t> DE MON </a:t>
            </a:r>
            <a:r>
              <a:rPr lang="fr-FR" sz="2000" b="1" dirty="0" smtClean="0">
                <a:solidFill>
                  <a:srgbClr val="FF0000"/>
                </a:solidFill>
                <a:latin typeface="Berlin Sans FB" panose="020E0602020502020306" pitchFamily="34" charset="0"/>
              </a:rPr>
              <a:t>A</a:t>
            </a:r>
            <a:r>
              <a:rPr lang="fr-FR" sz="2000" b="1" dirty="0" smtClean="0">
                <a:latin typeface="Berlin Sans FB" panose="020E0602020502020306" pitchFamily="34" charset="0"/>
              </a:rPr>
              <a:t>CHAT </a:t>
            </a:r>
            <a:r>
              <a:rPr lang="fr-FR" sz="2000" b="1" dirty="0" smtClean="0">
                <a:solidFill>
                  <a:srgbClr val="FF0000"/>
                </a:solidFill>
                <a:latin typeface="Berlin Sans FB" panose="020E0602020502020306" pitchFamily="34" charset="0"/>
              </a:rPr>
              <a:t>I</a:t>
            </a:r>
            <a:r>
              <a:rPr lang="fr-FR" sz="2000" b="1" dirty="0" smtClean="0">
                <a:latin typeface="Berlin Sans FB" panose="020E0602020502020306" pitchFamily="34" charset="0"/>
              </a:rPr>
              <a:t>MMOBILIER</a:t>
            </a:r>
            <a:endParaRPr lang="fr-FR" sz="2000" dirty="0" smtClean="0">
              <a:latin typeface="Berlin Sans FB" panose="020E0602020502020306" pitchFamily="34" charset="0"/>
            </a:endParaRPr>
          </a:p>
          <a:p>
            <a:endParaRPr lang="fr-FR" dirty="0" smtClean="0">
              <a:latin typeface="Berlin Sans FB" panose="020E0602020502020306" pitchFamily="34" charset="0"/>
            </a:endParaRPr>
          </a:p>
        </p:txBody>
      </p:sp>
      <p:pic>
        <p:nvPicPr>
          <p:cNvPr id="1026" name="Picture 2"/>
          <p:cNvPicPr>
            <a:picLocks noChangeAspect="1" noChangeArrowheads="1"/>
          </p:cNvPicPr>
          <p:nvPr/>
        </p:nvPicPr>
        <p:blipFill>
          <a:blip r:embed="rId11"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31687" y="2680749"/>
            <a:ext cx="338109" cy="3381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ZoneTexte 10"/>
          <p:cNvSpPr txBox="1"/>
          <p:nvPr/>
        </p:nvSpPr>
        <p:spPr>
          <a:xfrm>
            <a:off x="321807" y="3683216"/>
            <a:ext cx="1343637" cy="430887"/>
          </a:xfrm>
          <a:prstGeom prst="rect">
            <a:avLst/>
          </a:prstGeom>
          <a:noFill/>
        </p:spPr>
        <p:txBody>
          <a:bodyPr wrap="none" rtlCol="0">
            <a:spAutoFit/>
          </a:bodyPr>
          <a:lstStyle/>
          <a:p>
            <a:pPr algn="ctr"/>
            <a:r>
              <a:rPr lang="fr-FR" sz="1050" dirty="0" smtClean="0">
                <a:solidFill>
                  <a:schemeClr val="bg1">
                    <a:lumMod val="65000"/>
                  </a:schemeClr>
                </a:solidFill>
                <a:latin typeface="MV Boli" panose="02000500030200090000" pitchFamily="2" charset="0"/>
                <a:cs typeface="MV Boli" panose="02000500030200090000" pitchFamily="2" charset="0"/>
              </a:rPr>
              <a:t>Ça y est ! </a:t>
            </a:r>
          </a:p>
          <a:p>
            <a:pPr algn="ctr"/>
            <a:r>
              <a:rPr lang="fr-FR" sz="1050" dirty="0" smtClean="0">
                <a:solidFill>
                  <a:schemeClr val="bg1">
                    <a:lumMod val="65000"/>
                  </a:schemeClr>
                </a:solidFill>
                <a:latin typeface="MV Boli" panose="02000500030200090000" pitchFamily="2" charset="0"/>
                <a:cs typeface="MV Boli" panose="02000500030200090000" pitchFamily="2" charset="0"/>
              </a:rPr>
              <a:t>Je l’ai trouvé !! </a:t>
            </a:r>
            <a:endParaRPr lang="fr-FR" sz="1050" dirty="0">
              <a:solidFill>
                <a:schemeClr val="bg1">
                  <a:lumMod val="65000"/>
                </a:schemeClr>
              </a:solidFill>
              <a:latin typeface="MV Boli" panose="02000500030200090000" pitchFamily="2" charset="0"/>
              <a:cs typeface="MV Boli" panose="02000500030200090000" pitchFamily="2" charset="0"/>
            </a:endParaRPr>
          </a:p>
        </p:txBody>
      </p:sp>
      <p:sp>
        <p:nvSpPr>
          <p:cNvPr id="41" name="ZoneTexte 40">
            <a:hlinkClick r:id="" action="ppaction://noaction"/>
          </p:cNvPr>
          <p:cNvSpPr txBox="1"/>
          <p:nvPr/>
        </p:nvSpPr>
        <p:spPr>
          <a:xfrm>
            <a:off x="831687" y="720428"/>
            <a:ext cx="1724089" cy="461665"/>
          </a:xfrm>
          <a:prstGeom prst="rect">
            <a:avLst/>
          </a:prstGeom>
          <a:noFill/>
          <a:ln>
            <a:solidFill>
              <a:schemeClr val="bg1">
                <a:lumMod val="85000"/>
              </a:schemeClr>
            </a:solidFill>
          </a:ln>
        </p:spPr>
        <p:txBody>
          <a:bodyPr wrap="square" rtlCol="0">
            <a:spAutoFit/>
          </a:bodyPr>
          <a:lstStyle/>
          <a:p>
            <a:pPr algn="ctr"/>
            <a:r>
              <a:rPr lang="fr-FR" sz="800" dirty="0" smtClean="0">
                <a:solidFill>
                  <a:schemeClr val="bg1">
                    <a:lumMod val="65000"/>
                  </a:schemeClr>
                </a:solidFill>
                <a:latin typeface="Berlin Sans FB" panose="020E0602020502020306" pitchFamily="34" charset="0"/>
              </a:rPr>
              <a:t>Je réserve mon bien en signant le  </a:t>
            </a:r>
          </a:p>
          <a:p>
            <a:pPr algn="ctr"/>
            <a:r>
              <a:rPr lang="fr-FR" sz="800" dirty="0" smtClean="0">
                <a:solidFill>
                  <a:schemeClr val="bg1">
                    <a:lumMod val="65000"/>
                  </a:schemeClr>
                </a:solidFill>
                <a:latin typeface="Berlin Sans FB" panose="020E0602020502020306" pitchFamily="34" charset="0"/>
              </a:rPr>
              <a:t>précontrat : compromis, promesse de vente (vendeur / acheteur)</a:t>
            </a:r>
            <a:endParaRPr lang="fr-FR" sz="800" dirty="0">
              <a:solidFill>
                <a:schemeClr val="bg1">
                  <a:lumMod val="65000"/>
                </a:schemeClr>
              </a:solidFill>
              <a:latin typeface="Berlin Sans FB" panose="020E0602020502020306" pitchFamily="34" charset="0"/>
            </a:endParaRPr>
          </a:p>
        </p:txBody>
      </p:sp>
      <p:pic>
        <p:nvPicPr>
          <p:cNvPr id="1031" name="Picture 7" descr="Signature premium icon"/>
          <p:cNvPicPr>
            <a:picLocks noChangeAspect="1" noChangeArrowheads="1"/>
          </p:cNvPicPr>
          <p:nvPr/>
        </p:nvPicPr>
        <p:blipFill>
          <a:blip r:embed="rId9"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277947" y="973683"/>
            <a:ext cx="360000" cy="360000"/>
          </a:xfrm>
          <a:prstGeom prst="rect">
            <a:avLst/>
          </a:prstGeom>
          <a:noFill/>
          <a:extLst>
            <a:ext uri="{909E8E84-426E-40DD-AFC4-6F175D3DCCD1}">
              <a14:hiddenFill xmlns:a14="http://schemas.microsoft.com/office/drawing/2010/main">
                <a:solidFill>
                  <a:srgbClr val="FFFFFF"/>
                </a:solidFill>
              </a14:hiddenFill>
            </a:ext>
          </a:extLst>
        </p:spPr>
      </p:pic>
      <p:sp>
        <p:nvSpPr>
          <p:cNvPr id="45" name="ZoneTexte 44">
            <a:hlinkClick r:id="" action="ppaction://noaction"/>
          </p:cNvPr>
          <p:cNvSpPr txBox="1"/>
          <p:nvPr/>
        </p:nvSpPr>
        <p:spPr>
          <a:xfrm>
            <a:off x="2774971" y="1305904"/>
            <a:ext cx="936064" cy="584775"/>
          </a:xfrm>
          <a:prstGeom prst="rect">
            <a:avLst/>
          </a:prstGeom>
          <a:noFill/>
          <a:ln>
            <a:solidFill>
              <a:schemeClr val="bg1">
                <a:lumMod val="85000"/>
              </a:schemeClr>
            </a:solidFill>
          </a:ln>
        </p:spPr>
        <p:txBody>
          <a:bodyPr wrap="square" rtlCol="0">
            <a:spAutoFit/>
          </a:bodyPr>
          <a:lstStyle/>
          <a:p>
            <a:pPr algn="ctr"/>
            <a:r>
              <a:rPr lang="fr-FR" sz="800" dirty="0" smtClean="0">
                <a:solidFill>
                  <a:schemeClr val="bg1">
                    <a:lumMod val="65000"/>
                  </a:schemeClr>
                </a:solidFill>
                <a:latin typeface="Berlin Sans FB" panose="020E0602020502020306" pitchFamily="34" charset="0"/>
              </a:rPr>
              <a:t>Mon conseiller effectue une première analyse de mon projet. </a:t>
            </a:r>
            <a:endParaRPr lang="fr-FR" sz="800" dirty="0">
              <a:solidFill>
                <a:schemeClr val="bg1">
                  <a:lumMod val="65000"/>
                </a:schemeClr>
              </a:solidFill>
              <a:latin typeface="Berlin Sans FB" panose="020E0602020502020306" pitchFamily="34" charset="0"/>
            </a:endParaRPr>
          </a:p>
        </p:txBody>
      </p:sp>
      <p:sp>
        <p:nvSpPr>
          <p:cNvPr id="49" name="ZoneTexte 48">
            <a:hlinkClick r:id="" action="ppaction://noaction"/>
          </p:cNvPr>
          <p:cNvSpPr txBox="1"/>
          <p:nvPr/>
        </p:nvSpPr>
        <p:spPr>
          <a:xfrm>
            <a:off x="1633649" y="4212593"/>
            <a:ext cx="1124173" cy="338554"/>
          </a:xfrm>
          <a:prstGeom prst="rect">
            <a:avLst/>
          </a:prstGeom>
          <a:noFill/>
          <a:ln>
            <a:solidFill>
              <a:schemeClr val="bg1">
                <a:lumMod val="85000"/>
              </a:schemeClr>
            </a:solidFill>
          </a:ln>
        </p:spPr>
        <p:txBody>
          <a:bodyPr wrap="square" rtlCol="0">
            <a:spAutoFit/>
          </a:bodyPr>
          <a:lstStyle/>
          <a:p>
            <a:pPr algn="ctr"/>
            <a:r>
              <a:rPr lang="fr-FR" sz="800" dirty="0" smtClean="0">
                <a:solidFill>
                  <a:schemeClr val="bg1">
                    <a:lumMod val="65000"/>
                  </a:schemeClr>
                </a:solidFill>
                <a:latin typeface="Berlin Sans FB" panose="020E0602020502020306" pitchFamily="34" charset="0"/>
              </a:rPr>
              <a:t>Je prends RDV avec mon conseiller. </a:t>
            </a:r>
            <a:endParaRPr lang="fr-FR" sz="800" dirty="0">
              <a:solidFill>
                <a:schemeClr val="bg1">
                  <a:lumMod val="65000"/>
                </a:schemeClr>
              </a:solidFill>
              <a:latin typeface="Berlin Sans FB" panose="020E0602020502020306" pitchFamily="34" charset="0"/>
            </a:endParaRPr>
          </a:p>
        </p:txBody>
      </p:sp>
      <p:pic>
        <p:nvPicPr>
          <p:cNvPr id="1027" name="Picture 3"/>
          <p:cNvPicPr>
            <a:picLocks noChangeAspect="1" noChangeArrowheads="1"/>
          </p:cNvPicPr>
          <p:nvPr/>
        </p:nvPicPr>
        <p:blipFill rotWithShape="1">
          <a:blip r:embed="rId12" cstate="print">
            <a:duotone>
              <a:schemeClr val="bg2">
                <a:shade val="45000"/>
                <a:satMod val="135000"/>
              </a:schemeClr>
              <a:prstClr val="white"/>
            </a:duotone>
            <a:extLst>
              <a:ext uri="{28A0092B-C50C-407E-A947-70E740481C1C}">
                <a14:useLocalDpi xmlns:a14="http://schemas.microsoft.com/office/drawing/2010/main" val="0"/>
              </a:ext>
            </a:extLst>
          </a:blip>
          <a:srcRect t="14154" b="14327"/>
          <a:stretch/>
        </p:blipFill>
        <p:spPr bwMode="auto">
          <a:xfrm>
            <a:off x="1987813" y="3617726"/>
            <a:ext cx="415846" cy="2974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6" name="ZoneTexte 65">
            <a:hlinkClick r:id="" action="ppaction://noaction"/>
          </p:cNvPr>
          <p:cNvSpPr txBox="1"/>
          <p:nvPr/>
        </p:nvSpPr>
        <p:spPr>
          <a:xfrm>
            <a:off x="4367180" y="1037573"/>
            <a:ext cx="1224136" cy="707886"/>
          </a:xfrm>
          <a:prstGeom prst="rect">
            <a:avLst/>
          </a:prstGeom>
          <a:noFill/>
          <a:ln>
            <a:solidFill>
              <a:schemeClr val="bg1">
                <a:lumMod val="85000"/>
              </a:schemeClr>
            </a:solidFill>
          </a:ln>
        </p:spPr>
        <p:txBody>
          <a:bodyPr wrap="square" rtlCol="0">
            <a:spAutoFit/>
          </a:bodyPr>
          <a:lstStyle/>
          <a:p>
            <a:pPr algn="ctr"/>
            <a:r>
              <a:rPr lang="fr-FR" sz="800" dirty="0" smtClean="0">
                <a:solidFill>
                  <a:schemeClr val="bg1">
                    <a:lumMod val="65000"/>
                  </a:schemeClr>
                </a:solidFill>
                <a:latin typeface="Berlin Sans FB" panose="020E0602020502020306" pitchFamily="34" charset="0"/>
              </a:rPr>
              <a:t>Mon conseiller finalise l’étude de mon projet. Monte le dossier de crédit. Edite et m’envoie l’offre de prêt.</a:t>
            </a:r>
            <a:endParaRPr lang="fr-FR" sz="800" dirty="0">
              <a:solidFill>
                <a:schemeClr val="bg1">
                  <a:lumMod val="65000"/>
                </a:schemeClr>
              </a:solidFill>
              <a:latin typeface="Berlin Sans FB" panose="020E0602020502020306" pitchFamily="34" charset="0"/>
            </a:endParaRPr>
          </a:p>
        </p:txBody>
      </p:sp>
      <p:pic>
        <p:nvPicPr>
          <p:cNvPr id="67" name="Picture 17" descr="Performance premium icon"/>
          <p:cNvPicPr>
            <a:picLocks noChangeAspect="1" noChangeArrowheads="1"/>
          </p:cNvPicPr>
          <p:nvPr/>
        </p:nvPicPr>
        <p:blipFill>
          <a:blip r:embed="rId13"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508144" y="825288"/>
            <a:ext cx="36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Risks premium icon"/>
          <p:cNvPicPr>
            <a:picLocks noChangeAspect="1" noChangeArrowheads="1"/>
          </p:cNvPicPr>
          <p:nvPr/>
        </p:nvPicPr>
        <p:blipFill>
          <a:blip r:embed="rId14"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607179" y="1770133"/>
            <a:ext cx="301285" cy="301285"/>
          </a:xfrm>
          <a:prstGeom prst="rect">
            <a:avLst/>
          </a:prstGeom>
          <a:noFill/>
          <a:extLst>
            <a:ext uri="{909E8E84-426E-40DD-AFC4-6F175D3DCCD1}">
              <a14:hiddenFill xmlns:a14="http://schemas.microsoft.com/office/drawing/2010/main">
                <a:solidFill>
                  <a:srgbClr val="FFFFFF"/>
                </a:solidFill>
              </a14:hiddenFill>
            </a:ext>
          </a:extLst>
        </p:spPr>
      </p:pic>
      <p:sp>
        <p:nvSpPr>
          <p:cNvPr id="70" name="ZoneTexte 69"/>
          <p:cNvSpPr txBox="1"/>
          <p:nvPr/>
        </p:nvSpPr>
        <p:spPr>
          <a:xfrm>
            <a:off x="7452320" y="3363838"/>
            <a:ext cx="1495148" cy="369332"/>
          </a:xfrm>
          <a:prstGeom prst="rect">
            <a:avLst/>
          </a:prstGeom>
          <a:solidFill>
            <a:schemeClr val="bg1"/>
          </a:solidFill>
        </p:spPr>
        <p:txBody>
          <a:bodyPr wrap="square" rtlCol="0">
            <a:spAutoFit/>
          </a:bodyPr>
          <a:lstStyle/>
          <a:p>
            <a:pPr algn="ctr"/>
            <a:r>
              <a:rPr lang="fr-FR" sz="900" dirty="0" smtClean="0">
                <a:latin typeface="MV Boli" panose="02000500030200090000" pitchFamily="2" charset="0"/>
                <a:cs typeface="MV Boli" panose="02000500030200090000" pitchFamily="2" charset="0"/>
              </a:rPr>
              <a:t>Chouette, je suis propriétaire !! </a:t>
            </a:r>
            <a:endParaRPr lang="fr-FR" sz="900" dirty="0">
              <a:latin typeface="MV Boli" panose="02000500030200090000" pitchFamily="2" charset="0"/>
              <a:cs typeface="MV Boli" panose="02000500030200090000" pitchFamily="2" charset="0"/>
            </a:endParaRPr>
          </a:p>
        </p:txBody>
      </p:sp>
      <p:pic>
        <p:nvPicPr>
          <p:cNvPr id="71" name="Picture 7" descr="Signature premium icon"/>
          <p:cNvPicPr>
            <a:picLocks noChangeAspect="1" noChangeArrowheads="1"/>
          </p:cNvPicPr>
          <p:nvPr/>
        </p:nvPicPr>
        <p:blipFill>
          <a:blip r:embed="rId9"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744556" y="4551147"/>
            <a:ext cx="36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15" descr="Letter premium icon"/>
          <p:cNvPicPr>
            <a:picLocks noChangeAspect="1" noChangeArrowheads="1"/>
          </p:cNvPicPr>
          <p:nvPr/>
        </p:nvPicPr>
        <p:blipFill>
          <a:blip r:embed="rId15"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967437" y="3886706"/>
            <a:ext cx="360000" cy="360000"/>
          </a:xfrm>
          <a:prstGeom prst="rect">
            <a:avLst/>
          </a:prstGeom>
          <a:noFill/>
          <a:extLst>
            <a:ext uri="{909E8E84-426E-40DD-AFC4-6F175D3DCCD1}">
              <a14:hiddenFill xmlns:a14="http://schemas.microsoft.com/office/drawing/2010/main">
                <a:solidFill>
                  <a:srgbClr val="FFFFFF"/>
                </a:solidFill>
              </a14:hiddenFill>
            </a:ext>
          </a:extLst>
        </p:spPr>
      </p:pic>
      <p:sp>
        <p:nvSpPr>
          <p:cNvPr id="43" name="ZoneTexte 42">
            <a:hlinkClick r:id="rId16" action="ppaction://hlinksldjump"/>
          </p:cNvPr>
          <p:cNvSpPr txBox="1"/>
          <p:nvPr/>
        </p:nvSpPr>
        <p:spPr>
          <a:xfrm>
            <a:off x="63451" y="1483716"/>
            <a:ext cx="1268189" cy="461665"/>
          </a:xfrm>
          <a:prstGeom prst="rect">
            <a:avLst/>
          </a:prstGeom>
          <a:noFill/>
          <a:ln>
            <a:solidFill>
              <a:schemeClr val="bg1">
                <a:lumMod val="85000"/>
              </a:schemeClr>
            </a:solidFill>
          </a:ln>
        </p:spPr>
        <p:txBody>
          <a:bodyPr wrap="square" rtlCol="0">
            <a:spAutoFit/>
          </a:bodyPr>
          <a:lstStyle/>
          <a:p>
            <a:pPr algn="ctr"/>
            <a:r>
              <a:rPr lang="fr-FR" sz="800" dirty="0" smtClean="0">
                <a:solidFill>
                  <a:schemeClr val="bg1">
                    <a:lumMod val="65000"/>
                  </a:schemeClr>
                </a:solidFill>
                <a:latin typeface="Berlin Sans FB" panose="020E0602020502020306" pitchFamily="34" charset="0"/>
              </a:rPr>
              <a:t>Grâce à mon conseiller, je détermine la somme que je peux emprunter. </a:t>
            </a:r>
            <a:endParaRPr lang="fr-FR" sz="800" dirty="0">
              <a:solidFill>
                <a:schemeClr val="bg1">
                  <a:lumMod val="65000"/>
                </a:schemeClr>
              </a:solidFill>
              <a:latin typeface="Berlin Sans FB" panose="020E0602020502020306" pitchFamily="34" charset="0"/>
            </a:endParaRPr>
          </a:p>
        </p:txBody>
      </p:sp>
      <p:sp>
        <p:nvSpPr>
          <p:cNvPr id="50" name="Flèche droite 49"/>
          <p:cNvSpPr/>
          <p:nvPr/>
        </p:nvSpPr>
        <p:spPr>
          <a:xfrm>
            <a:off x="107504" y="2250249"/>
            <a:ext cx="8914921" cy="286252"/>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57" name="ZoneTexte 56">
            <a:hlinkClick r:id="rId5" action="ppaction://hlinksldjump"/>
          </p:cNvPr>
          <p:cNvSpPr txBox="1"/>
          <p:nvPr/>
        </p:nvSpPr>
        <p:spPr>
          <a:xfrm>
            <a:off x="7068570" y="1600856"/>
            <a:ext cx="671782" cy="338554"/>
          </a:xfrm>
          <a:prstGeom prst="rect">
            <a:avLst/>
          </a:prstGeom>
          <a:solidFill>
            <a:schemeClr val="bg1"/>
          </a:solidFill>
          <a:ln w="3175">
            <a:solidFill>
              <a:schemeClr val="tx1"/>
            </a:solidFill>
          </a:ln>
        </p:spPr>
        <p:txBody>
          <a:bodyPr wrap="square" rtlCol="0">
            <a:spAutoFit/>
          </a:bodyPr>
          <a:lstStyle/>
          <a:p>
            <a:pPr algn="ctr"/>
            <a:r>
              <a:rPr lang="fr-FR" sz="800" dirty="0" smtClean="0">
                <a:latin typeface="Berlin Sans FB" panose="020E0602020502020306" pitchFamily="34" charset="0"/>
              </a:rPr>
              <a:t>Déblocage des fonds</a:t>
            </a:r>
          </a:p>
        </p:txBody>
      </p:sp>
      <p:pic>
        <p:nvPicPr>
          <p:cNvPr id="1045" name="Picture 21" descr="Property premium icon"/>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7020272" y="3018858"/>
            <a:ext cx="36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8038482" y="2931790"/>
            <a:ext cx="327304" cy="327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6900425" y="1815231"/>
            <a:ext cx="311363" cy="311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rotWithShape="1">
          <a:blip r:embed="rId20" cstate="print">
            <a:duotone>
              <a:schemeClr val="bg2">
                <a:shade val="45000"/>
                <a:satMod val="135000"/>
              </a:schemeClr>
              <a:prstClr val="white"/>
            </a:duotone>
            <a:extLst>
              <a:ext uri="{28A0092B-C50C-407E-A947-70E740481C1C}">
                <a14:useLocalDpi xmlns:a14="http://schemas.microsoft.com/office/drawing/2010/main" val="0"/>
              </a:ext>
            </a:extLst>
          </a:blip>
          <a:srcRect l="12013" r="11364"/>
          <a:stretch/>
        </p:blipFill>
        <p:spPr bwMode="auto">
          <a:xfrm>
            <a:off x="2789062" y="3216435"/>
            <a:ext cx="248908" cy="3248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5" name="Picture 2" descr="Résultat de recherche d'images pour &quot;notaire&quot;">
            <a:hlinkClick r:id="rId21"/>
          </p:cNvPr>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7992011" y="540888"/>
            <a:ext cx="284400" cy="284400"/>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6" name="Picture 7"/>
          <p:cNvPicPr>
            <a:picLocks noChangeAspect="1" noChangeArrowheads="1"/>
          </p:cNvPicPr>
          <p:nvPr/>
        </p:nvPicPr>
        <p:blipFill>
          <a:blip r:embed="rId23"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69796" y="1809137"/>
            <a:ext cx="308832" cy="3088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p:cNvPicPr>
            <a:picLocks noChangeAspect="1" noChangeArrowheads="1"/>
          </p:cNvPicPr>
          <p:nvPr/>
        </p:nvPicPr>
        <p:blipFill>
          <a:blip r:embed="rId24"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884368" y="1841869"/>
            <a:ext cx="311363" cy="311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9" name="Picture 4" descr="Résultat de recherche d'images pour &quot;caisse d'epargne logo&quot;">
            <a:hlinkClick r:id="rId25"/>
          </p:cNvPr>
          <p:cNvPicPr>
            <a:picLocks noChangeAspect="1" noChangeArrowheads="1"/>
          </p:cNvPicPr>
          <p:nvPr/>
        </p:nvPicPr>
        <p:blipFill rotWithShape="1">
          <a:blip r:embed="rId26" cstate="print">
            <a:duotone>
              <a:schemeClr val="bg2">
                <a:shade val="45000"/>
                <a:satMod val="135000"/>
              </a:schemeClr>
              <a:prstClr val="white"/>
            </a:duotone>
            <a:extLst>
              <a:ext uri="{28A0092B-C50C-407E-A947-70E740481C1C}">
                <a14:useLocalDpi xmlns:a14="http://schemas.microsoft.com/office/drawing/2010/main" val="0"/>
              </a:ext>
            </a:extLst>
          </a:blip>
          <a:srcRect l="21871" r="21791"/>
          <a:stretch/>
        </p:blipFill>
        <p:spPr bwMode="auto">
          <a:xfrm>
            <a:off x="1280066" y="1544387"/>
            <a:ext cx="198562" cy="197958"/>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4" descr="Résultat de recherche d'images pour &quot;caisse d'epargne logo&quot;">
            <a:hlinkClick r:id="rId25"/>
          </p:cNvPr>
          <p:cNvPicPr>
            <a:picLocks noChangeAspect="1" noChangeArrowheads="1"/>
          </p:cNvPicPr>
          <p:nvPr/>
        </p:nvPicPr>
        <p:blipFill rotWithShape="1">
          <a:blip r:embed="rId26" cstate="print">
            <a:duotone>
              <a:schemeClr val="bg2">
                <a:shade val="45000"/>
                <a:satMod val="135000"/>
              </a:schemeClr>
              <a:prstClr val="white"/>
            </a:duotone>
            <a:extLst>
              <a:ext uri="{28A0092B-C50C-407E-A947-70E740481C1C}">
                <a14:useLocalDpi xmlns:a14="http://schemas.microsoft.com/office/drawing/2010/main" val="0"/>
              </a:ext>
            </a:extLst>
          </a:blip>
          <a:srcRect l="21871" r="21791"/>
          <a:stretch/>
        </p:blipFill>
        <p:spPr bwMode="auto">
          <a:xfrm>
            <a:off x="2651666" y="4463596"/>
            <a:ext cx="198562" cy="197958"/>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4" descr="Résultat de recherche d'images pour &quot;caisse d'epargne logo&quot;">
            <a:hlinkClick r:id="rId25"/>
          </p:cNvPr>
          <p:cNvPicPr>
            <a:picLocks noChangeAspect="1" noChangeArrowheads="1"/>
          </p:cNvPicPr>
          <p:nvPr/>
        </p:nvPicPr>
        <p:blipFill rotWithShape="1">
          <a:blip r:embed="rId26" cstate="print">
            <a:duotone>
              <a:schemeClr val="bg2">
                <a:shade val="45000"/>
                <a:satMod val="135000"/>
              </a:schemeClr>
              <a:prstClr val="white"/>
            </a:duotone>
            <a:extLst>
              <a:ext uri="{28A0092B-C50C-407E-A947-70E740481C1C}">
                <a14:useLocalDpi xmlns:a14="http://schemas.microsoft.com/office/drawing/2010/main" val="0"/>
              </a:ext>
            </a:extLst>
          </a:blip>
          <a:srcRect l="21871" r="21791"/>
          <a:stretch/>
        </p:blipFill>
        <p:spPr bwMode="auto">
          <a:xfrm>
            <a:off x="3653318" y="1384737"/>
            <a:ext cx="198562" cy="197958"/>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4" descr="Résultat de recherche d'images pour &quot;caisse d'epargne logo&quot;">
            <a:hlinkClick r:id="rId25"/>
          </p:cNvPr>
          <p:cNvPicPr>
            <a:picLocks noChangeAspect="1" noChangeArrowheads="1"/>
          </p:cNvPicPr>
          <p:nvPr/>
        </p:nvPicPr>
        <p:blipFill rotWithShape="1">
          <a:blip r:embed="rId26" cstate="print">
            <a:duotone>
              <a:schemeClr val="bg2">
                <a:shade val="45000"/>
                <a:satMod val="135000"/>
              </a:schemeClr>
              <a:prstClr val="white"/>
            </a:duotone>
            <a:extLst>
              <a:ext uri="{28A0092B-C50C-407E-A947-70E740481C1C}">
                <a14:useLocalDpi xmlns:a14="http://schemas.microsoft.com/office/drawing/2010/main" val="0"/>
              </a:ext>
            </a:extLst>
          </a:blip>
          <a:srcRect l="21871" r="21791"/>
          <a:stretch/>
        </p:blipFill>
        <p:spPr bwMode="auto">
          <a:xfrm>
            <a:off x="2955034" y="3432498"/>
            <a:ext cx="198562" cy="197958"/>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4" descr="Résultat de recherche d'images pour &quot;caisse d'epargne logo&quot;">
            <a:hlinkClick r:id="rId25"/>
          </p:cNvPr>
          <p:cNvPicPr>
            <a:picLocks noChangeAspect="1" noChangeArrowheads="1"/>
          </p:cNvPicPr>
          <p:nvPr/>
        </p:nvPicPr>
        <p:blipFill rotWithShape="1">
          <a:blip r:embed="rId26" cstate="print">
            <a:duotone>
              <a:schemeClr val="bg2">
                <a:shade val="45000"/>
                <a:satMod val="135000"/>
              </a:schemeClr>
              <a:prstClr val="white"/>
            </a:duotone>
            <a:extLst>
              <a:ext uri="{28A0092B-C50C-407E-A947-70E740481C1C}">
                <a14:useLocalDpi xmlns:a14="http://schemas.microsoft.com/office/drawing/2010/main" val="0"/>
              </a:ext>
            </a:extLst>
          </a:blip>
          <a:srcRect l="21871" r="21791"/>
          <a:stretch/>
        </p:blipFill>
        <p:spPr bwMode="auto">
          <a:xfrm>
            <a:off x="4465683" y="4183912"/>
            <a:ext cx="198562" cy="197958"/>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4" descr="Résultat de recherche d'images pour &quot;caisse d'epargne logo&quot;">
            <a:hlinkClick r:id="rId25"/>
          </p:cNvPr>
          <p:cNvPicPr>
            <a:picLocks noChangeAspect="1" noChangeArrowheads="1"/>
          </p:cNvPicPr>
          <p:nvPr/>
        </p:nvPicPr>
        <p:blipFill rotWithShape="1">
          <a:blip r:embed="rId26" cstate="print">
            <a:duotone>
              <a:schemeClr val="bg2">
                <a:shade val="45000"/>
                <a:satMod val="135000"/>
              </a:schemeClr>
              <a:prstClr val="white"/>
            </a:duotone>
            <a:extLst>
              <a:ext uri="{28A0092B-C50C-407E-A947-70E740481C1C}">
                <a14:useLocalDpi xmlns:a14="http://schemas.microsoft.com/office/drawing/2010/main" val="0"/>
              </a:ext>
            </a:extLst>
          </a:blip>
          <a:srcRect l="21871" r="21791"/>
          <a:stretch/>
        </p:blipFill>
        <p:spPr bwMode="auto">
          <a:xfrm>
            <a:off x="4267121" y="1643366"/>
            <a:ext cx="198562" cy="197958"/>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4" descr="Résultat de recherche d'images pour &quot;caisse d'epargne logo&quot;">
            <a:hlinkClick r:id="rId25"/>
          </p:cNvPr>
          <p:cNvPicPr>
            <a:picLocks noChangeAspect="1" noChangeArrowheads="1"/>
          </p:cNvPicPr>
          <p:nvPr/>
        </p:nvPicPr>
        <p:blipFill rotWithShape="1">
          <a:blip r:embed="rId26" cstate="print">
            <a:duotone>
              <a:schemeClr val="bg2">
                <a:shade val="45000"/>
                <a:satMod val="135000"/>
              </a:schemeClr>
              <a:prstClr val="white"/>
            </a:duotone>
            <a:extLst>
              <a:ext uri="{28A0092B-C50C-407E-A947-70E740481C1C}">
                <a14:useLocalDpi xmlns:a14="http://schemas.microsoft.com/office/drawing/2010/main" val="0"/>
              </a:ext>
            </a:extLst>
          </a:blip>
          <a:srcRect l="21871" r="21791"/>
          <a:stretch/>
        </p:blipFill>
        <p:spPr bwMode="auto">
          <a:xfrm>
            <a:off x="5952396" y="3508318"/>
            <a:ext cx="198562" cy="197958"/>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4" descr="Résultat de recherche d'images pour &quot;caisse d'epargne logo&quot;">
            <a:hlinkClick r:id="rId25"/>
          </p:cNvPr>
          <p:cNvPicPr>
            <a:picLocks noChangeAspect="1" noChangeArrowheads="1"/>
          </p:cNvPicPr>
          <p:nvPr/>
        </p:nvPicPr>
        <p:blipFill rotWithShape="1">
          <a:blip r:embed="rId26" cstate="print">
            <a:duotone>
              <a:schemeClr val="bg2">
                <a:shade val="45000"/>
                <a:satMod val="135000"/>
              </a:schemeClr>
              <a:prstClr val="white"/>
            </a:duotone>
            <a:extLst>
              <a:ext uri="{28A0092B-C50C-407E-A947-70E740481C1C}">
                <a14:useLocalDpi xmlns:a14="http://schemas.microsoft.com/office/drawing/2010/main" val="0"/>
              </a:ext>
            </a:extLst>
          </a:blip>
          <a:srcRect l="21871" r="21791"/>
          <a:stretch/>
        </p:blipFill>
        <p:spPr bwMode="auto">
          <a:xfrm>
            <a:off x="6821710" y="3955255"/>
            <a:ext cx="198562" cy="197958"/>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4" descr="Résultat de recherche d'images pour &quot;caisse d'epargne logo&quot;">
            <a:hlinkClick r:id="rId25"/>
          </p:cNvPr>
          <p:cNvPicPr>
            <a:picLocks noChangeAspect="1" noChangeArrowheads="1"/>
          </p:cNvPicPr>
          <p:nvPr/>
        </p:nvPicPr>
        <p:blipFill rotWithShape="1">
          <a:blip r:embed="rId26" cstate="print">
            <a:duotone>
              <a:schemeClr val="bg2">
                <a:shade val="45000"/>
                <a:satMod val="135000"/>
              </a:schemeClr>
              <a:prstClr val="white"/>
            </a:duotone>
            <a:extLst>
              <a:ext uri="{28A0092B-C50C-407E-A947-70E740481C1C}">
                <a14:useLocalDpi xmlns:a14="http://schemas.microsoft.com/office/drawing/2010/main" val="0"/>
              </a:ext>
            </a:extLst>
          </a:blip>
          <a:srcRect l="21871" r="21791"/>
          <a:stretch/>
        </p:blipFill>
        <p:spPr bwMode="auto">
          <a:xfrm>
            <a:off x="8801813" y="1799592"/>
            <a:ext cx="198562" cy="197958"/>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4" descr="Résultat de recherche d'images pour &quot;caisse d'epargne logo&quot;">
            <a:hlinkClick r:id="rId25"/>
          </p:cNvPr>
          <p:cNvPicPr>
            <a:picLocks noChangeAspect="1" noChangeArrowheads="1"/>
          </p:cNvPicPr>
          <p:nvPr/>
        </p:nvPicPr>
        <p:blipFill rotWithShape="1">
          <a:blip r:embed="rId26" cstate="print">
            <a:extLst>
              <a:ext uri="{28A0092B-C50C-407E-A947-70E740481C1C}">
                <a14:useLocalDpi xmlns:a14="http://schemas.microsoft.com/office/drawing/2010/main" val="0"/>
              </a:ext>
            </a:extLst>
          </a:blip>
          <a:srcRect l="21871" r="21791"/>
          <a:stretch/>
        </p:blipFill>
        <p:spPr bwMode="auto">
          <a:xfrm>
            <a:off x="6956825" y="1483716"/>
            <a:ext cx="198562" cy="197958"/>
          </a:xfrm>
          <a:prstGeom prst="rect">
            <a:avLst/>
          </a:prstGeom>
          <a:noFill/>
          <a:extLst>
            <a:ext uri="{909E8E84-426E-40DD-AFC4-6F175D3DCCD1}">
              <a14:hiddenFill xmlns:a14="http://schemas.microsoft.com/office/drawing/2010/main">
                <a:solidFill>
                  <a:srgbClr val="FFFFFF"/>
                </a:solidFill>
              </a14:hiddenFill>
            </a:ext>
          </a:extLst>
        </p:spPr>
      </p:pic>
      <p:sp>
        <p:nvSpPr>
          <p:cNvPr id="9" name="Espace réservé du numéro de diapositive 8"/>
          <p:cNvSpPr>
            <a:spLocks noGrp="1"/>
          </p:cNvSpPr>
          <p:nvPr>
            <p:ph type="sldNum" sz="quarter" idx="12"/>
          </p:nvPr>
        </p:nvSpPr>
        <p:spPr/>
        <p:txBody>
          <a:bodyPr/>
          <a:lstStyle/>
          <a:p>
            <a:fld id="{1D19D0A2-BBF5-4B7E-A646-CBE7ACEBDC00}" type="slidenum">
              <a:rPr lang="fr-FR" smtClean="0"/>
              <a:t>2</a:t>
            </a:fld>
            <a:endParaRPr lang="fr-FR"/>
          </a:p>
        </p:txBody>
      </p:sp>
      <p:pic>
        <p:nvPicPr>
          <p:cNvPr id="80" name="Picture 2"/>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8172400" y="63982"/>
            <a:ext cx="839951" cy="16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9" name="Image 78"/>
          <p:cNvPicPr>
            <a:picLocks noChangeAspect="1"/>
          </p:cNvPicPr>
          <p:nvPr/>
        </p:nvPicPr>
        <p:blipFill rotWithShape="1">
          <a:blip r:embed="rId28">
            <a:duotone>
              <a:schemeClr val="accent2">
                <a:shade val="45000"/>
                <a:satMod val="135000"/>
              </a:schemeClr>
              <a:prstClr val="white"/>
            </a:duotone>
          </a:blip>
          <a:srcRect l="-1928" t="-32578" r="-1" b="4829"/>
          <a:stretch/>
        </p:blipFill>
        <p:spPr>
          <a:xfrm>
            <a:off x="8134841" y="233722"/>
            <a:ext cx="915067" cy="116547"/>
          </a:xfrm>
          <a:prstGeom prst="rect">
            <a:avLst/>
          </a:prstGeom>
        </p:spPr>
      </p:pic>
      <p:sp>
        <p:nvSpPr>
          <p:cNvPr id="82" name="ZoneTexte 81"/>
          <p:cNvSpPr txBox="1"/>
          <p:nvPr/>
        </p:nvSpPr>
        <p:spPr>
          <a:xfrm>
            <a:off x="3551515" y="4853512"/>
            <a:ext cx="1468672" cy="261610"/>
          </a:xfrm>
          <a:prstGeom prst="rect">
            <a:avLst/>
          </a:prstGeom>
          <a:noFill/>
        </p:spPr>
        <p:txBody>
          <a:bodyPr wrap="none" rtlCol="0">
            <a:spAutoFit/>
          </a:bodyPr>
          <a:lstStyle/>
          <a:p>
            <a:r>
              <a:rPr lang="fr-FR" sz="1100" dirty="0" smtClean="0">
                <a:latin typeface="Century Gothic" panose="020B0502020202020204" pitchFamily="34" charset="0"/>
              </a:rPr>
              <a:t>Document interne </a:t>
            </a:r>
            <a:endParaRPr lang="fr-FR" sz="1100" dirty="0">
              <a:latin typeface="Century Gothic" panose="020B0502020202020204" pitchFamily="34" charset="0"/>
            </a:endParaRPr>
          </a:p>
        </p:txBody>
      </p:sp>
      <p:sp>
        <p:nvSpPr>
          <p:cNvPr id="10" name="ZoneTexte 9">
            <a:hlinkClick r:id="rId29" action="ppaction://hlinksldjump"/>
          </p:cNvPr>
          <p:cNvSpPr txBox="1"/>
          <p:nvPr/>
        </p:nvSpPr>
        <p:spPr>
          <a:xfrm rot="20485194">
            <a:off x="6458131" y="445984"/>
            <a:ext cx="970237" cy="338554"/>
          </a:xfrm>
          <a:prstGeom prst="rect">
            <a:avLst/>
          </a:prstGeom>
          <a:solidFill>
            <a:schemeClr val="tx2">
              <a:lumMod val="20000"/>
              <a:lumOff val="80000"/>
            </a:schemeClr>
          </a:solidFill>
          <a:ln>
            <a:solidFill>
              <a:schemeClr val="tx1"/>
            </a:solidFill>
          </a:ln>
        </p:spPr>
        <p:txBody>
          <a:bodyPr wrap="square" rtlCol="0">
            <a:spAutoFit/>
          </a:bodyPr>
          <a:lstStyle/>
          <a:p>
            <a:pPr algn="ctr"/>
            <a:r>
              <a:rPr lang="fr-FR" sz="800" dirty="0" smtClean="0"/>
              <a:t>+ la protection des emprunteurs </a:t>
            </a:r>
            <a:endParaRPr lang="fr-FR" sz="800" dirty="0"/>
          </a:p>
        </p:txBody>
      </p:sp>
      <p:pic>
        <p:nvPicPr>
          <p:cNvPr id="13"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30"/>
          <a:stretch>
            <a:fillRect/>
          </a:stretch>
        </p:blipFill>
        <p:spPr>
          <a:xfrm>
            <a:off x="9495336" y="732773"/>
            <a:ext cx="609600" cy="609600"/>
          </a:xfrm>
          <a:prstGeom prst="rect">
            <a:avLst/>
          </a:prstGeom>
        </p:spPr>
      </p:pic>
      <p:pic>
        <p:nvPicPr>
          <p:cNvPr id="83" name="Image 82">
            <a:hlinkClick r:id="rId31" action="ppaction://hlinksldjump"/>
          </p:cNvPr>
          <p:cNvPicPr>
            <a:picLocks noChangeAspect="1"/>
          </p:cNvPicPr>
          <p:nvPr/>
        </p:nvPicPr>
        <p:blipFill>
          <a:blip r:embed="rId32"/>
          <a:stretch>
            <a:fillRect/>
          </a:stretch>
        </p:blipFill>
        <p:spPr>
          <a:xfrm>
            <a:off x="116398" y="4736762"/>
            <a:ext cx="1054458" cy="355072"/>
          </a:xfrm>
          <a:prstGeom prst="rect">
            <a:avLst/>
          </a:prstGeom>
        </p:spPr>
      </p:pic>
    </p:spTree>
    <p:extLst>
      <p:ext uri="{BB962C8B-B14F-4D97-AF65-F5344CB8AC3E}">
        <p14:creationId xmlns:p14="http://schemas.microsoft.com/office/powerpoint/2010/main" val="315982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849"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06092" y="1491630"/>
            <a:ext cx="8540996" cy="1287340"/>
          </a:xfrm>
          <a:prstGeom prst="rect">
            <a:avLst/>
          </a:prstGeom>
          <a:noFill/>
        </p:spPr>
        <p:txBody>
          <a:bodyPr wrap="square" rtlCol="0">
            <a:spAutoFit/>
          </a:bodyPr>
          <a:lstStyle/>
          <a:p>
            <a:pPr marL="1200150" lvl="2" indent="-285750">
              <a:lnSpc>
                <a:spcPct val="150000"/>
              </a:lnSpc>
              <a:buClr>
                <a:srgbClr val="FF0000"/>
              </a:buClr>
              <a:buFont typeface="Wingdings" panose="05000000000000000000" pitchFamily="2" charset="2"/>
              <a:buChar char="n"/>
            </a:pPr>
            <a:r>
              <a:rPr lang="fr-FR" dirty="0" smtClean="0">
                <a:solidFill>
                  <a:srgbClr val="FF0000"/>
                </a:solidFill>
                <a:latin typeface="Berlin Sans FB" panose="020E0602020502020306" pitchFamily="34" charset="0"/>
              </a:rPr>
              <a:t>La protection de l’emprunteur </a:t>
            </a:r>
          </a:p>
          <a:p>
            <a:pPr marL="1200150" lvl="2" indent="-285750">
              <a:lnSpc>
                <a:spcPct val="150000"/>
              </a:lnSpc>
              <a:buClr>
                <a:srgbClr val="FF0000"/>
              </a:buClr>
              <a:buFont typeface="Wingdings" panose="05000000000000000000" pitchFamily="2" charset="2"/>
              <a:buChar char="n"/>
            </a:pPr>
            <a:r>
              <a:rPr lang="fr-FR" dirty="0" smtClean="0">
                <a:latin typeface="Berlin Sans FB" panose="020E0602020502020306" pitchFamily="34" charset="0"/>
              </a:rPr>
              <a:t>Prochaine étape : RDV chez le Notaire !</a:t>
            </a:r>
          </a:p>
          <a:p>
            <a:pPr marL="1200150" lvl="2" indent="-285750">
              <a:lnSpc>
                <a:spcPct val="150000"/>
              </a:lnSpc>
              <a:buClr>
                <a:srgbClr val="FF0000"/>
              </a:buClr>
              <a:buFont typeface="Wingdings" panose="05000000000000000000" pitchFamily="2" charset="2"/>
              <a:buChar char="n"/>
            </a:pPr>
            <a:r>
              <a:rPr lang="fr-FR" dirty="0">
                <a:latin typeface="Berlin Sans FB" panose="020E0602020502020306" pitchFamily="34" charset="0"/>
              </a:rPr>
              <a:t>Chouette !! Je suis enfin propriétaire </a:t>
            </a:r>
            <a:r>
              <a:rPr lang="fr-FR" dirty="0">
                <a:latin typeface="Berlin Sans FB" panose="020E0602020502020306" pitchFamily="34" charset="0"/>
                <a:sym typeface="Wingdings" panose="05000000000000000000" pitchFamily="2" charset="2"/>
              </a:rPr>
              <a:t></a:t>
            </a:r>
            <a:endParaRPr lang="fr-FR" dirty="0">
              <a:latin typeface="Berlin Sans FB" panose="020E0602020502020306" pitchFamily="34" charset="0"/>
            </a:endParaRPr>
          </a:p>
        </p:txBody>
      </p:sp>
      <p:sp>
        <p:nvSpPr>
          <p:cNvPr id="7" name="ZoneTexte 6"/>
          <p:cNvSpPr txBox="1"/>
          <p:nvPr/>
        </p:nvSpPr>
        <p:spPr>
          <a:xfrm>
            <a:off x="135459" y="33667"/>
            <a:ext cx="7460879" cy="400110"/>
          </a:xfrm>
          <a:prstGeom prst="rect">
            <a:avLst/>
          </a:prstGeom>
          <a:noFill/>
        </p:spPr>
        <p:txBody>
          <a:bodyPr wrap="square" rtlCol="0">
            <a:spAutoFit/>
          </a:bodyPr>
          <a:lstStyle/>
          <a:p>
            <a:r>
              <a:rPr lang="fr-FR" sz="2000" b="1" dirty="0" smtClean="0">
                <a:solidFill>
                  <a:srgbClr val="FF0000"/>
                </a:solidFill>
                <a:latin typeface="Berlin Sans FB" panose="020E0602020502020306" pitchFamily="34" charset="0"/>
              </a:rPr>
              <a:t>S</a:t>
            </a:r>
            <a:r>
              <a:rPr lang="fr-FR" sz="2000" b="1" dirty="0" smtClean="0">
                <a:latin typeface="Berlin Sans FB" panose="020E0602020502020306" pitchFamily="34" charset="0"/>
              </a:rPr>
              <a:t>OMMAIRE</a:t>
            </a:r>
            <a:r>
              <a:rPr lang="fr-FR" sz="2000" b="1" dirty="0" smtClean="0">
                <a:solidFill>
                  <a:srgbClr val="C00000"/>
                </a:solidFill>
                <a:latin typeface="Berlin Sans FB" panose="020E0602020502020306" pitchFamily="34" charset="0"/>
              </a:rPr>
              <a:t> </a:t>
            </a:r>
            <a:endParaRPr lang="fr-FR" sz="2000" dirty="0" smtClean="0">
              <a:latin typeface="Berlin Sans FB" panose="020E0602020502020306" pitchFamily="34" charset="0"/>
            </a:endParaRPr>
          </a:p>
        </p:txBody>
      </p:sp>
      <p:sp>
        <p:nvSpPr>
          <p:cNvPr id="2" name="Espace réservé du numéro de diapositive 1"/>
          <p:cNvSpPr>
            <a:spLocks noGrp="1"/>
          </p:cNvSpPr>
          <p:nvPr>
            <p:ph type="sldNum" sz="quarter" idx="12"/>
          </p:nvPr>
        </p:nvSpPr>
        <p:spPr/>
        <p:txBody>
          <a:bodyPr/>
          <a:lstStyle/>
          <a:p>
            <a:fld id="{1D19D0A2-BBF5-4B7E-A646-CBE7ACEBDC00}" type="slidenum">
              <a:rPr lang="fr-FR" smtClean="0"/>
              <a:t>3</a:t>
            </a:fld>
            <a:endParaRPr lang="fr-FR"/>
          </a:p>
        </p:txBody>
      </p:sp>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2400" y="63982"/>
            <a:ext cx="839951" cy="16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75185" y="83918"/>
            <a:ext cx="609600" cy="609600"/>
          </a:xfrm>
          <a:prstGeom prst="rect">
            <a:avLst/>
          </a:prstGeom>
        </p:spPr>
      </p:pic>
      <p:pic>
        <p:nvPicPr>
          <p:cNvPr id="10" name="Image 9"/>
          <p:cNvPicPr>
            <a:picLocks noChangeAspect="1"/>
          </p:cNvPicPr>
          <p:nvPr/>
        </p:nvPicPr>
        <p:blipFill rotWithShape="1">
          <a:blip r:embed="rId6">
            <a:duotone>
              <a:schemeClr val="accent2">
                <a:shade val="45000"/>
                <a:satMod val="135000"/>
              </a:schemeClr>
              <a:prstClr val="white"/>
            </a:duotone>
          </a:blip>
          <a:srcRect l="-1928" t="-32578" r="-1" b="4829"/>
          <a:stretch/>
        </p:blipFill>
        <p:spPr>
          <a:xfrm>
            <a:off x="8134841" y="233722"/>
            <a:ext cx="915067" cy="116547"/>
          </a:xfrm>
          <a:prstGeom prst="rect">
            <a:avLst/>
          </a:prstGeom>
        </p:spPr>
      </p:pic>
      <p:sp>
        <p:nvSpPr>
          <p:cNvPr id="11" name="ZoneTexte 10"/>
          <p:cNvSpPr txBox="1"/>
          <p:nvPr/>
        </p:nvSpPr>
        <p:spPr>
          <a:xfrm>
            <a:off x="3551515" y="4853512"/>
            <a:ext cx="1468672" cy="261610"/>
          </a:xfrm>
          <a:prstGeom prst="rect">
            <a:avLst/>
          </a:prstGeom>
          <a:noFill/>
        </p:spPr>
        <p:txBody>
          <a:bodyPr wrap="none" rtlCol="0">
            <a:spAutoFit/>
          </a:bodyPr>
          <a:lstStyle/>
          <a:p>
            <a:r>
              <a:rPr lang="fr-FR" sz="1100" dirty="0" smtClean="0">
                <a:latin typeface="Century Gothic" panose="020B0502020202020204" pitchFamily="34" charset="0"/>
              </a:rPr>
              <a:t>Document interne </a:t>
            </a:r>
            <a:endParaRPr lang="fr-FR" sz="1100" dirty="0">
              <a:latin typeface="Century Gothic" panose="020B0502020202020204" pitchFamily="34" charset="0"/>
            </a:endParaRPr>
          </a:p>
        </p:txBody>
      </p:sp>
      <p:pic>
        <p:nvPicPr>
          <p:cNvPr id="12" name="Image 11">
            <a:hlinkClick r:id="rId7" action="ppaction://hlinksldjump"/>
          </p:cNvPr>
          <p:cNvPicPr>
            <a:picLocks noChangeAspect="1"/>
          </p:cNvPicPr>
          <p:nvPr/>
        </p:nvPicPr>
        <p:blipFill>
          <a:blip r:embed="rId8"/>
          <a:stretch>
            <a:fillRect/>
          </a:stretch>
        </p:blipFill>
        <p:spPr>
          <a:xfrm>
            <a:off x="116398" y="4736762"/>
            <a:ext cx="1054458" cy="355072"/>
          </a:xfrm>
          <a:prstGeom prst="rect">
            <a:avLst/>
          </a:prstGeom>
        </p:spPr>
      </p:pic>
    </p:spTree>
    <p:extLst>
      <p:ext uri="{BB962C8B-B14F-4D97-AF65-F5344CB8AC3E}">
        <p14:creationId xmlns:p14="http://schemas.microsoft.com/office/powerpoint/2010/main" val="1546959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580"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6" presetClass="emph" presetSubtype="0" fill="hold" nodeType="clickEffect">
                                  <p:stCondLst>
                                    <p:cond delay="0"/>
                                  </p:stCondLst>
                                  <p:iterate type="lt">
                                    <p:tmPct val="4000"/>
                                  </p:iterate>
                                  <p:childTnLst>
                                    <p:set>
                                      <p:cBhvr override="childStyle">
                                        <p:cTn id="10" dur="500" fill="hold"/>
                                        <p:tgtEl>
                                          <p:spTgt spid="4">
                                            <p:txEl>
                                              <p:pRg st="0" end="0"/>
                                            </p:txEl>
                                          </p:spTgt>
                                        </p:tgtEl>
                                        <p:attrNameLst>
                                          <p:attrName>style.color</p:attrName>
                                        </p:attrNameLst>
                                      </p:cBhvr>
                                      <p:to>
                                        <p:clrVal>
                                          <a:srgbClr val="FF0000"/>
                                        </p:clrVal>
                                      </p:to>
                                    </p:set>
                                    <p:set>
                                      <p:cBhvr>
                                        <p:cTn id="11" dur="500" fill="hold"/>
                                        <p:tgtEl>
                                          <p:spTgt spid="4">
                                            <p:txEl>
                                              <p:pRg st="0" end="0"/>
                                            </p:txEl>
                                          </p:spTgt>
                                        </p:tgtEl>
                                        <p:attrNameLst>
                                          <p:attrName>fillcolor</p:attrName>
                                        </p:attrNameLst>
                                      </p:cBhvr>
                                      <p:to>
                                        <p:clrVal>
                                          <a:srgbClr val="FF0000"/>
                                        </p:clrVal>
                                      </p:to>
                                    </p:set>
                                    <p:set>
                                      <p:cBhvr>
                                        <p:cTn id="12" dur="500" fill="hold"/>
                                        <p:tgtEl>
                                          <p:spTgt spid="4">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35980" y="0"/>
            <a:ext cx="4708020" cy="5143500"/>
          </a:xfrm>
          <a:prstGeom prst="rect">
            <a:avLst/>
          </a:prstGeom>
        </p:spPr>
      </p:pic>
      <p:sp>
        <p:nvSpPr>
          <p:cNvPr id="4" name="Rectangle 3"/>
          <p:cNvSpPr/>
          <p:nvPr/>
        </p:nvSpPr>
        <p:spPr>
          <a:xfrm>
            <a:off x="0" y="0"/>
            <a:ext cx="4573800" cy="5143500"/>
          </a:xfrm>
          <a:prstGeom prst="rect">
            <a:avLst/>
          </a:prstGeom>
          <a:solidFill>
            <a:schemeClr val="bg1"/>
          </a:solidFill>
          <a:ln>
            <a:noFill/>
          </a:ln>
          <a:effectLst>
            <a:outerShdw blurRad="50800" dist="38100" sx="101000" sy="101000" algn="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dirty="0"/>
          </a:p>
        </p:txBody>
      </p:sp>
      <p:pic>
        <p:nvPicPr>
          <p:cNvPr id="6" name="Imag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00900" y="4501944"/>
            <a:ext cx="972000" cy="218096"/>
          </a:xfrm>
          <a:prstGeom prst="rect">
            <a:avLst/>
          </a:prstGeom>
        </p:spPr>
      </p:pic>
      <p:sp>
        <p:nvSpPr>
          <p:cNvPr id="7" name="ZoneTexte 6"/>
          <p:cNvSpPr txBox="1"/>
          <p:nvPr/>
        </p:nvSpPr>
        <p:spPr>
          <a:xfrm>
            <a:off x="1806934" y="4867228"/>
            <a:ext cx="978011" cy="92333"/>
          </a:xfrm>
          <a:prstGeom prst="rect">
            <a:avLst/>
          </a:prstGeom>
          <a:noFill/>
        </p:spPr>
        <p:txBody>
          <a:bodyPr wrap="square" lIns="0" tIns="0" rIns="0" bIns="0" rtlCol="0">
            <a:spAutoFit/>
          </a:bodyPr>
          <a:lstStyle/>
          <a:p>
            <a:pPr algn="just"/>
            <a:r>
              <a:rPr lang="fr-FR" sz="600" b="1" dirty="0">
                <a:solidFill>
                  <a:schemeClr val="bg2">
                    <a:lumMod val="50000"/>
                  </a:schemeClr>
                </a:solidFill>
                <a:latin typeface="Arial Narrow" panose="020B0606020202030204" pitchFamily="34" charset="0"/>
              </a:rPr>
              <a:t>MARKETING . Marchés &amp; Offres</a:t>
            </a:r>
            <a:endParaRPr lang="fr-FR" sz="600" b="1" dirty="0">
              <a:solidFill>
                <a:schemeClr val="bg2">
                  <a:lumMod val="50000"/>
                </a:schemeClr>
              </a:solidFill>
              <a:latin typeface="Arial Narrow" panose="020B0606020202030204" pitchFamily="34" charset="0"/>
            </a:endParaRPr>
          </a:p>
        </p:txBody>
      </p:sp>
      <p:pic>
        <p:nvPicPr>
          <p:cNvPr id="8" name="Image 7">
            <a:hlinkClick r:id="rId6" action="ppaction://hlinksldjump"/>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50939" y="2568484"/>
            <a:ext cx="1890000" cy="536051"/>
          </a:xfrm>
          <a:prstGeom prst="rect">
            <a:avLst/>
          </a:prstGeom>
        </p:spPr>
      </p:pic>
      <p:pic>
        <p:nvPicPr>
          <p:cNvPr id="9" name="Imag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89439" y="1024841"/>
            <a:ext cx="3213000" cy="1019637"/>
          </a:xfrm>
          <a:prstGeom prst="rect">
            <a:avLst/>
          </a:prstGeom>
        </p:spPr>
      </p:pic>
      <p:cxnSp>
        <p:nvCxnSpPr>
          <p:cNvPr id="12" name="Connecteur droit 11"/>
          <p:cNvCxnSpPr/>
          <p:nvPr/>
        </p:nvCxnSpPr>
        <p:spPr>
          <a:xfrm>
            <a:off x="1520927" y="2237932"/>
            <a:ext cx="1485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455140" y="1014325"/>
            <a:ext cx="3612803"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p:cNvPicPr>
            <a:picLocks noChangeAspect="1"/>
          </p:cNvPicPr>
          <p:nvPr/>
        </p:nvPicPr>
        <p:blipFill>
          <a:blip r:embed="rId9"/>
          <a:stretch>
            <a:fillRect/>
          </a:stretch>
        </p:blipFill>
        <p:spPr>
          <a:xfrm>
            <a:off x="498412" y="1275606"/>
            <a:ext cx="3547672" cy="561502"/>
          </a:xfrm>
          <a:prstGeom prst="rect">
            <a:avLst/>
          </a:prstGeom>
        </p:spPr>
      </p:pic>
      <p:pic>
        <p:nvPicPr>
          <p:cNvPr id="11"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9677541" y="2063779"/>
            <a:ext cx="609600" cy="609600"/>
          </a:xfrm>
          <a:prstGeom prst="rect">
            <a:avLst/>
          </a:prstGeom>
        </p:spPr>
      </p:pic>
    </p:spTree>
    <p:extLst>
      <p:ext uri="{BB962C8B-B14F-4D97-AF65-F5344CB8AC3E}">
        <p14:creationId xmlns:p14="http://schemas.microsoft.com/office/powerpoint/2010/main" val="261960840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583"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ZoneTexte 16"/>
          <p:cNvSpPr txBox="1"/>
          <p:nvPr/>
        </p:nvSpPr>
        <p:spPr>
          <a:xfrm>
            <a:off x="135460" y="89456"/>
            <a:ext cx="7460879" cy="677108"/>
          </a:xfrm>
          <a:prstGeom prst="rect">
            <a:avLst/>
          </a:prstGeom>
          <a:noFill/>
        </p:spPr>
        <p:txBody>
          <a:bodyPr wrap="square" rtlCol="0">
            <a:spAutoFit/>
          </a:bodyPr>
          <a:lstStyle/>
          <a:p>
            <a:r>
              <a:rPr lang="fr-FR" sz="2000" b="1" dirty="0" smtClean="0">
                <a:solidFill>
                  <a:srgbClr val="FF0000"/>
                </a:solidFill>
                <a:latin typeface="Berlin Sans FB" panose="020E0602020502020306" pitchFamily="34" charset="0"/>
              </a:rPr>
              <a:t>L</a:t>
            </a:r>
            <a:r>
              <a:rPr lang="fr-FR" sz="2000" b="1" dirty="0" smtClean="0">
                <a:latin typeface="Berlin Sans FB" panose="020E0602020502020306" pitchFamily="34" charset="0"/>
              </a:rPr>
              <a:t>ES </a:t>
            </a:r>
            <a:r>
              <a:rPr lang="fr-FR" sz="2000" b="1" dirty="0" smtClean="0">
                <a:solidFill>
                  <a:srgbClr val="FF0000"/>
                </a:solidFill>
                <a:latin typeface="Berlin Sans FB" panose="020E0602020502020306" pitchFamily="34" charset="0"/>
              </a:rPr>
              <a:t>E</a:t>
            </a:r>
            <a:r>
              <a:rPr lang="fr-FR" sz="2000" b="1" dirty="0" smtClean="0">
                <a:latin typeface="Berlin Sans FB" panose="020E0602020502020306" pitchFamily="34" charset="0"/>
              </a:rPr>
              <a:t>MPRUNTEURS ET LEUR </a:t>
            </a:r>
            <a:r>
              <a:rPr lang="fr-FR" sz="2000" b="1" dirty="0" smtClean="0">
                <a:solidFill>
                  <a:srgbClr val="FF0000"/>
                </a:solidFill>
                <a:latin typeface="Berlin Sans FB" panose="020E0602020502020306" pitchFamily="34" charset="0"/>
              </a:rPr>
              <a:t>P</a:t>
            </a:r>
            <a:r>
              <a:rPr lang="fr-FR" sz="2000" b="1" dirty="0" smtClean="0">
                <a:latin typeface="Berlin Sans FB" panose="020E0602020502020306" pitchFamily="34" charset="0"/>
              </a:rPr>
              <a:t>ROTECTION</a:t>
            </a:r>
            <a:endParaRPr lang="fr-FR" sz="2000" dirty="0" smtClean="0">
              <a:latin typeface="Berlin Sans FB" panose="020E0602020502020306" pitchFamily="34" charset="0"/>
            </a:endParaRPr>
          </a:p>
          <a:p>
            <a:endParaRPr lang="fr-FR" dirty="0" smtClean="0">
              <a:latin typeface="Berlin Sans FB" panose="020E0602020502020306" pitchFamily="34" charset="0"/>
            </a:endParaRPr>
          </a:p>
        </p:txBody>
      </p:sp>
      <p:sp>
        <p:nvSpPr>
          <p:cNvPr id="18" name="Espace réservé du numéro de diapositive 17"/>
          <p:cNvSpPr>
            <a:spLocks noGrp="1"/>
          </p:cNvSpPr>
          <p:nvPr>
            <p:ph type="sldNum" sz="quarter" idx="12"/>
          </p:nvPr>
        </p:nvSpPr>
        <p:spPr/>
        <p:txBody>
          <a:bodyPr/>
          <a:lstStyle/>
          <a:p>
            <a:fld id="{1D19D0A2-BBF5-4B7E-A646-CBE7ACEBDC00}" type="slidenum">
              <a:rPr lang="fr-FR" smtClean="0"/>
              <a:t>5</a:t>
            </a:fld>
            <a:endParaRPr lang="fr-FR"/>
          </a:p>
        </p:txBody>
      </p:sp>
      <p:pic>
        <p:nvPicPr>
          <p:cNvPr id="5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72400" y="63982"/>
            <a:ext cx="839951" cy="16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5" name="Picture 1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48771" y="1653755"/>
            <a:ext cx="714917" cy="7149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8" name="ZoneTexte 57"/>
          <p:cNvSpPr txBox="1"/>
          <p:nvPr/>
        </p:nvSpPr>
        <p:spPr>
          <a:xfrm>
            <a:off x="611560" y="843558"/>
            <a:ext cx="1555234" cy="369332"/>
          </a:xfrm>
          <a:prstGeom prst="rect">
            <a:avLst/>
          </a:prstGeom>
          <a:noFill/>
        </p:spPr>
        <p:txBody>
          <a:bodyPr wrap="none" rtlCol="0">
            <a:spAutoFit/>
          </a:bodyPr>
          <a:lstStyle/>
          <a:p>
            <a:pPr algn="ctr"/>
            <a:r>
              <a:rPr lang="fr-FR" b="1" dirty="0" smtClean="0">
                <a:latin typeface="Berlin Sans FB" panose="020E0602020502020306" pitchFamily="34" charset="0"/>
              </a:rPr>
              <a:t>Célibataire  </a:t>
            </a:r>
            <a:endParaRPr lang="fr-FR" b="1" dirty="0">
              <a:latin typeface="Berlin Sans FB" panose="020E0602020502020306" pitchFamily="34" charset="0"/>
            </a:endParaRPr>
          </a:p>
        </p:txBody>
      </p:sp>
      <p:cxnSp>
        <p:nvCxnSpPr>
          <p:cNvPr id="59" name="Connecteur droit 58"/>
          <p:cNvCxnSpPr/>
          <p:nvPr/>
        </p:nvCxnSpPr>
        <p:spPr>
          <a:xfrm>
            <a:off x="2771800" y="843558"/>
            <a:ext cx="0" cy="3672408"/>
          </a:xfrm>
          <a:prstGeom prst="line">
            <a:avLst/>
          </a:prstGeom>
          <a:ln>
            <a:prstDash val="dash"/>
          </a:ln>
        </p:spPr>
        <p:style>
          <a:lnRef idx="1">
            <a:schemeClr val="dk1"/>
          </a:lnRef>
          <a:fillRef idx="0">
            <a:schemeClr val="dk1"/>
          </a:fillRef>
          <a:effectRef idx="0">
            <a:schemeClr val="dk1"/>
          </a:effectRef>
          <a:fontRef idx="minor">
            <a:schemeClr val="tx1"/>
          </a:fontRef>
        </p:style>
      </p:cxnSp>
      <p:pic>
        <p:nvPicPr>
          <p:cNvPr id="60"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660497" y="1646442"/>
            <a:ext cx="781292" cy="7812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 name="Picture 6"/>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b="11973"/>
          <a:stretch/>
        </p:blipFill>
        <p:spPr bwMode="auto">
          <a:xfrm>
            <a:off x="3555961" y="1613514"/>
            <a:ext cx="857878" cy="7551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3" name="Picture 4"/>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564073" y="1932168"/>
            <a:ext cx="418728" cy="4187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8" name="Groupe 27"/>
          <p:cNvGrpSpPr/>
          <p:nvPr/>
        </p:nvGrpSpPr>
        <p:grpSpPr>
          <a:xfrm>
            <a:off x="7668609" y="1463754"/>
            <a:ext cx="575799" cy="1107996"/>
            <a:chOff x="8724451" y="1443427"/>
            <a:chExt cx="575799" cy="1107996"/>
          </a:xfrm>
        </p:grpSpPr>
        <p:pic>
          <p:nvPicPr>
            <p:cNvPr id="62" name="Picture 4"/>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802987" y="1769240"/>
              <a:ext cx="418728" cy="4187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4" name="ZoneTexte 63"/>
            <p:cNvSpPr txBox="1"/>
            <p:nvPr/>
          </p:nvSpPr>
          <p:spPr>
            <a:xfrm rot="1627675">
              <a:off x="8724451" y="1443427"/>
              <a:ext cx="575799" cy="1107996"/>
            </a:xfrm>
            <a:prstGeom prst="rect">
              <a:avLst/>
            </a:prstGeom>
            <a:noFill/>
          </p:spPr>
          <p:txBody>
            <a:bodyPr wrap="none" rtlCol="0">
              <a:spAutoFit/>
            </a:bodyPr>
            <a:lstStyle/>
            <a:p>
              <a:r>
                <a:rPr lang="fr-FR" sz="6600" b="1" dirty="0" smtClean="0">
                  <a:solidFill>
                    <a:srgbClr val="C00000"/>
                  </a:solidFill>
                  <a:effectLst>
                    <a:outerShdw blurRad="38100" dist="38100" dir="2700000" algn="tl">
                      <a:srgbClr val="000000">
                        <a:alpha val="43137"/>
                      </a:srgbClr>
                    </a:outerShdw>
                  </a:effectLst>
                  <a:latin typeface="Bradley Hand ITC" panose="03070402050302030203" pitchFamily="66" charset="0"/>
                </a:rPr>
                <a:t>x</a:t>
              </a:r>
              <a:endParaRPr lang="fr-FR" sz="6600" b="1" dirty="0">
                <a:solidFill>
                  <a:srgbClr val="C00000"/>
                </a:solidFill>
                <a:effectLst>
                  <a:outerShdw blurRad="38100" dist="38100" dir="2700000" algn="tl">
                    <a:srgbClr val="000000">
                      <a:alpha val="43137"/>
                    </a:srgbClr>
                  </a:outerShdw>
                </a:effectLst>
                <a:latin typeface="Bradley Hand ITC" panose="03070402050302030203" pitchFamily="66" charset="0"/>
              </a:endParaRPr>
            </a:p>
          </p:txBody>
        </p:sp>
      </p:grpSp>
      <p:cxnSp>
        <p:nvCxnSpPr>
          <p:cNvPr id="65" name="Connecteur droit 64"/>
          <p:cNvCxnSpPr/>
          <p:nvPr/>
        </p:nvCxnSpPr>
        <p:spPr>
          <a:xfrm>
            <a:off x="5796136" y="843558"/>
            <a:ext cx="0" cy="3672408"/>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66" name="ZoneTexte 65"/>
          <p:cNvSpPr txBox="1"/>
          <p:nvPr/>
        </p:nvSpPr>
        <p:spPr>
          <a:xfrm>
            <a:off x="3483953" y="843558"/>
            <a:ext cx="1774845" cy="369332"/>
          </a:xfrm>
          <a:prstGeom prst="rect">
            <a:avLst/>
          </a:prstGeom>
          <a:noFill/>
        </p:spPr>
        <p:txBody>
          <a:bodyPr wrap="none" rtlCol="0">
            <a:spAutoFit/>
          </a:bodyPr>
          <a:lstStyle/>
          <a:p>
            <a:r>
              <a:rPr lang="fr-FR" b="1" dirty="0" smtClean="0">
                <a:latin typeface="Berlin Sans FB" panose="020E0602020502020306" pitchFamily="34" charset="0"/>
              </a:rPr>
              <a:t>Couple marié  </a:t>
            </a:r>
            <a:endParaRPr lang="fr-FR" b="1" dirty="0">
              <a:latin typeface="Berlin Sans FB" panose="020E0602020502020306" pitchFamily="34" charset="0"/>
            </a:endParaRPr>
          </a:p>
        </p:txBody>
      </p:sp>
      <p:sp>
        <p:nvSpPr>
          <p:cNvPr id="67" name="ZoneTexte 66"/>
          <p:cNvSpPr txBox="1"/>
          <p:nvPr/>
        </p:nvSpPr>
        <p:spPr>
          <a:xfrm>
            <a:off x="6347481" y="843558"/>
            <a:ext cx="2291012" cy="369332"/>
          </a:xfrm>
          <a:prstGeom prst="rect">
            <a:avLst/>
          </a:prstGeom>
          <a:noFill/>
        </p:spPr>
        <p:txBody>
          <a:bodyPr wrap="none" rtlCol="0">
            <a:spAutoFit/>
          </a:bodyPr>
          <a:lstStyle/>
          <a:p>
            <a:r>
              <a:rPr lang="fr-FR" b="1" dirty="0" smtClean="0">
                <a:latin typeface="Berlin Sans FB" panose="020E0602020502020306" pitchFamily="34" charset="0"/>
              </a:rPr>
              <a:t>Couple non-marié  </a:t>
            </a:r>
            <a:endParaRPr lang="fr-FR" b="1" dirty="0">
              <a:latin typeface="Berlin Sans FB" panose="020E0602020502020306" pitchFamily="34" charset="0"/>
            </a:endParaRPr>
          </a:p>
        </p:txBody>
      </p:sp>
      <p:cxnSp>
        <p:nvCxnSpPr>
          <p:cNvPr id="68" name="Connecteur droit 67"/>
          <p:cNvCxnSpPr/>
          <p:nvPr/>
        </p:nvCxnSpPr>
        <p:spPr>
          <a:xfrm>
            <a:off x="135460" y="1275606"/>
            <a:ext cx="8757020" cy="0"/>
          </a:xfrm>
          <a:prstGeom prst="line">
            <a:avLst/>
          </a:prstGeom>
          <a:ln>
            <a:prstDash val="dash"/>
          </a:ln>
        </p:spPr>
        <p:style>
          <a:lnRef idx="1">
            <a:schemeClr val="dk1"/>
          </a:lnRef>
          <a:fillRef idx="0">
            <a:schemeClr val="dk1"/>
          </a:fillRef>
          <a:effectRef idx="0">
            <a:schemeClr val="dk1"/>
          </a:effectRef>
          <a:fontRef idx="minor">
            <a:schemeClr val="tx1"/>
          </a:fontRef>
        </p:style>
      </p:cxnSp>
      <p:pic>
        <p:nvPicPr>
          <p:cNvPr id="5122" name="Picture 2">
            <a:hlinkClick r:id="rId10" action="ppaction://hlinksldjump"/>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869640" y="3432858"/>
            <a:ext cx="1172777" cy="11727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0" name="Rectangle 69"/>
          <p:cNvSpPr/>
          <p:nvPr/>
        </p:nvSpPr>
        <p:spPr>
          <a:xfrm>
            <a:off x="235424" y="2715767"/>
            <a:ext cx="2204292" cy="432047"/>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buClr>
                <a:srgbClr val="C00000"/>
              </a:buClr>
            </a:pPr>
            <a:r>
              <a:rPr lang="fr-FR" sz="1200" b="1" dirty="0" smtClean="0">
                <a:latin typeface="Berlin Sans FB" panose="020E0602020502020306" pitchFamily="34" charset="0"/>
              </a:rPr>
              <a:t>Assurance </a:t>
            </a:r>
          </a:p>
          <a:p>
            <a:pPr algn="ctr">
              <a:buClr>
                <a:srgbClr val="C00000"/>
              </a:buClr>
            </a:pPr>
            <a:r>
              <a:rPr lang="fr-FR" sz="1200" b="1" dirty="0" smtClean="0">
                <a:latin typeface="Berlin Sans FB" panose="020E0602020502020306" pitchFamily="34" charset="0"/>
              </a:rPr>
              <a:t>emprunteur 100 % </a:t>
            </a:r>
            <a:endParaRPr lang="fr-FR" sz="500" b="1" dirty="0">
              <a:latin typeface="Berlin Sans FB" panose="020E0602020502020306" pitchFamily="34" charset="0"/>
            </a:endParaRPr>
          </a:p>
        </p:txBody>
      </p:sp>
      <p:sp>
        <p:nvSpPr>
          <p:cNvPr id="71" name="Rectangle 70"/>
          <p:cNvSpPr/>
          <p:nvPr/>
        </p:nvSpPr>
        <p:spPr>
          <a:xfrm>
            <a:off x="3087788" y="2715767"/>
            <a:ext cx="2204292" cy="432047"/>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buClr>
                <a:srgbClr val="C00000"/>
              </a:buClr>
            </a:pPr>
            <a:r>
              <a:rPr lang="fr-FR" sz="1200" b="1" dirty="0" smtClean="0">
                <a:latin typeface="Berlin Sans FB" panose="020E0602020502020306" pitchFamily="34" charset="0"/>
              </a:rPr>
              <a:t>Assurance </a:t>
            </a:r>
          </a:p>
          <a:p>
            <a:pPr algn="ctr">
              <a:buClr>
                <a:srgbClr val="C00000"/>
              </a:buClr>
            </a:pPr>
            <a:r>
              <a:rPr lang="fr-FR" sz="1200" b="1" dirty="0" smtClean="0">
                <a:latin typeface="Berlin Sans FB" panose="020E0602020502020306" pitchFamily="34" charset="0"/>
              </a:rPr>
              <a:t>emprunteur 100 % 2 têtes </a:t>
            </a:r>
            <a:endParaRPr lang="fr-FR" sz="500" b="1" dirty="0">
              <a:latin typeface="Berlin Sans FB" panose="020E0602020502020306" pitchFamily="34" charset="0"/>
            </a:endParaRPr>
          </a:p>
        </p:txBody>
      </p:sp>
      <p:sp>
        <p:nvSpPr>
          <p:cNvPr id="72" name="Rectangle 71"/>
          <p:cNvSpPr/>
          <p:nvPr/>
        </p:nvSpPr>
        <p:spPr>
          <a:xfrm>
            <a:off x="6256140" y="2692312"/>
            <a:ext cx="2204292" cy="432047"/>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buClr>
                <a:srgbClr val="C00000"/>
              </a:buClr>
            </a:pPr>
            <a:r>
              <a:rPr lang="fr-FR" sz="1200" b="1" dirty="0" smtClean="0">
                <a:latin typeface="Berlin Sans FB" panose="020E0602020502020306" pitchFamily="34" charset="0"/>
              </a:rPr>
              <a:t>Assurance </a:t>
            </a:r>
          </a:p>
          <a:p>
            <a:pPr algn="ctr">
              <a:buClr>
                <a:srgbClr val="C00000"/>
              </a:buClr>
            </a:pPr>
            <a:r>
              <a:rPr lang="fr-FR" sz="1200" b="1" dirty="0" smtClean="0">
                <a:latin typeface="Berlin Sans FB" panose="020E0602020502020306" pitchFamily="34" charset="0"/>
              </a:rPr>
              <a:t>emprunteur 100 % 2 têtes </a:t>
            </a:r>
            <a:endParaRPr lang="fr-FR" sz="500" b="1" dirty="0">
              <a:latin typeface="Berlin Sans FB" panose="020E0602020502020306" pitchFamily="34" charset="0"/>
            </a:endParaRPr>
          </a:p>
        </p:txBody>
      </p:sp>
      <p:pic>
        <p:nvPicPr>
          <p:cNvPr id="5124" name="Picture 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706637" y="3495036"/>
            <a:ext cx="1066800"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7" name="Picture 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30458" y="3477945"/>
            <a:ext cx="1066800"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Image 25">
            <a:hlinkClick r:id="rId10" action="ppaction://hlinksldjump"/>
          </p:cNvPr>
          <p:cNvPicPr>
            <a:picLocks noChangeAspect="1"/>
          </p:cNvPicPr>
          <p:nvPr/>
        </p:nvPicPr>
        <p:blipFill>
          <a:blip r:embed="rId13">
            <a:extLst>
              <a:ext uri="{BEBA8EAE-BF5A-486C-A8C5-ECC9F3942E4B}">
                <a14:imgProps xmlns:a14="http://schemas.microsoft.com/office/drawing/2010/main">
                  <a14:imgLayer r:embed="rId14">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7797772" y="4267227"/>
            <a:ext cx="418189" cy="400985"/>
          </a:xfrm>
          <a:prstGeom prst="rect">
            <a:avLst/>
          </a:prstGeom>
        </p:spPr>
      </p:pic>
      <p:pic>
        <p:nvPicPr>
          <p:cNvPr id="3"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900608" y="123210"/>
            <a:ext cx="609600" cy="609600"/>
          </a:xfrm>
          <a:prstGeom prst="rect">
            <a:avLst/>
          </a:prstGeom>
        </p:spPr>
      </p:pic>
      <p:pic>
        <p:nvPicPr>
          <p:cNvPr id="27" name="Image 26"/>
          <p:cNvPicPr>
            <a:picLocks noChangeAspect="1"/>
          </p:cNvPicPr>
          <p:nvPr/>
        </p:nvPicPr>
        <p:blipFill rotWithShape="1">
          <a:blip r:embed="rId16">
            <a:duotone>
              <a:schemeClr val="accent2">
                <a:shade val="45000"/>
                <a:satMod val="135000"/>
              </a:schemeClr>
              <a:prstClr val="white"/>
            </a:duotone>
          </a:blip>
          <a:srcRect l="-1928" t="-32578" r="-1" b="4829"/>
          <a:stretch/>
        </p:blipFill>
        <p:spPr>
          <a:xfrm>
            <a:off x="8134841" y="233722"/>
            <a:ext cx="915067" cy="116547"/>
          </a:xfrm>
          <a:prstGeom prst="rect">
            <a:avLst/>
          </a:prstGeom>
        </p:spPr>
      </p:pic>
      <p:sp>
        <p:nvSpPr>
          <p:cNvPr id="29" name="ZoneTexte 28"/>
          <p:cNvSpPr txBox="1"/>
          <p:nvPr/>
        </p:nvSpPr>
        <p:spPr>
          <a:xfrm>
            <a:off x="3551515" y="4853512"/>
            <a:ext cx="1468672" cy="261610"/>
          </a:xfrm>
          <a:prstGeom prst="rect">
            <a:avLst/>
          </a:prstGeom>
          <a:noFill/>
        </p:spPr>
        <p:txBody>
          <a:bodyPr wrap="none" rtlCol="0">
            <a:spAutoFit/>
          </a:bodyPr>
          <a:lstStyle/>
          <a:p>
            <a:r>
              <a:rPr lang="fr-FR" sz="1100" dirty="0" smtClean="0">
                <a:latin typeface="Century Gothic" panose="020B0502020202020204" pitchFamily="34" charset="0"/>
              </a:rPr>
              <a:t>Document interne </a:t>
            </a:r>
            <a:endParaRPr lang="fr-FR" sz="1100" dirty="0">
              <a:latin typeface="Century Gothic" panose="020B0502020202020204" pitchFamily="34" charset="0"/>
            </a:endParaRPr>
          </a:p>
        </p:txBody>
      </p:sp>
      <p:pic>
        <p:nvPicPr>
          <p:cNvPr id="30" name="Image 29">
            <a:hlinkClick r:id="rId17" action="ppaction://hlinksldjump"/>
          </p:cNvPr>
          <p:cNvPicPr>
            <a:picLocks noChangeAspect="1"/>
          </p:cNvPicPr>
          <p:nvPr/>
        </p:nvPicPr>
        <p:blipFill>
          <a:blip r:embed="rId18"/>
          <a:stretch>
            <a:fillRect/>
          </a:stretch>
        </p:blipFill>
        <p:spPr>
          <a:xfrm>
            <a:off x="116398" y="4736762"/>
            <a:ext cx="1054458" cy="355072"/>
          </a:xfrm>
          <a:prstGeom prst="rect">
            <a:avLst/>
          </a:prstGeom>
        </p:spPr>
      </p:pic>
    </p:spTree>
    <p:extLst>
      <p:ext uri="{BB962C8B-B14F-4D97-AF65-F5344CB8AC3E}">
        <p14:creationId xmlns:p14="http://schemas.microsoft.com/office/powerpoint/2010/main" val="1688961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79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93871" y="1839916"/>
            <a:ext cx="2133600"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Connecteur droit 7"/>
          <p:cNvCxnSpPr/>
          <p:nvPr/>
        </p:nvCxnSpPr>
        <p:spPr>
          <a:xfrm flipH="1">
            <a:off x="3859426" y="1526713"/>
            <a:ext cx="6473" cy="2485197"/>
          </a:xfrm>
          <a:prstGeom prst="line">
            <a:avLst/>
          </a:prstGeom>
          <a:ln w="28575">
            <a:solidFill>
              <a:srgbClr val="CC0000"/>
            </a:solidFill>
            <a:prstDash val="dash"/>
          </a:ln>
        </p:spPr>
        <p:style>
          <a:lnRef idx="1">
            <a:schemeClr val="accent1"/>
          </a:lnRef>
          <a:fillRef idx="0">
            <a:schemeClr val="accent1"/>
          </a:fillRef>
          <a:effectRef idx="0">
            <a:schemeClr val="accent1"/>
          </a:effectRef>
          <a:fontRef idx="minor">
            <a:schemeClr val="tx1"/>
          </a:fontRef>
        </p:style>
      </p:cxnSp>
      <p:sp>
        <p:nvSpPr>
          <p:cNvPr id="9" name="ZoneTexte 8"/>
          <p:cNvSpPr txBox="1"/>
          <p:nvPr/>
        </p:nvSpPr>
        <p:spPr>
          <a:xfrm>
            <a:off x="2455273" y="1108534"/>
            <a:ext cx="2952328" cy="307777"/>
          </a:xfrm>
          <a:prstGeom prst="rect">
            <a:avLst/>
          </a:prstGeom>
          <a:noFill/>
        </p:spPr>
        <p:txBody>
          <a:bodyPr wrap="square" rtlCol="0">
            <a:spAutoFit/>
          </a:bodyPr>
          <a:lstStyle/>
          <a:p>
            <a:pPr algn="ctr"/>
            <a:r>
              <a:rPr lang="fr-FR" sz="1400" dirty="0" smtClean="0">
                <a:latin typeface="Berlin Sans FB" panose="020E0602020502020306" pitchFamily="34" charset="0"/>
              </a:rPr>
              <a:t>200 000 €</a:t>
            </a:r>
            <a:endParaRPr lang="fr-FR" sz="1400" dirty="0">
              <a:latin typeface="Berlin Sans FB" panose="020E0602020502020306" pitchFamily="34" charset="0"/>
            </a:endParaRPr>
          </a:p>
        </p:txBody>
      </p:sp>
      <p:sp>
        <p:nvSpPr>
          <p:cNvPr id="11" name="ZoneTexte 10"/>
          <p:cNvSpPr txBox="1"/>
          <p:nvPr/>
        </p:nvSpPr>
        <p:spPr>
          <a:xfrm>
            <a:off x="3872530" y="1632335"/>
            <a:ext cx="1474919" cy="307777"/>
          </a:xfrm>
          <a:prstGeom prst="rect">
            <a:avLst/>
          </a:prstGeom>
          <a:noFill/>
        </p:spPr>
        <p:txBody>
          <a:bodyPr wrap="square" rtlCol="0">
            <a:spAutoFit/>
          </a:bodyPr>
          <a:lstStyle/>
          <a:p>
            <a:pPr algn="ctr"/>
            <a:r>
              <a:rPr lang="fr-FR" sz="1400" dirty="0">
                <a:latin typeface="Berlin Sans FB" panose="020E0602020502020306" pitchFamily="34" charset="0"/>
              </a:rPr>
              <a:t>1</a:t>
            </a:r>
            <a:r>
              <a:rPr lang="fr-FR" sz="1400" dirty="0" smtClean="0">
                <a:latin typeface="Berlin Sans FB" panose="020E0602020502020306" pitchFamily="34" charset="0"/>
              </a:rPr>
              <a:t>00 000 €</a:t>
            </a:r>
            <a:endParaRPr lang="fr-FR" sz="1400" dirty="0">
              <a:latin typeface="Berlin Sans FB" panose="020E0602020502020306" pitchFamily="34" charset="0"/>
            </a:endParaRPr>
          </a:p>
        </p:txBody>
      </p:sp>
      <p:pic>
        <p:nvPicPr>
          <p:cNvPr id="12" name="Picture 10" descr="Image associée">
            <a:hlinkClick r:id="rId6"/>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b="23400"/>
          <a:stretch/>
        </p:blipFill>
        <p:spPr bwMode="auto">
          <a:xfrm rot="7185797" flipH="1">
            <a:off x="3928686" y="1158956"/>
            <a:ext cx="589584" cy="33568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4205" y="614760"/>
            <a:ext cx="418728" cy="4187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ZoneTexte 14"/>
          <p:cNvSpPr txBox="1"/>
          <p:nvPr/>
        </p:nvSpPr>
        <p:spPr>
          <a:xfrm>
            <a:off x="827585" y="699542"/>
            <a:ext cx="4593494" cy="307777"/>
          </a:xfrm>
          <a:prstGeom prst="rect">
            <a:avLst/>
          </a:prstGeom>
          <a:noFill/>
        </p:spPr>
        <p:txBody>
          <a:bodyPr wrap="square" rtlCol="0">
            <a:spAutoFit/>
          </a:bodyPr>
          <a:lstStyle/>
          <a:p>
            <a:pPr algn="ctr"/>
            <a:r>
              <a:rPr lang="fr-FR" sz="1400" b="1" dirty="0" smtClean="0">
                <a:latin typeface="Berlin Sans FB" panose="020E0602020502020306" pitchFamily="34" charset="0"/>
              </a:rPr>
              <a:t>Exemple acquisition pour un couple non marié </a:t>
            </a:r>
            <a:r>
              <a:rPr lang="fr-FR" sz="1400" dirty="0" smtClean="0">
                <a:latin typeface="Berlin Sans FB" panose="020E0602020502020306" pitchFamily="34" charset="0"/>
              </a:rPr>
              <a:t>: </a:t>
            </a:r>
            <a:endParaRPr lang="fr-FR" sz="1400" dirty="0">
              <a:latin typeface="Berlin Sans FB" panose="020E0602020502020306" pitchFamily="34" charset="0"/>
            </a:endParaRPr>
          </a:p>
        </p:txBody>
      </p:sp>
      <p:sp>
        <p:nvSpPr>
          <p:cNvPr id="16" name="ZoneTexte 15"/>
          <p:cNvSpPr txBox="1"/>
          <p:nvPr/>
        </p:nvSpPr>
        <p:spPr>
          <a:xfrm rot="1627675">
            <a:off x="465669" y="265818"/>
            <a:ext cx="575799" cy="1107996"/>
          </a:xfrm>
          <a:prstGeom prst="rect">
            <a:avLst/>
          </a:prstGeom>
          <a:noFill/>
        </p:spPr>
        <p:txBody>
          <a:bodyPr wrap="none" rtlCol="0">
            <a:spAutoFit/>
          </a:bodyPr>
          <a:lstStyle/>
          <a:p>
            <a:r>
              <a:rPr lang="fr-FR" sz="6600" b="1" dirty="0" smtClean="0">
                <a:solidFill>
                  <a:srgbClr val="C00000"/>
                </a:solidFill>
                <a:effectLst>
                  <a:outerShdw blurRad="38100" dist="38100" dir="2700000" algn="tl">
                    <a:srgbClr val="000000">
                      <a:alpha val="43137"/>
                    </a:srgbClr>
                  </a:outerShdw>
                </a:effectLst>
                <a:latin typeface="Bradley Hand ITC" panose="03070402050302030203" pitchFamily="66" charset="0"/>
              </a:rPr>
              <a:t>x</a:t>
            </a:r>
            <a:endParaRPr lang="fr-FR" sz="6600" b="1" dirty="0">
              <a:solidFill>
                <a:srgbClr val="C00000"/>
              </a:solidFill>
              <a:effectLst>
                <a:outerShdw blurRad="38100" dist="38100" dir="2700000" algn="tl">
                  <a:srgbClr val="000000">
                    <a:alpha val="43137"/>
                  </a:srgbClr>
                </a:outerShdw>
              </a:effectLst>
              <a:latin typeface="Bradley Hand ITC" panose="03070402050302030203" pitchFamily="66" charset="0"/>
            </a:endParaRPr>
          </a:p>
        </p:txBody>
      </p:sp>
      <p:pic>
        <p:nvPicPr>
          <p:cNvPr id="23" name="Picture 1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877006" y="2058927"/>
            <a:ext cx="653528" cy="653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1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139958" y="1992375"/>
            <a:ext cx="689191" cy="6891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Rectangle 24"/>
          <p:cNvSpPr/>
          <p:nvPr/>
        </p:nvSpPr>
        <p:spPr>
          <a:xfrm>
            <a:off x="2912171" y="4083918"/>
            <a:ext cx="1907455" cy="457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050" dirty="0" smtClean="0">
                <a:latin typeface="Berlin Sans FB" panose="020E0602020502020306" pitchFamily="34" charset="0"/>
              </a:rPr>
              <a:t>Assurances Emprunteurs </a:t>
            </a:r>
          </a:p>
          <a:p>
            <a:pPr algn="ctr"/>
            <a:r>
              <a:rPr lang="fr-FR" sz="1050" dirty="0" smtClean="0">
                <a:latin typeface="Berlin Sans FB" panose="020E0602020502020306" pitchFamily="34" charset="0"/>
              </a:rPr>
              <a:t>2 têtes 100 %</a:t>
            </a:r>
            <a:endParaRPr lang="fr-FR" sz="1050" dirty="0">
              <a:latin typeface="Berlin Sans FB" panose="020E0602020502020306" pitchFamily="34" charset="0"/>
            </a:endParaRPr>
          </a:p>
        </p:txBody>
      </p:sp>
      <p:pic>
        <p:nvPicPr>
          <p:cNvPr id="13" name="Picture 10" descr="Image associée">
            <a:hlinkClick r:id="rId6"/>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b="23400"/>
          <a:stretch/>
        </p:blipFill>
        <p:spPr bwMode="auto">
          <a:xfrm rot="2804719" flipH="1" flipV="1">
            <a:off x="3268980" y="1203877"/>
            <a:ext cx="521584" cy="368525"/>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p:cNvSpPr txBox="1"/>
          <p:nvPr/>
        </p:nvSpPr>
        <p:spPr>
          <a:xfrm>
            <a:off x="2384507" y="1632335"/>
            <a:ext cx="1474919" cy="307777"/>
          </a:xfrm>
          <a:prstGeom prst="rect">
            <a:avLst/>
          </a:prstGeom>
          <a:noFill/>
        </p:spPr>
        <p:txBody>
          <a:bodyPr wrap="square" rtlCol="0">
            <a:spAutoFit/>
          </a:bodyPr>
          <a:lstStyle/>
          <a:p>
            <a:pPr algn="ctr"/>
            <a:r>
              <a:rPr lang="fr-FR" sz="1400" dirty="0">
                <a:latin typeface="Berlin Sans FB" panose="020E0602020502020306" pitchFamily="34" charset="0"/>
              </a:rPr>
              <a:t>1</a:t>
            </a:r>
            <a:r>
              <a:rPr lang="fr-FR" sz="1400" dirty="0" smtClean="0">
                <a:latin typeface="Berlin Sans FB" panose="020E0602020502020306" pitchFamily="34" charset="0"/>
              </a:rPr>
              <a:t>00 000 €</a:t>
            </a:r>
            <a:endParaRPr lang="fr-FR" sz="1400" dirty="0">
              <a:latin typeface="Berlin Sans FB" panose="020E0602020502020306" pitchFamily="34" charset="0"/>
            </a:endParaRPr>
          </a:p>
        </p:txBody>
      </p:sp>
      <p:sp>
        <p:nvSpPr>
          <p:cNvPr id="3" name="Espace réservé du numéro de diapositive 2"/>
          <p:cNvSpPr>
            <a:spLocks noGrp="1"/>
          </p:cNvSpPr>
          <p:nvPr>
            <p:ph type="sldNum" sz="quarter" idx="12"/>
          </p:nvPr>
        </p:nvSpPr>
        <p:spPr/>
        <p:txBody>
          <a:bodyPr/>
          <a:lstStyle/>
          <a:p>
            <a:fld id="{1D19D0A2-BBF5-4B7E-A646-CBE7ACEBDC00}" type="slidenum">
              <a:rPr lang="fr-FR" smtClean="0"/>
              <a:t>6</a:t>
            </a:fld>
            <a:endParaRPr lang="fr-FR"/>
          </a:p>
        </p:txBody>
      </p:sp>
      <p:pic>
        <p:nvPicPr>
          <p:cNvPr id="33"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172400" y="63982"/>
            <a:ext cx="839951" cy="16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953260" y="257952"/>
            <a:ext cx="609600" cy="609600"/>
          </a:xfrm>
          <a:prstGeom prst="rect">
            <a:avLst/>
          </a:prstGeom>
        </p:spPr>
      </p:pic>
      <p:pic>
        <p:nvPicPr>
          <p:cNvPr id="20" name="Image 19"/>
          <p:cNvPicPr>
            <a:picLocks noChangeAspect="1"/>
          </p:cNvPicPr>
          <p:nvPr/>
        </p:nvPicPr>
        <p:blipFill rotWithShape="1">
          <a:blip r:embed="rId14">
            <a:duotone>
              <a:schemeClr val="accent2">
                <a:shade val="45000"/>
                <a:satMod val="135000"/>
              </a:schemeClr>
              <a:prstClr val="white"/>
            </a:duotone>
          </a:blip>
          <a:srcRect l="-1928" t="-32578" r="-1" b="4829"/>
          <a:stretch/>
        </p:blipFill>
        <p:spPr>
          <a:xfrm>
            <a:off x="8134841" y="233722"/>
            <a:ext cx="915067" cy="116547"/>
          </a:xfrm>
          <a:prstGeom prst="rect">
            <a:avLst/>
          </a:prstGeom>
        </p:spPr>
      </p:pic>
      <p:sp>
        <p:nvSpPr>
          <p:cNvPr id="21" name="ZoneTexte 20"/>
          <p:cNvSpPr txBox="1"/>
          <p:nvPr/>
        </p:nvSpPr>
        <p:spPr>
          <a:xfrm>
            <a:off x="3551515" y="4853512"/>
            <a:ext cx="1468672" cy="261610"/>
          </a:xfrm>
          <a:prstGeom prst="rect">
            <a:avLst/>
          </a:prstGeom>
          <a:noFill/>
        </p:spPr>
        <p:txBody>
          <a:bodyPr wrap="none" rtlCol="0">
            <a:spAutoFit/>
          </a:bodyPr>
          <a:lstStyle/>
          <a:p>
            <a:r>
              <a:rPr lang="fr-FR" sz="1100" dirty="0" smtClean="0">
                <a:latin typeface="Century Gothic" panose="020B0502020202020204" pitchFamily="34" charset="0"/>
              </a:rPr>
              <a:t>Document interne </a:t>
            </a:r>
            <a:endParaRPr lang="fr-FR" sz="1100" dirty="0">
              <a:latin typeface="Century Gothic" panose="020B0502020202020204" pitchFamily="34" charset="0"/>
            </a:endParaRPr>
          </a:p>
        </p:txBody>
      </p:sp>
      <p:pic>
        <p:nvPicPr>
          <p:cNvPr id="22" name="Image 21">
            <a:hlinkClick r:id="rId15" action="ppaction://hlinksldjump"/>
          </p:cNvPr>
          <p:cNvPicPr>
            <a:picLocks noChangeAspect="1"/>
          </p:cNvPicPr>
          <p:nvPr/>
        </p:nvPicPr>
        <p:blipFill>
          <a:blip r:embed="rId16"/>
          <a:stretch>
            <a:fillRect/>
          </a:stretch>
        </p:blipFill>
        <p:spPr>
          <a:xfrm>
            <a:off x="116398" y="4736762"/>
            <a:ext cx="1054458" cy="355072"/>
          </a:xfrm>
          <a:prstGeom prst="rect">
            <a:avLst/>
          </a:prstGeom>
        </p:spPr>
      </p:pic>
      <p:sp>
        <p:nvSpPr>
          <p:cNvPr id="26" name="ZoneTexte 25"/>
          <p:cNvSpPr txBox="1"/>
          <p:nvPr/>
        </p:nvSpPr>
        <p:spPr>
          <a:xfrm>
            <a:off x="135460" y="89456"/>
            <a:ext cx="7460879" cy="677108"/>
          </a:xfrm>
          <a:prstGeom prst="rect">
            <a:avLst/>
          </a:prstGeom>
          <a:noFill/>
        </p:spPr>
        <p:txBody>
          <a:bodyPr wrap="square" rtlCol="0">
            <a:spAutoFit/>
          </a:bodyPr>
          <a:lstStyle/>
          <a:p>
            <a:r>
              <a:rPr lang="fr-FR" sz="2000" b="1" dirty="0" smtClean="0">
                <a:solidFill>
                  <a:srgbClr val="FF0000"/>
                </a:solidFill>
                <a:latin typeface="Berlin Sans FB" panose="020E0602020502020306" pitchFamily="34" charset="0"/>
              </a:rPr>
              <a:t>L</a:t>
            </a:r>
            <a:r>
              <a:rPr lang="fr-FR" sz="2000" b="1" dirty="0" smtClean="0">
                <a:latin typeface="Berlin Sans FB" panose="020E0602020502020306" pitchFamily="34" charset="0"/>
              </a:rPr>
              <a:t>ES </a:t>
            </a:r>
            <a:r>
              <a:rPr lang="fr-FR" sz="2000" b="1" dirty="0" smtClean="0">
                <a:solidFill>
                  <a:srgbClr val="FF0000"/>
                </a:solidFill>
                <a:latin typeface="Berlin Sans FB" panose="020E0602020502020306" pitchFamily="34" charset="0"/>
              </a:rPr>
              <a:t>E</a:t>
            </a:r>
            <a:r>
              <a:rPr lang="fr-FR" sz="2000" b="1" dirty="0" smtClean="0">
                <a:latin typeface="Berlin Sans FB" panose="020E0602020502020306" pitchFamily="34" charset="0"/>
              </a:rPr>
              <a:t>MPRUNTEURS ET LEUR </a:t>
            </a:r>
            <a:r>
              <a:rPr lang="fr-FR" sz="2000" b="1" dirty="0" smtClean="0">
                <a:solidFill>
                  <a:srgbClr val="FF0000"/>
                </a:solidFill>
                <a:latin typeface="Berlin Sans FB" panose="020E0602020502020306" pitchFamily="34" charset="0"/>
              </a:rPr>
              <a:t>P</a:t>
            </a:r>
            <a:r>
              <a:rPr lang="fr-FR" sz="2000" b="1" dirty="0" smtClean="0">
                <a:latin typeface="Berlin Sans FB" panose="020E0602020502020306" pitchFamily="34" charset="0"/>
              </a:rPr>
              <a:t>ROTECTION</a:t>
            </a:r>
            <a:endParaRPr lang="fr-FR" sz="2000" dirty="0" smtClean="0">
              <a:latin typeface="Berlin Sans FB" panose="020E0602020502020306" pitchFamily="34" charset="0"/>
            </a:endParaRPr>
          </a:p>
          <a:p>
            <a:endParaRPr lang="fr-FR" dirty="0" smtClean="0">
              <a:latin typeface="Berlin Sans FB" panose="020E0602020502020306" pitchFamily="34" charset="0"/>
            </a:endParaRPr>
          </a:p>
        </p:txBody>
      </p:sp>
    </p:spTree>
    <p:extLst>
      <p:ext uri="{BB962C8B-B14F-4D97-AF65-F5344CB8AC3E}">
        <p14:creationId xmlns:p14="http://schemas.microsoft.com/office/powerpoint/2010/main" val="2190939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93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93871" y="1839916"/>
            <a:ext cx="2133600"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Connecteur droit 7"/>
          <p:cNvCxnSpPr/>
          <p:nvPr/>
        </p:nvCxnSpPr>
        <p:spPr>
          <a:xfrm flipH="1">
            <a:off x="3859426" y="1526713"/>
            <a:ext cx="6473" cy="2485197"/>
          </a:xfrm>
          <a:prstGeom prst="line">
            <a:avLst/>
          </a:prstGeom>
          <a:ln w="28575">
            <a:solidFill>
              <a:srgbClr val="CC0000"/>
            </a:solidFill>
            <a:prstDash val="dash"/>
          </a:ln>
        </p:spPr>
        <p:style>
          <a:lnRef idx="1">
            <a:schemeClr val="accent1"/>
          </a:lnRef>
          <a:fillRef idx="0">
            <a:schemeClr val="accent1"/>
          </a:fillRef>
          <a:effectRef idx="0">
            <a:schemeClr val="accent1"/>
          </a:effectRef>
          <a:fontRef idx="minor">
            <a:schemeClr val="tx1"/>
          </a:fontRef>
        </p:style>
      </p:cxnSp>
      <p:sp>
        <p:nvSpPr>
          <p:cNvPr id="9" name="ZoneTexte 8"/>
          <p:cNvSpPr txBox="1"/>
          <p:nvPr/>
        </p:nvSpPr>
        <p:spPr>
          <a:xfrm>
            <a:off x="2455273" y="1108534"/>
            <a:ext cx="2952328" cy="307777"/>
          </a:xfrm>
          <a:prstGeom prst="rect">
            <a:avLst/>
          </a:prstGeom>
          <a:noFill/>
        </p:spPr>
        <p:txBody>
          <a:bodyPr wrap="square" rtlCol="0">
            <a:spAutoFit/>
          </a:bodyPr>
          <a:lstStyle/>
          <a:p>
            <a:pPr algn="ctr"/>
            <a:r>
              <a:rPr lang="fr-FR" sz="1400" dirty="0" smtClean="0">
                <a:latin typeface="Berlin Sans FB" panose="020E0602020502020306" pitchFamily="34" charset="0"/>
              </a:rPr>
              <a:t>200 000 €</a:t>
            </a:r>
            <a:endParaRPr lang="fr-FR" sz="1400" dirty="0">
              <a:latin typeface="Berlin Sans FB" panose="020E0602020502020306" pitchFamily="34" charset="0"/>
            </a:endParaRPr>
          </a:p>
        </p:txBody>
      </p:sp>
      <p:sp>
        <p:nvSpPr>
          <p:cNvPr id="11" name="ZoneTexte 10"/>
          <p:cNvSpPr txBox="1"/>
          <p:nvPr/>
        </p:nvSpPr>
        <p:spPr>
          <a:xfrm>
            <a:off x="3872530" y="1632335"/>
            <a:ext cx="1474919" cy="307777"/>
          </a:xfrm>
          <a:prstGeom prst="rect">
            <a:avLst/>
          </a:prstGeom>
          <a:noFill/>
        </p:spPr>
        <p:txBody>
          <a:bodyPr wrap="square" rtlCol="0">
            <a:spAutoFit/>
          </a:bodyPr>
          <a:lstStyle/>
          <a:p>
            <a:pPr algn="ctr"/>
            <a:r>
              <a:rPr lang="fr-FR" sz="1400" dirty="0">
                <a:latin typeface="Berlin Sans FB" panose="020E0602020502020306" pitchFamily="34" charset="0"/>
              </a:rPr>
              <a:t>1</a:t>
            </a:r>
            <a:r>
              <a:rPr lang="fr-FR" sz="1400" dirty="0" smtClean="0">
                <a:latin typeface="Berlin Sans FB" panose="020E0602020502020306" pitchFamily="34" charset="0"/>
              </a:rPr>
              <a:t>00 000 €</a:t>
            </a:r>
            <a:endParaRPr lang="fr-FR" sz="1400" dirty="0">
              <a:latin typeface="Berlin Sans FB" panose="020E0602020502020306" pitchFamily="34" charset="0"/>
            </a:endParaRPr>
          </a:p>
        </p:txBody>
      </p:sp>
      <p:pic>
        <p:nvPicPr>
          <p:cNvPr id="12" name="Picture 10" descr="Image associée">
            <a:hlinkClick r:id="rId6"/>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b="23400"/>
          <a:stretch/>
        </p:blipFill>
        <p:spPr bwMode="auto">
          <a:xfrm rot="7185797" flipH="1">
            <a:off x="3928686" y="1158956"/>
            <a:ext cx="589584" cy="33568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4205" y="614760"/>
            <a:ext cx="418728" cy="4187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ZoneTexte 14"/>
          <p:cNvSpPr txBox="1"/>
          <p:nvPr/>
        </p:nvSpPr>
        <p:spPr>
          <a:xfrm>
            <a:off x="827585" y="699542"/>
            <a:ext cx="4593494" cy="307777"/>
          </a:xfrm>
          <a:prstGeom prst="rect">
            <a:avLst/>
          </a:prstGeom>
          <a:noFill/>
        </p:spPr>
        <p:txBody>
          <a:bodyPr wrap="square" rtlCol="0">
            <a:spAutoFit/>
          </a:bodyPr>
          <a:lstStyle/>
          <a:p>
            <a:pPr algn="ctr"/>
            <a:r>
              <a:rPr lang="fr-FR" sz="1400" b="1" dirty="0" smtClean="0">
                <a:latin typeface="Berlin Sans FB" panose="020E0602020502020306" pitchFamily="34" charset="0"/>
              </a:rPr>
              <a:t>Exemple acquisition pour un couple non marié </a:t>
            </a:r>
            <a:r>
              <a:rPr lang="fr-FR" sz="1400" dirty="0" smtClean="0">
                <a:latin typeface="Berlin Sans FB" panose="020E0602020502020306" pitchFamily="34" charset="0"/>
              </a:rPr>
              <a:t>: </a:t>
            </a:r>
            <a:endParaRPr lang="fr-FR" sz="1400" dirty="0">
              <a:latin typeface="Berlin Sans FB" panose="020E0602020502020306" pitchFamily="34" charset="0"/>
            </a:endParaRPr>
          </a:p>
        </p:txBody>
      </p:sp>
      <p:sp>
        <p:nvSpPr>
          <p:cNvPr id="16" name="ZoneTexte 15"/>
          <p:cNvSpPr txBox="1"/>
          <p:nvPr/>
        </p:nvSpPr>
        <p:spPr>
          <a:xfrm rot="1627675">
            <a:off x="465669" y="265818"/>
            <a:ext cx="575799" cy="1107996"/>
          </a:xfrm>
          <a:prstGeom prst="rect">
            <a:avLst/>
          </a:prstGeom>
          <a:noFill/>
        </p:spPr>
        <p:txBody>
          <a:bodyPr wrap="none" rtlCol="0">
            <a:spAutoFit/>
          </a:bodyPr>
          <a:lstStyle/>
          <a:p>
            <a:r>
              <a:rPr lang="fr-FR" sz="6600" b="1" dirty="0" smtClean="0">
                <a:solidFill>
                  <a:srgbClr val="C00000"/>
                </a:solidFill>
                <a:effectLst>
                  <a:outerShdw blurRad="38100" dist="38100" dir="2700000" algn="tl">
                    <a:srgbClr val="000000">
                      <a:alpha val="43137"/>
                    </a:srgbClr>
                  </a:outerShdw>
                </a:effectLst>
                <a:latin typeface="Bradley Hand ITC" panose="03070402050302030203" pitchFamily="66" charset="0"/>
              </a:rPr>
              <a:t>x</a:t>
            </a:r>
            <a:endParaRPr lang="fr-FR" sz="6600" b="1" dirty="0">
              <a:solidFill>
                <a:srgbClr val="C00000"/>
              </a:solidFill>
              <a:effectLst>
                <a:outerShdw blurRad="38100" dist="38100" dir="2700000" algn="tl">
                  <a:srgbClr val="000000">
                    <a:alpha val="43137"/>
                  </a:srgbClr>
                </a:outerShdw>
              </a:effectLst>
              <a:latin typeface="Bradley Hand ITC" panose="03070402050302030203" pitchFamily="66" charset="0"/>
            </a:endParaRPr>
          </a:p>
        </p:txBody>
      </p:sp>
      <p:pic>
        <p:nvPicPr>
          <p:cNvPr id="23" name="Picture 1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877006" y="2058927"/>
            <a:ext cx="653528" cy="653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1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139958" y="1992375"/>
            <a:ext cx="689191" cy="6891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Rectangle 24"/>
          <p:cNvSpPr/>
          <p:nvPr/>
        </p:nvSpPr>
        <p:spPr>
          <a:xfrm>
            <a:off x="2912171" y="4083918"/>
            <a:ext cx="1907455" cy="457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050" dirty="0" smtClean="0">
                <a:latin typeface="Berlin Sans FB" panose="020E0602020502020306" pitchFamily="34" charset="0"/>
              </a:rPr>
              <a:t>Assurances Emprunteurs </a:t>
            </a:r>
          </a:p>
          <a:p>
            <a:pPr algn="ctr"/>
            <a:r>
              <a:rPr lang="fr-FR" sz="1050" dirty="0" smtClean="0">
                <a:latin typeface="Berlin Sans FB" panose="020E0602020502020306" pitchFamily="34" charset="0"/>
              </a:rPr>
              <a:t>2 têtes 100 %</a:t>
            </a:r>
            <a:endParaRPr lang="fr-FR" sz="1050" dirty="0">
              <a:latin typeface="Berlin Sans FB" panose="020E0602020502020306" pitchFamily="34" charset="0"/>
            </a:endParaRPr>
          </a:p>
        </p:txBody>
      </p:sp>
      <p:sp>
        <p:nvSpPr>
          <p:cNvPr id="26" name="Rectangle 25"/>
          <p:cNvSpPr/>
          <p:nvPr/>
        </p:nvSpPr>
        <p:spPr>
          <a:xfrm>
            <a:off x="2112324" y="1508579"/>
            <a:ext cx="1721037" cy="2485196"/>
          </a:xfrm>
          <a:prstGeom prst="rect">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Picture 10" descr="Image associée">
            <a:hlinkClick r:id="rId6"/>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b="23400"/>
          <a:stretch/>
        </p:blipFill>
        <p:spPr bwMode="auto">
          <a:xfrm rot="2804719" flipH="1" flipV="1">
            <a:off x="3268980" y="1203877"/>
            <a:ext cx="521584" cy="368525"/>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p:cNvSpPr/>
          <p:nvPr/>
        </p:nvSpPr>
        <p:spPr>
          <a:xfrm>
            <a:off x="2917869" y="4083918"/>
            <a:ext cx="1907455" cy="4572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latin typeface="Berlin Sans FB" panose="020E0602020502020306" pitchFamily="34" charset="0"/>
              </a:rPr>
              <a:t>CRD</a:t>
            </a:r>
            <a:endParaRPr lang="fr-FR" dirty="0">
              <a:latin typeface="Berlin Sans FB" panose="020E0602020502020306" pitchFamily="34" charset="0"/>
            </a:endParaRPr>
          </a:p>
        </p:txBody>
      </p:sp>
      <p:pic>
        <p:nvPicPr>
          <p:cNvPr id="29" name="Picture 7" descr="Cash premium icon"/>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464118" y="3966492"/>
            <a:ext cx="692051" cy="692051"/>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p:cNvSpPr txBox="1"/>
          <p:nvPr/>
        </p:nvSpPr>
        <p:spPr>
          <a:xfrm>
            <a:off x="2384507" y="1632335"/>
            <a:ext cx="1474919" cy="307777"/>
          </a:xfrm>
          <a:prstGeom prst="rect">
            <a:avLst/>
          </a:prstGeom>
          <a:noFill/>
        </p:spPr>
        <p:txBody>
          <a:bodyPr wrap="square" rtlCol="0">
            <a:spAutoFit/>
          </a:bodyPr>
          <a:lstStyle/>
          <a:p>
            <a:pPr algn="ctr"/>
            <a:r>
              <a:rPr lang="fr-FR" sz="1400" dirty="0">
                <a:latin typeface="Berlin Sans FB" panose="020E0602020502020306" pitchFamily="34" charset="0"/>
              </a:rPr>
              <a:t>1</a:t>
            </a:r>
            <a:r>
              <a:rPr lang="fr-FR" sz="1400" dirty="0" smtClean="0">
                <a:latin typeface="Berlin Sans FB" panose="020E0602020502020306" pitchFamily="34" charset="0"/>
              </a:rPr>
              <a:t>00 000 €</a:t>
            </a:r>
            <a:endParaRPr lang="fr-FR" sz="1400" dirty="0">
              <a:latin typeface="Berlin Sans FB" panose="020E0602020502020306" pitchFamily="34" charset="0"/>
            </a:endParaRPr>
          </a:p>
        </p:txBody>
      </p:sp>
      <p:sp>
        <p:nvSpPr>
          <p:cNvPr id="3" name="Espace réservé du numéro de diapositive 2"/>
          <p:cNvSpPr>
            <a:spLocks noGrp="1"/>
          </p:cNvSpPr>
          <p:nvPr>
            <p:ph type="sldNum" sz="quarter" idx="12"/>
          </p:nvPr>
        </p:nvSpPr>
        <p:spPr/>
        <p:txBody>
          <a:bodyPr/>
          <a:lstStyle/>
          <a:p>
            <a:fld id="{1D19D0A2-BBF5-4B7E-A646-CBE7ACEBDC00}" type="slidenum">
              <a:rPr lang="fr-FR" smtClean="0"/>
              <a:t>7</a:t>
            </a:fld>
            <a:endParaRPr lang="fr-FR"/>
          </a:p>
        </p:txBody>
      </p:sp>
      <p:pic>
        <p:nvPicPr>
          <p:cNvPr id="33" name="Picture 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172400" y="63982"/>
            <a:ext cx="839951" cy="16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920630" y="89942"/>
            <a:ext cx="609600" cy="609600"/>
          </a:xfrm>
          <a:prstGeom prst="rect">
            <a:avLst/>
          </a:prstGeom>
        </p:spPr>
      </p:pic>
      <p:pic>
        <p:nvPicPr>
          <p:cNvPr id="27" name="Image 26"/>
          <p:cNvPicPr>
            <a:picLocks noChangeAspect="1"/>
          </p:cNvPicPr>
          <p:nvPr/>
        </p:nvPicPr>
        <p:blipFill rotWithShape="1">
          <a:blip r:embed="rId15">
            <a:duotone>
              <a:schemeClr val="accent2">
                <a:shade val="45000"/>
                <a:satMod val="135000"/>
              </a:schemeClr>
              <a:prstClr val="white"/>
            </a:duotone>
          </a:blip>
          <a:srcRect l="-1928" t="-32578" r="-1" b="4829"/>
          <a:stretch/>
        </p:blipFill>
        <p:spPr>
          <a:xfrm>
            <a:off x="8134841" y="233722"/>
            <a:ext cx="915067" cy="116547"/>
          </a:xfrm>
          <a:prstGeom prst="rect">
            <a:avLst/>
          </a:prstGeom>
        </p:spPr>
      </p:pic>
      <p:sp>
        <p:nvSpPr>
          <p:cNvPr id="30" name="ZoneTexte 29"/>
          <p:cNvSpPr txBox="1"/>
          <p:nvPr/>
        </p:nvSpPr>
        <p:spPr>
          <a:xfrm>
            <a:off x="3551515" y="4853512"/>
            <a:ext cx="1468672" cy="261610"/>
          </a:xfrm>
          <a:prstGeom prst="rect">
            <a:avLst/>
          </a:prstGeom>
          <a:noFill/>
        </p:spPr>
        <p:txBody>
          <a:bodyPr wrap="none" rtlCol="0">
            <a:spAutoFit/>
          </a:bodyPr>
          <a:lstStyle/>
          <a:p>
            <a:r>
              <a:rPr lang="fr-FR" sz="1100" dirty="0" smtClean="0">
                <a:latin typeface="Century Gothic" panose="020B0502020202020204" pitchFamily="34" charset="0"/>
              </a:rPr>
              <a:t>Document interne </a:t>
            </a:r>
            <a:endParaRPr lang="fr-FR" sz="1100" dirty="0">
              <a:latin typeface="Century Gothic" panose="020B0502020202020204" pitchFamily="34" charset="0"/>
            </a:endParaRPr>
          </a:p>
        </p:txBody>
      </p:sp>
      <p:pic>
        <p:nvPicPr>
          <p:cNvPr id="31" name="Image 30">
            <a:hlinkClick r:id="rId16" action="ppaction://hlinksldjump"/>
          </p:cNvPr>
          <p:cNvPicPr>
            <a:picLocks noChangeAspect="1"/>
          </p:cNvPicPr>
          <p:nvPr/>
        </p:nvPicPr>
        <p:blipFill>
          <a:blip r:embed="rId17"/>
          <a:stretch>
            <a:fillRect/>
          </a:stretch>
        </p:blipFill>
        <p:spPr>
          <a:xfrm>
            <a:off x="116398" y="4736762"/>
            <a:ext cx="1054458" cy="355072"/>
          </a:xfrm>
          <a:prstGeom prst="rect">
            <a:avLst/>
          </a:prstGeom>
        </p:spPr>
      </p:pic>
      <p:sp>
        <p:nvSpPr>
          <p:cNvPr id="32" name="ZoneTexte 31"/>
          <p:cNvSpPr txBox="1"/>
          <p:nvPr/>
        </p:nvSpPr>
        <p:spPr>
          <a:xfrm>
            <a:off x="135460" y="89456"/>
            <a:ext cx="7460879" cy="677108"/>
          </a:xfrm>
          <a:prstGeom prst="rect">
            <a:avLst/>
          </a:prstGeom>
          <a:noFill/>
        </p:spPr>
        <p:txBody>
          <a:bodyPr wrap="square" rtlCol="0">
            <a:spAutoFit/>
          </a:bodyPr>
          <a:lstStyle/>
          <a:p>
            <a:r>
              <a:rPr lang="fr-FR" sz="2000" b="1" dirty="0" smtClean="0">
                <a:solidFill>
                  <a:srgbClr val="FF0000"/>
                </a:solidFill>
                <a:latin typeface="Berlin Sans FB" panose="020E0602020502020306" pitchFamily="34" charset="0"/>
              </a:rPr>
              <a:t>L</a:t>
            </a:r>
            <a:r>
              <a:rPr lang="fr-FR" sz="2000" b="1" dirty="0" smtClean="0">
                <a:latin typeface="Berlin Sans FB" panose="020E0602020502020306" pitchFamily="34" charset="0"/>
              </a:rPr>
              <a:t>ES </a:t>
            </a:r>
            <a:r>
              <a:rPr lang="fr-FR" sz="2000" b="1" dirty="0" smtClean="0">
                <a:solidFill>
                  <a:srgbClr val="FF0000"/>
                </a:solidFill>
                <a:latin typeface="Berlin Sans FB" panose="020E0602020502020306" pitchFamily="34" charset="0"/>
              </a:rPr>
              <a:t>E</a:t>
            </a:r>
            <a:r>
              <a:rPr lang="fr-FR" sz="2000" b="1" dirty="0" smtClean="0">
                <a:latin typeface="Berlin Sans FB" panose="020E0602020502020306" pitchFamily="34" charset="0"/>
              </a:rPr>
              <a:t>MPRUNTEURS ET LEUR </a:t>
            </a:r>
            <a:r>
              <a:rPr lang="fr-FR" sz="2000" b="1" dirty="0" smtClean="0">
                <a:solidFill>
                  <a:srgbClr val="FF0000"/>
                </a:solidFill>
                <a:latin typeface="Berlin Sans FB" panose="020E0602020502020306" pitchFamily="34" charset="0"/>
              </a:rPr>
              <a:t>P</a:t>
            </a:r>
            <a:r>
              <a:rPr lang="fr-FR" sz="2000" b="1" dirty="0" smtClean="0">
                <a:latin typeface="Berlin Sans FB" panose="020E0602020502020306" pitchFamily="34" charset="0"/>
              </a:rPr>
              <a:t>ROTECTION</a:t>
            </a:r>
            <a:endParaRPr lang="fr-FR" sz="2000" dirty="0" smtClean="0">
              <a:latin typeface="Berlin Sans FB" panose="020E0602020502020306" pitchFamily="34" charset="0"/>
            </a:endParaRPr>
          </a:p>
          <a:p>
            <a:endParaRPr lang="fr-FR" dirty="0" smtClean="0">
              <a:latin typeface="Berlin Sans FB" panose="020E0602020502020306" pitchFamily="34" charset="0"/>
            </a:endParaRPr>
          </a:p>
        </p:txBody>
      </p:sp>
    </p:spTree>
    <p:extLst>
      <p:ext uri="{BB962C8B-B14F-4D97-AF65-F5344CB8AC3E}">
        <p14:creationId xmlns:p14="http://schemas.microsoft.com/office/powerpoint/2010/main" val="36820774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99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93871" y="1839916"/>
            <a:ext cx="2133600"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Connecteur droit 7"/>
          <p:cNvCxnSpPr/>
          <p:nvPr/>
        </p:nvCxnSpPr>
        <p:spPr>
          <a:xfrm flipH="1">
            <a:off x="3859426" y="1526713"/>
            <a:ext cx="6473" cy="2485197"/>
          </a:xfrm>
          <a:prstGeom prst="line">
            <a:avLst/>
          </a:prstGeom>
          <a:ln w="28575">
            <a:solidFill>
              <a:srgbClr val="CC0000"/>
            </a:solidFill>
            <a:prstDash val="dash"/>
          </a:ln>
        </p:spPr>
        <p:style>
          <a:lnRef idx="1">
            <a:schemeClr val="accent1"/>
          </a:lnRef>
          <a:fillRef idx="0">
            <a:schemeClr val="accent1"/>
          </a:fillRef>
          <a:effectRef idx="0">
            <a:schemeClr val="accent1"/>
          </a:effectRef>
          <a:fontRef idx="minor">
            <a:schemeClr val="tx1"/>
          </a:fontRef>
        </p:style>
      </p:cxnSp>
      <p:sp>
        <p:nvSpPr>
          <p:cNvPr id="9" name="ZoneTexte 8"/>
          <p:cNvSpPr txBox="1"/>
          <p:nvPr/>
        </p:nvSpPr>
        <p:spPr>
          <a:xfrm>
            <a:off x="2455273" y="1108534"/>
            <a:ext cx="2952328" cy="307777"/>
          </a:xfrm>
          <a:prstGeom prst="rect">
            <a:avLst/>
          </a:prstGeom>
          <a:noFill/>
        </p:spPr>
        <p:txBody>
          <a:bodyPr wrap="square" rtlCol="0">
            <a:spAutoFit/>
          </a:bodyPr>
          <a:lstStyle/>
          <a:p>
            <a:pPr algn="ctr"/>
            <a:r>
              <a:rPr lang="fr-FR" sz="1400" dirty="0" smtClean="0">
                <a:latin typeface="Berlin Sans FB" panose="020E0602020502020306" pitchFamily="34" charset="0"/>
              </a:rPr>
              <a:t>200 000 €</a:t>
            </a:r>
            <a:endParaRPr lang="fr-FR" sz="1400" dirty="0">
              <a:latin typeface="Berlin Sans FB" panose="020E0602020502020306" pitchFamily="34" charset="0"/>
            </a:endParaRPr>
          </a:p>
        </p:txBody>
      </p:sp>
      <p:sp>
        <p:nvSpPr>
          <p:cNvPr id="11" name="ZoneTexte 10"/>
          <p:cNvSpPr txBox="1"/>
          <p:nvPr/>
        </p:nvSpPr>
        <p:spPr>
          <a:xfrm>
            <a:off x="3872530" y="1632335"/>
            <a:ext cx="1474919" cy="307777"/>
          </a:xfrm>
          <a:prstGeom prst="rect">
            <a:avLst/>
          </a:prstGeom>
          <a:noFill/>
        </p:spPr>
        <p:txBody>
          <a:bodyPr wrap="square" rtlCol="0">
            <a:spAutoFit/>
          </a:bodyPr>
          <a:lstStyle/>
          <a:p>
            <a:pPr algn="ctr"/>
            <a:r>
              <a:rPr lang="fr-FR" sz="1400" dirty="0">
                <a:latin typeface="Berlin Sans FB" panose="020E0602020502020306" pitchFamily="34" charset="0"/>
              </a:rPr>
              <a:t>1</a:t>
            </a:r>
            <a:r>
              <a:rPr lang="fr-FR" sz="1400" dirty="0" smtClean="0">
                <a:latin typeface="Berlin Sans FB" panose="020E0602020502020306" pitchFamily="34" charset="0"/>
              </a:rPr>
              <a:t>00 000 €</a:t>
            </a:r>
            <a:endParaRPr lang="fr-FR" sz="1400" dirty="0">
              <a:latin typeface="Berlin Sans FB" panose="020E0602020502020306" pitchFamily="34" charset="0"/>
            </a:endParaRPr>
          </a:p>
        </p:txBody>
      </p:sp>
      <p:pic>
        <p:nvPicPr>
          <p:cNvPr id="12" name="Picture 10" descr="Image associée">
            <a:hlinkClick r:id="rId6"/>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b="23400"/>
          <a:stretch/>
        </p:blipFill>
        <p:spPr bwMode="auto">
          <a:xfrm rot="7185797" flipH="1">
            <a:off x="3928686" y="1158956"/>
            <a:ext cx="589584" cy="33568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4205" y="614760"/>
            <a:ext cx="418728" cy="4187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ZoneTexte 14"/>
          <p:cNvSpPr txBox="1"/>
          <p:nvPr/>
        </p:nvSpPr>
        <p:spPr>
          <a:xfrm>
            <a:off x="827585" y="699542"/>
            <a:ext cx="4593494" cy="307777"/>
          </a:xfrm>
          <a:prstGeom prst="rect">
            <a:avLst/>
          </a:prstGeom>
          <a:noFill/>
        </p:spPr>
        <p:txBody>
          <a:bodyPr wrap="square" rtlCol="0">
            <a:spAutoFit/>
          </a:bodyPr>
          <a:lstStyle/>
          <a:p>
            <a:pPr algn="ctr"/>
            <a:r>
              <a:rPr lang="fr-FR" sz="1400" b="1" dirty="0" smtClean="0">
                <a:latin typeface="Berlin Sans FB" panose="020E0602020502020306" pitchFamily="34" charset="0"/>
              </a:rPr>
              <a:t>Exemple acquisition pour un couple non marié </a:t>
            </a:r>
            <a:r>
              <a:rPr lang="fr-FR" sz="1400" dirty="0" smtClean="0">
                <a:latin typeface="Berlin Sans FB" panose="020E0602020502020306" pitchFamily="34" charset="0"/>
              </a:rPr>
              <a:t>: </a:t>
            </a:r>
            <a:endParaRPr lang="fr-FR" sz="1400" dirty="0">
              <a:latin typeface="Berlin Sans FB" panose="020E0602020502020306" pitchFamily="34" charset="0"/>
            </a:endParaRPr>
          </a:p>
        </p:txBody>
      </p:sp>
      <p:sp>
        <p:nvSpPr>
          <p:cNvPr id="16" name="ZoneTexte 15"/>
          <p:cNvSpPr txBox="1"/>
          <p:nvPr/>
        </p:nvSpPr>
        <p:spPr>
          <a:xfrm rot="1627675">
            <a:off x="465669" y="265818"/>
            <a:ext cx="575799" cy="1107996"/>
          </a:xfrm>
          <a:prstGeom prst="rect">
            <a:avLst/>
          </a:prstGeom>
          <a:noFill/>
        </p:spPr>
        <p:txBody>
          <a:bodyPr wrap="none" rtlCol="0">
            <a:spAutoFit/>
          </a:bodyPr>
          <a:lstStyle/>
          <a:p>
            <a:r>
              <a:rPr lang="fr-FR" sz="6600" b="1" dirty="0" smtClean="0">
                <a:solidFill>
                  <a:srgbClr val="C00000"/>
                </a:solidFill>
                <a:effectLst>
                  <a:outerShdw blurRad="38100" dist="38100" dir="2700000" algn="tl">
                    <a:srgbClr val="000000">
                      <a:alpha val="43137"/>
                    </a:srgbClr>
                  </a:outerShdw>
                </a:effectLst>
                <a:latin typeface="Bradley Hand ITC" panose="03070402050302030203" pitchFamily="66" charset="0"/>
              </a:rPr>
              <a:t>x</a:t>
            </a:r>
            <a:endParaRPr lang="fr-FR" sz="6600" b="1" dirty="0">
              <a:solidFill>
                <a:srgbClr val="C00000"/>
              </a:solidFill>
              <a:effectLst>
                <a:outerShdw blurRad="38100" dist="38100" dir="2700000" algn="tl">
                  <a:srgbClr val="000000">
                    <a:alpha val="43137"/>
                  </a:srgbClr>
                </a:outerShdw>
              </a:effectLst>
              <a:latin typeface="Bradley Hand ITC" panose="03070402050302030203" pitchFamily="66" charset="0"/>
            </a:endParaRPr>
          </a:p>
        </p:txBody>
      </p:sp>
      <p:pic>
        <p:nvPicPr>
          <p:cNvPr id="23" name="Picture 1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877006" y="2058927"/>
            <a:ext cx="653528" cy="653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1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139958" y="1992375"/>
            <a:ext cx="689191" cy="6891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Rectangle 24"/>
          <p:cNvSpPr/>
          <p:nvPr/>
        </p:nvSpPr>
        <p:spPr>
          <a:xfrm>
            <a:off x="2912171" y="4083918"/>
            <a:ext cx="1907455" cy="457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050" dirty="0" smtClean="0">
                <a:latin typeface="Berlin Sans FB" panose="020E0602020502020306" pitchFamily="34" charset="0"/>
              </a:rPr>
              <a:t>Assurances Emprunteurs </a:t>
            </a:r>
          </a:p>
          <a:p>
            <a:pPr algn="ctr"/>
            <a:r>
              <a:rPr lang="fr-FR" sz="1050" dirty="0" smtClean="0">
                <a:latin typeface="Berlin Sans FB" panose="020E0602020502020306" pitchFamily="34" charset="0"/>
              </a:rPr>
              <a:t>2 têtes 100 %</a:t>
            </a:r>
            <a:endParaRPr lang="fr-FR" sz="1050" dirty="0">
              <a:latin typeface="Berlin Sans FB" panose="020E0602020502020306" pitchFamily="34" charset="0"/>
            </a:endParaRPr>
          </a:p>
        </p:txBody>
      </p:sp>
      <p:sp>
        <p:nvSpPr>
          <p:cNvPr id="26" name="Rectangle 25"/>
          <p:cNvSpPr/>
          <p:nvPr/>
        </p:nvSpPr>
        <p:spPr>
          <a:xfrm>
            <a:off x="2121641" y="1526714"/>
            <a:ext cx="1721037" cy="2485196"/>
          </a:xfrm>
          <a:prstGeom prst="rect">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Picture 10" descr="Image associée">
            <a:hlinkClick r:id="rId6"/>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b="23400"/>
          <a:stretch/>
        </p:blipFill>
        <p:spPr bwMode="auto">
          <a:xfrm rot="2804719" flipH="1" flipV="1">
            <a:off x="3268980" y="1203877"/>
            <a:ext cx="521584" cy="368525"/>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p:cNvSpPr/>
          <p:nvPr/>
        </p:nvSpPr>
        <p:spPr>
          <a:xfrm>
            <a:off x="2917869" y="4083918"/>
            <a:ext cx="1907455" cy="4572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latin typeface="Berlin Sans FB" panose="020E0602020502020306" pitchFamily="34" charset="0"/>
              </a:rPr>
              <a:t>CRD</a:t>
            </a:r>
            <a:endParaRPr lang="fr-FR" dirty="0">
              <a:latin typeface="Berlin Sans FB" panose="020E0602020502020306" pitchFamily="34" charset="0"/>
            </a:endParaRPr>
          </a:p>
        </p:txBody>
      </p:sp>
      <p:pic>
        <p:nvPicPr>
          <p:cNvPr id="29" name="Picture 7" descr="Cash premium icon"/>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464118" y="3966492"/>
            <a:ext cx="692051" cy="692051"/>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oupe 26"/>
          <p:cNvGrpSpPr/>
          <p:nvPr/>
        </p:nvGrpSpPr>
        <p:grpSpPr>
          <a:xfrm>
            <a:off x="2262505" y="2355034"/>
            <a:ext cx="1405383" cy="726011"/>
            <a:chOff x="2262505" y="2355034"/>
            <a:chExt cx="1405383" cy="726011"/>
          </a:xfrm>
          <a:effectLst>
            <a:outerShdw blurRad="50800" dist="38100" dir="5400000" algn="t" rotWithShape="0">
              <a:prstClr val="black">
                <a:alpha val="40000"/>
              </a:prstClr>
            </a:outerShdw>
          </a:effectLst>
        </p:grpSpPr>
        <p:pic>
          <p:nvPicPr>
            <p:cNvPr id="4099" name="Picture 3"/>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942569" y="2355726"/>
              <a:ext cx="725319" cy="725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262505" y="2355034"/>
              <a:ext cx="725319" cy="725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cxnSp>
        <p:nvCxnSpPr>
          <p:cNvPr id="31" name="Connecteur en arc 30"/>
          <p:cNvCxnSpPr>
            <a:stCxn id="23" idx="2"/>
          </p:cNvCxnSpPr>
          <p:nvPr/>
        </p:nvCxnSpPr>
        <p:spPr>
          <a:xfrm rot="5400000">
            <a:off x="3859550" y="1835065"/>
            <a:ext cx="466831" cy="2221611"/>
          </a:xfrm>
          <a:prstGeom prst="curvedConnector3">
            <a:avLst>
              <a:gd name="adj1" fmla="val 202833"/>
            </a:avLst>
          </a:prstGeom>
          <a:ln w="9525">
            <a:solidFill>
              <a:srgbClr val="C00000"/>
            </a:solidFill>
            <a:tailEnd type="arrow"/>
          </a:ln>
        </p:spPr>
        <p:style>
          <a:lnRef idx="2">
            <a:schemeClr val="accent2"/>
          </a:lnRef>
          <a:fillRef idx="0">
            <a:schemeClr val="accent2"/>
          </a:fillRef>
          <a:effectRef idx="1">
            <a:schemeClr val="accent2"/>
          </a:effectRef>
          <a:fontRef idx="minor">
            <a:schemeClr val="tx1"/>
          </a:fontRef>
        </p:style>
      </p:cxnSp>
      <p:sp>
        <p:nvSpPr>
          <p:cNvPr id="10" name="ZoneTexte 9"/>
          <p:cNvSpPr txBox="1"/>
          <p:nvPr/>
        </p:nvSpPr>
        <p:spPr>
          <a:xfrm>
            <a:off x="2384507" y="1632335"/>
            <a:ext cx="1474919" cy="307777"/>
          </a:xfrm>
          <a:prstGeom prst="rect">
            <a:avLst/>
          </a:prstGeom>
          <a:noFill/>
        </p:spPr>
        <p:txBody>
          <a:bodyPr wrap="square" rtlCol="0">
            <a:spAutoFit/>
          </a:bodyPr>
          <a:lstStyle/>
          <a:p>
            <a:pPr algn="ctr"/>
            <a:r>
              <a:rPr lang="fr-FR" sz="1400" dirty="0">
                <a:latin typeface="Berlin Sans FB" panose="020E0602020502020306" pitchFamily="34" charset="0"/>
              </a:rPr>
              <a:t>1</a:t>
            </a:r>
            <a:r>
              <a:rPr lang="fr-FR" sz="1400" dirty="0" smtClean="0">
                <a:latin typeface="Berlin Sans FB" panose="020E0602020502020306" pitchFamily="34" charset="0"/>
              </a:rPr>
              <a:t>00 000 €</a:t>
            </a:r>
            <a:endParaRPr lang="fr-FR" sz="1400" dirty="0">
              <a:latin typeface="Berlin Sans FB" panose="020E0602020502020306" pitchFamily="34" charset="0"/>
            </a:endParaRPr>
          </a:p>
        </p:txBody>
      </p:sp>
      <p:sp>
        <p:nvSpPr>
          <p:cNvPr id="4102" name="Rectangle 4101"/>
          <p:cNvSpPr/>
          <p:nvPr/>
        </p:nvSpPr>
        <p:spPr>
          <a:xfrm>
            <a:off x="2803792" y="3456205"/>
            <a:ext cx="864096" cy="28279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latin typeface="Berlin Sans FB" panose="020E0602020502020306" pitchFamily="34" charset="0"/>
              </a:rPr>
              <a:t>100 000 €</a:t>
            </a:r>
            <a:endParaRPr lang="fr-FR" sz="1200" dirty="0">
              <a:latin typeface="Berlin Sans FB" panose="020E0602020502020306" pitchFamily="34" charset="0"/>
            </a:endParaRPr>
          </a:p>
        </p:txBody>
      </p:sp>
      <p:sp>
        <p:nvSpPr>
          <p:cNvPr id="3" name="Espace réservé du numéro de diapositive 2"/>
          <p:cNvSpPr>
            <a:spLocks noGrp="1"/>
          </p:cNvSpPr>
          <p:nvPr>
            <p:ph type="sldNum" sz="quarter" idx="12"/>
          </p:nvPr>
        </p:nvSpPr>
        <p:spPr/>
        <p:txBody>
          <a:bodyPr/>
          <a:lstStyle/>
          <a:p>
            <a:fld id="{1D19D0A2-BBF5-4B7E-A646-CBE7ACEBDC00}" type="slidenum">
              <a:rPr lang="fr-FR" smtClean="0"/>
              <a:t>8</a:t>
            </a:fld>
            <a:endParaRPr lang="fr-FR"/>
          </a:p>
        </p:txBody>
      </p:sp>
      <p:pic>
        <p:nvPicPr>
          <p:cNvPr id="33" name="Picture 2"/>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8172400" y="63982"/>
            <a:ext cx="839951" cy="16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1050201" y="63982"/>
            <a:ext cx="609600" cy="609600"/>
          </a:xfrm>
          <a:prstGeom prst="rect">
            <a:avLst/>
          </a:prstGeom>
        </p:spPr>
      </p:pic>
      <p:pic>
        <p:nvPicPr>
          <p:cNvPr id="30" name="Image 29"/>
          <p:cNvPicPr>
            <a:picLocks noChangeAspect="1"/>
          </p:cNvPicPr>
          <p:nvPr/>
        </p:nvPicPr>
        <p:blipFill rotWithShape="1">
          <a:blip r:embed="rId17">
            <a:duotone>
              <a:schemeClr val="accent2">
                <a:shade val="45000"/>
                <a:satMod val="135000"/>
              </a:schemeClr>
              <a:prstClr val="white"/>
            </a:duotone>
          </a:blip>
          <a:srcRect l="-1928" t="-32578" r="-1" b="4829"/>
          <a:stretch/>
        </p:blipFill>
        <p:spPr>
          <a:xfrm>
            <a:off x="8134841" y="233722"/>
            <a:ext cx="915067" cy="116547"/>
          </a:xfrm>
          <a:prstGeom prst="rect">
            <a:avLst/>
          </a:prstGeom>
        </p:spPr>
      </p:pic>
      <p:sp>
        <p:nvSpPr>
          <p:cNvPr id="32" name="ZoneTexte 31"/>
          <p:cNvSpPr txBox="1"/>
          <p:nvPr/>
        </p:nvSpPr>
        <p:spPr>
          <a:xfrm>
            <a:off x="3551515" y="4853512"/>
            <a:ext cx="1468672" cy="261610"/>
          </a:xfrm>
          <a:prstGeom prst="rect">
            <a:avLst/>
          </a:prstGeom>
          <a:noFill/>
        </p:spPr>
        <p:txBody>
          <a:bodyPr wrap="none" rtlCol="0">
            <a:spAutoFit/>
          </a:bodyPr>
          <a:lstStyle/>
          <a:p>
            <a:r>
              <a:rPr lang="fr-FR" sz="1100" dirty="0" smtClean="0">
                <a:latin typeface="Century Gothic" panose="020B0502020202020204" pitchFamily="34" charset="0"/>
              </a:rPr>
              <a:t>Document interne </a:t>
            </a:r>
            <a:endParaRPr lang="fr-FR" sz="1100" dirty="0">
              <a:latin typeface="Century Gothic" panose="020B0502020202020204" pitchFamily="34" charset="0"/>
            </a:endParaRPr>
          </a:p>
        </p:txBody>
      </p:sp>
      <p:pic>
        <p:nvPicPr>
          <p:cNvPr id="35" name="Image 34">
            <a:hlinkClick r:id="rId18" action="ppaction://hlinksldjump"/>
          </p:cNvPr>
          <p:cNvPicPr>
            <a:picLocks noChangeAspect="1"/>
          </p:cNvPicPr>
          <p:nvPr/>
        </p:nvPicPr>
        <p:blipFill>
          <a:blip r:embed="rId19"/>
          <a:stretch>
            <a:fillRect/>
          </a:stretch>
        </p:blipFill>
        <p:spPr>
          <a:xfrm>
            <a:off x="116398" y="4736762"/>
            <a:ext cx="1054458" cy="355072"/>
          </a:xfrm>
          <a:prstGeom prst="rect">
            <a:avLst/>
          </a:prstGeom>
        </p:spPr>
      </p:pic>
      <p:sp>
        <p:nvSpPr>
          <p:cNvPr id="36" name="ZoneTexte 35"/>
          <p:cNvSpPr txBox="1"/>
          <p:nvPr/>
        </p:nvSpPr>
        <p:spPr>
          <a:xfrm>
            <a:off x="135460" y="89456"/>
            <a:ext cx="7460879" cy="677108"/>
          </a:xfrm>
          <a:prstGeom prst="rect">
            <a:avLst/>
          </a:prstGeom>
          <a:noFill/>
        </p:spPr>
        <p:txBody>
          <a:bodyPr wrap="square" rtlCol="0">
            <a:spAutoFit/>
          </a:bodyPr>
          <a:lstStyle/>
          <a:p>
            <a:r>
              <a:rPr lang="fr-FR" sz="2000" b="1" dirty="0" smtClean="0">
                <a:solidFill>
                  <a:srgbClr val="FF0000"/>
                </a:solidFill>
                <a:latin typeface="Berlin Sans FB" panose="020E0602020502020306" pitchFamily="34" charset="0"/>
              </a:rPr>
              <a:t>L</a:t>
            </a:r>
            <a:r>
              <a:rPr lang="fr-FR" sz="2000" b="1" dirty="0" smtClean="0">
                <a:latin typeface="Berlin Sans FB" panose="020E0602020502020306" pitchFamily="34" charset="0"/>
              </a:rPr>
              <a:t>ES </a:t>
            </a:r>
            <a:r>
              <a:rPr lang="fr-FR" sz="2000" b="1" dirty="0" smtClean="0">
                <a:solidFill>
                  <a:srgbClr val="FF0000"/>
                </a:solidFill>
                <a:latin typeface="Berlin Sans FB" panose="020E0602020502020306" pitchFamily="34" charset="0"/>
              </a:rPr>
              <a:t>E</a:t>
            </a:r>
            <a:r>
              <a:rPr lang="fr-FR" sz="2000" b="1" dirty="0" smtClean="0">
                <a:latin typeface="Berlin Sans FB" panose="020E0602020502020306" pitchFamily="34" charset="0"/>
              </a:rPr>
              <a:t>MPRUNTEURS ET LEUR </a:t>
            </a:r>
            <a:r>
              <a:rPr lang="fr-FR" sz="2000" b="1" dirty="0" smtClean="0">
                <a:solidFill>
                  <a:srgbClr val="FF0000"/>
                </a:solidFill>
                <a:latin typeface="Berlin Sans FB" panose="020E0602020502020306" pitchFamily="34" charset="0"/>
              </a:rPr>
              <a:t>P</a:t>
            </a:r>
            <a:r>
              <a:rPr lang="fr-FR" sz="2000" b="1" dirty="0" smtClean="0">
                <a:latin typeface="Berlin Sans FB" panose="020E0602020502020306" pitchFamily="34" charset="0"/>
              </a:rPr>
              <a:t>ROTECTION</a:t>
            </a:r>
            <a:endParaRPr lang="fr-FR" sz="2000" dirty="0" smtClean="0">
              <a:latin typeface="Berlin Sans FB" panose="020E0602020502020306" pitchFamily="34" charset="0"/>
            </a:endParaRPr>
          </a:p>
          <a:p>
            <a:endParaRPr lang="fr-FR" dirty="0" smtClean="0">
              <a:latin typeface="Berlin Sans FB" panose="020E0602020502020306" pitchFamily="34" charset="0"/>
            </a:endParaRPr>
          </a:p>
        </p:txBody>
      </p:sp>
    </p:spTree>
    <p:extLst>
      <p:ext uri="{BB962C8B-B14F-4D97-AF65-F5344CB8AC3E}">
        <p14:creationId xmlns:p14="http://schemas.microsoft.com/office/powerpoint/2010/main" val="5792638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08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17323" y="2251400"/>
            <a:ext cx="504841" cy="5048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93871" y="1839916"/>
            <a:ext cx="2133600"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Connecteur droit 7"/>
          <p:cNvCxnSpPr/>
          <p:nvPr/>
        </p:nvCxnSpPr>
        <p:spPr>
          <a:xfrm flipH="1">
            <a:off x="3859426" y="1526713"/>
            <a:ext cx="6473" cy="2485197"/>
          </a:xfrm>
          <a:prstGeom prst="line">
            <a:avLst/>
          </a:prstGeom>
          <a:ln w="28575">
            <a:solidFill>
              <a:srgbClr val="CC0000"/>
            </a:solidFill>
            <a:prstDash val="dash"/>
          </a:ln>
        </p:spPr>
        <p:style>
          <a:lnRef idx="1">
            <a:schemeClr val="accent1"/>
          </a:lnRef>
          <a:fillRef idx="0">
            <a:schemeClr val="accent1"/>
          </a:fillRef>
          <a:effectRef idx="0">
            <a:schemeClr val="accent1"/>
          </a:effectRef>
          <a:fontRef idx="minor">
            <a:schemeClr val="tx1"/>
          </a:fontRef>
        </p:style>
      </p:cxnSp>
      <p:sp>
        <p:nvSpPr>
          <p:cNvPr id="9" name="ZoneTexte 8"/>
          <p:cNvSpPr txBox="1"/>
          <p:nvPr/>
        </p:nvSpPr>
        <p:spPr>
          <a:xfrm>
            <a:off x="2455273" y="1108534"/>
            <a:ext cx="2952328" cy="307777"/>
          </a:xfrm>
          <a:prstGeom prst="rect">
            <a:avLst/>
          </a:prstGeom>
          <a:noFill/>
        </p:spPr>
        <p:txBody>
          <a:bodyPr wrap="square" rtlCol="0">
            <a:spAutoFit/>
          </a:bodyPr>
          <a:lstStyle/>
          <a:p>
            <a:pPr algn="ctr"/>
            <a:r>
              <a:rPr lang="fr-FR" sz="1400" dirty="0" smtClean="0">
                <a:latin typeface="Berlin Sans FB" panose="020E0602020502020306" pitchFamily="34" charset="0"/>
              </a:rPr>
              <a:t>200 000 €</a:t>
            </a:r>
            <a:endParaRPr lang="fr-FR" sz="1400" dirty="0">
              <a:latin typeface="Berlin Sans FB" panose="020E0602020502020306" pitchFamily="34" charset="0"/>
            </a:endParaRPr>
          </a:p>
        </p:txBody>
      </p:sp>
      <p:sp>
        <p:nvSpPr>
          <p:cNvPr id="11" name="ZoneTexte 10"/>
          <p:cNvSpPr txBox="1"/>
          <p:nvPr/>
        </p:nvSpPr>
        <p:spPr>
          <a:xfrm>
            <a:off x="3872530" y="1632335"/>
            <a:ext cx="1474919" cy="307777"/>
          </a:xfrm>
          <a:prstGeom prst="rect">
            <a:avLst/>
          </a:prstGeom>
          <a:noFill/>
        </p:spPr>
        <p:txBody>
          <a:bodyPr wrap="square" rtlCol="0">
            <a:spAutoFit/>
          </a:bodyPr>
          <a:lstStyle/>
          <a:p>
            <a:pPr algn="ctr"/>
            <a:r>
              <a:rPr lang="fr-FR" sz="1400" dirty="0">
                <a:latin typeface="Berlin Sans FB" panose="020E0602020502020306" pitchFamily="34" charset="0"/>
              </a:rPr>
              <a:t>1</a:t>
            </a:r>
            <a:r>
              <a:rPr lang="fr-FR" sz="1400" dirty="0" smtClean="0">
                <a:latin typeface="Berlin Sans FB" panose="020E0602020502020306" pitchFamily="34" charset="0"/>
              </a:rPr>
              <a:t>00 000 €</a:t>
            </a:r>
            <a:endParaRPr lang="fr-FR" sz="1400" dirty="0">
              <a:latin typeface="Berlin Sans FB" panose="020E0602020502020306" pitchFamily="34" charset="0"/>
            </a:endParaRPr>
          </a:p>
        </p:txBody>
      </p:sp>
      <p:pic>
        <p:nvPicPr>
          <p:cNvPr id="12" name="Picture 10" descr="Image associée">
            <a:hlinkClick r:id="rId7"/>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b="23400"/>
          <a:stretch/>
        </p:blipFill>
        <p:spPr bwMode="auto">
          <a:xfrm rot="7185797" flipH="1">
            <a:off x="3928686" y="1158956"/>
            <a:ext cx="589584" cy="33568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44205" y="614760"/>
            <a:ext cx="418728" cy="4187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ZoneTexte 14"/>
          <p:cNvSpPr txBox="1"/>
          <p:nvPr/>
        </p:nvSpPr>
        <p:spPr>
          <a:xfrm>
            <a:off x="827585" y="699542"/>
            <a:ext cx="4593494" cy="307777"/>
          </a:xfrm>
          <a:prstGeom prst="rect">
            <a:avLst/>
          </a:prstGeom>
          <a:noFill/>
        </p:spPr>
        <p:txBody>
          <a:bodyPr wrap="square" rtlCol="0">
            <a:spAutoFit/>
          </a:bodyPr>
          <a:lstStyle/>
          <a:p>
            <a:pPr algn="ctr"/>
            <a:r>
              <a:rPr lang="fr-FR" sz="1400" b="1" dirty="0" smtClean="0">
                <a:latin typeface="Berlin Sans FB" panose="020E0602020502020306" pitchFamily="34" charset="0"/>
              </a:rPr>
              <a:t>Exemple acquisition pour un couple non marié </a:t>
            </a:r>
            <a:r>
              <a:rPr lang="fr-FR" sz="1400" dirty="0" smtClean="0">
                <a:latin typeface="Berlin Sans FB" panose="020E0602020502020306" pitchFamily="34" charset="0"/>
              </a:rPr>
              <a:t>: </a:t>
            </a:r>
            <a:endParaRPr lang="fr-FR" sz="1400" dirty="0">
              <a:latin typeface="Berlin Sans FB" panose="020E0602020502020306" pitchFamily="34" charset="0"/>
            </a:endParaRPr>
          </a:p>
        </p:txBody>
      </p:sp>
      <p:sp>
        <p:nvSpPr>
          <p:cNvPr id="16" name="ZoneTexte 15"/>
          <p:cNvSpPr txBox="1"/>
          <p:nvPr/>
        </p:nvSpPr>
        <p:spPr>
          <a:xfrm rot="1627675">
            <a:off x="465669" y="265818"/>
            <a:ext cx="575799" cy="1107996"/>
          </a:xfrm>
          <a:prstGeom prst="rect">
            <a:avLst/>
          </a:prstGeom>
          <a:noFill/>
        </p:spPr>
        <p:txBody>
          <a:bodyPr wrap="none" rtlCol="0">
            <a:spAutoFit/>
          </a:bodyPr>
          <a:lstStyle/>
          <a:p>
            <a:r>
              <a:rPr lang="fr-FR" sz="6600" b="1" dirty="0" smtClean="0">
                <a:solidFill>
                  <a:srgbClr val="C00000"/>
                </a:solidFill>
                <a:effectLst>
                  <a:outerShdw blurRad="38100" dist="38100" dir="2700000" algn="tl">
                    <a:srgbClr val="000000">
                      <a:alpha val="43137"/>
                    </a:srgbClr>
                  </a:outerShdw>
                </a:effectLst>
                <a:latin typeface="Bradley Hand ITC" panose="03070402050302030203" pitchFamily="66" charset="0"/>
              </a:rPr>
              <a:t>x</a:t>
            </a:r>
            <a:endParaRPr lang="fr-FR" sz="6600" b="1" dirty="0">
              <a:solidFill>
                <a:srgbClr val="C00000"/>
              </a:solidFill>
              <a:effectLst>
                <a:outerShdw blurRad="38100" dist="38100" dir="2700000" algn="tl">
                  <a:srgbClr val="000000">
                    <a:alpha val="43137"/>
                  </a:srgbClr>
                </a:outerShdw>
              </a:effectLst>
              <a:latin typeface="Bradley Hand ITC" panose="03070402050302030203" pitchFamily="66" charset="0"/>
            </a:endParaRPr>
          </a:p>
        </p:txBody>
      </p:sp>
      <p:pic>
        <p:nvPicPr>
          <p:cNvPr id="23" name="Picture 1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877006" y="2058927"/>
            <a:ext cx="653528" cy="653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13"/>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139958" y="1992375"/>
            <a:ext cx="689191" cy="6891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Rectangle 24"/>
          <p:cNvSpPr/>
          <p:nvPr/>
        </p:nvSpPr>
        <p:spPr>
          <a:xfrm>
            <a:off x="2912171" y="4083918"/>
            <a:ext cx="1907455" cy="457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050" dirty="0" smtClean="0">
                <a:latin typeface="Berlin Sans FB" panose="020E0602020502020306" pitchFamily="34" charset="0"/>
              </a:rPr>
              <a:t>Assurances Emprunteurs </a:t>
            </a:r>
          </a:p>
          <a:p>
            <a:pPr algn="ctr"/>
            <a:r>
              <a:rPr lang="fr-FR" sz="1050" dirty="0" smtClean="0">
                <a:latin typeface="Berlin Sans FB" panose="020E0602020502020306" pitchFamily="34" charset="0"/>
              </a:rPr>
              <a:t>2 têtes 100 %</a:t>
            </a:r>
            <a:endParaRPr lang="fr-FR" sz="1050" dirty="0">
              <a:latin typeface="Berlin Sans FB" panose="020E0602020502020306" pitchFamily="34" charset="0"/>
            </a:endParaRPr>
          </a:p>
        </p:txBody>
      </p:sp>
      <p:sp>
        <p:nvSpPr>
          <p:cNvPr id="28" name="Rectangle 27"/>
          <p:cNvSpPr/>
          <p:nvPr/>
        </p:nvSpPr>
        <p:spPr>
          <a:xfrm>
            <a:off x="2917869" y="4083918"/>
            <a:ext cx="1907455" cy="4572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latin typeface="Berlin Sans FB" panose="020E0602020502020306" pitchFamily="34" charset="0"/>
              </a:rPr>
              <a:t>CRD</a:t>
            </a:r>
            <a:endParaRPr lang="fr-FR" dirty="0">
              <a:latin typeface="Berlin Sans FB" panose="020E0602020502020306" pitchFamily="34" charset="0"/>
            </a:endParaRPr>
          </a:p>
        </p:txBody>
      </p:sp>
      <p:sp>
        <p:nvSpPr>
          <p:cNvPr id="34" name="Rectangle 33"/>
          <p:cNvSpPr/>
          <p:nvPr/>
        </p:nvSpPr>
        <p:spPr>
          <a:xfrm>
            <a:off x="6081071" y="2756241"/>
            <a:ext cx="940855" cy="216024"/>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fr-FR" sz="1100" dirty="0" smtClean="0">
                <a:latin typeface="Berlin Sans FB" panose="020E0602020502020306" pitchFamily="34" charset="0"/>
              </a:rPr>
              <a:t>Testament </a:t>
            </a:r>
            <a:endParaRPr lang="fr-FR" sz="1100" dirty="0">
              <a:latin typeface="Berlin Sans FB" panose="020E0602020502020306" pitchFamily="34" charset="0"/>
            </a:endParaRPr>
          </a:p>
        </p:txBody>
      </p:sp>
      <p:pic>
        <p:nvPicPr>
          <p:cNvPr id="36" name="Picture 13"/>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073762" y="2427734"/>
            <a:ext cx="326764" cy="3267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7" name="Rectangle 36"/>
          <p:cNvSpPr/>
          <p:nvPr/>
        </p:nvSpPr>
        <p:spPr>
          <a:xfrm>
            <a:off x="2121641" y="1526713"/>
            <a:ext cx="1721037" cy="2485197"/>
          </a:xfrm>
          <a:prstGeom prst="rect">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p:cNvSpPr txBox="1"/>
          <p:nvPr/>
        </p:nvSpPr>
        <p:spPr>
          <a:xfrm>
            <a:off x="2384507" y="1632335"/>
            <a:ext cx="1474919" cy="307777"/>
          </a:xfrm>
          <a:prstGeom prst="rect">
            <a:avLst/>
          </a:prstGeom>
          <a:noFill/>
        </p:spPr>
        <p:txBody>
          <a:bodyPr wrap="square" rtlCol="0">
            <a:spAutoFit/>
          </a:bodyPr>
          <a:lstStyle/>
          <a:p>
            <a:pPr algn="ctr"/>
            <a:r>
              <a:rPr lang="fr-FR" sz="1400" dirty="0">
                <a:latin typeface="Berlin Sans FB" panose="020E0602020502020306" pitchFamily="34" charset="0"/>
              </a:rPr>
              <a:t>1</a:t>
            </a:r>
            <a:r>
              <a:rPr lang="fr-FR" sz="1400" dirty="0" smtClean="0">
                <a:latin typeface="Berlin Sans FB" panose="020E0602020502020306" pitchFamily="34" charset="0"/>
              </a:rPr>
              <a:t>00 000 €</a:t>
            </a:r>
            <a:endParaRPr lang="fr-FR" sz="1400" dirty="0">
              <a:latin typeface="Berlin Sans FB" panose="020E0602020502020306" pitchFamily="34" charset="0"/>
            </a:endParaRPr>
          </a:p>
        </p:txBody>
      </p:sp>
      <p:pic>
        <p:nvPicPr>
          <p:cNvPr id="13" name="Picture 10" descr="Image associée">
            <a:hlinkClick r:id="rId7"/>
          </p:cNvPr>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b="23400"/>
          <a:stretch/>
        </p:blipFill>
        <p:spPr bwMode="auto">
          <a:xfrm rot="2804719" flipH="1" flipV="1">
            <a:off x="3268980" y="1203877"/>
            <a:ext cx="521584" cy="368525"/>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7" descr="Cash premium icon"/>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464118" y="3966492"/>
            <a:ext cx="692051" cy="692051"/>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e 6"/>
          <p:cNvGrpSpPr/>
          <p:nvPr/>
        </p:nvGrpSpPr>
        <p:grpSpPr>
          <a:xfrm>
            <a:off x="362386" y="2174413"/>
            <a:ext cx="1086170" cy="914400"/>
            <a:chOff x="389486" y="2161543"/>
            <a:chExt cx="1086170" cy="914400"/>
          </a:xfrm>
        </p:grpSpPr>
        <p:sp>
          <p:nvSpPr>
            <p:cNvPr id="5" name="Rectangle 4"/>
            <p:cNvSpPr/>
            <p:nvPr/>
          </p:nvSpPr>
          <p:spPr>
            <a:xfrm>
              <a:off x="389486" y="2161543"/>
              <a:ext cx="108617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 name="Groupe 3"/>
            <p:cNvGrpSpPr/>
            <p:nvPr/>
          </p:nvGrpSpPr>
          <p:grpSpPr>
            <a:xfrm>
              <a:off x="462793" y="2264470"/>
              <a:ext cx="940855" cy="720865"/>
              <a:chOff x="462793" y="2264470"/>
              <a:chExt cx="940855" cy="720865"/>
            </a:xfrm>
            <a:solidFill>
              <a:schemeClr val="bg1"/>
            </a:solidFill>
          </p:grpSpPr>
          <p:pic>
            <p:nvPicPr>
              <p:cNvPr id="5122"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9045" y="2264470"/>
                <a:ext cx="504841" cy="504841"/>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pic>
            <p:nvPicPr>
              <p:cNvPr id="32" name="Picture 12"/>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67544" y="2440460"/>
                <a:ext cx="326764" cy="326764"/>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462793" y="2769311"/>
                <a:ext cx="940855" cy="216024"/>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fr-FR" sz="1100" dirty="0" smtClean="0">
                    <a:latin typeface="Berlin Sans FB" panose="020E0602020502020306" pitchFamily="34" charset="0"/>
                  </a:rPr>
                  <a:t>Testament </a:t>
                </a:r>
                <a:endParaRPr lang="fr-FR" sz="1100" dirty="0">
                  <a:latin typeface="Berlin Sans FB" panose="020E0602020502020306" pitchFamily="34" charset="0"/>
                </a:endParaRPr>
              </a:p>
            </p:txBody>
          </p:sp>
        </p:grpSp>
      </p:grpSp>
      <p:sp>
        <p:nvSpPr>
          <p:cNvPr id="18" name="Espace réservé du numéro de diapositive 17"/>
          <p:cNvSpPr>
            <a:spLocks noGrp="1"/>
          </p:cNvSpPr>
          <p:nvPr>
            <p:ph type="sldNum" sz="quarter" idx="12"/>
          </p:nvPr>
        </p:nvSpPr>
        <p:spPr/>
        <p:txBody>
          <a:bodyPr/>
          <a:lstStyle/>
          <a:p>
            <a:fld id="{1D19D0A2-BBF5-4B7E-A646-CBE7ACEBDC00}" type="slidenum">
              <a:rPr lang="fr-FR" smtClean="0"/>
              <a:t>9</a:t>
            </a:fld>
            <a:endParaRPr lang="fr-FR"/>
          </a:p>
        </p:txBody>
      </p:sp>
      <p:pic>
        <p:nvPicPr>
          <p:cNvPr id="39" name="Picture 2"/>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8172400" y="63982"/>
            <a:ext cx="839951" cy="16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982283" y="89456"/>
            <a:ext cx="609600" cy="609600"/>
          </a:xfrm>
          <a:prstGeom prst="rect">
            <a:avLst/>
          </a:prstGeom>
        </p:spPr>
      </p:pic>
      <p:pic>
        <p:nvPicPr>
          <p:cNvPr id="33" name="Image 32"/>
          <p:cNvPicPr>
            <a:picLocks noChangeAspect="1"/>
          </p:cNvPicPr>
          <p:nvPr/>
        </p:nvPicPr>
        <p:blipFill rotWithShape="1">
          <a:blip r:embed="rId18">
            <a:duotone>
              <a:schemeClr val="accent2">
                <a:shade val="45000"/>
                <a:satMod val="135000"/>
              </a:schemeClr>
              <a:prstClr val="white"/>
            </a:duotone>
          </a:blip>
          <a:srcRect l="-1928" t="-32578" r="-1" b="4829"/>
          <a:stretch/>
        </p:blipFill>
        <p:spPr>
          <a:xfrm>
            <a:off x="8134841" y="233722"/>
            <a:ext cx="915067" cy="116547"/>
          </a:xfrm>
          <a:prstGeom prst="rect">
            <a:avLst/>
          </a:prstGeom>
        </p:spPr>
      </p:pic>
      <p:sp>
        <p:nvSpPr>
          <p:cNvPr id="38" name="ZoneTexte 37"/>
          <p:cNvSpPr txBox="1"/>
          <p:nvPr/>
        </p:nvSpPr>
        <p:spPr>
          <a:xfrm>
            <a:off x="3551515" y="4853512"/>
            <a:ext cx="1468672" cy="261610"/>
          </a:xfrm>
          <a:prstGeom prst="rect">
            <a:avLst/>
          </a:prstGeom>
          <a:noFill/>
        </p:spPr>
        <p:txBody>
          <a:bodyPr wrap="none" rtlCol="0">
            <a:spAutoFit/>
          </a:bodyPr>
          <a:lstStyle/>
          <a:p>
            <a:r>
              <a:rPr lang="fr-FR" sz="1100" dirty="0" smtClean="0">
                <a:latin typeface="Century Gothic" panose="020B0502020202020204" pitchFamily="34" charset="0"/>
              </a:rPr>
              <a:t>Document interne </a:t>
            </a:r>
            <a:endParaRPr lang="fr-FR" sz="1100" dirty="0">
              <a:latin typeface="Century Gothic" panose="020B0502020202020204" pitchFamily="34" charset="0"/>
            </a:endParaRPr>
          </a:p>
        </p:txBody>
      </p:sp>
      <p:pic>
        <p:nvPicPr>
          <p:cNvPr id="41" name="Image 40">
            <a:hlinkClick r:id="rId19" action="ppaction://hlinksldjump"/>
          </p:cNvPr>
          <p:cNvPicPr>
            <a:picLocks noChangeAspect="1"/>
          </p:cNvPicPr>
          <p:nvPr/>
        </p:nvPicPr>
        <p:blipFill>
          <a:blip r:embed="rId20"/>
          <a:stretch>
            <a:fillRect/>
          </a:stretch>
        </p:blipFill>
        <p:spPr>
          <a:xfrm>
            <a:off x="116398" y="4736762"/>
            <a:ext cx="1054458" cy="355072"/>
          </a:xfrm>
          <a:prstGeom prst="rect">
            <a:avLst/>
          </a:prstGeom>
        </p:spPr>
      </p:pic>
      <p:sp>
        <p:nvSpPr>
          <p:cNvPr id="42" name="ZoneTexte 41"/>
          <p:cNvSpPr txBox="1"/>
          <p:nvPr/>
        </p:nvSpPr>
        <p:spPr>
          <a:xfrm>
            <a:off x="135460" y="89456"/>
            <a:ext cx="7460879" cy="677108"/>
          </a:xfrm>
          <a:prstGeom prst="rect">
            <a:avLst/>
          </a:prstGeom>
          <a:noFill/>
        </p:spPr>
        <p:txBody>
          <a:bodyPr wrap="square" rtlCol="0">
            <a:spAutoFit/>
          </a:bodyPr>
          <a:lstStyle/>
          <a:p>
            <a:r>
              <a:rPr lang="fr-FR" sz="2000" b="1" dirty="0" smtClean="0">
                <a:solidFill>
                  <a:srgbClr val="FF0000"/>
                </a:solidFill>
                <a:latin typeface="Berlin Sans FB" panose="020E0602020502020306" pitchFamily="34" charset="0"/>
              </a:rPr>
              <a:t>L</a:t>
            </a:r>
            <a:r>
              <a:rPr lang="fr-FR" sz="2000" b="1" dirty="0" smtClean="0">
                <a:latin typeface="Berlin Sans FB" panose="020E0602020502020306" pitchFamily="34" charset="0"/>
              </a:rPr>
              <a:t>ES </a:t>
            </a:r>
            <a:r>
              <a:rPr lang="fr-FR" sz="2000" b="1" dirty="0" smtClean="0">
                <a:solidFill>
                  <a:srgbClr val="FF0000"/>
                </a:solidFill>
                <a:latin typeface="Berlin Sans FB" panose="020E0602020502020306" pitchFamily="34" charset="0"/>
              </a:rPr>
              <a:t>E</a:t>
            </a:r>
            <a:r>
              <a:rPr lang="fr-FR" sz="2000" b="1" dirty="0" smtClean="0">
                <a:latin typeface="Berlin Sans FB" panose="020E0602020502020306" pitchFamily="34" charset="0"/>
              </a:rPr>
              <a:t>MPRUNTEURS ET LEUR </a:t>
            </a:r>
            <a:r>
              <a:rPr lang="fr-FR" sz="2000" b="1" dirty="0" smtClean="0">
                <a:solidFill>
                  <a:srgbClr val="FF0000"/>
                </a:solidFill>
                <a:latin typeface="Berlin Sans FB" panose="020E0602020502020306" pitchFamily="34" charset="0"/>
              </a:rPr>
              <a:t>P</a:t>
            </a:r>
            <a:r>
              <a:rPr lang="fr-FR" sz="2000" b="1" dirty="0" smtClean="0">
                <a:latin typeface="Berlin Sans FB" panose="020E0602020502020306" pitchFamily="34" charset="0"/>
              </a:rPr>
              <a:t>ROTECTION</a:t>
            </a:r>
            <a:endParaRPr lang="fr-FR" sz="2000" dirty="0" smtClean="0">
              <a:latin typeface="Berlin Sans FB" panose="020E0602020502020306" pitchFamily="34" charset="0"/>
            </a:endParaRPr>
          </a:p>
          <a:p>
            <a:endParaRPr lang="fr-FR" dirty="0" smtClean="0">
              <a:latin typeface="Berlin Sans FB" panose="020E0602020502020306" pitchFamily="34" charset="0"/>
            </a:endParaRPr>
          </a:p>
        </p:txBody>
      </p:sp>
    </p:spTree>
    <p:extLst>
      <p:ext uri="{BB962C8B-B14F-4D97-AF65-F5344CB8AC3E}">
        <p14:creationId xmlns:p14="http://schemas.microsoft.com/office/powerpoint/2010/main" val="24496606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56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17323" y="2251400"/>
            <a:ext cx="504841" cy="5048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93871" y="1839916"/>
            <a:ext cx="2133600"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Connecteur droit 7"/>
          <p:cNvCxnSpPr/>
          <p:nvPr/>
        </p:nvCxnSpPr>
        <p:spPr>
          <a:xfrm flipH="1">
            <a:off x="3859426" y="1526713"/>
            <a:ext cx="6473" cy="2485197"/>
          </a:xfrm>
          <a:prstGeom prst="line">
            <a:avLst/>
          </a:prstGeom>
          <a:ln w="28575">
            <a:solidFill>
              <a:srgbClr val="CC0000"/>
            </a:solidFill>
            <a:prstDash val="dash"/>
          </a:ln>
        </p:spPr>
        <p:style>
          <a:lnRef idx="1">
            <a:schemeClr val="accent1"/>
          </a:lnRef>
          <a:fillRef idx="0">
            <a:schemeClr val="accent1"/>
          </a:fillRef>
          <a:effectRef idx="0">
            <a:schemeClr val="accent1"/>
          </a:effectRef>
          <a:fontRef idx="minor">
            <a:schemeClr val="tx1"/>
          </a:fontRef>
        </p:style>
      </p:cxnSp>
      <p:sp>
        <p:nvSpPr>
          <p:cNvPr id="9" name="ZoneTexte 8"/>
          <p:cNvSpPr txBox="1"/>
          <p:nvPr/>
        </p:nvSpPr>
        <p:spPr>
          <a:xfrm>
            <a:off x="2455273" y="1108534"/>
            <a:ext cx="2952328" cy="307777"/>
          </a:xfrm>
          <a:prstGeom prst="rect">
            <a:avLst/>
          </a:prstGeom>
          <a:noFill/>
        </p:spPr>
        <p:txBody>
          <a:bodyPr wrap="square" rtlCol="0">
            <a:spAutoFit/>
          </a:bodyPr>
          <a:lstStyle/>
          <a:p>
            <a:pPr algn="ctr"/>
            <a:r>
              <a:rPr lang="fr-FR" sz="1400" dirty="0" smtClean="0">
                <a:latin typeface="Berlin Sans FB" panose="020E0602020502020306" pitchFamily="34" charset="0"/>
              </a:rPr>
              <a:t>200 000 €</a:t>
            </a:r>
            <a:endParaRPr lang="fr-FR" sz="1400" dirty="0">
              <a:latin typeface="Berlin Sans FB" panose="020E0602020502020306" pitchFamily="34" charset="0"/>
            </a:endParaRPr>
          </a:p>
        </p:txBody>
      </p:sp>
      <p:sp>
        <p:nvSpPr>
          <p:cNvPr id="11" name="ZoneTexte 10"/>
          <p:cNvSpPr txBox="1"/>
          <p:nvPr/>
        </p:nvSpPr>
        <p:spPr>
          <a:xfrm>
            <a:off x="3872530" y="1632335"/>
            <a:ext cx="1474919" cy="307777"/>
          </a:xfrm>
          <a:prstGeom prst="rect">
            <a:avLst/>
          </a:prstGeom>
          <a:noFill/>
        </p:spPr>
        <p:txBody>
          <a:bodyPr wrap="square" rtlCol="0">
            <a:spAutoFit/>
          </a:bodyPr>
          <a:lstStyle/>
          <a:p>
            <a:pPr algn="ctr"/>
            <a:r>
              <a:rPr lang="fr-FR" sz="1400" dirty="0">
                <a:latin typeface="Berlin Sans FB" panose="020E0602020502020306" pitchFamily="34" charset="0"/>
              </a:rPr>
              <a:t>1</a:t>
            </a:r>
            <a:r>
              <a:rPr lang="fr-FR" sz="1400" dirty="0" smtClean="0">
                <a:latin typeface="Berlin Sans FB" panose="020E0602020502020306" pitchFamily="34" charset="0"/>
              </a:rPr>
              <a:t>00 000 €</a:t>
            </a:r>
            <a:endParaRPr lang="fr-FR" sz="1400" dirty="0">
              <a:latin typeface="Berlin Sans FB" panose="020E0602020502020306" pitchFamily="34" charset="0"/>
            </a:endParaRPr>
          </a:p>
        </p:txBody>
      </p:sp>
      <p:pic>
        <p:nvPicPr>
          <p:cNvPr id="12" name="Picture 10" descr="Image associée">
            <a:hlinkClick r:id="rId7"/>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b="23400"/>
          <a:stretch/>
        </p:blipFill>
        <p:spPr bwMode="auto">
          <a:xfrm rot="7185797" flipH="1">
            <a:off x="3928686" y="1158956"/>
            <a:ext cx="589584" cy="33568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44205" y="614760"/>
            <a:ext cx="418728" cy="4187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ZoneTexte 14"/>
          <p:cNvSpPr txBox="1"/>
          <p:nvPr/>
        </p:nvSpPr>
        <p:spPr>
          <a:xfrm>
            <a:off x="827585" y="699542"/>
            <a:ext cx="4593494" cy="307777"/>
          </a:xfrm>
          <a:prstGeom prst="rect">
            <a:avLst/>
          </a:prstGeom>
          <a:noFill/>
        </p:spPr>
        <p:txBody>
          <a:bodyPr wrap="square" rtlCol="0">
            <a:spAutoFit/>
          </a:bodyPr>
          <a:lstStyle/>
          <a:p>
            <a:pPr algn="ctr"/>
            <a:r>
              <a:rPr lang="fr-FR" sz="1400" b="1" dirty="0" smtClean="0">
                <a:latin typeface="Berlin Sans FB" panose="020E0602020502020306" pitchFamily="34" charset="0"/>
              </a:rPr>
              <a:t>Exemple acquisition pour un couple non marié </a:t>
            </a:r>
            <a:r>
              <a:rPr lang="fr-FR" sz="1400" dirty="0" smtClean="0">
                <a:latin typeface="Berlin Sans FB" panose="020E0602020502020306" pitchFamily="34" charset="0"/>
              </a:rPr>
              <a:t>: </a:t>
            </a:r>
            <a:endParaRPr lang="fr-FR" sz="1400" dirty="0">
              <a:latin typeface="Berlin Sans FB" panose="020E0602020502020306" pitchFamily="34" charset="0"/>
            </a:endParaRPr>
          </a:p>
        </p:txBody>
      </p:sp>
      <p:sp>
        <p:nvSpPr>
          <p:cNvPr id="16" name="ZoneTexte 15"/>
          <p:cNvSpPr txBox="1"/>
          <p:nvPr/>
        </p:nvSpPr>
        <p:spPr>
          <a:xfrm rot="1627675">
            <a:off x="465669" y="265818"/>
            <a:ext cx="575799" cy="1107996"/>
          </a:xfrm>
          <a:prstGeom prst="rect">
            <a:avLst/>
          </a:prstGeom>
          <a:noFill/>
        </p:spPr>
        <p:txBody>
          <a:bodyPr wrap="none" rtlCol="0">
            <a:spAutoFit/>
          </a:bodyPr>
          <a:lstStyle/>
          <a:p>
            <a:r>
              <a:rPr lang="fr-FR" sz="6600" b="1" dirty="0" smtClean="0">
                <a:solidFill>
                  <a:srgbClr val="C00000"/>
                </a:solidFill>
                <a:effectLst>
                  <a:outerShdw blurRad="38100" dist="38100" dir="2700000" algn="tl">
                    <a:srgbClr val="000000">
                      <a:alpha val="43137"/>
                    </a:srgbClr>
                  </a:outerShdw>
                </a:effectLst>
                <a:latin typeface="Bradley Hand ITC" panose="03070402050302030203" pitchFamily="66" charset="0"/>
              </a:rPr>
              <a:t>x</a:t>
            </a:r>
            <a:endParaRPr lang="fr-FR" sz="6600" b="1" dirty="0">
              <a:solidFill>
                <a:srgbClr val="C00000"/>
              </a:solidFill>
              <a:effectLst>
                <a:outerShdw blurRad="38100" dist="38100" dir="2700000" algn="tl">
                  <a:srgbClr val="000000">
                    <a:alpha val="43137"/>
                  </a:srgbClr>
                </a:outerShdw>
              </a:effectLst>
              <a:latin typeface="Bradley Hand ITC" panose="03070402050302030203" pitchFamily="66" charset="0"/>
            </a:endParaRPr>
          </a:p>
        </p:txBody>
      </p:sp>
      <p:pic>
        <p:nvPicPr>
          <p:cNvPr id="23" name="Picture 1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877006" y="2058927"/>
            <a:ext cx="653528" cy="653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Rectangle 24"/>
          <p:cNvSpPr/>
          <p:nvPr/>
        </p:nvSpPr>
        <p:spPr>
          <a:xfrm>
            <a:off x="2912171" y="4083918"/>
            <a:ext cx="1907455" cy="457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050" dirty="0" smtClean="0">
                <a:latin typeface="Berlin Sans FB" panose="020E0602020502020306" pitchFamily="34" charset="0"/>
              </a:rPr>
              <a:t>Assurances Emprunteurs </a:t>
            </a:r>
          </a:p>
          <a:p>
            <a:pPr algn="ctr"/>
            <a:r>
              <a:rPr lang="fr-FR" sz="1050" dirty="0" smtClean="0">
                <a:latin typeface="Berlin Sans FB" panose="020E0602020502020306" pitchFamily="34" charset="0"/>
              </a:rPr>
              <a:t>2 têtes 100 %</a:t>
            </a:r>
            <a:endParaRPr lang="fr-FR" sz="1050" dirty="0">
              <a:latin typeface="Berlin Sans FB" panose="020E0602020502020306" pitchFamily="34" charset="0"/>
            </a:endParaRPr>
          </a:p>
        </p:txBody>
      </p:sp>
      <p:sp>
        <p:nvSpPr>
          <p:cNvPr id="28" name="Rectangle 27"/>
          <p:cNvSpPr/>
          <p:nvPr/>
        </p:nvSpPr>
        <p:spPr>
          <a:xfrm>
            <a:off x="2917869" y="4083918"/>
            <a:ext cx="1907455" cy="4572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latin typeface="Berlin Sans FB" panose="020E0602020502020306" pitchFamily="34" charset="0"/>
              </a:rPr>
              <a:t>CRD</a:t>
            </a:r>
            <a:endParaRPr lang="fr-FR" dirty="0">
              <a:latin typeface="Berlin Sans FB" panose="020E0602020502020306" pitchFamily="34" charset="0"/>
            </a:endParaRPr>
          </a:p>
        </p:txBody>
      </p:sp>
      <p:sp>
        <p:nvSpPr>
          <p:cNvPr id="34" name="Rectangle 33"/>
          <p:cNvSpPr/>
          <p:nvPr/>
        </p:nvSpPr>
        <p:spPr>
          <a:xfrm>
            <a:off x="6081071" y="2756241"/>
            <a:ext cx="940855" cy="216024"/>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fr-FR" sz="1100" dirty="0" smtClean="0">
                <a:latin typeface="Berlin Sans FB" panose="020E0602020502020306" pitchFamily="34" charset="0"/>
              </a:rPr>
              <a:t>Testament </a:t>
            </a:r>
            <a:endParaRPr lang="fr-FR" sz="1100" dirty="0">
              <a:latin typeface="Berlin Sans FB" panose="020E0602020502020306" pitchFamily="34" charset="0"/>
            </a:endParaRPr>
          </a:p>
        </p:txBody>
      </p:sp>
      <p:pic>
        <p:nvPicPr>
          <p:cNvPr id="36" name="Picture 13"/>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073762" y="2427734"/>
            <a:ext cx="326764" cy="3267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ZoneTexte 9"/>
          <p:cNvSpPr txBox="1"/>
          <p:nvPr/>
        </p:nvSpPr>
        <p:spPr>
          <a:xfrm>
            <a:off x="2384507" y="1632335"/>
            <a:ext cx="1474919" cy="307777"/>
          </a:xfrm>
          <a:prstGeom prst="rect">
            <a:avLst/>
          </a:prstGeom>
          <a:noFill/>
        </p:spPr>
        <p:txBody>
          <a:bodyPr wrap="square" rtlCol="0">
            <a:spAutoFit/>
          </a:bodyPr>
          <a:lstStyle/>
          <a:p>
            <a:pPr algn="ctr"/>
            <a:r>
              <a:rPr lang="fr-FR" sz="1400" dirty="0">
                <a:latin typeface="Berlin Sans FB" panose="020E0602020502020306" pitchFamily="34" charset="0"/>
              </a:rPr>
              <a:t>1</a:t>
            </a:r>
            <a:r>
              <a:rPr lang="fr-FR" sz="1400" dirty="0" smtClean="0">
                <a:latin typeface="Berlin Sans FB" panose="020E0602020502020306" pitchFamily="34" charset="0"/>
              </a:rPr>
              <a:t>00 000 €</a:t>
            </a:r>
            <a:endParaRPr lang="fr-FR" sz="1400" dirty="0">
              <a:latin typeface="Berlin Sans FB" panose="020E0602020502020306" pitchFamily="34" charset="0"/>
            </a:endParaRPr>
          </a:p>
        </p:txBody>
      </p:sp>
      <p:pic>
        <p:nvPicPr>
          <p:cNvPr id="13" name="Picture 10" descr="Image associée">
            <a:hlinkClick r:id="rId7"/>
          </p:cNvPr>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b="23400"/>
          <a:stretch/>
        </p:blipFill>
        <p:spPr bwMode="auto">
          <a:xfrm rot="2804719" flipH="1" flipV="1">
            <a:off x="3268980" y="1203877"/>
            <a:ext cx="521584" cy="368525"/>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7" descr="Cash premium icon"/>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464118" y="3966492"/>
            <a:ext cx="692051" cy="692051"/>
          </a:xfrm>
          <a:prstGeom prst="rect">
            <a:avLst/>
          </a:prstGeom>
          <a:noFill/>
          <a:extLst>
            <a:ext uri="{909E8E84-426E-40DD-AFC4-6F175D3DCCD1}">
              <a14:hiddenFill xmlns:a14="http://schemas.microsoft.com/office/drawing/2010/main">
                <a:solidFill>
                  <a:srgbClr val="FFFFFF"/>
                </a:solidFill>
              </a14:hiddenFill>
            </a:ext>
          </a:extLst>
        </p:spPr>
      </p:pic>
      <p:sp>
        <p:nvSpPr>
          <p:cNvPr id="18" name="Espace réservé du numéro de diapositive 17"/>
          <p:cNvSpPr>
            <a:spLocks noGrp="1"/>
          </p:cNvSpPr>
          <p:nvPr>
            <p:ph type="sldNum" sz="quarter" idx="12"/>
          </p:nvPr>
        </p:nvSpPr>
        <p:spPr/>
        <p:txBody>
          <a:bodyPr/>
          <a:lstStyle/>
          <a:p>
            <a:fld id="{1D19D0A2-BBF5-4B7E-A646-CBE7ACEBDC00}" type="slidenum">
              <a:rPr lang="fr-FR" smtClean="0"/>
              <a:t>10</a:t>
            </a:fld>
            <a:endParaRPr lang="fr-FR"/>
          </a:p>
        </p:txBody>
      </p:sp>
      <p:pic>
        <p:nvPicPr>
          <p:cNvPr id="39"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172400" y="63982"/>
            <a:ext cx="839951" cy="16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1050467" y="957622"/>
            <a:ext cx="609600" cy="609600"/>
          </a:xfrm>
          <a:prstGeom prst="rect">
            <a:avLst/>
          </a:prstGeom>
        </p:spPr>
      </p:pic>
      <p:grpSp>
        <p:nvGrpSpPr>
          <p:cNvPr id="33" name="Groupe 32"/>
          <p:cNvGrpSpPr/>
          <p:nvPr/>
        </p:nvGrpSpPr>
        <p:grpSpPr>
          <a:xfrm>
            <a:off x="362386" y="2174413"/>
            <a:ext cx="1086170" cy="914400"/>
            <a:chOff x="389486" y="2161543"/>
            <a:chExt cx="1086170" cy="914400"/>
          </a:xfrm>
        </p:grpSpPr>
        <p:sp>
          <p:nvSpPr>
            <p:cNvPr id="38" name="Rectangle 37"/>
            <p:cNvSpPr/>
            <p:nvPr/>
          </p:nvSpPr>
          <p:spPr>
            <a:xfrm>
              <a:off x="389486" y="2161543"/>
              <a:ext cx="108617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1" name="Groupe 40"/>
            <p:cNvGrpSpPr/>
            <p:nvPr/>
          </p:nvGrpSpPr>
          <p:grpSpPr>
            <a:xfrm>
              <a:off x="462793" y="2264470"/>
              <a:ext cx="940855" cy="720865"/>
              <a:chOff x="462793" y="2264470"/>
              <a:chExt cx="940855" cy="720865"/>
            </a:xfrm>
            <a:solidFill>
              <a:schemeClr val="bg1"/>
            </a:solidFill>
          </p:grpSpPr>
          <p:pic>
            <p:nvPicPr>
              <p:cNvPr id="42"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9045" y="2264470"/>
                <a:ext cx="504841" cy="504841"/>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pic>
            <p:nvPicPr>
              <p:cNvPr id="43" name="Picture 12"/>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467544" y="2440460"/>
                <a:ext cx="326764" cy="326764"/>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sp>
            <p:nvSpPr>
              <p:cNvPr id="44" name="Rectangle 43"/>
              <p:cNvSpPr/>
              <p:nvPr/>
            </p:nvSpPr>
            <p:spPr>
              <a:xfrm>
                <a:off x="462793" y="2769311"/>
                <a:ext cx="940855" cy="216024"/>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fr-FR" sz="1100" dirty="0" smtClean="0">
                    <a:latin typeface="Berlin Sans FB" panose="020E0602020502020306" pitchFamily="34" charset="0"/>
                  </a:rPr>
                  <a:t>Testament </a:t>
                </a:r>
                <a:endParaRPr lang="fr-FR" sz="1100" dirty="0">
                  <a:latin typeface="Berlin Sans FB" panose="020E0602020502020306" pitchFamily="34" charset="0"/>
                </a:endParaRPr>
              </a:p>
            </p:txBody>
          </p:sp>
        </p:grpSp>
      </p:grpSp>
      <p:pic>
        <p:nvPicPr>
          <p:cNvPr id="30" name="Image 29"/>
          <p:cNvPicPr>
            <a:picLocks noChangeAspect="1"/>
          </p:cNvPicPr>
          <p:nvPr/>
        </p:nvPicPr>
        <p:blipFill rotWithShape="1">
          <a:blip r:embed="rId17">
            <a:duotone>
              <a:schemeClr val="accent2">
                <a:shade val="45000"/>
                <a:satMod val="135000"/>
              </a:schemeClr>
              <a:prstClr val="white"/>
            </a:duotone>
          </a:blip>
          <a:srcRect l="-1928" t="-32578" r="-1" b="4829"/>
          <a:stretch/>
        </p:blipFill>
        <p:spPr>
          <a:xfrm>
            <a:off x="8134841" y="233722"/>
            <a:ext cx="915067" cy="116547"/>
          </a:xfrm>
          <a:prstGeom prst="rect">
            <a:avLst/>
          </a:prstGeom>
        </p:spPr>
      </p:pic>
      <p:sp>
        <p:nvSpPr>
          <p:cNvPr id="31" name="ZoneTexte 30"/>
          <p:cNvSpPr txBox="1"/>
          <p:nvPr/>
        </p:nvSpPr>
        <p:spPr>
          <a:xfrm>
            <a:off x="3551515" y="4853512"/>
            <a:ext cx="1468672" cy="261610"/>
          </a:xfrm>
          <a:prstGeom prst="rect">
            <a:avLst/>
          </a:prstGeom>
          <a:noFill/>
        </p:spPr>
        <p:txBody>
          <a:bodyPr wrap="none" rtlCol="0">
            <a:spAutoFit/>
          </a:bodyPr>
          <a:lstStyle/>
          <a:p>
            <a:r>
              <a:rPr lang="fr-FR" sz="1100" dirty="0" smtClean="0">
                <a:latin typeface="Century Gothic" panose="020B0502020202020204" pitchFamily="34" charset="0"/>
              </a:rPr>
              <a:t>Document interne </a:t>
            </a:r>
            <a:endParaRPr lang="fr-FR" sz="1100" dirty="0">
              <a:latin typeface="Century Gothic" panose="020B0502020202020204" pitchFamily="34" charset="0"/>
            </a:endParaRPr>
          </a:p>
        </p:txBody>
      </p:sp>
      <p:pic>
        <p:nvPicPr>
          <p:cNvPr id="32" name="Image 31">
            <a:hlinkClick r:id="rId18" action="ppaction://hlinksldjump"/>
          </p:cNvPr>
          <p:cNvPicPr>
            <a:picLocks noChangeAspect="1"/>
          </p:cNvPicPr>
          <p:nvPr/>
        </p:nvPicPr>
        <p:blipFill>
          <a:blip r:embed="rId19"/>
          <a:stretch>
            <a:fillRect/>
          </a:stretch>
        </p:blipFill>
        <p:spPr>
          <a:xfrm>
            <a:off x="116398" y="4736762"/>
            <a:ext cx="1054458" cy="355072"/>
          </a:xfrm>
          <a:prstGeom prst="rect">
            <a:avLst/>
          </a:prstGeom>
        </p:spPr>
      </p:pic>
      <p:sp>
        <p:nvSpPr>
          <p:cNvPr id="37" name="ZoneTexte 36"/>
          <p:cNvSpPr txBox="1"/>
          <p:nvPr/>
        </p:nvSpPr>
        <p:spPr>
          <a:xfrm>
            <a:off x="135460" y="89456"/>
            <a:ext cx="7460879" cy="677108"/>
          </a:xfrm>
          <a:prstGeom prst="rect">
            <a:avLst/>
          </a:prstGeom>
          <a:noFill/>
        </p:spPr>
        <p:txBody>
          <a:bodyPr wrap="square" rtlCol="0">
            <a:spAutoFit/>
          </a:bodyPr>
          <a:lstStyle/>
          <a:p>
            <a:r>
              <a:rPr lang="fr-FR" sz="2000" b="1" dirty="0" smtClean="0">
                <a:solidFill>
                  <a:srgbClr val="FF0000"/>
                </a:solidFill>
                <a:latin typeface="Berlin Sans FB" panose="020E0602020502020306" pitchFamily="34" charset="0"/>
              </a:rPr>
              <a:t>L</a:t>
            </a:r>
            <a:r>
              <a:rPr lang="fr-FR" sz="2000" b="1" dirty="0" smtClean="0">
                <a:latin typeface="Berlin Sans FB" panose="020E0602020502020306" pitchFamily="34" charset="0"/>
              </a:rPr>
              <a:t>ES </a:t>
            </a:r>
            <a:r>
              <a:rPr lang="fr-FR" sz="2000" b="1" dirty="0" smtClean="0">
                <a:solidFill>
                  <a:srgbClr val="FF0000"/>
                </a:solidFill>
                <a:latin typeface="Berlin Sans FB" panose="020E0602020502020306" pitchFamily="34" charset="0"/>
              </a:rPr>
              <a:t>E</a:t>
            </a:r>
            <a:r>
              <a:rPr lang="fr-FR" sz="2000" b="1" dirty="0" smtClean="0">
                <a:latin typeface="Berlin Sans FB" panose="020E0602020502020306" pitchFamily="34" charset="0"/>
              </a:rPr>
              <a:t>MPRUNTEURS ET LEUR </a:t>
            </a:r>
            <a:r>
              <a:rPr lang="fr-FR" sz="2000" b="1" dirty="0" smtClean="0">
                <a:solidFill>
                  <a:srgbClr val="FF0000"/>
                </a:solidFill>
                <a:latin typeface="Berlin Sans FB" panose="020E0602020502020306" pitchFamily="34" charset="0"/>
              </a:rPr>
              <a:t>P</a:t>
            </a:r>
            <a:r>
              <a:rPr lang="fr-FR" sz="2000" b="1" dirty="0" smtClean="0">
                <a:latin typeface="Berlin Sans FB" panose="020E0602020502020306" pitchFamily="34" charset="0"/>
              </a:rPr>
              <a:t>ROTECTION</a:t>
            </a:r>
            <a:endParaRPr lang="fr-FR" sz="2000" dirty="0" smtClean="0">
              <a:latin typeface="Berlin Sans FB" panose="020E0602020502020306" pitchFamily="34" charset="0"/>
            </a:endParaRPr>
          </a:p>
          <a:p>
            <a:endParaRPr lang="fr-FR" dirty="0" smtClean="0">
              <a:latin typeface="Berlin Sans FB" panose="020E0602020502020306" pitchFamily="34" charset="0"/>
            </a:endParaRPr>
          </a:p>
        </p:txBody>
      </p:sp>
    </p:spTree>
    <p:extLst>
      <p:ext uri="{BB962C8B-B14F-4D97-AF65-F5344CB8AC3E}">
        <p14:creationId xmlns:p14="http://schemas.microsoft.com/office/powerpoint/2010/main" val="7305869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420"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93871" y="1839916"/>
            <a:ext cx="2133600"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Connecteur droit 7"/>
          <p:cNvCxnSpPr/>
          <p:nvPr/>
        </p:nvCxnSpPr>
        <p:spPr>
          <a:xfrm flipH="1">
            <a:off x="3859426" y="1526713"/>
            <a:ext cx="6473" cy="2485197"/>
          </a:xfrm>
          <a:prstGeom prst="line">
            <a:avLst/>
          </a:prstGeom>
          <a:ln w="28575">
            <a:solidFill>
              <a:srgbClr val="CC0000"/>
            </a:solidFill>
            <a:prstDash val="dash"/>
          </a:ln>
        </p:spPr>
        <p:style>
          <a:lnRef idx="1">
            <a:schemeClr val="accent1"/>
          </a:lnRef>
          <a:fillRef idx="0">
            <a:schemeClr val="accent1"/>
          </a:fillRef>
          <a:effectRef idx="0">
            <a:schemeClr val="accent1"/>
          </a:effectRef>
          <a:fontRef idx="minor">
            <a:schemeClr val="tx1"/>
          </a:fontRef>
        </p:style>
      </p:cxnSp>
      <p:sp>
        <p:nvSpPr>
          <p:cNvPr id="9" name="ZoneTexte 8"/>
          <p:cNvSpPr txBox="1"/>
          <p:nvPr/>
        </p:nvSpPr>
        <p:spPr>
          <a:xfrm>
            <a:off x="2455273" y="1108534"/>
            <a:ext cx="2952328" cy="307777"/>
          </a:xfrm>
          <a:prstGeom prst="rect">
            <a:avLst/>
          </a:prstGeom>
          <a:noFill/>
        </p:spPr>
        <p:txBody>
          <a:bodyPr wrap="square" rtlCol="0">
            <a:spAutoFit/>
          </a:bodyPr>
          <a:lstStyle/>
          <a:p>
            <a:pPr algn="ctr"/>
            <a:r>
              <a:rPr lang="fr-FR" sz="1400" dirty="0" smtClean="0">
                <a:latin typeface="Berlin Sans FB" panose="020E0602020502020306" pitchFamily="34" charset="0"/>
              </a:rPr>
              <a:t>200 000 €</a:t>
            </a:r>
            <a:endParaRPr lang="fr-FR" sz="1400" dirty="0">
              <a:latin typeface="Berlin Sans FB" panose="020E0602020502020306" pitchFamily="34" charset="0"/>
            </a:endParaRPr>
          </a:p>
        </p:txBody>
      </p:sp>
      <p:sp>
        <p:nvSpPr>
          <p:cNvPr id="11" name="ZoneTexte 10"/>
          <p:cNvSpPr txBox="1"/>
          <p:nvPr/>
        </p:nvSpPr>
        <p:spPr>
          <a:xfrm>
            <a:off x="3872530" y="1632335"/>
            <a:ext cx="1474919" cy="307777"/>
          </a:xfrm>
          <a:prstGeom prst="rect">
            <a:avLst/>
          </a:prstGeom>
          <a:noFill/>
        </p:spPr>
        <p:txBody>
          <a:bodyPr wrap="square" rtlCol="0">
            <a:spAutoFit/>
          </a:bodyPr>
          <a:lstStyle/>
          <a:p>
            <a:pPr algn="ctr"/>
            <a:r>
              <a:rPr lang="fr-FR" sz="1400" dirty="0">
                <a:latin typeface="Berlin Sans FB" panose="020E0602020502020306" pitchFamily="34" charset="0"/>
              </a:rPr>
              <a:t>1</a:t>
            </a:r>
            <a:r>
              <a:rPr lang="fr-FR" sz="1400" dirty="0" smtClean="0">
                <a:latin typeface="Berlin Sans FB" panose="020E0602020502020306" pitchFamily="34" charset="0"/>
              </a:rPr>
              <a:t>00 000 €</a:t>
            </a:r>
            <a:endParaRPr lang="fr-FR" sz="1400" dirty="0">
              <a:latin typeface="Berlin Sans FB" panose="020E0602020502020306" pitchFamily="34" charset="0"/>
            </a:endParaRPr>
          </a:p>
        </p:txBody>
      </p:sp>
      <p:pic>
        <p:nvPicPr>
          <p:cNvPr id="12" name="Picture 10" descr="Image associée">
            <a:hlinkClick r:id="rId6"/>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b="23400"/>
          <a:stretch/>
        </p:blipFill>
        <p:spPr bwMode="auto">
          <a:xfrm rot="7185797" flipH="1">
            <a:off x="3928686" y="1158956"/>
            <a:ext cx="589584" cy="33568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4205" y="614760"/>
            <a:ext cx="418728" cy="4187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ZoneTexte 14"/>
          <p:cNvSpPr txBox="1"/>
          <p:nvPr/>
        </p:nvSpPr>
        <p:spPr>
          <a:xfrm>
            <a:off x="827585" y="699542"/>
            <a:ext cx="4593494" cy="307777"/>
          </a:xfrm>
          <a:prstGeom prst="rect">
            <a:avLst/>
          </a:prstGeom>
          <a:noFill/>
        </p:spPr>
        <p:txBody>
          <a:bodyPr wrap="square" rtlCol="0">
            <a:spAutoFit/>
          </a:bodyPr>
          <a:lstStyle/>
          <a:p>
            <a:pPr algn="ctr"/>
            <a:r>
              <a:rPr lang="fr-FR" sz="1400" b="1" dirty="0" smtClean="0">
                <a:latin typeface="Berlin Sans FB" panose="020E0602020502020306" pitchFamily="34" charset="0"/>
              </a:rPr>
              <a:t>Exemple acquisition pour un couple non marié </a:t>
            </a:r>
            <a:r>
              <a:rPr lang="fr-FR" sz="1400" dirty="0" smtClean="0">
                <a:latin typeface="Berlin Sans FB" panose="020E0602020502020306" pitchFamily="34" charset="0"/>
              </a:rPr>
              <a:t>: </a:t>
            </a:r>
            <a:endParaRPr lang="fr-FR" sz="1400" dirty="0">
              <a:latin typeface="Berlin Sans FB" panose="020E0602020502020306" pitchFamily="34" charset="0"/>
            </a:endParaRPr>
          </a:p>
        </p:txBody>
      </p:sp>
      <p:sp>
        <p:nvSpPr>
          <p:cNvPr id="16" name="ZoneTexte 15"/>
          <p:cNvSpPr txBox="1"/>
          <p:nvPr/>
        </p:nvSpPr>
        <p:spPr>
          <a:xfrm rot="1627675">
            <a:off x="465669" y="265818"/>
            <a:ext cx="575799" cy="1107996"/>
          </a:xfrm>
          <a:prstGeom prst="rect">
            <a:avLst/>
          </a:prstGeom>
          <a:noFill/>
        </p:spPr>
        <p:txBody>
          <a:bodyPr wrap="none" rtlCol="0">
            <a:spAutoFit/>
          </a:bodyPr>
          <a:lstStyle/>
          <a:p>
            <a:r>
              <a:rPr lang="fr-FR" sz="6600" b="1" dirty="0" smtClean="0">
                <a:solidFill>
                  <a:srgbClr val="C00000"/>
                </a:solidFill>
                <a:effectLst>
                  <a:outerShdw blurRad="38100" dist="38100" dir="2700000" algn="tl">
                    <a:srgbClr val="000000">
                      <a:alpha val="43137"/>
                    </a:srgbClr>
                  </a:outerShdw>
                </a:effectLst>
                <a:latin typeface="Bradley Hand ITC" panose="03070402050302030203" pitchFamily="66" charset="0"/>
              </a:rPr>
              <a:t>x</a:t>
            </a:r>
            <a:endParaRPr lang="fr-FR" sz="6600" b="1" dirty="0">
              <a:solidFill>
                <a:srgbClr val="C00000"/>
              </a:solidFill>
              <a:effectLst>
                <a:outerShdw blurRad="38100" dist="38100" dir="2700000" algn="tl">
                  <a:srgbClr val="000000">
                    <a:alpha val="43137"/>
                  </a:srgbClr>
                </a:outerShdw>
              </a:effectLst>
              <a:latin typeface="Bradley Hand ITC" panose="03070402050302030203" pitchFamily="66" charset="0"/>
            </a:endParaRPr>
          </a:p>
        </p:txBody>
      </p:sp>
      <p:pic>
        <p:nvPicPr>
          <p:cNvPr id="23" name="Picture 1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877006" y="2058927"/>
            <a:ext cx="653528" cy="653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Rectangle 24"/>
          <p:cNvSpPr/>
          <p:nvPr/>
        </p:nvSpPr>
        <p:spPr>
          <a:xfrm>
            <a:off x="2912171" y="4083918"/>
            <a:ext cx="1907455" cy="457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050" dirty="0" smtClean="0">
                <a:latin typeface="Berlin Sans FB" panose="020E0602020502020306" pitchFamily="34" charset="0"/>
              </a:rPr>
              <a:t>Assurances Emprunteurs </a:t>
            </a:r>
          </a:p>
          <a:p>
            <a:pPr algn="ctr"/>
            <a:r>
              <a:rPr lang="fr-FR" sz="1050" dirty="0" smtClean="0">
                <a:latin typeface="Berlin Sans FB" panose="020E0602020502020306" pitchFamily="34" charset="0"/>
              </a:rPr>
              <a:t>2 têtes 100 %</a:t>
            </a:r>
            <a:endParaRPr lang="fr-FR" sz="1050" dirty="0">
              <a:latin typeface="Berlin Sans FB" panose="020E0602020502020306" pitchFamily="34" charset="0"/>
            </a:endParaRPr>
          </a:p>
        </p:txBody>
      </p:sp>
      <p:sp>
        <p:nvSpPr>
          <p:cNvPr id="28" name="Rectangle 27"/>
          <p:cNvSpPr/>
          <p:nvPr/>
        </p:nvSpPr>
        <p:spPr>
          <a:xfrm>
            <a:off x="2917869" y="4083918"/>
            <a:ext cx="1907455" cy="4572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latin typeface="Berlin Sans FB" panose="020E0602020502020306" pitchFamily="34" charset="0"/>
              </a:rPr>
              <a:t>CRD</a:t>
            </a:r>
            <a:endParaRPr lang="fr-FR" dirty="0">
              <a:latin typeface="Berlin Sans FB" panose="020E0602020502020306" pitchFamily="34" charset="0"/>
            </a:endParaRPr>
          </a:p>
        </p:txBody>
      </p:sp>
      <p:sp>
        <p:nvSpPr>
          <p:cNvPr id="10" name="ZoneTexte 9"/>
          <p:cNvSpPr txBox="1"/>
          <p:nvPr/>
        </p:nvSpPr>
        <p:spPr>
          <a:xfrm>
            <a:off x="2384507" y="1632335"/>
            <a:ext cx="1474919" cy="307777"/>
          </a:xfrm>
          <a:prstGeom prst="rect">
            <a:avLst/>
          </a:prstGeom>
          <a:noFill/>
        </p:spPr>
        <p:txBody>
          <a:bodyPr wrap="square" rtlCol="0">
            <a:spAutoFit/>
          </a:bodyPr>
          <a:lstStyle/>
          <a:p>
            <a:pPr algn="ctr"/>
            <a:r>
              <a:rPr lang="fr-FR" sz="1400" dirty="0">
                <a:latin typeface="Berlin Sans FB" panose="020E0602020502020306" pitchFamily="34" charset="0"/>
              </a:rPr>
              <a:t>1</a:t>
            </a:r>
            <a:r>
              <a:rPr lang="fr-FR" sz="1400" dirty="0" smtClean="0">
                <a:latin typeface="Berlin Sans FB" panose="020E0602020502020306" pitchFamily="34" charset="0"/>
              </a:rPr>
              <a:t>00 000 €</a:t>
            </a:r>
            <a:endParaRPr lang="fr-FR" sz="1400" dirty="0">
              <a:latin typeface="Berlin Sans FB" panose="020E0602020502020306" pitchFamily="34" charset="0"/>
            </a:endParaRPr>
          </a:p>
        </p:txBody>
      </p:sp>
      <p:pic>
        <p:nvPicPr>
          <p:cNvPr id="13" name="Picture 10" descr="Image associée">
            <a:hlinkClick r:id="rId6"/>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b="23400"/>
          <a:stretch/>
        </p:blipFill>
        <p:spPr bwMode="auto">
          <a:xfrm rot="2804719" flipH="1" flipV="1">
            <a:off x="3268980" y="1203877"/>
            <a:ext cx="521584" cy="368525"/>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7" descr="Cash premium icon"/>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464118" y="3966492"/>
            <a:ext cx="692051" cy="692051"/>
          </a:xfrm>
          <a:prstGeom prst="rect">
            <a:avLst/>
          </a:prstGeom>
          <a:noFill/>
          <a:extLst>
            <a:ext uri="{909E8E84-426E-40DD-AFC4-6F175D3DCCD1}">
              <a14:hiddenFill xmlns:a14="http://schemas.microsoft.com/office/drawing/2010/main">
                <a:solidFill>
                  <a:srgbClr val="FFFFFF"/>
                </a:solidFill>
              </a14:hiddenFill>
            </a:ext>
          </a:extLst>
        </p:spPr>
      </p:pic>
      <p:sp>
        <p:nvSpPr>
          <p:cNvPr id="33" name="ZoneTexte 32"/>
          <p:cNvSpPr txBox="1"/>
          <p:nvPr/>
        </p:nvSpPr>
        <p:spPr>
          <a:xfrm>
            <a:off x="233710" y="1142429"/>
            <a:ext cx="2245696" cy="469359"/>
          </a:xfrm>
          <a:prstGeom prst="rect">
            <a:avLst/>
          </a:prstGeom>
          <a:noFill/>
        </p:spPr>
        <p:txBody>
          <a:bodyPr wrap="square" rtlCol="0">
            <a:spAutoFit/>
          </a:bodyPr>
          <a:lstStyle/>
          <a:p>
            <a:pPr algn="ctr"/>
            <a:r>
              <a:rPr lang="fr-FR" sz="1050" dirty="0" smtClean="0">
                <a:latin typeface="Berlin Sans FB" panose="020E0602020502020306" pitchFamily="34" charset="0"/>
              </a:rPr>
              <a:t>Frais de succession : </a:t>
            </a:r>
          </a:p>
          <a:p>
            <a:pPr algn="ctr"/>
            <a:r>
              <a:rPr lang="fr-FR" sz="700" dirty="0" smtClean="0">
                <a:latin typeface="Berlin Sans FB" panose="020E0602020502020306" pitchFamily="34" charset="0"/>
              </a:rPr>
              <a:t>Les taux ci-dessous sont valables en l’état actuel </a:t>
            </a:r>
          </a:p>
          <a:p>
            <a:pPr algn="ctr"/>
            <a:r>
              <a:rPr lang="fr-FR" sz="700" dirty="0" smtClean="0">
                <a:latin typeface="Berlin Sans FB" panose="020E0602020502020306" pitchFamily="34" charset="0"/>
              </a:rPr>
              <a:t>de la législation et sont susceptibles d’évoluer.  </a:t>
            </a:r>
            <a:endParaRPr lang="fr-FR" sz="700" dirty="0">
              <a:latin typeface="Berlin Sans FB" panose="020E0602020502020306" pitchFamily="34" charset="0"/>
            </a:endParaRPr>
          </a:p>
        </p:txBody>
      </p:sp>
      <p:graphicFrame>
        <p:nvGraphicFramePr>
          <p:cNvPr id="19" name="Tableau 18"/>
          <p:cNvGraphicFramePr>
            <a:graphicFrameLocks noGrp="1"/>
          </p:cNvGraphicFramePr>
          <p:nvPr>
            <p:extLst/>
          </p:nvPr>
        </p:nvGraphicFramePr>
        <p:xfrm>
          <a:off x="72543" y="1646385"/>
          <a:ext cx="2311964" cy="2651760"/>
        </p:xfrm>
        <a:graphic>
          <a:graphicData uri="http://schemas.openxmlformats.org/drawingml/2006/table">
            <a:tbl>
              <a:tblPr firstRow="1" bandRow="1">
                <a:tableStyleId>{073A0DAA-6AF3-43AB-8588-CEC1D06C72B9}</a:tableStyleId>
              </a:tblPr>
              <a:tblGrid>
                <a:gridCol w="1017264">
                  <a:extLst>
                    <a:ext uri="{9D8B030D-6E8A-4147-A177-3AD203B41FA5}">
                      <a16:colId xmlns:a16="http://schemas.microsoft.com/office/drawing/2014/main" val="20000"/>
                    </a:ext>
                  </a:extLst>
                </a:gridCol>
                <a:gridCol w="739829">
                  <a:extLst>
                    <a:ext uri="{9D8B030D-6E8A-4147-A177-3AD203B41FA5}">
                      <a16:colId xmlns:a16="http://schemas.microsoft.com/office/drawing/2014/main" val="20001"/>
                    </a:ext>
                  </a:extLst>
                </a:gridCol>
                <a:gridCol w="554871">
                  <a:extLst>
                    <a:ext uri="{9D8B030D-6E8A-4147-A177-3AD203B41FA5}">
                      <a16:colId xmlns:a16="http://schemas.microsoft.com/office/drawing/2014/main" val="20002"/>
                    </a:ext>
                  </a:extLst>
                </a:gridCol>
              </a:tblGrid>
              <a:tr h="183837">
                <a:tc>
                  <a:txBody>
                    <a:bodyPr/>
                    <a:lstStyle/>
                    <a:p>
                      <a:pPr algn="ctr"/>
                      <a:r>
                        <a:rPr lang="fr-FR" sz="600" dirty="0" smtClean="0">
                          <a:latin typeface="Aharoni" panose="02010803020104030203" pitchFamily="2" charset="-79"/>
                          <a:cs typeface="Aharoni" panose="02010803020104030203" pitchFamily="2" charset="-79"/>
                        </a:rPr>
                        <a:t>Héritiers</a:t>
                      </a:r>
                      <a:endParaRPr lang="fr-FR" sz="600" dirty="0">
                        <a:latin typeface="Aharoni" panose="02010803020104030203" pitchFamily="2" charset="-79"/>
                        <a:cs typeface="Aharoni" panose="02010803020104030203" pitchFamily="2" charset="-79"/>
                      </a:endParaRPr>
                    </a:p>
                  </a:txBody>
                  <a:tcPr anchor="ctr"/>
                </a:tc>
                <a:tc>
                  <a:txBody>
                    <a:bodyPr/>
                    <a:lstStyle/>
                    <a:p>
                      <a:pPr algn="ctr"/>
                      <a:r>
                        <a:rPr lang="fr-FR" sz="600" dirty="0" smtClean="0">
                          <a:latin typeface="Aharoni" panose="02010803020104030203" pitchFamily="2" charset="-79"/>
                          <a:cs typeface="Aharoni" panose="02010803020104030203" pitchFamily="2" charset="-79"/>
                        </a:rPr>
                        <a:t>Abattement sur la part recueillie</a:t>
                      </a:r>
                      <a:endParaRPr lang="fr-FR" sz="600" dirty="0">
                        <a:latin typeface="Aharoni" panose="02010803020104030203" pitchFamily="2" charset="-79"/>
                        <a:cs typeface="Aharoni" panose="02010803020104030203" pitchFamily="2" charset="-79"/>
                      </a:endParaRPr>
                    </a:p>
                  </a:txBody>
                  <a:tcPr anchor="ctr"/>
                </a:tc>
                <a:tc>
                  <a:txBody>
                    <a:bodyPr/>
                    <a:lstStyle/>
                    <a:p>
                      <a:pPr algn="ctr"/>
                      <a:r>
                        <a:rPr lang="fr-FR" sz="600" dirty="0" smtClean="0">
                          <a:latin typeface="Aharoni" panose="02010803020104030203" pitchFamily="2" charset="-79"/>
                          <a:cs typeface="Aharoni" panose="02010803020104030203" pitchFamily="2" charset="-79"/>
                        </a:rPr>
                        <a:t>Taux de taxation</a:t>
                      </a:r>
                      <a:endParaRPr lang="fr-FR" sz="600" dirty="0">
                        <a:latin typeface="Aharoni" panose="02010803020104030203" pitchFamily="2" charset="-79"/>
                        <a:cs typeface="Aharoni" panose="02010803020104030203" pitchFamily="2" charset="-79"/>
                      </a:endParaRPr>
                    </a:p>
                  </a:txBody>
                  <a:tcPr anchor="ctr"/>
                </a:tc>
                <a:extLst>
                  <a:ext uri="{0D108BD9-81ED-4DB2-BD59-A6C34878D82A}">
                    <a16:rowId xmlns:a16="http://schemas.microsoft.com/office/drawing/2014/main" val="10000"/>
                  </a:ext>
                </a:extLst>
              </a:tr>
              <a:tr h="130717">
                <a:tc>
                  <a:txBody>
                    <a:bodyPr/>
                    <a:lstStyle/>
                    <a:p>
                      <a:pPr algn="ctr"/>
                      <a:r>
                        <a:rPr lang="fr-FR" sz="600" dirty="0" smtClean="0">
                          <a:latin typeface="Berlin Sans FB" panose="020E0602020502020306" pitchFamily="34" charset="0"/>
                        </a:rPr>
                        <a:t>Conjoint</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100 %</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0 %</a:t>
                      </a:r>
                      <a:endParaRPr lang="fr-FR" sz="600" dirty="0">
                        <a:latin typeface="Berlin Sans FB" panose="020E0602020502020306" pitchFamily="34" charset="0"/>
                      </a:endParaRPr>
                    </a:p>
                  </a:txBody>
                  <a:tcPr anchor="ctr"/>
                </a:tc>
                <a:extLst>
                  <a:ext uri="{0D108BD9-81ED-4DB2-BD59-A6C34878D82A}">
                    <a16:rowId xmlns:a16="http://schemas.microsoft.com/office/drawing/2014/main" val="10001"/>
                  </a:ext>
                </a:extLst>
              </a:tr>
              <a:tr h="130717">
                <a:tc>
                  <a:txBody>
                    <a:bodyPr/>
                    <a:lstStyle/>
                    <a:p>
                      <a:pPr algn="ctr"/>
                      <a:r>
                        <a:rPr lang="fr-FR" sz="600" dirty="0" smtClean="0">
                          <a:latin typeface="Berlin Sans FB" panose="020E0602020502020306" pitchFamily="34" charset="0"/>
                        </a:rPr>
                        <a:t>Partenaire de Pacs</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100 % </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0 % </a:t>
                      </a:r>
                      <a:endParaRPr lang="fr-FR" sz="600" dirty="0">
                        <a:latin typeface="Berlin Sans FB" panose="020E0602020502020306" pitchFamily="34" charset="0"/>
                      </a:endParaRPr>
                    </a:p>
                  </a:txBody>
                  <a:tcPr anchor="ctr"/>
                </a:tc>
                <a:extLst>
                  <a:ext uri="{0D108BD9-81ED-4DB2-BD59-A6C34878D82A}">
                    <a16:rowId xmlns:a16="http://schemas.microsoft.com/office/drawing/2014/main" val="10002"/>
                  </a:ext>
                </a:extLst>
              </a:tr>
              <a:tr h="130717">
                <a:tc>
                  <a:txBody>
                    <a:bodyPr/>
                    <a:lstStyle/>
                    <a:p>
                      <a:pPr algn="ctr"/>
                      <a:r>
                        <a:rPr lang="fr-FR" sz="600" dirty="0" smtClean="0">
                          <a:latin typeface="Berlin Sans FB" panose="020E0602020502020306" pitchFamily="34" charset="0"/>
                        </a:rPr>
                        <a:t>Concubin </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1 594</a:t>
                      </a:r>
                      <a:r>
                        <a:rPr lang="fr-FR" sz="600" baseline="0" dirty="0" smtClean="0">
                          <a:latin typeface="Berlin Sans FB" panose="020E0602020502020306" pitchFamily="34" charset="0"/>
                        </a:rPr>
                        <a:t> €</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60 %</a:t>
                      </a:r>
                      <a:endParaRPr lang="fr-FR" sz="600" dirty="0">
                        <a:latin typeface="Berlin Sans FB" panose="020E0602020502020306" pitchFamily="34" charset="0"/>
                      </a:endParaRPr>
                    </a:p>
                  </a:txBody>
                  <a:tcPr anchor="ctr"/>
                </a:tc>
                <a:extLst>
                  <a:ext uri="{0D108BD9-81ED-4DB2-BD59-A6C34878D82A}">
                    <a16:rowId xmlns:a16="http://schemas.microsoft.com/office/drawing/2014/main" val="10003"/>
                  </a:ext>
                </a:extLst>
              </a:tr>
              <a:tr h="130717">
                <a:tc>
                  <a:txBody>
                    <a:bodyPr/>
                    <a:lstStyle/>
                    <a:p>
                      <a:pPr algn="ctr"/>
                      <a:r>
                        <a:rPr lang="fr-FR" sz="600" dirty="0" smtClean="0">
                          <a:latin typeface="Berlin Sans FB" panose="020E0602020502020306" pitchFamily="34" charset="0"/>
                        </a:rPr>
                        <a:t>Enfants </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100 000 €</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5 à 45 %</a:t>
                      </a:r>
                      <a:endParaRPr lang="fr-FR" sz="600" dirty="0">
                        <a:latin typeface="Berlin Sans FB" panose="020E0602020502020306" pitchFamily="34" charset="0"/>
                      </a:endParaRPr>
                    </a:p>
                  </a:txBody>
                  <a:tcPr anchor="ctr"/>
                </a:tc>
                <a:extLst>
                  <a:ext uri="{0D108BD9-81ED-4DB2-BD59-A6C34878D82A}">
                    <a16:rowId xmlns:a16="http://schemas.microsoft.com/office/drawing/2014/main" val="10004"/>
                  </a:ext>
                </a:extLst>
              </a:tr>
              <a:tr h="130717">
                <a:tc>
                  <a:txBody>
                    <a:bodyPr/>
                    <a:lstStyle/>
                    <a:p>
                      <a:pPr algn="ctr"/>
                      <a:r>
                        <a:rPr lang="fr-FR" sz="600" dirty="0" smtClean="0">
                          <a:latin typeface="Berlin Sans FB" panose="020E0602020502020306" pitchFamily="34" charset="0"/>
                        </a:rPr>
                        <a:t>Parents</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100 000 €</a:t>
                      </a:r>
                      <a:endParaRPr lang="fr-FR" sz="600" dirty="0">
                        <a:latin typeface="Berlin Sans FB" panose="020E0602020502020306"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600" dirty="0" smtClean="0">
                          <a:latin typeface="Berlin Sans FB" panose="020E0602020502020306" pitchFamily="34" charset="0"/>
                        </a:rPr>
                        <a:t>5 à 45 %</a:t>
                      </a:r>
                    </a:p>
                  </a:txBody>
                  <a:tcPr anchor="ctr"/>
                </a:tc>
                <a:extLst>
                  <a:ext uri="{0D108BD9-81ED-4DB2-BD59-A6C34878D82A}">
                    <a16:rowId xmlns:a16="http://schemas.microsoft.com/office/drawing/2014/main" val="10005"/>
                  </a:ext>
                </a:extLst>
              </a:tr>
              <a:tr h="130717">
                <a:tc>
                  <a:txBody>
                    <a:bodyPr/>
                    <a:lstStyle/>
                    <a:p>
                      <a:pPr algn="ctr"/>
                      <a:r>
                        <a:rPr lang="fr-FR" sz="600" dirty="0" smtClean="0">
                          <a:latin typeface="Berlin Sans FB" panose="020E0602020502020306" pitchFamily="34" charset="0"/>
                        </a:rPr>
                        <a:t>Petits-enfants</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1 594 €</a:t>
                      </a:r>
                      <a:endParaRPr lang="fr-FR" sz="600" dirty="0">
                        <a:latin typeface="Berlin Sans FB" panose="020E0602020502020306"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600" dirty="0" smtClean="0">
                          <a:latin typeface="Berlin Sans FB" panose="020E0602020502020306" pitchFamily="34" charset="0"/>
                        </a:rPr>
                        <a:t>5 à 45 %</a:t>
                      </a:r>
                    </a:p>
                  </a:txBody>
                  <a:tcPr anchor="ctr"/>
                </a:tc>
                <a:extLst>
                  <a:ext uri="{0D108BD9-81ED-4DB2-BD59-A6C34878D82A}">
                    <a16:rowId xmlns:a16="http://schemas.microsoft.com/office/drawing/2014/main" val="10006"/>
                  </a:ext>
                </a:extLst>
              </a:tr>
              <a:tr h="130717">
                <a:tc>
                  <a:txBody>
                    <a:bodyPr/>
                    <a:lstStyle/>
                    <a:p>
                      <a:pPr algn="ctr"/>
                      <a:r>
                        <a:rPr lang="fr-FR" sz="600" dirty="0" smtClean="0">
                          <a:latin typeface="Berlin Sans FB" panose="020E0602020502020306" pitchFamily="34" charset="0"/>
                        </a:rPr>
                        <a:t>Frères &amp; sœurs</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15 932 €</a:t>
                      </a:r>
                      <a:endParaRPr lang="fr-FR" sz="600" dirty="0">
                        <a:latin typeface="Berlin Sans FB" panose="020E0602020502020306"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600" dirty="0" smtClean="0">
                          <a:latin typeface="Berlin Sans FB" panose="020E0602020502020306" pitchFamily="34" charset="0"/>
                        </a:rPr>
                        <a:t>35 à 45 %</a:t>
                      </a:r>
                    </a:p>
                  </a:txBody>
                  <a:tcPr anchor="ctr"/>
                </a:tc>
                <a:extLst>
                  <a:ext uri="{0D108BD9-81ED-4DB2-BD59-A6C34878D82A}">
                    <a16:rowId xmlns:a16="http://schemas.microsoft.com/office/drawing/2014/main" val="10007"/>
                  </a:ext>
                </a:extLst>
              </a:tr>
              <a:tr h="130717">
                <a:tc>
                  <a:txBody>
                    <a:bodyPr/>
                    <a:lstStyle/>
                    <a:p>
                      <a:pPr algn="ctr"/>
                      <a:r>
                        <a:rPr lang="fr-FR" sz="600" dirty="0" smtClean="0">
                          <a:latin typeface="Berlin Sans FB" panose="020E0602020502020306" pitchFamily="34" charset="0"/>
                        </a:rPr>
                        <a:t>Neveux &amp; nièces </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7 967 €</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55 %</a:t>
                      </a:r>
                      <a:endParaRPr lang="fr-FR" sz="600" dirty="0">
                        <a:latin typeface="Berlin Sans FB" panose="020E0602020502020306" pitchFamily="34" charset="0"/>
                      </a:endParaRPr>
                    </a:p>
                  </a:txBody>
                  <a:tcPr anchor="ctr"/>
                </a:tc>
                <a:extLst>
                  <a:ext uri="{0D108BD9-81ED-4DB2-BD59-A6C34878D82A}">
                    <a16:rowId xmlns:a16="http://schemas.microsoft.com/office/drawing/2014/main" val="10008"/>
                  </a:ext>
                </a:extLst>
              </a:tr>
              <a:tr h="205412">
                <a:tc>
                  <a:txBody>
                    <a:bodyPr/>
                    <a:lstStyle/>
                    <a:p>
                      <a:pPr algn="ctr"/>
                      <a:r>
                        <a:rPr lang="fr-FR" sz="600" dirty="0" smtClean="0">
                          <a:latin typeface="Berlin Sans FB" panose="020E0602020502020306" pitchFamily="34" charset="0"/>
                        </a:rPr>
                        <a:t>Parents</a:t>
                      </a:r>
                      <a:r>
                        <a:rPr lang="fr-FR" sz="600" baseline="0" dirty="0" smtClean="0">
                          <a:latin typeface="Berlin Sans FB" panose="020E0602020502020306" pitchFamily="34" charset="0"/>
                        </a:rPr>
                        <a:t> jusqu’au</a:t>
                      </a:r>
                    </a:p>
                    <a:p>
                      <a:pPr algn="ctr"/>
                      <a:r>
                        <a:rPr lang="fr-FR" sz="600" baseline="0" dirty="0" smtClean="0">
                          <a:latin typeface="Berlin Sans FB" panose="020E0602020502020306" pitchFamily="34" charset="0"/>
                        </a:rPr>
                        <a:t>4</a:t>
                      </a:r>
                      <a:r>
                        <a:rPr lang="fr-FR" sz="600" baseline="30000" dirty="0" smtClean="0">
                          <a:latin typeface="Berlin Sans FB" panose="020E0602020502020306" pitchFamily="34" charset="0"/>
                        </a:rPr>
                        <a:t>ème</a:t>
                      </a:r>
                      <a:r>
                        <a:rPr lang="fr-FR" sz="600" baseline="0" dirty="0" smtClean="0">
                          <a:latin typeface="Berlin Sans FB" panose="020E0602020502020306" pitchFamily="34" charset="0"/>
                        </a:rPr>
                        <a:t> degré</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1 594 €</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55 %</a:t>
                      </a:r>
                      <a:endParaRPr lang="fr-FR" sz="600" dirty="0">
                        <a:latin typeface="Berlin Sans FB" panose="020E0602020502020306" pitchFamily="34" charset="0"/>
                      </a:endParaRPr>
                    </a:p>
                  </a:txBody>
                  <a:tcPr anchor="ctr"/>
                </a:tc>
                <a:extLst>
                  <a:ext uri="{0D108BD9-81ED-4DB2-BD59-A6C34878D82A}">
                    <a16:rowId xmlns:a16="http://schemas.microsoft.com/office/drawing/2014/main" val="10009"/>
                  </a:ext>
                </a:extLst>
              </a:tr>
              <a:tr h="205412">
                <a:tc>
                  <a:txBody>
                    <a:bodyPr/>
                    <a:lstStyle/>
                    <a:p>
                      <a:pPr algn="ctr"/>
                      <a:r>
                        <a:rPr lang="fr-FR" sz="600" dirty="0" smtClean="0">
                          <a:latin typeface="Berlin Sans FB" panose="020E0602020502020306" pitchFamily="34" charset="0"/>
                        </a:rPr>
                        <a:t>Parents</a:t>
                      </a:r>
                      <a:r>
                        <a:rPr lang="fr-FR" sz="600" baseline="0" dirty="0" smtClean="0">
                          <a:latin typeface="Berlin Sans FB" panose="020E0602020502020306" pitchFamily="34" charset="0"/>
                        </a:rPr>
                        <a:t> au-delà du </a:t>
                      </a:r>
                    </a:p>
                    <a:p>
                      <a:pPr algn="ctr"/>
                      <a:r>
                        <a:rPr lang="fr-FR" sz="600" baseline="0" dirty="0" smtClean="0">
                          <a:latin typeface="Berlin Sans FB" panose="020E0602020502020306" pitchFamily="34" charset="0"/>
                        </a:rPr>
                        <a:t>4</a:t>
                      </a:r>
                      <a:r>
                        <a:rPr lang="fr-FR" sz="600" baseline="30000" dirty="0" smtClean="0">
                          <a:latin typeface="Berlin Sans FB" panose="020E0602020502020306" pitchFamily="34" charset="0"/>
                        </a:rPr>
                        <a:t>ème</a:t>
                      </a:r>
                      <a:r>
                        <a:rPr lang="fr-FR" sz="600" baseline="0" dirty="0" smtClean="0">
                          <a:latin typeface="Berlin Sans FB" panose="020E0602020502020306" pitchFamily="34" charset="0"/>
                        </a:rPr>
                        <a:t> degré</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1 594 €</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60 %</a:t>
                      </a:r>
                      <a:endParaRPr lang="fr-FR" sz="600" dirty="0">
                        <a:latin typeface="Berlin Sans FB" panose="020E0602020502020306" pitchFamily="34" charset="0"/>
                      </a:endParaRPr>
                    </a:p>
                  </a:txBody>
                  <a:tcPr anchor="ctr"/>
                </a:tc>
                <a:extLst>
                  <a:ext uri="{0D108BD9-81ED-4DB2-BD59-A6C34878D82A}">
                    <a16:rowId xmlns:a16="http://schemas.microsoft.com/office/drawing/2014/main" val="10010"/>
                  </a:ext>
                </a:extLst>
              </a:tr>
              <a:tr h="205412">
                <a:tc>
                  <a:txBody>
                    <a:bodyPr/>
                    <a:lstStyle/>
                    <a:p>
                      <a:pPr algn="ctr"/>
                      <a:r>
                        <a:rPr lang="fr-FR" sz="600" dirty="0" smtClean="0">
                          <a:latin typeface="Berlin Sans FB" panose="020E0602020502020306" pitchFamily="34" charset="0"/>
                        </a:rPr>
                        <a:t>Personnes sans lien </a:t>
                      </a:r>
                    </a:p>
                    <a:p>
                      <a:pPr algn="ctr"/>
                      <a:r>
                        <a:rPr lang="fr-FR" sz="600" dirty="0" smtClean="0">
                          <a:latin typeface="Berlin Sans FB" panose="020E0602020502020306" pitchFamily="34" charset="0"/>
                        </a:rPr>
                        <a:t>de parenté</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1 594 €</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60 %</a:t>
                      </a:r>
                      <a:endParaRPr lang="fr-FR" sz="600" dirty="0">
                        <a:latin typeface="Berlin Sans FB" panose="020E0602020502020306" pitchFamily="34" charset="0"/>
                      </a:endParaRPr>
                    </a:p>
                  </a:txBody>
                  <a:tcPr anchor="ctr"/>
                </a:tc>
                <a:extLst>
                  <a:ext uri="{0D108BD9-81ED-4DB2-BD59-A6C34878D82A}">
                    <a16:rowId xmlns:a16="http://schemas.microsoft.com/office/drawing/2014/main" val="10011"/>
                  </a:ext>
                </a:extLst>
              </a:tr>
            </a:tbl>
          </a:graphicData>
        </a:graphic>
      </p:graphicFrame>
      <p:sp>
        <p:nvSpPr>
          <p:cNvPr id="20" name="Rectangle 19"/>
          <p:cNvSpPr/>
          <p:nvPr/>
        </p:nvSpPr>
        <p:spPr>
          <a:xfrm>
            <a:off x="87005" y="2385691"/>
            <a:ext cx="2297502" cy="17546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Rectangle 37"/>
          <p:cNvSpPr/>
          <p:nvPr/>
        </p:nvSpPr>
        <p:spPr>
          <a:xfrm>
            <a:off x="2627784" y="2753827"/>
            <a:ext cx="1214895" cy="1197181"/>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200" dirty="0" smtClean="0">
                <a:latin typeface="Berlin Sans FB" panose="020E0602020502020306" pitchFamily="34" charset="0"/>
              </a:rPr>
              <a:t>60 % de 100 K€ = 60 K€ de frais de succession ! </a:t>
            </a:r>
            <a:endParaRPr lang="fr-FR" sz="1200" dirty="0">
              <a:latin typeface="Berlin Sans FB" panose="020E0602020502020306" pitchFamily="34" charset="0"/>
            </a:endParaRPr>
          </a:p>
        </p:txBody>
      </p:sp>
      <p:pic>
        <p:nvPicPr>
          <p:cNvPr id="6149" name="Picture 5"/>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922398" y="2846304"/>
            <a:ext cx="562744" cy="5627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ZoneTexte 25"/>
          <p:cNvSpPr txBox="1"/>
          <p:nvPr/>
        </p:nvSpPr>
        <p:spPr>
          <a:xfrm>
            <a:off x="4934307" y="2931790"/>
            <a:ext cx="566181" cy="276999"/>
          </a:xfrm>
          <a:prstGeom prst="rect">
            <a:avLst/>
          </a:prstGeom>
          <a:noFill/>
        </p:spPr>
        <p:txBody>
          <a:bodyPr wrap="none" rtlCol="0">
            <a:spAutoFit/>
          </a:bodyPr>
          <a:lstStyle/>
          <a:p>
            <a:pPr algn="ctr"/>
            <a:r>
              <a:rPr lang="fr-FR" sz="600" dirty="0" smtClean="0">
                <a:hlinkClick r:id="rId13"/>
              </a:rPr>
              <a:t>Prévoyance</a:t>
            </a:r>
            <a:r>
              <a:rPr lang="fr-FR" sz="600" dirty="0" smtClean="0"/>
              <a:t> </a:t>
            </a:r>
          </a:p>
          <a:p>
            <a:pPr algn="ctr"/>
            <a:r>
              <a:rPr lang="fr-FR" sz="600" dirty="0" smtClean="0"/>
              <a:t>60 K€</a:t>
            </a:r>
            <a:endParaRPr lang="fr-FR" sz="600" dirty="0"/>
          </a:p>
        </p:txBody>
      </p:sp>
      <p:pic>
        <p:nvPicPr>
          <p:cNvPr id="41" name="Picture 13"/>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051239" y="3435846"/>
            <a:ext cx="312849" cy="3128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Espace réservé du numéro de diapositive 2"/>
          <p:cNvSpPr>
            <a:spLocks noGrp="1"/>
          </p:cNvSpPr>
          <p:nvPr>
            <p:ph type="sldNum" sz="quarter" idx="12"/>
          </p:nvPr>
        </p:nvSpPr>
        <p:spPr/>
        <p:txBody>
          <a:bodyPr/>
          <a:lstStyle/>
          <a:p>
            <a:fld id="{1D19D0A2-BBF5-4B7E-A646-CBE7ACEBDC00}" type="slidenum">
              <a:rPr lang="fr-FR" smtClean="0"/>
              <a:t>11</a:t>
            </a:fld>
            <a:endParaRPr lang="fr-FR"/>
          </a:p>
        </p:txBody>
      </p:sp>
      <p:pic>
        <p:nvPicPr>
          <p:cNvPr id="32" name="Picture 2"/>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8172400" y="63982"/>
            <a:ext cx="839951" cy="16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6" name="Picture 2"/>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15614" y="1292713"/>
            <a:ext cx="330965" cy="3309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828726" y="148852"/>
            <a:ext cx="609600" cy="609600"/>
          </a:xfrm>
          <a:prstGeom prst="rect">
            <a:avLst/>
          </a:prstGeom>
        </p:spPr>
      </p:pic>
      <p:pic>
        <p:nvPicPr>
          <p:cNvPr id="30" name="Image 29"/>
          <p:cNvPicPr>
            <a:picLocks noChangeAspect="1"/>
          </p:cNvPicPr>
          <p:nvPr/>
        </p:nvPicPr>
        <p:blipFill rotWithShape="1">
          <a:blip r:embed="rId18">
            <a:duotone>
              <a:schemeClr val="accent2">
                <a:shade val="45000"/>
                <a:satMod val="135000"/>
              </a:schemeClr>
              <a:prstClr val="white"/>
            </a:duotone>
          </a:blip>
          <a:srcRect l="-1928" t="-32578" r="-1" b="4829"/>
          <a:stretch/>
        </p:blipFill>
        <p:spPr>
          <a:xfrm>
            <a:off x="8134841" y="233722"/>
            <a:ext cx="915067" cy="116547"/>
          </a:xfrm>
          <a:prstGeom prst="rect">
            <a:avLst/>
          </a:prstGeom>
        </p:spPr>
      </p:pic>
      <p:sp>
        <p:nvSpPr>
          <p:cNvPr id="31" name="ZoneTexte 30"/>
          <p:cNvSpPr txBox="1"/>
          <p:nvPr/>
        </p:nvSpPr>
        <p:spPr>
          <a:xfrm>
            <a:off x="3551515" y="4853512"/>
            <a:ext cx="1468672" cy="261610"/>
          </a:xfrm>
          <a:prstGeom prst="rect">
            <a:avLst/>
          </a:prstGeom>
          <a:noFill/>
        </p:spPr>
        <p:txBody>
          <a:bodyPr wrap="none" rtlCol="0">
            <a:spAutoFit/>
          </a:bodyPr>
          <a:lstStyle/>
          <a:p>
            <a:r>
              <a:rPr lang="fr-FR" sz="1100" dirty="0" smtClean="0">
                <a:latin typeface="Century Gothic" panose="020B0502020202020204" pitchFamily="34" charset="0"/>
              </a:rPr>
              <a:t>Document interne </a:t>
            </a:r>
            <a:endParaRPr lang="fr-FR" sz="1100" dirty="0">
              <a:latin typeface="Century Gothic" panose="020B0502020202020204" pitchFamily="34" charset="0"/>
            </a:endParaRPr>
          </a:p>
        </p:txBody>
      </p:sp>
      <p:pic>
        <p:nvPicPr>
          <p:cNvPr id="35" name="Image 34">
            <a:hlinkClick r:id="rId19" action="ppaction://hlinksldjump"/>
          </p:cNvPr>
          <p:cNvPicPr>
            <a:picLocks noChangeAspect="1"/>
          </p:cNvPicPr>
          <p:nvPr/>
        </p:nvPicPr>
        <p:blipFill>
          <a:blip r:embed="rId20"/>
          <a:stretch>
            <a:fillRect/>
          </a:stretch>
        </p:blipFill>
        <p:spPr>
          <a:xfrm>
            <a:off x="116398" y="4736762"/>
            <a:ext cx="1054458" cy="355072"/>
          </a:xfrm>
          <a:prstGeom prst="rect">
            <a:avLst/>
          </a:prstGeom>
        </p:spPr>
      </p:pic>
      <p:sp>
        <p:nvSpPr>
          <p:cNvPr id="36" name="ZoneTexte 35"/>
          <p:cNvSpPr txBox="1"/>
          <p:nvPr/>
        </p:nvSpPr>
        <p:spPr>
          <a:xfrm>
            <a:off x="135460" y="89456"/>
            <a:ext cx="7460879" cy="677108"/>
          </a:xfrm>
          <a:prstGeom prst="rect">
            <a:avLst/>
          </a:prstGeom>
          <a:noFill/>
        </p:spPr>
        <p:txBody>
          <a:bodyPr wrap="square" rtlCol="0">
            <a:spAutoFit/>
          </a:bodyPr>
          <a:lstStyle/>
          <a:p>
            <a:r>
              <a:rPr lang="fr-FR" sz="2000" b="1" dirty="0" smtClean="0">
                <a:solidFill>
                  <a:srgbClr val="FF0000"/>
                </a:solidFill>
                <a:latin typeface="Berlin Sans FB" panose="020E0602020502020306" pitchFamily="34" charset="0"/>
              </a:rPr>
              <a:t>L</a:t>
            </a:r>
            <a:r>
              <a:rPr lang="fr-FR" sz="2000" b="1" dirty="0" smtClean="0">
                <a:latin typeface="Berlin Sans FB" panose="020E0602020502020306" pitchFamily="34" charset="0"/>
              </a:rPr>
              <a:t>ES </a:t>
            </a:r>
            <a:r>
              <a:rPr lang="fr-FR" sz="2000" b="1" dirty="0" smtClean="0">
                <a:solidFill>
                  <a:srgbClr val="FF0000"/>
                </a:solidFill>
                <a:latin typeface="Berlin Sans FB" panose="020E0602020502020306" pitchFamily="34" charset="0"/>
              </a:rPr>
              <a:t>E</a:t>
            </a:r>
            <a:r>
              <a:rPr lang="fr-FR" sz="2000" b="1" dirty="0" smtClean="0">
                <a:latin typeface="Berlin Sans FB" panose="020E0602020502020306" pitchFamily="34" charset="0"/>
              </a:rPr>
              <a:t>MPRUNTEURS ET LEUR </a:t>
            </a:r>
            <a:r>
              <a:rPr lang="fr-FR" sz="2000" b="1" dirty="0" smtClean="0">
                <a:solidFill>
                  <a:srgbClr val="FF0000"/>
                </a:solidFill>
                <a:latin typeface="Berlin Sans FB" panose="020E0602020502020306" pitchFamily="34" charset="0"/>
              </a:rPr>
              <a:t>P</a:t>
            </a:r>
            <a:r>
              <a:rPr lang="fr-FR" sz="2000" b="1" dirty="0" smtClean="0">
                <a:latin typeface="Berlin Sans FB" panose="020E0602020502020306" pitchFamily="34" charset="0"/>
              </a:rPr>
              <a:t>ROTECTION</a:t>
            </a:r>
            <a:endParaRPr lang="fr-FR" sz="2000" dirty="0" smtClean="0">
              <a:latin typeface="Berlin Sans FB" panose="020E0602020502020306" pitchFamily="34" charset="0"/>
            </a:endParaRPr>
          </a:p>
          <a:p>
            <a:endParaRPr lang="fr-FR" dirty="0" smtClean="0">
              <a:latin typeface="Berlin Sans FB" panose="020E0602020502020306" pitchFamily="34" charset="0"/>
            </a:endParaRPr>
          </a:p>
        </p:txBody>
      </p:sp>
    </p:spTree>
    <p:extLst>
      <p:ext uri="{BB962C8B-B14F-4D97-AF65-F5344CB8AC3E}">
        <p14:creationId xmlns:p14="http://schemas.microsoft.com/office/powerpoint/2010/main" val="13740729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22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93871" y="1839916"/>
            <a:ext cx="2133600"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Connecteur droit 7"/>
          <p:cNvCxnSpPr/>
          <p:nvPr/>
        </p:nvCxnSpPr>
        <p:spPr>
          <a:xfrm flipH="1">
            <a:off x="3859426" y="1526713"/>
            <a:ext cx="6473" cy="2485197"/>
          </a:xfrm>
          <a:prstGeom prst="line">
            <a:avLst/>
          </a:prstGeom>
          <a:ln w="28575">
            <a:solidFill>
              <a:srgbClr val="CC0000"/>
            </a:solidFill>
            <a:prstDash val="dash"/>
          </a:ln>
        </p:spPr>
        <p:style>
          <a:lnRef idx="1">
            <a:schemeClr val="accent1"/>
          </a:lnRef>
          <a:fillRef idx="0">
            <a:schemeClr val="accent1"/>
          </a:fillRef>
          <a:effectRef idx="0">
            <a:schemeClr val="accent1"/>
          </a:effectRef>
          <a:fontRef idx="minor">
            <a:schemeClr val="tx1"/>
          </a:fontRef>
        </p:style>
      </p:cxnSp>
      <p:sp>
        <p:nvSpPr>
          <p:cNvPr id="9" name="ZoneTexte 8"/>
          <p:cNvSpPr txBox="1"/>
          <p:nvPr/>
        </p:nvSpPr>
        <p:spPr>
          <a:xfrm>
            <a:off x="2455273" y="1108534"/>
            <a:ext cx="2952328" cy="307777"/>
          </a:xfrm>
          <a:prstGeom prst="rect">
            <a:avLst/>
          </a:prstGeom>
          <a:noFill/>
        </p:spPr>
        <p:txBody>
          <a:bodyPr wrap="square" rtlCol="0">
            <a:spAutoFit/>
          </a:bodyPr>
          <a:lstStyle/>
          <a:p>
            <a:pPr algn="ctr"/>
            <a:r>
              <a:rPr lang="fr-FR" sz="1400" dirty="0" smtClean="0">
                <a:latin typeface="Berlin Sans FB" panose="020E0602020502020306" pitchFamily="34" charset="0"/>
              </a:rPr>
              <a:t>200 000 €</a:t>
            </a:r>
            <a:endParaRPr lang="fr-FR" sz="1400" dirty="0">
              <a:latin typeface="Berlin Sans FB" panose="020E0602020502020306" pitchFamily="34" charset="0"/>
            </a:endParaRPr>
          </a:p>
        </p:txBody>
      </p:sp>
      <p:sp>
        <p:nvSpPr>
          <p:cNvPr id="11" name="ZoneTexte 10"/>
          <p:cNvSpPr txBox="1"/>
          <p:nvPr/>
        </p:nvSpPr>
        <p:spPr>
          <a:xfrm>
            <a:off x="3872530" y="1632335"/>
            <a:ext cx="1474919" cy="307777"/>
          </a:xfrm>
          <a:prstGeom prst="rect">
            <a:avLst/>
          </a:prstGeom>
          <a:noFill/>
        </p:spPr>
        <p:txBody>
          <a:bodyPr wrap="square" rtlCol="0">
            <a:spAutoFit/>
          </a:bodyPr>
          <a:lstStyle/>
          <a:p>
            <a:pPr algn="ctr"/>
            <a:r>
              <a:rPr lang="fr-FR" sz="1400" dirty="0">
                <a:latin typeface="Berlin Sans FB" panose="020E0602020502020306" pitchFamily="34" charset="0"/>
              </a:rPr>
              <a:t>1</a:t>
            </a:r>
            <a:r>
              <a:rPr lang="fr-FR" sz="1400" dirty="0" smtClean="0">
                <a:latin typeface="Berlin Sans FB" panose="020E0602020502020306" pitchFamily="34" charset="0"/>
              </a:rPr>
              <a:t>00 000 €</a:t>
            </a:r>
            <a:endParaRPr lang="fr-FR" sz="1400" dirty="0">
              <a:latin typeface="Berlin Sans FB" panose="020E0602020502020306" pitchFamily="34" charset="0"/>
            </a:endParaRPr>
          </a:p>
        </p:txBody>
      </p:sp>
      <p:pic>
        <p:nvPicPr>
          <p:cNvPr id="12" name="Picture 10" descr="Image associée">
            <a:hlinkClick r:id="rId6"/>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b="23400"/>
          <a:stretch/>
        </p:blipFill>
        <p:spPr bwMode="auto">
          <a:xfrm rot="7185797" flipH="1">
            <a:off x="3928686" y="1158956"/>
            <a:ext cx="589584" cy="33568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4205" y="614760"/>
            <a:ext cx="418728" cy="4187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ZoneTexte 14"/>
          <p:cNvSpPr txBox="1"/>
          <p:nvPr/>
        </p:nvSpPr>
        <p:spPr>
          <a:xfrm>
            <a:off x="827585" y="699542"/>
            <a:ext cx="4593494" cy="307777"/>
          </a:xfrm>
          <a:prstGeom prst="rect">
            <a:avLst/>
          </a:prstGeom>
          <a:noFill/>
        </p:spPr>
        <p:txBody>
          <a:bodyPr wrap="square" rtlCol="0">
            <a:spAutoFit/>
          </a:bodyPr>
          <a:lstStyle/>
          <a:p>
            <a:pPr algn="ctr"/>
            <a:r>
              <a:rPr lang="fr-FR" sz="1400" b="1" dirty="0" smtClean="0">
                <a:latin typeface="Berlin Sans FB" panose="020E0602020502020306" pitchFamily="34" charset="0"/>
              </a:rPr>
              <a:t>Exemple acquisition pour un couple non marié </a:t>
            </a:r>
            <a:r>
              <a:rPr lang="fr-FR" sz="1400" dirty="0" smtClean="0">
                <a:latin typeface="Berlin Sans FB" panose="020E0602020502020306" pitchFamily="34" charset="0"/>
              </a:rPr>
              <a:t>: </a:t>
            </a:r>
            <a:endParaRPr lang="fr-FR" sz="1400" dirty="0">
              <a:latin typeface="Berlin Sans FB" panose="020E0602020502020306" pitchFamily="34" charset="0"/>
            </a:endParaRPr>
          </a:p>
        </p:txBody>
      </p:sp>
      <p:sp>
        <p:nvSpPr>
          <p:cNvPr id="16" name="ZoneTexte 15"/>
          <p:cNvSpPr txBox="1"/>
          <p:nvPr/>
        </p:nvSpPr>
        <p:spPr>
          <a:xfrm rot="1627675">
            <a:off x="465669" y="265818"/>
            <a:ext cx="575799" cy="1107996"/>
          </a:xfrm>
          <a:prstGeom prst="rect">
            <a:avLst/>
          </a:prstGeom>
          <a:noFill/>
        </p:spPr>
        <p:txBody>
          <a:bodyPr wrap="none" rtlCol="0">
            <a:spAutoFit/>
          </a:bodyPr>
          <a:lstStyle/>
          <a:p>
            <a:r>
              <a:rPr lang="fr-FR" sz="6600" b="1" dirty="0" smtClean="0">
                <a:solidFill>
                  <a:srgbClr val="C00000"/>
                </a:solidFill>
                <a:effectLst>
                  <a:outerShdw blurRad="38100" dist="38100" dir="2700000" algn="tl">
                    <a:srgbClr val="000000">
                      <a:alpha val="43137"/>
                    </a:srgbClr>
                  </a:outerShdw>
                </a:effectLst>
                <a:latin typeface="Bradley Hand ITC" panose="03070402050302030203" pitchFamily="66" charset="0"/>
              </a:rPr>
              <a:t>x</a:t>
            </a:r>
            <a:endParaRPr lang="fr-FR" sz="6600" b="1" dirty="0">
              <a:solidFill>
                <a:srgbClr val="C00000"/>
              </a:solidFill>
              <a:effectLst>
                <a:outerShdw blurRad="38100" dist="38100" dir="2700000" algn="tl">
                  <a:srgbClr val="000000">
                    <a:alpha val="43137"/>
                  </a:srgbClr>
                </a:outerShdw>
              </a:effectLst>
              <a:latin typeface="Bradley Hand ITC" panose="03070402050302030203" pitchFamily="66" charset="0"/>
            </a:endParaRPr>
          </a:p>
        </p:txBody>
      </p:sp>
      <p:pic>
        <p:nvPicPr>
          <p:cNvPr id="23" name="Picture 1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877006" y="2058927"/>
            <a:ext cx="653528" cy="653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Rectangle 24"/>
          <p:cNvSpPr/>
          <p:nvPr/>
        </p:nvSpPr>
        <p:spPr>
          <a:xfrm>
            <a:off x="2912171" y="4083918"/>
            <a:ext cx="1907455" cy="457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050" dirty="0" smtClean="0">
                <a:latin typeface="Berlin Sans FB" panose="020E0602020502020306" pitchFamily="34" charset="0"/>
              </a:rPr>
              <a:t>Assurances Emprunteurs </a:t>
            </a:r>
          </a:p>
          <a:p>
            <a:pPr algn="ctr"/>
            <a:r>
              <a:rPr lang="fr-FR" sz="1050" dirty="0" smtClean="0">
                <a:latin typeface="Berlin Sans FB" panose="020E0602020502020306" pitchFamily="34" charset="0"/>
              </a:rPr>
              <a:t>2 têtes 100 %</a:t>
            </a:r>
            <a:endParaRPr lang="fr-FR" sz="1050" dirty="0">
              <a:latin typeface="Berlin Sans FB" panose="020E0602020502020306" pitchFamily="34" charset="0"/>
            </a:endParaRPr>
          </a:p>
        </p:txBody>
      </p:sp>
      <p:sp>
        <p:nvSpPr>
          <p:cNvPr id="28" name="Rectangle 27"/>
          <p:cNvSpPr/>
          <p:nvPr/>
        </p:nvSpPr>
        <p:spPr>
          <a:xfrm>
            <a:off x="2917869" y="4083918"/>
            <a:ext cx="1907455" cy="4572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latin typeface="Berlin Sans FB" panose="020E0602020502020306" pitchFamily="34" charset="0"/>
              </a:rPr>
              <a:t>CRD</a:t>
            </a:r>
            <a:endParaRPr lang="fr-FR" dirty="0">
              <a:latin typeface="Berlin Sans FB" panose="020E0602020502020306" pitchFamily="34" charset="0"/>
            </a:endParaRPr>
          </a:p>
        </p:txBody>
      </p:sp>
      <p:sp>
        <p:nvSpPr>
          <p:cNvPr id="10" name="ZoneTexte 9"/>
          <p:cNvSpPr txBox="1"/>
          <p:nvPr/>
        </p:nvSpPr>
        <p:spPr>
          <a:xfrm>
            <a:off x="2384507" y="1632335"/>
            <a:ext cx="1474919" cy="307777"/>
          </a:xfrm>
          <a:prstGeom prst="rect">
            <a:avLst/>
          </a:prstGeom>
          <a:noFill/>
        </p:spPr>
        <p:txBody>
          <a:bodyPr wrap="square" rtlCol="0">
            <a:spAutoFit/>
          </a:bodyPr>
          <a:lstStyle/>
          <a:p>
            <a:pPr algn="ctr"/>
            <a:r>
              <a:rPr lang="fr-FR" sz="1400" dirty="0">
                <a:latin typeface="Berlin Sans FB" panose="020E0602020502020306" pitchFamily="34" charset="0"/>
              </a:rPr>
              <a:t>1</a:t>
            </a:r>
            <a:r>
              <a:rPr lang="fr-FR" sz="1400" dirty="0" smtClean="0">
                <a:latin typeface="Berlin Sans FB" panose="020E0602020502020306" pitchFamily="34" charset="0"/>
              </a:rPr>
              <a:t>00 000 €</a:t>
            </a:r>
            <a:endParaRPr lang="fr-FR" sz="1400" dirty="0">
              <a:latin typeface="Berlin Sans FB" panose="020E0602020502020306" pitchFamily="34" charset="0"/>
            </a:endParaRPr>
          </a:p>
        </p:txBody>
      </p:sp>
      <p:pic>
        <p:nvPicPr>
          <p:cNvPr id="13" name="Picture 10" descr="Image associée">
            <a:hlinkClick r:id="rId6"/>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b="23400"/>
          <a:stretch/>
        </p:blipFill>
        <p:spPr bwMode="auto">
          <a:xfrm rot="2804719" flipH="1" flipV="1">
            <a:off x="3268980" y="1203877"/>
            <a:ext cx="521584" cy="368525"/>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7" descr="Cash premium icon"/>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464118" y="3966492"/>
            <a:ext cx="692051" cy="692051"/>
          </a:xfrm>
          <a:prstGeom prst="rect">
            <a:avLst/>
          </a:prstGeom>
          <a:noFill/>
          <a:extLst>
            <a:ext uri="{909E8E84-426E-40DD-AFC4-6F175D3DCCD1}">
              <a14:hiddenFill xmlns:a14="http://schemas.microsoft.com/office/drawing/2010/main">
                <a:solidFill>
                  <a:srgbClr val="FFFFFF"/>
                </a:solidFill>
              </a14:hiddenFill>
            </a:ext>
          </a:extLst>
        </p:spPr>
      </p:pic>
      <p:sp>
        <p:nvSpPr>
          <p:cNvPr id="33" name="ZoneTexte 32"/>
          <p:cNvSpPr txBox="1"/>
          <p:nvPr/>
        </p:nvSpPr>
        <p:spPr>
          <a:xfrm>
            <a:off x="233710" y="1142429"/>
            <a:ext cx="2245696" cy="469359"/>
          </a:xfrm>
          <a:prstGeom prst="rect">
            <a:avLst/>
          </a:prstGeom>
          <a:noFill/>
        </p:spPr>
        <p:txBody>
          <a:bodyPr wrap="square" rtlCol="0">
            <a:spAutoFit/>
          </a:bodyPr>
          <a:lstStyle/>
          <a:p>
            <a:pPr algn="ctr"/>
            <a:r>
              <a:rPr lang="fr-FR" sz="1050" dirty="0" smtClean="0">
                <a:latin typeface="Berlin Sans FB" panose="020E0602020502020306" pitchFamily="34" charset="0"/>
              </a:rPr>
              <a:t>Frais de succession : </a:t>
            </a:r>
          </a:p>
          <a:p>
            <a:pPr algn="ctr"/>
            <a:r>
              <a:rPr lang="fr-FR" sz="700" dirty="0" smtClean="0">
                <a:latin typeface="Berlin Sans FB" panose="020E0602020502020306" pitchFamily="34" charset="0"/>
              </a:rPr>
              <a:t>Les taux ci-dessous sont valables en l’état actuel </a:t>
            </a:r>
          </a:p>
          <a:p>
            <a:pPr algn="ctr"/>
            <a:r>
              <a:rPr lang="fr-FR" sz="700" dirty="0" smtClean="0">
                <a:latin typeface="Berlin Sans FB" panose="020E0602020502020306" pitchFamily="34" charset="0"/>
              </a:rPr>
              <a:t>de la législation et sont susceptibles d’évoluer.  </a:t>
            </a:r>
            <a:endParaRPr lang="fr-FR" sz="700" dirty="0">
              <a:latin typeface="Berlin Sans FB" panose="020E0602020502020306" pitchFamily="34" charset="0"/>
            </a:endParaRPr>
          </a:p>
        </p:txBody>
      </p:sp>
      <p:graphicFrame>
        <p:nvGraphicFramePr>
          <p:cNvPr id="19" name="Tableau 18"/>
          <p:cNvGraphicFramePr>
            <a:graphicFrameLocks noGrp="1"/>
          </p:cNvGraphicFramePr>
          <p:nvPr>
            <p:extLst/>
          </p:nvPr>
        </p:nvGraphicFramePr>
        <p:xfrm>
          <a:off x="72543" y="1646385"/>
          <a:ext cx="2311964" cy="2651760"/>
        </p:xfrm>
        <a:graphic>
          <a:graphicData uri="http://schemas.openxmlformats.org/drawingml/2006/table">
            <a:tbl>
              <a:tblPr firstRow="1" bandRow="1">
                <a:tableStyleId>{073A0DAA-6AF3-43AB-8588-CEC1D06C72B9}</a:tableStyleId>
              </a:tblPr>
              <a:tblGrid>
                <a:gridCol w="1017264">
                  <a:extLst>
                    <a:ext uri="{9D8B030D-6E8A-4147-A177-3AD203B41FA5}">
                      <a16:colId xmlns:a16="http://schemas.microsoft.com/office/drawing/2014/main" val="20000"/>
                    </a:ext>
                  </a:extLst>
                </a:gridCol>
                <a:gridCol w="739829">
                  <a:extLst>
                    <a:ext uri="{9D8B030D-6E8A-4147-A177-3AD203B41FA5}">
                      <a16:colId xmlns:a16="http://schemas.microsoft.com/office/drawing/2014/main" val="20001"/>
                    </a:ext>
                  </a:extLst>
                </a:gridCol>
                <a:gridCol w="554871">
                  <a:extLst>
                    <a:ext uri="{9D8B030D-6E8A-4147-A177-3AD203B41FA5}">
                      <a16:colId xmlns:a16="http://schemas.microsoft.com/office/drawing/2014/main" val="20002"/>
                    </a:ext>
                  </a:extLst>
                </a:gridCol>
              </a:tblGrid>
              <a:tr h="183837">
                <a:tc>
                  <a:txBody>
                    <a:bodyPr/>
                    <a:lstStyle/>
                    <a:p>
                      <a:pPr algn="ctr"/>
                      <a:r>
                        <a:rPr lang="fr-FR" sz="600" dirty="0" smtClean="0">
                          <a:latin typeface="Aharoni" panose="02010803020104030203" pitchFamily="2" charset="-79"/>
                          <a:cs typeface="Aharoni" panose="02010803020104030203" pitchFamily="2" charset="-79"/>
                        </a:rPr>
                        <a:t>Héritiers</a:t>
                      </a:r>
                      <a:endParaRPr lang="fr-FR" sz="600" dirty="0">
                        <a:latin typeface="Aharoni" panose="02010803020104030203" pitchFamily="2" charset="-79"/>
                        <a:cs typeface="Aharoni" panose="02010803020104030203" pitchFamily="2" charset="-79"/>
                      </a:endParaRPr>
                    </a:p>
                  </a:txBody>
                  <a:tcPr anchor="ctr"/>
                </a:tc>
                <a:tc>
                  <a:txBody>
                    <a:bodyPr/>
                    <a:lstStyle/>
                    <a:p>
                      <a:pPr algn="ctr"/>
                      <a:r>
                        <a:rPr lang="fr-FR" sz="600" dirty="0" smtClean="0">
                          <a:latin typeface="Aharoni" panose="02010803020104030203" pitchFamily="2" charset="-79"/>
                          <a:cs typeface="Aharoni" panose="02010803020104030203" pitchFamily="2" charset="-79"/>
                        </a:rPr>
                        <a:t>Abattement sur la part recueillie</a:t>
                      </a:r>
                      <a:endParaRPr lang="fr-FR" sz="600" dirty="0">
                        <a:latin typeface="Aharoni" panose="02010803020104030203" pitchFamily="2" charset="-79"/>
                        <a:cs typeface="Aharoni" panose="02010803020104030203" pitchFamily="2" charset="-79"/>
                      </a:endParaRPr>
                    </a:p>
                  </a:txBody>
                  <a:tcPr anchor="ctr"/>
                </a:tc>
                <a:tc>
                  <a:txBody>
                    <a:bodyPr/>
                    <a:lstStyle/>
                    <a:p>
                      <a:pPr algn="ctr"/>
                      <a:r>
                        <a:rPr lang="fr-FR" sz="600" dirty="0" smtClean="0">
                          <a:latin typeface="Aharoni" panose="02010803020104030203" pitchFamily="2" charset="-79"/>
                          <a:cs typeface="Aharoni" panose="02010803020104030203" pitchFamily="2" charset="-79"/>
                        </a:rPr>
                        <a:t>Taux de taxation</a:t>
                      </a:r>
                      <a:endParaRPr lang="fr-FR" sz="600" dirty="0">
                        <a:latin typeface="Aharoni" panose="02010803020104030203" pitchFamily="2" charset="-79"/>
                        <a:cs typeface="Aharoni" panose="02010803020104030203" pitchFamily="2" charset="-79"/>
                      </a:endParaRPr>
                    </a:p>
                  </a:txBody>
                  <a:tcPr anchor="ctr"/>
                </a:tc>
                <a:extLst>
                  <a:ext uri="{0D108BD9-81ED-4DB2-BD59-A6C34878D82A}">
                    <a16:rowId xmlns:a16="http://schemas.microsoft.com/office/drawing/2014/main" val="10000"/>
                  </a:ext>
                </a:extLst>
              </a:tr>
              <a:tr h="130717">
                <a:tc>
                  <a:txBody>
                    <a:bodyPr/>
                    <a:lstStyle/>
                    <a:p>
                      <a:pPr algn="ctr"/>
                      <a:r>
                        <a:rPr lang="fr-FR" sz="600" dirty="0" smtClean="0">
                          <a:latin typeface="Berlin Sans FB" panose="020E0602020502020306" pitchFamily="34" charset="0"/>
                        </a:rPr>
                        <a:t>Conjoint</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100 %</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0 %</a:t>
                      </a:r>
                      <a:endParaRPr lang="fr-FR" sz="600" dirty="0">
                        <a:latin typeface="Berlin Sans FB" panose="020E0602020502020306" pitchFamily="34" charset="0"/>
                      </a:endParaRPr>
                    </a:p>
                  </a:txBody>
                  <a:tcPr anchor="ctr"/>
                </a:tc>
                <a:extLst>
                  <a:ext uri="{0D108BD9-81ED-4DB2-BD59-A6C34878D82A}">
                    <a16:rowId xmlns:a16="http://schemas.microsoft.com/office/drawing/2014/main" val="10001"/>
                  </a:ext>
                </a:extLst>
              </a:tr>
              <a:tr h="130717">
                <a:tc>
                  <a:txBody>
                    <a:bodyPr/>
                    <a:lstStyle/>
                    <a:p>
                      <a:pPr algn="ctr"/>
                      <a:r>
                        <a:rPr lang="fr-FR" sz="600" dirty="0" smtClean="0">
                          <a:latin typeface="Berlin Sans FB" panose="020E0602020502020306" pitchFamily="34" charset="0"/>
                        </a:rPr>
                        <a:t>Partenaire de Pacs</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100 % </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0 % </a:t>
                      </a:r>
                      <a:endParaRPr lang="fr-FR" sz="600" dirty="0">
                        <a:latin typeface="Berlin Sans FB" panose="020E0602020502020306" pitchFamily="34" charset="0"/>
                      </a:endParaRPr>
                    </a:p>
                  </a:txBody>
                  <a:tcPr anchor="ctr"/>
                </a:tc>
                <a:extLst>
                  <a:ext uri="{0D108BD9-81ED-4DB2-BD59-A6C34878D82A}">
                    <a16:rowId xmlns:a16="http://schemas.microsoft.com/office/drawing/2014/main" val="10002"/>
                  </a:ext>
                </a:extLst>
              </a:tr>
              <a:tr h="130717">
                <a:tc>
                  <a:txBody>
                    <a:bodyPr/>
                    <a:lstStyle/>
                    <a:p>
                      <a:pPr algn="ctr"/>
                      <a:r>
                        <a:rPr lang="fr-FR" sz="600" dirty="0" smtClean="0">
                          <a:latin typeface="Berlin Sans FB" panose="020E0602020502020306" pitchFamily="34" charset="0"/>
                        </a:rPr>
                        <a:t>Concubin </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1 594</a:t>
                      </a:r>
                      <a:r>
                        <a:rPr lang="fr-FR" sz="600" baseline="0" dirty="0" smtClean="0">
                          <a:latin typeface="Berlin Sans FB" panose="020E0602020502020306" pitchFamily="34" charset="0"/>
                        </a:rPr>
                        <a:t> €</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60 %</a:t>
                      </a:r>
                      <a:endParaRPr lang="fr-FR" sz="600" dirty="0">
                        <a:latin typeface="Berlin Sans FB" panose="020E0602020502020306" pitchFamily="34" charset="0"/>
                      </a:endParaRPr>
                    </a:p>
                  </a:txBody>
                  <a:tcPr anchor="ctr"/>
                </a:tc>
                <a:extLst>
                  <a:ext uri="{0D108BD9-81ED-4DB2-BD59-A6C34878D82A}">
                    <a16:rowId xmlns:a16="http://schemas.microsoft.com/office/drawing/2014/main" val="10003"/>
                  </a:ext>
                </a:extLst>
              </a:tr>
              <a:tr h="130717">
                <a:tc>
                  <a:txBody>
                    <a:bodyPr/>
                    <a:lstStyle/>
                    <a:p>
                      <a:pPr algn="ctr"/>
                      <a:r>
                        <a:rPr lang="fr-FR" sz="600" dirty="0" smtClean="0">
                          <a:latin typeface="Berlin Sans FB" panose="020E0602020502020306" pitchFamily="34" charset="0"/>
                        </a:rPr>
                        <a:t>Enfants </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100 000 €</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5 à 45 %</a:t>
                      </a:r>
                      <a:endParaRPr lang="fr-FR" sz="600" dirty="0">
                        <a:latin typeface="Berlin Sans FB" panose="020E0602020502020306" pitchFamily="34" charset="0"/>
                      </a:endParaRPr>
                    </a:p>
                  </a:txBody>
                  <a:tcPr anchor="ctr"/>
                </a:tc>
                <a:extLst>
                  <a:ext uri="{0D108BD9-81ED-4DB2-BD59-A6C34878D82A}">
                    <a16:rowId xmlns:a16="http://schemas.microsoft.com/office/drawing/2014/main" val="10004"/>
                  </a:ext>
                </a:extLst>
              </a:tr>
              <a:tr h="130717">
                <a:tc>
                  <a:txBody>
                    <a:bodyPr/>
                    <a:lstStyle/>
                    <a:p>
                      <a:pPr algn="ctr"/>
                      <a:r>
                        <a:rPr lang="fr-FR" sz="600" dirty="0" smtClean="0">
                          <a:latin typeface="Berlin Sans FB" panose="020E0602020502020306" pitchFamily="34" charset="0"/>
                        </a:rPr>
                        <a:t>Parents</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100 000 €</a:t>
                      </a:r>
                      <a:endParaRPr lang="fr-FR" sz="600" dirty="0">
                        <a:latin typeface="Berlin Sans FB" panose="020E0602020502020306"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600" dirty="0" smtClean="0">
                          <a:latin typeface="Berlin Sans FB" panose="020E0602020502020306" pitchFamily="34" charset="0"/>
                        </a:rPr>
                        <a:t>5 à 45 %</a:t>
                      </a:r>
                    </a:p>
                  </a:txBody>
                  <a:tcPr anchor="ctr"/>
                </a:tc>
                <a:extLst>
                  <a:ext uri="{0D108BD9-81ED-4DB2-BD59-A6C34878D82A}">
                    <a16:rowId xmlns:a16="http://schemas.microsoft.com/office/drawing/2014/main" val="10005"/>
                  </a:ext>
                </a:extLst>
              </a:tr>
              <a:tr h="130717">
                <a:tc>
                  <a:txBody>
                    <a:bodyPr/>
                    <a:lstStyle/>
                    <a:p>
                      <a:pPr algn="ctr"/>
                      <a:r>
                        <a:rPr lang="fr-FR" sz="600" dirty="0" smtClean="0">
                          <a:latin typeface="Berlin Sans FB" panose="020E0602020502020306" pitchFamily="34" charset="0"/>
                        </a:rPr>
                        <a:t>Petits-enfants</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1 594 €</a:t>
                      </a:r>
                      <a:endParaRPr lang="fr-FR" sz="600" dirty="0">
                        <a:latin typeface="Berlin Sans FB" panose="020E0602020502020306"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600" dirty="0" smtClean="0">
                          <a:latin typeface="Berlin Sans FB" panose="020E0602020502020306" pitchFamily="34" charset="0"/>
                        </a:rPr>
                        <a:t>5 à 45 %</a:t>
                      </a:r>
                    </a:p>
                  </a:txBody>
                  <a:tcPr anchor="ctr"/>
                </a:tc>
                <a:extLst>
                  <a:ext uri="{0D108BD9-81ED-4DB2-BD59-A6C34878D82A}">
                    <a16:rowId xmlns:a16="http://schemas.microsoft.com/office/drawing/2014/main" val="10006"/>
                  </a:ext>
                </a:extLst>
              </a:tr>
              <a:tr h="130717">
                <a:tc>
                  <a:txBody>
                    <a:bodyPr/>
                    <a:lstStyle/>
                    <a:p>
                      <a:pPr algn="ctr"/>
                      <a:r>
                        <a:rPr lang="fr-FR" sz="600" dirty="0" smtClean="0">
                          <a:latin typeface="Berlin Sans FB" panose="020E0602020502020306" pitchFamily="34" charset="0"/>
                        </a:rPr>
                        <a:t>Frères &amp; sœurs</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15 932 €</a:t>
                      </a:r>
                      <a:endParaRPr lang="fr-FR" sz="600" dirty="0">
                        <a:latin typeface="Berlin Sans FB" panose="020E0602020502020306"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600" dirty="0" smtClean="0">
                          <a:latin typeface="Berlin Sans FB" panose="020E0602020502020306" pitchFamily="34" charset="0"/>
                        </a:rPr>
                        <a:t>35 à 45 %</a:t>
                      </a:r>
                    </a:p>
                  </a:txBody>
                  <a:tcPr anchor="ctr"/>
                </a:tc>
                <a:extLst>
                  <a:ext uri="{0D108BD9-81ED-4DB2-BD59-A6C34878D82A}">
                    <a16:rowId xmlns:a16="http://schemas.microsoft.com/office/drawing/2014/main" val="10007"/>
                  </a:ext>
                </a:extLst>
              </a:tr>
              <a:tr h="130717">
                <a:tc>
                  <a:txBody>
                    <a:bodyPr/>
                    <a:lstStyle/>
                    <a:p>
                      <a:pPr algn="ctr"/>
                      <a:r>
                        <a:rPr lang="fr-FR" sz="600" dirty="0" smtClean="0">
                          <a:latin typeface="Berlin Sans FB" panose="020E0602020502020306" pitchFamily="34" charset="0"/>
                        </a:rPr>
                        <a:t>Neveux &amp; nièces </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7 967 €</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55 %</a:t>
                      </a:r>
                      <a:endParaRPr lang="fr-FR" sz="600" dirty="0">
                        <a:latin typeface="Berlin Sans FB" panose="020E0602020502020306" pitchFamily="34" charset="0"/>
                      </a:endParaRPr>
                    </a:p>
                  </a:txBody>
                  <a:tcPr anchor="ctr"/>
                </a:tc>
                <a:extLst>
                  <a:ext uri="{0D108BD9-81ED-4DB2-BD59-A6C34878D82A}">
                    <a16:rowId xmlns:a16="http://schemas.microsoft.com/office/drawing/2014/main" val="10008"/>
                  </a:ext>
                </a:extLst>
              </a:tr>
              <a:tr h="205412">
                <a:tc>
                  <a:txBody>
                    <a:bodyPr/>
                    <a:lstStyle/>
                    <a:p>
                      <a:pPr algn="ctr"/>
                      <a:r>
                        <a:rPr lang="fr-FR" sz="600" dirty="0" smtClean="0">
                          <a:latin typeface="Berlin Sans FB" panose="020E0602020502020306" pitchFamily="34" charset="0"/>
                        </a:rPr>
                        <a:t>Parents</a:t>
                      </a:r>
                      <a:r>
                        <a:rPr lang="fr-FR" sz="600" baseline="0" dirty="0" smtClean="0">
                          <a:latin typeface="Berlin Sans FB" panose="020E0602020502020306" pitchFamily="34" charset="0"/>
                        </a:rPr>
                        <a:t> jusqu’au</a:t>
                      </a:r>
                    </a:p>
                    <a:p>
                      <a:pPr algn="ctr"/>
                      <a:r>
                        <a:rPr lang="fr-FR" sz="600" baseline="0" dirty="0" smtClean="0">
                          <a:latin typeface="Berlin Sans FB" panose="020E0602020502020306" pitchFamily="34" charset="0"/>
                        </a:rPr>
                        <a:t>4</a:t>
                      </a:r>
                      <a:r>
                        <a:rPr lang="fr-FR" sz="600" baseline="30000" dirty="0" smtClean="0">
                          <a:latin typeface="Berlin Sans FB" panose="020E0602020502020306" pitchFamily="34" charset="0"/>
                        </a:rPr>
                        <a:t>ème</a:t>
                      </a:r>
                      <a:r>
                        <a:rPr lang="fr-FR" sz="600" baseline="0" dirty="0" smtClean="0">
                          <a:latin typeface="Berlin Sans FB" panose="020E0602020502020306" pitchFamily="34" charset="0"/>
                        </a:rPr>
                        <a:t> degré</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1 594 €</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55 %</a:t>
                      </a:r>
                      <a:endParaRPr lang="fr-FR" sz="600" dirty="0">
                        <a:latin typeface="Berlin Sans FB" panose="020E0602020502020306" pitchFamily="34" charset="0"/>
                      </a:endParaRPr>
                    </a:p>
                  </a:txBody>
                  <a:tcPr anchor="ctr"/>
                </a:tc>
                <a:extLst>
                  <a:ext uri="{0D108BD9-81ED-4DB2-BD59-A6C34878D82A}">
                    <a16:rowId xmlns:a16="http://schemas.microsoft.com/office/drawing/2014/main" val="10009"/>
                  </a:ext>
                </a:extLst>
              </a:tr>
              <a:tr h="205412">
                <a:tc>
                  <a:txBody>
                    <a:bodyPr/>
                    <a:lstStyle/>
                    <a:p>
                      <a:pPr algn="ctr"/>
                      <a:r>
                        <a:rPr lang="fr-FR" sz="600" dirty="0" smtClean="0">
                          <a:latin typeface="Berlin Sans FB" panose="020E0602020502020306" pitchFamily="34" charset="0"/>
                        </a:rPr>
                        <a:t>Parents</a:t>
                      </a:r>
                      <a:r>
                        <a:rPr lang="fr-FR" sz="600" baseline="0" dirty="0" smtClean="0">
                          <a:latin typeface="Berlin Sans FB" panose="020E0602020502020306" pitchFamily="34" charset="0"/>
                        </a:rPr>
                        <a:t> au-delà du </a:t>
                      </a:r>
                    </a:p>
                    <a:p>
                      <a:pPr algn="ctr"/>
                      <a:r>
                        <a:rPr lang="fr-FR" sz="600" baseline="0" dirty="0" smtClean="0">
                          <a:latin typeface="Berlin Sans FB" panose="020E0602020502020306" pitchFamily="34" charset="0"/>
                        </a:rPr>
                        <a:t>4</a:t>
                      </a:r>
                      <a:r>
                        <a:rPr lang="fr-FR" sz="600" baseline="30000" dirty="0" smtClean="0">
                          <a:latin typeface="Berlin Sans FB" panose="020E0602020502020306" pitchFamily="34" charset="0"/>
                        </a:rPr>
                        <a:t>ème</a:t>
                      </a:r>
                      <a:r>
                        <a:rPr lang="fr-FR" sz="600" baseline="0" dirty="0" smtClean="0">
                          <a:latin typeface="Berlin Sans FB" panose="020E0602020502020306" pitchFamily="34" charset="0"/>
                        </a:rPr>
                        <a:t> degré</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1 594 €</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60 %</a:t>
                      </a:r>
                      <a:endParaRPr lang="fr-FR" sz="600" dirty="0">
                        <a:latin typeface="Berlin Sans FB" panose="020E0602020502020306" pitchFamily="34" charset="0"/>
                      </a:endParaRPr>
                    </a:p>
                  </a:txBody>
                  <a:tcPr anchor="ctr"/>
                </a:tc>
                <a:extLst>
                  <a:ext uri="{0D108BD9-81ED-4DB2-BD59-A6C34878D82A}">
                    <a16:rowId xmlns:a16="http://schemas.microsoft.com/office/drawing/2014/main" val="10010"/>
                  </a:ext>
                </a:extLst>
              </a:tr>
              <a:tr h="205412">
                <a:tc>
                  <a:txBody>
                    <a:bodyPr/>
                    <a:lstStyle/>
                    <a:p>
                      <a:pPr algn="ctr"/>
                      <a:r>
                        <a:rPr lang="fr-FR" sz="600" dirty="0" smtClean="0">
                          <a:latin typeface="Berlin Sans FB" panose="020E0602020502020306" pitchFamily="34" charset="0"/>
                        </a:rPr>
                        <a:t>Personnes sans lien </a:t>
                      </a:r>
                    </a:p>
                    <a:p>
                      <a:pPr algn="ctr"/>
                      <a:r>
                        <a:rPr lang="fr-FR" sz="600" dirty="0" smtClean="0">
                          <a:latin typeface="Berlin Sans FB" panose="020E0602020502020306" pitchFamily="34" charset="0"/>
                        </a:rPr>
                        <a:t>de parenté</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1 594 €</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60 %</a:t>
                      </a:r>
                      <a:endParaRPr lang="fr-FR" sz="600" dirty="0">
                        <a:latin typeface="Berlin Sans FB" panose="020E0602020502020306" pitchFamily="34" charset="0"/>
                      </a:endParaRPr>
                    </a:p>
                  </a:txBody>
                  <a:tcPr anchor="ctr"/>
                </a:tc>
                <a:extLst>
                  <a:ext uri="{0D108BD9-81ED-4DB2-BD59-A6C34878D82A}">
                    <a16:rowId xmlns:a16="http://schemas.microsoft.com/office/drawing/2014/main" val="10011"/>
                  </a:ext>
                </a:extLst>
              </a:tr>
            </a:tbl>
          </a:graphicData>
        </a:graphic>
      </p:graphicFrame>
      <p:sp>
        <p:nvSpPr>
          <p:cNvPr id="20" name="Rectangle 19"/>
          <p:cNvSpPr/>
          <p:nvPr/>
        </p:nvSpPr>
        <p:spPr>
          <a:xfrm>
            <a:off x="87005" y="2385691"/>
            <a:ext cx="2297502" cy="17546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Rectangle 37"/>
          <p:cNvSpPr/>
          <p:nvPr/>
        </p:nvSpPr>
        <p:spPr>
          <a:xfrm>
            <a:off x="2627784" y="2769311"/>
            <a:ext cx="1214895" cy="1197181"/>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200" dirty="0" smtClean="0">
                <a:latin typeface="Berlin Sans FB" panose="020E0602020502020306" pitchFamily="34" charset="0"/>
              </a:rPr>
              <a:t>60 % de 100 K€ = 60 K€ de frais de succession ! </a:t>
            </a:r>
            <a:endParaRPr lang="fr-FR" sz="1200" dirty="0">
              <a:latin typeface="Berlin Sans FB" panose="020E0602020502020306" pitchFamily="34" charset="0"/>
            </a:endParaRPr>
          </a:p>
        </p:txBody>
      </p:sp>
      <p:pic>
        <p:nvPicPr>
          <p:cNvPr id="6149" name="Picture 5"/>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922398" y="2846304"/>
            <a:ext cx="562744" cy="5627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ZoneTexte 25"/>
          <p:cNvSpPr txBox="1"/>
          <p:nvPr/>
        </p:nvSpPr>
        <p:spPr>
          <a:xfrm>
            <a:off x="4934307" y="2931790"/>
            <a:ext cx="566181" cy="276999"/>
          </a:xfrm>
          <a:prstGeom prst="rect">
            <a:avLst/>
          </a:prstGeom>
          <a:noFill/>
        </p:spPr>
        <p:txBody>
          <a:bodyPr wrap="none" rtlCol="0">
            <a:spAutoFit/>
          </a:bodyPr>
          <a:lstStyle/>
          <a:p>
            <a:pPr algn="ctr"/>
            <a:r>
              <a:rPr lang="fr-FR" sz="600" dirty="0" smtClean="0">
                <a:hlinkClick r:id="rId13"/>
              </a:rPr>
              <a:t>Prévoyance</a:t>
            </a:r>
            <a:r>
              <a:rPr lang="fr-FR" sz="600" dirty="0" smtClean="0"/>
              <a:t> </a:t>
            </a:r>
          </a:p>
          <a:p>
            <a:pPr algn="ctr"/>
            <a:r>
              <a:rPr lang="fr-FR" sz="600" dirty="0" smtClean="0"/>
              <a:t>60 K€</a:t>
            </a:r>
            <a:endParaRPr lang="fr-FR" sz="600" dirty="0"/>
          </a:p>
        </p:txBody>
      </p:sp>
      <p:pic>
        <p:nvPicPr>
          <p:cNvPr id="41" name="Picture 13"/>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051239" y="3435846"/>
            <a:ext cx="312849" cy="3128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Espace réservé du numéro de diapositive 2"/>
          <p:cNvSpPr>
            <a:spLocks noGrp="1"/>
          </p:cNvSpPr>
          <p:nvPr>
            <p:ph type="sldNum" sz="quarter" idx="12"/>
          </p:nvPr>
        </p:nvSpPr>
        <p:spPr/>
        <p:txBody>
          <a:bodyPr/>
          <a:lstStyle/>
          <a:p>
            <a:fld id="{1D19D0A2-BBF5-4B7E-A646-CBE7ACEBDC00}" type="slidenum">
              <a:rPr lang="fr-FR" smtClean="0"/>
              <a:t>12</a:t>
            </a:fld>
            <a:endParaRPr lang="fr-FR"/>
          </a:p>
        </p:txBody>
      </p:sp>
      <p:pic>
        <p:nvPicPr>
          <p:cNvPr id="32" name="Picture 2"/>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8172400" y="63982"/>
            <a:ext cx="839951" cy="16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6" name="Picture 2"/>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15614" y="1292713"/>
            <a:ext cx="330965" cy="3309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5" name="Rectangle 34"/>
          <p:cNvSpPr/>
          <p:nvPr/>
        </p:nvSpPr>
        <p:spPr>
          <a:xfrm>
            <a:off x="5624256" y="2906716"/>
            <a:ext cx="2692796" cy="530647"/>
          </a:xfrm>
          <a:prstGeom prst="rect">
            <a:avLst/>
          </a:prstGeom>
          <a:solidFill>
            <a:srgbClr val="FF7C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smtClean="0">
                <a:latin typeface="Berlin Sans FB" panose="020E0602020502020306" pitchFamily="34" charset="0"/>
              </a:rPr>
              <a:t>Exemple de tarif d’un </a:t>
            </a:r>
            <a:r>
              <a:rPr lang="fr-FR" sz="1100" dirty="0" smtClean="0">
                <a:latin typeface="Berlin Sans FB" panose="020E0602020502020306" pitchFamily="34" charset="0"/>
                <a:hlinkClick r:id="rId13"/>
              </a:rPr>
              <a:t>contrat de prévoyance</a:t>
            </a:r>
            <a:r>
              <a:rPr lang="fr-FR" sz="1100" dirty="0" smtClean="0">
                <a:latin typeface="Berlin Sans FB" panose="020E0602020502020306" pitchFamily="34" charset="0"/>
              </a:rPr>
              <a:t> : à 35 ans, capital de 50 000 € =&gt; cotisation environ 10 € / mois</a:t>
            </a:r>
            <a:endParaRPr lang="fr-FR" sz="1100" dirty="0">
              <a:latin typeface="Berlin Sans FB" panose="020E0602020502020306" pitchFamily="34" charset="0"/>
            </a:endParaRPr>
          </a:p>
        </p:txBody>
      </p:sp>
      <p:pic>
        <p:nvPicPr>
          <p:cNvPr id="2"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933477" y="0"/>
            <a:ext cx="609600" cy="609600"/>
          </a:xfrm>
          <a:prstGeom prst="rect">
            <a:avLst/>
          </a:prstGeom>
        </p:spPr>
      </p:pic>
      <p:pic>
        <p:nvPicPr>
          <p:cNvPr id="30" name="Image 29"/>
          <p:cNvPicPr>
            <a:picLocks noChangeAspect="1"/>
          </p:cNvPicPr>
          <p:nvPr/>
        </p:nvPicPr>
        <p:blipFill rotWithShape="1">
          <a:blip r:embed="rId18">
            <a:duotone>
              <a:schemeClr val="accent2">
                <a:shade val="45000"/>
                <a:satMod val="135000"/>
              </a:schemeClr>
              <a:prstClr val="white"/>
            </a:duotone>
          </a:blip>
          <a:srcRect l="-1928" t="-32578" r="-1" b="4829"/>
          <a:stretch/>
        </p:blipFill>
        <p:spPr>
          <a:xfrm>
            <a:off x="8134841" y="233722"/>
            <a:ext cx="915067" cy="116547"/>
          </a:xfrm>
          <a:prstGeom prst="rect">
            <a:avLst/>
          </a:prstGeom>
        </p:spPr>
      </p:pic>
      <p:sp>
        <p:nvSpPr>
          <p:cNvPr id="31" name="ZoneTexte 30"/>
          <p:cNvSpPr txBox="1"/>
          <p:nvPr/>
        </p:nvSpPr>
        <p:spPr>
          <a:xfrm>
            <a:off x="3551515" y="4853512"/>
            <a:ext cx="1468672" cy="261610"/>
          </a:xfrm>
          <a:prstGeom prst="rect">
            <a:avLst/>
          </a:prstGeom>
          <a:noFill/>
        </p:spPr>
        <p:txBody>
          <a:bodyPr wrap="none" rtlCol="0">
            <a:spAutoFit/>
          </a:bodyPr>
          <a:lstStyle/>
          <a:p>
            <a:r>
              <a:rPr lang="fr-FR" sz="1100" dirty="0" smtClean="0">
                <a:latin typeface="Century Gothic" panose="020B0502020202020204" pitchFamily="34" charset="0"/>
              </a:rPr>
              <a:t>Document interne </a:t>
            </a:r>
            <a:endParaRPr lang="fr-FR" sz="1100" dirty="0">
              <a:latin typeface="Century Gothic" panose="020B0502020202020204" pitchFamily="34" charset="0"/>
            </a:endParaRPr>
          </a:p>
        </p:txBody>
      </p:sp>
      <p:pic>
        <p:nvPicPr>
          <p:cNvPr id="36" name="Image 35">
            <a:hlinkClick r:id="rId19" action="ppaction://hlinksldjump"/>
          </p:cNvPr>
          <p:cNvPicPr>
            <a:picLocks noChangeAspect="1"/>
          </p:cNvPicPr>
          <p:nvPr/>
        </p:nvPicPr>
        <p:blipFill>
          <a:blip r:embed="rId20"/>
          <a:stretch>
            <a:fillRect/>
          </a:stretch>
        </p:blipFill>
        <p:spPr>
          <a:xfrm>
            <a:off x="116398" y="4736762"/>
            <a:ext cx="1054458" cy="355072"/>
          </a:xfrm>
          <a:prstGeom prst="rect">
            <a:avLst/>
          </a:prstGeom>
        </p:spPr>
      </p:pic>
      <p:sp>
        <p:nvSpPr>
          <p:cNvPr id="37" name="ZoneTexte 36"/>
          <p:cNvSpPr txBox="1"/>
          <p:nvPr/>
        </p:nvSpPr>
        <p:spPr>
          <a:xfrm>
            <a:off x="135460" y="89456"/>
            <a:ext cx="7460879" cy="677108"/>
          </a:xfrm>
          <a:prstGeom prst="rect">
            <a:avLst/>
          </a:prstGeom>
          <a:noFill/>
        </p:spPr>
        <p:txBody>
          <a:bodyPr wrap="square" rtlCol="0">
            <a:spAutoFit/>
          </a:bodyPr>
          <a:lstStyle/>
          <a:p>
            <a:r>
              <a:rPr lang="fr-FR" sz="2000" b="1" dirty="0" smtClean="0">
                <a:solidFill>
                  <a:srgbClr val="FF0000"/>
                </a:solidFill>
                <a:latin typeface="Berlin Sans FB" panose="020E0602020502020306" pitchFamily="34" charset="0"/>
              </a:rPr>
              <a:t>L</a:t>
            </a:r>
            <a:r>
              <a:rPr lang="fr-FR" sz="2000" b="1" dirty="0" smtClean="0">
                <a:latin typeface="Berlin Sans FB" panose="020E0602020502020306" pitchFamily="34" charset="0"/>
              </a:rPr>
              <a:t>ES </a:t>
            </a:r>
            <a:r>
              <a:rPr lang="fr-FR" sz="2000" b="1" dirty="0" smtClean="0">
                <a:solidFill>
                  <a:srgbClr val="FF0000"/>
                </a:solidFill>
                <a:latin typeface="Berlin Sans FB" panose="020E0602020502020306" pitchFamily="34" charset="0"/>
              </a:rPr>
              <a:t>E</a:t>
            </a:r>
            <a:r>
              <a:rPr lang="fr-FR" sz="2000" b="1" dirty="0" smtClean="0">
                <a:latin typeface="Berlin Sans FB" panose="020E0602020502020306" pitchFamily="34" charset="0"/>
              </a:rPr>
              <a:t>MPRUNTEURS ET LEUR </a:t>
            </a:r>
            <a:r>
              <a:rPr lang="fr-FR" sz="2000" b="1" dirty="0" smtClean="0">
                <a:solidFill>
                  <a:srgbClr val="FF0000"/>
                </a:solidFill>
                <a:latin typeface="Berlin Sans FB" panose="020E0602020502020306" pitchFamily="34" charset="0"/>
              </a:rPr>
              <a:t>P</a:t>
            </a:r>
            <a:r>
              <a:rPr lang="fr-FR" sz="2000" b="1" dirty="0" smtClean="0">
                <a:latin typeface="Berlin Sans FB" panose="020E0602020502020306" pitchFamily="34" charset="0"/>
              </a:rPr>
              <a:t>ROTECTION</a:t>
            </a:r>
            <a:endParaRPr lang="fr-FR" sz="2000" dirty="0" smtClean="0">
              <a:latin typeface="Berlin Sans FB" panose="020E0602020502020306" pitchFamily="34" charset="0"/>
            </a:endParaRPr>
          </a:p>
          <a:p>
            <a:endParaRPr lang="fr-FR" dirty="0" smtClean="0">
              <a:latin typeface="Berlin Sans FB" panose="020E0602020502020306" pitchFamily="34" charset="0"/>
            </a:endParaRPr>
          </a:p>
        </p:txBody>
      </p:sp>
    </p:spTree>
    <p:extLst>
      <p:ext uri="{BB962C8B-B14F-4D97-AF65-F5344CB8AC3E}">
        <p14:creationId xmlns:p14="http://schemas.microsoft.com/office/powerpoint/2010/main" val="33850896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946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93871" y="1839916"/>
            <a:ext cx="2133600"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Connecteur droit 7"/>
          <p:cNvCxnSpPr/>
          <p:nvPr/>
        </p:nvCxnSpPr>
        <p:spPr>
          <a:xfrm flipH="1">
            <a:off x="3859426" y="1526713"/>
            <a:ext cx="6473" cy="2485197"/>
          </a:xfrm>
          <a:prstGeom prst="line">
            <a:avLst/>
          </a:prstGeom>
          <a:ln w="28575">
            <a:solidFill>
              <a:srgbClr val="CC0000"/>
            </a:solidFill>
            <a:prstDash val="dash"/>
          </a:ln>
        </p:spPr>
        <p:style>
          <a:lnRef idx="1">
            <a:schemeClr val="accent1"/>
          </a:lnRef>
          <a:fillRef idx="0">
            <a:schemeClr val="accent1"/>
          </a:fillRef>
          <a:effectRef idx="0">
            <a:schemeClr val="accent1"/>
          </a:effectRef>
          <a:fontRef idx="minor">
            <a:schemeClr val="tx1"/>
          </a:fontRef>
        </p:style>
      </p:cxnSp>
      <p:sp>
        <p:nvSpPr>
          <p:cNvPr id="9" name="ZoneTexte 8"/>
          <p:cNvSpPr txBox="1"/>
          <p:nvPr/>
        </p:nvSpPr>
        <p:spPr>
          <a:xfrm>
            <a:off x="2455273" y="1108534"/>
            <a:ext cx="2952328" cy="307777"/>
          </a:xfrm>
          <a:prstGeom prst="rect">
            <a:avLst/>
          </a:prstGeom>
          <a:noFill/>
        </p:spPr>
        <p:txBody>
          <a:bodyPr wrap="square" rtlCol="0">
            <a:spAutoFit/>
          </a:bodyPr>
          <a:lstStyle/>
          <a:p>
            <a:pPr algn="ctr"/>
            <a:r>
              <a:rPr lang="fr-FR" sz="1400" dirty="0" smtClean="0">
                <a:latin typeface="Berlin Sans FB" panose="020E0602020502020306" pitchFamily="34" charset="0"/>
              </a:rPr>
              <a:t>200 000 €</a:t>
            </a:r>
            <a:endParaRPr lang="fr-FR" sz="1400" dirty="0">
              <a:latin typeface="Berlin Sans FB" panose="020E0602020502020306" pitchFamily="34" charset="0"/>
            </a:endParaRPr>
          </a:p>
        </p:txBody>
      </p:sp>
      <p:sp>
        <p:nvSpPr>
          <p:cNvPr id="11" name="ZoneTexte 10"/>
          <p:cNvSpPr txBox="1"/>
          <p:nvPr/>
        </p:nvSpPr>
        <p:spPr>
          <a:xfrm>
            <a:off x="3872530" y="1632335"/>
            <a:ext cx="1474919" cy="307777"/>
          </a:xfrm>
          <a:prstGeom prst="rect">
            <a:avLst/>
          </a:prstGeom>
          <a:noFill/>
        </p:spPr>
        <p:txBody>
          <a:bodyPr wrap="square" rtlCol="0">
            <a:spAutoFit/>
          </a:bodyPr>
          <a:lstStyle/>
          <a:p>
            <a:pPr algn="ctr"/>
            <a:r>
              <a:rPr lang="fr-FR" sz="1400" dirty="0">
                <a:latin typeface="Berlin Sans FB" panose="020E0602020502020306" pitchFamily="34" charset="0"/>
              </a:rPr>
              <a:t>1</a:t>
            </a:r>
            <a:r>
              <a:rPr lang="fr-FR" sz="1400" dirty="0" smtClean="0">
                <a:latin typeface="Berlin Sans FB" panose="020E0602020502020306" pitchFamily="34" charset="0"/>
              </a:rPr>
              <a:t>00 000 €</a:t>
            </a:r>
            <a:endParaRPr lang="fr-FR" sz="1400" dirty="0">
              <a:latin typeface="Berlin Sans FB" panose="020E0602020502020306" pitchFamily="34" charset="0"/>
            </a:endParaRPr>
          </a:p>
        </p:txBody>
      </p:sp>
      <p:pic>
        <p:nvPicPr>
          <p:cNvPr id="12" name="Picture 10" descr="Image associée">
            <a:hlinkClick r:id="rId6"/>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b="23400"/>
          <a:stretch/>
        </p:blipFill>
        <p:spPr bwMode="auto">
          <a:xfrm rot="7185797" flipH="1">
            <a:off x="3928686" y="1158956"/>
            <a:ext cx="589584" cy="335686"/>
          </a:xfrm>
          <a:prstGeom prst="rect">
            <a:avLst/>
          </a:prstGeom>
          <a:noFill/>
          <a:extLst>
            <a:ext uri="{909E8E84-426E-40DD-AFC4-6F175D3DCCD1}">
              <a14:hiddenFill xmlns:a14="http://schemas.microsoft.com/office/drawing/2010/main">
                <a:solidFill>
                  <a:srgbClr val="FFFFFF"/>
                </a:solidFill>
              </a14:hiddenFill>
            </a:ext>
          </a:extLst>
        </p:spPr>
      </p:pic>
      <p:sp>
        <p:nvSpPr>
          <p:cNvPr id="21" name="ZoneTexte 20"/>
          <p:cNvSpPr txBox="1"/>
          <p:nvPr/>
        </p:nvSpPr>
        <p:spPr>
          <a:xfrm>
            <a:off x="5580112" y="701283"/>
            <a:ext cx="2188738" cy="646331"/>
          </a:xfrm>
          <a:prstGeom prst="rect">
            <a:avLst/>
          </a:prstGeom>
          <a:noFill/>
        </p:spPr>
        <p:txBody>
          <a:bodyPr wrap="square" rtlCol="0">
            <a:spAutoFit/>
          </a:bodyPr>
          <a:lstStyle/>
          <a:p>
            <a:pPr algn="r"/>
            <a:r>
              <a:rPr lang="fr-FR" dirty="0" smtClean="0">
                <a:solidFill>
                  <a:srgbClr val="CC0000"/>
                </a:solidFill>
                <a:effectLst>
                  <a:outerShdw blurRad="38100" dist="38100" dir="2700000" algn="tl">
                    <a:srgbClr val="000000">
                      <a:alpha val="43137"/>
                    </a:srgbClr>
                  </a:outerShdw>
                </a:effectLst>
                <a:latin typeface="Berlin Sans FB" panose="020E0602020502020306" pitchFamily="34" charset="0"/>
              </a:rPr>
              <a:t>Quelles solutions pour vous protéger ?</a:t>
            </a:r>
            <a:endParaRPr lang="fr-FR" dirty="0">
              <a:solidFill>
                <a:srgbClr val="CC0000"/>
              </a:solidFill>
              <a:effectLst>
                <a:outerShdw blurRad="38100" dist="38100" dir="2700000" algn="tl">
                  <a:srgbClr val="000000">
                    <a:alpha val="43137"/>
                  </a:srgbClr>
                </a:outerShdw>
              </a:effectLst>
              <a:latin typeface="Berlin Sans FB" panose="020E0602020502020306" pitchFamily="34" charset="0"/>
            </a:endParaRPr>
          </a:p>
        </p:txBody>
      </p:sp>
      <p:pic>
        <p:nvPicPr>
          <p:cNvPr id="22" name="Picture 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83519" y="678031"/>
            <a:ext cx="922784" cy="9227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4"/>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44205" y="614760"/>
            <a:ext cx="418728" cy="4187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ZoneTexte 14"/>
          <p:cNvSpPr txBox="1"/>
          <p:nvPr/>
        </p:nvSpPr>
        <p:spPr>
          <a:xfrm>
            <a:off x="827585" y="699542"/>
            <a:ext cx="4593494" cy="307777"/>
          </a:xfrm>
          <a:prstGeom prst="rect">
            <a:avLst/>
          </a:prstGeom>
          <a:noFill/>
        </p:spPr>
        <p:txBody>
          <a:bodyPr wrap="square" rtlCol="0">
            <a:spAutoFit/>
          </a:bodyPr>
          <a:lstStyle/>
          <a:p>
            <a:pPr algn="ctr"/>
            <a:r>
              <a:rPr lang="fr-FR" sz="1400" b="1" dirty="0" smtClean="0">
                <a:latin typeface="Berlin Sans FB" panose="020E0602020502020306" pitchFamily="34" charset="0"/>
              </a:rPr>
              <a:t>Exemple acquisition pour un couple non marié </a:t>
            </a:r>
            <a:r>
              <a:rPr lang="fr-FR" sz="1400" dirty="0" smtClean="0">
                <a:latin typeface="Berlin Sans FB" panose="020E0602020502020306" pitchFamily="34" charset="0"/>
              </a:rPr>
              <a:t>: </a:t>
            </a:r>
            <a:endParaRPr lang="fr-FR" sz="1400" dirty="0">
              <a:latin typeface="Berlin Sans FB" panose="020E0602020502020306" pitchFamily="34" charset="0"/>
            </a:endParaRPr>
          </a:p>
        </p:txBody>
      </p:sp>
      <p:sp>
        <p:nvSpPr>
          <p:cNvPr id="16" name="ZoneTexte 15"/>
          <p:cNvSpPr txBox="1"/>
          <p:nvPr/>
        </p:nvSpPr>
        <p:spPr>
          <a:xfrm rot="1627675">
            <a:off x="465669" y="265818"/>
            <a:ext cx="575799" cy="1107996"/>
          </a:xfrm>
          <a:prstGeom prst="rect">
            <a:avLst/>
          </a:prstGeom>
          <a:noFill/>
        </p:spPr>
        <p:txBody>
          <a:bodyPr wrap="none" rtlCol="0">
            <a:spAutoFit/>
          </a:bodyPr>
          <a:lstStyle/>
          <a:p>
            <a:r>
              <a:rPr lang="fr-FR" sz="6600" b="1" dirty="0" smtClean="0">
                <a:solidFill>
                  <a:srgbClr val="C00000"/>
                </a:solidFill>
                <a:effectLst>
                  <a:outerShdw blurRad="38100" dist="38100" dir="2700000" algn="tl">
                    <a:srgbClr val="000000">
                      <a:alpha val="43137"/>
                    </a:srgbClr>
                  </a:outerShdw>
                </a:effectLst>
                <a:latin typeface="Bradley Hand ITC" panose="03070402050302030203" pitchFamily="66" charset="0"/>
              </a:rPr>
              <a:t>x</a:t>
            </a:r>
            <a:endParaRPr lang="fr-FR" sz="6600" b="1" dirty="0">
              <a:solidFill>
                <a:srgbClr val="C00000"/>
              </a:solidFill>
              <a:effectLst>
                <a:outerShdw blurRad="38100" dist="38100" dir="2700000" algn="tl">
                  <a:srgbClr val="000000">
                    <a:alpha val="43137"/>
                  </a:srgbClr>
                </a:outerShdw>
              </a:effectLst>
              <a:latin typeface="Bradley Hand ITC" panose="03070402050302030203" pitchFamily="66" charset="0"/>
            </a:endParaRPr>
          </a:p>
        </p:txBody>
      </p:sp>
      <p:pic>
        <p:nvPicPr>
          <p:cNvPr id="23" name="Picture 1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877006" y="2058927"/>
            <a:ext cx="653528" cy="653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Rectangle 24"/>
          <p:cNvSpPr/>
          <p:nvPr/>
        </p:nvSpPr>
        <p:spPr>
          <a:xfrm>
            <a:off x="2912171" y="4083918"/>
            <a:ext cx="1907455" cy="457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050" dirty="0" smtClean="0">
                <a:latin typeface="Berlin Sans FB" panose="020E0602020502020306" pitchFamily="34" charset="0"/>
              </a:rPr>
              <a:t>Assurances Emprunteurs </a:t>
            </a:r>
          </a:p>
          <a:p>
            <a:pPr algn="ctr"/>
            <a:r>
              <a:rPr lang="fr-FR" sz="1050" dirty="0" smtClean="0">
                <a:latin typeface="Berlin Sans FB" panose="020E0602020502020306" pitchFamily="34" charset="0"/>
              </a:rPr>
              <a:t>2 têtes 100 %</a:t>
            </a:r>
            <a:endParaRPr lang="fr-FR" sz="1050" dirty="0">
              <a:latin typeface="Berlin Sans FB" panose="020E0602020502020306" pitchFamily="34" charset="0"/>
            </a:endParaRPr>
          </a:p>
        </p:txBody>
      </p:sp>
      <p:sp>
        <p:nvSpPr>
          <p:cNvPr id="28" name="Rectangle 27"/>
          <p:cNvSpPr/>
          <p:nvPr/>
        </p:nvSpPr>
        <p:spPr>
          <a:xfrm>
            <a:off x="2917869" y="4083918"/>
            <a:ext cx="1907455" cy="4572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smtClean="0">
                <a:latin typeface="Berlin Sans FB" panose="020E0602020502020306" pitchFamily="34" charset="0"/>
              </a:rPr>
              <a:t>CRD</a:t>
            </a:r>
            <a:endParaRPr lang="fr-FR" dirty="0">
              <a:latin typeface="Berlin Sans FB" panose="020E0602020502020306" pitchFamily="34" charset="0"/>
            </a:endParaRPr>
          </a:p>
        </p:txBody>
      </p:sp>
      <p:sp>
        <p:nvSpPr>
          <p:cNvPr id="10" name="ZoneTexte 9"/>
          <p:cNvSpPr txBox="1"/>
          <p:nvPr/>
        </p:nvSpPr>
        <p:spPr>
          <a:xfrm>
            <a:off x="2384507" y="1632335"/>
            <a:ext cx="1474919" cy="307777"/>
          </a:xfrm>
          <a:prstGeom prst="rect">
            <a:avLst/>
          </a:prstGeom>
          <a:noFill/>
        </p:spPr>
        <p:txBody>
          <a:bodyPr wrap="square" rtlCol="0">
            <a:spAutoFit/>
          </a:bodyPr>
          <a:lstStyle/>
          <a:p>
            <a:pPr algn="ctr"/>
            <a:r>
              <a:rPr lang="fr-FR" sz="1400" dirty="0">
                <a:latin typeface="Berlin Sans FB" panose="020E0602020502020306" pitchFamily="34" charset="0"/>
              </a:rPr>
              <a:t>1</a:t>
            </a:r>
            <a:r>
              <a:rPr lang="fr-FR" sz="1400" dirty="0" smtClean="0">
                <a:latin typeface="Berlin Sans FB" panose="020E0602020502020306" pitchFamily="34" charset="0"/>
              </a:rPr>
              <a:t>00 000 €</a:t>
            </a:r>
            <a:endParaRPr lang="fr-FR" sz="1400" dirty="0">
              <a:latin typeface="Berlin Sans FB" panose="020E0602020502020306" pitchFamily="34" charset="0"/>
            </a:endParaRPr>
          </a:p>
        </p:txBody>
      </p:sp>
      <p:pic>
        <p:nvPicPr>
          <p:cNvPr id="13" name="Picture 10" descr="Image associée">
            <a:hlinkClick r:id="rId6"/>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b="23400"/>
          <a:stretch/>
        </p:blipFill>
        <p:spPr bwMode="auto">
          <a:xfrm rot="2804719" flipH="1" flipV="1">
            <a:off x="3268980" y="1203877"/>
            <a:ext cx="521584" cy="368525"/>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7" descr="Cash premium icon"/>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464118" y="3966492"/>
            <a:ext cx="692051" cy="692051"/>
          </a:xfrm>
          <a:prstGeom prst="rect">
            <a:avLst/>
          </a:prstGeom>
          <a:noFill/>
          <a:extLst>
            <a:ext uri="{909E8E84-426E-40DD-AFC4-6F175D3DCCD1}">
              <a14:hiddenFill xmlns:a14="http://schemas.microsoft.com/office/drawing/2010/main">
                <a:solidFill>
                  <a:srgbClr val="FFFFFF"/>
                </a:solidFill>
              </a14:hiddenFill>
            </a:ext>
          </a:extLst>
        </p:spPr>
      </p:pic>
      <p:sp>
        <p:nvSpPr>
          <p:cNvPr id="33" name="ZoneTexte 32"/>
          <p:cNvSpPr txBox="1"/>
          <p:nvPr/>
        </p:nvSpPr>
        <p:spPr>
          <a:xfrm>
            <a:off x="233710" y="1142429"/>
            <a:ext cx="2245696" cy="469359"/>
          </a:xfrm>
          <a:prstGeom prst="rect">
            <a:avLst/>
          </a:prstGeom>
          <a:noFill/>
        </p:spPr>
        <p:txBody>
          <a:bodyPr wrap="square" rtlCol="0">
            <a:spAutoFit/>
          </a:bodyPr>
          <a:lstStyle/>
          <a:p>
            <a:pPr algn="ctr"/>
            <a:r>
              <a:rPr lang="fr-FR" sz="1050" dirty="0" smtClean="0">
                <a:latin typeface="Berlin Sans FB" panose="020E0602020502020306" pitchFamily="34" charset="0"/>
              </a:rPr>
              <a:t>Frais de succession : </a:t>
            </a:r>
          </a:p>
          <a:p>
            <a:pPr algn="ctr"/>
            <a:r>
              <a:rPr lang="fr-FR" sz="700" dirty="0" smtClean="0">
                <a:latin typeface="Berlin Sans FB" panose="020E0602020502020306" pitchFamily="34" charset="0"/>
              </a:rPr>
              <a:t>Les taux ci-dessous sont valables en l’état actuel </a:t>
            </a:r>
          </a:p>
          <a:p>
            <a:pPr algn="ctr"/>
            <a:r>
              <a:rPr lang="fr-FR" sz="700" dirty="0" smtClean="0">
                <a:latin typeface="Berlin Sans FB" panose="020E0602020502020306" pitchFamily="34" charset="0"/>
              </a:rPr>
              <a:t>de la législation et sont susceptibles d’évoluer.  </a:t>
            </a:r>
            <a:endParaRPr lang="fr-FR" sz="700" dirty="0">
              <a:latin typeface="Berlin Sans FB" panose="020E0602020502020306" pitchFamily="34" charset="0"/>
            </a:endParaRPr>
          </a:p>
        </p:txBody>
      </p:sp>
      <p:graphicFrame>
        <p:nvGraphicFramePr>
          <p:cNvPr id="19" name="Tableau 18"/>
          <p:cNvGraphicFramePr>
            <a:graphicFrameLocks noGrp="1"/>
          </p:cNvGraphicFramePr>
          <p:nvPr>
            <p:extLst/>
          </p:nvPr>
        </p:nvGraphicFramePr>
        <p:xfrm>
          <a:off x="72543" y="1646385"/>
          <a:ext cx="2311964" cy="2651760"/>
        </p:xfrm>
        <a:graphic>
          <a:graphicData uri="http://schemas.openxmlformats.org/drawingml/2006/table">
            <a:tbl>
              <a:tblPr firstRow="1" bandRow="1">
                <a:tableStyleId>{073A0DAA-6AF3-43AB-8588-CEC1D06C72B9}</a:tableStyleId>
              </a:tblPr>
              <a:tblGrid>
                <a:gridCol w="1017264">
                  <a:extLst>
                    <a:ext uri="{9D8B030D-6E8A-4147-A177-3AD203B41FA5}">
                      <a16:colId xmlns:a16="http://schemas.microsoft.com/office/drawing/2014/main" val="20000"/>
                    </a:ext>
                  </a:extLst>
                </a:gridCol>
                <a:gridCol w="739829">
                  <a:extLst>
                    <a:ext uri="{9D8B030D-6E8A-4147-A177-3AD203B41FA5}">
                      <a16:colId xmlns:a16="http://schemas.microsoft.com/office/drawing/2014/main" val="20001"/>
                    </a:ext>
                  </a:extLst>
                </a:gridCol>
                <a:gridCol w="554871">
                  <a:extLst>
                    <a:ext uri="{9D8B030D-6E8A-4147-A177-3AD203B41FA5}">
                      <a16:colId xmlns:a16="http://schemas.microsoft.com/office/drawing/2014/main" val="20002"/>
                    </a:ext>
                  </a:extLst>
                </a:gridCol>
              </a:tblGrid>
              <a:tr h="183837">
                <a:tc>
                  <a:txBody>
                    <a:bodyPr/>
                    <a:lstStyle/>
                    <a:p>
                      <a:pPr algn="ctr"/>
                      <a:r>
                        <a:rPr lang="fr-FR" sz="600" dirty="0" smtClean="0">
                          <a:latin typeface="Aharoni" panose="02010803020104030203" pitchFamily="2" charset="-79"/>
                          <a:cs typeface="Aharoni" panose="02010803020104030203" pitchFamily="2" charset="-79"/>
                        </a:rPr>
                        <a:t>Héritiers</a:t>
                      </a:r>
                      <a:endParaRPr lang="fr-FR" sz="600" dirty="0">
                        <a:latin typeface="Aharoni" panose="02010803020104030203" pitchFamily="2" charset="-79"/>
                        <a:cs typeface="Aharoni" panose="02010803020104030203" pitchFamily="2" charset="-79"/>
                      </a:endParaRPr>
                    </a:p>
                  </a:txBody>
                  <a:tcPr anchor="ctr"/>
                </a:tc>
                <a:tc>
                  <a:txBody>
                    <a:bodyPr/>
                    <a:lstStyle/>
                    <a:p>
                      <a:pPr algn="ctr"/>
                      <a:r>
                        <a:rPr lang="fr-FR" sz="600" dirty="0" smtClean="0">
                          <a:latin typeface="Aharoni" panose="02010803020104030203" pitchFamily="2" charset="-79"/>
                          <a:cs typeface="Aharoni" panose="02010803020104030203" pitchFamily="2" charset="-79"/>
                        </a:rPr>
                        <a:t>Abattement sur la part recueillie</a:t>
                      </a:r>
                      <a:endParaRPr lang="fr-FR" sz="600" dirty="0">
                        <a:latin typeface="Aharoni" panose="02010803020104030203" pitchFamily="2" charset="-79"/>
                        <a:cs typeface="Aharoni" panose="02010803020104030203" pitchFamily="2" charset="-79"/>
                      </a:endParaRPr>
                    </a:p>
                  </a:txBody>
                  <a:tcPr anchor="ctr"/>
                </a:tc>
                <a:tc>
                  <a:txBody>
                    <a:bodyPr/>
                    <a:lstStyle/>
                    <a:p>
                      <a:pPr algn="ctr"/>
                      <a:r>
                        <a:rPr lang="fr-FR" sz="600" dirty="0" smtClean="0">
                          <a:latin typeface="Aharoni" panose="02010803020104030203" pitchFamily="2" charset="-79"/>
                          <a:cs typeface="Aharoni" panose="02010803020104030203" pitchFamily="2" charset="-79"/>
                        </a:rPr>
                        <a:t>Taux de taxation</a:t>
                      </a:r>
                      <a:endParaRPr lang="fr-FR" sz="600" dirty="0">
                        <a:latin typeface="Aharoni" panose="02010803020104030203" pitchFamily="2" charset="-79"/>
                        <a:cs typeface="Aharoni" panose="02010803020104030203" pitchFamily="2" charset="-79"/>
                      </a:endParaRPr>
                    </a:p>
                  </a:txBody>
                  <a:tcPr anchor="ctr"/>
                </a:tc>
                <a:extLst>
                  <a:ext uri="{0D108BD9-81ED-4DB2-BD59-A6C34878D82A}">
                    <a16:rowId xmlns:a16="http://schemas.microsoft.com/office/drawing/2014/main" val="10000"/>
                  </a:ext>
                </a:extLst>
              </a:tr>
              <a:tr h="130717">
                <a:tc>
                  <a:txBody>
                    <a:bodyPr/>
                    <a:lstStyle/>
                    <a:p>
                      <a:pPr algn="ctr"/>
                      <a:r>
                        <a:rPr lang="fr-FR" sz="600" dirty="0" smtClean="0">
                          <a:latin typeface="Berlin Sans FB" panose="020E0602020502020306" pitchFamily="34" charset="0"/>
                        </a:rPr>
                        <a:t>Conjoint</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100 %</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0 %</a:t>
                      </a:r>
                      <a:endParaRPr lang="fr-FR" sz="600" dirty="0">
                        <a:latin typeface="Berlin Sans FB" panose="020E0602020502020306" pitchFamily="34" charset="0"/>
                      </a:endParaRPr>
                    </a:p>
                  </a:txBody>
                  <a:tcPr anchor="ctr"/>
                </a:tc>
                <a:extLst>
                  <a:ext uri="{0D108BD9-81ED-4DB2-BD59-A6C34878D82A}">
                    <a16:rowId xmlns:a16="http://schemas.microsoft.com/office/drawing/2014/main" val="10001"/>
                  </a:ext>
                </a:extLst>
              </a:tr>
              <a:tr h="130717">
                <a:tc>
                  <a:txBody>
                    <a:bodyPr/>
                    <a:lstStyle/>
                    <a:p>
                      <a:pPr algn="ctr"/>
                      <a:r>
                        <a:rPr lang="fr-FR" sz="600" dirty="0" smtClean="0">
                          <a:latin typeface="Berlin Sans FB" panose="020E0602020502020306" pitchFamily="34" charset="0"/>
                        </a:rPr>
                        <a:t>Partenaire de Pacs</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100 % </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0 % </a:t>
                      </a:r>
                      <a:endParaRPr lang="fr-FR" sz="600" dirty="0">
                        <a:latin typeface="Berlin Sans FB" panose="020E0602020502020306" pitchFamily="34" charset="0"/>
                      </a:endParaRPr>
                    </a:p>
                  </a:txBody>
                  <a:tcPr anchor="ctr"/>
                </a:tc>
                <a:extLst>
                  <a:ext uri="{0D108BD9-81ED-4DB2-BD59-A6C34878D82A}">
                    <a16:rowId xmlns:a16="http://schemas.microsoft.com/office/drawing/2014/main" val="10002"/>
                  </a:ext>
                </a:extLst>
              </a:tr>
              <a:tr h="130717">
                <a:tc>
                  <a:txBody>
                    <a:bodyPr/>
                    <a:lstStyle/>
                    <a:p>
                      <a:pPr algn="ctr"/>
                      <a:r>
                        <a:rPr lang="fr-FR" sz="600" dirty="0" smtClean="0">
                          <a:latin typeface="Berlin Sans FB" panose="020E0602020502020306" pitchFamily="34" charset="0"/>
                        </a:rPr>
                        <a:t>Concubin </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1 594</a:t>
                      </a:r>
                      <a:r>
                        <a:rPr lang="fr-FR" sz="600" baseline="0" dirty="0" smtClean="0">
                          <a:latin typeface="Berlin Sans FB" panose="020E0602020502020306" pitchFamily="34" charset="0"/>
                        </a:rPr>
                        <a:t> €</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60 %</a:t>
                      </a:r>
                      <a:endParaRPr lang="fr-FR" sz="600" dirty="0">
                        <a:latin typeface="Berlin Sans FB" panose="020E0602020502020306" pitchFamily="34" charset="0"/>
                      </a:endParaRPr>
                    </a:p>
                  </a:txBody>
                  <a:tcPr anchor="ctr"/>
                </a:tc>
                <a:extLst>
                  <a:ext uri="{0D108BD9-81ED-4DB2-BD59-A6C34878D82A}">
                    <a16:rowId xmlns:a16="http://schemas.microsoft.com/office/drawing/2014/main" val="10003"/>
                  </a:ext>
                </a:extLst>
              </a:tr>
              <a:tr h="130717">
                <a:tc>
                  <a:txBody>
                    <a:bodyPr/>
                    <a:lstStyle/>
                    <a:p>
                      <a:pPr algn="ctr"/>
                      <a:r>
                        <a:rPr lang="fr-FR" sz="600" dirty="0" smtClean="0">
                          <a:latin typeface="Berlin Sans FB" panose="020E0602020502020306" pitchFamily="34" charset="0"/>
                        </a:rPr>
                        <a:t>Enfants </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100 000 €</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5 à 45 %</a:t>
                      </a:r>
                      <a:endParaRPr lang="fr-FR" sz="600" dirty="0">
                        <a:latin typeface="Berlin Sans FB" panose="020E0602020502020306" pitchFamily="34" charset="0"/>
                      </a:endParaRPr>
                    </a:p>
                  </a:txBody>
                  <a:tcPr anchor="ctr"/>
                </a:tc>
                <a:extLst>
                  <a:ext uri="{0D108BD9-81ED-4DB2-BD59-A6C34878D82A}">
                    <a16:rowId xmlns:a16="http://schemas.microsoft.com/office/drawing/2014/main" val="10004"/>
                  </a:ext>
                </a:extLst>
              </a:tr>
              <a:tr h="130717">
                <a:tc>
                  <a:txBody>
                    <a:bodyPr/>
                    <a:lstStyle/>
                    <a:p>
                      <a:pPr algn="ctr"/>
                      <a:r>
                        <a:rPr lang="fr-FR" sz="600" dirty="0" smtClean="0">
                          <a:latin typeface="Berlin Sans FB" panose="020E0602020502020306" pitchFamily="34" charset="0"/>
                        </a:rPr>
                        <a:t>Parents</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100 000 €</a:t>
                      </a:r>
                      <a:endParaRPr lang="fr-FR" sz="600" dirty="0">
                        <a:latin typeface="Berlin Sans FB" panose="020E0602020502020306"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600" dirty="0" smtClean="0">
                          <a:latin typeface="Berlin Sans FB" panose="020E0602020502020306" pitchFamily="34" charset="0"/>
                        </a:rPr>
                        <a:t>5 à 45 %</a:t>
                      </a:r>
                    </a:p>
                  </a:txBody>
                  <a:tcPr anchor="ctr"/>
                </a:tc>
                <a:extLst>
                  <a:ext uri="{0D108BD9-81ED-4DB2-BD59-A6C34878D82A}">
                    <a16:rowId xmlns:a16="http://schemas.microsoft.com/office/drawing/2014/main" val="10005"/>
                  </a:ext>
                </a:extLst>
              </a:tr>
              <a:tr h="130717">
                <a:tc>
                  <a:txBody>
                    <a:bodyPr/>
                    <a:lstStyle/>
                    <a:p>
                      <a:pPr algn="ctr"/>
                      <a:r>
                        <a:rPr lang="fr-FR" sz="600" dirty="0" smtClean="0">
                          <a:latin typeface="Berlin Sans FB" panose="020E0602020502020306" pitchFamily="34" charset="0"/>
                        </a:rPr>
                        <a:t>Petits-enfants</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1 594 €</a:t>
                      </a:r>
                      <a:endParaRPr lang="fr-FR" sz="600" dirty="0">
                        <a:latin typeface="Berlin Sans FB" panose="020E0602020502020306"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600" dirty="0" smtClean="0">
                          <a:latin typeface="Berlin Sans FB" panose="020E0602020502020306" pitchFamily="34" charset="0"/>
                        </a:rPr>
                        <a:t>5 à 45 %</a:t>
                      </a:r>
                    </a:p>
                  </a:txBody>
                  <a:tcPr anchor="ctr"/>
                </a:tc>
                <a:extLst>
                  <a:ext uri="{0D108BD9-81ED-4DB2-BD59-A6C34878D82A}">
                    <a16:rowId xmlns:a16="http://schemas.microsoft.com/office/drawing/2014/main" val="10006"/>
                  </a:ext>
                </a:extLst>
              </a:tr>
              <a:tr h="130717">
                <a:tc>
                  <a:txBody>
                    <a:bodyPr/>
                    <a:lstStyle/>
                    <a:p>
                      <a:pPr algn="ctr"/>
                      <a:r>
                        <a:rPr lang="fr-FR" sz="600" dirty="0" smtClean="0">
                          <a:latin typeface="Berlin Sans FB" panose="020E0602020502020306" pitchFamily="34" charset="0"/>
                        </a:rPr>
                        <a:t>Frères &amp; sœurs</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15 932 €</a:t>
                      </a:r>
                      <a:endParaRPr lang="fr-FR" sz="600" dirty="0">
                        <a:latin typeface="Berlin Sans FB" panose="020E0602020502020306"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600" dirty="0" smtClean="0">
                          <a:latin typeface="Berlin Sans FB" panose="020E0602020502020306" pitchFamily="34" charset="0"/>
                        </a:rPr>
                        <a:t>35 à 45 %</a:t>
                      </a:r>
                    </a:p>
                  </a:txBody>
                  <a:tcPr anchor="ctr"/>
                </a:tc>
                <a:extLst>
                  <a:ext uri="{0D108BD9-81ED-4DB2-BD59-A6C34878D82A}">
                    <a16:rowId xmlns:a16="http://schemas.microsoft.com/office/drawing/2014/main" val="10007"/>
                  </a:ext>
                </a:extLst>
              </a:tr>
              <a:tr h="130717">
                <a:tc>
                  <a:txBody>
                    <a:bodyPr/>
                    <a:lstStyle/>
                    <a:p>
                      <a:pPr algn="ctr"/>
                      <a:r>
                        <a:rPr lang="fr-FR" sz="600" dirty="0" smtClean="0">
                          <a:latin typeface="Berlin Sans FB" panose="020E0602020502020306" pitchFamily="34" charset="0"/>
                        </a:rPr>
                        <a:t>Neveux &amp; nièces </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7 967 €</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55 %</a:t>
                      </a:r>
                      <a:endParaRPr lang="fr-FR" sz="600" dirty="0">
                        <a:latin typeface="Berlin Sans FB" panose="020E0602020502020306" pitchFamily="34" charset="0"/>
                      </a:endParaRPr>
                    </a:p>
                  </a:txBody>
                  <a:tcPr anchor="ctr"/>
                </a:tc>
                <a:extLst>
                  <a:ext uri="{0D108BD9-81ED-4DB2-BD59-A6C34878D82A}">
                    <a16:rowId xmlns:a16="http://schemas.microsoft.com/office/drawing/2014/main" val="10008"/>
                  </a:ext>
                </a:extLst>
              </a:tr>
              <a:tr h="205412">
                <a:tc>
                  <a:txBody>
                    <a:bodyPr/>
                    <a:lstStyle/>
                    <a:p>
                      <a:pPr algn="ctr"/>
                      <a:r>
                        <a:rPr lang="fr-FR" sz="600" dirty="0" smtClean="0">
                          <a:latin typeface="Berlin Sans FB" panose="020E0602020502020306" pitchFamily="34" charset="0"/>
                        </a:rPr>
                        <a:t>Parents</a:t>
                      </a:r>
                      <a:r>
                        <a:rPr lang="fr-FR" sz="600" baseline="0" dirty="0" smtClean="0">
                          <a:latin typeface="Berlin Sans FB" panose="020E0602020502020306" pitchFamily="34" charset="0"/>
                        </a:rPr>
                        <a:t> jusqu’au</a:t>
                      </a:r>
                    </a:p>
                    <a:p>
                      <a:pPr algn="ctr"/>
                      <a:r>
                        <a:rPr lang="fr-FR" sz="600" baseline="0" dirty="0" smtClean="0">
                          <a:latin typeface="Berlin Sans FB" panose="020E0602020502020306" pitchFamily="34" charset="0"/>
                        </a:rPr>
                        <a:t>4</a:t>
                      </a:r>
                      <a:r>
                        <a:rPr lang="fr-FR" sz="600" baseline="30000" dirty="0" smtClean="0">
                          <a:latin typeface="Berlin Sans FB" panose="020E0602020502020306" pitchFamily="34" charset="0"/>
                        </a:rPr>
                        <a:t>ème</a:t>
                      </a:r>
                      <a:r>
                        <a:rPr lang="fr-FR" sz="600" baseline="0" dirty="0" smtClean="0">
                          <a:latin typeface="Berlin Sans FB" panose="020E0602020502020306" pitchFamily="34" charset="0"/>
                        </a:rPr>
                        <a:t> degré</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1 594 €</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55 %</a:t>
                      </a:r>
                      <a:endParaRPr lang="fr-FR" sz="600" dirty="0">
                        <a:latin typeface="Berlin Sans FB" panose="020E0602020502020306" pitchFamily="34" charset="0"/>
                      </a:endParaRPr>
                    </a:p>
                  </a:txBody>
                  <a:tcPr anchor="ctr"/>
                </a:tc>
                <a:extLst>
                  <a:ext uri="{0D108BD9-81ED-4DB2-BD59-A6C34878D82A}">
                    <a16:rowId xmlns:a16="http://schemas.microsoft.com/office/drawing/2014/main" val="10009"/>
                  </a:ext>
                </a:extLst>
              </a:tr>
              <a:tr h="205412">
                <a:tc>
                  <a:txBody>
                    <a:bodyPr/>
                    <a:lstStyle/>
                    <a:p>
                      <a:pPr algn="ctr"/>
                      <a:r>
                        <a:rPr lang="fr-FR" sz="600" dirty="0" smtClean="0">
                          <a:latin typeface="Berlin Sans FB" panose="020E0602020502020306" pitchFamily="34" charset="0"/>
                        </a:rPr>
                        <a:t>Parents</a:t>
                      </a:r>
                      <a:r>
                        <a:rPr lang="fr-FR" sz="600" baseline="0" dirty="0" smtClean="0">
                          <a:latin typeface="Berlin Sans FB" panose="020E0602020502020306" pitchFamily="34" charset="0"/>
                        </a:rPr>
                        <a:t> au-delà du </a:t>
                      </a:r>
                    </a:p>
                    <a:p>
                      <a:pPr algn="ctr"/>
                      <a:r>
                        <a:rPr lang="fr-FR" sz="600" baseline="0" dirty="0" smtClean="0">
                          <a:latin typeface="Berlin Sans FB" panose="020E0602020502020306" pitchFamily="34" charset="0"/>
                        </a:rPr>
                        <a:t>4</a:t>
                      </a:r>
                      <a:r>
                        <a:rPr lang="fr-FR" sz="600" baseline="30000" dirty="0" smtClean="0">
                          <a:latin typeface="Berlin Sans FB" panose="020E0602020502020306" pitchFamily="34" charset="0"/>
                        </a:rPr>
                        <a:t>ème</a:t>
                      </a:r>
                      <a:r>
                        <a:rPr lang="fr-FR" sz="600" baseline="0" dirty="0" smtClean="0">
                          <a:latin typeface="Berlin Sans FB" panose="020E0602020502020306" pitchFamily="34" charset="0"/>
                        </a:rPr>
                        <a:t> degré</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1 594 €</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60 %</a:t>
                      </a:r>
                      <a:endParaRPr lang="fr-FR" sz="600" dirty="0">
                        <a:latin typeface="Berlin Sans FB" panose="020E0602020502020306" pitchFamily="34" charset="0"/>
                      </a:endParaRPr>
                    </a:p>
                  </a:txBody>
                  <a:tcPr anchor="ctr"/>
                </a:tc>
                <a:extLst>
                  <a:ext uri="{0D108BD9-81ED-4DB2-BD59-A6C34878D82A}">
                    <a16:rowId xmlns:a16="http://schemas.microsoft.com/office/drawing/2014/main" val="10010"/>
                  </a:ext>
                </a:extLst>
              </a:tr>
              <a:tr h="205412">
                <a:tc>
                  <a:txBody>
                    <a:bodyPr/>
                    <a:lstStyle/>
                    <a:p>
                      <a:pPr algn="ctr"/>
                      <a:r>
                        <a:rPr lang="fr-FR" sz="600" dirty="0" smtClean="0">
                          <a:latin typeface="Berlin Sans FB" panose="020E0602020502020306" pitchFamily="34" charset="0"/>
                        </a:rPr>
                        <a:t>Personnes sans lien </a:t>
                      </a:r>
                    </a:p>
                    <a:p>
                      <a:pPr algn="ctr"/>
                      <a:r>
                        <a:rPr lang="fr-FR" sz="600" dirty="0" smtClean="0">
                          <a:latin typeface="Berlin Sans FB" panose="020E0602020502020306" pitchFamily="34" charset="0"/>
                        </a:rPr>
                        <a:t>de parenté</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1 594 €</a:t>
                      </a:r>
                      <a:endParaRPr lang="fr-FR" sz="600" dirty="0">
                        <a:latin typeface="Berlin Sans FB" panose="020E0602020502020306" pitchFamily="34" charset="0"/>
                      </a:endParaRPr>
                    </a:p>
                  </a:txBody>
                  <a:tcPr anchor="ctr"/>
                </a:tc>
                <a:tc>
                  <a:txBody>
                    <a:bodyPr/>
                    <a:lstStyle/>
                    <a:p>
                      <a:pPr algn="ctr"/>
                      <a:r>
                        <a:rPr lang="fr-FR" sz="600" dirty="0" smtClean="0">
                          <a:latin typeface="Berlin Sans FB" panose="020E0602020502020306" pitchFamily="34" charset="0"/>
                        </a:rPr>
                        <a:t>60 %</a:t>
                      </a:r>
                      <a:endParaRPr lang="fr-FR" sz="600" dirty="0">
                        <a:latin typeface="Berlin Sans FB" panose="020E0602020502020306" pitchFamily="34" charset="0"/>
                      </a:endParaRPr>
                    </a:p>
                  </a:txBody>
                  <a:tcPr anchor="ctr"/>
                </a:tc>
                <a:extLst>
                  <a:ext uri="{0D108BD9-81ED-4DB2-BD59-A6C34878D82A}">
                    <a16:rowId xmlns:a16="http://schemas.microsoft.com/office/drawing/2014/main" val="10011"/>
                  </a:ext>
                </a:extLst>
              </a:tr>
            </a:tbl>
          </a:graphicData>
        </a:graphic>
      </p:graphicFrame>
      <p:sp>
        <p:nvSpPr>
          <p:cNvPr id="20" name="Rectangle 19"/>
          <p:cNvSpPr/>
          <p:nvPr/>
        </p:nvSpPr>
        <p:spPr>
          <a:xfrm>
            <a:off x="87005" y="2385691"/>
            <a:ext cx="2297502" cy="17546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Rectangle 37"/>
          <p:cNvSpPr/>
          <p:nvPr/>
        </p:nvSpPr>
        <p:spPr>
          <a:xfrm>
            <a:off x="2627784" y="2769311"/>
            <a:ext cx="1214895" cy="1197181"/>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200" dirty="0" smtClean="0">
                <a:latin typeface="Berlin Sans FB" panose="020E0602020502020306" pitchFamily="34" charset="0"/>
              </a:rPr>
              <a:t>60 % de 100 K€ = 60 K€ de frais de succession ! </a:t>
            </a:r>
            <a:endParaRPr lang="fr-FR" sz="1200" dirty="0">
              <a:latin typeface="Berlin Sans FB" panose="020E0602020502020306" pitchFamily="34" charset="0"/>
            </a:endParaRPr>
          </a:p>
        </p:txBody>
      </p:sp>
      <p:sp>
        <p:nvSpPr>
          <p:cNvPr id="39" name="ZoneTexte 38"/>
          <p:cNvSpPr txBox="1"/>
          <p:nvPr/>
        </p:nvSpPr>
        <p:spPr>
          <a:xfrm>
            <a:off x="5868144" y="1816244"/>
            <a:ext cx="3033755" cy="2046714"/>
          </a:xfrm>
          <a:prstGeom prst="rect">
            <a:avLst/>
          </a:prstGeom>
          <a:solidFill>
            <a:schemeClr val="bg1"/>
          </a:solidFill>
        </p:spPr>
        <p:txBody>
          <a:bodyPr wrap="square" rtlCol="0">
            <a:spAutoFit/>
          </a:bodyPr>
          <a:lstStyle/>
          <a:p>
            <a:pPr marL="285750" indent="-285750">
              <a:buClr>
                <a:srgbClr val="C00000"/>
              </a:buClr>
              <a:buFont typeface="Wingdings" panose="05000000000000000000" pitchFamily="2" charset="2"/>
              <a:buChar char="n"/>
            </a:pPr>
            <a:r>
              <a:rPr lang="fr-FR" sz="1400" dirty="0" smtClean="0">
                <a:latin typeface="Berlin Sans FB" panose="020E0602020502020306" pitchFamily="34" charset="0"/>
              </a:rPr>
              <a:t>Mariage, testament au dernier survivant,</a:t>
            </a:r>
          </a:p>
          <a:p>
            <a:pPr marL="285750" indent="-285750">
              <a:buClr>
                <a:srgbClr val="C00000"/>
              </a:buClr>
              <a:buFont typeface="Wingdings" panose="05000000000000000000" pitchFamily="2" charset="2"/>
              <a:buChar char="n"/>
            </a:pPr>
            <a:endParaRPr lang="fr-FR" sz="500" dirty="0" smtClean="0">
              <a:latin typeface="Berlin Sans FB" panose="020E0602020502020306" pitchFamily="34" charset="0"/>
            </a:endParaRPr>
          </a:p>
          <a:p>
            <a:pPr marL="285750" indent="-285750">
              <a:buClr>
                <a:srgbClr val="C00000"/>
              </a:buClr>
              <a:buFont typeface="Wingdings" panose="05000000000000000000" pitchFamily="2" charset="2"/>
              <a:buChar char="n"/>
            </a:pPr>
            <a:r>
              <a:rPr lang="fr-FR" sz="1400" dirty="0" smtClean="0">
                <a:latin typeface="Berlin Sans FB" panose="020E0602020502020306" pitchFamily="34" charset="0"/>
              </a:rPr>
              <a:t>Opter pour des assurances emprunteurs à 100 %, </a:t>
            </a:r>
          </a:p>
          <a:p>
            <a:pPr marL="285750" indent="-285750">
              <a:buClr>
                <a:srgbClr val="C00000"/>
              </a:buClr>
              <a:buFont typeface="Wingdings" panose="05000000000000000000" pitchFamily="2" charset="2"/>
              <a:buChar char="n"/>
            </a:pPr>
            <a:endParaRPr lang="fr-FR" sz="500" dirty="0" smtClean="0">
              <a:latin typeface="Berlin Sans FB" panose="020E0602020502020306" pitchFamily="34" charset="0"/>
            </a:endParaRPr>
          </a:p>
          <a:p>
            <a:pPr marL="285750" indent="-285750">
              <a:buClr>
                <a:srgbClr val="C00000"/>
              </a:buClr>
              <a:buFont typeface="Wingdings" panose="05000000000000000000" pitchFamily="2" charset="2"/>
              <a:buChar char="n"/>
            </a:pPr>
            <a:r>
              <a:rPr lang="fr-FR" sz="1400" dirty="0" smtClean="0">
                <a:latin typeface="Berlin Sans FB" panose="020E0602020502020306" pitchFamily="34" charset="0"/>
              </a:rPr>
              <a:t>RDV chez le notaire, </a:t>
            </a:r>
          </a:p>
          <a:p>
            <a:pPr marL="285750" indent="-285750">
              <a:buClr>
                <a:srgbClr val="C00000"/>
              </a:buClr>
              <a:buFont typeface="Wingdings" panose="05000000000000000000" pitchFamily="2" charset="2"/>
              <a:buChar char="n"/>
            </a:pPr>
            <a:endParaRPr lang="fr-FR" sz="500" dirty="0" smtClean="0">
              <a:latin typeface="Berlin Sans FB" panose="020E0602020502020306" pitchFamily="34" charset="0"/>
            </a:endParaRPr>
          </a:p>
          <a:p>
            <a:pPr marL="285750" indent="-285750">
              <a:buClr>
                <a:srgbClr val="C00000"/>
              </a:buClr>
              <a:buFont typeface="Wingdings" panose="05000000000000000000" pitchFamily="2" charset="2"/>
              <a:buChar char="n"/>
            </a:pPr>
            <a:r>
              <a:rPr lang="fr-FR" sz="1400" dirty="0" smtClean="0">
                <a:latin typeface="Berlin Sans FB" panose="020E0602020502020306" pitchFamily="34" charset="0"/>
              </a:rPr>
              <a:t>Souscription d’un contrat de prévoyance croisé (60 % de la part du concubin). </a:t>
            </a:r>
            <a:endParaRPr lang="fr-FR" sz="1400" dirty="0">
              <a:latin typeface="Berlin Sans FB" panose="020E0602020502020306" pitchFamily="34" charset="0"/>
            </a:endParaRPr>
          </a:p>
        </p:txBody>
      </p:sp>
      <p:pic>
        <p:nvPicPr>
          <p:cNvPr id="6149" name="Picture 5"/>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922398" y="2846304"/>
            <a:ext cx="562744" cy="5627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ZoneTexte 25"/>
          <p:cNvSpPr txBox="1"/>
          <p:nvPr/>
        </p:nvSpPr>
        <p:spPr>
          <a:xfrm>
            <a:off x="4934307" y="2931790"/>
            <a:ext cx="566181" cy="276999"/>
          </a:xfrm>
          <a:prstGeom prst="rect">
            <a:avLst/>
          </a:prstGeom>
          <a:noFill/>
        </p:spPr>
        <p:txBody>
          <a:bodyPr wrap="none" rtlCol="0">
            <a:spAutoFit/>
          </a:bodyPr>
          <a:lstStyle/>
          <a:p>
            <a:pPr algn="ctr"/>
            <a:r>
              <a:rPr lang="fr-FR" sz="600" dirty="0" smtClean="0"/>
              <a:t>Prévoyance </a:t>
            </a:r>
          </a:p>
          <a:p>
            <a:pPr algn="ctr"/>
            <a:r>
              <a:rPr lang="fr-FR" sz="600" dirty="0" smtClean="0"/>
              <a:t>60 K€</a:t>
            </a:r>
            <a:endParaRPr lang="fr-FR" sz="600" dirty="0"/>
          </a:p>
        </p:txBody>
      </p:sp>
      <p:pic>
        <p:nvPicPr>
          <p:cNvPr id="41" name="Picture 13"/>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051239" y="3435846"/>
            <a:ext cx="312849" cy="3128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Espace réservé du numéro de diapositive 2"/>
          <p:cNvSpPr>
            <a:spLocks noGrp="1"/>
          </p:cNvSpPr>
          <p:nvPr>
            <p:ph type="sldNum" sz="quarter" idx="12"/>
          </p:nvPr>
        </p:nvSpPr>
        <p:spPr/>
        <p:txBody>
          <a:bodyPr/>
          <a:lstStyle/>
          <a:p>
            <a:fld id="{1D19D0A2-BBF5-4B7E-A646-CBE7ACEBDC00}" type="slidenum">
              <a:rPr lang="fr-FR" smtClean="0"/>
              <a:t>13</a:t>
            </a:fld>
            <a:endParaRPr lang="fr-FR"/>
          </a:p>
        </p:txBody>
      </p:sp>
      <p:pic>
        <p:nvPicPr>
          <p:cNvPr id="32" name="Picture 2"/>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8172400" y="63982"/>
            <a:ext cx="839951" cy="16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6" name="Picture 2"/>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15614" y="1292713"/>
            <a:ext cx="330965" cy="3309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1122001" y="123210"/>
            <a:ext cx="609600" cy="609600"/>
          </a:xfrm>
          <a:prstGeom prst="rect">
            <a:avLst/>
          </a:prstGeom>
        </p:spPr>
      </p:pic>
      <p:pic>
        <p:nvPicPr>
          <p:cNvPr id="35" name="Image 34"/>
          <p:cNvPicPr>
            <a:picLocks noChangeAspect="1"/>
          </p:cNvPicPr>
          <p:nvPr/>
        </p:nvPicPr>
        <p:blipFill rotWithShape="1">
          <a:blip r:embed="rId18">
            <a:duotone>
              <a:schemeClr val="accent2">
                <a:shade val="45000"/>
                <a:satMod val="135000"/>
              </a:schemeClr>
              <a:prstClr val="white"/>
            </a:duotone>
          </a:blip>
          <a:srcRect l="-1928" t="-32578" r="-1" b="4829"/>
          <a:stretch/>
        </p:blipFill>
        <p:spPr>
          <a:xfrm>
            <a:off x="8134841" y="233722"/>
            <a:ext cx="915067" cy="116547"/>
          </a:xfrm>
          <a:prstGeom prst="rect">
            <a:avLst/>
          </a:prstGeom>
        </p:spPr>
      </p:pic>
      <p:sp>
        <p:nvSpPr>
          <p:cNvPr id="36" name="ZoneTexte 35"/>
          <p:cNvSpPr txBox="1"/>
          <p:nvPr/>
        </p:nvSpPr>
        <p:spPr>
          <a:xfrm>
            <a:off x="3551515" y="4853512"/>
            <a:ext cx="1468672" cy="261610"/>
          </a:xfrm>
          <a:prstGeom prst="rect">
            <a:avLst/>
          </a:prstGeom>
          <a:noFill/>
        </p:spPr>
        <p:txBody>
          <a:bodyPr wrap="none" rtlCol="0">
            <a:spAutoFit/>
          </a:bodyPr>
          <a:lstStyle/>
          <a:p>
            <a:r>
              <a:rPr lang="fr-FR" sz="1100" dirty="0" smtClean="0">
                <a:latin typeface="Century Gothic" panose="020B0502020202020204" pitchFamily="34" charset="0"/>
              </a:rPr>
              <a:t>Document interne </a:t>
            </a:r>
            <a:endParaRPr lang="fr-FR" sz="1100" dirty="0">
              <a:latin typeface="Century Gothic" panose="020B0502020202020204" pitchFamily="34" charset="0"/>
            </a:endParaRPr>
          </a:p>
        </p:txBody>
      </p:sp>
      <p:pic>
        <p:nvPicPr>
          <p:cNvPr id="37" name="Image 36">
            <a:hlinkClick r:id="rId19" action="ppaction://hlinksldjump"/>
          </p:cNvPr>
          <p:cNvPicPr>
            <a:picLocks noChangeAspect="1"/>
          </p:cNvPicPr>
          <p:nvPr/>
        </p:nvPicPr>
        <p:blipFill>
          <a:blip r:embed="rId20"/>
          <a:stretch>
            <a:fillRect/>
          </a:stretch>
        </p:blipFill>
        <p:spPr>
          <a:xfrm>
            <a:off x="116398" y="4736762"/>
            <a:ext cx="1054458" cy="355072"/>
          </a:xfrm>
          <a:prstGeom prst="rect">
            <a:avLst/>
          </a:prstGeom>
        </p:spPr>
      </p:pic>
      <p:sp>
        <p:nvSpPr>
          <p:cNvPr id="40" name="ZoneTexte 39"/>
          <p:cNvSpPr txBox="1"/>
          <p:nvPr/>
        </p:nvSpPr>
        <p:spPr>
          <a:xfrm>
            <a:off x="135460" y="89456"/>
            <a:ext cx="7460879" cy="677108"/>
          </a:xfrm>
          <a:prstGeom prst="rect">
            <a:avLst/>
          </a:prstGeom>
          <a:noFill/>
        </p:spPr>
        <p:txBody>
          <a:bodyPr wrap="square" rtlCol="0">
            <a:spAutoFit/>
          </a:bodyPr>
          <a:lstStyle/>
          <a:p>
            <a:r>
              <a:rPr lang="fr-FR" sz="2000" b="1" dirty="0" smtClean="0">
                <a:solidFill>
                  <a:srgbClr val="FF0000"/>
                </a:solidFill>
                <a:latin typeface="Berlin Sans FB" panose="020E0602020502020306" pitchFamily="34" charset="0"/>
              </a:rPr>
              <a:t>L</a:t>
            </a:r>
            <a:r>
              <a:rPr lang="fr-FR" sz="2000" b="1" dirty="0" smtClean="0">
                <a:latin typeface="Berlin Sans FB" panose="020E0602020502020306" pitchFamily="34" charset="0"/>
              </a:rPr>
              <a:t>ES </a:t>
            </a:r>
            <a:r>
              <a:rPr lang="fr-FR" sz="2000" b="1" dirty="0" smtClean="0">
                <a:solidFill>
                  <a:srgbClr val="FF0000"/>
                </a:solidFill>
                <a:latin typeface="Berlin Sans FB" panose="020E0602020502020306" pitchFamily="34" charset="0"/>
              </a:rPr>
              <a:t>E</a:t>
            </a:r>
            <a:r>
              <a:rPr lang="fr-FR" sz="2000" b="1" dirty="0" smtClean="0">
                <a:latin typeface="Berlin Sans FB" panose="020E0602020502020306" pitchFamily="34" charset="0"/>
              </a:rPr>
              <a:t>MPRUNTEURS ET LEUR </a:t>
            </a:r>
            <a:r>
              <a:rPr lang="fr-FR" sz="2000" b="1" dirty="0" smtClean="0">
                <a:solidFill>
                  <a:srgbClr val="FF0000"/>
                </a:solidFill>
                <a:latin typeface="Berlin Sans FB" panose="020E0602020502020306" pitchFamily="34" charset="0"/>
              </a:rPr>
              <a:t>P</a:t>
            </a:r>
            <a:r>
              <a:rPr lang="fr-FR" sz="2000" b="1" dirty="0" smtClean="0">
                <a:latin typeface="Berlin Sans FB" panose="020E0602020502020306" pitchFamily="34" charset="0"/>
              </a:rPr>
              <a:t>ROTECTION</a:t>
            </a:r>
            <a:endParaRPr lang="fr-FR" sz="2000" dirty="0" smtClean="0">
              <a:latin typeface="Berlin Sans FB" panose="020E0602020502020306" pitchFamily="34" charset="0"/>
            </a:endParaRPr>
          </a:p>
          <a:p>
            <a:endParaRPr lang="fr-FR" dirty="0" smtClean="0">
              <a:latin typeface="Berlin Sans FB" panose="020E0602020502020306" pitchFamily="34" charset="0"/>
            </a:endParaRPr>
          </a:p>
        </p:txBody>
      </p:sp>
    </p:spTree>
    <p:extLst>
      <p:ext uri="{BB962C8B-B14F-4D97-AF65-F5344CB8AC3E}">
        <p14:creationId xmlns:p14="http://schemas.microsoft.com/office/powerpoint/2010/main" val="10299985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342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06092" y="1491630"/>
            <a:ext cx="8540996" cy="1287340"/>
          </a:xfrm>
          <a:prstGeom prst="rect">
            <a:avLst/>
          </a:prstGeom>
          <a:noFill/>
        </p:spPr>
        <p:txBody>
          <a:bodyPr wrap="square" rtlCol="0">
            <a:spAutoFit/>
          </a:bodyPr>
          <a:lstStyle/>
          <a:p>
            <a:pPr marL="1200150" lvl="2" indent="-285750">
              <a:lnSpc>
                <a:spcPct val="150000"/>
              </a:lnSpc>
              <a:buClr>
                <a:srgbClr val="FF0000"/>
              </a:buClr>
              <a:buFont typeface="Wingdings" panose="05000000000000000000" pitchFamily="2" charset="2"/>
              <a:buChar char="n"/>
            </a:pPr>
            <a:r>
              <a:rPr lang="fr-FR" dirty="0" smtClean="0">
                <a:latin typeface="Berlin Sans FB" panose="020E0602020502020306" pitchFamily="34" charset="0"/>
              </a:rPr>
              <a:t>La protection de l’emprunteur </a:t>
            </a:r>
          </a:p>
          <a:p>
            <a:pPr marL="1200150" lvl="2" indent="-285750">
              <a:lnSpc>
                <a:spcPct val="150000"/>
              </a:lnSpc>
              <a:buClr>
                <a:srgbClr val="FF0000"/>
              </a:buClr>
              <a:buFont typeface="Wingdings" panose="05000000000000000000" pitchFamily="2" charset="2"/>
              <a:buChar char="n"/>
            </a:pPr>
            <a:r>
              <a:rPr lang="fr-FR" dirty="0" smtClean="0">
                <a:solidFill>
                  <a:srgbClr val="FF0000"/>
                </a:solidFill>
                <a:latin typeface="Berlin Sans FB" panose="020E0602020502020306" pitchFamily="34" charset="0"/>
              </a:rPr>
              <a:t>Prochaine étape : RDV chez le Notaire !</a:t>
            </a:r>
          </a:p>
          <a:p>
            <a:pPr marL="1200150" lvl="2" indent="-285750">
              <a:lnSpc>
                <a:spcPct val="150000"/>
              </a:lnSpc>
              <a:buClr>
                <a:srgbClr val="FF0000"/>
              </a:buClr>
              <a:buFont typeface="Wingdings" panose="05000000000000000000" pitchFamily="2" charset="2"/>
              <a:buChar char="n"/>
            </a:pPr>
            <a:r>
              <a:rPr lang="fr-FR" dirty="0">
                <a:latin typeface="Berlin Sans FB" panose="020E0602020502020306" pitchFamily="34" charset="0"/>
              </a:rPr>
              <a:t>Chouette !! Je suis enfin propriétaire </a:t>
            </a:r>
            <a:r>
              <a:rPr lang="fr-FR" dirty="0">
                <a:latin typeface="Berlin Sans FB" panose="020E0602020502020306" pitchFamily="34" charset="0"/>
                <a:sym typeface="Wingdings" panose="05000000000000000000" pitchFamily="2" charset="2"/>
              </a:rPr>
              <a:t></a:t>
            </a:r>
            <a:endParaRPr lang="fr-FR" dirty="0">
              <a:latin typeface="Berlin Sans FB" panose="020E0602020502020306" pitchFamily="34" charset="0"/>
            </a:endParaRPr>
          </a:p>
        </p:txBody>
      </p:sp>
      <p:sp>
        <p:nvSpPr>
          <p:cNvPr id="7" name="ZoneTexte 6"/>
          <p:cNvSpPr txBox="1"/>
          <p:nvPr/>
        </p:nvSpPr>
        <p:spPr>
          <a:xfrm>
            <a:off x="135459" y="33667"/>
            <a:ext cx="7460879" cy="400110"/>
          </a:xfrm>
          <a:prstGeom prst="rect">
            <a:avLst/>
          </a:prstGeom>
          <a:noFill/>
        </p:spPr>
        <p:txBody>
          <a:bodyPr wrap="square" rtlCol="0">
            <a:spAutoFit/>
          </a:bodyPr>
          <a:lstStyle/>
          <a:p>
            <a:r>
              <a:rPr lang="fr-FR" sz="2000" b="1" dirty="0" smtClean="0">
                <a:solidFill>
                  <a:srgbClr val="FF0000"/>
                </a:solidFill>
                <a:latin typeface="Berlin Sans FB" panose="020E0602020502020306" pitchFamily="34" charset="0"/>
              </a:rPr>
              <a:t>S</a:t>
            </a:r>
            <a:r>
              <a:rPr lang="fr-FR" sz="2000" b="1" dirty="0" smtClean="0">
                <a:latin typeface="Berlin Sans FB" panose="020E0602020502020306" pitchFamily="34" charset="0"/>
              </a:rPr>
              <a:t>OMMAIRE</a:t>
            </a:r>
            <a:r>
              <a:rPr lang="fr-FR" sz="2000" b="1" dirty="0" smtClean="0">
                <a:solidFill>
                  <a:srgbClr val="C00000"/>
                </a:solidFill>
                <a:latin typeface="Berlin Sans FB" panose="020E0602020502020306" pitchFamily="34" charset="0"/>
              </a:rPr>
              <a:t> </a:t>
            </a:r>
            <a:endParaRPr lang="fr-FR" sz="2000" dirty="0" smtClean="0">
              <a:latin typeface="Berlin Sans FB" panose="020E0602020502020306" pitchFamily="34" charset="0"/>
            </a:endParaRPr>
          </a:p>
        </p:txBody>
      </p:sp>
      <p:sp>
        <p:nvSpPr>
          <p:cNvPr id="2" name="Espace réservé du numéro de diapositive 1"/>
          <p:cNvSpPr>
            <a:spLocks noGrp="1"/>
          </p:cNvSpPr>
          <p:nvPr>
            <p:ph type="sldNum" sz="quarter" idx="12"/>
          </p:nvPr>
        </p:nvSpPr>
        <p:spPr/>
        <p:txBody>
          <a:bodyPr/>
          <a:lstStyle/>
          <a:p>
            <a:fld id="{1D19D0A2-BBF5-4B7E-A646-CBE7ACEBDC00}" type="slidenum">
              <a:rPr lang="fr-FR" smtClean="0"/>
              <a:t>14</a:t>
            </a:fld>
            <a:endParaRPr lang="fr-FR"/>
          </a:p>
        </p:txBody>
      </p:sp>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2400" y="63982"/>
            <a:ext cx="839951" cy="16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75185" y="83918"/>
            <a:ext cx="609600" cy="609600"/>
          </a:xfrm>
          <a:prstGeom prst="rect">
            <a:avLst/>
          </a:prstGeom>
        </p:spPr>
      </p:pic>
      <p:pic>
        <p:nvPicPr>
          <p:cNvPr id="10" name="Image 9"/>
          <p:cNvPicPr>
            <a:picLocks noChangeAspect="1"/>
          </p:cNvPicPr>
          <p:nvPr/>
        </p:nvPicPr>
        <p:blipFill rotWithShape="1">
          <a:blip r:embed="rId6">
            <a:duotone>
              <a:schemeClr val="accent2">
                <a:shade val="45000"/>
                <a:satMod val="135000"/>
              </a:schemeClr>
              <a:prstClr val="white"/>
            </a:duotone>
          </a:blip>
          <a:srcRect l="-1928" t="-32578" r="-1" b="4829"/>
          <a:stretch/>
        </p:blipFill>
        <p:spPr>
          <a:xfrm>
            <a:off x="8134841" y="233722"/>
            <a:ext cx="915067" cy="116547"/>
          </a:xfrm>
          <a:prstGeom prst="rect">
            <a:avLst/>
          </a:prstGeom>
        </p:spPr>
      </p:pic>
      <p:sp>
        <p:nvSpPr>
          <p:cNvPr id="11" name="ZoneTexte 10"/>
          <p:cNvSpPr txBox="1"/>
          <p:nvPr/>
        </p:nvSpPr>
        <p:spPr>
          <a:xfrm>
            <a:off x="3551515" y="4853512"/>
            <a:ext cx="1468672" cy="261610"/>
          </a:xfrm>
          <a:prstGeom prst="rect">
            <a:avLst/>
          </a:prstGeom>
          <a:noFill/>
        </p:spPr>
        <p:txBody>
          <a:bodyPr wrap="none" rtlCol="0">
            <a:spAutoFit/>
          </a:bodyPr>
          <a:lstStyle/>
          <a:p>
            <a:r>
              <a:rPr lang="fr-FR" sz="1100" dirty="0" smtClean="0">
                <a:latin typeface="Century Gothic" panose="020B0502020202020204" pitchFamily="34" charset="0"/>
              </a:rPr>
              <a:t>Document interne </a:t>
            </a:r>
            <a:endParaRPr lang="fr-FR" sz="1100" dirty="0">
              <a:latin typeface="Century Gothic" panose="020B0502020202020204" pitchFamily="34" charset="0"/>
            </a:endParaRPr>
          </a:p>
        </p:txBody>
      </p:sp>
      <p:pic>
        <p:nvPicPr>
          <p:cNvPr id="12" name="Image 11">
            <a:hlinkClick r:id="rId7" action="ppaction://hlinksldjump"/>
          </p:cNvPr>
          <p:cNvPicPr>
            <a:picLocks noChangeAspect="1"/>
          </p:cNvPicPr>
          <p:nvPr/>
        </p:nvPicPr>
        <p:blipFill>
          <a:blip r:embed="rId8"/>
          <a:stretch>
            <a:fillRect/>
          </a:stretch>
        </p:blipFill>
        <p:spPr>
          <a:xfrm>
            <a:off x="116398" y="4736762"/>
            <a:ext cx="1054458" cy="355072"/>
          </a:xfrm>
          <a:prstGeom prst="rect">
            <a:avLst/>
          </a:prstGeom>
        </p:spPr>
      </p:pic>
    </p:spTree>
    <p:extLst>
      <p:ext uri="{BB962C8B-B14F-4D97-AF65-F5344CB8AC3E}">
        <p14:creationId xmlns:p14="http://schemas.microsoft.com/office/powerpoint/2010/main" val="4232834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58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35980" y="0"/>
            <a:ext cx="4708020" cy="5143500"/>
          </a:xfrm>
          <a:prstGeom prst="rect">
            <a:avLst/>
          </a:prstGeom>
        </p:spPr>
      </p:pic>
      <p:sp>
        <p:nvSpPr>
          <p:cNvPr id="4" name="Rectangle 3"/>
          <p:cNvSpPr/>
          <p:nvPr/>
        </p:nvSpPr>
        <p:spPr>
          <a:xfrm>
            <a:off x="0" y="0"/>
            <a:ext cx="4573800" cy="5143500"/>
          </a:xfrm>
          <a:prstGeom prst="rect">
            <a:avLst/>
          </a:prstGeom>
          <a:solidFill>
            <a:schemeClr val="bg1"/>
          </a:solidFill>
          <a:ln>
            <a:noFill/>
          </a:ln>
          <a:effectLst>
            <a:outerShdw blurRad="50800" dist="38100" sx="101000" sy="101000" algn="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dirty="0"/>
          </a:p>
        </p:txBody>
      </p:sp>
      <p:pic>
        <p:nvPicPr>
          <p:cNvPr id="6" name="Imag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00900" y="4501944"/>
            <a:ext cx="972000" cy="218096"/>
          </a:xfrm>
          <a:prstGeom prst="rect">
            <a:avLst/>
          </a:prstGeom>
        </p:spPr>
      </p:pic>
      <p:sp>
        <p:nvSpPr>
          <p:cNvPr id="7" name="ZoneTexte 6"/>
          <p:cNvSpPr txBox="1"/>
          <p:nvPr/>
        </p:nvSpPr>
        <p:spPr>
          <a:xfrm>
            <a:off x="1806934" y="4867228"/>
            <a:ext cx="978011" cy="92333"/>
          </a:xfrm>
          <a:prstGeom prst="rect">
            <a:avLst/>
          </a:prstGeom>
          <a:noFill/>
        </p:spPr>
        <p:txBody>
          <a:bodyPr wrap="square" lIns="0" tIns="0" rIns="0" bIns="0" rtlCol="0">
            <a:spAutoFit/>
          </a:bodyPr>
          <a:lstStyle/>
          <a:p>
            <a:pPr algn="just"/>
            <a:r>
              <a:rPr lang="fr-FR" sz="600" b="1" dirty="0">
                <a:solidFill>
                  <a:schemeClr val="bg2">
                    <a:lumMod val="50000"/>
                  </a:schemeClr>
                </a:solidFill>
                <a:latin typeface="Arial Narrow" panose="020B0606020202030204" pitchFamily="34" charset="0"/>
              </a:rPr>
              <a:t>MARKETING . Marchés &amp; Offres</a:t>
            </a:r>
            <a:endParaRPr lang="fr-FR" sz="600" b="1" dirty="0">
              <a:solidFill>
                <a:schemeClr val="bg2">
                  <a:lumMod val="50000"/>
                </a:schemeClr>
              </a:solidFill>
              <a:latin typeface="Arial Narrow" panose="020B0606020202030204" pitchFamily="34" charset="0"/>
            </a:endParaRPr>
          </a:p>
        </p:txBody>
      </p:sp>
      <p:pic>
        <p:nvPicPr>
          <p:cNvPr id="8" name="Image 7">
            <a:hlinkClick r:id="rId6" action="ppaction://hlinksldjump"/>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50939" y="2568484"/>
            <a:ext cx="1890000" cy="536051"/>
          </a:xfrm>
          <a:prstGeom prst="rect">
            <a:avLst/>
          </a:prstGeom>
        </p:spPr>
      </p:pic>
      <p:cxnSp>
        <p:nvCxnSpPr>
          <p:cNvPr id="12" name="Connecteur droit 11"/>
          <p:cNvCxnSpPr/>
          <p:nvPr/>
        </p:nvCxnSpPr>
        <p:spPr>
          <a:xfrm>
            <a:off x="1520927" y="2237932"/>
            <a:ext cx="1485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3" name="Image 2"/>
          <p:cNvPicPr>
            <a:picLocks noChangeAspect="1"/>
          </p:cNvPicPr>
          <p:nvPr/>
        </p:nvPicPr>
        <p:blipFill>
          <a:blip r:embed="rId8"/>
          <a:stretch>
            <a:fillRect/>
          </a:stretch>
        </p:blipFill>
        <p:spPr>
          <a:xfrm>
            <a:off x="299790" y="1135198"/>
            <a:ext cx="4136190" cy="540443"/>
          </a:xfrm>
          <a:prstGeom prst="rect">
            <a:avLst/>
          </a:prstGeom>
        </p:spPr>
      </p:pic>
      <p:pic>
        <p:nvPicPr>
          <p:cNvPr id="13" name="Image 12"/>
          <p:cNvPicPr>
            <a:picLocks noChangeAspect="1"/>
          </p:cNvPicPr>
          <p:nvPr/>
        </p:nvPicPr>
        <p:blipFill>
          <a:blip r:embed="rId9"/>
          <a:stretch>
            <a:fillRect/>
          </a:stretch>
        </p:blipFill>
        <p:spPr>
          <a:xfrm>
            <a:off x="678283" y="1590753"/>
            <a:ext cx="3170287" cy="572607"/>
          </a:xfrm>
          <a:prstGeom prst="rect">
            <a:avLst/>
          </a:prstGeom>
        </p:spPr>
      </p:pic>
      <p:pic>
        <p:nvPicPr>
          <p:cNvPr id="14"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9468544" y="2893021"/>
            <a:ext cx="609600" cy="609600"/>
          </a:xfrm>
          <a:prstGeom prst="rect">
            <a:avLst/>
          </a:prstGeom>
        </p:spPr>
      </p:pic>
    </p:spTree>
    <p:extLst>
      <p:ext uri="{BB962C8B-B14F-4D97-AF65-F5344CB8AC3E}">
        <p14:creationId xmlns:p14="http://schemas.microsoft.com/office/powerpoint/2010/main" val="13589371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170"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06822" y="1740184"/>
            <a:ext cx="4177146" cy="1042413"/>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16584" y="1491630"/>
            <a:ext cx="806975" cy="74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4" name="Connecteur droit 73"/>
          <p:cNvCxnSpPr/>
          <p:nvPr/>
        </p:nvCxnSpPr>
        <p:spPr>
          <a:xfrm>
            <a:off x="4570920" y="606419"/>
            <a:ext cx="0" cy="4301808"/>
          </a:xfrm>
          <a:prstGeom prst="line">
            <a:avLst/>
          </a:prstGeom>
          <a:ln>
            <a:prstDash val="dash"/>
          </a:ln>
        </p:spPr>
        <p:style>
          <a:lnRef idx="1">
            <a:schemeClr val="dk1"/>
          </a:lnRef>
          <a:fillRef idx="0">
            <a:schemeClr val="dk1"/>
          </a:fillRef>
          <a:effectRef idx="0">
            <a:schemeClr val="dk1"/>
          </a:effectRef>
          <a:fontRef idx="minor">
            <a:schemeClr val="tx1"/>
          </a:fontRef>
        </p:style>
      </p:cxnSp>
      <p:pic>
        <p:nvPicPr>
          <p:cNvPr id="47"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00358" y="699542"/>
            <a:ext cx="806974" cy="7266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descr="Résultat de recherche d'images pour &quot;flèche&quot;">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14121264">
            <a:off x="3578560" y="645451"/>
            <a:ext cx="477749" cy="256198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4" name="ZoneTexte 13"/>
          <p:cNvSpPr txBox="1"/>
          <p:nvPr/>
        </p:nvSpPr>
        <p:spPr>
          <a:xfrm>
            <a:off x="135460" y="89456"/>
            <a:ext cx="7460879" cy="677108"/>
          </a:xfrm>
          <a:prstGeom prst="rect">
            <a:avLst/>
          </a:prstGeom>
          <a:noFill/>
        </p:spPr>
        <p:txBody>
          <a:bodyPr wrap="square" rtlCol="0">
            <a:spAutoFit/>
          </a:bodyPr>
          <a:lstStyle/>
          <a:p>
            <a:r>
              <a:rPr lang="fr-FR" sz="2000" b="1" dirty="0" smtClean="0">
                <a:solidFill>
                  <a:srgbClr val="FF0000"/>
                </a:solidFill>
                <a:latin typeface="Berlin Sans FB" panose="020E0602020502020306" pitchFamily="34" charset="0"/>
              </a:rPr>
              <a:t>L</a:t>
            </a:r>
            <a:r>
              <a:rPr lang="fr-FR" sz="2000" b="1" dirty="0" smtClean="0">
                <a:latin typeface="Berlin Sans FB" panose="020E0602020502020306" pitchFamily="34" charset="0"/>
              </a:rPr>
              <a:t>’ACTE </a:t>
            </a:r>
            <a:r>
              <a:rPr lang="fr-FR" sz="2000" b="1" dirty="0" smtClean="0">
                <a:solidFill>
                  <a:srgbClr val="FF0000"/>
                </a:solidFill>
                <a:latin typeface="Berlin Sans FB" panose="020E0602020502020306" pitchFamily="34" charset="0"/>
              </a:rPr>
              <a:t>N</a:t>
            </a:r>
            <a:r>
              <a:rPr lang="fr-FR" sz="2000" b="1" dirty="0" smtClean="0">
                <a:latin typeface="Berlin Sans FB" panose="020E0602020502020306" pitchFamily="34" charset="0"/>
              </a:rPr>
              <a:t>OTARIÉ </a:t>
            </a:r>
            <a:endParaRPr lang="fr-FR" sz="2000" dirty="0" smtClean="0">
              <a:latin typeface="Berlin Sans FB" panose="020E0602020502020306" pitchFamily="34" charset="0"/>
            </a:endParaRPr>
          </a:p>
          <a:p>
            <a:endParaRPr lang="fr-FR" dirty="0" smtClean="0">
              <a:latin typeface="Berlin Sans FB" panose="020E0602020502020306" pitchFamily="34" charset="0"/>
            </a:endParaRPr>
          </a:p>
        </p:txBody>
      </p:sp>
      <p:sp>
        <p:nvSpPr>
          <p:cNvPr id="5" name="Espace réservé du numéro de diapositive 4"/>
          <p:cNvSpPr>
            <a:spLocks noGrp="1"/>
          </p:cNvSpPr>
          <p:nvPr>
            <p:ph type="sldNum" sz="quarter" idx="12"/>
          </p:nvPr>
        </p:nvSpPr>
        <p:spPr/>
        <p:txBody>
          <a:bodyPr/>
          <a:lstStyle/>
          <a:p>
            <a:fld id="{1D19D0A2-BBF5-4B7E-A646-CBE7ACEBDC00}" type="slidenum">
              <a:rPr lang="fr-FR" smtClean="0"/>
              <a:t>16</a:t>
            </a:fld>
            <a:endParaRPr lang="fr-FR"/>
          </a:p>
        </p:txBody>
      </p:sp>
      <p:pic>
        <p:nvPicPr>
          <p:cNvPr id="28"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172400" y="63982"/>
            <a:ext cx="839951" cy="16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1" name="ZoneTexte 40"/>
          <p:cNvSpPr txBox="1"/>
          <p:nvPr/>
        </p:nvSpPr>
        <p:spPr>
          <a:xfrm>
            <a:off x="179512" y="696461"/>
            <a:ext cx="2645276" cy="369332"/>
          </a:xfrm>
          <a:prstGeom prst="rect">
            <a:avLst/>
          </a:prstGeom>
          <a:noFill/>
        </p:spPr>
        <p:txBody>
          <a:bodyPr wrap="none" rtlCol="0">
            <a:spAutoFit/>
          </a:bodyPr>
          <a:lstStyle/>
          <a:p>
            <a:r>
              <a:rPr lang="fr-FR" dirty="0" smtClean="0">
                <a:latin typeface="Berlin Sans FB" panose="020E0602020502020306" pitchFamily="34" charset="0"/>
              </a:rPr>
              <a:t>Prérequis à l’Acte Notarié</a:t>
            </a:r>
            <a:endParaRPr lang="fr-FR" dirty="0">
              <a:latin typeface="Berlin Sans FB" panose="020E0602020502020306" pitchFamily="34" charset="0"/>
            </a:endParaRPr>
          </a:p>
        </p:txBody>
      </p:sp>
      <p:sp>
        <p:nvSpPr>
          <p:cNvPr id="44" name="ZoneTexte 43"/>
          <p:cNvSpPr txBox="1"/>
          <p:nvPr/>
        </p:nvSpPr>
        <p:spPr>
          <a:xfrm>
            <a:off x="5313428" y="4300561"/>
            <a:ext cx="3168352" cy="369332"/>
          </a:xfrm>
          <a:prstGeom prst="rect">
            <a:avLst/>
          </a:prstGeom>
          <a:noFill/>
        </p:spPr>
        <p:txBody>
          <a:bodyPr wrap="square" rtlCol="0">
            <a:spAutoFit/>
          </a:bodyPr>
          <a:lstStyle/>
          <a:p>
            <a:pPr algn="r"/>
            <a:r>
              <a:rPr lang="fr-FR" dirty="0" smtClean="0">
                <a:solidFill>
                  <a:srgbClr val="CC0000"/>
                </a:solidFill>
                <a:effectLst>
                  <a:outerShdw blurRad="38100" dist="38100" dir="2700000" algn="tl">
                    <a:srgbClr val="000000">
                      <a:alpha val="43137"/>
                    </a:srgbClr>
                  </a:outerShdw>
                </a:effectLst>
                <a:latin typeface="Berlin Sans FB" panose="020E0602020502020306" pitchFamily="34" charset="0"/>
              </a:rPr>
              <a:t>Pensez à bien vous protéger ! </a:t>
            </a:r>
            <a:endParaRPr lang="fr-FR" dirty="0">
              <a:solidFill>
                <a:srgbClr val="CC0000"/>
              </a:solidFill>
              <a:effectLst>
                <a:outerShdw blurRad="38100" dist="38100" dir="2700000" algn="tl">
                  <a:srgbClr val="000000">
                    <a:alpha val="43137"/>
                  </a:srgbClr>
                </a:outerShdw>
              </a:effectLst>
              <a:latin typeface="Berlin Sans FB" panose="020E0602020502020306" pitchFamily="34" charset="0"/>
            </a:endParaRPr>
          </a:p>
        </p:txBody>
      </p:sp>
      <p:pic>
        <p:nvPicPr>
          <p:cNvPr id="45" name="Picture 4"/>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004048" y="4288095"/>
            <a:ext cx="515903" cy="5159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9" name="ZoneTexte 48"/>
          <p:cNvSpPr txBox="1"/>
          <p:nvPr/>
        </p:nvSpPr>
        <p:spPr>
          <a:xfrm>
            <a:off x="5625099" y="606419"/>
            <a:ext cx="3195373" cy="861774"/>
          </a:xfrm>
          <a:prstGeom prst="rect">
            <a:avLst/>
          </a:prstGeom>
          <a:noFill/>
        </p:spPr>
        <p:txBody>
          <a:bodyPr wrap="square" rtlCol="0">
            <a:spAutoFit/>
          </a:bodyPr>
          <a:lstStyle/>
          <a:p>
            <a:r>
              <a:rPr lang="fr-FR" sz="1000" dirty="0" smtClean="0">
                <a:latin typeface="Berlin Sans FB" panose="020E0602020502020306" pitchFamily="34" charset="0"/>
              </a:rPr>
              <a:t>Une </a:t>
            </a:r>
            <a:r>
              <a:rPr lang="fr-FR" sz="1000" b="1" dirty="0" smtClean="0">
                <a:latin typeface="Berlin Sans FB" panose="020E0602020502020306" pitchFamily="34" charset="0"/>
                <a:hlinkClick r:id="rId11"/>
              </a:rPr>
              <a:t>Assurance habitation</a:t>
            </a:r>
            <a:endParaRPr lang="fr-FR" sz="1000" b="1" dirty="0" smtClean="0">
              <a:latin typeface="Berlin Sans FB" panose="020E0602020502020306" pitchFamily="34" charset="0"/>
            </a:endParaRPr>
          </a:p>
          <a:p>
            <a:pPr marL="628650" lvl="1" indent="-171450">
              <a:buClr>
                <a:srgbClr val="C00000"/>
              </a:buClr>
              <a:buFont typeface="Wingdings" panose="05000000000000000000" pitchFamily="2" charset="2"/>
              <a:buChar char="n"/>
            </a:pPr>
            <a:r>
              <a:rPr lang="fr-FR" sz="1000" dirty="0" smtClean="0">
                <a:latin typeface="Berlin Sans FB" panose="020E0602020502020306" pitchFamily="34" charset="0"/>
              </a:rPr>
              <a:t>Montant des capitaux mobiliers</a:t>
            </a:r>
          </a:p>
          <a:p>
            <a:pPr marL="628650" lvl="1" indent="-171450">
              <a:buClr>
                <a:srgbClr val="C00000"/>
              </a:buClr>
              <a:buFont typeface="Wingdings" panose="05000000000000000000" pitchFamily="2" charset="2"/>
              <a:buChar char="n"/>
            </a:pPr>
            <a:r>
              <a:rPr lang="fr-FR" sz="1000" dirty="0" smtClean="0">
                <a:latin typeface="Berlin Sans FB" panose="020E0602020502020306" pitchFamily="34" charset="0"/>
              </a:rPr>
              <a:t>Rééquipement à neuf</a:t>
            </a:r>
          </a:p>
          <a:p>
            <a:pPr marL="628650" lvl="1" indent="-171450">
              <a:buClr>
                <a:srgbClr val="C00000"/>
              </a:buClr>
              <a:buFont typeface="Wingdings" panose="05000000000000000000" pitchFamily="2" charset="2"/>
              <a:buChar char="n"/>
            </a:pPr>
            <a:r>
              <a:rPr lang="fr-FR" sz="1000" dirty="0" smtClean="0">
                <a:latin typeface="Berlin Sans FB" panose="020E0602020502020306" pitchFamily="34" charset="0"/>
              </a:rPr>
              <a:t>STOP Crédit</a:t>
            </a:r>
          </a:p>
          <a:p>
            <a:pPr marL="628650" lvl="1" indent="-171450">
              <a:buClr>
                <a:srgbClr val="C00000"/>
              </a:buClr>
              <a:buFont typeface="Wingdings" panose="05000000000000000000" pitchFamily="2" charset="2"/>
              <a:buChar char="n"/>
            </a:pPr>
            <a:r>
              <a:rPr lang="fr-FR" sz="1000" dirty="0" smtClean="0">
                <a:latin typeface="Berlin Sans FB" panose="020E0602020502020306" pitchFamily="34" charset="0"/>
              </a:rPr>
              <a:t>Montant de la franchise </a:t>
            </a:r>
            <a:endParaRPr lang="fr-FR" sz="1000" dirty="0">
              <a:latin typeface="Berlin Sans FB" panose="020E0602020502020306" pitchFamily="34" charset="0"/>
            </a:endParaRPr>
          </a:p>
        </p:txBody>
      </p:sp>
      <p:pic>
        <p:nvPicPr>
          <p:cNvPr id="66" name="Picture 4"/>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859736" y="2427734"/>
            <a:ext cx="720669" cy="7786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7" name="Picture 5"/>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842859" y="3291830"/>
            <a:ext cx="744409" cy="7648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8" name="ZoneTexte 67"/>
          <p:cNvSpPr txBox="1"/>
          <p:nvPr/>
        </p:nvSpPr>
        <p:spPr>
          <a:xfrm>
            <a:off x="5676577" y="1639701"/>
            <a:ext cx="3316984" cy="400110"/>
          </a:xfrm>
          <a:prstGeom prst="rect">
            <a:avLst/>
          </a:prstGeom>
          <a:noFill/>
        </p:spPr>
        <p:txBody>
          <a:bodyPr wrap="square" rtlCol="0">
            <a:spAutoFit/>
          </a:bodyPr>
          <a:lstStyle/>
          <a:p>
            <a:r>
              <a:rPr lang="fr-FR" sz="1000" dirty="0" smtClean="0">
                <a:latin typeface="Berlin Sans FB" panose="020E0602020502020306" pitchFamily="34" charset="0"/>
              </a:rPr>
              <a:t>Une </a:t>
            </a:r>
            <a:r>
              <a:rPr lang="fr-FR" sz="1000" b="1" dirty="0" smtClean="0">
                <a:latin typeface="Berlin Sans FB" panose="020E0602020502020306" pitchFamily="34" charset="0"/>
                <a:hlinkClick r:id="rId14"/>
              </a:rPr>
              <a:t>Garantie Revente </a:t>
            </a:r>
            <a:r>
              <a:rPr lang="fr-FR" sz="1000" dirty="0" smtClean="0">
                <a:latin typeface="Berlin Sans FB" panose="020E0602020502020306" pitchFamily="34" charset="0"/>
              </a:rPr>
              <a:t>de votre bien qui vous protège d’une éventuelle moins-value. </a:t>
            </a:r>
            <a:endParaRPr lang="fr-FR" sz="1000" dirty="0">
              <a:latin typeface="Berlin Sans FB" panose="020E0602020502020306" pitchFamily="34" charset="0"/>
            </a:endParaRPr>
          </a:p>
        </p:txBody>
      </p:sp>
      <p:sp>
        <p:nvSpPr>
          <p:cNvPr id="69" name="ZoneTexte 68"/>
          <p:cNvSpPr txBox="1"/>
          <p:nvPr/>
        </p:nvSpPr>
        <p:spPr>
          <a:xfrm>
            <a:off x="5652120" y="2493699"/>
            <a:ext cx="3316984" cy="553998"/>
          </a:xfrm>
          <a:prstGeom prst="rect">
            <a:avLst/>
          </a:prstGeom>
          <a:noFill/>
        </p:spPr>
        <p:txBody>
          <a:bodyPr wrap="square" rtlCol="0">
            <a:spAutoFit/>
          </a:bodyPr>
          <a:lstStyle/>
          <a:p>
            <a:r>
              <a:rPr lang="fr-FR" sz="1000" dirty="0" smtClean="0">
                <a:latin typeface="Berlin Sans FB" panose="020E0602020502020306" pitchFamily="34" charset="0"/>
              </a:rPr>
              <a:t>Une</a:t>
            </a:r>
            <a:r>
              <a:rPr lang="fr-FR" sz="1000" b="1" dirty="0" smtClean="0">
                <a:latin typeface="Berlin Sans FB" panose="020E0602020502020306" pitchFamily="34" charset="0"/>
              </a:rPr>
              <a:t> </a:t>
            </a:r>
            <a:r>
              <a:rPr lang="fr-FR" sz="1000" b="1" dirty="0" smtClean="0">
                <a:latin typeface="Berlin Sans FB" panose="020E0602020502020306" pitchFamily="34" charset="0"/>
                <a:hlinkClick r:id="rId15"/>
              </a:rPr>
              <a:t>Garantie Accident de la Vie </a:t>
            </a:r>
            <a:r>
              <a:rPr lang="fr-FR" sz="1000" dirty="0" smtClean="0">
                <a:latin typeface="Berlin Sans FB" panose="020E0602020502020306" pitchFamily="34" charset="0"/>
              </a:rPr>
              <a:t>qui</a:t>
            </a:r>
            <a:r>
              <a:rPr lang="fr-FR" sz="1000" b="1" dirty="0" smtClean="0">
                <a:latin typeface="Berlin Sans FB" panose="020E0602020502020306" pitchFamily="34" charset="0"/>
              </a:rPr>
              <a:t> </a:t>
            </a:r>
            <a:r>
              <a:rPr lang="fr-FR" sz="1000" dirty="0" smtClean="0">
                <a:latin typeface="Berlin Sans FB" panose="020E0602020502020306" pitchFamily="34" charset="0"/>
              </a:rPr>
              <a:t>vous couvre en cas d’accident de la vie privée  (assistance + dédommagement financier) </a:t>
            </a:r>
            <a:endParaRPr lang="fr-FR" sz="1000" dirty="0">
              <a:latin typeface="Berlin Sans FB" panose="020E0602020502020306" pitchFamily="34" charset="0"/>
            </a:endParaRPr>
          </a:p>
        </p:txBody>
      </p:sp>
      <p:sp>
        <p:nvSpPr>
          <p:cNvPr id="70" name="ZoneTexte 69"/>
          <p:cNvSpPr txBox="1"/>
          <p:nvPr/>
        </p:nvSpPr>
        <p:spPr>
          <a:xfrm>
            <a:off x="5697574" y="3363838"/>
            <a:ext cx="3194906" cy="553998"/>
          </a:xfrm>
          <a:prstGeom prst="rect">
            <a:avLst/>
          </a:prstGeom>
          <a:noFill/>
        </p:spPr>
        <p:txBody>
          <a:bodyPr wrap="square" rtlCol="0">
            <a:spAutoFit/>
          </a:bodyPr>
          <a:lstStyle/>
          <a:p>
            <a:r>
              <a:rPr lang="fr-FR" sz="1000" dirty="0" smtClean="0">
                <a:latin typeface="Berlin Sans FB" panose="020E0602020502020306" pitchFamily="34" charset="0"/>
              </a:rPr>
              <a:t>Une </a:t>
            </a:r>
            <a:r>
              <a:rPr lang="fr-FR" sz="1000" b="1" dirty="0" smtClean="0">
                <a:latin typeface="Berlin Sans FB" panose="020E0602020502020306" pitchFamily="34" charset="0"/>
                <a:hlinkClick r:id="rId16"/>
              </a:rPr>
              <a:t>Protection Juridique</a:t>
            </a:r>
            <a:r>
              <a:rPr lang="fr-FR" sz="1000" dirty="0" smtClean="0">
                <a:latin typeface="Berlin Sans FB" panose="020E0602020502020306" pitchFamily="34" charset="0"/>
                <a:hlinkClick r:id="rId16"/>
              </a:rPr>
              <a:t> </a:t>
            </a:r>
            <a:r>
              <a:rPr lang="fr-FR" sz="1000" dirty="0" smtClean="0">
                <a:latin typeface="Berlin Sans FB" panose="020E0602020502020306" pitchFamily="34" charset="0"/>
              </a:rPr>
              <a:t>vous protège juridiquement contre les aléas de votre quotidien (travaux, voisinage, déménagement, résiliations de vos contrats…). </a:t>
            </a:r>
            <a:endParaRPr lang="fr-FR" sz="1000" dirty="0">
              <a:latin typeface="Berlin Sans FB" panose="020E0602020502020306" pitchFamily="34" charset="0"/>
            </a:endParaRPr>
          </a:p>
        </p:txBody>
      </p:sp>
      <p:sp>
        <p:nvSpPr>
          <p:cNvPr id="75" name="ZoneTexte 74"/>
          <p:cNvSpPr txBox="1"/>
          <p:nvPr/>
        </p:nvSpPr>
        <p:spPr>
          <a:xfrm>
            <a:off x="135460" y="3507809"/>
            <a:ext cx="4634007" cy="738664"/>
          </a:xfrm>
          <a:prstGeom prst="rect">
            <a:avLst/>
          </a:prstGeom>
          <a:noFill/>
        </p:spPr>
        <p:txBody>
          <a:bodyPr wrap="square" rtlCol="0">
            <a:spAutoFit/>
          </a:bodyPr>
          <a:lstStyle/>
          <a:p>
            <a:pPr marL="285750" indent="-285750">
              <a:buFont typeface="Wingdings 2"/>
              <a:buChar char="R"/>
            </a:pPr>
            <a:r>
              <a:rPr lang="fr-FR" sz="1400" dirty="0" smtClean="0">
                <a:latin typeface="Berlin Sans FB" panose="020E0602020502020306" pitchFamily="34" charset="0"/>
                <a:sym typeface="Wingdings 2"/>
              </a:rPr>
              <a:t>Droit de préemption OK </a:t>
            </a:r>
          </a:p>
          <a:p>
            <a:pPr marL="285750" indent="-285750">
              <a:buFont typeface="Wingdings 2"/>
              <a:buChar char="R"/>
            </a:pPr>
            <a:r>
              <a:rPr lang="fr-FR" sz="1400" dirty="0" smtClean="0">
                <a:latin typeface="Berlin Sans FB" panose="020E0602020502020306" pitchFamily="34" charset="0"/>
                <a:sym typeface="Wingdings 2"/>
              </a:rPr>
              <a:t>Clauses suspensives OK</a:t>
            </a:r>
          </a:p>
          <a:p>
            <a:endParaRPr lang="fr-FR" sz="1400" dirty="0">
              <a:latin typeface="Berlin Sans FB" panose="020E0602020502020306" pitchFamily="34" charset="0"/>
            </a:endParaRPr>
          </a:p>
        </p:txBody>
      </p:sp>
      <p:pic>
        <p:nvPicPr>
          <p:cNvPr id="78" name="Picture 3"/>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237509" y="1262500"/>
            <a:ext cx="565991" cy="5659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9" name="Rectangle 78"/>
          <p:cNvSpPr/>
          <p:nvPr/>
        </p:nvSpPr>
        <p:spPr>
          <a:xfrm>
            <a:off x="106822" y="3204060"/>
            <a:ext cx="4177146" cy="1042413"/>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0" name="Picture 2" descr="Résultat de recherche d'images pour &quot;notaire&quot;">
            <a:hlinkClick r:id="rId18"/>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209463" y="2939192"/>
            <a:ext cx="504056" cy="504056"/>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3275856" y="2120442"/>
            <a:ext cx="914400" cy="18510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p:cNvSpPr/>
          <p:nvPr/>
        </p:nvSpPr>
        <p:spPr>
          <a:xfrm>
            <a:off x="2960522" y="1848198"/>
            <a:ext cx="1136401" cy="2722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p:cNvSpPr txBox="1"/>
          <p:nvPr/>
        </p:nvSpPr>
        <p:spPr>
          <a:xfrm>
            <a:off x="83046" y="1828490"/>
            <a:ext cx="4680520" cy="954107"/>
          </a:xfrm>
          <a:prstGeom prst="rect">
            <a:avLst/>
          </a:prstGeom>
          <a:noFill/>
        </p:spPr>
        <p:txBody>
          <a:bodyPr wrap="square" rtlCol="0">
            <a:spAutoFit/>
          </a:bodyPr>
          <a:lstStyle/>
          <a:p>
            <a:pPr marL="285750" indent="-285750">
              <a:buFont typeface="Wingdings 2"/>
              <a:buChar char="R"/>
            </a:pPr>
            <a:r>
              <a:rPr lang="fr-FR" sz="1400" dirty="0" smtClean="0">
                <a:latin typeface="Berlin Sans FB" panose="020E0602020502020306" pitchFamily="34" charset="0"/>
                <a:sym typeface="Wingdings 2"/>
              </a:rPr>
              <a:t>Si changement de banque : Mobilité bancaire OK</a:t>
            </a:r>
          </a:p>
          <a:p>
            <a:pPr marL="285750" indent="-285750">
              <a:buFont typeface="Wingdings 2"/>
              <a:buChar char="R"/>
            </a:pPr>
            <a:r>
              <a:rPr lang="fr-FR" sz="1400" dirty="0" smtClean="0">
                <a:latin typeface="Berlin Sans FB" panose="020E0602020502020306" pitchFamily="34" charset="0"/>
                <a:sym typeface="Wingdings 2"/>
              </a:rPr>
              <a:t>Obtention du crédit, assurances OK, garantie OK</a:t>
            </a:r>
          </a:p>
          <a:p>
            <a:pPr marL="285750" indent="-285750">
              <a:buFont typeface="Wingdings 2"/>
              <a:buChar char="R"/>
            </a:pPr>
            <a:r>
              <a:rPr lang="fr-FR" sz="1400" dirty="0" smtClean="0">
                <a:latin typeface="Berlin Sans FB" panose="020E0602020502020306" pitchFamily="34" charset="0"/>
                <a:sym typeface="Wingdings 2"/>
              </a:rPr>
              <a:t>Apport débloqué</a:t>
            </a:r>
          </a:p>
          <a:p>
            <a:pPr marL="285750" indent="-285750">
              <a:buFont typeface="Wingdings 2"/>
              <a:buChar char="R"/>
            </a:pPr>
            <a:r>
              <a:rPr lang="fr-FR" sz="1400" dirty="0" smtClean="0">
                <a:latin typeface="Berlin Sans FB" panose="020E0602020502020306" pitchFamily="34" charset="0"/>
                <a:sym typeface="Wingdings 2"/>
              </a:rPr>
              <a:t>Assurances Habitation souscrite</a:t>
            </a:r>
            <a:endParaRPr lang="fr-FR" sz="1400" dirty="0">
              <a:latin typeface="Berlin Sans FB" panose="020E0602020502020306" pitchFamily="34" charset="0"/>
            </a:endParaRPr>
          </a:p>
        </p:txBody>
      </p:sp>
      <p:pic>
        <p:nvPicPr>
          <p:cNvPr id="7"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0"/>
          <a:stretch>
            <a:fillRect/>
          </a:stretch>
        </p:blipFill>
        <p:spPr>
          <a:xfrm>
            <a:off x="-910306" y="89456"/>
            <a:ext cx="609600" cy="609600"/>
          </a:xfrm>
          <a:prstGeom prst="rect">
            <a:avLst/>
          </a:prstGeom>
        </p:spPr>
      </p:pic>
      <p:pic>
        <p:nvPicPr>
          <p:cNvPr id="29" name="Image 28"/>
          <p:cNvPicPr>
            <a:picLocks noChangeAspect="1"/>
          </p:cNvPicPr>
          <p:nvPr/>
        </p:nvPicPr>
        <p:blipFill rotWithShape="1">
          <a:blip r:embed="rId21">
            <a:duotone>
              <a:schemeClr val="accent2">
                <a:shade val="45000"/>
                <a:satMod val="135000"/>
              </a:schemeClr>
              <a:prstClr val="white"/>
            </a:duotone>
          </a:blip>
          <a:srcRect l="-1928" t="-32578" r="-1" b="4829"/>
          <a:stretch/>
        </p:blipFill>
        <p:spPr>
          <a:xfrm>
            <a:off x="8134841" y="233722"/>
            <a:ext cx="915067" cy="116547"/>
          </a:xfrm>
          <a:prstGeom prst="rect">
            <a:avLst/>
          </a:prstGeom>
        </p:spPr>
      </p:pic>
      <p:sp>
        <p:nvSpPr>
          <p:cNvPr id="30" name="ZoneTexte 29"/>
          <p:cNvSpPr txBox="1"/>
          <p:nvPr/>
        </p:nvSpPr>
        <p:spPr>
          <a:xfrm>
            <a:off x="3551515" y="4853512"/>
            <a:ext cx="1468672" cy="261610"/>
          </a:xfrm>
          <a:prstGeom prst="rect">
            <a:avLst/>
          </a:prstGeom>
          <a:noFill/>
        </p:spPr>
        <p:txBody>
          <a:bodyPr wrap="none" rtlCol="0">
            <a:spAutoFit/>
          </a:bodyPr>
          <a:lstStyle/>
          <a:p>
            <a:r>
              <a:rPr lang="fr-FR" sz="1100" dirty="0" smtClean="0">
                <a:latin typeface="Century Gothic" panose="020B0502020202020204" pitchFamily="34" charset="0"/>
              </a:rPr>
              <a:t>Document interne </a:t>
            </a:r>
            <a:endParaRPr lang="fr-FR" sz="1100" dirty="0">
              <a:latin typeface="Century Gothic" panose="020B0502020202020204" pitchFamily="34" charset="0"/>
            </a:endParaRPr>
          </a:p>
        </p:txBody>
      </p:sp>
      <p:pic>
        <p:nvPicPr>
          <p:cNvPr id="31" name="Image 30">
            <a:hlinkClick r:id="rId22" action="ppaction://hlinksldjump"/>
          </p:cNvPr>
          <p:cNvPicPr>
            <a:picLocks noChangeAspect="1"/>
          </p:cNvPicPr>
          <p:nvPr/>
        </p:nvPicPr>
        <p:blipFill>
          <a:blip r:embed="rId23"/>
          <a:stretch>
            <a:fillRect/>
          </a:stretch>
        </p:blipFill>
        <p:spPr>
          <a:xfrm>
            <a:off x="116398" y="4736762"/>
            <a:ext cx="1054458" cy="355072"/>
          </a:xfrm>
          <a:prstGeom prst="rect">
            <a:avLst/>
          </a:prstGeom>
        </p:spPr>
      </p:pic>
    </p:spTree>
    <p:extLst>
      <p:ext uri="{BB962C8B-B14F-4D97-AF65-F5344CB8AC3E}">
        <p14:creationId xmlns:p14="http://schemas.microsoft.com/office/powerpoint/2010/main" val="3437856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969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4" name="ZoneTexte 13"/>
          <p:cNvSpPr txBox="1"/>
          <p:nvPr/>
        </p:nvSpPr>
        <p:spPr>
          <a:xfrm>
            <a:off x="135460" y="89456"/>
            <a:ext cx="7460879" cy="677108"/>
          </a:xfrm>
          <a:prstGeom prst="rect">
            <a:avLst/>
          </a:prstGeom>
          <a:noFill/>
        </p:spPr>
        <p:txBody>
          <a:bodyPr wrap="square" rtlCol="0">
            <a:spAutoFit/>
          </a:bodyPr>
          <a:lstStyle/>
          <a:p>
            <a:r>
              <a:rPr lang="fr-FR" sz="2000" b="1" dirty="0" smtClean="0">
                <a:solidFill>
                  <a:srgbClr val="FF0000"/>
                </a:solidFill>
                <a:latin typeface="Berlin Sans FB" panose="020E0602020502020306" pitchFamily="34" charset="0"/>
              </a:rPr>
              <a:t>L</a:t>
            </a:r>
            <a:r>
              <a:rPr lang="fr-FR" sz="2000" b="1" dirty="0" smtClean="0">
                <a:latin typeface="Berlin Sans FB" panose="020E0602020502020306" pitchFamily="34" charset="0"/>
              </a:rPr>
              <a:t>’ACTE </a:t>
            </a:r>
            <a:r>
              <a:rPr lang="fr-FR" sz="2000" b="1" dirty="0" smtClean="0">
                <a:solidFill>
                  <a:srgbClr val="FF0000"/>
                </a:solidFill>
                <a:latin typeface="Berlin Sans FB" panose="020E0602020502020306" pitchFamily="34" charset="0"/>
              </a:rPr>
              <a:t>N</a:t>
            </a:r>
            <a:r>
              <a:rPr lang="fr-FR" sz="2000" b="1" dirty="0" smtClean="0">
                <a:latin typeface="Berlin Sans FB" panose="020E0602020502020306" pitchFamily="34" charset="0"/>
              </a:rPr>
              <a:t>OTARIÉ </a:t>
            </a:r>
            <a:endParaRPr lang="fr-FR" sz="2000" dirty="0" smtClean="0">
              <a:latin typeface="Berlin Sans FB" panose="020E0602020502020306" pitchFamily="34" charset="0"/>
            </a:endParaRPr>
          </a:p>
          <a:p>
            <a:endParaRPr lang="fr-FR" dirty="0" smtClean="0">
              <a:latin typeface="Berlin Sans FB" panose="020E0602020502020306" pitchFamily="34" charset="0"/>
            </a:endParaRPr>
          </a:p>
        </p:txBody>
      </p:sp>
      <p:pic>
        <p:nvPicPr>
          <p:cNvPr id="15" name="Picture 5"/>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5359" t="43333" r="25670"/>
          <a:stretch/>
        </p:blipFill>
        <p:spPr bwMode="auto">
          <a:xfrm>
            <a:off x="2987055" y="1347895"/>
            <a:ext cx="1440160" cy="14493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 name="Picture 2" descr="Résultat de recherche d'images pour &quot;notaire&quot;">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19798" y="2700954"/>
            <a:ext cx="504056" cy="504056"/>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04864" y="1829856"/>
            <a:ext cx="579327" cy="579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 name="Picture 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142600" y="1829856"/>
            <a:ext cx="579327" cy="579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6" name="ZoneTexte 35"/>
          <p:cNvSpPr txBox="1"/>
          <p:nvPr/>
        </p:nvSpPr>
        <p:spPr>
          <a:xfrm>
            <a:off x="149440" y="2350496"/>
            <a:ext cx="668773" cy="261610"/>
          </a:xfrm>
          <a:prstGeom prst="rect">
            <a:avLst/>
          </a:prstGeom>
          <a:noFill/>
        </p:spPr>
        <p:txBody>
          <a:bodyPr wrap="none" rtlCol="0">
            <a:spAutoFit/>
          </a:bodyPr>
          <a:lstStyle/>
          <a:p>
            <a:r>
              <a:rPr lang="fr-FR" sz="1100" dirty="0" smtClean="0">
                <a:latin typeface="Berlin Sans FB" panose="020E0602020502020306" pitchFamily="34" charset="0"/>
              </a:rPr>
              <a:t>vendeur</a:t>
            </a:r>
            <a:endParaRPr lang="fr-FR" sz="1100" dirty="0">
              <a:latin typeface="Berlin Sans FB" panose="020E0602020502020306" pitchFamily="34" charset="0"/>
            </a:endParaRPr>
          </a:p>
        </p:txBody>
      </p:sp>
      <p:sp>
        <p:nvSpPr>
          <p:cNvPr id="37" name="ZoneTexte 36"/>
          <p:cNvSpPr txBox="1"/>
          <p:nvPr/>
        </p:nvSpPr>
        <p:spPr>
          <a:xfrm>
            <a:off x="1089839" y="2373655"/>
            <a:ext cx="700833" cy="261610"/>
          </a:xfrm>
          <a:prstGeom prst="rect">
            <a:avLst/>
          </a:prstGeom>
          <a:noFill/>
        </p:spPr>
        <p:txBody>
          <a:bodyPr wrap="none" rtlCol="0">
            <a:spAutoFit/>
          </a:bodyPr>
          <a:lstStyle/>
          <a:p>
            <a:r>
              <a:rPr lang="fr-FR" sz="1100" dirty="0" smtClean="0">
                <a:latin typeface="Berlin Sans FB" panose="020E0602020502020306" pitchFamily="34" charset="0"/>
              </a:rPr>
              <a:t>acheteur</a:t>
            </a:r>
            <a:endParaRPr lang="fr-FR" sz="1100" dirty="0">
              <a:latin typeface="Berlin Sans FB" panose="020E0602020502020306" pitchFamily="34" charset="0"/>
            </a:endParaRPr>
          </a:p>
        </p:txBody>
      </p:sp>
      <p:sp>
        <p:nvSpPr>
          <p:cNvPr id="48" name="ZoneTexte 47"/>
          <p:cNvSpPr txBox="1"/>
          <p:nvPr/>
        </p:nvSpPr>
        <p:spPr>
          <a:xfrm>
            <a:off x="2079448" y="2772673"/>
            <a:ext cx="3305033" cy="2031325"/>
          </a:xfrm>
          <a:prstGeom prst="rect">
            <a:avLst/>
          </a:prstGeom>
          <a:noFill/>
        </p:spPr>
        <p:txBody>
          <a:bodyPr wrap="square" rtlCol="0">
            <a:spAutoFit/>
          </a:bodyPr>
          <a:lstStyle/>
          <a:p>
            <a:pPr marL="285750" indent="-285750">
              <a:lnSpc>
                <a:spcPct val="150000"/>
              </a:lnSpc>
              <a:buClr>
                <a:srgbClr val="C00000"/>
              </a:buClr>
              <a:buFont typeface="Wingdings 2" panose="05020102010507070707" pitchFamily="18" charset="2"/>
              <a:buChar char="R"/>
            </a:pPr>
            <a:r>
              <a:rPr lang="fr-FR" sz="1050" dirty="0" smtClean="0">
                <a:latin typeface="Berlin Sans FB" panose="020E0602020502020306" pitchFamily="34" charset="0"/>
              </a:rPr>
              <a:t>Bonne exécution du contrat</a:t>
            </a:r>
          </a:p>
          <a:p>
            <a:pPr marL="285750" indent="-285750">
              <a:lnSpc>
                <a:spcPct val="150000"/>
              </a:lnSpc>
              <a:buClr>
                <a:srgbClr val="C00000"/>
              </a:buClr>
              <a:buFont typeface="Wingdings 2" panose="05020102010507070707" pitchFamily="18" charset="2"/>
              <a:buChar char="R"/>
            </a:pPr>
            <a:r>
              <a:rPr lang="fr-FR" sz="1050" dirty="0" smtClean="0">
                <a:latin typeface="Berlin Sans FB" panose="020E0602020502020306" pitchFamily="34" charset="0"/>
              </a:rPr>
              <a:t>Adéquation de ce dernier à la loi en vigueur</a:t>
            </a:r>
          </a:p>
          <a:p>
            <a:pPr marL="285750" indent="-285750">
              <a:lnSpc>
                <a:spcPct val="150000"/>
              </a:lnSpc>
              <a:buClr>
                <a:srgbClr val="C00000"/>
              </a:buClr>
              <a:buFont typeface="Wingdings 2" panose="05020102010507070707" pitchFamily="18" charset="2"/>
              <a:buChar char="R"/>
            </a:pPr>
            <a:r>
              <a:rPr lang="fr-FR" sz="1050" dirty="0" smtClean="0">
                <a:latin typeface="Berlin Sans FB" panose="020E0602020502020306" pitchFamily="34" charset="0"/>
              </a:rPr>
              <a:t>Sécurité juridique des 2 parties</a:t>
            </a:r>
          </a:p>
          <a:p>
            <a:pPr marL="285750" indent="-285750">
              <a:lnSpc>
                <a:spcPct val="150000"/>
              </a:lnSpc>
              <a:buClr>
                <a:srgbClr val="C00000"/>
              </a:buClr>
              <a:buFont typeface="Wingdings 2" panose="05020102010507070707" pitchFamily="18" charset="2"/>
              <a:buChar char="R"/>
            </a:pPr>
            <a:r>
              <a:rPr lang="fr-FR" sz="1050" dirty="0" smtClean="0">
                <a:latin typeface="Berlin Sans FB" panose="020E0602020502020306" pitchFamily="34" charset="0"/>
              </a:rPr>
              <a:t>Vérifie l’existence du droit de préemption urbain</a:t>
            </a:r>
          </a:p>
          <a:p>
            <a:pPr marL="285750" indent="-285750">
              <a:lnSpc>
                <a:spcPct val="150000"/>
              </a:lnSpc>
              <a:buClr>
                <a:srgbClr val="C00000"/>
              </a:buClr>
              <a:buFont typeface="Wingdings 2" panose="05020102010507070707" pitchFamily="18" charset="2"/>
              <a:buChar char="R"/>
            </a:pPr>
            <a:r>
              <a:rPr lang="fr-FR" sz="1050" dirty="0" smtClean="0">
                <a:latin typeface="Berlin Sans FB" panose="020E0602020502020306" pitchFamily="34" charset="0"/>
              </a:rPr>
              <a:t>Expertise sur le marché de l’immobilier, rôle de négociateur immobilier</a:t>
            </a:r>
          </a:p>
          <a:p>
            <a:pPr marL="285750" indent="-285750">
              <a:lnSpc>
                <a:spcPct val="150000"/>
              </a:lnSpc>
              <a:buClr>
                <a:srgbClr val="C00000"/>
              </a:buClr>
              <a:buFont typeface="Wingdings 2" panose="05020102010507070707" pitchFamily="18" charset="2"/>
              <a:buChar char="R"/>
            </a:pPr>
            <a:r>
              <a:rPr lang="fr-FR" sz="1050" dirty="0" smtClean="0">
                <a:latin typeface="Berlin Sans FB" panose="020E0602020502020306" pitchFamily="34" charset="0"/>
              </a:rPr>
              <a:t>Conseil juridique</a:t>
            </a:r>
          </a:p>
          <a:p>
            <a:pPr marL="285750" indent="-285750">
              <a:lnSpc>
                <a:spcPct val="150000"/>
              </a:lnSpc>
              <a:buClr>
                <a:srgbClr val="C00000"/>
              </a:buClr>
              <a:buFont typeface="Wingdings 2" panose="05020102010507070707" pitchFamily="18" charset="2"/>
              <a:buChar char="R"/>
            </a:pPr>
            <a:r>
              <a:rPr lang="fr-FR" sz="1050" dirty="0" smtClean="0">
                <a:latin typeface="Berlin Sans FB" panose="020E0602020502020306" pitchFamily="34" charset="0"/>
              </a:rPr>
              <a:t>Publication au service de la publicité foncière </a:t>
            </a:r>
            <a:endParaRPr lang="fr-FR" sz="1050" dirty="0">
              <a:latin typeface="Berlin Sans FB" panose="020E0602020502020306" pitchFamily="34" charset="0"/>
            </a:endParaRPr>
          </a:p>
        </p:txBody>
      </p:sp>
      <p:cxnSp>
        <p:nvCxnSpPr>
          <p:cNvPr id="50" name="Connecteur droit 49"/>
          <p:cNvCxnSpPr/>
          <p:nvPr/>
        </p:nvCxnSpPr>
        <p:spPr>
          <a:xfrm>
            <a:off x="2051720" y="555526"/>
            <a:ext cx="0" cy="4100523"/>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5" name="Espace réservé du numéro de diapositive 4"/>
          <p:cNvSpPr>
            <a:spLocks noGrp="1"/>
          </p:cNvSpPr>
          <p:nvPr>
            <p:ph type="sldNum" sz="quarter" idx="12"/>
          </p:nvPr>
        </p:nvSpPr>
        <p:spPr/>
        <p:txBody>
          <a:bodyPr/>
          <a:lstStyle/>
          <a:p>
            <a:fld id="{1D19D0A2-BBF5-4B7E-A646-CBE7ACEBDC00}" type="slidenum">
              <a:rPr lang="fr-FR" smtClean="0"/>
              <a:t>17</a:t>
            </a:fld>
            <a:endParaRPr lang="fr-FR"/>
          </a:p>
        </p:txBody>
      </p:sp>
      <p:pic>
        <p:nvPicPr>
          <p:cNvPr id="28"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172400" y="63982"/>
            <a:ext cx="839951" cy="16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9" name="Connecteur droit 28"/>
          <p:cNvCxnSpPr/>
          <p:nvPr/>
        </p:nvCxnSpPr>
        <p:spPr>
          <a:xfrm>
            <a:off x="5364088" y="499692"/>
            <a:ext cx="0" cy="4100523"/>
          </a:xfrm>
          <a:prstGeom prst="line">
            <a:avLst/>
          </a:prstGeom>
          <a:ln>
            <a:prstDash val="dash"/>
          </a:ln>
        </p:spPr>
        <p:style>
          <a:lnRef idx="1">
            <a:schemeClr val="dk1"/>
          </a:lnRef>
          <a:fillRef idx="0">
            <a:schemeClr val="dk1"/>
          </a:fillRef>
          <a:effectRef idx="0">
            <a:schemeClr val="dk1"/>
          </a:effectRef>
          <a:fontRef idx="minor">
            <a:schemeClr val="tx1"/>
          </a:fontRef>
        </p:style>
      </p:cxnSp>
      <p:pic>
        <p:nvPicPr>
          <p:cNvPr id="31"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245323" y="2578604"/>
            <a:ext cx="579327" cy="579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1" name="ZoneTexte 50"/>
          <p:cNvSpPr txBox="1"/>
          <p:nvPr/>
        </p:nvSpPr>
        <p:spPr>
          <a:xfrm>
            <a:off x="5556705" y="3246244"/>
            <a:ext cx="700833" cy="261610"/>
          </a:xfrm>
          <a:prstGeom prst="rect">
            <a:avLst/>
          </a:prstGeom>
          <a:noFill/>
        </p:spPr>
        <p:txBody>
          <a:bodyPr wrap="none" rtlCol="0">
            <a:spAutoFit/>
          </a:bodyPr>
          <a:lstStyle/>
          <a:p>
            <a:r>
              <a:rPr lang="fr-FR" sz="1100" dirty="0" smtClean="0">
                <a:latin typeface="Berlin Sans FB" panose="020E0602020502020306" pitchFamily="34" charset="0"/>
              </a:rPr>
              <a:t>acheteur</a:t>
            </a:r>
            <a:endParaRPr lang="fr-FR" sz="1100" dirty="0">
              <a:latin typeface="Berlin Sans FB" panose="020E0602020502020306" pitchFamily="34" charset="0"/>
            </a:endParaRPr>
          </a:p>
        </p:txBody>
      </p:sp>
      <p:sp>
        <p:nvSpPr>
          <p:cNvPr id="52" name="ZoneTexte 51"/>
          <p:cNvSpPr txBox="1"/>
          <p:nvPr/>
        </p:nvSpPr>
        <p:spPr>
          <a:xfrm>
            <a:off x="8192562" y="3115549"/>
            <a:ext cx="668773" cy="261610"/>
          </a:xfrm>
          <a:prstGeom prst="rect">
            <a:avLst/>
          </a:prstGeom>
          <a:noFill/>
        </p:spPr>
        <p:txBody>
          <a:bodyPr wrap="none" rtlCol="0">
            <a:spAutoFit/>
          </a:bodyPr>
          <a:lstStyle/>
          <a:p>
            <a:r>
              <a:rPr lang="fr-FR" sz="1100" dirty="0" smtClean="0">
                <a:latin typeface="Berlin Sans FB" panose="020E0602020502020306" pitchFamily="34" charset="0"/>
              </a:rPr>
              <a:t>vendeur</a:t>
            </a:r>
            <a:endParaRPr lang="fr-FR" sz="1100" dirty="0">
              <a:latin typeface="Berlin Sans FB" panose="020E0602020502020306" pitchFamily="34" charset="0"/>
            </a:endParaRPr>
          </a:p>
        </p:txBody>
      </p:sp>
      <p:cxnSp>
        <p:nvCxnSpPr>
          <p:cNvPr id="54" name="Connecteur en arc 53"/>
          <p:cNvCxnSpPr>
            <a:stCxn id="52" idx="2"/>
            <a:endCxn id="51" idx="2"/>
          </p:cNvCxnSpPr>
          <p:nvPr/>
        </p:nvCxnSpPr>
        <p:spPr>
          <a:xfrm rot="5400000">
            <a:off x="7151689" y="2132593"/>
            <a:ext cx="130695" cy="2619827"/>
          </a:xfrm>
          <a:prstGeom prst="curvedConnector3">
            <a:avLst>
              <a:gd name="adj1" fmla="val 942754"/>
            </a:avLst>
          </a:prstGeom>
          <a:ln>
            <a:tailEnd type="arrow"/>
          </a:ln>
        </p:spPr>
        <p:style>
          <a:lnRef idx="1">
            <a:schemeClr val="dk1"/>
          </a:lnRef>
          <a:fillRef idx="0">
            <a:schemeClr val="dk1"/>
          </a:fillRef>
          <a:effectRef idx="0">
            <a:schemeClr val="dk1"/>
          </a:effectRef>
          <a:fontRef idx="minor">
            <a:schemeClr val="tx1"/>
          </a:fontRef>
        </p:style>
      </p:cxnSp>
      <p:pic>
        <p:nvPicPr>
          <p:cNvPr id="55" name="Picture 1"/>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880992" y="4241254"/>
            <a:ext cx="490736" cy="4907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6" name="Connecteur en arc 55"/>
          <p:cNvCxnSpPr/>
          <p:nvPr/>
        </p:nvCxnSpPr>
        <p:spPr>
          <a:xfrm rot="5400000" flipH="1" flipV="1">
            <a:off x="7168828" y="1222006"/>
            <a:ext cx="88423" cy="2643895"/>
          </a:xfrm>
          <a:prstGeom prst="curvedConnector3">
            <a:avLst>
              <a:gd name="adj1" fmla="val 1149789"/>
            </a:avLst>
          </a:prstGeom>
          <a:ln>
            <a:tailEnd type="arrow"/>
          </a:ln>
        </p:spPr>
        <p:style>
          <a:lnRef idx="1">
            <a:schemeClr val="dk1"/>
          </a:lnRef>
          <a:fillRef idx="0">
            <a:schemeClr val="dk1"/>
          </a:fillRef>
          <a:effectRef idx="0">
            <a:schemeClr val="dk1"/>
          </a:effectRef>
          <a:fontRef idx="minor">
            <a:schemeClr val="tx1"/>
          </a:fontRef>
        </p:style>
      </p:cxnSp>
      <p:pic>
        <p:nvPicPr>
          <p:cNvPr id="57"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962438" y="1419622"/>
            <a:ext cx="634752" cy="610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8" name="Pensées 57"/>
          <p:cNvSpPr/>
          <p:nvPr/>
        </p:nvSpPr>
        <p:spPr>
          <a:xfrm>
            <a:off x="5436096" y="437855"/>
            <a:ext cx="1389439" cy="900680"/>
          </a:xfrm>
          <a:prstGeom prst="cloudCallout">
            <a:avLst>
              <a:gd name="adj1" fmla="val 59893"/>
              <a:gd name="adj2" fmla="val 56913"/>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pic>
        <p:nvPicPr>
          <p:cNvPr id="59" name="Picture 4" descr="Résultat de recherche d'images pour &quot;caisse d'epargne logo&quot;">
            <a:hlinkClick r:id="rId13"/>
          </p:cNvPr>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l="21871" r="21791"/>
          <a:stretch/>
        </p:blipFill>
        <p:spPr bwMode="auto">
          <a:xfrm>
            <a:off x="5652120" y="699543"/>
            <a:ext cx="283488" cy="282626"/>
          </a:xfrm>
          <a:prstGeom prst="rect">
            <a:avLst/>
          </a:prstGeom>
          <a:noFill/>
          <a:extLst>
            <a:ext uri="{909E8E84-426E-40DD-AFC4-6F175D3DCCD1}">
              <a14:hiddenFill xmlns:a14="http://schemas.microsoft.com/office/drawing/2010/main">
                <a:solidFill>
                  <a:srgbClr val="FFFFFF"/>
                </a:solidFill>
              </a14:hiddenFill>
            </a:ext>
          </a:extLst>
        </p:spPr>
      </p:pic>
      <p:sp>
        <p:nvSpPr>
          <p:cNvPr id="60" name="Flèche droite 59"/>
          <p:cNvSpPr/>
          <p:nvPr/>
        </p:nvSpPr>
        <p:spPr>
          <a:xfrm>
            <a:off x="6008257" y="770199"/>
            <a:ext cx="288032" cy="141313"/>
          </a:xfrm>
          <a:prstGeom prst="rightArrow">
            <a:avLst>
              <a:gd name="adj1" fmla="val 3196"/>
              <a:gd name="adj2" fmla="val 4707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pic>
        <p:nvPicPr>
          <p:cNvPr id="61" name="Picture 2" descr="Résultat de recherche d'images pour &quot;notaire&quot;">
            <a:hlinkClick r:id="rId6"/>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6412175" y="699542"/>
            <a:ext cx="284400" cy="284400"/>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10" descr="Image associée">
            <a:hlinkClick r:id="rId16"/>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rot="12448455" flipH="1" flipV="1">
            <a:off x="5343131" y="1421943"/>
            <a:ext cx="861400" cy="1271909"/>
          </a:xfrm>
          <a:prstGeom prst="rect">
            <a:avLst/>
          </a:prstGeom>
          <a:noFill/>
          <a:extLst>
            <a:ext uri="{909E8E84-426E-40DD-AFC4-6F175D3DCCD1}">
              <a14:hiddenFill xmlns:a14="http://schemas.microsoft.com/office/drawing/2010/main">
                <a:solidFill>
                  <a:srgbClr val="FFFFFF"/>
                </a:solidFill>
              </a14:hiddenFill>
            </a:ext>
          </a:extLst>
        </p:spPr>
      </p:pic>
      <p:sp>
        <p:nvSpPr>
          <p:cNvPr id="63" name="Rectangle 62"/>
          <p:cNvSpPr/>
          <p:nvPr/>
        </p:nvSpPr>
        <p:spPr>
          <a:xfrm>
            <a:off x="5270162" y="1993253"/>
            <a:ext cx="573085" cy="252531"/>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000" dirty="0" smtClean="0">
                <a:latin typeface="Berlin Sans FB" panose="020E0602020502020306" pitchFamily="34" charset="0"/>
              </a:rPr>
              <a:t>Apport</a:t>
            </a:r>
          </a:p>
        </p:txBody>
      </p:sp>
      <p:pic>
        <p:nvPicPr>
          <p:cNvPr id="32" name="Picture 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601428" y="2667027"/>
            <a:ext cx="579327" cy="579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4" name="Picture 10" descr="Image associée">
            <a:hlinkClick r:id="rId16"/>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rot="14851816" flipV="1">
            <a:off x="1090523" y="3340662"/>
            <a:ext cx="709704" cy="544333"/>
          </a:xfrm>
          <a:prstGeom prst="rect">
            <a:avLst/>
          </a:prstGeom>
          <a:noFill/>
          <a:extLst>
            <a:ext uri="{909E8E84-426E-40DD-AFC4-6F175D3DCCD1}">
              <a14:hiddenFill xmlns:a14="http://schemas.microsoft.com/office/drawing/2010/main">
                <a:solidFill>
                  <a:srgbClr val="FFFFFF"/>
                </a:solidFill>
              </a14:hiddenFill>
            </a:ext>
          </a:extLst>
        </p:spPr>
      </p:pic>
      <p:cxnSp>
        <p:nvCxnSpPr>
          <p:cNvPr id="8" name="Connecteur droit 7"/>
          <p:cNvCxnSpPr/>
          <p:nvPr/>
        </p:nvCxnSpPr>
        <p:spPr>
          <a:xfrm>
            <a:off x="6328376" y="3075806"/>
            <a:ext cx="1772016" cy="0"/>
          </a:xfrm>
          <a:prstGeom prst="line">
            <a:avLst/>
          </a:prstGeom>
          <a:ln w="12700">
            <a:solidFill>
              <a:srgbClr val="C00000"/>
            </a:solidFill>
          </a:ln>
        </p:spPr>
        <p:style>
          <a:lnRef idx="1">
            <a:schemeClr val="dk1"/>
          </a:lnRef>
          <a:fillRef idx="0">
            <a:schemeClr val="dk1"/>
          </a:fillRef>
          <a:effectRef idx="0">
            <a:schemeClr val="dk1"/>
          </a:effectRef>
          <a:fontRef idx="minor">
            <a:schemeClr val="tx1"/>
          </a:fontRef>
        </p:style>
      </p:cxnSp>
      <p:sp>
        <p:nvSpPr>
          <p:cNvPr id="46" name="ZoneTexte 45"/>
          <p:cNvSpPr txBox="1"/>
          <p:nvPr/>
        </p:nvSpPr>
        <p:spPr>
          <a:xfrm>
            <a:off x="6499479" y="2864100"/>
            <a:ext cx="626881" cy="307777"/>
          </a:xfrm>
          <a:prstGeom prst="rect">
            <a:avLst/>
          </a:prstGeom>
          <a:solidFill>
            <a:schemeClr val="bg1"/>
          </a:solidFill>
        </p:spPr>
        <p:txBody>
          <a:bodyPr wrap="square" rtlCol="0">
            <a:spAutoFit/>
          </a:bodyPr>
          <a:lstStyle/>
          <a:p>
            <a:pPr algn="ctr"/>
            <a:r>
              <a:rPr lang="fr-FR" sz="1400" dirty="0" smtClean="0">
                <a:solidFill>
                  <a:srgbClr val="C00000"/>
                </a:solidFill>
                <a:latin typeface="Berlin Sans FB" panose="020E0602020502020306" pitchFamily="34" charset="0"/>
              </a:rPr>
              <a:t>Jour J</a:t>
            </a:r>
            <a:endParaRPr lang="fr-FR" sz="1400" dirty="0">
              <a:solidFill>
                <a:srgbClr val="C00000"/>
              </a:solidFill>
              <a:latin typeface="Berlin Sans FB" panose="020E0602020502020306" pitchFamily="34" charset="0"/>
            </a:endParaRPr>
          </a:p>
        </p:txBody>
      </p:sp>
      <p:sp>
        <p:nvSpPr>
          <p:cNvPr id="40" name="ZoneTexte 39"/>
          <p:cNvSpPr txBox="1"/>
          <p:nvPr/>
        </p:nvSpPr>
        <p:spPr>
          <a:xfrm>
            <a:off x="6317765" y="3144039"/>
            <a:ext cx="1815121" cy="584775"/>
          </a:xfrm>
          <a:prstGeom prst="rect">
            <a:avLst/>
          </a:prstGeom>
          <a:gradFill flip="none" rotWithShape="1">
            <a:gsLst>
              <a:gs pos="0">
                <a:srgbClr val="FF7C80">
                  <a:tint val="66000"/>
                  <a:satMod val="160000"/>
                </a:srgbClr>
              </a:gs>
              <a:gs pos="50000">
                <a:srgbClr val="FF7C80">
                  <a:tint val="44500"/>
                  <a:satMod val="160000"/>
                </a:srgbClr>
              </a:gs>
              <a:gs pos="100000">
                <a:srgbClr val="FF7C80">
                  <a:tint val="23500"/>
                  <a:satMod val="160000"/>
                </a:srgbClr>
              </a:gs>
            </a:gsLst>
            <a:lin ang="5400000" scaled="1"/>
            <a:tileRect/>
          </a:gradFill>
        </p:spPr>
        <p:txBody>
          <a:bodyPr wrap="square" rtlCol="0">
            <a:spAutoFit/>
          </a:bodyPr>
          <a:lstStyle/>
          <a:p>
            <a:pPr algn="ctr"/>
            <a:endParaRPr lang="fr-FR" sz="500" dirty="0" smtClean="0">
              <a:latin typeface="Berlin Sans FB" panose="020E0602020502020306" pitchFamily="34" charset="0"/>
            </a:endParaRPr>
          </a:p>
          <a:p>
            <a:pPr algn="ctr"/>
            <a:r>
              <a:rPr lang="fr-FR" sz="900" dirty="0" smtClean="0">
                <a:latin typeface="Berlin Sans FB" panose="020E0602020502020306" pitchFamily="34" charset="0"/>
              </a:rPr>
              <a:t>Signature du contrat de vente. </a:t>
            </a:r>
          </a:p>
          <a:p>
            <a:pPr algn="ctr"/>
            <a:r>
              <a:rPr lang="fr-FR" sz="900" dirty="0">
                <a:latin typeface="Berlin Sans FB" panose="020E0602020502020306" pitchFamily="34" charset="0"/>
                <a:sym typeface="Wingdings" panose="05000000000000000000" pitchFamily="2" charset="2"/>
              </a:rPr>
              <a:t>A</a:t>
            </a:r>
            <a:r>
              <a:rPr lang="fr-FR" sz="900" dirty="0" smtClean="0">
                <a:latin typeface="Berlin Sans FB" panose="020E0602020502020306" pitchFamily="34" charset="0"/>
                <a:sym typeface="Wingdings" panose="05000000000000000000" pitchFamily="2" charset="2"/>
              </a:rPr>
              <a:t>cte authentique qui concrétise l’acquisition du bien immobilier</a:t>
            </a:r>
            <a:endParaRPr lang="fr-FR" sz="900" dirty="0">
              <a:latin typeface="Berlin Sans FB" panose="020E0602020502020306" pitchFamily="34" charset="0"/>
            </a:endParaRPr>
          </a:p>
        </p:txBody>
      </p:sp>
      <p:pic>
        <p:nvPicPr>
          <p:cNvPr id="53" name="Picture 7" descr="Signature premium icon"/>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7407474" y="2713664"/>
            <a:ext cx="513517" cy="51351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hlinkClick r:id="rId19"/>
          </p:cNvPr>
          <p:cNvSpPr/>
          <p:nvPr/>
        </p:nvSpPr>
        <p:spPr>
          <a:xfrm>
            <a:off x="2509141" y="659595"/>
            <a:ext cx="2370913" cy="4572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fr-FR" sz="1400" dirty="0" smtClean="0">
                <a:latin typeface="Berlin Sans FB" panose="020E0602020502020306" pitchFamily="34" charset="0"/>
              </a:rPr>
              <a:t>Estimer mes frais de notaire</a:t>
            </a:r>
            <a:endParaRPr lang="fr-FR" sz="1400" dirty="0">
              <a:latin typeface="Berlin Sans FB" panose="020E0602020502020306" pitchFamily="34" charset="0"/>
            </a:endParaRPr>
          </a:p>
        </p:txBody>
      </p:sp>
      <p:pic>
        <p:nvPicPr>
          <p:cNvPr id="4" name="Image 3">
            <a:hlinkClick r:id="rId19"/>
          </p:cNvPr>
          <p:cNvPicPr>
            <a:picLocks noChangeAspect="1"/>
          </p:cNvPicPr>
          <p:nvPr/>
        </p:nvPicPr>
        <p:blipFill>
          <a:blip r:embed="rId20"/>
          <a:stretch>
            <a:fillRect/>
          </a:stretch>
        </p:blipFill>
        <p:spPr>
          <a:xfrm>
            <a:off x="4712682" y="990946"/>
            <a:ext cx="420660" cy="402371"/>
          </a:xfrm>
          <a:prstGeom prst="rect">
            <a:avLst/>
          </a:prstGeom>
        </p:spPr>
      </p:pic>
      <p:pic>
        <p:nvPicPr>
          <p:cNvPr id="6"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1034312" y="133055"/>
            <a:ext cx="609600" cy="609600"/>
          </a:xfrm>
          <a:prstGeom prst="rect">
            <a:avLst/>
          </a:prstGeom>
        </p:spPr>
      </p:pic>
      <p:pic>
        <p:nvPicPr>
          <p:cNvPr id="38" name="Image 37"/>
          <p:cNvPicPr>
            <a:picLocks noChangeAspect="1"/>
          </p:cNvPicPr>
          <p:nvPr/>
        </p:nvPicPr>
        <p:blipFill rotWithShape="1">
          <a:blip r:embed="rId22">
            <a:duotone>
              <a:schemeClr val="accent2">
                <a:shade val="45000"/>
                <a:satMod val="135000"/>
              </a:schemeClr>
              <a:prstClr val="white"/>
            </a:duotone>
          </a:blip>
          <a:srcRect l="-1928" t="-32578" r="-1" b="4829"/>
          <a:stretch/>
        </p:blipFill>
        <p:spPr>
          <a:xfrm>
            <a:off x="8134841" y="233722"/>
            <a:ext cx="915067" cy="116547"/>
          </a:xfrm>
          <a:prstGeom prst="rect">
            <a:avLst/>
          </a:prstGeom>
        </p:spPr>
      </p:pic>
      <p:sp>
        <p:nvSpPr>
          <p:cNvPr id="41" name="ZoneTexte 40"/>
          <p:cNvSpPr txBox="1"/>
          <p:nvPr/>
        </p:nvSpPr>
        <p:spPr>
          <a:xfrm>
            <a:off x="3551515" y="4853512"/>
            <a:ext cx="1468672" cy="261610"/>
          </a:xfrm>
          <a:prstGeom prst="rect">
            <a:avLst/>
          </a:prstGeom>
          <a:noFill/>
        </p:spPr>
        <p:txBody>
          <a:bodyPr wrap="none" rtlCol="0">
            <a:spAutoFit/>
          </a:bodyPr>
          <a:lstStyle/>
          <a:p>
            <a:r>
              <a:rPr lang="fr-FR" sz="1100" dirty="0" smtClean="0">
                <a:latin typeface="Century Gothic" panose="020B0502020202020204" pitchFamily="34" charset="0"/>
              </a:rPr>
              <a:t>Document interne </a:t>
            </a:r>
            <a:endParaRPr lang="fr-FR" sz="1100" dirty="0">
              <a:latin typeface="Century Gothic" panose="020B0502020202020204" pitchFamily="34" charset="0"/>
            </a:endParaRPr>
          </a:p>
        </p:txBody>
      </p:sp>
      <p:pic>
        <p:nvPicPr>
          <p:cNvPr id="42" name="Image 41">
            <a:hlinkClick r:id="rId23" action="ppaction://hlinksldjump"/>
          </p:cNvPr>
          <p:cNvPicPr>
            <a:picLocks noChangeAspect="1"/>
          </p:cNvPicPr>
          <p:nvPr/>
        </p:nvPicPr>
        <p:blipFill>
          <a:blip r:embed="rId24"/>
          <a:stretch>
            <a:fillRect/>
          </a:stretch>
        </p:blipFill>
        <p:spPr>
          <a:xfrm>
            <a:off x="116398" y="4736762"/>
            <a:ext cx="1054458" cy="355072"/>
          </a:xfrm>
          <a:prstGeom prst="rect">
            <a:avLst/>
          </a:prstGeom>
        </p:spPr>
      </p:pic>
    </p:spTree>
    <p:extLst>
      <p:ext uri="{BB962C8B-B14F-4D97-AF65-F5344CB8AC3E}">
        <p14:creationId xmlns:p14="http://schemas.microsoft.com/office/powerpoint/2010/main" val="3870659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628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35459" y="1491630"/>
            <a:ext cx="8540996" cy="1287340"/>
          </a:xfrm>
          <a:prstGeom prst="rect">
            <a:avLst/>
          </a:prstGeom>
          <a:noFill/>
        </p:spPr>
        <p:txBody>
          <a:bodyPr wrap="square" rtlCol="0">
            <a:spAutoFit/>
          </a:bodyPr>
          <a:lstStyle/>
          <a:p>
            <a:pPr marL="1200150" lvl="2" indent="-285750">
              <a:lnSpc>
                <a:spcPct val="150000"/>
              </a:lnSpc>
              <a:buClr>
                <a:srgbClr val="FF0000"/>
              </a:buClr>
              <a:buFont typeface="Wingdings" panose="05000000000000000000" pitchFamily="2" charset="2"/>
              <a:buChar char="n"/>
            </a:pPr>
            <a:r>
              <a:rPr lang="fr-FR" dirty="0" smtClean="0">
                <a:latin typeface="Berlin Sans FB" panose="020E0602020502020306" pitchFamily="34" charset="0"/>
              </a:rPr>
              <a:t>La protection de l’emprunteur</a:t>
            </a:r>
          </a:p>
          <a:p>
            <a:pPr marL="1200150" lvl="2" indent="-285750">
              <a:lnSpc>
                <a:spcPct val="150000"/>
              </a:lnSpc>
              <a:buClr>
                <a:srgbClr val="FF0000"/>
              </a:buClr>
              <a:buFont typeface="Wingdings" panose="05000000000000000000" pitchFamily="2" charset="2"/>
              <a:buChar char="n"/>
            </a:pPr>
            <a:r>
              <a:rPr lang="fr-FR" dirty="0">
                <a:latin typeface="Berlin Sans FB" panose="020E0602020502020306" pitchFamily="34" charset="0"/>
              </a:rPr>
              <a:t>Prochaine étape : RDV chez le Notaire !</a:t>
            </a:r>
          </a:p>
          <a:p>
            <a:pPr marL="1200150" lvl="2" indent="-285750">
              <a:lnSpc>
                <a:spcPct val="150000"/>
              </a:lnSpc>
              <a:buClr>
                <a:srgbClr val="FF0000"/>
              </a:buClr>
              <a:buFont typeface="Wingdings" panose="05000000000000000000" pitchFamily="2" charset="2"/>
              <a:buChar char="n"/>
            </a:pPr>
            <a:r>
              <a:rPr lang="fr-FR" dirty="0">
                <a:solidFill>
                  <a:srgbClr val="FF0000"/>
                </a:solidFill>
                <a:latin typeface="Berlin Sans FB" panose="020E0602020502020306" pitchFamily="34" charset="0"/>
              </a:rPr>
              <a:t>Chouette !! Je suis enfin propriétaire </a:t>
            </a:r>
            <a:r>
              <a:rPr lang="fr-FR" dirty="0">
                <a:solidFill>
                  <a:srgbClr val="FF0000"/>
                </a:solidFill>
                <a:latin typeface="Berlin Sans FB" panose="020E0602020502020306" pitchFamily="34" charset="0"/>
                <a:sym typeface="Wingdings" panose="05000000000000000000" pitchFamily="2" charset="2"/>
              </a:rPr>
              <a:t></a:t>
            </a:r>
            <a:endParaRPr lang="fr-FR" dirty="0">
              <a:solidFill>
                <a:srgbClr val="FF0000"/>
              </a:solidFill>
              <a:latin typeface="Berlin Sans FB" panose="020E0602020502020306" pitchFamily="34" charset="0"/>
            </a:endParaRPr>
          </a:p>
        </p:txBody>
      </p:sp>
      <p:sp>
        <p:nvSpPr>
          <p:cNvPr id="7" name="ZoneTexte 6"/>
          <p:cNvSpPr txBox="1"/>
          <p:nvPr/>
        </p:nvSpPr>
        <p:spPr>
          <a:xfrm>
            <a:off x="135459" y="33667"/>
            <a:ext cx="7460879" cy="400110"/>
          </a:xfrm>
          <a:prstGeom prst="rect">
            <a:avLst/>
          </a:prstGeom>
          <a:noFill/>
        </p:spPr>
        <p:txBody>
          <a:bodyPr wrap="square" rtlCol="0">
            <a:spAutoFit/>
          </a:bodyPr>
          <a:lstStyle/>
          <a:p>
            <a:r>
              <a:rPr lang="fr-FR" sz="2000" b="1" dirty="0" smtClean="0">
                <a:solidFill>
                  <a:srgbClr val="FF0000"/>
                </a:solidFill>
                <a:latin typeface="Berlin Sans FB" panose="020E0602020502020306" pitchFamily="34" charset="0"/>
              </a:rPr>
              <a:t>S</a:t>
            </a:r>
            <a:r>
              <a:rPr lang="fr-FR" sz="2000" b="1" dirty="0" smtClean="0">
                <a:latin typeface="Berlin Sans FB" panose="020E0602020502020306" pitchFamily="34" charset="0"/>
              </a:rPr>
              <a:t>OMMAIRE</a:t>
            </a:r>
            <a:r>
              <a:rPr lang="fr-FR" sz="2000" b="1" dirty="0" smtClean="0">
                <a:solidFill>
                  <a:srgbClr val="C00000"/>
                </a:solidFill>
                <a:latin typeface="Berlin Sans FB" panose="020E0602020502020306" pitchFamily="34" charset="0"/>
              </a:rPr>
              <a:t> </a:t>
            </a:r>
            <a:endParaRPr lang="fr-FR" sz="2000" dirty="0" smtClean="0">
              <a:latin typeface="Berlin Sans FB" panose="020E0602020502020306" pitchFamily="34" charset="0"/>
            </a:endParaRPr>
          </a:p>
        </p:txBody>
      </p:sp>
      <p:sp>
        <p:nvSpPr>
          <p:cNvPr id="2" name="Espace réservé du numéro de diapositive 1"/>
          <p:cNvSpPr>
            <a:spLocks noGrp="1"/>
          </p:cNvSpPr>
          <p:nvPr>
            <p:ph type="sldNum" sz="quarter" idx="12"/>
          </p:nvPr>
        </p:nvSpPr>
        <p:spPr/>
        <p:txBody>
          <a:bodyPr/>
          <a:lstStyle/>
          <a:p>
            <a:fld id="{1D19D0A2-BBF5-4B7E-A646-CBE7ACEBDC00}" type="slidenum">
              <a:rPr lang="fr-FR" smtClean="0"/>
              <a:t>18</a:t>
            </a:fld>
            <a:endParaRPr lang="fr-FR"/>
          </a:p>
        </p:txBody>
      </p:sp>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2400" y="63982"/>
            <a:ext cx="839951" cy="16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72616" y="233722"/>
            <a:ext cx="609600" cy="609600"/>
          </a:xfrm>
          <a:prstGeom prst="rect">
            <a:avLst/>
          </a:prstGeom>
        </p:spPr>
      </p:pic>
      <p:pic>
        <p:nvPicPr>
          <p:cNvPr id="10" name="Image 9"/>
          <p:cNvPicPr>
            <a:picLocks noChangeAspect="1"/>
          </p:cNvPicPr>
          <p:nvPr/>
        </p:nvPicPr>
        <p:blipFill rotWithShape="1">
          <a:blip r:embed="rId6">
            <a:duotone>
              <a:schemeClr val="accent2">
                <a:shade val="45000"/>
                <a:satMod val="135000"/>
              </a:schemeClr>
              <a:prstClr val="white"/>
            </a:duotone>
          </a:blip>
          <a:srcRect l="-1928" t="-32578" r="-1" b="4829"/>
          <a:stretch/>
        </p:blipFill>
        <p:spPr>
          <a:xfrm>
            <a:off x="8134841" y="233722"/>
            <a:ext cx="915067" cy="116547"/>
          </a:xfrm>
          <a:prstGeom prst="rect">
            <a:avLst/>
          </a:prstGeom>
        </p:spPr>
      </p:pic>
      <p:sp>
        <p:nvSpPr>
          <p:cNvPr id="11" name="ZoneTexte 10"/>
          <p:cNvSpPr txBox="1"/>
          <p:nvPr/>
        </p:nvSpPr>
        <p:spPr>
          <a:xfrm>
            <a:off x="3551515" y="4853512"/>
            <a:ext cx="1468672" cy="261610"/>
          </a:xfrm>
          <a:prstGeom prst="rect">
            <a:avLst/>
          </a:prstGeom>
          <a:noFill/>
        </p:spPr>
        <p:txBody>
          <a:bodyPr wrap="none" rtlCol="0">
            <a:spAutoFit/>
          </a:bodyPr>
          <a:lstStyle/>
          <a:p>
            <a:r>
              <a:rPr lang="fr-FR" sz="1100" dirty="0" smtClean="0">
                <a:latin typeface="Century Gothic" panose="020B0502020202020204" pitchFamily="34" charset="0"/>
              </a:rPr>
              <a:t>Document interne </a:t>
            </a:r>
            <a:endParaRPr lang="fr-FR" sz="1100" dirty="0">
              <a:latin typeface="Century Gothic" panose="020B0502020202020204" pitchFamily="34" charset="0"/>
            </a:endParaRPr>
          </a:p>
        </p:txBody>
      </p:sp>
      <p:pic>
        <p:nvPicPr>
          <p:cNvPr id="12" name="Image 11">
            <a:hlinkClick r:id="rId7" action="ppaction://hlinksldjump"/>
          </p:cNvPr>
          <p:cNvPicPr>
            <a:picLocks noChangeAspect="1"/>
          </p:cNvPicPr>
          <p:nvPr/>
        </p:nvPicPr>
        <p:blipFill>
          <a:blip r:embed="rId8"/>
          <a:stretch>
            <a:fillRect/>
          </a:stretch>
        </p:blipFill>
        <p:spPr>
          <a:xfrm>
            <a:off x="116398" y="4736762"/>
            <a:ext cx="1054458" cy="355072"/>
          </a:xfrm>
          <a:prstGeom prst="rect">
            <a:avLst/>
          </a:prstGeom>
        </p:spPr>
      </p:pic>
    </p:spTree>
    <p:extLst>
      <p:ext uri="{BB962C8B-B14F-4D97-AF65-F5344CB8AC3E}">
        <p14:creationId xmlns:p14="http://schemas.microsoft.com/office/powerpoint/2010/main" val="4232834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58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35980" y="0"/>
            <a:ext cx="4708020" cy="5143500"/>
          </a:xfrm>
          <a:prstGeom prst="rect">
            <a:avLst/>
          </a:prstGeom>
        </p:spPr>
      </p:pic>
      <p:sp>
        <p:nvSpPr>
          <p:cNvPr id="4" name="Rectangle 3"/>
          <p:cNvSpPr/>
          <p:nvPr/>
        </p:nvSpPr>
        <p:spPr>
          <a:xfrm>
            <a:off x="0" y="0"/>
            <a:ext cx="4573800" cy="5143500"/>
          </a:xfrm>
          <a:prstGeom prst="rect">
            <a:avLst/>
          </a:prstGeom>
          <a:solidFill>
            <a:schemeClr val="bg1"/>
          </a:solidFill>
          <a:ln>
            <a:noFill/>
          </a:ln>
          <a:effectLst>
            <a:outerShdw blurRad="50800" dist="38100" sx="101000" sy="101000" algn="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dirty="0"/>
          </a:p>
        </p:txBody>
      </p:sp>
      <p:pic>
        <p:nvPicPr>
          <p:cNvPr id="6" name="Imag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00900" y="4501944"/>
            <a:ext cx="972000" cy="218096"/>
          </a:xfrm>
          <a:prstGeom prst="rect">
            <a:avLst/>
          </a:prstGeom>
        </p:spPr>
      </p:pic>
      <p:sp>
        <p:nvSpPr>
          <p:cNvPr id="7" name="ZoneTexte 6"/>
          <p:cNvSpPr txBox="1"/>
          <p:nvPr/>
        </p:nvSpPr>
        <p:spPr>
          <a:xfrm>
            <a:off x="1806934" y="4867228"/>
            <a:ext cx="978011" cy="92333"/>
          </a:xfrm>
          <a:prstGeom prst="rect">
            <a:avLst/>
          </a:prstGeom>
          <a:noFill/>
        </p:spPr>
        <p:txBody>
          <a:bodyPr wrap="square" lIns="0" tIns="0" rIns="0" bIns="0" rtlCol="0">
            <a:spAutoFit/>
          </a:bodyPr>
          <a:lstStyle/>
          <a:p>
            <a:pPr algn="just"/>
            <a:r>
              <a:rPr lang="fr-FR" sz="600" b="1" dirty="0">
                <a:solidFill>
                  <a:schemeClr val="bg2">
                    <a:lumMod val="50000"/>
                  </a:schemeClr>
                </a:solidFill>
                <a:latin typeface="Arial Narrow" panose="020B0606020202030204" pitchFamily="34" charset="0"/>
              </a:rPr>
              <a:t>MARKETING . Marchés &amp; Offres</a:t>
            </a:r>
            <a:endParaRPr lang="fr-FR" sz="600" b="1" dirty="0">
              <a:solidFill>
                <a:schemeClr val="bg2">
                  <a:lumMod val="50000"/>
                </a:schemeClr>
              </a:solidFill>
              <a:latin typeface="Arial Narrow" panose="020B0606020202030204" pitchFamily="34" charset="0"/>
            </a:endParaRPr>
          </a:p>
        </p:txBody>
      </p:sp>
      <p:pic>
        <p:nvPicPr>
          <p:cNvPr id="8" name="Image 7">
            <a:hlinkClick r:id="rId6" action="ppaction://hlinksldjump"/>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50939" y="2568484"/>
            <a:ext cx="1890000" cy="536051"/>
          </a:xfrm>
          <a:prstGeom prst="rect">
            <a:avLst/>
          </a:prstGeom>
        </p:spPr>
      </p:pic>
      <p:cxnSp>
        <p:nvCxnSpPr>
          <p:cNvPr id="12" name="Connecteur droit 11"/>
          <p:cNvCxnSpPr/>
          <p:nvPr/>
        </p:nvCxnSpPr>
        <p:spPr>
          <a:xfrm>
            <a:off x="1520927" y="2237932"/>
            <a:ext cx="1485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2" name="Image 1"/>
          <p:cNvPicPr>
            <a:picLocks noChangeAspect="1"/>
          </p:cNvPicPr>
          <p:nvPr/>
        </p:nvPicPr>
        <p:blipFill>
          <a:blip r:embed="rId8"/>
          <a:stretch>
            <a:fillRect/>
          </a:stretch>
        </p:blipFill>
        <p:spPr>
          <a:xfrm>
            <a:off x="251519" y="1287422"/>
            <a:ext cx="4184461" cy="527050"/>
          </a:xfrm>
          <a:prstGeom prst="rect">
            <a:avLst/>
          </a:prstGeom>
        </p:spPr>
      </p:pic>
      <p:pic>
        <p:nvPicPr>
          <p:cNvPr id="5"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9540552" y="2263684"/>
            <a:ext cx="609600" cy="609600"/>
          </a:xfrm>
          <a:prstGeom prst="rect">
            <a:avLst/>
          </a:prstGeom>
        </p:spPr>
      </p:pic>
    </p:spTree>
    <p:extLst>
      <p:ext uri="{BB962C8B-B14F-4D97-AF65-F5344CB8AC3E}">
        <p14:creationId xmlns:p14="http://schemas.microsoft.com/office/powerpoint/2010/main" val="252954429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94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129956" y="519278"/>
            <a:ext cx="2281803" cy="914400"/>
          </a:xfrm>
          <a:prstGeom prst="rect">
            <a:avLst/>
          </a:prstGeom>
          <a:gradFill flip="none" rotWithShape="1">
            <a:gsLst>
              <a:gs pos="0">
                <a:srgbClr val="CC0066">
                  <a:tint val="66000"/>
                  <a:satMod val="160000"/>
                </a:srgbClr>
              </a:gs>
              <a:gs pos="50000">
                <a:srgbClr val="CC0066">
                  <a:tint val="44500"/>
                  <a:satMod val="160000"/>
                </a:srgbClr>
              </a:gs>
              <a:gs pos="100000">
                <a:srgbClr val="CC0066">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80" name="Picture 8" descr="Résultat de recherche d'images pour &quot;préparer ma crémaillère&quot;">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68906" y="3463076"/>
            <a:ext cx="2275094" cy="1706321"/>
          </a:xfrm>
          <a:prstGeom prst="rect">
            <a:avLst/>
          </a:prstGeom>
          <a:noFill/>
          <a:extLst>
            <a:ext uri="{909E8E84-426E-40DD-AFC4-6F175D3DCCD1}">
              <a14:hiddenFill xmlns:a14="http://schemas.microsoft.com/office/drawing/2010/main">
                <a:solidFill>
                  <a:srgbClr val="FFFFFF"/>
                </a:solidFill>
              </a14:hiddenFill>
            </a:ext>
          </a:extLst>
        </p:spPr>
      </p:pic>
      <p:sp>
        <p:nvSpPr>
          <p:cNvPr id="21" name="ZoneTexte 20"/>
          <p:cNvSpPr txBox="1"/>
          <p:nvPr/>
        </p:nvSpPr>
        <p:spPr>
          <a:xfrm>
            <a:off x="135460" y="89456"/>
            <a:ext cx="7460879" cy="677108"/>
          </a:xfrm>
          <a:prstGeom prst="rect">
            <a:avLst/>
          </a:prstGeom>
          <a:noFill/>
        </p:spPr>
        <p:txBody>
          <a:bodyPr wrap="square" rtlCol="0">
            <a:spAutoFit/>
          </a:bodyPr>
          <a:lstStyle/>
          <a:p>
            <a:r>
              <a:rPr lang="fr-FR" sz="2000" b="1" dirty="0" smtClean="0">
                <a:solidFill>
                  <a:srgbClr val="FF0000"/>
                </a:solidFill>
                <a:latin typeface="Berlin Sans FB" panose="020E0602020502020306" pitchFamily="34" charset="0"/>
              </a:rPr>
              <a:t>L</a:t>
            </a:r>
            <a:r>
              <a:rPr lang="fr-FR" sz="2000" b="1" dirty="0" smtClean="0">
                <a:latin typeface="Berlin Sans FB" panose="020E0602020502020306" pitchFamily="34" charset="0"/>
              </a:rPr>
              <a:t>’APRÈS </a:t>
            </a:r>
            <a:r>
              <a:rPr lang="fr-FR" sz="2000" b="1" dirty="0" smtClean="0">
                <a:solidFill>
                  <a:srgbClr val="FF0000"/>
                </a:solidFill>
                <a:latin typeface="Berlin Sans FB" panose="020E0602020502020306" pitchFamily="34" charset="0"/>
              </a:rPr>
              <a:t>V</a:t>
            </a:r>
            <a:r>
              <a:rPr lang="fr-FR" sz="2000" b="1" dirty="0" smtClean="0">
                <a:latin typeface="Berlin Sans FB" panose="020E0602020502020306" pitchFamily="34" charset="0"/>
              </a:rPr>
              <a:t>ENTE </a:t>
            </a:r>
            <a:endParaRPr lang="fr-FR" sz="2000" dirty="0" smtClean="0">
              <a:latin typeface="Berlin Sans FB" panose="020E0602020502020306" pitchFamily="34" charset="0"/>
            </a:endParaRPr>
          </a:p>
          <a:p>
            <a:endParaRPr lang="fr-FR" dirty="0" smtClean="0">
              <a:latin typeface="Berlin Sans FB" panose="020E0602020502020306" pitchFamily="34" charset="0"/>
            </a:endParaRPr>
          </a:p>
        </p:txBody>
      </p:sp>
      <p:grpSp>
        <p:nvGrpSpPr>
          <p:cNvPr id="13" name="Groupe 12"/>
          <p:cNvGrpSpPr/>
          <p:nvPr/>
        </p:nvGrpSpPr>
        <p:grpSpPr>
          <a:xfrm>
            <a:off x="6900400" y="1364959"/>
            <a:ext cx="2208104" cy="1566831"/>
            <a:chOff x="6900400" y="1364959"/>
            <a:chExt cx="2208104" cy="1566831"/>
          </a:xfrm>
        </p:grpSpPr>
        <p:sp>
          <p:nvSpPr>
            <p:cNvPr id="55" name="ZoneTexte 54"/>
            <p:cNvSpPr txBox="1"/>
            <p:nvPr/>
          </p:nvSpPr>
          <p:spPr>
            <a:xfrm>
              <a:off x="6900400" y="2100793"/>
              <a:ext cx="2208104" cy="830997"/>
            </a:xfrm>
            <a:prstGeom prst="rect">
              <a:avLst/>
            </a:prstGeom>
            <a:noFill/>
          </p:spPr>
          <p:txBody>
            <a:bodyPr wrap="square" rtlCol="0">
              <a:spAutoFit/>
            </a:bodyPr>
            <a:lstStyle/>
            <a:p>
              <a:pPr algn="ctr"/>
              <a:r>
                <a:rPr lang="fr-FR" sz="1600" dirty="0" smtClean="0">
                  <a:latin typeface="Arial Black" panose="020B0A04020102020204" pitchFamily="34" charset="0"/>
                </a:rPr>
                <a:t>ET SURTOUT : PRÉPARER MA CRÉMAILLÈRE ! </a:t>
              </a:r>
            </a:p>
          </p:txBody>
        </p:sp>
        <p:pic>
          <p:nvPicPr>
            <p:cNvPr id="56" name="Picture 4" descr="Cocktail premium ico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89400" y="1364959"/>
              <a:ext cx="630103" cy="630103"/>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Espace réservé du numéro de diapositive 2"/>
          <p:cNvSpPr>
            <a:spLocks noGrp="1"/>
          </p:cNvSpPr>
          <p:nvPr>
            <p:ph type="sldNum" sz="quarter" idx="12"/>
          </p:nvPr>
        </p:nvSpPr>
        <p:spPr/>
        <p:txBody>
          <a:bodyPr/>
          <a:lstStyle/>
          <a:p>
            <a:fld id="{1D19D0A2-BBF5-4B7E-A646-CBE7ACEBDC00}" type="slidenum">
              <a:rPr lang="fr-FR" smtClean="0"/>
              <a:t>20</a:t>
            </a:fld>
            <a:endParaRPr lang="fr-FR"/>
          </a:p>
        </p:txBody>
      </p:sp>
      <p:pic>
        <p:nvPicPr>
          <p:cNvPr id="28"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172400" y="63982"/>
            <a:ext cx="839951" cy="16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1" name="Groupe 10"/>
          <p:cNvGrpSpPr/>
          <p:nvPr/>
        </p:nvGrpSpPr>
        <p:grpSpPr>
          <a:xfrm rot="294753">
            <a:off x="2989568" y="1202898"/>
            <a:ext cx="1815353" cy="3496237"/>
            <a:chOff x="3094818" y="1362629"/>
            <a:chExt cx="1815353" cy="3496237"/>
          </a:xfrm>
        </p:grpSpPr>
        <p:pic>
          <p:nvPicPr>
            <p:cNvPr id="2" name="Picture 2" descr="Résultat de recherche d'images pour &quot;to do list&quot;">
              <a:hlinkClick r:id="rId9"/>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25445" t="2873" r="25434" b="2524"/>
            <a:stretch/>
          </p:blipFill>
          <p:spPr bwMode="auto">
            <a:xfrm>
              <a:off x="3094818" y="1362629"/>
              <a:ext cx="1815353" cy="3496237"/>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p:cNvSpPr txBox="1"/>
            <p:nvPr/>
          </p:nvSpPr>
          <p:spPr>
            <a:xfrm rot="21351631">
              <a:off x="3263822" y="1873716"/>
              <a:ext cx="1515409" cy="2677656"/>
            </a:xfrm>
            <a:prstGeom prst="rect">
              <a:avLst/>
            </a:prstGeom>
            <a:noFill/>
          </p:spPr>
          <p:txBody>
            <a:bodyPr wrap="square" rtlCol="0">
              <a:spAutoFit/>
            </a:bodyPr>
            <a:lstStyle/>
            <a:p>
              <a:pPr algn="ctr"/>
              <a:r>
                <a:rPr lang="fr-FR" sz="1200" b="1" dirty="0" smtClean="0">
                  <a:latin typeface="Bradley Hand ITC" panose="03070402050302030203" pitchFamily="66" charset="0"/>
                </a:rPr>
                <a:t>TRANSFERT, RÉSILIATION, OUVERTURE :</a:t>
              </a:r>
            </a:p>
            <a:p>
              <a:pPr algn="ctr"/>
              <a:endParaRPr lang="fr-FR" sz="1200" b="1" dirty="0" smtClean="0">
                <a:latin typeface="Bradley Hand ITC" panose="03070402050302030203" pitchFamily="66" charset="0"/>
              </a:endParaRPr>
            </a:p>
            <a:p>
              <a:pPr marL="171450" indent="-171450">
                <a:buFont typeface="Wingdings" panose="05000000000000000000" pitchFamily="2" charset="2"/>
                <a:buChar char="ü"/>
              </a:pPr>
              <a:r>
                <a:rPr lang="fr-FR" sz="1100" dirty="0" smtClean="0">
                  <a:latin typeface="Bradley Hand ITC" panose="03070402050302030203" pitchFamily="66" charset="0"/>
                </a:rPr>
                <a:t>ANCIEN BAIL</a:t>
              </a:r>
            </a:p>
            <a:p>
              <a:pPr marL="171450" indent="-171450">
                <a:buFont typeface="Wingdings" panose="05000000000000000000" pitchFamily="2" charset="2"/>
                <a:buChar char="ü"/>
              </a:pPr>
              <a:endParaRPr lang="fr-FR" sz="500" dirty="0" smtClean="0">
                <a:latin typeface="Bradley Hand ITC" panose="03070402050302030203" pitchFamily="66" charset="0"/>
              </a:endParaRPr>
            </a:p>
            <a:p>
              <a:pPr marL="171450" indent="-171450">
                <a:buFont typeface="Wingdings" panose="05000000000000000000" pitchFamily="2" charset="2"/>
                <a:buChar char="ü"/>
              </a:pPr>
              <a:r>
                <a:rPr lang="fr-FR" sz="1100" dirty="0" smtClean="0">
                  <a:latin typeface="Bradley Hand ITC" panose="03070402050302030203" pitchFamily="66" charset="0"/>
                </a:rPr>
                <a:t>ABONNEMENTS, INTERNET, CÂBLE, TÉLÉPHONE…</a:t>
              </a:r>
            </a:p>
            <a:p>
              <a:pPr marL="171450" indent="-171450">
                <a:buFont typeface="Wingdings" panose="05000000000000000000" pitchFamily="2" charset="2"/>
                <a:buChar char="ü"/>
              </a:pPr>
              <a:endParaRPr lang="fr-FR" sz="500" dirty="0" smtClean="0">
                <a:latin typeface="Bradley Hand ITC" panose="03070402050302030203" pitchFamily="66" charset="0"/>
              </a:endParaRPr>
            </a:p>
            <a:p>
              <a:pPr marL="171450" indent="-171450">
                <a:buFont typeface="Wingdings" panose="05000000000000000000" pitchFamily="2" charset="2"/>
                <a:buChar char="ü"/>
              </a:pPr>
              <a:r>
                <a:rPr lang="fr-FR" sz="1100" dirty="0" smtClean="0">
                  <a:latin typeface="Bradley Hand ITC" panose="03070402050302030203" pitchFamily="66" charset="0"/>
                </a:rPr>
                <a:t>ASSURANCE HABITATION, AUTO…</a:t>
              </a:r>
            </a:p>
            <a:p>
              <a:pPr marL="171450" indent="-171450">
                <a:buFont typeface="Wingdings" panose="05000000000000000000" pitchFamily="2" charset="2"/>
                <a:buChar char="ü"/>
              </a:pPr>
              <a:endParaRPr lang="fr-FR" sz="500" dirty="0" smtClean="0">
                <a:latin typeface="Bradley Hand ITC" panose="03070402050302030203" pitchFamily="66" charset="0"/>
              </a:endParaRPr>
            </a:p>
            <a:p>
              <a:pPr marL="171450" indent="-171450">
                <a:buFont typeface="Wingdings" panose="05000000000000000000" pitchFamily="2" charset="2"/>
                <a:buChar char="ü"/>
              </a:pPr>
              <a:r>
                <a:rPr lang="fr-FR" sz="1100" dirty="0" smtClean="0">
                  <a:latin typeface="Bradley Hand ITC" panose="03070402050302030203" pitchFamily="66" charset="0"/>
                </a:rPr>
                <a:t>EDF, GDF…  </a:t>
              </a:r>
              <a:endParaRPr lang="fr-FR" sz="1100" dirty="0">
                <a:latin typeface="Bradley Hand ITC" panose="03070402050302030203" pitchFamily="66" charset="0"/>
              </a:endParaRPr>
            </a:p>
          </p:txBody>
        </p:sp>
      </p:grpSp>
      <p:grpSp>
        <p:nvGrpSpPr>
          <p:cNvPr id="9" name="Groupe 8"/>
          <p:cNvGrpSpPr/>
          <p:nvPr/>
        </p:nvGrpSpPr>
        <p:grpSpPr>
          <a:xfrm rot="615406">
            <a:off x="557700" y="1722587"/>
            <a:ext cx="2044931" cy="2892464"/>
            <a:chOff x="206650" y="1362629"/>
            <a:chExt cx="2044931" cy="2892464"/>
          </a:xfrm>
        </p:grpSpPr>
        <p:pic>
          <p:nvPicPr>
            <p:cNvPr id="4" name="Picture 4" descr="Image associée">
              <a:hlinkClick r:id="rId11"/>
            </p:cNvPr>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11701" t="11935" r="10624" b="11706"/>
            <a:stretch/>
          </p:blipFill>
          <p:spPr bwMode="auto">
            <a:xfrm>
              <a:off x="223079" y="1362629"/>
              <a:ext cx="2028502" cy="2817490"/>
            </a:xfrm>
            <a:prstGeom prst="round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206650" y="1815462"/>
              <a:ext cx="2008292" cy="2271456"/>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ZoneTexte 33"/>
            <p:cNvSpPr txBox="1"/>
            <p:nvPr/>
          </p:nvSpPr>
          <p:spPr>
            <a:xfrm>
              <a:off x="428335" y="1762103"/>
              <a:ext cx="1763025" cy="2492990"/>
            </a:xfrm>
            <a:prstGeom prst="rect">
              <a:avLst/>
            </a:prstGeom>
            <a:noFill/>
          </p:spPr>
          <p:txBody>
            <a:bodyPr wrap="square" rtlCol="0">
              <a:spAutoFit/>
            </a:bodyPr>
            <a:lstStyle/>
            <a:p>
              <a:pPr algn="ctr"/>
              <a:r>
                <a:rPr lang="fr-FR" sz="1200" b="1" dirty="0" smtClean="0">
                  <a:latin typeface="Bradley Hand ITC" panose="03070402050302030203" pitchFamily="66" charset="0"/>
                </a:rPr>
                <a:t>CHANGEMENT D’ADRESSE :</a:t>
              </a:r>
            </a:p>
            <a:p>
              <a:pPr algn="ctr"/>
              <a:endParaRPr lang="fr-FR" sz="800" b="1" dirty="0" smtClean="0">
                <a:latin typeface="Bradley Hand ITC" panose="03070402050302030203" pitchFamily="66" charset="0"/>
              </a:endParaRPr>
            </a:p>
            <a:p>
              <a:pPr marL="171450" indent="-171450">
                <a:buFont typeface="Wingdings" panose="05000000000000000000" pitchFamily="2" charset="2"/>
                <a:buChar char="ü"/>
              </a:pPr>
              <a:r>
                <a:rPr lang="fr-FR" sz="1100" dirty="0" smtClean="0">
                  <a:latin typeface="Bradley Hand ITC" panose="03070402050302030203" pitchFamily="66" charset="0"/>
                </a:rPr>
                <a:t>IMPÔTS, BANQUE</a:t>
              </a:r>
            </a:p>
            <a:p>
              <a:pPr marL="171450" indent="-171450">
                <a:buFont typeface="Wingdings" panose="05000000000000000000" pitchFamily="2" charset="2"/>
                <a:buChar char="ü"/>
              </a:pPr>
              <a:endParaRPr lang="fr-FR" sz="500" dirty="0" smtClean="0">
                <a:latin typeface="Bradley Hand ITC" panose="03070402050302030203" pitchFamily="66" charset="0"/>
              </a:endParaRPr>
            </a:p>
            <a:p>
              <a:pPr marL="171450" indent="-171450">
                <a:buFont typeface="Wingdings" panose="05000000000000000000" pitchFamily="2" charset="2"/>
                <a:buChar char="ü"/>
              </a:pPr>
              <a:r>
                <a:rPr lang="fr-FR" sz="1100" dirty="0" smtClean="0">
                  <a:latin typeface="Bradley Hand ITC" panose="03070402050302030203" pitchFamily="66" charset="0"/>
                </a:rPr>
                <a:t>TÉLÉPHONE PORTABLE,</a:t>
              </a:r>
            </a:p>
            <a:p>
              <a:pPr marL="171450" indent="-171450">
                <a:buFont typeface="Wingdings" panose="05000000000000000000" pitchFamily="2" charset="2"/>
                <a:buChar char="ü"/>
              </a:pPr>
              <a:endParaRPr lang="fr-FR" sz="500" dirty="0" smtClean="0">
                <a:latin typeface="Bradley Hand ITC" panose="03070402050302030203" pitchFamily="66" charset="0"/>
              </a:endParaRPr>
            </a:p>
            <a:p>
              <a:pPr marL="171450" indent="-171450">
                <a:buFont typeface="Wingdings" panose="05000000000000000000" pitchFamily="2" charset="2"/>
                <a:buChar char="ü"/>
              </a:pPr>
              <a:r>
                <a:rPr lang="fr-FR" sz="1100" dirty="0" smtClean="0">
                  <a:latin typeface="Bradley Hand ITC" panose="03070402050302030203" pitchFamily="66" charset="0"/>
                </a:rPr>
                <a:t>EMPLOYEUR, </a:t>
              </a:r>
            </a:p>
            <a:p>
              <a:pPr marL="171450" indent="-171450">
                <a:buFont typeface="Wingdings" panose="05000000000000000000" pitchFamily="2" charset="2"/>
                <a:buChar char="ü"/>
              </a:pPr>
              <a:endParaRPr lang="fr-FR" sz="500" dirty="0" smtClean="0">
                <a:latin typeface="Bradley Hand ITC" panose="03070402050302030203" pitchFamily="66" charset="0"/>
              </a:endParaRPr>
            </a:p>
            <a:p>
              <a:pPr marL="171450" indent="-171450">
                <a:buFont typeface="Wingdings" panose="05000000000000000000" pitchFamily="2" charset="2"/>
                <a:buChar char="ü"/>
              </a:pPr>
              <a:r>
                <a:rPr lang="fr-FR" sz="1100" dirty="0" smtClean="0">
                  <a:latin typeface="Bradley Hand ITC" panose="03070402050302030203" pitchFamily="66" charset="0"/>
                </a:rPr>
                <a:t>PRESTATIONS SOCIALES</a:t>
              </a:r>
            </a:p>
            <a:p>
              <a:pPr marL="171450" indent="-171450">
                <a:buFont typeface="Wingdings" panose="05000000000000000000" pitchFamily="2" charset="2"/>
                <a:buChar char="ü"/>
              </a:pPr>
              <a:endParaRPr lang="fr-FR" sz="500" dirty="0" smtClean="0">
                <a:latin typeface="Bradley Hand ITC" panose="03070402050302030203" pitchFamily="66" charset="0"/>
              </a:endParaRPr>
            </a:p>
            <a:p>
              <a:pPr marL="171450" indent="-171450">
                <a:buFont typeface="Wingdings" panose="05000000000000000000" pitchFamily="2" charset="2"/>
                <a:buChar char="ü"/>
              </a:pPr>
              <a:r>
                <a:rPr lang="fr-FR" sz="1100" dirty="0" smtClean="0">
                  <a:latin typeface="Bradley Hand ITC" panose="03070402050302030203" pitchFamily="66" charset="0"/>
                </a:rPr>
                <a:t>PAPIERS : CNI, PASSEPORT, CARTE GRISE…</a:t>
              </a:r>
              <a:endParaRPr lang="fr-FR" sz="1100" dirty="0">
                <a:latin typeface="Bradley Hand ITC" panose="03070402050302030203" pitchFamily="66" charset="0"/>
              </a:endParaRPr>
            </a:p>
          </p:txBody>
        </p:sp>
      </p:grpSp>
      <p:grpSp>
        <p:nvGrpSpPr>
          <p:cNvPr id="8" name="Groupe 7"/>
          <p:cNvGrpSpPr/>
          <p:nvPr/>
        </p:nvGrpSpPr>
        <p:grpSpPr>
          <a:xfrm rot="21145523">
            <a:off x="5235789" y="872960"/>
            <a:ext cx="1735855" cy="3037796"/>
            <a:chOff x="5054315" y="1362629"/>
            <a:chExt cx="1735855" cy="3037796"/>
          </a:xfrm>
        </p:grpSpPr>
        <p:pic>
          <p:nvPicPr>
            <p:cNvPr id="3078" name="Picture 6" descr="Résultat de recherche d'images pour &quot;to do list&quot;">
              <a:hlinkClick r:id="rId13"/>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23994" r="23858"/>
            <a:stretch/>
          </p:blipFill>
          <p:spPr bwMode="auto">
            <a:xfrm>
              <a:off x="5148064" y="1362629"/>
              <a:ext cx="1584176" cy="3037796"/>
            </a:xfrm>
            <a:prstGeom prst="rect">
              <a:avLst/>
            </a:prstGeom>
            <a:noFill/>
            <a:extLst>
              <a:ext uri="{909E8E84-426E-40DD-AFC4-6F175D3DCCD1}">
                <a14:hiddenFill xmlns:a14="http://schemas.microsoft.com/office/drawing/2010/main">
                  <a:solidFill>
                    <a:srgbClr val="FFFFFF"/>
                  </a:solidFill>
                </a14:hiddenFill>
              </a:ext>
            </a:extLst>
          </p:spPr>
        </p:pic>
        <p:sp>
          <p:nvSpPr>
            <p:cNvPr id="35" name="ZoneTexte 34"/>
            <p:cNvSpPr txBox="1"/>
            <p:nvPr/>
          </p:nvSpPr>
          <p:spPr>
            <a:xfrm>
              <a:off x="5054315" y="2048998"/>
              <a:ext cx="1735855" cy="1800493"/>
            </a:xfrm>
            <a:prstGeom prst="rect">
              <a:avLst/>
            </a:prstGeom>
            <a:noFill/>
          </p:spPr>
          <p:txBody>
            <a:bodyPr wrap="square" rtlCol="0">
              <a:spAutoFit/>
            </a:bodyPr>
            <a:lstStyle/>
            <a:p>
              <a:pPr algn="ctr"/>
              <a:r>
                <a:rPr lang="fr-FR" sz="1200" b="1" dirty="0" smtClean="0">
                  <a:latin typeface="Bradley Hand ITC" panose="03070402050302030203" pitchFamily="66" charset="0"/>
                </a:rPr>
                <a:t>DIVERS :</a:t>
              </a:r>
            </a:p>
            <a:p>
              <a:pPr algn="ctr"/>
              <a:endParaRPr lang="fr-FR" sz="1200" b="1" dirty="0" smtClean="0">
                <a:latin typeface="Bradley Hand ITC" panose="03070402050302030203" pitchFamily="66" charset="0"/>
              </a:endParaRPr>
            </a:p>
            <a:p>
              <a:pPr marL="171450" indent="-171450">
                <a:buFont typeface="Wingdings" panose="05000000000000000000" pitchFamily="2" charset="2"/>
                <a:buChar char="ü"/>
              </a:pPr>
              <a:r>
                <a:rPr lang="fr-FR" sz="1100" dirty="0" smtClean="0">
                  <a:latin typeface="Bradley Hand ITC" panose="03070402050302030203" pitchFamily="66" charset="0"/>
                </a:rPr>
                <a:t>PRIME DE DÉMÉNAGEMENT ? </a:t>
              </a:r>
            </a:p>
            <a:p>
              <a:pPr marL="171450" indent="-171450">
                <a:buFont typeface="Wingdings" panose="05000000000000000000" pitchFamily="2" charset="2"/>
                <a:buChar char="ü"/>
              </a:pPr>
              <a:endParaRPr lang="fr-FR" sz="500" dirty="0" smtClean="0">
                <a:latin typeface="Bradley Hand ITC" panose="03070402050302030203" pitchFamily="66" charset="0"/>
              </a:endParaRPr>
            </a:p>
            <a:p>
              <a:pPr marL="171450" indent="-171450">
                <a:buFont typeface="Wingdings" panose="05000000000000000000" pitchFamily="2" charset="2"/>
                <a:buChar char="ü"/>
              </a:pPr>
              <a:r>
                <a:rPr lang="fr-FR" sz="1100" dirty="0" smtClean="0">
                  <a:latin typeface="Bradley Hand ITC" panose="03070402050302030203" pitchFamily="66" charset="0"/>
                </a:rPr>
                <a:t>LA POSTE : SUIVI DU COURRIER</a:t>
              </a:r>
            </a:p>
            <a:p>
              <a:pPr marL="171450" indent="-171450">
                <a:buFont typeface="Wingdings" panose="05000000000000000000" pitchFamily="2" charset="2"/>
                <a:buChar char="ü"/>
              </a:pPr>
              <a:endParaRPr lang="fr-FR" sz="500" dirty="0" smtClean="0">
                <a:latin typeface="Bradley Hand ITC" panose="03070402050302030203" pitchFamily="66" charset="0"/>
              </a:endParaRPr>
            </a:p>
            <a:p>
              <a:pPr marL="171450" indent="-171450">
                <a:buFont typeface="Wingdings" panose="05000000000000000000" pitchFamily="2" charset="2"/>
                <a:buChar char="ü"/>
              </a:pPr>
              <a:r>
                <a:rPr lang="fr-FR" sz="1100" dirty="0" smtClean="0">
                  <a:latin typeface="Bradley Hand ITC" panose="03070402050302030203" pitchFamily="66" charset="0"/>
                </a:rPr>
                <a:t>INSCRIPTION SUR LES LISTES ÉLECTORALES…</a:t>
              </a:r>
              <a:endParaRPr lang="fr-FR" sz="1100" dirty="0">
                <a:latin typeface="Bradley Hand ITC" panose="03070402050302030203" pitchFamily="66" charset="0"/>
              </a:endParaRPr>
            </a:p>
          </p:txBody>
        </p:sp>
      </p:grpSp>
      <p:sp>
        <p:nvSpPr>
          <p:cNvPr id="12" name="Rectangle 11"/>
          <p:cNvSpPr/>
          <p:nvPr/>
        </p:nvSpPr>
        <p:spPr>
          <a:xfrm>
            <a:off x="8820472" y="4908227"/>
            <a:ext cx="914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3" name="Image 22">
            <a:hlinkClick r:id="rId15"/>
          </p:cNvPr>
          <p:cNvPicPr>
            <a:picLocks noChangeAspect="1"/>
          </p:cNvPicPr>
          <p:nvPr/>
        </p:nvPicPr>
        <p:blipFill>
          <a:blip r:embed="rId16">
            <a:extLst>
              <a:ext uri="{BEBA8EAE-BF5A-486C-A8C5-ECC9F3942E4B}">
                <a14:imgProps xmlns:a14="http://schemas.microsoft.com/office/drawing/2010/main">
                  <a14:imgLayer r:embed="rId17">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2195736" y="979197"/>
            <a:ext cx="418189" cy="400985"/>
          </a:xfrm>
          <a:prstGeom prst="rect">
            <a:avLst/>
          </a:prstGeom>
        </p:spPr>
      </p:pic>
      <p:sp>
        <p:nvSpPr>
          <p:cNvPr id="10" name="ZoneTexte 9">
            <a:hlinkClick r:id="rId15"/>
          </p:cNvPr>
          <p:cNvSpPr txBox="1"/>
          <p:nvPr/>
        </p:nvSpPr>
        <p:spPr>
          <a:xfrm>
            <a:off x="202024" y="915566"/>
            <a:ext cx="2086729" cy="415498"/>
          </a:xfrm>
          <a:prstGeom prst="rect">
            <a:avLst/>
          </a:prstGeom>
          <a:noFill/>
        </p:spPr>
        <p:txBody>
          <a:bodyPr wrap="square" rtlCol="0">
            <a:spAutoFit/>
          </a:bodyPr>
          <a:lstStyle/>
          <a:p>
            <a:pPr algn="ctr"/>
            <a:r>
              <a:rPr lang="fr-FR" sz="1050" dirty="0" smtClean="0">
                <a:latin typeface="Berlin Sans FB" panose="020E0602020502020306" pitchFamily="34" charset="0"/>
              </a:rPr>
              <a:t>Les différentes démarches à effectuer lors d’un déménagement</a:t>
            </a:r>
            <a:endParaRPr lang="fr-FR" sz="1050" dirty="0">
              <a:latin typeface="Berlin Sans FB" panose="020E0602020502020306" pitchFamily="34" charset="0"/>
            </a:endParaRPr>
          </a:p>
        </p:txBody>
      </p:sp>
      <p:pic>
        <p:nvPicPr>
          <p:cNvPr id="15" name="Image 14">
            <a:hlinkClick r:id="rId15"/>
          </p:cNvPr>
          <p:cNvPicPr>
            <a:picLocks noChangeAspect="1"/>
          </p:cNvPicPr>
          <p:nvPr/>
        </p:nvPicPr>
        <p:blipFill>
          <a:blip r:embed="rId18"/>
          <a:stretch>
            <a:fillRect/>
          </a:stretch>
        </p:blipFill>
        <p:spPr>
          <a:xfrm>
            <a:off x="202024" y="597525"/>
            <a:ext cx="521003" cy="325627"/>
          </a:xfrm>
          <a:prstGeom prst="rect">
            <a:avLst/>
          </a:prstGeom>
        </p:spPr>
      </p:pic>
      <p:sp>
        <p:nvSpPr>
          <p:cNvPr id="16" name="ZoneTexte 15">
            <a:hlinkClick r:id="rId15"/>
          </p:cNvPr>
          <p:cNvSpPr txBox="1"/>
          <p:nvPr/>
        </p:nvSpPr>
        <p:spPr>
          <a:xfrm>
            <a:off x="669845" y="488580"/>
            <a:ext cx="1755609" cy="477054"/>
          </a:xfrm>
          <a:prstGeom prst="rect">
            <a:avLst/>
          </a:prstGeom>
          <a:noFill/>
        </p:spPr>
        <p:txBody>
          <a:bodyPr wrap="none" rtlCol="0">
            <a:spAutoFit/>
          </a:bodyPr>
          <a:lstStyle/>
          <a:p>
            <a:r>
              <a:rPr lang="fr-FR" dirty="0" smtClean="0">
                <a:solidFill>
                  <a:schemeClr val="tx2"/>
                </a:solidFill>
              </a:rPr>
              <a:t>Service-Public.fr</a:t>
            </a:r>
          </a:p>
          <a:p>
            <a:r>
              <a:rPr lang="fr-FR" sz="700" dirty="0" smtClean="0">
                <a:solidFill>
                  <a:schemeClr val="tx2"/>
                </a:solidFill>
              </a:rPr>
              <a:t>Le site officiel de l’administration française</a:t>
            </a:r>
            <a:endParaRPr lang="fr-FR" sz="700" dirty="0">
              <a:solidFill>
                <a:schemeClr val="tx2"/>
              </a:solidFill>
            </a:endParaRPr>
          </a:p>
        </p:txBody>
      </p:sp>
      <p:pic>
        <p:nvPicPr>
          <p:cNvPr id="6"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9"/>
          <a:stretch>
            <a:fillRect/>
          </a:stretch>
        </p:blipFill>
        <p:spPr>
          <a:xfrm>
            <a:off x="-888260" y="56229"/>
            <a:ext cx="609600" cy="609600"/>
          </a:xfrm>
          <a:prstGeom prst="rect">
            <a:avLst/>
          </a:prstGeom>
        </p:spPr>
      </p:pic>
      <p:pic>
        <p:nvPicPr>
          <p:cNvPr id="27" name="Image 26"/>
          <p:cNvPicPr>
            <a:picLocks noChangeAspect="1"/>
          </p:cNvPicPr>
          <p:nvPr/>
        </p:nvPicPr>
        <p:blipFill rotWithShape="1">
          <a:blip r:embed="rId20">
            <a:duotone>
              <a:schemeClr val="accent2">
                <a:shade val="45000"/>
                <a:satMod val="135000"/>
              </a:schemeClr>
              <a:prstClr val="white"/>
            </a:duotone>
          </a:blip>
          <a:srcRect l="-1928" t="-32578" r="-1" b="4829"/>
          <a:stretch/>
        </p:blipFill>
        <p:spPr>
          <a:xfrm>
            <a:off x="8134841" y="233722"/>
            <a:ext cx="915067" cy="116547"/>
          </a:xfrm>
          <a:prstGeom prst="rect">
            <a:avLst/>
          </a:prstGeom>
        </p:spPr>
      </p:pic>
      <p:sp>
        <p:nvSpPr>
          <p:cNvPr id="30" name="ZoneTexte 29"/>
          <p:cNvSpPr txBox="1"/>
          <p:nvPr/>
        </p:nvSpPr>
        <p:spPr>
          <a:xfrm>
            <a:off x="3551515" y="4853512"/>
            <a:ext cx="1468672" cy="261610"/>
          </a:xfrm>
          <a:prstGeom prst="rect">
            <a:avLst/>
          </a:prstGeom>
          <a:noFill/>
        </p:spPr>
        <p:txBody>
          <a:bodyPr wrap="none" rtlCol="0">
            <a:spAutoFit/>
          </a:bodyPr>
          <a:lstStyle/>
          <a:p>
            <a:r>
              <a:rPr lang="fr-FR" sz="1100" dirty="0" smtClean="0">
                <a:latin typeface="Century Gothic" panose="020B0502020202020204" pitchFamily="34" charset="0"/>
              </a:rPr>
              <a:t>Document interne </a:t>
            </a:r>
            <a:endParaRPr lang="fr-FR" sz="1100" dirty="0">
              <a:latin typeface="Century Gothic" panose="020B0502020202020204" pitchFamily="34" charset="0"/>
            </a:endParaRPr>
          </a:p>
        </p:txBody>
      </p:sp>
      <p:pic>
        <p:nvPicPr>
          <p:cNvPr id="31" name="Image 30">
            <a:hlinkClick r:id="rId21" action="ppaction://hlinksldjump"/>
          </p:cNvPr>
          <p:cNvPicPr>
            <a:picLocks noChangeAspect="1"/>
          </p:cNvPicPr>
          <p:nvPr/>
        </p:nvPicPr>
        <p:blipFill>
          <a:blip r:embed="rId22"/>
          <a:stretch>
            <a:fillRect/>
          </a:stretch>
        </p:blipFill>
        <p:spPr>
          <a:xfrm>
            <a:off x="116398" y="4736762"/>
            <a:ext cx="1054458" cy="355072"/>
          </a:xfrm>
          <a:prstGeom prst="rect">
            <a:avLst/>
          </a:prstGeom>
        </p:spPr>
      </p:pic>
    </p:spTree>
    <p:extLst>
      <p:ext uri="{BB962C8B-B14F-4D97-AF65-F5344CB8AC3E}">
        <p14:creationId xmlns:p14="http://schemas.microsoft.com/office/powerpoint/2010/main" val="1473646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243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6005594" cy="5143500"/>
          </a:xfrm>
          <a:prstGeom prst="rect">
            <a:avLst/>
          </a:prstGeom>
        </p:spPr>
      </p:pic>
      <p:sp>
        <p:nvSpPr>
          <p:cNvPr id="4" name="Rectangle 3"/>
          <p:cNvSpPr/>
          <p:nvPr/>
        </p:nvSpPr>
        <p:spPr>
          <a:xfrm>
            <a:off x="4570200" y="0"/>
            <a:ext cx="4573800" cy="5143500"/>
          </a:xfrm>
          <a:prstGeom prst="rect">
            <a:avLst/>
          </a:prstGeom>
          <a:solidFill>
            <a:schemeClr val="bg1"/>
          </a:solidFill>
          <a:ln>
            <a:noFill/>
          </a:ln>
          <a:effectLst>
            <a:outerShdw blurRad="50800" dist="38100" dir="10800000" sx="101000" sy="101000" algn="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71100" y="4501944"/>
            <a:ext cx="972000" cy="218096"/>
          </a:xfrm>
          <a:prstGeom prst="rect">
            <a:avLst/>
          </a:prstGeom>
        </p:spPr>
      </p:pic>
      <p:sp>
        <p:nvSpPr>
          <p:cNvPr id="7" name="ZoneTexte 6"/>
          <p:cNvSpPr txBox="1"/>
          <p:nvPr/>
        </p:nvSpPr>
        <p:spPr>
          <a:xfrm>
            <a:off x="6377134" y="4867228"/>
            <a:ext cx="978011" cy="92333"/>
          </a:xfrm>
          <a:prstGeom prst="rect">
            <a:avLst/>
          </a:prstGeom>
          <a:noFill/>
        </p:spPr>
        <p:txBody>
          <a:bodyPr wrap="square" lIns="0" tIns="0" rIns="0" bIns="0" rtlCol="0">
            <a:spAutoFit/>
          </a:bodyPr>
          <a:lstStyle/>
          <a:p>
            <a:pPr algn="just"/>
            <a:r>
              <a:rPr lang="fr-FR" sz="600" b="1" dirty="0">
                <a:solidFill>
                  <a:schemeClr val="bg2">
                    <a:lumMod val="50000"/>
                  </a:schemeClr>
                </a:solidFill>
                <a:latin typeface="Arial Narrow" panose="020B0606020202030204" pitchFamily="34" charset="0"/>
              </a:rPr>
              <a:t>MARKETING . Marchés &amp; Offres</a:t>
            </a:r>
            <a:endParaRPr lang="fr-FR" sz="600" b="1" dirty="0">
              <a:solidFill>
                <a:schemeClr val="bg2">
                  <a:lumMod val="50000"/>
                </a:schemeClr>
              </a:solidFill>
              <a:latin typeface="Arial Narrow" panose="020B0606020202030204" pitchFamily="34" charset="0"/>
            </a:endParaRPr>
          </a:p>
        </p:txBody>
      </p:sp>
      <p:pic>
        <p:nvPicPr>
          <p:cNvPr id="8" name="Image 7">
            <a:hlinkClick r:id="rId6" action="ppaction://hlinksldjump"/>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21139" y="2035699"/>
            <a:ext cx="1890000" cy="536051"/>
          </a:xfrm>
          <a:prstGeom prst="rect">
            <a:avLst/>
          </a:prstGeom>
        </p:spPr>
      </p:pic>
      <p:pic>
        <p:nvPicPr>
          <p:cNvPr id="10"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37778" y="174874"/>
            <a:ext cx="609600" cy="609600"/>
          </a:xfrm>
          <a:prstGeom prst="rect">
            <a:avLst/>
          </a:prstGeom>
        </p:spPr>
      </p:pic>
    </p:spTree>
    <p:extLst>
      <p:ext uri="{BB962C8B-B14F-4D97-AF65-F5344CB8AC3E}">
        <p14:creationId xmlns:p14="http://schemas.microsoft.com/office/powerpoint/2010/main" val="54605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535"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8137</TotalTime>
  <Words>1804</Words>
  <Application>Microsoft Office PowerPoint</Application>
  <PresentationFormat>Affichage à l'écran (16:9)</PresentationFormat>
  <Paragraphs>417</Paragraphs>
  <Slides>21</Slides>
  <Notes>13</Notes>
  <HiddenSlides>3</HiddenSlides>
  <MMClips>21</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21</vt:i4>
      </vt:variant>
    </vt:vector>
  </HeadingPairs>
  <TitlesOfParts>
    <vt:vector size="33" baseType="lpstr">
      <vt:lpstr>Aharoni</vt:lpstr>
      <vt:lpstr>Arial</vt:lpstr>
      <vt:lpstr>Arial Black</vt:lpstr>
      <vt:lpstr>Arial Narrow</vt:lpstr>
      <vt:lpstr>Berlin Sans FB</vt:lpstr>
      <vt:lpstr>Bradley Hand ITC</vt:lpstr>
      <vt:lpstr>Calibri</vt:lpstr>
      <vt:lpstr>Century Gothic</vt:lpstr>
      <vt:lpstr>MV Boli</vt:lpstr>
      <vt:lpstr>Wingdings</vt:lpstr>
      <vt:lpstr>Wingdings 2</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GCE Tech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A6702071</dc:creator>
  <cp:lastModifiedBy>VALENTIN Valerie [CEGEE]</cp:lastModifiedBy>
  <cp:revision>320</cp:revision>
  <cp:lastPrinted>2019-09-13T12:39:51Z</cp:lastPrinted>
  <dcterms:created xsi:type="dcterms:W3CDTF">2019-08-12T12:46:08Z</dcterms:created>
  <dcterms:modified xsi:type="dcterms:W3CDTF">2020-03-26T18:13:48Z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valerie.valentin@cegee.caisse-epargne.fr</vt:lpwstr>
  </property>
  <property fmtid="{D5CDD505-2E9C-101B-9397-08002B2CF9AE}" pid="5" name="MSIP_Label_48a19f0c-bea1-442e-a475-ed109d9ec508_SetDate">
    <vt:lpwstr>2020-03-26T17:15:57.7403019Z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ies>
</file>