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449" r:id="rId2"/>
    <p:sldId id="404" r:id="rId3"/>
    <p:sldId id="379" r:id="rId4"/>
    <p:sldId id="450" r:id="rId5"/>
    <p:sldId id="322" r:id="rId6"/>
    <p:sldId id="451" r:id="rId7"/>
    <p:sldId id="321" r:id="rId8"/>
    <p:sldId id="452" r:id="rId9"/>
    <p:sldId id="332" r:id="rId10"/>
    <p:sldId id="435" r:id="rId11"/>
    <p:sldId id="436" r:id="rId12"/>
    <p:sldId id="437" r:id="rId13"/>
    <p:sldId id="438" r:id="rId14"/>
    <p:sldId id="454" r:id="rId15"/>
    <p:sldId id="457" r:id="rId16"/>
    <p:sldId id="458" r:id="rId17"/>
    <p:sldId id="403" r:id="rId18"/>
    <p:sldId id="343" r:id="rId19"/>
    <p:sldId id="453" r:id="rId20"/>
    <p:sldId id="405" r:id="rId21"/>
    <p:sldId id="456" r:id="rId22"/>
    <p:sldId id="328" r:id="rId23"/>
    <p:sldId id="329" r:id="rId24"/>
    <p:sldId id="455" r:id="rId25"/>
  </p:sldIdLst>
  <p:sldSz cx="9144000" cy="5143500" type="screen16x9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0066"/>
    <a:srgbClr val="990033"/>
    <a:srgbClr val="FF99CC"/>
    <a:srgbClr val="FF3399"/>
    <a:srgbClr val="FFFFFF"/>
    <a:srgbClr val="FF7C80"/>
    <a:srgbClr val="CC00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36" autoAdjust="0"/>
    <p:restoredTop sz="78488" autoAdjust="0"/>
  </p:normalViewPr>
  <p:slideViewPr>
    <p:cSldViewPr>
      <p:cViewPr varScale="1">
        <p:scale>
          <a:sx n="104" d="100"/>
          <a:sy n="104" d="100"/>
        </p:scale>
        <p:origin x="486" y="102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452E08-F801-4BDB-B120-EAE5021278DC}" type="datetimeFigureOut">
              <a:rPr lang="fr-FR" smtClean="0"/>
              <a:t>04/02/2021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455595-9C85-4354-9EE5-6BFE0B45B8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8804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55595-9C85-4354-9EE5-6BFE0B45B85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1464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55595-9C85-4354-9EE5-6BFE0B45B858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982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55595-9C85-4354-9EE5-6BFE0B45B858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90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55595-9C85-4354-9EE5-6BFE0B45B858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1796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55595-9C85-4354-9EE5-6BFE0B45B858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0543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55595-9C85-4354-9EE5-6BFE0B45B858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48137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55595-9C85-4354-9EE5-6BFE0B45B858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37780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55595-9C85-4354-9EE5-6BFE0B45B858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891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922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EFDA453-5997-41EE-AAD8-72CB4905D488}" type="slidenum">
              <a:rPr lang="fr-FR" altLang="fr-F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0515192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1126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8D798F-600A-4921-AB87-4DA54F429756}" type="slidenum">
              <a:rPr lang="fr-FR" altLang="fr-F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9730536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55595-9C85-4354-9EE5-6BFE0B45B858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34435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55595-9C85-4354-9EE5-6BFE0B45B858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34435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55595-9C85-4354-9EE5-6BFE0B45B858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34435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55595-9C85-4354-9EE5-6BFE0B45B858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83660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55595-9C85-4354-9EE5-6BFE0B45B858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135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4A7A0-69FB-4341-8B33-64B0FF040F65}" type="datetime1">
              <a:rPr lang="fr-FR" smtClean="0"/>
              <a:t>04/02/2021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D0A2-BBF5-4B7E-A646-CBE7ACEBDC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5202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010B1-D4BC-4AE8-8F9A-7C7F16A593FF}" type="datetime1">
              <a:rPr lang="fr-FR" smtClean="0"/>
              <a:t>04/02/2021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D0A2-BBF5-4B7E-A646-CBE7ACEBDC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1673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4C0CE-D87E-4EF6-962F-11E1D8023496}" type="datetime1">
              <a:rPr lang="fr-FR" smtClean="0"/>
              <a:t>04/02/2021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D0A2-BBF5-4B7E-A646-CBE7ACEBDC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569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0821F-0C53-4AD9-9559-618CC3622F99}" type="datetime1">
              <a:rPr lang="fr-FR" smtClean="0"/>
              <a:t>04/02/2021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D0A2-BBF5-4B7E-A646-CBE7ACEBDC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9136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AD4F-FDE4-4D4D-85B4-99D4C183D6E6}" type="datetime1">
              <a:rPr lang="fr-FR" smtClean="0"/>
              <a:t>04/02/2021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D0A2-BBF5-4B7E-A646-CBE7ACEBDC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8200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9351D-5E05-4AE9-8EF5-C4432013D87D}" type="datetime1">
              <a:rPr lang="fr-FR" smtClean="0"/>
              <a:t>04/02/2021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9D0A2-BBF5-4B7E-A646-CBE7ACEBDC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5519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11.png"/><Relationship Id="rId18" Type="http://schemas.openxmlformats.org/officeDocument/2006/relationships/image" Target="../media/image13.png"/><Relationship Id="rId26" Type="http://schemas.openxmlformats.org/officeDocument/2006/relationships/hyperlink" Target="https://www.google.com/url?sa=i&amp;rct=j&amp;q=&amp;esrc=s&amp;source=images&amp;cd=&amp;ved=2ahUKEwj1t8az-8XkAhUJExoKHeppDFoQjRx6BAgBEAQ&amp;url=https://www.palombieri.notaires.fr/&amp;psig=AOvVaw3ThxpOzy-VgZn_GAAHi--O&amp;ust=1568194901276579" TargetMode="External"/><Relationship Id="rId39" Type="http://schemas.openxmlformats.org/officeDocument/2006/relationships/image" Target="../media/image26.png"/><Relationship Id="rId3" Type="http://schemas.openxmlformats.org/officeDocument/2006/relationships/slideLayout" Target="../slideLayouts/slideLayout1.xml"/><Relationship Id="rId21" Type="http://schemas.openxmlformats.org/officeDocument/2006/relationships/slide" Target="slide10.xml"/><Relationship Id="rId34" Type="http://schemas.openxmlformats.org/officeDocument/2006/relationships/slide" Target="slide6.xml"/><Relationship Id="rId7" Type="http://schemas.openxmlformats.org/officeDocument/2006/relationships/image" Target="../media/image8.png"/><Relationship Id="rId12" Type="http://schemas.openxmlformats.org/officeDocument/2006/relationships/image" Target="../media/image10.png"/><Relationship Id="rId17" Type="http://schemas.openxmlformats.org/officeDocument/2006/relationships/image" Target="../media/image12.png"/><Relationship Id="rId25" Type="http://schemas.openxmlformats.org/officeDocument/2006/relationships/image" Target="../media/image18.png"/><Relationship Id="rId33" Type="http://schemas.openxmlformats.org/officeDocument/2006/relationships/image" Target="../media/image24.png"/><Relationship Id="rId38" Type="http://schemas.openxmlformats.org/officeDocument/2006/relationships/slide" Target="slide2.xml"/><Relationship Id="rId2" Type="http://schemas.openxmlformats.org/officeDocument/2006/relationships/audio" Target="../media/media2.m4a"/><Relationship Id="rId16" Type="http://schemas.openxmlformats.org/officeDocument/2006/relationships/slide" Target="slide3.xml"/><Relationship Id="rId20" Type="http://schemas.openxmlformats.org/officeDocument/2006/relationships/image" Target="../media/image15.png"/><Relationship Id="rId29" Type="http://schemas.openxmlformats.org/officeDocument/2006/relationships/image" Target="../media/image21.png"/><Relationship Id="rId1" Type="http://schemas.microsoft.com/office/2007/relationships/media" Target="../media/media2.m4a"/><Relationship Id="rId6" Type="http://schemas.openxmlformats.org/officeDocument/2006/relationships/slide" Target="slide4.xml"/><Relationship Id="rId11" Type="http://schemas.openxmlformats.org/officeDocument/2006/relationships/hyperlink" Target="http://commerciaux.celca.caisse-epargne.fr/download/1262/les-incollables-fiches-daide-a-la-vente/9289/09-les-grandes-etapes-du-credit-immobilier.docx" TargetMode="External"/><Relationship Id="rId24" Type="http://schemas.openxmlformats.org/officeDocument/2006/relationships/image" Target="../media/image17.png"/><Relationship Id="rId32" Type="http://schemas.openxmlformats.org/officeDocument/2006/relationships/image" Target="../media/image23.jpeg"/><Relationship Id="rId37" Type="http://schemas.openxmlformats.org/officeDocument/2006/relationships/image" Target="../media/image7.png"/><Relationship Id="rId5" Type="http://schemas.openxmlformats.org/officeDocument/2006/relationships/slide" Target="slide14.xml"/><Relationship Id="rId15" Type="http://schemas.openxmlformats.org/officeDocument/2006/relationships/slide" Target="slide7.xml"/><Relationship Id="rId23" Type="http://schemas.openxmlformats.org/officeDocument/2006/relationships/image" Target="../media/image16.png"/><Relationship Id="rId28" Type="http://schemas.openxmlformats.org/officeDocument/2006/relationships/image" Target="../media/image20.png"/><Relationship Id="rId36" Type="http://schemas.openxmlformats.org/officeDocument/2006/relationships/image" Target="../media/image25.png"/><Relationship Id="rId10" Type="http://schemas.openxmlformats.org/officeDocument/2006/relationships/slide" Target="slide19.xml"/><Relationship Id="rId19" Type="http://schemas.openxmlformats.org/officeDocument/2006/relationships/image" Target="../media/image14.png"/><Relationship Id="rId31" Type="http://schemas.openxmlformats.org/officeDocument/2006/relationships/image" Target="../media/image22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9.png"/><Relationship Id="rId14" Type="http://schemas.microsoft.com/office/2007/relationships/hdphoto" Target="../media/hdphoto1.wdp"/><Relationship Id="rId22" Type="http://schemas.openxmlformats.org/officeDocument/2006/relationships/slide" Target="slide21.xml"/><Relationship Id="rId27" Type="http://schemas.openxmlformats.org/officeDocument/2006/relationships/image" Target="../media/image19.jpeg"/><Relationship Id="rId30" Type="http://schemas.openxmlformats.org/officeDocument/2006/relationships/hyperlink" Target="https://www.google.com/url?sa=i&amp;rct=j&amp;q=&amp;esrc=s&amp;source=images&amp;cd=&amp;ved=2ahUKEwj095K8yLnkAhUH1RoKHUMfBrwQjRx6BAgBEAQ&amp;url=https://www.cbanque.com/banque/actualites/59812/comment-ecureuil-est-devenu-embleme-de-la-caisse-epargne&amp;psig=AOvVaw07yPW0rMVkePuYlYZz_1_i&amp;ust=1567768914406707" TargetMode="External"/><Relationship Id="rId35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1.xml"/><Relationship Id="rId7" Type="http://schemas.openxmlformats.org/officeDocument/2006/relationships/slide" Target="slide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4.png"/><Relationship Id="rId5" Type="http://schemas.openxmlformats.org/officeDocument/2006/relationships/image" Target="../media/image7.png"/><Relationship Id="rId4" Type="http://schemas.openxmlformats.org/officeDocument/2006/relationships/image" Target="../media/image2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slide" Target="slide2.xml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23.jpeg"/><Relationship Id="rId18" Type="http://schemas.openxmlformats.org/officeDocument/2006/relationships/image" Target="../media/image35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26.png"/><Relationship Id="rId7" Type="http://schemas.microsoft.com/office/2007/relationships/hdphoto" Target="../media/hdphoto2.wdp"/><Relationship Id="rId12" Type="http://schemas.openxmlformats.org/officeDocument/2006/relationships/hyperlink" Target="https://www.immobilier.notaires.fr/fr/frais-de-notaire" TargetMode="External"/><Relationship Id="rId17" Type="http://schemas.openxmlformats.org/officeDocument/2006/relationships/image" Target="../media/image34.png"/><Relationship Id="rId2" Type="http://schemas.openxmlformats.org/officeDocument/2006/relationships/audio" Target="../media/media5.m4a"/><Relationship Id="rId16" Type="http://schemas.microsoft.com/office/2007/relationships/hdphoto" Target="../media/hdphoto4.wdp"/><Relationship Id="rId20" Type="http://schemas.openxmlformats.org/officeDocument/2006/relationships/slide" Target="slide2.xml"/><Relationship Id="rId1" Type="http://schemas.microsoft.com/office/2007/relationships/media" Target="../media/media5.m4a"/><Relationship Id="rId6" Type="http://schemas.openxmlformats.org/officeDocument/2006/relationships/image" Target="../media/image30.png"/><Relationship Id="rId11" Type="http://schemas.openxmlformats.org/officeDocument/2006/relationships/image" Target="../media/image7.png"/><Relationship Id="rId5" Type="http://schemas.openxmlformats.org/officeDocument/2006/relationships/image" Target="../media/image29.png"/><Relationship Id="rId15" Type="http://schemas.openxmlformats.org/officeDocument/2006/relationships/image" Target="../media/image33.png"/><Relationship Id="rId10" Type="http://schemas.openxmlformats.org/officeDocument/2006/relationships/image" Target="../media/image32.png"/><Relationship Id="rId19" Type="http://schemas.openxmlformats.org/officeDocument/2006/relationships/image" Target="../media/image24.png"/><Relationship Id="rId4" Type="http://schemas.openxmlformats.org/officeDocument/2006/relationships/notesSlide" Target="../notesSlides/notesSlide2.xml"/><Relationship Id="rId9" Type="http://schemas.microsoft.com/office/2007/relationships/hdphoto" Target="../media/hdphoto3.wdp"/><Relationship Id="rId14" Type="http://schemas.openxmlformats.org/officeDocument/2006/relationships/hyperlink" Target="https://www.google.com/url?sa=i&amp;rct=j&amp;q=&amp;esrc=s&amp;source=images&amp;cd=&amp;ved=2ahUKEwid-bzHtrfkAhVtx4UKHflqCSsQjRx6BAgBEAQ&amp;url=https://www.palombieri.notaires.fr/&amp;psig=AOvVaw0mqMGog_vAyd0Ma9e6UmZo&amp;ust=1567695385369133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slide" Target="slide2.xml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37.png"/><Relationship Id="rId4" Type="http://schemas.openxmlformats.org/officeDocument/2006/relationships/image" Target="../media/image1.png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7.png"/><Relationship Id="rId18" Type="http://schemas.openxmlformats.org/officeDocument/2006/relationships/image" Target="../media/image39.png"/><Relationship Id="rId26" Type="http://schemas.openxmlformats.org/officeDocument/2006/relationships/hyperlink" Target="http://commerciaux.celca.caisse-epargne.fr/download/1095/garanties-saccef-caution-hypotheque/9314/22-la-tarification-des-garanties.doc" TargetMode="External"/><Relationship Id="rId39" Type="http://schemas.openxmlformats.org/officeDocument/2006/relationships/image" Target="../media/image56.png"/><Relationship Id="rId3" Type="http://schemas.openxmlformats.org/officeDocument/2006/relationships/slideLayout" Target="../slideLayouts/slideLayout1.xml"/><Relationship Id="rId21" Type="http://schemas.openxmlformats.org/officeDocument/2006/relationships/hyperlink" Target="https://www.google.com/url?sa=i&amp;rct=j&amp;q=&amp;esrc=s&amp;source=images&amp;cd=&amp;ved=2ahUKEwid-bzHtrfkAhVtx4UKHflqCSsQjRx6BAgBEAQ&amp;url=https://www.palombieri.notaires.fr/&amp;psig=AOvVaw0mqMGog_vAyd0Ma9e6UmZo&amp;ust=1567695385369133" TargetMode="External"/><Relationship Id="rId34" Type="http://schemas.openxmlformats.org/officeDocument/2006/relationships/image" Target="../media/image51.png"/><Relationship Id="rId7" Type="http://schemas.openxmlformats.org/officeDocument/2006/relationships/hyperlink" Target="http://commerciaux.celca.caisse-epargne.fr/download/1262/les-incollables-fiches-daide-a-la-vente/9304/25-les-garanties-reelles-immobilieres-2.doc" TargetMode="External"/><Relationship Id="rId12" Type="http://schemas.openxmlformats.org/officeDocument/2006/relationships/hyperlink" Target="http://commerciaux.celca.caisse-epargne.fr/download/1262/les-incollables-fiches-daide-a-la-vente/9299/20-le-cautionnement-personne-physique-2.doc" TargetMode="External"/><Relationship Id="rId17" Type="http://schemas.openxmlformats.org/officeDocument/2006/relationships/image" Target="../media/image38.png"/><Relationship Id="rId25" Type="http://schemas.openxmlformats.org/officeDocument/2006/relationships/image" Target="../media/image44.jpeg"/><Relationship Id="rId33" Type="http://schemas.openxmlformats.org/officeDocument/2006/relationships/image" Target="../media/image50.png"/><Relationship Id="rId38" Type="http://schemas.openxmlformats.org/officeDocument/2006/relationships/image" Target="../media/image55.png"/><Relationship Id="rId2" Type="http://schemas.openxmlformats.org/officeDocument/2006/relationships/audio" Target="../media/media7.m4a"/><Relationship Id="rId16" Type="http://schemas.openxmlformats.org/officeDocument/2006/relationships/image" Target="../media/image26.png"/><Relationship Id="rId20" Type="http://schemas.openxmlformats.org/officeDocument/2006/relationships/image" Target="../media/image40.jpeg"/><Relationship Id="rId29" Type="http://schemas.openxmlformats.org/officeDocument/2006/relationships/hyperlink" Target="http://www.google.com/url?sa=i&amp;rct=j&amp;q=&amp;esrc=s&amp;source=images&amp;cd=&amp;ved=2ahUKEwj_mMDn-rnkAhUNuRoKHcnWDaYQjRx6BAgBEAQ&amp;url=http://67.pcf.fr/49913&amp;psig=AOvVaw1wxJmLhOhoqgdBCq9ONINc&amp;ust=1567782420399024" TargetMode="External"/><Relationship Id="rId41" Type="http://schemas.openxmlformats.org/officeDocument/2006/relationships/image" Target="../media/image58.png"/><Relationship Id="rId1" Type="http://schemas.microsoft.com/office/2007/relationships/media" Target="../media/media7.m4a"/><Relationship Id="rId6" Type="http://schemas.openxmlformats.org/officeDocument/2006/relationships/hyperlink" Target="http://commerciaux.celca.caisse-epargne.fr/download/1095/garanties-saccef-caution-hypotheque/9317/25-les-garanties-reelles-immobilieres.doc" TargetMode="External"/><Relationship Id="rId11" Type="http://schemas.openxmlformats.org/officeDocument/2006/relationships/hyperlink" Target="http://commerciaux.celca.caisse-epargne.fr/download/1095/garanties-saccef-caution-hypotheque/9318/20-le-cautionnement-personne-physique.doc" TargetMode="External"/><Relationship Id="rId24" Type="http://schemas.openxmlformats.org/officeDocument/2006/relationships/image" Target="../media/image43.png"/><Relationship Id="rId32" Type="http://schemas.openxmlformats.org/officeDocument/2006/relationships/image" Target="../media/image49.png"/><Relationship Id="rId37" Type="http://schemas.openxmlformats.org/officeDocument/2006/relationships/image" Target="../media/image54.png"/><Relationship Id="rId40" Type="http://schemas.openxmlformats.org/officeDocument/2006/relationships/image" Target="../media/image57.png"/><Relationship Id="rId5" Type="http://schemas.openxmlformats.org/officeDocument/2006/relationships/hyperlink" Target="http://commerciaux.celca.caisse-epargne.fr/particuliers/credits-particuliers/les-garanties-saccef-caution-hypotheque/" TargetMode="External"/><Relationship Id="rId15" Type="http://schemas.openxmlformats.org/officeDocument/2006/relationships/slide" Target="slide2.xml"/><Relationship Id="rId23" Type="http://schemas.openxmlformats.org/officeDocument/2006/relationships/image" Target="../media/image42.png"/><Relationship Id="rId28" Type="http://schemas.openxmlformats.org/officeDocument/2006/relationships/image" Target="../media/image46.png"/><Relationship Id="rId36" Type="http://schemas.openxmlformats.org/officeDocument/2006/relationships/image" Target="../media/image53.png"/><Relationship Id="rId10" Type="http://schemas.openxmlformats.org/officeDocument/2006/relationships/hyperlink" Target="http://commerciaux.celca.caisse-epargne.fr/download/1262/les-incollables-fiches-daide-a-la-vente/9300/21-le-cautionnement-personne-morale-2.doc" TargetMode="External"/><Relationship Id="rId19" Type="http://schemas.openxmlformats.org/officeDocument/2006/relationships/hyperlink" Target="https://www.google.com/url?sa=i&amp;rct=j&amp;q=&amp;esrc=s&amp;source=images&amp;cd=&amp;ved=2ahUKEwj095K8yLnkAhUH1RoKHUMfBrwQjRx6BAgBEAQ&amp;url=https://www.cbanque.com/banque/actualites/59812/comment-ecureuil-est-devenu-embleme-de-la-caisse-epargne&amp;psig=AOvVaw07yPW0rMVkePuYlYZz_1_i&amp;ust=1567768914406707" TargetMode="External"/><Relationship Id="rId31" Type="http://schemas.openxmlformats.org/officeDocument/2006/relationships/image" Target="../media/image48.png"/><Relationship Id="rId4" Type="http://schemas.openxmlformats.org/officeDocument/2006/relationships/notesSlide" Target="../notesSlides/notesSlide3.xml"/><Relationship Id="rId9" Type="http://schemas.openxmlformats.org/officeDocument/2006/relationships/hyperlink" Target="http://commerciaux.celca.caisse-epargne.fr/download/1095/garanties-saccef-caution-hypotheque/9313/21-le-cautionnement-personne-morale.doc" TargetMode="External"/><Relationship Id="rId14" Type="http://schemas.openxmlformats.org/officeDocument/2006/relationships/image" Target="../media/image24.png"/><Relationship Id="rId22" Type="http://schemas.openxmlformats.org/officeDocument/2006/relationships/image" Target="../media/image41.jpeg"/><Relationship Id="rId27" Type="http://schemas.openxmlformats.org/officeDocument/2006/relationships/image" Target="../media/image45.png"/><Relationship Id="rId30" Type="http://schemas.openxmlformats.org/officeDocument/2006/relationships/image" Target="../media/image47.jpeg"/><Relationship Id="rId35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slide" Target="slide2.xml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071/assurance-groupe-cnp/3760/assurance-perte-demploi-fiche-produit.pptx" TargetMode="External"/><Relationship Id="rId13" Type="http://schemas.openxmlformats.org/officeDocument/2006/relationships/image" Target="../media/image2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0.png"/><Relationship Id="rId12" Type="http://schemas.openxmlformats.org/officeDocument/2006/relationships/image" Target="../media/image7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52.png"/><Relationship Id="rId11" Type="http://schemas.openxmlformats.org/officeDocument/2006/relationships/image" Target="../media/image23.jpeg"/><Relationship Id="rId5" Type="http://schemas.openxmlformats.org/officeDocument/2006/relationships/hyperlink" Target="http://commerciaux.celca.caisse-epargne.fr/particuliers/credits-particuliers/assureur-des-emprunteurs/" TargetMode="External"/><Relationship Id="rId15" Type="http://schemas.openxmlformats.org/officeDocument/2006/relationships/image" Target="../media/image26.png"/><Relationship Id="rId10" Type="http://schemas.openxmlformats.org/officeDocument/2006/relationships/image" Target="../media/image61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55.png"/><Relationship Id="rId1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071/assurance-groupe-cnp/3760/assurance-perte-demploi-fiche-produit.pptx" TargetMode="External"/><Relationship Id="rId13" Type="http://schemas.openxmlformats.org/officeDocument/2006/relationships/image" Target="../media/image64.png"/><Relationship Id="rId18" Type="http://schemas.openxmlformats.org/officeDocument/2006/relationships/slide" Target="slide2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0.png"/><Relationship Id="rId12" Type="http://schemas.openxmlformats.org/officeDocument/2006/relationships/image" Target="../media/image63.png"/><Relationship Id="rId17" Type="http://schemas.openxmlformats.org/officeDocument/2006/relationships/image" Target="../media/image24.png"/><Relationship Id="rId2" Type="http://schemas.openxmlformats.org/officeDocument/2006/relationships/audio" Target="../media/media10.m4a"/><Relationship Id="rId16" Type="http://schemas.openxmlformats.org/officeDocument/2006/relationships/image" Target="../media/image7.png"/><Relationship Id="rId1" Type="http://schemas.microsoft.com/office/2007/relationships/media" Target="../media/media10.m4a"/><Relationship Id="rId6" Type="http://schemas.openxmlformats.org/officeDocument/2006/relationships/image" Target="../media/image52.png"/><Relationship Id="rId11" Type="http://schemas.openxmlformats.org/officeDocument/2006/relationships/image" Target="../media/image62.png"/><Relationship Id="rId5" Type="http://schemas.openxmlformats.org/officeDocument/2006/relationships/hyperlink" Target="http://commerciaux.celca.caisse-epargne.fr/particuliers/credits-particuliers/assureur-des-emprunteurs/" TargetMode="External"/><Relationship Id="rId15" Type="http://schemas.openxmlformats.org/officeDocument/2006/relationships/image" Target="../media/image23.jpeg"/><Relationship Id="rId10" Type="http://schemas.openxmlformats.org/officeDocument/2006/relationships/image" Target="../media/image61.png"/><Relationship Id="rId19" Type="http://schemas.openxmlformats.org/officeDocument/2006/relationships/image" Target="../media/image26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55.png"/><Relationship Id="rId14" Type="http://schemas.openxmlformats.org/officeDocument/2006/relationships/image" Target="../media/image6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7.png"/><Relationship Id="rId18" Type="http://schemas.openxmlformats.org/officeDocument/2006/relationships/image" Target="../media/image64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7.png"/><Relationship Id="rId7" Type="http://schemas.openxmlformats.org/officeDocument/2006/relationships/image" Target="../media/image52.png"/><Relationship Id="rId12" Type="http://schemas.openxmlformats.org/officeDocument/2006/relationships/image" Target="../media/image66.png"/><Relationship Id="rId17" Type="http://schemas.openxmlformats.org/officeDocument/2006/relationships/image" Target="../media/image63.png"/><Relationship Id="rId2" Type="http://schemas.openxmlformats.org/officeDocument/2006/relationships/audio" Target="../media/media11.m4a"/><Relationship Id="rId16" Type="http://schemas.openxmlformats.org/officeDocument/2006/relationships/image" Target="../media/image62.png"/><Relationship Id="rId20" Type="http://schemas.openxmlformats.org/officeDocument/2006/relationships/image" Target="../media/image23.jpeg"/><Relationship Id="rId1" Type="http://schemas.microsoft.com/office/2007/relationships/media" Target="../media/media11.m4a"/><Relationship Id="rId6" Type="http://schemas.openxmlformats.org/officeDocument/2006/relationships/hyperlink" Target="http://commerciaux.celca.caisse-epargne.fr/particuliers/credits-particuliers/assureur-des-emprunteurs/" TargetMode="External"/><Relationship Id="rId11" Type="http://schemas.openxmlformats.org/officeDocument/2006/relationships/image" Target="../media/image61.png"/><Relationship Id="rId5" Type="http://schemas.openxmlformats.org/officeDocument/2006/relationships/image" Target="../media/image24.png"/><Relationship Id="rId15" Type="http://schemas.openxmlformats.org/officeDocument/2006/relationships/image" Target="../media/image69.png"/><Relationship Id="rId23" Type="http://schemas.openxmlformats.org/officeDocument/2006/relationships/image" Target="../media/image26.png"/><Relationship Id="rId10" Type="http://schemas.openxmlformats.org/officeDocument/2006/relationships/image" Target="../media/image55.png"/><Relationship Id="rId19" Type="http://schemas.openxmlformats.org/officeDocument/2006/relationships/image" Target="../media/image65.png"/><Relationship Id="rId4" Type="http://schemas.openxmlformats.org/officeDocument/2006/relationships/notesSlide" Target="../notesSlides/notesSlide6.xml"/><Relationship Id="rId9" Type="http://schemas.openxmlformats.org/officeDocument/2006/relationships/hyperlink" Target="http://commerciaux.celca.caisse-epargne.fr/download/1071/assurance-groupe-cnp/3760/assurance-perte-demploi-fiche-produit.pptx" TargetMode="External"/><Relationship Id="rId14" Type="http://schemas.openxmlformats.org/officeDocument/2006/relationships/image" Target="../media/image68.png"/><Relationship Id="rId22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7.png"/><Relationship Id="rId18" Type="http://schemas.openxmlformats.org/officeDocument/2006/relationships/image" Target="../media/image64.png"/><Relationship Id="rId26" Type="http://schemas.openxmlformats.org/officeDocument/2006/relationships/image" Target="../media/image26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71.png"/><Relationship Id="rId7" Type="http://schemas.openxmlformats.org/officeDocument/2006/relationships/image" Target="../media/image52.png"/><Relationship Id="rId12" Type="http://schemas.openxmlformats.org/officeDocument/2006/relationships/image" Target="../media/image66.png"/><Relationship Id="rId17" Type="http://schemas.openxmlformats.org/officeDocument/2006/relationships/image" Target="../media/image63.png"/><Relationship Id="rId25" Type="http://schemas.openxmlformats.org/officeDocument/2006/relationships/slide" Target="slide2.xml"/><Relationship Id="rId2" Type="http://schemas.openxmlformats.org/officeDocument/2006/relationships/audio" Target="../media/media12.m4a"/><Relationship Id="rId16" Type="http://schemas.openxmlformats.org/officeDocument/2006/relationships/image" Target="../media/image62.png"/><Relationship Id="rId20" Type="http://schemas.openxmlformats.org/officeDocument/2006/relationships/image" Target="../media/image70.png"/><Relationship Id="rId1" Type="http://schemas.microsoft.com/office/2007/relationships/media" Target="../media/media12.m4a"/><Relationship Id="rId6" Type="http://schemas.openxmlformats.org/officeDocument/2006/relationships/hyperlink" Target="http://commerciaux.celca.caisse-epargne.fr/particuliers/credits-particuliers/assureur-des-emprunteurs/" TargetMode="External"/><Relationship Id="rId11" Type="http://schemas.openxmlformats.org/officeDocument/2006/relationships/image" Target="../media/image61.png"/><Relationship Id="rId24" Type="http://schemas.openxmlformats.org/officeDocument/2006/relationships/image" Target="../media/image7.png"/><Relationship Id="rId5" Type="http://schemas.openxmlformats.org/officeDocument/2006/relationships/image" Target="../media/image24.png"/><Relationship Id="rId15" Type="http://schemas.openxmlformats.org/officeDocument/2006/relationships/image" Target="../media/image69.png"/><Relationship Id="rId23" Type="http://schemas.openxmlformats.org/officeDocument/2006/relationships/image" Target="../media/image23.jpeg"/><Relationship Id="rId10" Type="http://schemas.openxmlformats.org/officeDocument/2006/relationships/image" Target="../media/image55.png"/><Relationship Id="rId19" Type="http://schemas.openxmlformats.org/officeDocument/2006/relationships/image" Target="../media/image65.png"/><Relationship Id="rId4" Type="http://schemas.openxmlformats.org/officeDocument/2006/relationships/notesSlide" Target="../notesSlides/notesSlide7.xml"/><Relationship Id="rId9" Type="http://schemas.openxmlformats.org/officeDocument/2006/relationships/hyperlink" Target="http://commerciaux.celca.caisse-epargne.fr/download/1071/assurance-groupe-cnp/3760/assurance-perte-demploi-fiche-produit.pptx" TargetMode="External"/><Relationship Id="rId14" Type="http://schemas.openxmlformats.org/officeDocument/2006/relationships/image" Target="../media/image68.png"/><Relationship Id="rId22" Type="http://schemas.openxmlformats.org/officeDocument/2006/relationships/image" Target="../media/image7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7.png"/><Relationship Id="rId18" Type="http://schemas.openxmlformats.org/officeDocument/2006/relationships/image" Target="../media/image64.png"/><Relationship Id="rId26" Type="http://schemas.openxmlformats.org/officeDocument/2006/relationships/image" Target="../media/image74.jpe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71.png"/><Relationship Id="rId7" Type="http://schemas.openxmlformats.org/officeDocument/2006/relationships/image" Target="../media/image52.png"/><Relationship Id="rId12" Type="http://schemas.openxmlformats.org/officeDocument/2006/relationships/image" Target="../media/image66.png"/><Relationship Id="rId17" Type="http://schemas.openxmlformats.org/officeDocument/2006/relationships/image" Target="../media/image63.png"/><Relationship Id="rId25" Type="http://schemas.openxmlformats.org/officeDocument/2006/relationships/hyperlink" Target="https://www.google.com/url?sa=i&amp;rct=j&amp;q=&amp;esrc=s&amp;source=images&amp;cd=&amp;ved=2ahUKEwj095K8yLnkAhUH1RoKHUMfBrwQjRx6BAgBEAQ&amp;url=https://www.cbanque.com/banque/actualites/59812/comment-ecureuil-est-devenu-embleme-de-la-caisse-epargne&amp;psig=AOvVaw07yPW0rMVkePuYlYZz_1_i&amp;ust=1567768914406707" TargetMode="External"/><Relationship Id="rId2" Type="http://schemas.openxmlformats.org/officeDocument/2006/relationships/audio" Target="../media/media13.m4a"/><Relationship Id="rId16" Type="http://schemas.openxmlformats.org/officeDocument/2006/relationships/image" Target="../media/image62.png"/><Relationship Id="rId20" Type="http://schemas.openxmlformats.org/officeDocument/2006/relationships/image" Target="../media/image70.png"/><Relationship Id="rId29" Type="http://schemas.openxmlformats.org/officeDocument/2006/relationships/image" Target="../media/image23.jpeg"/><Relationship Id="rId1" Type="http://schemas.microsoft.com/office/2007/relationships/media" Target="../media/media13.m4a"/><Relationship Id="rId6" Type="http://schemas.openxmlformats.org/officeDocument/2006/relationships/hyperlink" Target="http://commerciaux.celca.caisse-epargne.fr/particuliers/credits-particuliers/assureur-des-emprunteurs/" TargetMode="External"/><Relationship Id="rId11" Type="http://schemas.openxmlformats.org/officeDocument/2006/relationships/image" Target="../media/image61.png"/><Relationship Id="rId24" Type="http://schemas.openxmlformats.org/officeDocument/2006/relationships/image" Target="../media/image73.jpeg"/><Relationship Id="rId32" Type="http://schemas.openxmlformats.org/officeDocument/2006/relationships/image" Target="../media/image26.png"/><Relationship Id="rId5" Type="http://schemas.openxmlformats.org/officeDocument/2006/relationships/image" Target="../media/image24.png"/><Relationship Id="rId15" Type="http://schemas.openxmlformats.org/officeDocument/2006/relationships/image" Target="../media/image69.png"/><Relationship Id="rId23" Type="http://schemas.openxmlformats.org/officeDocument/2006/relationships/hyperlink" Target="https://www.google.com/url?sa=i&amp;rct=j&amp;q=&amp;esrc=s&amp;source=images&amp;cd=&amp;ved=2ahUKEwizmJnVoMPkAhUGzIUKHR0ECgUQjRx6BAgBEAQ&amp;url=https://www.latribune.fr/entreprises-finance/banques-finance/industrie-financiere/20120723trib000710414/la-solidite-financiere-de-cnp-assurances-mise-en-doute.html&amp;psig=AOvVaw2j4mgQWYuvWA9vqgkFCihS&amp;ust=1568101824814776" TargetMode="External"/><Relationship Id="rId28" Type="http://schemas.openxmlformats.org/officeDocument/2006/relationships/image" Target="../media/image76.png"/><Relationship Id="rId10" Type="http://schemas.openxmlformats.org/officeDocument/2006/relationships/image" Target="../media/image55.png"/><Relationship Id="rId19" Type="http://schemas.openxmlformats.org/officeDocument/2006/relationships/image" Target="../media/image65.png"/><Relationship Id="rId31" Type="http://schemas.openxmlformats.org/officeDocument/2006/relationships/slide" Target="slide2.xml"/><Relationship Id="rId4" Type="http://schemas.openxmlformats.org/officeDocument/2006/relationships/notesSlide" Target="../notesSlides/notesSlide8.xml"/><Relationship Id="rId9" Type="http://schemas.openxmlformats.org/officeDocument/2006/relationships/hyperlink" Target="http://commerciaux.celca.caisse-epargne.fr/download/1071/assurance-groupe-cnp/3760/assurance-perte-demploi-fiche-produit.pptx" TargetMode="External"/><Relationship Id="rId14" Type="http://schemas.openxmlformats.org/officeDocument/2006/relationships/image" Target="../media/image68.png"/><Relationship Id="rId22" Type="http://schemas.openxmlformats.org/officeDocument/2006/relationships/image" Target="../media/image72.png"/><Relationship Id="rId27" Type="http://schemas.openxmlformats.org/officeDocument/2006/relationships/image" Target="../media/image75.jpeg"/><Relationship Id="rId30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slide" Target="slide2.xml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78.png"/><Relationship Id="rId4" Type="http://schemas.openxmlformats.org/officeDocument/2006/relationships/image" Target="../media/image1.png"/><Relationship Id="rId9" Type="http://schemas.openxmlformats.org/officeDocument/2006/relationships/image" Target="../media/image7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26.png"/><Relationship Id="rId3" Type="http://schemas.openxmlformats.org/officeDocument/2006/relationships/slideLayout" Target="../slideLayouts/slideLayout1.xml"/><Relationship Id="rId7" Type="http://schemas.openxmlformats.org/officeDocument/2006/relationships/slide" Target="slide16.xml"/><Relationship Id="rId12" Type="http://schemas.openxmlformats.org/officeDocument/2006/relationships/slide" Target="slide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80.jpeg"/><Relationship Id="rId11" Type="http://schemas.openxmlformats.org/officeDocument/2006/relationships/image" Target="../media/image7.png"/><Relationship Id="rId5" Type="http://schemas.openxmlformats.org/officeDocument/2006/relationships/image" Target="../media/image79.png"/><Relationship Id="rId10" Type="http://schemas.openxmlformats.org/officeDocument/2006/relationships/image" Target="../media/image83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8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2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80.jpeg"/><Relationship Id="rId5" Type="http://schemas.openxmlformats.org/officeDocument/2006/relationships/image" Target="../media/image84.png"/><Relationship Id="rId10" Type="http://schemas.openxmlformats.org/officeDocument/2006/relationships/image" Target="../media/image26.png"/><Relationship Id="rId4" Type="http://schemas.openxmlformats.org/officeDocument/2006/relationships/notesSlide" Target="../notesSlides/notesSlide10.xml"/><Relationship Id="rId9" Type="http://schemas.openxmlformats.org/officeDocument/2006/relationships/slide" Target="slide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particuliers/credits-particuliers/credits-immobiliers/prets-reglementes/" TargetMode="External"/><Relationship Id="rId13" Type="http://schemas.openxmlformats.org/officeDocument/2006/relationships/image" Target="../media/image26.png"/><Relationship Id="rId3" Type="http://schemas.openxmlformats.org/officeDocument/2006/relationships/slideLayout" Target="../slideLayouts/slideLayout1.xml"/><Relationship Id="rId7" Type="http://schemas.openxmlformats.org/officeDocument/2006/relationships/hyperlink" Target="http://commerciaux.celca.caisse-epargne.fr/particuliers/credits-particuliers/credits-immobiliers/moment-de-verite/" TargetMode="External"/><Relationship Id="rId12" Type="http://schemas.openxmlformats.org/officeDocument/2006/relationships/slide" Target="slide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86.png"/><Relationship Id="rId11" Type="http://schemas.openxmlformats.org/officeDocument/2006/relationships/image" Target="../media/image24.png"/><Relationship Id="rId5" Type="http://schemas.openxmlformats.org/officeDocument/2006/relationships/image" Target="../media/image85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4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7.png"/><Relationship Id="rId5" Type="http://schemas.openxmlformats.org/officeDocument/2006/relationships/image" Target="../media/image23.jpe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slide" Target="slide2.xml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87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91.png"/><Relationship Id="rId1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26.png"/><Relationship Id="rId7" Type="http://schemas.openxmlformats.org/officeDocument/2006/relationships/image" Target="../media/image89.png"/><Relationship Id="rId12" Type="http://schemas.microsoft.com/office/2007/relationships/hdphoto" Target="../media/hdphoto6.wdp"/><Relationship Id="rId17" Type="http://schemas.microsoft.com/office/2007/relationships/hdphoto" Target="../media/hdphoto7.wdp"/><Relationship Id="rId2" Type="http://schemas.openxmlformats.org/officeDocument/2006/relationships/audio" Target="../media/media20.m4a"/><Relationship Id="rId16" Type="http://schemas.openxmlformats.org/officeDocument/2006/relationships/image" Target="../media/image94.png"/><Relationship Id="rId20" Type="http://schemas.openxmlformats.org/officeDocument/2006/relationships/slide" Target="slide2.xml"/><Relationship Id="rId1" Type="http://schemas.microsoft.com/office/2007/relationships/media" Target="../media/media20.m4a"/><Relationship Id="rId6" Type="http://schemas.openxmlformats.org/officeDocument/2006/relationships/image" Target="../media/image23.jpeg"/><Relationship Id="rId11" Type="http://schemas.openxmlformats.org/officeDocument/2006/relationships/image" Target="../media/image90.png"/><Relationship Id="rId5" Type="http://schemas.openxmlformats.org/officeDocument/2006/relationships/image" Target="../media/image88.png"/><Relationship Id="rId15" Type="http://schemas.openxmlformats.org/officeDocument/2006/relationships/image" Target="../media/image93.png"/><Relationship Id="rId10" Type="http://schemas.openxmlformats.org/officeDocument/2006/relationships/image" Target="../media/image40.jpeg"/><Relationship Id="rId19" Type="http://schemas.openxmlformats.org/officeDocument/2006/relationships/image" Target="../media/image24.png"/><Relationship Id="rId4" Type="http://schemas.openxmlformats.org/officeDocument/2006/relationships/notesSlide" Target="../notesSlides/notesSlide13.xml"/><Relationship Id="rId9" Type="http://schemas.openxmlformats.org/officeDocument/2006/relationships/hyperlink" Target="https://www.google.com/url?sa=i&amp;rct=j&amp;q=&amp;esrc=s&amp;source=images&amp;cd=&amp;ved=2ahUKEwj095K8yLnkAhUH1RoKHUMfBrwQjRx6BAgBEAQ&amp;url=https://www.cbanque.com/banque/actualites/59812/comment-ecureuil-est-devenu-embleme-de-la-caisse-epargne&amp;psig=AOvVaw07yPW0rMVkePuYlYZz_1_i&amp;ust=1567768914406707" TargetMode="External"/><Relationship Id="rId14" Type="http://schemas.openxmlformats.org/officeDocument/2006/relationships/image" Target="../media/image9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slide" Target="slide4.xml"/><Relationship Id="rId5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slide" Target="slide23.xml"/><Relationship Id="rId1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26.png"/><Relationship Id="rId7" Type="http://schemas.openxmlformats.org/officeDocument/2006/relationships/image" Target="../media/image98.png"/><Relationship Id="rId12" Type="http://schemas.openxmlformats.org/officeDocument/2006/relationships/image" Target="../media/image23.jpeg"/><Relationship Id="rId17" Type="http://schemas.microsoft.com/office/2007/relationships/hdphoto" Target="../media/hdphoto9.wdp"/><Relationship Id="rId2" Type="http://schemas.openxmlformats.org/officeDocument/2006/relationships/audio" Target="../media/media22.m4a"/><Relationship Id="rId16" Type="http://schemas.openxmlformats.org/officeDocument/2006/relationships/image" Target="../media/image104.png"/><Relationship Id="rId20" Type="http://schemas.openxmlformats.org/officeDocument/2006/relationships/slide" Target="slide2.xml"/><Relationship Id="rId1" Type="http://schemas.microsoft.com/office/2007/relationships/media" Target="../media/media22.m4a"/><Relationship Id="rId6" Type="http://schemas.openxmlformats.org/officeDocument/2006/relationships/image" Target="../media/image97.png"/><Relationship Id="rId11" Type="http://schemas.openxmlformats.org/officeDocument/2006/relationships/image" Target="../media/image102.png"/><Relationship Id="rId5" Type="http://schemas.openxmlformats.org/officeDocument/2006/relationships/image" Target="../media/image96.png"/><Relationship Id="rId15" Type="http://schemas.microsoft.com/office/2007/relationships/hdphoto" Target="../media/hdphoto8.wdp"/><Relationship Id="rId10" Type="http://schemas.openxmlformats.org/officeDocument/2006/relationships/image" Target="../media/image101.png"/><Relationship Id="rId19" Type="http://schemas.openxmlformats.org/officeDocument/2006/relationships/image" Target="../media/image24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100.png"/><Relationship Id="rId14" Type="http://schemas.openxmlformats.org/officeDocument/2006/relationships/image" Target="../media/image10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2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6.png"/><Relationship Id="rId12" Type="http://schemas.openxmlformats.org/officeDocument/2006/relationships/image" Target="../media/image7.png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52.png"/><Relationship Id="rId11" Type="http://schemas.openxmlformats.org/officeDocument/2006/relationships/image" Target="../media/image23.jpeg"/><Relationship Id="rId5" Type="http://schemas.openxmlformats.org/officeDocument/2006/relationships/image" Target="../media/image105.jpeg"/><Relationship Id="rId15" Type="http://schemas.openxmlformats.org/officeDocument/2006/relationships/image" Target="../media/image26.png"/><Relationship Id="rId10" Type="http://schemas.openxmlformats.org/officeDocument/2006/relationships/image" Target="../media/image107.jpeg"/><Relationship Id="rId4" Type="http://schemas.openxmlformats.org/officeDocument/2006/relationships/notesSlide" Target="../notesSlides/notesSlide15.xml"/><Relationship Id="rId9" Type="http://schemas.openxmlformats.org/officeDocument/2006/relationships/hyperlink" Target="https://www.google.com/url?sa=i&amp;rct=j&amp;q=&amp;esrc=s&amp;source=images&amp;cd=&amp;ved=2ahUKEwid-bzHtrfkAhVtx4UKHflqCSsQjRx6BAgBEAQ&amp;url=https://www.palombieri.notaires.fr/&amp;psig=AOvVaw0mqMGog_vAyd0Ma9e6UmZo&amp;ust=1567695385369133" TargetMode="External"/><Relationship Id="rId14" Type="http://schemas.openxmlformats.org/officeDocument/2006/relationships/slide" Target="slide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slide" Target="slide2.xml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108.png"/><Relationship Id="rId9" Type="http://schemas.openxmlformats.org/officeDocument/2006/relationships/image" Target="../media/image1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5980" y="0"/>
            <a:ext cx="4708020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457380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sx="101000" sy="101000" algn="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2104" y="322669"/>
            <a:ext cx="1162528" cy="37950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900" y="4501944"/>
            <a:ext cx="972000" cy="218096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806934" y="4867228"/>
            <a:ext cx="978011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MARKETING . Marchés &amp; Offres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0939" y="2568484"/>
            <a:ext cx="1890000" cy="53605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39" y="1024841"/>
            <a:ext cx="3213000" cy="1019637"/>
          </a:xfrm>
          <a:prstGeom prst="rect">
            <a:avLst/>
          </a:prstGeom>
        </p:spPr>
      </p:pic>
      <p:cxnSp>
        <p:nvCxnSpPr>
          <p:cNvPr id="12" name="Connecteur droit 11"/>
          <p:cNvCxnSpPr/>
          <p:nvPr/>
        </p:nvCxnSpPr>
        <p:spPr>
          <a:xfrm>
            <a:off x="1520927" y="2237932"/>
            <a:ext cx="1485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/>
          <p:cNvPicPr>
            <a:picLocks noChangeAspect="1"/>
          </p:cNvPicPr>
          <p:nvPr/>
        </p:nvPicPr>
        <p:blipFill>
          <a:blip r:embed="rId9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4289" y="308179"/>
            <a:ext cx="1167403" cy="396917"/>
          </a:xfrm>
          <a:prstGeom prst="rect">
            <a:avLst/>
          </a:prstGeom>
        </p:spPr>
      </p:pic>
      <p:pic>
        <p:nvPicPr>
          <p:cNvPr id="3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677541" y="41971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474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" action="ppaction://noaction"/>
          </p:cNvPr>
          <p:cNvSpPr/>
          <p:nvPr/>
        </p:nvSpPr>
        <p:spPr>
          <a:xfrm>
            <a:off x="7729787" y="4006143"/>
            <a:ext cx="940216" cy="556432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68" name="Connecteur droit avec flèche 67"/>
          <p:cNvCxnSpPr>
            <a:endCxn id="72" idx="2"/>
          </p:cNvCxnSpPr>
          <p:nvPr/>
        </p:nvCxnSpPr>
        <p:spPr>
          <a:xfrm flipV="1">
            <a:off x="8517122" y="1945381"/>
            <a:ext cx="1" cy="4157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ZoneTexte 71">
            <a:hlinkClick r:id="rId5" action="ppaction://hlinksldjump"/>
          </p:cNvPr>
          <p:cNvSpPr txBox="1"/>
          <p:nvPr/>
        </p:nvSpPr>
        <p:spPr>
          <a:xfrm>
            <a:off x="8133151" y="1606827"/>
            <a:ext cx="767943" cy="33855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>
                <a:latin typeface="Berlin Sans FB" panose="020E0602020502020306" pitchFamily="34" charset="0"/>
              </a:rPr>
              <a:t>Je rembourse mon crédit</a:t>
            </a:r>
          </a:p>
        </p:txBody>
      </p:sp>
      <p:sp>
        <p:nvSpPr>
          <p:cNvPr id="61" name="ZoneTexte 60">
            <a:hlinkClick r:id="" action="ppaction://noaction"/>
          </p:cNvPr>
          <p:cNvSpPr txBox="1"/>
          <p:nvPr/>
        </p:nvSpPr>
        <p:spPr>
          <a:xfrm>
            <a:off x="7221560" y="2801865"/>
            <a:ext cx="671782" cy="338554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>
                <a:solidFill>
                  <a:schemeClr val="bg1">
                    <a:lumMod val="65000"/>
                  </a:schemeClr>
                </a:solidFill>
                <a:latin typeface="Berlin Sans FB" panose="020E0602020502020306" pitchFamily="34" charset="0"/>
              </a:rPr>
              <a:t>Remise des clés </a:t>
            </a:r>
          </a:p>
        </p:txBody>
      </p:sp>
      <p:cxnSp>
        <p:nvCxnSpPr>
          <p:cNvPr id="62" name="Connecteur droit avec flèche 61"/>
          <p:cNvCxnSpPr>
            <a:endCxn id="61" idx="0"/>
          </p:cNvCxnSpPr>
          <p:nvPr/>
        </p:nvCxnSpPr>
        <p:spPr>
          <a:xfrm>
            <a:off x="7557451" y="2399670"/>
            <a:ext cx="0" cy="402195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Connecteur droit avec flèche 57"/>
          <p:cNvCxnSpPr>
            <a:endCxn id="57" idx="2"/>
          </p:cNvCxnSpPr>
          <p:nvPr/>
        </p:nvCxnSpPr>
        <p:spPr>
          <a:xfrm flipV="1">
            <a:off x="7404461" y="1939410"/>
            <a:ext cx="0" cy="4216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ZoneTexte 51">
            <a:hlinkClick r:id="rId6" action="ppaction://hlinksldjump"/>
          </p:cNvPr>
          <p:cNvSpPr txBox="1"/>
          <p:nvPr/>
        </p:nvSpPr>
        <p:spPr>
          <a:xfrm>
            <a:off x="2947287" y="2869593"/>
            <a:ext cx="936064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>
                <a:latin typeface="Berlin Sans FB" panose="020E0602020502020306" pitchFamily="34" charset="0"/>
              </a:rPr>
              <a:t>Mon conseiller  me fait une proposition commerciale</a:t>
            </a:r>
            <a:endParaRPr lang="fr-FR" sz="800" dirty="0">
              <a:latin typeface="Berlin Sans FB" panose="020E0602020502020306" pitchFamily="34" charset="0"/>
            </a:endParaRPr>
          </a:p>
        </p:txBody>
      </p:sp>
      <p:cxnSp>
        <p:nvCxnSpPr>
          <p:cNvPr id="51" name="Connecteur droit avec flèche 50"/>
          <p:cNvCxnSpPr>
            <a:endCxn id="52" idx="0"/>
          </p:cNvCxnSpPr>
          <p:nvPr/>
        </p:nvCxnSpPr>
        <p:spPr>
          <a:xfrm>
            <a:off x="3415319" y="2361084"/>
            <a:ext cx="0" cy="5085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Connecteur droit avec flèche 45"/>
          <p:cNvCxnSpPr>
            <a:endCxn id="43" idx="2"/>
          </p:cNvCxnSpPr>
          <p:nvPr/>
        </p:nvCxnSpPr>
        <p:spPr>
          <a:xfrm flipV="1">
            <a:off x="697545" y="1945381"/>
            <a:ext cx="1" cy="362428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Connecteur droit avec flèche 102"/>
          <p:cNvCxnSpPr>
            <a:endCxn id="4" idx="0"/>
          </p:cNvCxnSpPr>
          <p:nvPr/>
        </p:nvCxnSpPr>
        <p:spPr>
          <a:xfrm>
            <a:off x="8199894" y="2421456"/>
            <a:ext cx="1" cy="1584687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ZoneTexte 22">
            <a:hlinkClick r:id="" action="ppaction://noaction"/>
          </p:cNvPr>
          <p:cNvSpPr txBox="1"/>
          <p:nvPr/>
        </p:nvSpPr>
        <p:spPr>
          <a:xfrm>
            <a:off x="7729787" y="4054234"/>
            <a:ext cx="940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>
                <a:solidFill>
                  <a:schemeClr val="bg1">
                    <a:lumMod val="65000"/>
                  </a:schemeClr>
                </a:solidFill>
                <a:latin typeface="Berlin Sans FB" panose="020E0602020502020306" pitchFamily="34" charset="0"/>
              </a:rPr>
              <a:t>Il est temps d’organiser ma crémaillère ! </a:t>
            </a:r>
          </a:p>
        </p:txBody>
      </p:sp>
      <p:pic>
        <p:nvPicPr>
          <p:cNvPr id="2052" name="Picture 4" descr="Cocktail premium icon"/>
          <p:cNvPicPr>
            <a:picLocks noChangeAspect="1" noChangeArrowheads="1"/>
          </p:cNvPicPr>
          <p:nvPr/>
        </p:nvPicPr>
        <p:blipFill>
          <a:blip r:embed="rId7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19763" y="4406539"/>
            <a:ext cx="355361" cy="35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5" name="Connecteur droit avec flèche 64"/>
          <p:cNvCxnSpPr>
            <a:endCxn id="66" idx="2"/>
          </p:cNvCxnSpPr>
          <p:nvPr/>
        </p:nvCxnSpPr>
        <p:spPr>
          <a:xfrm flipV="1">
            <a:off x="4979248" y="1745459"/>
            <a:ext cx="0" cy="65421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Connecteur droit avec flèche 43"/>
          <p:cNvCxnSpPr>
            <a:endCxn id="45" idx="2"/>
          </p:cNvCxnSpPr>
          <p:nvPr/>
        </p:nvCxnSpPr>
        <p:spPr>
          <a:xfrm flipV="1">
            <a:off x="3243003" y="1890679"/>
            <a:ext cx="0" cy="50455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>
            <a:endCxn id="49" idx="0"/>
          </p:cNvCxnSpPr>
          <p:nvPr/>
        </p:nvCxnSpPr>
        <p:spPr>
          <a:xfrm>
            <a:off x="2195736" y="2395231"/>
            <a:ext cx="0" cy="181736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>
            <a:endCxn id="41" idx="2"/>
          </p:cNvCxnSpPr>
          <p:nvPr/>
        </p:nvCxnSpPr>
        <p:spPr>
          <a:xfrm flipV="1">
            <a:off x="1693731" y="1182093"/>
            <a:ext cx="1" cy="119738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>
            <a:endCxn id="7" idx="0"/>
          </p:cNvCxnSpPr>
          <p:nvPr/>
        </p:nvCxnSpPr>
        <p:spPr>
          <a:xfrm>
            <a:off x="993627" y="2386801"/>
            <a:ext cx="0" cy="905101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>
            <a:endCxn id="24" idx="0"/>
          </p:cNvCxnSpPr>
          <p:nvPr/>
        </p:nvCxnSpPr>
        <p:spPr>
          <a:xfrm>
            <a:off x="4454367" y="2466133"/>
            <a:ext cx="3905" cy="192716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>
            <a:endCxn id="30" idx="0"/>
          </p:cNvCxnSpPr>
          <p:nvPr/>
        </p:nvCxnSpPr>
        <p:spPr>
          <a:xfrm>
            <a:off x="5577823" y="2421456"/>
            <a:ext cx="5802" cy="11858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>
            <a:endCxn id="29" idx="0"/>
          </p:cNvCxnSpPr>
          <p:nvPr/>
        </p:nvCxnSpPr>
        <p:spPr>
          <a:xfrm>
            <a:off x="6384496" y="2399670"/>
            <a:ext cx="0" cy="16758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>
            <a:endCxn id="21" idx="2"/>
          </p:cNvCxnSpPr>
          <p:nvPr/>
        </p:nvCxnSpPr>
        <p:spPr>
          <a:xfrm flipV="1">
            <a:off x="7514528" y="1161830"/>
            <a:ext cx="0" cy="1216605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ZoneTexte 6">
            <a:hlinkClick r:id="rId8" action="ppaction://hlinksldjump"/>
          </p:cNvPr>
          <p:cNvSpPr txBox="1"/>
          <p:nvPr/>
        </p:nvSpPr>
        <p:spPr>
          <a:xfrm>
            <a:off x="251520" y="3291902"/>
            <a:ext cx="1484213" cy="33855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>
                <a:solidFill>
                  <a:schemeClr val="bg1">
                    <a:lumMod val="65000"/>
                  </a:schemeClr>
                </a:solidFill>
                <a:latin typeface="Berlin Sans FB" panose="020E0602020502020306" pitchFamily="34" charset="0"/>
              </a:rPr>
              <a:t>Je pars à la recherche du bien immobilier de mes rêves ! </a:t>
            </a:r>
            <a:endParaRPr lang="fr-FR" sz="800" dirty="0">
              <a:solidFill>
                <a:schemeClr val="bg1">
                  <a:lumMod val="65000"/>
                </a:schemeClr>
              </a:solidFill>
              <a:latin typeface="Berlin Sans FB" panose="020E0602020502020306" pitchFamily="34" charset="0"/>
            </a:endParaRPr>
          </a:p>
        </p:txBody>
      </p:sp>
      <p:sp>
        <p:nvSpPr>
          <p:cNvPr id="24" name="ZoneTexte 23">
            <a:hlinkClick r:id="rId6" action="ppaction://hlinksldjump"/>
          </p:cNvPr>
          <p:cNvSpPr txBox="1"/>
          <p:nvPr/>
        </p:nvSpPr>
        <p:spPr>
          <a:xfrm>
            <a:off x="3990220" y="4393298"/>
            <a:ext cx="936104" cy="33855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>
                <a:solidFill>
                  <a:schemeClr val="bg1">
                    <a:lumMod val="65000"/>
                  </a:schemeClr>
                </a:solidFill>
                <a:latin typeface="Berlin Sans FB" panose="020E0602020502020306" pitchFamily="34" charset="0"/>
              </a:rPr>
              <a:t>Je signe la demande de prêt</a:t>
            </a:r>
            <a:endParaRPr lang="fr-FR" sz="800" dirty="0">
              <a:solidFill>
                <a:schemeClr val="bg1">
                  <a:lumMod val="65000"/>
                </a:schemeClr>
              </a:solidFill>
              <a:latin typeface="Berlin Sans FB" panose="020E0602020502020306" pitchFamily="34" charset="0"/>
            </a:endParaRPr>
          </a:p>
        </p:txBody>
      </p:sp>
      <p:pic>
        <p:nvPicPr>
          <p:cNvPr id="28" name="Picture 7" descr="Signature premium icon"/>
          <p:cNvPicPr>
            <a:picLocks noChangeAspect="1" noChangeArrowheads="1"/>
          </p:cNvPicPr>
          <p:nvPr/>
        </p:nvPicPr>
        <p:blipFill>
          <a:blip r:embed="rId9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6833" y="4481554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ZoneTexte 28">
            <a:hlinkClick r:id="rId10" action="ppaction://hlinksldjump"/>
          </p:cNvPr>
          <p:cNvSpPr txBox="1"/>
          <p:nvPr/>
        </p:nvSpPr>
        <p:spPr>
          <a:xfrm>
            <a:off x="5844436" y="4075497"/>
            <a:ext cx="1080120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>
                <a:latin typeface="Berlin Sans FB" panose="020E0602020502020306" pitchFamily="34" charset="0"/>
              </a:rPr>
              <a:t>Après un délai de réflexion, je peux signer l’offre de prêt et la retourner à ma banque</a:t>
            </a:r>
            <a:endParaRPr lang="fr-FR" sz="800" dirty="0">
              <a:latin typeface="Berlin Sans FB" panose="020E0602020502020306" pitchFamily="34" charset="0"/>
            </a:endParaRPr>
          </a:p>
        </p:txBody>
      </p:sp>
      <p:sp>
        <p:nvSpPr>
          <p:cNvPr id="30" name="ZoneTexte 29">
            <a:hlinkClick r:id="rId10" action="ppaction://hlinksldjump"/>
          </p:cNvPr>
          <p:cNvSpPr txBox="1"/>
          <p:nvPr/>
        </p:nvSpPr>
        <p:spPr>
          <a:xfrm>
            <a:off x="5115573" y="3607297"/>
            <a:ext cx="936104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>
                <a:latin typeface="Berlin Sans FB" panose="020E0602020502020306" pitchFamily="34" charset="0"/>
              </a:rPr>
              <a:t>Je réceptionne l’offre de prêt.</a:t>
            </a:r>
            <a:endParaRPr lang="fr-FR" sz="800" dirty="0">
              <a:latin typeface="Berlin Sans FB" panose="020E0602020502020306" pitchFamily="34" charset="0"/>
            </a:endParaRPr>
          </a:p>
        </p:txBody>
      </p:sp>
      <p:sp>
        <p:nvSpPr>
          <p:cNvPr id="21" name="ZoneTexte 20">
            <a:hlinkClick r:id="" action="ppaction://noaction"/>
          </p:cNvPr>
          <p:cNvSpPr txBox="1"/>
          <p:nvPr/>
        </p:nvSpPr>
        <p:spPr>
          <a:xfrm>
            <a:off x="6894845" y="700165"/>
            <a:ext cx="1239366" cy="461665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>
                <a:solidFill>
                  <a:schemeClr val="bg1">
                    <a:lumMod val="65000"/>
                  </a:schemeClr>
                </a:solidFill>
                <a:latin typeface="Berlin Sans FB" panose="020E0602020502020306" pitchFamily="34" charset="0"/>
              </a:rPr>
              <a:t>Signature de l’acte authentique chez le Notaire.</a:t>
            </a:r>
          </a:p>
        </p:txBody>
      </p:sp>
      <p:sp>
        <p:nvSpPr>
          <p:cNvPr id="27" name="Double flèche horizontale 26"/>
          <p:cNvSpPr/>
          <p:nvPr/>
        </p:nvSpPr>
        <p:spPr>
          <a:xfrm>
            <a:off x="2257974" y="2501451"/>
            <a:ext cx="4126522" cy="298983"/>
          </a:xfrm>
          <a:prstGeom prst="left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latin typeface="Berlin Sans FB" panose="020E0602020502020306" pitchFamily="34" charset="0"/>
              </a:rPr>
              <a:t>4 à 10 semaines en moyenne (non contractuel)</a:t>
            </a:r>
            <a:endParaRPr lang="fr-FR" sz="700" dirty="0">
              <a:latin typeface="Berlin Sans FB" panose="020E0602020502020306" pitchFamily="34" charset="0"/>
            </a:endParaRPr>
          </a:p>
        </p:txBody>
      </p:sp>
      <p:sp>
        <p:nvSpPr>
          <p:cNvPr id="47" name="Double flèche horizontale 46"/>
          <p:cNvSpPr/>
          <p:nvPr/>
        </p:nvSpPr>
        <p:spPr>
          <a:xfrm>
            <a:off x="5577823" y="2848831"/>
            <a:ext cx="806674" cy="298983"/>
          </a:xfrm>
          <a:prstGeom prst="left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latin typeface="Berlin Sans FB" panose="020E0602020502020306" pitchFamily="34" charset="0"/>
              </a:rPr>
              <a:t>11 jours mini </a:t>
            </a:r>
            <a:endParaRPr lang="fr-FR" sz="700" dirty="0">
              <a:latin typeface="Berlin Sans FB" panose="020E0602020502020306" pitchFamily="34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135459" y="33667"/>
            <a:ext cx="746087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sz="2000" b="1" dirty="0" smtClean="0">
                <a:latin typeface="Berlin Sans FB" panose="020E0602020502020306" pitchFamily="34" charset="0"/>
              </a:rPr>
              <a:t>ES </a:t>
            </a:r>
            <a:r>
              <a:rPr lang="fr-FR" sz="2000" b="1" dirty="0" smtClean="0">
                <a:latin typeface="Berlin Sans FB" panose="020E0602020502020306" pitchFamily="34" charset="0"/>
                <a:hlinkClick r:id="rId11"/>
              </a:rPr>
              <a:t>ÉTAPES</a:t>
            </a:r>
            <a:r>
              <a:rPr lang="fr-FR" sz="2000" b="1" dirty="0" smtClean="0">
                <a:latin typeface="Berlin Sans FB" panose="020E0602020502020306" pitchFamily="34" charset="0"/>
              </a:rPr>
              <a:t> DE MON </a:t>
            </a:r>
            <a:r>
              <a:rPr lang="fr-FR" sz="2000" b="1" dirty="0" smtClean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fr-FR" sz="2000" b="1" dirty="0" smtClean="0">
                <a:latin typeface="Berlin Sans FB" panose="020E0602020502020306" pitchFamily="34" charset="0"/>
              </a:rPr>
              <a:t>CHAT </a:t>
            </a:r>
            <a:r>
              <a:rPr lang="fr-FR" sz="2000" b="1" dirty="0" smtClean="0">
                <a:solidFill>
                  <a:srgbClr val="FF0000"/>
                </a:solidFill>
                <a:latin typeface="Berlin Sans FB" panose="020E0602020502020306" pitchFamily="34" charset="0"/>
              </a:rPr>
              <a:t>I</a:t>
            </a:r>
            <a:r>
              <a:rPr lang="fr-FR" sz="2000" b="1" dirty="0" smtClean="0">
                <a:latin typeface="Berlin Sans FB" panose="020E0602020502020306" pitchFamily="34" charset="0"/>
              </a:rPr>
              <a:t>MMOBILIER</a:t>
            </a:r>
            <a:endParaRPr lang="fr-FR" sz="2000" dirty="0" smtClean="0">
              <a:latin typeface="Berlin Sans FB" panose="020E0602020502020306" pitchFamily="34" charset="0"/>
            </a:endParaRPr>
          </a:p>
          <a:p>
            <a:endParaRPr lang="fr-FR" dirty="0" smtClean="0">
              <a:latin typeface="Berlin Sans FB" panose="020E0602020502020306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1687" y="2680749"/>
            <a:ext cx="338109" cy="338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321807" y="3683216"/>
            <a:ext cx="134363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50" dirty="0" smtClean="0">
                <a:solidFill>
                  <a:schemeClr val="bg1">
                    <a:lumMod val="65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Ça y est ! </a:t>
            </a:r>
          </a:p>
          <a:p>
            <a:pPr algn="ctr"/>
            <a:r>
              <a:rPr lang="fr-FR" sz="1050" dirty="0" smtClean="0">
                <a:solidFill>
                  <a:schemeClr val="bg1">
                    <a:lumMod val="65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Je l’ai trouvé !! </a:t>
            </a:r>
            <a:endParaRPr lang="fr-FR" sz="1050" dirty="0">
              <a:solidFill>
                <a:schemeClr val="bg1">
                  <a:lumMod val="65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1" name="ZoneTexte 40">
            <a:hlinkClick r:id="" action="ppaction://noaction"/>
          </p:cNvPr>
          <p:cNvSpPr txBox="1"/>
          <p:nvPr/>
        </p:nvSpPr>
        <p:spPr>
          <a:xfrm>
            <a:off x="831687" y="720428"/>
            <a:ext cx="1724089" cy="4616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>
                <a:solidFill>
                  <a:schemeClr val="bg1">
                    <a:lumMod val="65000"/>
                  </a:schemeClr>
                </a:solidFill>
                <a:latin typeface="Berlin Sans FB" panose="020E0602020502020306" pitchFamily="34" charset="0"/>
              </a:rPr>
              <a:t>Je réserve mon bien en signant le  </a:t>
            </a:r>
          </a:p>
          <a:p>
            <a:pPr algn="ctr"/>
            <a:r>
              <a:rPr lang="fr-FR" sz="800" dirty="0" smtClean="0">
                <a:solidFill>
                  <a:schemeClr val="bg1">
                    <a:lumMod val="65000"/>
                  </a:schemeClr>
                </a:solidFill>
                <a:latin typeface="Berlin Sans FB" panose="020E0602020502020306" pitchFamily="34" charset="0"/>
              </a:rPr>
              <a:t>précontrat : compromis, promesse de vente (vendeur / acheteur)</a:t>
            </a:r>
            <a:endParaRPr lang="fr-FR" sz="800" dirty="0">
              <a:solidFill>
                <a:schemeClr val="bg1">
                  <a:lumMod val="65000"/>
                </a:schemeClr>
              </a:solidFill>
              <a:latin typeface="Berlin Sans FB" panose="020E0602020502020306" pitchFamily="34" charset="0"/>
            </a:endParaRPr>
          </a:p>
        </p:txBody>
      </p:sp>
      <p:pic>
        <p:nvPicPr>
          <p:cNvPr id="1031" name="Picture 7" descr="Signature premium icon"/>
          <p:cNvPicPr>
            <a:picLocks noChangeAspect="1" noChangeArrowheads="1"/>
          </p:cNvPicPr>
          <p:nvPr/>
        </p:nvPicPr>
        <p:blipFill>
          <a:blip r:embed="rId13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7947" y="973683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ZoneTexte 44">
            <a:hlinkClick r:id="rId15" action="ppaction://hlinksldjump"/>
          </p:cNvPr>
          <p:cNvSpPr txBox="1"/>
          <p:nvPr/>
        </p:nvSpPr>
        <p:spPr>
          <a:xfrm>
            <a:off x="2774971" y="1305904"/>
            <a:ext cx="936064" cy="58477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>
                <a:solidFill>
                  <a:schemeClr val="bg1">
                    <a:lumMod val="65000"/>
                  </a:schemeClr>
                </a:solidFill>
                <a:latin typeface="Berlin Sans FB" panose="020E0602020502020306" pitchFamily="34" charset="0"/>
              </a:rPr>
              <a:t>Mon conseiller effectue une première analyse de mon projet. </a:t>
            </a:r>
            <a:endParaRPr lang="fr-FR" sz="800" dirty="0">
              <a:solidFill>
                <a:schemeClr val="bg1">
                  <a:lumMod val="65000"/>
                </a:schemeClr>
              </a:solidFill>
              <a:latin typeface="Berlin Sans FB" panose="020E0602020502020306" pitchFamily="34" charset="0"/>
            </a:endParaRPr>
          </a:p>
        </p:txBody>
      </p:sp>
      <p:sp>
        <p:nvSpPr>
          <p:cNvPr id="49" name="ZoneTexte 48">
            <a:hlinkClick r:id="rId16" action="ppaction://hlinksldjump"/>
          </p:cNvPr>
          <p:cNvSpPr txBox="1"/>
          <p:nvPr/>
        </p:nvSpPr>
        <p:spPr>
          <a:xfrm>
            <a:off x="1633649" y="4212593"/>
            <a:ext cx="1124173" cy="33855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>
                <a:solidFill>
                  <a:schemeClr val="bg1">
                    <a:lumMod val="65000"/>
                  </a:schemeClr>
                </a:solidFill>
                <a:latin typeface="Berlin Sans FB" panose="020E0602020502020306" pitchFamily="34" charset="0"/>
              </a:rPr>
              <a:t>Je prends RDV avec mon conseiller. </a:t>
            </a:r>
            <a:endParaRPr lang="fr-FR" sz="800" dirty="0">
              <a:solidFill>
                <a:schemeClr val="bg1">
                  <a:lumMod val="65000"/>
                </a:schemeClr>
              </a:solidFill>
              <a:latin typeface="Berlin Sans FB" panose="020E0602020502020306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17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87813" y="3617726"/>
            <a:ext cx="415846" cy="297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ZoneTexte 65">
            <a:hlinkClick r:id="rId6" action="ppaction://hlinksldjump"/>
          </p:cNvPr>
          <p:cNvSpPr txBox="1"/>
          <p:nvPr/>
        </p:nvSpPr>
        <p:spPr>
          <a:xfrm>
            <a:off x="4367180" y="1037573"/>
            <a:ext cx="1224136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>
                <a:latin typeface="Berlin Sans FB" panose="020E0602020502020306" pitchFamily="34" charset="0"/>
              </a:rPr>
              <a:t>Mon conseiller finalise l’étude de mon projet. Monte le dossier de crédit. Edite et m’envoie l’offre de prêt.</a:t>
            </a:r>
            <a:endParaRPr lang="fr-FR" sz="800" dirty="0">
              <a:latin typeface="Berlin Sans FB" panose="020E0602020502020306" pitchFamily="34" charset="0"/>
            </a:endParaRPr>
          </a:p>
        </p:txBody>
      </p:sp>
      <p:pic>
        <p:nvPicPr>
          <p:cNvPr id="67" name="Picture 17" descr="Performance premium icon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144" y="825288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Risks premium icon"/>
          <p:cNvPicPr>
            <a:picLocks noChangeAspect="1" noChangeArrowheads="1"/>
          </p:cNvPicPr>
          <p:nvPr/>
        </p:nvPicPr>
        <p:blipFill>
          <a:blip r:embed="rId19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7179" y="1770133"/>
            <a:ext cx="301285" cy="301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ZoneTexte 69"/>
          <p:cNvSpPr txBox="1"/>
          <p:nvPr/>
        </p:nvSpPr>
        <p:spPr>
          <a:xfrm>
            <a:off x="7452320" y="3363838"/>
            <a:ext cx="14951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900" dirty="0" smtClean="0">
                <a:solidFill>
                  <a:schemeClr val="bg1">
                    <a:lumMod val="65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Chouette, je suis propriétaire !! </a:t>
            </a:r>
            <a:endParaRPr lang="fr-FR" sz="900" dirty="0">
              <a:solidFill>
                <a:schemeClr val="bg1">
                  <a:lumMod val="65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71" name="Picture 7" descr="Signature premium icon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44556" y="4551147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Letter premium icon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7437" y="3886706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ZoneTexte 42">
            <a:hlinkClick r:id="rId21" action="ppaction://hlinksldjump"/>
          </p:cNvPr>
          <p:cNvSpPr txBox="1"/>
          <p:nvPr/>
        </p:nvSpPr>
        <p:spPr>
          <a:xfrm>
            <a:off x="63451" y="1483716"/>
            <a:ext cx="1268189" cy="4616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>
                <a:solidFill>
                  <a:schemeClr val="bg1">
                    <a:lumMod val="65000"/>
                  </a:schemeClr>
                </a:solidFill>
                <a:latin typeface="Berlin Sans FB" panose="020E0602020502020306" pitchFamily="34" charset="0"/>
              </a:rPr>
              <a:t>Grâce à mon conseiller, je détermine la somme que je peux emprunter. </a:t>
            </a:r>
            <a:endParaRPr lang="fr-FR" sz="800" dirty="0">
              <a:solidFill>
                <a:schemeClr val="bg1">
                  <a:lumMod val="65000"/>
                </a:schemeClr>
              </a:solidFill>
              <a:latin typeface="Berlin Sans FB" panose="020E0602020502020306" pitchFamily="34" charset="0"/>
            </a:endParaRPr>
          </a:p>
        </p:txBody>
      </p:sp>
      <p:sp>
        <p:nvSpPr>
          <p:cNvPr id="50" name="Flèche droite 49"/>
          <p:cNvSpPr/>
          <p:nvPr/>
        </p:nvSpPr>
        <p:spPr>
          <a:xfrm>
            <a:off x="107504" y="2250249"/>
            <a:ext cx="8914921" cy="28625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ZoneTexte 56">
            <a:hlinkClick r:id="rId22" action="ppaction://hlinksldjump"/>
          </p:cNvPr>
          <p:cNvSpPr txBox="1"/>
          <p:nvPr/>
        </p:nvSpPr>
        <p:spPr>
          <a:xfrm>
            <a:off x="7068570" y="1600856"/>
            <a:ext cx="671782" cy="33855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>
                <a:latin typeface="Berlin Sans FB" panose="020E0602020502020306" pitchFamily="34" charset="0"/>
              </a:rPr>
              <a:t>Déblocage des fonds</a:t>
            </a:r>
          </a:p>
        </p:txBody>
      </p:sp>
      <p:pic>
        <p:nvPicPr>
          <p:cNvPr id="1045" name="Picture 21" descr="Property premium icon"/>
          <p:cNvPicPr>
            <a:picLocks noChangeAspect="1" noChangeArrowheads="1"/>
          </p:cNvPicPr>
          <p:nvPr/>
        </p:nvPicPr>
        <p:blipFill>
          <a:blip r:embed="rId23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20272" y="3018858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4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8482" y="2931790"/>
            <a:ext cx="327304" cy="327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00425" y="1815231"/>
            <a:ext cx="311363" cy="3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2" descr="Résultat de recherche d'images pour &quot;notaire&quot;">
            <a:hlinkClick r:id="rId26"/>
          </p:cNvPr>
          <p:cNvPicPr>
            <a:picLocks noChangeAspect="1" noChangeArrowheads="1"/>
          </p:cNvPicPr>
          <p:nvPr/>
        </p:nvPicPr>
        <p:blipFill>
          <a:blip r:embed="rId27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92011" y="540888"/>
            <a:ext cx="284400" cy="2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8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9796" y="1809137"/>
            <a:ext cx="308832" cy="308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4368" y="1841869"/>
            <a:ext cx="311363" cy="3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4" descr="Résultat de recherche d'images pour &quot;caisse d'epargne logo&quot;">
            <a:hlinkClick r:id="rId30"/>
          </p:cNvPr>
          <p:cNvPicPr>
            <a:picLocks noChangeAspect="1" noChangeArrowheads="1"/>
          </p:cNvPicPr>
          <p:nvPr/>
        </p:nvPicPr>
        <p:blipFill rotWithShape="1">
          <a:blip r:embed="rId31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80066" y="1544387"/>
            <a:ext cx="198562" cy="197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Résultat de recherche d'images pour &quot;caisse d'epargne logo&quot;">
            <a:hlinkClick r:id="rId30"/>
          </p:cNvPr>
          <p:cNvPicPr>
            <a:picLocks noChangeAspect="1" noChangeArrowheads="1"/>
          </p:cNvPicPr>
          <p:nvPr/>
        </p:nvPicPr>
        <p:blipFill rotWithShape="1">
          <a:blip r:embed="rId31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51666" y="4463596"/>
            <a:ext cx="198562" cy="197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4" descr="Résultat de recherche d'images pour &quot;caisse d'epargne logo&quot;">
            <a:hlinkClick r:id="rId30"/>
          </p:cNvPr>
          <p:cNvPicPr>
            <a:picLocks noChangeAspect="1" noChangeArrowheads="1"/>
          </p:cNvPicPr>
          <p:nvPr/>
        </p:nvPicPr>
        <p:blipFill rotWithShape="1">
          <a:blip r:embed="rId31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53318" y="1384737"/>
            <a:ext cx="198562" cy="197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4" descr="Résultat de recherche d'images pour &quot;caisse d'epargne logo&quot;">
            <a:hlinkClick r:id="rId30"/>
          </p:cNvPr>
          <p:cNvPicPr>
            <a:picLocks noChangeAspect="1" noChangeArrowheads="1"/>
          </p:cNvPicPr>
          <p:nvPr/>
        </p:nvPicPr>
        <p:blipFill rotWithShape="1">
          <a:blip r:embed="rId31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44387" y="4436481"/>
            <a:ext cx="198562" cy="197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Résultat de recherche d'images pour &quot;caisse d'epargne logo&quot;">
            <a:hlinkClick r:id="rId30"/>
          </p:cNvPr>
          <p:cNvPicPr>
            <a:picLocks noChangeAspect="1" noChangeArrowheads="1"/>
          </p:cNvPicPr>
          <p:nvPr/>
        </p:nvPicPr>
        <p:blipFill rotWithShape="1"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67121" y="1643366"/>
            <a:ext cx="198562" cy="197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Résultat de recherche d'images pour &quot;caisse d'epargne logo&quot;">
            <a:hlinkClick r:id="rId30"/>
          </p:cNvPr>
          <p:cNvPicPr>
            <a:picLocks noChangeAspect="1" noChangeArrowheads="1"/>
          </p:cNvPicPr>
          <p:nvPr/>
        </p:nvPicPr>
        <p:blipFill rotWithShape="1"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52396" y="3508318"/>
            <a:ext cx="198562" cy="197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4" descr="Résultat de recherche d'images pour &quot;caisse d'epargne logo&quot;">
            <a:hlinkClick r:id="rId30"/>
          </p:cNvPr>
          <p:cNvPicPr>
            <a:picLocks noChangeAspect="1" noChangeArrowheads="1"/>
          </p:cNvPicPr>
          <p:nvPr/>
        </p:nvPicPr>
        <p:blipFill rotWithShape="1"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21710" y="3955255"/>
            <a:ext cx="198562" cy="197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Résultat de recherche d'images pour &quot;caisse d'epargne logo&quot;">
            <a:hlinkClick r:id="rId30"/>
          </p:cNvPr>
          <p:cNvPicPr>
            <a:picLocks noChangeAspect="1" noChangeArrowheads="1"/>
          </p:cNvPicPr>
          <p:nvPr/>
        </p:nvPicPr>
        <p:blipFill rotWithShape="1"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801813" y="1799592"/>
            <a:ext cx="198562" cy="197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Résultat de recherche d'images pour &quot;caisse d'epargne logo&quot;">
            <a:hlinkClick r:id="rId30"/>
          </p:cNvPr>
          <p:cNvPicPr>
            <a:picLocks noChangeAspect="1" noChangeArrowheads="1"/>
          </p:cNvPicPr>
          <p:nvPr/>
        </p:nvPicPr>
        <p:blipFill rotWithShape="1"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56825" y="1483716"/>
            <a:ext cx="198562" cy="197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D0A2-BBF5-4B7E-A646-CBE7ACEBDC00}" type="slidenum">
              <a:rPr lang="fr-FR" smtClean="0"/>
              <a:t>2</a:t>
            </a:fld>
            <a:endParaRPr lang="fr-FR"/>
          </a:p>
        </p:txBody>
      </p:sp>
      <p:pic>
        <p:nvPicPr>
          <p:cNvPr id="80" name="Picture 2"/>
          <p:cNvPicPr>
            <a:picLocks noChangeAspect="1" noChangeArrowheads="1"/>
          </p:cNvPicPr>
          <p:nvPr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2400" y="63982"/>
            <a:ext cx="839951" cy="169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Image 78"/>
          <p:cNvPicPr>
            <a:picLocks noChangeAspect="1"/>
          </p:cNvPicPr>
          <p:nvPr/>
        </p:nvPicPr>
        <p:blipFill rotWithShape="1">
          <a:blip r:embed="rId33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28" t="-34231" r="-1"/>
          <a:stretch/>
        </p:blipFill>
        <p:spPr>
          <a:xfrm>
            <a:off x="8134841" y="233722"/>
            <a:ext cx="915067" cy="116547"/>
          </a:xfrm>
          <a:prstGeom prst="rect">
            <a:avLst/>
          </a:prstGeom>
        </p:spPr>
      </p:pic>
      <p:sp>
        <p:nvSpPr>
          <p:cNvPr id="82" name="ZoneTexte 81"/>
          <p:cNvSpPr txBox="1"/>
          <p:nvPr/>
        </p:nvSpPr>
        <p:spPr>
          <a:xfrm>
            <a:off x="3551515" y="4853512"/>
            <a:ext cx="14686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latin typeface="Century Gothic" panose="020B0502020202020204" pitchFamily="34" charset="0"/>
              </a:rPr>
              <a:t>Document interne </a:t>
            </a:r>
            <a:endParaRPr lang="fr-FR" sz="1100" dirty="0">
              <a:latin typeface="Century Gothic" panose="020B0502020202020204" pitchFamily="34" charset="0"/>
            </a:endParaRPr>
          </a:p>
        </p:txBody>
      </p:sp>
      <p:sp>
        <p:nvSpPr>
          <p:cNvPr id="83" name="ZoneTexte 82">
            <a:hlinkClick r:id="rId34" action="ppaction://hlinksldjump"/>
          </p:cNvPr>
          <p:cNvSpPr txBox="1"/>
          <p:nvPr/>
        </p:nvSpPr>
        <p:spPr>
          <a:xfrm>
            <a:off x="2944539" y="3457332"/>
            <a:ext cx="936064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>
                <a:latin typeface="Berlin Sans FB" panose="020E0602020502020306" pitchFamily="34" charset="0"/>
              </a:rPr>
              <a:t>Le choix de la garantie</a:t>
            </a:r>
            <a:endParaRPr lang="fr-FR" sz="800" dirty="0">
              <a:latin typeface="Berlin Sans FB" panose="020E0602020502020306" pitchFamily="34" charset="0"/>
            </a:endParaRPr>
          </a:p>
        </p:txBody>
      </p:sp>
      <p:sp>
        <p:nvSpPr>
          <p:cNvPr id="84" name="ZoneTexte 83">
            <a:hlinkClick r:id="rId35" action="ppaction://hlinksldjump"/>
          </p:cNvPr>
          <p:cNvSpPr txBox="1"/>
          <p:nvPr/>
        </p:nvSpPr>
        <p:spPr>
          <a:xfrm>
            <a:off x="2944539" y="3794284"/>
            <a:ext cx="936064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>
                <a:latin typeface="Berlin Sans FB" panose="020E0602020502020306" pitchFamily="34" charset="0"/>
              </a:rPr>
              <a:t>Le choix des assurances</a:t>
            </a:r>
            <a:endParaRPr lang="fr-FR" sz="800" dirty="0">
              <a:latin typeface="Berlin Sans FB" panose="020E0602020502020306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92792" y="3276616"/>
            <a:ext cx="248908" cy="324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4" descr="Résultat de recherche d'images pour &quot;caisse d'epargne logo&quot;">
            <a:hlinkClick r:id="rId30"/>
          </p:cNvPr>
          <p:cNvPicPr>
            <a:picLocks noChangeAspect="1" noChangeArrowheads="1"/>
          </p:cNvPicPr>
          <p:nvPr/>
        </p:nvPicPr>
        <p:blipFill rotWithShape="1"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12572" y="3048075"/>
            <a:ext cx="198562" cy="197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9783251" y="2173270"/>
            <a:ext cx="609600" cy="609600"/>
          </a:xfrm>
          <a:prstGeom prst="rect">
            <a:avLst/>
          </a:prstGeom>
        </p:spPr>
      </p:pic>
      <p:pic>
        <p:nvPicPr>
          <p:cNvPr id="85" name="Image 84">
            <a:hlinkClick r:id="rId38" action="ppaction://hlinksldjump"/>
          </p:cNvPr>
          <p:cNvPicPr>
            <a:picLocks noChangeAspect="1"/>
          </p:cNvPicPr>
          <p:nvPr/>
        </p:nvPicPr>
        <p:blipFill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398" y="4736762"/>
            <a:ext cx="1054458" cy="35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5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35460" y="919586"/>
            <a:ext cx="8540996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dirty="0" smtClean="0">
                <a:latin typeface="Berlin Sans FB" panose="020E0602020502020306" pitchFamily="34" charset="0"/>
              </a:rPr>
              <a:t>Quelles sont les étapes de mon achat immobilier ?  </a:t>
            </a:r>
          </a:p>
          <a:p>
            <a:pPr marL="1200150" lvl="2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dirty="0" smtClean="0">
                <a:latin typeface="Berlin Sans FB" panose="020E0602020502020306" pitchFamily="34" charset="0"/>
              </a:rPr>
              <a:t>Quelle somme puis-je emprunter ? </a:t>
            </a:r>
          </a:p>
          <a:p>
            <a:pPr marL="1200150" lvl="2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dirty="0" smtClean="0">
                <a:latin typeface="Berlin Sans FB" panose="020E0602020502020306" pitchFamily="34" charset="0"/>
              </a:rPr>
              <a:t>Dilemme : achat dans l’ancien ou nouvelle construction ? </a:t>
            </a:r>
          </a:p>
          <a:p>
            <a:pPr marL="1200150" lvl="2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dirty="0" smtClean="0">
                <a:latin typeface="Berlin Sans FB" panose="020E0602020502020306" pitchFamily="34" charset="0"/>
              </a:rPr>
              <a:t>Les choses sérieuses peuvent commencer ! </a:t>
            </a:r>
          </a:p>
          <a:p>
            <a:pPr marL="1200150" lvl="2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dirty="0" smtClean="0">
                <a:solidFill>
                  <a:srgbClr val="FF0000"/>
                </a:solidFill>
                <a:latin typeface="Berlin Sans FB" panose="020E0602020502020306" pitchFamily="34" charset="0"/>
              </a:rPr>
              <a:t>Je fonce chez mon banquier ! </a:t>
            </a:r>
          </a:p>
          <a:p>
            <a:pPr marL="1200150" lvl="2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dirty="0">
                <a:latin typeface="Berlin Sans FB" panose="020E0602020502020306" pitchFamily="34" charset="0"/>
              </a:rPr>
              <a:t>Prochaine étape : RDV chez le Notaire !</a:t>
            </a:r>
          </a:p>
          <a:p>
            <a:pPr marL="1200150" lvl="2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dirty="0">
                <a:latin typeface="Berlin Sans FB" panose="020E0602020502020306" pitchFamily="34" charset="0"/>
              </a:rPr>
              <a:t>Chouette !! Je suis enfin propriétaire </a:t>
            </a:r>
            <a:r>
              <a:rPr lang="fr-FR" dirty="0">
                <a:latin typeface="Berlin Sans FB" panose="020E0602020502020306" pitchFamily="34" charset="0"/>
                <a:sym typeface="Wingdings" panose="05000000000000000000" pitchFamily="2" charset="2"/>
              </a:rPr>
              <a:t>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35459" y="33667"/>
            <a:ext cx="74608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C00000"/>
                </a:solidFill>
                <a:latin typeface="Berlin Sans FB" panose="020E0602020502020306" pitchFamily="34" charset="0"/>
              </a:rPr>
              <a:t>S</a:t>
            </a:r>
            <a:r>
              <a:rPr lang="fr-FR" sz="2000" b="1" dirty="0" smtClean="0">
                <a:latin typeface="Berlin Sans FB" panose="020E0602020502020306" pitchFamily="34" charset="0"/>
              </a:rPr>
              <a:t>OMMAIRE</a:t>
            </a:r>
            <a:r>
              <a:rPr lang="fr-FR" sz="2000" b="1" dirty="0" smtClean="0">
                <a:solidFill>
                  <a:srgbClr val="C00000"/>
                </a:solidFill>
                <a:latin typeface="Berlin Sans FB" panose="020E0602020502020306" pitchFamily="34" charset="0"/>
              </a:rPr>
              <a:t> </a:t>
            </a:r>
            <a:endParaRPr lang="fr-FR" sz="2000" dirty="0" smtClean="0">
              <a:latin typeface="Berlin Sans FB" panose="020E0602020502020306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D0A2-BBF5-4B7E-A646-CBE7ACEBDC00}" type="slidenum">
              <a:rPr lang="fr-FR" smtClean="0"/>
              <a:t>3</a:t>
            </a:fld>
            <a:endParaRPr lang="fr-FR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2400" y="63982"/>
            <a:ext cx="839951" cy="169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43864" y="4736307"/>
            <a:ext cx="304800" cy="3048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28" t="-34231" r="-1"/>
          <a:stretch/>
        </p:blipFill>
        <p:spPr>
          <a:xfrm>
            <a:off x="8134841" y="233722"/>
            <a:ext cx="915067" cy="116547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3551515" y="4853512"/>
            <a:ext cx="14686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latin typeface="Century Gothic" panose="020B0502020202020204" pitchFamily="34" charset="0"/>
              </a:rPr>
              <a:t>Document interne </a:t>
            </a:r>
            <a:endParaRPr lang="fr-FR" sz="1100" dirty="0">
              <a:latin typeface="Century Gothic" panose="020B0502020202020204" pitchFamily="34" charset="0"/>
            </a:endParaRPr>
          </a:p>
        </p:txBody>
      </p:sp>
      <p:pic>
        <p:nvPicPr>
          <p:cNvPr id="12" name="Image 11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398" y="4736762"/>
            <a:ext cx="1054458" cy="35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83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5980" y="0"/>
            <a:ext cx="4708020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457380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sx="101000" sy="101000" algn="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900" y="4501944"/>
            <a:ext cx="972000" cy="218096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806934" y="4867228"/>
            <a:ext cx="978011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MARKETING . Marchés &amp; Offres</a:t>
            </a:r>
          </a:p>
        </p:txBody>
      </p:sp>
      <p:pic>
        <p:nvPicPr>
          <p:cNvPr id="8" name="Image 7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0939" y="2568484"/>
            <a:ext cx="1890000" cy="53605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39" y="1024841"/>
            <a:ext cx="3213000" cy="1019637"/>
          </a:xfrm>
          <a:prstGeom prst="rect">
            <a:avLst/>
          </a:prstGeom>
        </p:spPr>
      </p:pic>
      <p:cxnSp>
        <p:nvCxnSpPr>
          <p:cNvPr id="12" name="Connecteur droit 11"/>
          <p:cNvCxnSpPr/>
          <p:nvPr/>
        </p:nvCxnSpPr>
        <p:spPr>
          <a:xfrm>
            <a:off x="1520927" y="2237932"/>
            <a:ext cx="1485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55140" y="1014325"/>
            <a:ext cx="3612803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2492"/>
          <a:stretch/>
        </p:blipFill>
        <p:spPr>
          <a:xfrm>
            <a:off x="561815" y="1045671"/>
            <a:ext cx="3399452" cy="577354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919" y="1527802"/>
            <a:ext cx="3485848" cy="435314"/>
          </a:xfrm>
          <a:prstGeom prst="rect">
            <a:avLst/>
          </a:prstGeom>
        </p:spPr>
      </p:pic>
      <p:pic>
        <p:nvPicPr>
          <p:cNvPr id="14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729441" y="372387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9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8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135460" y="89456"/>
            <a:ext cx="746087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sz="2000" b="1" dirty="0">
                <a:latin typeface="Berlin Sans FB" panose="020E0602020502020306" pitchFamily="34" charset="0"/>
              </a:rPr>
              <a:t>E </a:t>
            </a:r>
            <a:r>
              <a:rPr lang="fr-FR" sz="2000" b="1" dirty="0" smtClean="0">
                <a:latin typeface="Berlin Sans FB" panose="020E0602020502020306" pitchFamily="34" charset="0"/>
              </a:rPr>
              <a:t>FINANCEMENT</a:t>
            </a:r>
            <a:endParaRPr lang="fr-FR" sz="2000" dirty="0" smtClean="0">
              <a:latin typeface="Berlin Sans FB" panose="020E0602020502020306" pitchFamily="34" charset="0"/>
            </a:endParaRPr>
          </a:p>
          <a:p>
            <a:endParaRPr lang="fr-FR" dirty="0" smtClean="0">
              <a:latin typeface="Berlin Sans FB" panose="020E0602020502020306" pitchFamily="34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63985" y="627534"/>
            <a:ext cx="3749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Berlin Sans FB" panose="020E0602020502020306" pitchFamily="34" charset="0"/>
              </a:rPr>
              <a:t>Coût réel de mon achat immobilier : 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45674" y="3147814"/>
            <a:ext cx="1545831" cy="1083242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Berlin Sans FB" panose="020E0602020502020306" pitchFamily="34" charset="0"/>
              </a:rPr>
              <a:t>Prix du bien </a:t>
            </a:r>
            <a:r>
              <a:rPr lang="fr-FR" sz="1600" dirty="0" smtClean="0">
                <a:latin typeface="Berlin Sans FB" panose="020E0602020502020306" pitchFamily="34" charset="0"/>
              </a:rPr>
              <a:t>immobilier &amp; travaux</a:t>
            </a:r>
            <a:endParaRPr lang="fr-FR" sz="1600" dirty="0">
              <a:latin typeface="Berlin Sans FB" panose="020E0602020502020306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95307" y="1363439"/>
            <a:ext cx="1944446" cy="80564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Berlin Sans FB" panose="020E0602020502020306" pitchFamily="34" charset="0"/>
              </a:rPr>
              <a:t>Frais d’agence </a:t>
            </a:r>
          </a:p>
          <a:p>
            <a:pPr algn="ctr"/>
            <a:r>
              <a:rPr lang="fr-FR" sz="1100" dirty="0" smtClean="0">
                <a:latin typeface="Berlin Sans FB" panose="020E0602020502020306" pitchFamily="34" charset="0"/>
              </a:rPr>
              <a:t>(si la vente passe par une agence)</a:t>
            </a:r>
            <a:endParaRPr lang="fr-FR" sz="1100" dirty="0">
              <a:latin typeface="Berlin Sans FB" panose="020E0602020502020306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228185" y="2164134"/>
            <a:ext cx="2652226" cy="2135808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Berlin Sans FB" panose="020E0602020502020306" pitchFamily="34" charset="0"/>
              </a:rPr>
              <a:t>Coût lié au financement </a:t>
            </a:r>
            <a:r>
              <a:rPr lang="fr-FR" sz="1600" dirty="0" smtClean="0">
                <a:latin typeface="Berlin Sans FB" panose="020E0602020502020306" pitchFamily="34" charset="0"/>
              </a:rPr>
              <a:t>:</a:t>
            </a:r>
          </a:p>
          <a:p>
            <a:pPr algn="ctr"/>
            <a:r>
              <a:rPr lang="fr-FR" sz="1400" dirty="0" smtClean="0">
                <a:latin typeface="Berlin Sans FB" panose="020E0602020502020306" pitchFamily="34" charset="0"/>
              </a:rPr>
              <a:t> </a:t>
            </a:r>
          </a:p>
          <a:p>
            <a:pPr marL="171450" indent="-171450">
              <a:buFontTx/>
              <a:buChar char="-"/>
            </a:pPr>
            <a:r>
              <a:rPr lang="fr-FR" sz="1050" b="1" dirty="0" smtClean="0">
                <a:latin typeface="Berlin Sans FB" panose="020E0602020502020306" pitchFamily="34" charset="0"/>
              </a:rPr>
              <a:t>Frais de dossier </a:t>
            </a:r>
            <a:r>
              <a:rPr lang="fr-FR" sz="1050" dirty="0" smtClean="0">
                <a:latin typeface="Berlin Sans FB" panose="020E0602020502020306" pitchFamily="34" charset="0"/>
              </a:rPr>
              <a:t>: </a:t>
            </a:r>
            <a:r>
              <a:rPr lang="fr-FR" sz="1000" dirty="0" smtClean="0">
                <a:latin typeface="Berlin Sans FB" panose="020E0602020502020306" pitchFamily="34" charset="0"/>
              </a:rPr>
              <a:t>temps passé par la banque pour l’ensemble du </a:t>
            </a:r>
            <a:r>
              <a:rPr lang="fr-FR" sz="1000" dirty="0" err="1" smtClean="0">
                <a:latin typeface="Berlin Sans FB" panose="020E0602020502020306" pitchFamily="34" charset="0"/>
              </a:rPr>
              <a:t>process</a:t>
            </a:r>
            <a:r>
              <a:rPr lang="fr-FR" sz="1000" dirty="0" smtClean="0">
                <a:latin typeface="Berlin Sans FB" panose="020E0602020502020306" pitchFamily="34" charset="0"/>
              </a:rPr>
              <a:t> de votre crédit immobilier</a:t>
            </a:r>
          </a:p>
          <a:p>
            <a:pPr marL="171450" indent="-171450">
              <a:buFontTx/>
              <a:buChar char="-"/>
            </a:pPr>
            <a:endParaRPr lang="fr-FR" sz="1000" dirty="0" smtClean="0">
              <a:latin typeface="Berlin Sans FB" panose="020E0602020502020306" pitchFamily="34" charset="0"/>
            </a:endParaRPr>
          </a:p>
          <a:p>
            <a:pPr marL="171450" indent="-171450">
              <a:buFontTx/>
              <a:buChar char="-"/>
            </a:pPr>
            <a:r>
              <a:rPr lang="fr-FR" sz="1050" b="1" dirty="0" smtClean="0">
                <a:latin typeface="Berlin Sans FB" panose="020E0602020502020306" pitchFamily="34" charset="0"/>
              </a:rPr>
              <a:t>Frais de garantie </a:t>
            </a:r>
            <a:r>
              <a:rPr lang="fr-FR" sz="1050" dirty="0" smtClean="0">
                <a:latin typeface="Berlin Sans FB" panose="020E0602020502020306" pitchFamily="34" charset="0"/>
              </a:rPr>
              <a:t>: </a:t>
            </a:r>
            <a:r>
              <a:rPr lang="fr-FR" sz="1000" dirty="0" smtClean="0">
                <a:latin typeface="Berlin Sans FB" panose="020E0602020502020306" pitchFamily="34" charset="0"/>
              </a:rPr>
              <a:t>garantie pour la banque d’être remboursée, en cas de défaillance financière de l’emprunteur. </a:t>
            </a:r>
            <a:endParaRPr lang="fr-FR" sz="1050" dirty="0" smtClean="0">
              <a:latin typeface="Berlin Sans FB" panose="020E0602020502020306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D0A2-BBF5-4B7E-A646-CBE7ACEBDC00}" type="slidenum">
              <a:rPr lang="fr-FR" smtClean="0"/>
              <a:t>5</a:t>
            </a:fld>
            <a:endParaRPr lang="fr-FR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784" y="1851670"/>
            <a:ext cx="3244490" cy="3244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51339" y1="41964" x2="54018" y2="34375"/>
                        <a14:foregroundMark x1="37946" y1="69643" x2="43750" y2="64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306" y="4021560"/>
            <a:ext cx="413700" cy="41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11765" y1="73109" x2="42017" y2="873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3979" y="1954178"/>
            <a:ext cx="649182" cy="649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4" descr="Euro premium ic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3375" y="4176840"/>
            <a:ext cx="516840" cy="516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915434" y="4753917"/>
            <a:ext cx="273190" cy="273190"/>
          </a:xfrm>
          <a:prstGeom prst="rect">
            <a:avLst/>
          </a:prstGeom>
        </p:spPr>
      </p:pic>
      <p:sp>
        <p:nvSpPr>
          <p:cNvPr id="29" name="Rectangle 28">
            <a:hlinkClick r:id="rId12"/>
          </p:cNvPr>
          <p:cNvSpPr/>
          <p:nvPr/>
        </p:nvSpPr>
        <p:spPr>
          <a:xfrm>
            <a:off x="4313487" y="1454634"/>
            <a:ext cx="1773916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latin typeface="Berlin Sans FB" panose="020E0602020502020306" pitchFamily="34" charset="0"/>
              </a:rPr>
              <a:t>Estimer mes frais de notaire</a:t>
            </a:r>
            <a:endParaRPr lang="fr-FR" sz="1100" dirty="0">
              <a:latin typeface="Berlin Sans FB" panose="020E0602020502020306" pitchFamily="34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2400" y="63982"/>
            <a:ext cx="839951" cy="169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3973823" y="543653"/>
            <a:ext cx="2360801" cy="866632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Berlin Sans FB" panose="020E0602020502020306" pitchFamily="34" charset="0"/>
              </a:rPr>
              <a:t>Frais de Notaire </a:t>
            </a:r>
          </a:p>
          <a:p>
            <a:pPr algn="ctr"/>
            <a:r>
              <a:rPr lang="fr-FR" sz="1050" dirty="0" smtClean="0">
                <a:latin typeface="Berlin Sans FB" panose="020E0602020502020306" pitchFamily="34" charset="0"/>
              </a:rPr>
              <a:t>8 %* du prix de vente pour de l’ancien,</a:t>
            </a:r>
          </a:p>
          <a:p>
            <a:pPr algn="ctr"/>
            <a:r>
              <a:rPr lang="fr-FR" sz="1050" dirty="0" smtClean="0">
                <a:latin typeface="Berlin Sans FB" panose="020E0602020502020306" pitchFamily="34" charset="0"/>
              </a:rPr>
              <a:t>2 %* du prix de vente pour du neuf</a:t>
            </a:r>
          </a:p>
        </p:txBody>
      </p:sp>
      <p:pic>
        <p:nvPicPr>
          <p:cNvPr id="32" name="Picture 4" descr="Résultat de recherche d'images pour &quot;notaire&quot;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714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9737" y="98316"/>
            <a:ext cx="713661" cy="713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6770781" y="783893"/>
            <a:ext cx="1825903" cy="10933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Berlin Sans FB" panose="020E0602020502020306" pitchFamily="34" charset="0"/>
              </a:rPr>
              <a:t>Frais de Courtage</a:t>
            </a:r>
          </a:p>
          <a:p>
            <a:pPr algn="ctr"/>
            <a:r>
              <a:rPr lang="fr-FR" sz="1100" dirty="0" smtClean="0">
                <a:latin typeface="Berlin Sans FB" panose="020E0602020502020306" pitchFamily="34" charset="0"/>
              </a:rPr>
              <a:t>(si vous passez par un courtier)</a:t>
            </a:r>
            <a:r>
              <a:rPr lang="fr-FR" sz="1600" b="1" dirty="0" smtClean="0">
                <a:latin typeface="Berlin Sans FB" panose="020E0602020502020306" pitchFamily="34" charset="0"/>
              </a:rPr>
              <a:t> </a:t>
            </a:r>
          </a:p>
        </p:txBody>
      </p:sp>
      <p:pic>
        <p:nvPicPr>
          <p:cNvPr id="36" name="Picture 2" descr="Investment premium icon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282" y="475647"/>
            <a:ext cx="715644" cy="715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Image 36">
            <a:hlinkClick r:id="rId12"/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711668" y="1769948"/>
            <a:ext cx="418189" cy="400985"/>
          </a:xfrm>
          <a:prstGeom prst="rect">
            <a:avLst/>
          </a:prstGeom>
        </p:spPr>
      </p:pic>
      <p:sp>
        <p:nvSpPr>
          <p:cNvPr id="38" name="ZoneTexte 37"/>
          <p:cNvSpPr txBox="1"/>
          <p:nvPr/>
        </p:nvSpPr>
        <p:spPr>
          <a:xfrm>
            <a:off x="3973823" y="1410123"/>
            <a:ext cx="25619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 smtClean="0">
                <a:latin typeface="Berlin Sans FB" panose="020E0602020502020306" pitchFamily="34" charset="0"/>
              </a:rPr>
              <a:t>* Taux donnés à titre indicatif, susceptibles d’évolution. </a:t>
            </a:r>
            <a:endParaRPr lang="fr-FR" sz="800" dirty="0">
              <a:latin typeface="Berlin Sans FB" panose="020E0602020502020306" pitchFamily="34" charset="0"/>
            </a:endParaRP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19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28" t="-34231" r="-1"/>
          <a:stretch/>
        </p:blipFill>
        <p:spPr>
          <a:xfrm>
            <a:off x="8134841" y="233722"/>
            <a:ext cx="915067" cy="116547"/>
          </a:xfrm>
          <a:prstGeom prst="rect">
            <a:avLst/>
          </a:prstGeom>
        </p:spPr>
      </p:pic>
      <p:sp>
        <p:nvSpPr>
          <p:cNvPr id="25" name="ZoneTexte 24"/>
          <p:cNvSpPr txBox="1"/>
          <p:nvPr/>
        </p:nvSpPr>
        <p:spPr>
          <a:xfrm>
            <a:off x="3551515" y="4853512"/>
            <a:ext cx="14686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latin typeface="Century Gothic" panose="020B0502020202020204" pitchFamily="34" charset="0"/>
              </a:rPr>
              <a:t>Document interne </a:t>
            </a:r>
            <a:endParaRPr lang="fr-FR" sz="1100" dirty="0">
              <a:latin typeface="Century Gothic" panose="020B0502020202020204" pitchFamily="34" charset="0"/>
            </a:endParaRPr>
          </a:p>
        </p:txBody>
      </p:sp>
      <p:pic>
        <p:nvPicPr>
          <p:cNvPr id="26" name="Image 25">
            <a:hlinkClick r:id="rId20" action="ppaction://hlinksldjump"/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398" y="4736762"/>
            <a:ext cx="1054458" cy="35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913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1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5980" y="0"/>
            <a:ext cx="4708020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457380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sx="101000" sy="101000" algn="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900" y="4501944"/>
            <a:ext cx="972000" cy="218096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806934" y="4867228"/>
            <a:ext cx="978011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MARKETING . Marchés &amp; Offres</a:t>
            </a:r>
          </a:p>
        </p:txBody>
      </p:sp>
      <p:pic>
        <p:nvPicPr>
          <p:cNvPr id="8" name="Image 7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0939" y="2568484"/>
            <a:ext cx="1890000" cy="53605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281" y="1024841"/>
            <a:ext cx="3213000" cy="1019637"/>
          </a:xfrm>
          <a:prstGeom prst="rect">
            <a:avLst/>
          </a:prstGeom>
        </p:spPr>
      </p:pic>
      <p:cxnSp>
        <p:nvCxnSpPr>
          <p:cNvPr id="12" name="Connecteur droit 11"/>
          <p:cNvCxnSpPr/>
          <p:nvPr/>
        </p:nvCxnSpPr>
        <p:spPr>
          <a:xfrm>
            <a:off x="1520927" y="2237932"/>
            <a:ext cx="1485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88982" y="1014325"/>
            <a:ext cx="3612803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002" y="925163"/>
            <a:ext cx="3853801" cy="508993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8035" y="1426996"/>
            <a:ext cx="3967941" cy="520283"/>
          </a:xfrm>
          <a:prstGeom prst="rect">
            <a:avLst/>
          </a:prstGeom>
        </p:spPr>
      </p:pic>
      <p:pic>
        <p:nvPicPr>
          <p:cNvPr id="16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729441" y="350785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23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5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135460" y="89456"/>
            <a:ext cx="746087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sz="2000" b="1" dirty="0">
                <a:latin typeface="Berlin Sans FB" panose="020E0602020502020306" pitchFamily="34" charset="0"/>
              </a:rPr>
              <a:t>E </a:t>
            </a:r>
            <a:r>
              <a:rPr lang="fr-FR" sz="2000" b="1" dirty="0" smtClean="0">
                <a:latin typeface="Berlin Sans FB" panose="020E0602020502020306" pitchFamily="34" charset="0"/>
              </a:rPr>
              <a:t>FINANCEMENT</a:t>
            </a:r>
            <a:endParaRPr lang="fr-FR" sz="2000" dirty="0" smtClean="0">
              <a:latin typeface="Berlin Sans FB" panose="020E0602020502020306" pitchFamily="34" charset="0"/>
            </a:endParaRPr>
          </a:p>
          <a:p>
            <a:endParaRPr lang="fr-FR" dirty="0" smtClean="0">
              <a:latin typeface="Berlin Sans FB" panose="020E0602020502020306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95075" y="474226"/>
            <a:ext cx="2472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Berlin Sans FB" panose="020E0602020502020306" pitchFamily="34" charset="0"/>
                <a:hlinkClick r:id="rId5"/>
              </a:rPr>
              <a:t>Les différentes garanties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1" name="Rectangle 10">
            <a:hlinkClick r:id="rId6"/>
          </p:cNvPr>
          <p:cNvSpPr/>
          <p:nvPr/>
        </p:nvSpPr>
        <p:spPr>
          <a:xfrm>
            <a:off x="4573748" y="915566"/>
            <a:ext cx="2217832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latin typeface="Berlin Sans FB" panose="020E0602020502020306" pitchFamily="34" charset="0"/>
                <a:hlinkClick r:id="rId7"/>
              </a:rPr>
              <a:t>Hypothèque</a:t>
            </a:r>
            <a:endParaRPr lang="fr-FR" sz="1400" dirty="0">
              <a:latin typeface="Berlin Sans FB" panose="020E0602020502020306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D0A2-BBF5-4B7E-A646-CBE7ACEBDC00}" type="slidenum">
              <a:rPr lang="fr-FR" smtClean="0"/>
              <a:t>7</a:t>
            </a:fld>
            <a:endParaRPr lang="fr-FR"/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2400" y="63982"/>
            <a:ext cx="839951" cy="169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Rectangle 55">
            <a:hlinkClick r:id="rId9"/>
          </p:cNvPr>
          <p:cNvSpPr/>
          <p:nvPr/>
        </p:nvSpPr>
        <p:spPr>
          <a:xfrm>
            <a:off x="68509" y="935114"/>
            <a:ext cx="2217832" cy="5132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latin typeface="Berlin Sans FB" panose="020E0602020502020306" pitchFamily="34" charset="0"/>
                <a:hlinkClick r:id="rId10"/>
              </a:rPr>
              <a:t>Cautionnement personnes morales </a:t>
            </a:r>
            <a:endParaRPr lang="fr-FR" sz="1400" dirty="0">
              <a:latin typeface="Berlin Sans FB" panose="020E0602020502020306" pitchFamily="34" charset="0"/>
            </a:endParaRPr>
          </a:p>
        </p:txBody>
      </p:sp>
      <p:sp>
        <p:nvSpPr>
          <p:cNvPr id="57" name="Rectangle 56">
            <a:hlinkClick r:id="rId11"/>
          </p:cNvPr>
          <p:cNvSpPr/>
          <p:nvPr/>
        </p:nvSpPr>
        <p:spPr>
          <a:xfrm>
            <a:off x="2374407" y="914847"/>
            <a:ext cx="2052358" cy="50800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latin typeface="Berlin Sans FB" panose="020E0602020502020306" pitchFamily="34" charset="0"/>
                <a:hlinkClick r:id="rId12"/>
              </a:rPr>
              <a:t>Cautionnement personnes physiques </a:t>
            </a:r>
            <a:endParaRPr lang="fr-FR" sz="1400" dirty="0">
              <a:latin typeface="Berlin Sans FB" panose="020E0602020502020306" pitchFamily="34" charset="0"/>
            </a:endParaRPr>
          </a:p>
        </p:txBody>
      </p:sp>
      <p:sp>
        <p:nvSpPr>
          <p:cNvPr id="15" name="Rectangle 14">
            <a:hlinkClick r:id="rId6"/>
          </p:cNvPr>
          <p:cNvSpPr/>
          <p:nvPr/>
        </p:nvSpPr>
        <p:spPr>
          <a:xfrm>
            <a:off x="6885754" y="906707"/>
            <a:ext cx="2217832" cy="3600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latin typeface="Berlin Sans FB" panose="020E0602020502020306" pitchFamily="34" charset="0"/>
                <a:hlinkClick r:id="rId7"/>
              </a:rPr>
              <a:t>PPD</a:t>
            </a:r>
            <a:endParaRPr lang="fr-FR" sz="1400" dirty="0">
              <a:latin typeface="Berlin Sans FB" panose="020E0602020502020306" pitchFamily="34" charset="0"/>
            </a:endParaRPr>
          </a:p>
        </p:txBody>
      </p:sp>
      <p:pic>
        <p:nvPicPr>
          <p:cNvPr id="23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924901" y="4827400"/>
            <a:ext cx="191715" cy="191715"/>
          </a:xfrm>
          <a:prstGeom prst="rect">
            <a:avLst/>
          </a:prstGeom>
        </p:spPr>
      </p:pic>
      <p:pic>
        <p:nvPicPr>
          <p:cNvPr id="83" name="Image 82"/>
          <p:cNvPicPr>
            <a:picLocks noChangeAspect="1"/>
          </p:cNvPicPr>
          <p:nvPr/>
        </p:nvPicPr>
        <p:blipFill rotWithShape="1">
          <a:blip r:embed="rId14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28" t="-34231" r="-1"/>
          <a:stretch/>
        </p:blipFill>
        <p:spPr>
          <a:xfrm>
            <a:off x="8134841" y="233722"/>
            <a:ext cx="915067" cy="116547"/>
          </a:xfrm>
          <a:prstGeom prst="rect">
            <a:avLst/>
          </a:prstGeom>
        </p:spPr>
      </p:pic>
      <p:sp>
        <p:nvSpPr>
          <p:cNvPr id="85" name="ZoneTexte 84"/>
          <p:cNvSpPr txBox="1"/>
          <p:nvPr/>
        </p:nvSpPr>
        <p:spPr>
          <a:xfrm>
            <a:off x="3551515" y="4853512"/>
            <a:ext cx="14686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latin typeface="Century Gothic" panose="020B0502020202020204" pitchFamily="34" charset="0"/>
              </a:rPr>
              <a:t>Document interne </a:t>
            </a:r>
            <a:endParaRPr lang="fr-FR" sz="1100" dirty="0">
              <a:latin typeface="Century Gothic" panose="020B0502020202020204" pitchFamily="34" charset="0"/>
            </a:endParaRPr>
          </a:p>
        </p:txBody>
      </p:sp>
      <p:pic>
        <p:nvPicPr>
          <p:cNvPr id="86" name="Image 85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398" y="4736762"/>
            <a:ext cx="1054458" cy="355072"/>
          </a:xfrm>
          <a:prstGeom prst="rect">
            <a:avLst/>
          </a:prstGeom>
        </p:spPr>
      </p:pic>
      <p:cxnSp>
        <p:nvCxnSpPr>
          <p:cNvPr id="141" name="Connecteur droit 140"/>
          <p:cNvCxnSpPr/>
          <p:nvPr/>
        </p:nvCxnSpPr>
        <p:spPr>
          <a:xfrm>
            <a:off x="4554538" y="4519613"/>
            <a:ext cx="4495800" cy="635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2" name="ZoneTexte 141"/>
          <p:cNvSpPr txBox="1"/>
          <p:nvPr/>
        </p:nvSpPr>
        <p:spPr>
          <a:xfrm>
            <a:off x="6216650" y="4354513"/>
            <a:ext cx="1292225" cy="3079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Suretés réelles </a:t>
            </a:r>
          </a:p>
        </p:txBody>
      </p:sp>
      <p:pic>
        <p:nvPicPr>
          <p:cNvPr id="143" name="Picture 4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1800" y="3652838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" name="Picture 2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2250" y="1698625"/>
            <a:ext cx="11112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5" name="Picture 4" descr="Résultat de recherche d'images pour &quot;caisse d'epargne logo&quot;">
            <a:hlinkClick r:id="rId19"/>
          </p:cNvPr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1639888"/>
            <a:ext cx="5016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" name="Picture 4" descr="Résultat de recherche d'images pour &quot;notaire&quot;">
            <a:hlinkClick r:id="rId21"/>
          </p:cNvPr>
          <p:cNvPicPr>
            <a:picLocks noChangeAspect="1" noChangeArrowheads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7575" y="2828925"/>
            <a:ext cx="584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8" name="Groupe 15"/>
          <p:cNvGrpSpPr>
            <a:grpSpLocks/>
          </p:cNvGrpSpPr>
          <p:nvPr/>
        </p:nvGrpSpPr>
        <p:grpSpPr bwMode="auto">
          <a:xfrm>
            <a:off x="7069138" y="1470025"/>
            <a:ext cx="838200" cy="928688"/>
            <a:chOff x="925863" y="1635646"/>
            <a:chExt cx="1144164" cy="1430717"/>
          </a:xfrm>
        </p:grpSpPr>
        <p:pic>
          <p:nvPicPr>
            <p:cNvPr id="149" name="Picture 3"/>
            <p:cNvPicPr>
              <a:picLocks noChangeAspect="1" noChangeArrowheads="1"/>
            </p:cNvPicPr>
            <p:nvPr/>
          </p:nvPicPr>
          <p:blipFill>
            <a:blip r:embed="rId2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5902" y="2063187"/>
              <a:ext cx="1003176" cy="1003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0" name="Picture 2"/>
            <p:cNvPicPr>
              <a:picLocks noChangeAspect="1" noChangeArrowheads="1"/>
            </p:cNvPicPr>
            <p:nvPr/>
          </p:nvPicPr>
          <p:blipFill>
            <a:blip r:embed="rId2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925863" y="1635646"/>
              <a:ext cx="1144164" cy="4718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1" name="Picture 4" descr="Résultat de recherche d'images pour &quot;notaire&quot;">
            <a:hlinkClick r:id="rId21"/>
          </p:cNvPr>
          <p:cNvPicPr>
            <a:picLocks noChangeAspect="1" noChangeArrowheads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3238" y="1744663"/>
            <a:ext cx="43497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2" name="Rectangle 151"/>
          <p:cNvSpPr/>
          <p:nvPr/>
        </p:nvSpPr>
        <p:spPr>
          <a:xfrm>
            <a:off x="5664116" y="3015058"/>
            <a:ext cx="914400" cy="250046"/>
          </a:xfrm>
          <a:prstGeom prst="rect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dirty="0">
                <a:latin typeface="Berlin Sans FB" panose="020E0602020502020306" pitchFamily="34" charset="0"/>
                <a:cs typeface="Aharoni" panose="02010803020104030203" pitchFamily="2" charset="-79"/>
              </a:rPr>
              <a:t>A vendre</a:t>
            </a:r>
          </a:p>
        </p:txBody>
      </p:sp>
      <p:sp>
        <p:nvSpPr>
          <p:cNvPr id="153" name="ZoneTexte 3"/>
          <p:cNvSpPr txBox="1">
            <a:spLocks noChangeArrowheads="1"/>
          </p:cNvSpPr>
          <p:nvPr/>
        </p:nvSpPr>
        <p:spPr bwMode="auto">
          <a:xfrm>
            <a:off x="5834063" y="2224088"/>
            <a:ext cx="5746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9600">
                <a:latin typeface="Chiller" panose="04020404031007020602" pitchFamily="82" charset="0"/>
              </a:rPr>
              <a:t>x</a:t>
            </a:r>
          </a:p>
        </p:txBody>
      </p:sp>
      <p:pic>
        <p:nvPicPr>
          <p:cNvPr id="154" name="Picture 14" descr="Euro premium icon">
            <a:hlinkClick r:id="rId26"/>
          </p:cNvPr>
          <p:cNvPicPr>
            <a:picLocks noChangeAspect="1" noChangeArrowheads="1"/>
          </p:cNvPicPr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2050" y="1565275"/>
            <a:ext cx="28416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" name="Picture 3"/>
          <p:cNvPicPr>
            <a:picLocks noChangeAspect="1" noChangeArrowheads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92750" y="2057400"/>
            <a:ext cx="733425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6" name="Rectangle 155"/>
          <p:cNvSpPr/>
          <p:nvPr/>
        </p:nvSpPr>
        <p:spPr>
          <a:xfrm>
            <a:off x="7372868" y="2558556"/>
            <a:ext cx="1069416" cy="2880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dirty="0">
                <a:latin typeface="Berlin Sans FB" panose="020E0602020502020306" pitchFamily="34" charset="0"/>
              </a:rPr>
              <a:t>≈ Hypothèque</a:t>
            </a:r>
          </a:p>
        </p:txBody>
      </p:sp>
      <p:pic>
        <p:nvPicPr>
          <p:cNvPr id="157" name="Picture 9" descr="Résultat de recherche d'images pour &quot;alsace moselle carte&quot;">
            <a:hlinkClick r:id="rId29"/>
          </p:cNvPr>
          <p:cNvPicPr>
            <a:picLocks noChangeAspect="1" noChangeArrowheads="1"/>
          </p:cNvPicPr>
          <p:nvPr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5238" y="3644900"/>
            <a:ext cx="473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8" name="Picture 14" descr="Euro premium icon"/>
          <p:cNvPicPr>
            <a:picLocks noChangeAspect="1" noChangeArrowheads="1"/>
          </p:cNvPicPr>
          <p:nvPr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8313" y="3719513"/>
            <a:ext cx="511175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9" name="Flèche vers le bas 158"/>
          <p:cNvSpPr/>
          <p:nvPr/>
        </p:nvSpPr>
        <p:spPr>
          <a:xfrm>
            <a:off x="5897563" y="3767138"/>
            <a:ext cx="242887" cy="498475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160" name="Picture 3"/>
          <p:cNvPicPr>
            <a:picLocks noChangeAspect="1" noChangeArrowheads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9275" y="3284538"/>
            <a:ext cx="735013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" name="Picture 2" descr="Checked premium icon"/>
          <p:cNvPicPr>
            <a:picLocks noChangeAspect="1" noChangeArrowheads="1"/>
          </p:cNvPicPr>
          <p:nvPr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8050" y="3595688"/>
            <a:ext cx="4619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2" name="Connecteur en arc 161"/>
          <p:cNvCxnSpPr>
            <a:stCxn id="145" idx="2"/>
            <a:endCxn id="155" idx="1"/>
          </p:cNvCxnSpPr>
          <p:nvPr/>
        </p:nvCxnSpPr>
        <p:spPr>
          <a:xfrm rot="16200000" flipH="1">
            <a:off x="5151438" y="2041525"/>
            <a:ext cx="241300" cy="441325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3" name="Rectangle 162"/>
          <p:cNvSpPr/>
          <p:nvPr/>
        </p:nvSpPr>
        <p:spPr>
          <a:xfrm>
            <a:off x="4749800" y="2224088"/>
            <a:ext cx="552450" cy="2206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dirty="0">
                <a:latin typeface="Berlin Sans FB" panose="020E0602020502020306" pitchFamily="34" charset="0"/>
              </a:rPr>
              <a:t>Vente</a:t>
            </a:r>
          </a:p>
        </p:txBody>
      </p:sp>
      <p:pic>
        <p:nvPicPr>
          <p:cNvPr id="164" name="Picture 2" descr="Checked premium icon"/>
          <p:cNvPicPr>
            <a:picLocks noChangeAspect="1" noChangeArrowheads="1"/>
          </p:cNvPicPr>
          <p:nvPr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3288" y="2328863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5" name="Connecteur droit 164"/>
          <p:cNvCxnSpPr/>
          <p:nvPr/>
        </p:nvCxnSpPr>
        <p:spPr>
          <a:xfrm>
            <a:off x="4554538" y="1295400"/>
            <a:ext cx="0" cy="305117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6" name="Connecteur droit 165"/>
          <p:cNvCxnSpPr/>
          <p:nvPr/>
        </p:nvCxnSpPr>
        <p:spPr>
          <a:xfrm>
            <a:off x="6770688" y="1311275"/>
            <a:ext cx="1587" cy="30353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7" name="Connecteur droit 166"/>
          <p:cNvCxnSpPr/>
          <p:nvPr/>
        </p:nvCxnSpPr>
        <p:spPr>
          <a:xfrm>
            <a:off x="4554538" y="4346575"/>
            <a:ext cx="221615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8" name="Connecteur droit 167"/>
          <p:cNvCxnSpPr/>
          <p:nvPr/>
        </p:nvCxnSpPr>
        <p:spPr>
          <a:xfrm>
            <a:off x="6875463" y="1311275"/>
            <a:ext cx="3175" cy="30353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9" name="Connecteur droit 168"/>
          <p:cNvCxnSpPr/>
          <p:nvPr/>
        </p:nvCxnSpPr>
        <p:spPr>
          <a:xfrm>
            <a:off x="9093200" y="1258888"/>
            <a:ext cx="0" cy="3087687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0" name="Connecteur droit 169"/>
          <p:cNvCxnSpPr/>
          <p:nvPr/>
        </p:nvCxnSpPr>
        <p:spPr>
          <a:xfrm>
            <a:off x="6875463" y="4346575"/>
            <a:ext cx="2211387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71" name="Picture 3"/>
          <p:cNvPicPr>
            <a:picLocks noChangeAspect="1" noChangeArrowheads="1"/>
          </p:cNvPicPr>
          <p:nvPr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3238" y="3087688"/>
            <a:ext cx="500062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4" name="Connecteur droit 173"/>
          <p:cNvCxnSpPr/>
          <p:nvPr/>
        </p:nvCxnSpPr>
        <p:spPr>
          <a:xfrm>
            <a:off x="69850" y="1441450"/>
            <a:ext cx="0" cy="2898775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5" name="Connecteur droit 174"/>
          <p:cNvCxnSpPr/>
          <p:nvPr/>
        </p:nvCxnSpPr>
        <p:spPr>
          <a:xfrm>
            <a:off x="2287588" y="1463675"/>
            <a:ext cx="0" cy="288290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6" name="Connecteur droit 175"/>
          <p:cNvCxnSpPr/>
          <p:nvPr/>
        </p:nvCxnSpPr>
        <p:spPr>
          <a:xfrm>
            <a:off x="2389188" y="1392238"/>
            <a:ext cx="0" cy="29479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Connecteur droit 176"/>
          <p:cNvCxnSpPr/>
          <p:nvPr/>
        </p:nvCxnSpPr>
        <p:spPr>
          <a:xfrm>
            <a:off x="2387600" y="4340225"/>
            <a:ext cx="20526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Connecteur droit 177"/>
          <p:cNvCxnSpPr/>
          <p:nvPr/>
        </p:nvCxnSpPr>
        <p:spPr>
          <a:xfrm>
            <a:off x="4440238" y="1398588"/>
            <a:ext cx="0" cy="2933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9" name="Picture 3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650" y="3252788"/>
            <a:ext cx="677863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" name="Picture 2"/>
          <p:cNvPicPr>
            <a:picLocks noChangeAspect="1" noChangeArrowheads="1"/>
          </p:cNvPicPr>
          <p:nvPr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2550" y="1708150"/>
            <a:ext cx="630238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1" name="Picture 4" descr="Insurance company premium icon"/>
          <p:cNvPicPr>
            <a:picLocks noChangeAspect="1" noChangeArrowheads="1"/>
          </p:cNvPicPr>
          <p:nvPr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488" y="1646238"/>
            <a:ext cx="682625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" name="Picture 7" descr="Cash premium icon"/>
          <p:cNvPicPr>
            <a:picLocks noChangeAspect="1" noChangeArrowheads="1"/>
          </p:cNvPicPr>
          <p:nvPr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90638" y="3235325"/>
            <a:ext cx="6921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3" name="ZoneTexte 72"/>
          <p:cNvSpPr txBox="1">
            <a:spLocks noChangeArrowheads="1"/>
          </p:cNvSpPr>
          <p:nvPr/>
        </p:nvSpPr>
        <p:spPr bwMode="auto">
          <a:xfrm>
            <a:off x="1349375" y="2730500"/>
            <a:ext cx="5746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9600">
                <a:solidFill>
                  <a:srgbClr val="FF0000"/>
                </a:solidFill>
                <a:latin typeface="Chiller" panose="04020404031007020602" pitchFamily="82" charset="0"/>
              </a:rPr>
              <a:t>x</a:t>
            </a:r>
          </a:p>
        </p:txBody>
      </p:sp>
      <p:cxnSp>
        <p:nvCxnSpPr>
          <p:cNvPr id="184" name="Connecteur en arc 183"/>
          <p:cNvCxnSpPr/>
          <p:nvPr/>
        </p:nvCxnSpPr>
        <p:spPr>
          <a:xfrm>
            <a:off x="1047750" y="2330450"/>
            <a:ext cx="588963" cy="904875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5" name="Picture 8"/>
          <p:cNvPicPr>
            <a:picLocks noChangeAspect="1" noChangeArrowheads="1"/>
          </p:cNvPicPr>
          <p:nvPr/>
        </p:nvPicPr>
        <p:blipFill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5075" y="3179763"/>
            <a:ext cx="8509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" name="Picture 9"/>
          <p:cNvPicPr>
            <a:picLocks noChangeAspect="1" noChangeArrowheads="1"/>
          </p:cNvPicPr>
          <p:nvPr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2388" y="1720850"/>
            <a:ext cx="763587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7" name="Picture 10"/>
          <p:cNvPicPr>
            <a:picLocks noChangeAspect="1" noChangeArrowheads="1"/>
          </p:cNvPicPr>
          <p:nvPr/>
        </p:nvPicPr>
        <p:blipFill>
          <a:blip r:embed="rId4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11563" y="1704975"/>
            <a:ext cx="593725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8" name="Picture 7" descr="Cash premium icon"/>
          <p:cNvPicPr>
            <a:picLocks noChangeAspect="1" noChangeArrowheads="1"/>
          </p:cNvPicPr>
          <p:nvPr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2350" y="3265488"/>
            <a:ext cx="6921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9" name="ZoneTexte 79"/>
          <p:cNvSpPr txBox="1">
            <a:spLocks noChangeArrowheads="1"/>
          </p:cNvSpPr>
          <p:nvPr/>
        </p:nvSpPr>
        <p:spPr bwMode="auto">
          <a:xfrm>
            <a:off x="3641725" y="2728913"/>
            <a:ext cx="573088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9600">
                <a:solidFill>
                  <a:srgbClr val="FF0000"/>
                </a:solidFill>
                <a:latin typeface="Chiller" panose="04020404031007020602" pitchFamily="82" charset="0"/>
              </a:rPr>
              <a:t>x</a:t>
            </a:r>
          </a:p>
        </p:txBody>
      </p:sp>
      <p:cxnSp>
        <p:nvCxnSpPr>
          <p:cNvPr id="190" name="Connecteur en arc 189"/>
          <p:cNvCxnSpPr/>
          <p:nvPr/>
        </p:nvCxnSpPr>
        <p:spPr>
          <a:xfrm>
            <a:off x="3294063" y="2368550"/>
            <a:ext cx="587375" cy="906463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1" name="Connecteur droit 190"/>
          <p:cNvCxnSpPr/>
          <p:nvPr/>
        </p:nvCxnSpPr>
        <p:spPr>
          <a:xfrm flipH="1">
            <a:off x="69850" y="4340225"/>
            <a:ext cx="2217738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3" name="Connecteur droit 192"/>
          <p:cNvCxnSpPr/>
          <p:nvPr/>
        </p:nvCxnSpPr>
        <p:spPr>
          <a:xfrm>
            <a:off x="80963" y="4491038"/>
            <a:ext cx="4364037" cy="23812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ZoneTexte 193"/>
          <p:cNvSpPr txBox="1"/>
          <p:nvPr/>
        </p:nvSpPr>
        <p:spPr>
          <a:xfrm>
            <a:off x="1438275" y="4352925"/>
            <a:ext cx="1739900" cy="306388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Suretés personnelles </a:t>
            </a:r>
          </a:p>
        </p:txBody>
      </p:sp>
    </p:spTree>
    <p:extLst>
      <p:ext uri="{BB962C8B-B14F-4D97-AF65-F5344CB8AC3E}">
        <p14:creationId xmlns:p14="http://schemas.microsoft.com/office/powerpoint/2010/main" val="4176842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20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5980" y="0"/>
            <a:ext cx="4708020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457380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sx="101000" sy="101000" algn="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900" y="4501944"/>
            <a:ext cx="972000" cy="218096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806934" y="4867228"/>
            <a:ext cx="978011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MARKETING . Marchés &amp; Offres</a:t>
            </a:r>
          </a:p>
        </p:txBody>
      </p:sp>
      <p:pic>
        <p:nvPicPr>
          <p:cNvPr id="8" name="Image 7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0939" y="2568484"/>
            <a:ext cx="1890000" cy="53605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281" y="1024841"/>
            <a:ext cx="3213000" cy="1019637"/>
          </a:xfrm>
          <a:prstGeom prst="rect">
            <a:avLst/>
          </a:prstGeom>
        </p:spPr>
      </p:pic>
      <p:cxnSp>
        <p:nvCxnSpPr>
          <p:cNvPr id="12" name="Connecteur droit 11"/>
          <p:cNvCxnSpPr/>
          <p:nvPr/>
        </p:nvCxnSpPr>
        <p:spPr>
          <a:xfrm>
            <a:off x="1520927" y="2237932"/>
            <a:ext cx="1485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88982" y="1014325"/>
            <a:ext cx="3612803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1311669"/>
            <a:ext cx="4161693" cy="442840"/>
          </a:xfrm>
          <a:prstGeom prst="rect">
            <a:avLst/>
          </a:prstGeom>
        </p:spPr>
      </p:pic>
      <p:pic>
        <p:nvPicPr>
          <p:cNvPr id="15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578195" y="249493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24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8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135460" y="89456"/>
            <a:ext cx="746087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sz="2000" b="1" dirty="0">
                <a:latin typeface="Berlin Sans FB" panose="020E0602020502020306" pitchFamily="34" charset="0"/>
              </a:rPr>
              <a:t>E </a:t>
            </a:r>
            <a:r>
              <a:rPr lang="fr-FR" sz="2000" b="1" dirty="0" smtClean="0">
                <a:latin typeface="Berlin Sans FB" panose="020E0602020502020306" pitchFamily="34" charset="0"/>
              </a:rPr>
              <a:t>FINANCEMENT</a:t>
            </a:r>
            <a:endParaRPr lang="fr-FR" sz="2000" dirty="0" smtClean="0">
              <a:latin typeface="Berlin Sans FB" panose="020E0602020502020306" pitchFamily="34" charset="0"/>
            </a:endParaRPr>
          </a:p>
          <a:p>
            <a:endParaRPr lang="fr-FR" dirty="0" smtClean="0">
              <a:latin typeface="Berlin Sans FB" panose="020E0602020502020306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63985" y="546234"/>
            <a:ext cx="2808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Berlin Sans FB" panose="020E0602020502020306" pitchFamily="34" charset="0"/>
                <a:hlinkClick r:id="rId5"/>
              </a:rPr>
              <a:t>Les assurances emprunteurs</a:t>
            </a:r>
            <a:endParaRPr lang="fr-FR" dirty="0">
              <a:latin typeface="Berlin Sans FB" panose="020E0602020502020306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1238" y="987574"/>
            <a:ext cx="880227" cy="88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1031643"/>
            <a:ext cx="792088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61256" y="2083825"/>
            <a:ext cx="914400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Décès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77480" y="2083825"/>
            <a:ext cx="914400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ITT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69368" y="2083825"/>
            <a:ext cx="914400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PTIA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64114" y="3435846"/>
            <a:ext cx="2827766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  <a:hlinkClick r:id="rId8"/>
              </a:rPr>
              <a:t>Perte d’Emploi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61255" y="2661328"/>
            <a:ext cx="1907455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CRD</a:t>
            </a:r>
            <a:endParaRPr lang="fr-FR" dirty="0">
              <a:latin typeface="Berlin Sans FB" panose="020E0602020502020306" pitchFamily="34" charset="0"/>
            </a:endParaRPr>
          </a:p>
        </p:txBody>
      </p:sp>
      <p:pic>
        <p:nvPicPr>
          <p:cNvPr id="13" name="Picture 7" descr="Cash premium icon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2543902"/>
            <a:ext cx="692051" cy="692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2577480" y="2661327"/>
            <a:ext cx="914400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latin typeface="Berlin Sans FB" panose="020E0602020502020306" pitchFamily="34" charset="0"/>
              </a:rPr>
              <a:t>mensualités</a:t>
            </a:r>
            <a:endParaRPr lang="fr-FR" sz="1100" dirty="0">
              <a:latin typeface="Berlin Sans FB" panose="020E0602020502020306" pitchFamily="34" charset="0"/>
            </a:endParaRPr>
          </a:p>
        </p:txBody>
      </p:sp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633" y="3482320"/>
            <a:ext cx="418728" cy="418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D0A2-BBF5-4B7E-A646-CBE7ACEBDC00}" type="slidenum">
              <a:rPr lang="fr-FR" smtClean="0"/>
              <a:t>9</a:t>
            </a:fld>
            <a:endParaRPr lang="fr-FR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2400" y="63982"/>
            <a:ext cx="839951" cy="169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857550" y="910036"/>
            <a:ext cx="609600" cy="60960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13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28" t="-34231" r="-1"/>
          <a:stretch/>
        </p:blipFill>
        <p:spPr>
          <a:xfrm>
            <a:off x="8134841" y="233722"/>
            <a:ext cx="915067" cy="116547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3551515" y="4853512"/>
            <a:ext cx="14686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latin typeface="Century Gothic" panose="020B0502020202020204" pitchFamily="34" charset="0"/>
              </a:rPr>
              <a:t>Document interne </a:t>
            </a:r>
            <a:endParaRPr lang="fr-FR" sz="1100" dirty="0">
              <a:latin typeface="Century Gothic" panose="020B0502020202020204" pitchFamily="34" charset="0"/>
            </a:endParaRPr>
          </a:p>
        </p:txBody>
      </p:sp>
      <p:pic>
        <p:nvPicPr>
          <p:cNvPr id="22" name="Image 21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398" y="4736762"/>
            <a:ext cx="1054458" cy="35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72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6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135460" y="89456"/>
            <a:ext cx="746087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sz="2000" b="1" dirty="0">
                <a:latin typeface="Berlin Sans FB" panose="020E0602020502020306" pitchFamily="34" charset="0"/>
              </a:rPr>
              <a:t>E </a:t>
            </a:r>
            <a:r>
              <a:rPr lang="fr-FR" sz="2000" b="1" dirty="0" smtClean="0">
                <a:latin typeface="Berlin Sans FB" panose="020E0602020502020306" pitchFamily="34" charset="0"/>
              </a:rPr>
              <a:t>FINANCEMENT</a:t>
            </a:r>
            <a:endParaRPr lang="fr-FR" sz="2000" dirty="0" smtClean="0">
              <a:latin typeface="Berlin Sans FB" panose="020E0602020502020306" pitchFamily="34" charset="0"/>
            </a:endParaRPr>
          </a:p>
          <a:p>
            <a:endParaRPr lang="fr-FR" dirty="0" smtClean="0">
              <a:latin typeface="Berlin Sans FB" panose="020E0602020502020306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63985" y="546234"/>
            <a:ext cx="2808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Berlin Sans FB" panose="020E0602020502020306" pitchFamily="34" charset="0"/>
                <a:hlinkClick r:id="rId5"/>
              </a:rPr>
              <a:t>Les assurances emprunteurs</a:t>
            </a:r>
            <a:endParaRPr lang="fr-FR" dirty="0">
              <a:latin typeface="Berlin Sans FB" panose="020E0602020502020306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1238" y="987574"/>
            <a:ext cx="880227" cy="88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1031643"/>
            <a:ext cx="792088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61256" y="2083825"/>
            <a:ext cx="914400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Décès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77480" y="2083825"/>
            <a:ext cx="914400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ITT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69368" y="2083825"/>
            <a:ext cx="914400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PTIA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64114" y="3435846"/>
            <a:ext cx="2827766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  <a:hlinkClick r:id="rId8"/>
              </a:rPr>
              <a:t>Perte d’Emploi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61255" y="2661328"/>
            <a:ext cx="1907455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CRD</a:t>
            </a:r>
            <a:endParaRPr lang="fr-FR" dirty="0">
              <a:latin typeface="Berlin Sans FB" panose="020E0602020502020306" pitchFamily="34" charset="0"/>
            </a:endParaRPr>
          </a:p>
        </p:txBody>
      </p:sp>
      <p:pic>
        <p:nvPicPr>
          <p:cNvPr id="13" name="Picture 7" descr="Cash premium icon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2543902"/>
            <a:ext cx="692051" cy="692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2577480" y="2661327"/>
            <a:ext cx="914400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latin typeface="Berlin Sans FB" panose="020E0602020502020306" pitchFamily="34" charset="0"/>
              </a:rPr>
              <a:t>mensualités</a:t>
            </a:r>
            <a:endParaRPr lang="fr-FR" sz="1100" dirty="0">
              <a:latin typeface="Berlin Sans FB" panose="020E0602020502020306" pitchFamily="34" charset="0"/>
            </a:endParaRPr>
          </a:p>
        </p:txBody>
      </p:sp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633" y="3482320"/>
            <a:ext cx="418728" cy="418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8315" y="4115195"/>
            <a:ext cx="573195" cy="57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8395" y="4115194"/>
            <a:ext cx="573195" cy="57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5606" y="4122476"/>
            <a:ext cx="573195" cy="57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èche droite 3"/>
          <p:cNvSpPr/>
          <p:nvPr/>
        </p:nvSpPr>
        <p:spPr>
          <a:xfrm>
            <a:off x="1531068" y="4574513"/>
            <a:ext cx="2248844" cy="349758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-           +            ++</a:t>
            </a:r>
            <a:endParaRPr lang="fr-FR" b="1" dirty="0"/>
          </a:p>
        </p:txBody>
      </p:sp>
      <p:pic>
        <p:nvPicPr>
          <p:cNvPr id="3083" name="Picture 11" descr="Price tag premium icon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47205">
            <a:off x="1291375" y="4750632"/>
            <a:ext cx="307437" cy="30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D0A2-BBF5-4B7E-A646-CBE7ACEBDC00}" type="slidenum">
              <a:rPr lang="fr-FR" smtClean="0"/>
              <a:t>10</a:t>
            </a:fld>
            <a:endParaRPr lang="fr-FR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2400" y="63982"/>
            <a:ext cx="839951" cy="169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050201" y="305810"/>
            <a:ext cx="609600" cy="60960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17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28" t="-34231" r="-1"/>
          <a:stretch/>
        </p:blipFill>
        <p:spPr>
          <a:xfrm>
            <a:off x="8134841" y="233722"/>
            <a:ext cx="915067" cy="116547"/>
          </a:xfrm>
          <a:prstGeom prst="rect">
            <a:avLst/>
          </a:prstGeom>
        </p:spPr>
      </p:pic>
      <p:sp>
        <p:nvSpPr>
          <p:cNvPr id="24" name="ZoneTexte 23"/>
          <p:cNvSpPr txBox="1"/>
          <p:nvPr/>
        </p:nvSpPr>
        <p:spPr>
          <a:xfrm>
            <a:off x="3551515" y="4853512"/>
            <a:ext cx="14686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latin typeface="Century Gothic" panose="020B0502020202020204" pitchFamily="34" charset="0"/>
              </a:rPr>
              <a:t>Document interne </a:t>
            </a:r>
            <a:endParaRPr lang="fr-FR" sz="1100" dirty="0">
              <a:latin typeface="Century Gothic" panose="020B0502020202020204" pitchFamily="34" charset="0"/>
            </a:endParaRPr>
          </a:p>
        </p:txBody>
      </p:sp>
      <p:pic>
        <p:nvPicPr>
          <p:cNvPr id="25" name="Image 24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398" y="4736762"/>
            <a:ext cx="1054458" cy="35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914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69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30"/>
          <p:cNvPicPr>
            <a:picLocks noChangeAspect="1"/>
          </p:cNvPicPr>
          <p:nvPr/>
        </p:nvPicPr>
        <p:blipFill rotWithShape="1">
          <a:blip r:embed="rId5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28" t="-34231" r="-1"/>
          <a:stretch/>
        </p:blipFill>
        <p:spPr>
          <a:xfrm>
            <a:off x="8134841" y="233722"/>
            <a:ext cx="915067" cy="116547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135460" y="89456"/>
            <a:ext cx="746087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sz="2000" b="1" dirty="0">
                <a:latin typeface="Berlin Sans FB" panose="020E0602020502020306" pitchFamily="34" charset="0"/>
              </a:rPr>
              <a:t>E </a:t>
            </a:r>
            <a:r>
              <a:rPr lang="fr-FR" sz="2000" b="1" dirty="0" smtClean="0">
                <a:latin typeface="Berlin Sans FB" panose="020E0602020502020306" pitchFamily="34" charset="0"/>
              </a:rPr>
              <a:t>FINANCEMENT</a:t>
            </a:r>
            <a:endParaRPr lang="fr-FR" sz="2000" dirty="0" smtClean="0">
              <a:latin typeface="Berlin Sans FB" panose="020E0602020502020306" pitchFamily="34" charset="0"/>
            </a:endParaRPr>
          </a:p>
          <a:p>
            <a:endParaRPr lang="fr-FR" dirty="0" smtClean="0">
              <a:latin typeface="Berlin Sans FB" panose="020E0602020502020306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63985" y="546234"/>
            <a:ext cx="2808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Berlin Sans FB" panose="020E0602020502020306" pitchFamily="34" charset="0"/>
                <a:hlinkClick r:id="rId6"/>
              </a:rPr>
              <a:t>Les assurances emprunteurs</a:t>
            </a:r>
            <a:endParaRPr lang="fr-FR" dirty="0">
              <a:latin typeface="Berlin Sans FB" panose="020E0602020502020306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1238" y="987574"/>
            <a:ext cx="880227" cy="88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1031643"/>
            <a:ext cx="792088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61256" y="2083825"/>
            <a:ext cx="914400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Décès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77480" y="2083825"/>
            <a:ext cx="914400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ITT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69368" y="2083825"/>
            <a:ext cx="914400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PTIA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64114" y="3435846"/>
            <a:ext cx="2827766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  <a:hlinkClick r:id="rId9"/>
              </a:rPr>
              <a:t>Perte d’Emploi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61255" y="2661328"/>
            <a:ext cx="1907455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CRD</a:t>
            </a:r>
            <a:endParaRPr lang="fr-FR" dirty="0">
              <a:latin typeface="Berlin Sans FB" panose="020E0602020502020306" pitchFamily="34" charset="0"/>
            </a:endParaRPr>
          </a:p>
        </p:txBody>
      </p:sp>
      <p:pic>
        <p:nvPicPr>
          <p:cNvPr id="13" name="Picture 7" descr="Cash premium icon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2543902"/>
            <a:ext cx="692051" cy="692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2577480" y="2661327"/>
            <a:ext cx="914400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latin typeface="Berlin Sans FB" panose="020E0602020502020306" pitchFamily="34" charset="0"/>
              </a:rPr>
              <a:t>mensualités</a:t>
            </a:r>
            <a:endParaRPr lang="fr-FR" sz="1100" dirty="0">
              <a:latin typeface="Berlin Sans FB" panose="020E0602020502020306" pitchFamily="34" charset="0"/>
            </a:endParaRPr>
          </a:p>
        </p:txBody>
      </p:sp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633" y="3482320"/>
            <a:ext cx="418728" cy="418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9952" y="315402"/>
            <a:ext cx="689190" cy="689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ZoneTexte 19"/>
          <p:cNvSpPr txBox="1"/>
          <p:nvPr/>
        </p:nvSpPr>
        <p:spPr>
          <a:xfrm>
            <a:off x="3707904" y="1005753"/>
            <a:ext cx="1440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latin typeface="Berlin Sans FB" panose="020E0602020502020306" pitchFamily="34" charset="0"/>
              </a:rPr>
              <a:t>Formulaire de santé à compléter</a:t>
            </a:r>
            <a:endParaRPr lang="fr-FR" sz="1100" dirty="0">
              <a:latin typeface="Berlin Sans FB" panose="020E0602020502020306" pitchFamily="34" charset="0"/>
            </a:endParaRPr>
          </a:p>
        </p:txBody>
      </p:sp>
      <p:pic>
        <p:nvPicPr>
          <p:cNvPr id="3078" name="Picture 6" descr="Exam premium icon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3383" y="292916"/>
            <a:ext cx="598547" cy="59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2120" y="302096"/>
            <a:ext cx="630488" cy="63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ZoneTexte 22"/>
          <p:cNvSpPr txBox="1"/>
          <p:nvPr/>
        </p:nvSpPr>
        <p:spPr>
          <a:xfrm>
            <a:off x="5436096" y="1005753"/>
            <a:ext cx="10529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latin typeface="Berlin Sans FB" panose="020E0602020502020306" pitchFamily="34" charset="0"/>
              </a:rPr>
              <a:t>Analyse du dossier client</a:t>
            </a:r>
            <a:endParaRPr lang="fr-FR" sz="1100" dirty="0">
              <a:latin typeface="Berlin Sans FB" panose="020E0602020502020306" pitchFamily="34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6876256" y="891466"/>
            <a:ext cx="18002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latin typeface="Berlin Sans FB" panose="020E0602020502020306" pitchFamily="34" charset="0"/>
              </a:rPr>
              <a:t>Prévoir un délai </a:t>
            </a:r>
          </a:p>
          <a:p>
            <a:pPr algn="ctr"/>
            <a:r>
              <a:rPr lang="fr-FR" sz="1100" dirty="0" smtClean="0">
                <a:latin typeface="Berlin Sans FB" panose="020E0602020502020306" pitchFamily="34" charset="0"/>
              </a:rPr>
              <a:t>d’analyse supplémentaire si problèmes de santé.  </a:t>
            </a:r>
            <a:endParaRPr lang="fr-FR" sz="1100" dirty="0">
              <a:latin typeface="Berlin Sans FB" panose="020E0602020502020306" pitchFamily="34" charset="0"/>
            </a:endParaRPr>
          </a:p>
        </p:txBody>
      </p:sp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8264" y="819458"/>
            <a:ext cx="244323" cy="244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Connecteur droit 25"/>
          <p:cNvCxnSpPr/>
          <p:nvPr/>
        </p:nvCxnSpPr>
        <p:spPr>
          <a:xfrm>
            <a:off x="3707904" y="314372"/>
            <a:ext cx="0" cy="426707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8315" y="4115195"/>
            <a:ext cx="573195" cy="57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8395" y="4115194"/>
            <a:ext cx="573195" cy="57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5606" y="4122476"/>
            <a:ext cx="573195" cy="57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èche droite 3"/>
          <p:cNvSpPr/>
          <p:nvPr/>
        </p:nvSpPr>
        <p:spPr>
          <a:xfrm>
            <a:off x="1531068" y="4574513"/>
            <a:ext cx="2248844" cy="349758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-           +            ++</a:t>
            </a:r>
            <a:endParaRPr lang="fr-FR" b="1" dirty="0"/>
          </a:p>
        </p:txBody>
      </p:sp>
      <p:pic>
        <p:nvPicPr>
          <p:cNvPr id="3083" name="Picture 11" descr="Price tag premium icon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47205">
            <a:off x="1291375" y="4750632"/>
            <a:ext cx="307437" cy="30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D0A2-BBF5-4B7E-A646-CBE7ACEBDC00}" type="slidenum">
              <a:rPr lang="fr-FR" smtClean="0"/>
              <a:t>11</a:t>
            </a:fld>
            <a:endParaRPr lang="fr-FR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2400" y="63982"/>
            <a:ext cx="839951" cy="169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973699" y="377974"/>
            <a:ext cx="609600" cy="609600"/>
          </a:xfrm>
          <a:prstGeom prst="rect">
            <a:avLst/>
          </a:prstGeom>
        </p:spPr>
      </p:pic>
      <p:sp>
        <p:nvSpPr>
          <p:cNvPr id="32" name="ZoneTexte 31"/>
          <p:cNvSpPr txBox="1"/>
          <p:nvPr/>
        </p:nvSpPr>
        <p:spPr>
          <a:xfrm>
            <a:off x="3551515" y="4853512"/>
            <a:ext cx="14686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latin typeface="Century Gothic" panose="020B0502020202020204" pitchFamily="34" charset="0"/>
              </a:rPr>
              <a:t>Document interne </a:t>
            </a:r>
            <a:endParaRPr lang="fr-FR" sz="1100" dirty="0">
              <a:latin typeface="Century Gothic" panose="020B0502020202020204" pitchFamily="34" charset="0"/>
            </a:endParaRPr>
          </a:p>
        </p:txBody>
      </p:sp>
      <p:pic>
        <p:nvPicPr>
          <p:cNvPr id="33" name="Image 32">
            <a:hlinkClick r:id="rId22" action="ppaction://hlinksldjump"/>
          </p:cNvPr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398" y="4736762"/>
            <a:ext cx="1054458" cy="35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0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2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 41"/>
          <p:cNvPicPr>
            <a:picLocks noChangeAspect="1"/>
          </p:cNvPicPr>
          <p:nvPr/>
        </p:nvPicPr>
        <p:blipFill rotWithShape="1">
          <a:blip r:embed="rId5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28" t="-34231" r="-1"/>
          <a:stretch/>
        </p:blipFill>
        <p:spPr>
          <a:xfrm>
            <a:off x="8134841" y="233722"/>
            <a:ext cx="915067" cy="116547"/>
          </a:xfrm>
          <a:prstGeom prst="rect">
            <a:avLst/>
          </a:prstGeom>
        </p:spPr>
      </p:pic>
      <p:sp>
        <p:nvSpPr>
          <p:cNvPr id="47" name="Rectangle 46"/>
          <p:cNvSpPr/>
          <p:nvPr/>
        </p:nvSpPr>
        <p:spPr>
          <a:xfrm>
            <a:off x="4487623" y="2829263"/>
            <a:ext cx="1872775" cy="34336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200 000 €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35460" y="89456"/>
            <a:ext cx="746087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sz="2000" b="1" dirty="0">
                <a:latin typeface="Berlin Sans FB" panose="020E0602020502020306" pitchFamily="34" charset="0"/>
              </a:rPr>
              <a:t>E </a:t>
            </a:r>
            <a:r>
              <a:rPr lang="fr-FR" sz="2000" b="1" dirty="0" smtClean="0">
                <a:latin typeface="Berlin Sans FB" panose="020E0602020502020306" pitchFamily="34" charset="0"/>
              </a:rPr>
              <a:t>FINANCEMENT</a:t>
            </a:r>
            <a:endParaRPr lang="fr-FR" sz="2000" dirty="0" smtClean="0">
              <a:latin typeface="Berlin Sans FB" panose="020E0602020502020306" pitchFamily="34" charset="0"/>
            </a:endParaRPr>
          </a:p>
          <a:p>
            <a:endParaRPr lang="fr-FR" dirty="0" smtClean="0">
              <a:latin typeface="Berlin Sans FB" panose="020E0602020502020306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63985" y="546234"/>
            <a:ext cx="2808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Berlin Sans FB" panose="020E0602020502020306" pitchFamily="34" charset="0"/>
                <a:hlinkClick r:id="rId6"/>
              </a:rPr>
              <a:t>Les assurances emprunteurs</a:t>
            </a:r>
            <a:endParaRPr lang="fr-FR" dirty="0">
              <a:latin typeface="Berlin Sans FB" panose="020E0602020502020306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1238" y="987574"/>
            <a:ext cx="880227" cy="88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1031643"/>
            <a:ext cx="792088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61256" y="2083825"/>
            <a:ext cx="914400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Décès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77480" y="2083825"/>
            <a:ext cx="914400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ITT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69368" y="2083825"/>
            <a:ext cx="914400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PTIA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64114" y="3435846"/>
            <a:ext cx="2827766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  <a:hlinkClick r:id="rId9"/>
              </a:rPr>
              <a:t>Perte d’Emploi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61255" y="2661328"/>
            <a:ext cx="1907455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CRD</a:t>
            </a:r>
            <a:endParaRPr lang="fr-FR" dirty="0">
              <a:latin typeface="Berlin Sans FB" panose="020E0602020502020306" pitchFamily="34" charset="0"/>
            </a:endParaRPr>
          </a:p>
        </p:txBody>
      </p:sp>
      <p:pic>
        <p:nvPicPr>
          <p:cNvPr id="13" name="Picture 7" descr="Cash premium icon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2543902"/>
            <a:ext cx="692051" cy="692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2577480" y="2661327"/>
            <a:ext cx="914400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latin typeface="Berlin Sans FB" panose="020E0602020502020306" pitchFamily="34" charset="0"/>
              </a:rPr>
              <a:t>mensualités</a:t>
            </a:r>
            <a:endParaRPr lang="fr-FR" sz="1100" dirty="0">
              <a:latin typeface="Berlin Sans FB" panose="020E0602020502020306" pitchFamily="34" charset="0"/>
            </a:endParaRPr>
          </a:p>
        </p:txBody>
      </p:sp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633" y="3482320"/>
            <a:ext cx="418728" cy="418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9952" y="315402"/>
            <a:ext cx="689190" cy="689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ZoneTexte 19"/>
          <p:cNvSpPr txBox="1"/>
          <p:nvPr/>
        </p:nvSpPr>
        <p:spPr>
          <a:xfrm>
            <a:off x="3707904" y="1005753"/>
            <a:ext cx="1440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latin typeface="Berlin Sans FB" panose="020E0602020502020306" pitchFamily="34" charset="0"/>
              </a:rPr>
              <a:t>Formulaire de santé à compléter</a:t>
            </a:r>
            <a:endParaRPr lang="fr-FR" sz="1100" dirty="0">
              <a:latin typeface="Berlin Sans FB" panose="020E0602020502020306" pitchFamily="34" charset="0"/>
            </a:endParaRPr>
          </a:p>
        </p:txBody>
      </p:sp>
      <p:pic>
        <p:nvPicPr>
          <p:cNvPr id="3078" name="Picture 6" descr="Exam premium icon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3383" y="292916"/>
            <a:ext cx="598547" cy="59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2120" y="302096"/>
            <a:ext cx="630488" cy="63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ZoneTexte 22"/>
          <p:cNvSpPr txBox="1"/>
          <p:nvPr/>
        </p:nvSpPr>
        <p:spPr>
          <a:xfrm>
            <a:off x="5436096" y="1005753"/>
            <a:ext cx="10529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latin typeface="Berlin Sans FB" panose="020E0602020502020306" pitchFamily="34" charset="0"/>
              </a:rPr>
              <a:t>Analyse du dossier client</a:t>
            </a:r>
            <a:endParaRPr lang="fr-FR" sz="1100" dirty="0">
              <a:latin typeface="Berlin Sans FB" panose="020E0602020502020306" pitchFamily="34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6876256" y="891466"/>
            <a:ext cx="18002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latin typeface="Berlin Sans FB" panose="020E0602020502020306" pitchFamily="34" charset="0"/>
              </a:rPr>
              <a:t>Prévoir un délai </a:t>
            </a:r>
          </a:p>
          <a:p>
            <a:pPr algn="ctr"/>
            <a:r>
              <a:rPr lang="fr-FR" sz="1100" dirty="0" smtClean="0">
                <a:latin typeface="Berlin Sans FB" panose="020E0602020502020306" pitchFamily="34" charset="0"/>
              </a:rPr>
              <a:t>d’analyse supplémentaire si problèmes de santé.  </a:t>
            </a:r>
            <a:endParaRPr lang="fr-FR" sz="1100" dirty="0">
              <a:latin typeface="Berlin Sans FB" panose="020E0602020502020306" pitchFamily="34" charset="0"/>
            </a:endParaRPr>
          </a:p>
        </p:txBody>
      </p:sp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8264" y="819458"/>
            <a:ext cx="244323" cy="244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Connecteur droit 25"/>
          <p:cNvCxnSpPr/>
          <p:nvPr/>
        </p:nvCxnSpPr>
        <p:spPr>
          <a:xfrm>
            <a:off x="3707904" y="314372"/>
            <a:ext cx="0" cy="426707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8315" y="4115195"/>
            <a:ext cx="573195" cy="57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8395" y="4115194"/>
            <a:ext cx="573195" cy="57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5606" y="4122476"/>
            <a:ext cx="573195" cy="57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èche droite 3"/>
          <p:cNvSpPr/>
          <p:nvPr/>
        </p:nvSpPr>
        <p:spPr>
          <a:xfrm>
            <a:off x="1531068" y="4574513"/>
            <a:ext cx="2248844" cy="349758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-           +            ++</a:t>
            </a:r>
            <a:endParaRPr lang="fr-FR" b="1" dirty="0"/>
          </a:p>
        </p:txBody>
      </p:sp>
      <p:pic>
        <p:nvPicPr>
          <p:cNvPr id="3083" name="Picture 11" descr="Price tag premium icon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47205">
            <a:off x="1291375" y="4750632"/>
            <a:ext cx="307437" cy="30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/>
          <p:cNvSpPr/>
          <p:nvPr/>
        </p:nvSpPr>
        <p:spPr>
          <a:xfrm rot="16200000">
            <a:off x="3458390" y="2466250"/>
            <a:ext cx="1363128" cy="2880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latin typeface="Berlin Sans FB" panose="020E0602020502020306" pitchFamily="34" charset="0"/>
              </a:rPr>
              <a:t>Les quotités</a:t>
            </a:r>
            <a:endParaRPr lang="fr-FR" sz="1400" dirty="0">
              <a:latin typeface="Berlin Sans FB" panose="020E0602020502020306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83968" y="1928701"/>
            <a:ext cx="4464496" cy="136312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83968" y="2102862"/>
            <a:ext cx="500400" cy="5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2102862"/>
            <a:ext cx="498893" cy="498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tangle 36"/>
          <p:cNvSpPr/>
          <p:nvPr/>
        </p:nvSpPr>
        <p:spPr>
          <a:xfrm>
            <a:off x="3995938" y="1660463"/>
            <a:ext cx="4752526" cy="2880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latin typeface="Berlin Sans FB" panose="020E0602020502020306" pitchFamily="34" charset="0"/>
              </a:rPr>
              <a:t>Capital restant à payer : 200 000 €</a:t>
            </a:r>
            <a:endParaRPr lang="fr-FR" sz="1400" dirty="0">
              <a:latin typeface="Berlin Sans FB" panose="020E0602020502020306" pitchFamily="34" charset="0"/>
            </a:endParaRPr>
          </a:p>
        </p:txBody>
      </p:sp>
      <p:cxnSp>
        <p:nvCxnSpPr>
          <p:cNvPr id="21" name="Connecteur droit 20"/>
          <p:cNvCxnSpPr>
            <a:endCxn id="8" idx="2"/>
          </p:cNvCxnSpPr>
          <p:nvPr/>
        </p:nvCxnSpPr>
        <p:spPr>
          <a:xfrm>
            <a:off x="6516216" y="1948495"/>
            <a:ext cx="0" cy="13433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ZoneTexte 43"/>
          <p:cNvSpPr txBox="1"/>
          <p:nvPr/>
        </p:nvSpPr>
        <p:spPr>
          <a:xfrm>
            <a:off x="4502117" y="2524559"/>
            <a:ext cx="1872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latin typeface="Berlin Sans FB" panose="020E0602020502020306" pitchFamily="34" charset="0"/>
              </a:rPr>
              <a:t>100 %</a:t>
            </a:r>
            <a:endParaRPr lang="fr-FR" sz="1400" b="1" dirty="0">
              <a:latin typeface="Berlin Sans FB" panose="020E0602020502020306" pitchFamily="34" charset="0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6731673" y="2524559"/>
            <a:ext cx="1872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latin typeface="Berlin Sans FB" panose="020E0602020502020306" pitchFamily="34" charset="0"/>
              </a:rPr>
              <a:t>50 %</a:t>
            </a:r>
            <a:endParaRPr lang="fr-FR" sz="1400" b="1" dirty="0">
              <a:latin typeface="Berlin Sans FB" panose="020E0602020502020306" pitchFamily="34" charset="0"/>
            </a:endParaRPr>
          </a:p>
        </p:txBody>
      </p:sp>
      <p:pic>
        <p:nvPicPr>
          <p:cNvPr id="46" name="Picture 7" descr="Cash premium icon"/>
          <p:cNvPicPr>
            <a:picLocks noChangeAspect="1" noChangeArrowheads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4973" y="2812591"/>
            <a:ext cx="479239" cy="47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47"/>
          <p:cNvSpPr/>
          <p:nvPr/>
        </p:nvSpPr>
        <p:spPr>
          <a:xfrm>
            <a:off x="6693224" y="2812591"/>
            <a:ext cx="1872775" cy="3600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100 000 €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D0A2-BBF5-4B7E-A646-CBE7ACEBDC00}" type="slidenum">
              <a:rPr lang="fr-FR" smtClean="0"/>
              <a:t>12</a:t>
            </a:fld>
            <a:endParaRPr lang="fr-FR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2400" y="63982"/>
            <a:ext cx="839951" cy="169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020696" y="199069"/>
            <a:ext cx="609600" cy="609600"/>
          </a:xfrm>
          <a:prstGeom prst="rect">
            <a:avLst/>
          </a:prstGeom>
        </p:spPr>
      </p:pic>
      <p:sp>
        <p:nvSpPr>
          <p:cNvPr id="43" name="ZoneTexte 42"/>
          <p:cNvSpPr txBox="1"/>
          <p:nvPr/>
        </p:nvSpPr>
        <p:spPr>
          <a:xfrm>
            <a:off x="3551515" y="4853512"/>
            <a:ext cx="14686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latin typeface="Century Gothic" panose="020B0502020202020204" pitchFamily="34" charset="0"/>
              </a:rPr>
              <a:t>Document interne </a:t>
            </a:r>
            <a:endParaRPr lang="fr-FR" sz="1100" dirty="0">
              <a:latin typeface="Century Gothic" panose="020B0502020202020204" pitchFamily="34" charset="0"/>
            </a:endParaRPr>
          </a:p>
        </p:txBody>
      </p:sp>
      <p:pic>
        <p:nvPicPr>
          <p:cNvPr id="49" name="Image 48">
            <a:hlinkClick r:id="rId25" action="ppaction://hlinksldjump"/>
          </p:cNvPr>
          <p:cNvPicPr>
            <a:picLocks noChangeAspect="1"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398" y="4736762"/>
            <a:ext cx="1054458" cy="35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77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51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age 54"/>
          <p:cNvPicPr>
            <a:picLocks noChangeAspect="1"/>
          </p:cNvPicPr>
          <p:nvPr/>
        </p:nvPicPr>
        <p:blipFill rotWithShape="1">
          <a:blip r:embed="rId5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28" t="-34231" r="-1"/>
          <a:stretch/>
        </p:blipFill>
        <p:spPr>
          <a:xfrm>
            <a:off x="8134841" y="233722"/>
            <a:ext cx="915067" cy="116547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019196" y="3584945"/>
            <a:ext cx="4729268" cy="1075038"/>
          </a:xfrm>
          <a:prstGeom prst="rect">
            <a:avLst/>
          </a:prstGeom>
          <a:noFill/>
          <a:ln>
            <a:solidFill>
              <a:srgbClr val="CC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/>
          <p:cNvSpPr/>
          <p:nvPr/>
        </p:nvSpPr>
        <p:spPr>
          <a:xfrm>
            <a:off x="4487623" y="2829263"/>
            <a:ext cx="1872775" cy="34336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200 000 €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35460" y="89456"/>
            <a:ext cx="746087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sz="2000" b="1" dirty="0">
                <a:latin typeface="Berlin Sans FB" panose="020E0602020502020306" pitchFamily="34" charset="0"/>
              </a:rPr>
              <a:t>E </a:t>
            </a:r>
            <a:r>
              <a:rPr lang="fr-FR" sz="2000" b="1" dirty="0" smtClean="0">
                <a:latin typeface="Berlin Sans FB" panose="020E0602020502020306" pitchFamily="34" charset="0"/>
              </a:rPr>
              <a:t>FINANCEMENT</a:t>
            </a:r>
            <a:endParaRPr lang="fr-FR" sz="2000" dirty="0" smtClean="0">
              <a:latin typeface="Berlin Sans FB" panose="020E0602020502020306" pitchFamily="34" charset="0"/>
            </a:endParaRPr>
          </a:p>
          <a:p>
            <a:endParaRPr lang="fr-FR" dirty="0" smtClean="0">
              <a:latin typeface="Berlin Sans FB" panose="020E0602020502020306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63985" y="546234"/>
            <a:ext cx="2808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Berlin Sans FB" panose="020E0602020502020306" pitchFamily="34" charset="0"/>
                <a:hlinkClick r:id="rId6"/>
              </a:rPr>
              <a:t>Les assurances emprunteurs</a:t>
            </a:r>
            <a:endParaRPr lang="fr-FR" dirty="0">
              <a:latin typeface="Berlin Sans FB" panose="020E0602020502020306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1238" y="987574"/>
            <a:ext cx="880227" cy="88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1031643"/>
            <a:ext cx="792088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61256" y="2083825"/>
            <a:ext cx="914400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Décès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77480" y="2083825"/>
            <a:ext cx="914400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ITT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69368" y="2083825"/>
            <a:ext cx="914400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PTIA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64114" y="3435846"/>
            <a:ext cx="2827766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  <a:hlinkClick r:id="rId9"/>
              </a:rPr>
              <a:t>Perte d’Emploi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61255" y="2661328"/>
            <a:ext cx="1907455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CRD</a:t>
            </a:r>
            <a:endParaRPr lang="fr-FR" dirty="0">
              <a:latin typeface="Berlin Sans FB" panose="020E0602020502020306" pitchFamily="34" charset="0"/>
            </a:endParaRPr>
          </a:p>
        </p:txBody>
      </p:sp>
      <p:pic>
        <p:nvPicPr>
          <p:cNvPr id="13" name="Picture 7" descr="Cash premium icon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2543902"/>
            <a:ext cx="692051" cy="692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2577480" y="2661327"/>
            <a:ext cx="914400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latin typeface="Berlin Sans FB" panose="020E0602020502020306" pitchFamily="34" charset="0"/>
              </a:rPr>
              <a:t>mensualités</a:t>
            </a:r>
            <a:endParaRPr lang="fr-FR" sz="1100" dirty="0">
              <a:latin typeface="Berlin Sans FB" panose="020E0602020502020306" pitchFamily="34" charset="0"/>
            </a:endParaRPr>
          </a:p>
        </p:txBody>
      </p:sp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633" y="3482320"/>
            <a:ext cx="418728" cy="418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9952" y="315402"/>
            <a:ext cx="689190" cy="689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ZoneTexte 19"/>
          <p:cNvSpPr txBox="1"/>
          <p:nvPr/>
        </p:nvSpPr>
        <p:spPr>
          <a:xfrm>
            <a:off x="3707904" y="1005753"/>
            <a:ext cx="1440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latin typeface="Berlin Sans FB" panose="020E0602020502020306" pitchFamily="34" charset="0"/>
              </a:rPr>
              <a:t>Formulaire de santé à compléter</a:t>
            </a:r>
            <a:endParaRPr lang="fr-FR" sz="1100" dirty="0">
              <a:latin typeface="Berlin Sans FB" panose="020E0602020502020306" pitchFamily="34" charset="0"/>
            </a:endParaRPr>
          </a:p>
        </p:txBody>
      </p:sp>
      <p:pic>
        <p:nvPicPr>
          <p:cNvPr id="3078" name="Picture 6" descr="Exam premium icon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3383" y="292916"/>
            <a:ext cx="598547" cy="59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2120" y="302096"/>
            <a:ext cx="630488" cy="63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ZoneTexte 22"/>
          <p:cNvSpPr txBox="1"/>
          <p:nvPr/>
        </p:nvSpPr>
        <p:spPr>
          <a:xfrm>
            <a:off x="5436096" y="1005753"/>
            <a:ext cx="10529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latin typeface="Berlin Sans FB" panose="020E0602020502020306" pitchFamily="34" charset="0"/>
              </a:rPr>
              <a:t>Analyse du dossier client</a:t>
            </a:r>
            <a:endParaRPr lang="fr-FR" sz="1100" dirty="0">
              <a:latin typeface="Berlin Sans FB" panose="020E0602020502020306" pitchFamily="34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6876256" y="891466"/>
            <a:ext cx="18002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latin typeface="Berlin Sans FB" panose="020E0602020502020306" pitchFamily="34" charset="0"/>
              </a:rPr>
              <a:t>Prévoir un délai </a:t>
            </a:r>
          </a:p>
          <a:p>
            <a:pPr algn="ctr"/>
            <a:r>
              <a:rPr lang="fr-FR" sz="1100" dirty="0" smtClean="0">
                <a:latin typeface="Berlin Sans FB" panose="020E0602020502020306" pitchFamily="34" charset="0"/>
              </a:rPr>
              <a:t>d’analyse supplémentaire si problèmes de santé.  </a:t>
            </a:r>
            <a:endParaRPr lang="fr-FR" sz="1100" dirty="0">
              <a:latin typeface="Berlin Sans FB" panose="020E0602020502020306" pitchFamily="34" charset="0"/>
            </a:endParaRPr>
          </a:p>
        </p:txBody>
      </p:sp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8264" y="819458"/>
            <a:ext cx="244323" cy="244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Connecteur droit 25"/>
          <p:cNvCxnSpPr/>
          <p:nvPr/>
        </p:nvCxnSpPr>
        <p:spPr>
          <a:xfrm>
            <a:off x="3707904" y="314372"/>
            <a:ext cx="0" cy="426707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8315" y="4115195"/>
            <a:ext cx="573195" cy="57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8395" y="4115194"/>
            <a:ext cx="573195" cy="57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5606" y="4122476"/>
            <a:ext cx="573195" cy="57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èche droite 3"/>
          <p:cNvSpPr/>
          <p:nvPr/>
        </p:nvSpPr>
        <p:spPr>
          <a:xfrm>
            <a:off x="1531068" y="4574513"/>
            <a:ext cx="2248844" cy="349758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-           +            ++</a:t>
            </a:r>
            <a:endParaRPr lang="fr-FR" b="1" dirty="0"/>
          </a:p>
        </p:txBody>
      </p:sp>
      <p:pic>
        <p:nvPicPr>
          <p:cNvPr id="3083" name="Picture 11" descr="Price tag premium icon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47205">
            <a:off x="1291375" y="4750632"/>
            <a:ext cx="307437" cy="30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/>
          <p:cNvSpPr/>
          <p:nvPr/>
        </p:nvSpPr>
        <p:spPr>
          <a:xfrm rot="16200000">
            <a:off x="3458390" y="2466250"/>
            <a:ext cx="1363128" cy="2880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latin typeface="Berlin Sans FB" panose="020E0602020502020306" pitchFamily="34" charset="0"/>
              </a:rPr>
              <a:t>Les quotités</a:t>
            </a:r>
            <a:endParaRPr lang="fr-FR" sz="1400" dirty="0">
              <a:latin typeface="Berlin Sans FB" panose="020E0602020502020306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83968" y="1928701"/>
            <a:ext cx="4464496" cy="136312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83968" y="2102862"/>
            <a:ext cx="500400" cy="5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2102862"/>
            <a:ext cx="498893" cy="498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tangle 36"/>
          <p:cNvSpPr/>
          <p:nvPr/>
        </p:nvSpPr>
        <p:spPr>
          <a:xfrm>
            <a:off x="3995938" y="1660463"/>
            <a:ext cx="4752526" cy="2880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latin typeface="Berlin Sans FB" panose="020E0602020502020306" pitchFamily="34" charset="0"/>
              </a:rPr>
              <a:t>Capital restant à payer : 200 000 €</a:t>
            </a:r>
            <a:endParaRPr lang="fr-FR" sz="1400" dirty="0">
              <a:latin typeface="Berlin Sans FB" panose="020E0602020502020306" pitchFamily="34" charset="0"/>
            </a:endParaRPr>
          </a:p>
        </p:txBody>
      </p:sp>
      <p:cxnSp>
        <p:nvCxnSpPr>
          <p:cNvPr id="21" name="Connecteur droit 20"/>
          <p:cNvCxnSpPr>
            <a:endCxn id="8" idx="2"/>
          </p:cNvCxnSpPr>
          <p:nvPr/>
        </p:nvCxnSpPr>
        <p:spPr>
          <a:xfrm>
            <a:off x="6516216" y="1948495"/>
            <a:ext cx="0" cy="13433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ZoneTexte 43"/>
          <p:cNvSpPr txBox="1"/>
          <p:nvPr/>
        </p:nvSpPr>
        <p:spPr>
          <a:xfrm>
            <a:off x="4502117" y="2524559"/>
            <a:ext cx="1872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latin typeface="Berlin Sans FB" panose="020E0602020502020306" pitchFamily="34" charset="0"/>
              </a:rPr>
              <a:t>100 %</a:t>
            </a:r>
            <a:endParaRPr lang="fr-FR" sz="1400" b="1" dirty="0">
              <a:latin typeface="Berlin Sans FB" panose="020E0602020502020306" pitchFamily="34" charset="0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6731673" y="2524559"/>
            <a:ext cx="1872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latin typeface="Berlin Sans FB" panose="020E0602020502020306" pitchFamily="34" charset="0"/>
              </a:rPr>
              <a:t>50 %</a:t>
            </a:r>
            <a:endParaRPr lang="fr-FR" sz="1400" b="1" dirty="0">
              <a:latin typeface="Berlin Sans FB" panose="020E0602020502020306" pitchFamily="34" charset="0"/>
            </a:endParaRPr>
          </a:p>
        </p:txBody>
      </p:sp>
      <p:pic>
        <p:nvPicPr>
          <p:cNvPr id="46" name="Picture 7" descr="Cash premium icon"/>
          <p:cNvPicPr>
            <a:picLocks noChangeAspect="1" noChangeArrowheads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4973" y="2812591"/>
            <a:ext cx="479239" cy="47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47"/>
          <p:cNvSpPr/>
          <p:nvPr/>
        </p:nvSpPr>
        <p:spPr>
          <a:xfrm>
            <a:off x="6693224" y="2812591"/>
            <a:ext cx="1872775" cy="3600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100 000 €</a:t>
            </a:r>
            <a:endParaRPr lang="fr-FR" dirty="0">
              <a:latin typeface="Berlin Sans FB" panose="020E0602020502020306" pitchFamily="34" charset="0"/>
            </a:endParaRPr>
          </a:p>
        </p:txBody>
      </p:sp>
      <p:pic>
        <p:nvPicPr>
          <p:cNvPr id="5" name="Picture 2" descr="Résultat de recherche d'images pour &quot;CNP&quot;">
            <a:hlinkClick r:id="rId23"/>
          </p:cNvPr>
          <p:cNvPicPr>
            <a:picLocks noChangeAspect="1" noChangeArrowheads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30103" y="3858723"/>
            <a:ext cx="646984" cy="462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 descr="Résultat de recherche d'images pour &quot;caisse d'epargne logo&quot;">
            <a:hlinkClick r:id="rId25"/>
          </p:cNvPr>
          <p:cNvPicPr>
            <a:picLocks noChangeAspect="1" noChangeArrowheads="1"/>
          </p:cNvPicPr>
          <p:nvPr/>
        </p:nvPicPr>
        <p:blipFill rotWithShape="1"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67944" y="3743623"/>
            <a:ext cx="274798" cy="27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6395051" y="3933491"/>
            <a:ext cx="1057269" cy="3861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latin typeface="Berlin Sans FB" panose="020E0602020502020306" pitchFamily="34" charset="0"/>
              </a:rPr>
              <a:t>MUTUELLES DE FONCTIONNAIRES PARTENAIRES</a:t>
            </a:r>
            <a:endParaRPr lang="fr-FR" sz="800" dirty="0">
              <a:latin typeface="Berlin Sans FB" panose="020E0602020502020306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7596336" y="3933491"/>
            <a:ext cx="1008112" cy="3861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latin typeface="Berlin Sans FB" panose="020E0602020502020306" pitchFamily="34" charset="0"/>
              </a:rPr>
              <a:t>AUTRES ASSURANCES</a:t>
            </a:r>
            <a:endParaRPr lang="fr-FR" sz="800" dirty="0">
              <a:latin typeface="Berlin Sans FB" panose="020E0602020502020306" pitchFamily="34" charset="0"/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5220072" y="3435846"/>
            <a:ext cx="258933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latin typeface="Berlin Sans FB" panose="020E0602020502020306" pitchFamily="34" charset="0"/>
              </a:rPr>
              <a:t>Libre choix de l’assurance : </a:t>
            </a:r>
            <a:endParaRPr lang="fr-FR" sz="1400" b="1" dirty="0">
              <a:latin typeface="Berlin Sans FB" panose="020E0602020502020306" pitchFamily="34" charset="0"/>
            </a:endParaRPr>
          </a:p>
        </p:txBody>
      </p:sp>
      <p:pic>
        <p:nvPicPr>
          <p:cNvPr id="51" name="Picture 4" descr="Résultat de recherche d'images pour &quot;caisse d'epargne logo&quot;">
            <a:hlinkClick r:id="rId25"/>
          </p:cNvPr>
          <p:cNvPicPr>
            <a:picLocks noChangeAspect="1" noChangeArrowheads="1"/>
          </p:cNvPicPr>
          <p:nvPr/>
        </p:nvPicPr>
        <p:blipFill rotWithShape="1"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28185" y="3824898"/>
            <a:ext cx="251094" cy="25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Rectangle 51"/>
          <p:cNvSpPr/>
          <p:nvPr/>
        </p:nvSpPr>
        <p:spPr>
          <a:xfrm>
            <a:off x="5057587" y="3926197"/>
            <a:ext cx="1008112" cy="3861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latin typeface="Berlin Sans FB" panose="020E0602020502020306" pitchFamily="34" charset="0"/>
              </a:rPr>
              <a:t>ASSURANCES PARTENAIRES</a:t>
            </a:r>
            <a:endParaRPr lang="fr-FR" sz="800" dirty="0">
              <a:latin typeface="Berlin Sans FB" panose="020E0602020502020306" pitchFamily="34" charset="0"/>
            </a:endParaRPr>
          </a:p>
        </p:txBody>
      </p:sp>
      <p:pic>
        <p:nvPicPr>
          <p:cNvPr id="53" name="Picture 4" descr="Résultat de recherche d'images pour &quot;caisse d'epargne logo&quot;">
            <a:hlinkClick r:id="rId25"/>
          </p:cNvPr>
          <p:cNvPicPr>
            <a:picLocks noChangeAspect="1" noChangeArrowheads="1"/>
          </p:cNvPicPr>
          <p:nvPr/>
        </p:nvPicPr>
        <p:blipFill rotWithShape="1"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32040" y="3775427"/>
            <a:ext cx="251094" cy="25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ZoneTexte 53"/>
          <p:cNvSpPr txBox="1"/>
          <p:nvPr/>
        </p:nvSpPr>
        <p:spPr>
          <a:xfrm>
            <a:off x="5652120" y="4424794"/>
            <a:ext cx="173184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rgbClr val="C00000"/>
                </a:solidFill>
                <a:latin typeface="Berlin Sans FB" panose="020E0602020502020306" pitchFamily="34" charset="0"/>
              </a:rPr>
              <a:t>Aux garanties </a:t>
            </a:r>
          </a:p>
          <a:p>
            <a:pPr algn="ctr"/>
            <a:r>
              <a:rPr lang="fr-FR" sz="1400" dirty="0" smtClean="0">
                <a:solidFill>
                  <a:srgbClr val="C00000"/>
                </a:solidFill>
                <a:latin typeface="Berlin Sans FB" panose="020E0602020502020306" pitchFamily="34" charset="0"/>
              </a:rPr>
              <a:t>et aux exclusions !! </a:t>
            </a:r>
            <a:endParaRPr lang="fr-FR" sz="1400" dirty="0">
              <a:solidFill>
                <a:srgbClr val="C00000"/>
              </a:solidFill>
              <a:latin typeface="Berlin Sans FB" panose="020E0602020502020306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4437029"/>
            <a:ext cx="274968" cy="274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D0A2-BBF5-4B7E-A646-CBE7ACEBDC00}" type="slidenum">
              <a:rPr lang="fr-FR" smtClean="0"/>
              <a:t>13</a:t>
            </a:fld>
            <a:endParaRPr lang="fr-FR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2400" y="63982"/>
            <a:ext cx="839951" cy="169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-934012" y="142862"/>
            <a:ext cx="609600" cy="609600"/>
          </a:xfrm>
          <a:prstGeom prst="rect">
            <a:avLst/>
          </a:prstGeom>
        </p:spPr>
      </p:pic>
      <p:sp>
        <p:nvSpPr>
          <p:cNvPr id="58" name="ZoneTexte 57"/>
          <p:cNvSpPr txBox="1"/>
          <p:nvPr/>
        </p:nvSpPr>
        <p:spPr>
          <a:xfrm>
            <a:off x="3551515" y="4853512"/>
            <a:ext cx="14686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latin typeface="Century Gothic" panose="020B0502020202020204" pitchFamily="34" charset="0"/>
              </a:rPr>
              <a:t>Document interne </a:t>
            </a:r>
            <a:endParaRPr lang="fr-FR" sz="1100" dirty="0">
              <a:latin typeface="Century Gothic" panose="020B0502020202020204" pitchFamily="34" charset="0"/>
            </a:endParaRPr>
          </a:p>
        </p:txBody>
      </p:sp>
      <p:pic>
        <p:nvPicPr>
          <p:cNvPr id="59" name="Image 58">
            <a:hlinkClick r:id="rId31" action="ppaction://hlinksldjump"/>
          </p:cNvPr>
          <p:cNvPicPr>
            <a:picLocks noChangeAspect="1"/>
          </p:cNvPicPr>
          <p:nvPr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398" y="4736762"/>
            <a:ext cx="1054458" cy="35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057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3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5980" y="0"/>
            <a:ext cx="4708020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457380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sx="101000" sy="101000" algn="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900" y="4501944"/>
            <a:ext cx="972000" cy="218096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806934" y="4867228"/>
            <a:ext cx="978011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MARKETING . Marchés &amp; Offres</a:t>
            </a:r>
          </a:p>
        </p:txBody>
      </p:sp>
      <p:pic>
        <p:nvPicPr>
          <p:cNvPr id="8" name="Image 7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0939" y="2568484"/>
            <a:ext cx="1890000" cy="53605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281" y="1024841"/>
            <a:ext cx="3213000" cy="1019637"/>
          </a:xfrm>
          <a:prstGeom prst="rect">
            <a:avLst/>
          </a:prstGeom>
        </p:spPr>
      </p:pic>
      <p:cxnSp>
        <p:nvCxnSpPr>
          <p:cNvPr id="12" name="Connecteur droit 11"/>
          <p:cNvCxnSpPr/>
          <p:nvPr/>
        </p:nvCxnSpPr>
        <p:spPr>
          <a:xfrm>
            <a:off x="1520927" y="2237932"/>
            <a:ext cx="1485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88982" y="1014325"/>
            <a:ext cx="3612803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779" y="940978"/>
            <a:ext cx="3128319" cy="59825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7729"/>
          <a:stretch/>
        </p:blipFill>
        <p:spPr>
          <a:xfrm>
            <a:off x="1083748" y="1437135"/>
            <a:ext cx="2359357" cy="662088"/>
          </a:xfrm>
          <a:prstGeom prst="rect">
            <a:avLst/>
          </a:prstGeom>
        </p:spPr>
      </p:pic>
      <p:pic>
        <p:nvPicPr>
          <p:cNvPr id="11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782645" y="37958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40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1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 2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1" t="1569" r="12819" b="4466"/>
          <a:stretch>
            <a:fillRect/>
          </a:stretch>
        </p:blipFill>
        <p:spPr bwMode="auto">
          <a:xfrm>
            <a:off x="684213" y="1763713"/>
            <a:ext cx="6911975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ZoneTexte 16"/>
          <p:cNvSpPr txBox="1">
            <a:spLocks noChangeArrowheads="1"/>
          </p:cNvSpPr>
          <p:nvPr/>
        </p:nvSpPr>
        <p:spPr bwMode="auto">
          <a:xfrm>
            <a:off x="134938" y="88900"/>
            <a:ext cx="746125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000" b="1">
                <a:latin typeface="Berlin Sans FB" panose="020E0602020502020306" pitchFamily="34" charset="0"/>
              </a:rPr>
              <a:t>E FINANCEMENT</a:t>
            </a:r>
            <a:endParaRPr lang="fr-FR" altLang="fr-FR" sz="2000">
              <a:latin typeface="Berlin Sans FB" panose="020E0602020502020306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>
              <a:latin typeface="Berlin Sans FB" panose="020E0602020502020306" pitchFamily="34" charset="0"/>
            </a:endParaRPr>
          </a:p>
        </p:txBody>
      </p:sp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3B2ACC-64E9-40EB-86C7-96F8C2BE9C68}" type="slidenum">
              <a:rPr lang="fr-FR"/>
              <a:pPr>
                <a:defRPr/>
              </a:pPr>
              <a:t>15</a:t>
            </a:fld>
            <a:endParaRPr lang="fr-FR"/>
          </a:p>
        </p:txBody>
      </p:sp>
      <p:pic>
        <p:nvPicPr>
          <p:cNvPr id="819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3500"/>
            <a:ext cx="839788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ZoneTexte 19"/>
          <p:cNvSpPr txBox="1">
            <a:spLocks noChangeArrowheads="1"/>
          </p:cNvSpPr>
          <p:nvPr/>
        </p:nvSpPr>
        <p:spPr bwMode="auto">
          <a:xfrm>
            <a:off x="163513" y="555625"/>
            <a:ext cx="5195887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Berlin Sans FB" panose="020E0602020502020306" pitchFamily="34" charset="0"/>
              </a:rPr>
              <a:t>Le tableau d’amortissement d’un crédit amortissable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>
                <a:latin typeface="Berlin Sans FB" panose="020E0602020502020306" pitchFamily="34" charset="0"/>
              </a:rPr>
              <a:t>Exemple – montants donnés à titre d’information et non contractuels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107950" y="1635125"/>
            <a:ext cx="50165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dirty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800 €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117475" y="1957388"/>
            <a:ext cx="500063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dirty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700 €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109538" y="2284413"/>
            <a:ext cx="509587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dirty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600 €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107950" y="2605088"/>
            <a:ext cx="504825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dirty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500 €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107950" y="2943225"/>
            <a:ext cx="50800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dirty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400 €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117475" y="3254375"/>
            <a:ext cx="504825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dirty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300 €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117475" y="3579813"/>
            <a:ext cx="506413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dirty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200 €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117475" y="3905250"/>
            <a:ext cx="479425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dirty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100 €</a:t>
            </a:r>
          </a:p>
        </p:txBody>
      </p:sp>
      <p:sp>
        <p:nvSpPr>
          <p:cNvPr id="34" name="Rectangle 33"/>
          <p:cNvSpPr/>
          <p:nvPr/>
        </p:nvSpPr>
        <p:spPr>
          <a:xfrm rot="16200000">
            <a:off x="3826744" y="-4858046"/>
            <a:ext cx="914400" cy="19442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12</a:t>
            </a:r>
            <a:endParaRPr lang="fr-FR" sz="1200" dirty="0">
              <a:solidFill>
                <a:schemeClr val="bg1">
                  <a:lumMod val="50000"/>
                </a:schemeClr>
              </a:solidFill>
              <a:latin typeface="Berlin Sans FB" panose="020E0602020502020306" pitchFamily="34" charset="0"/>
            </a:endParaRP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24</a:t>
            </a:r>
            <a:endParaRPr lang="fr-FR" sz="1200" dirty="0">
              <a:solidFill>
                <a:schemeClr val="bg1">
                  <a:lumMod val="50000"/>
                </a:schemeClr>
              </a:solidFill>
              <a:latin typeface="Berlin Sans FB" panose="020E0602020502020306" pitchFamily="34" charset="0"/>
            </a:endParaRP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36</a:t>
            </a: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48</a:t>
            </a: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60</a:t>
            </a: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72</a:t>
            </a: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84</a:t>
            </a: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96</a:t>
            </a: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108</a:t>
            </a: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120</a:t>
            </a: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132</a:t>
            </a: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144</a:t>
            </a: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156</a:t>
            </a: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168</a:t>
            </a: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180</a:t>
            </a: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192</a:t>
            </a: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204</a:t>
            </a: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216</a:t>
            </a: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228</a:t>
            </a: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240</a:t>
            </a: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252</a:t>
            </a: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264</a:t>
            </a: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276</a:t>
            </a: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288</a:t>
            </a: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300</a:t>
            </a: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fr-FR" sz="1200" dirty="0">
              <a:solidFill>
                <a:schemeClr val="bg1">
                  <a:lumMod val="50000"/>
                </a:schemeClr>
              </a:solidFill>
              <a:latin typeface="Berlin Sans FB" panose="020E0602020502020306" pitchFamily="34" charset="0"/>
            </a:endParaRPr>
          </a:p>
        </p:txBody>
      </p:sp>
      <p:sp>
        <p:nvSpPr>
          <p:cNvPr id="30" name="Rectangle à coins arrondis 29">
            <a:hlinkClick r:id="rId7" action="ppaction://hlinksldjump"/>
          </p:cNvPr>
          <p:cNvSpPr/>
          <p:nvPr/>
        </p:nvSpPr>
        <p:spPr>
          <a:xfrm>
            <a:off x="8097838" y="612775"/>
            <a:ext cx="914400" cy="94607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dirty="0">
                <a:latin typeface="Berlin Sans FB" panose="020E0602020502020306" pitchFamily="34" charset="0"/>
              </a:rPr>
              <a:t>En savoir + sur le </a:t>
            </a:r>
            <a:r>
              <a:rPr lang="fr-FR" sz="1100" dirty="0" smtClean="0">
                <a:latin typeface="Berlin Sans FB" panose="020E0602020502020306" pitchFamily="34" charset="0"/>
              </a:rPr>
              <a:t>TAEG et le TAEA </a:t>
            </a:r>
            <a:endParaRPr lang="fr-FR" sz="1100" dirty="0">
              <a:latin typeface="Berlin Sans FB" panose="020E0602020502020306" pitchFamily="34" charset="0"/>
            </a:endParaRPr>
          </a:p>
        </p:txBody>
      </p:sp>
      <p:pic>
        <p:nvPicPr>
          <p:cNvPr id="8212" name="Image 35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68383" y="1291390"/>
            <a:ext cx="45891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07950" y="1154113"/>
            <a:ext cx="706438" cy="231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mensualité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7164388" y="4725988"/>
            <a:ext cx="866775" cy="2301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Durée en mois</a:t>
            </a:r>
          </a:p>
        </p:txBody>
      </p:sp>
      <p:pic>
        <p:nvPicPr>
          <p:cNvPr id="37" name="Image 36"/>
          <p:cNvPicPr>
            <a:picLocks noChangeAspect="1"/>
          </p:cNvPicPr>
          <p:nvPr/>
        </p:nvPicPr>
        <p:blipFill rotWithShape="1"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-1928" t="-32578" r="-1" b="4829"/>
          <a:stretch/>
        </p:blipFill>
        <p:spPr>
          <a:xfrm>
            <a:off x="8134841" y="233722"/>
            <a:ext cx="915067" cy="11654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10"/>
          <a:srcRect l="85334" t="39415" r="387" b="38404"/>
          <a:stretch/>
        </p:blipFill>
        <p:spPr>
          <a:xfrm>
            <a:off x="7560000" y="2700000"/>
            <a:ext cx="1317624" cy="1152135"/>
          </a:xfrm>
          <a:prstGeom prst="rect">
            <a:avLst/>
          </a:prstGeom>
        </p:spPr>
      </p:pic>
      <p:pic>
        <p:nvPicPr>
          <p:cNvPr id="29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880861" y="228600"/>
            <a:ext cx="609600" cy="609600"/>
          </a:xfrm>
          <a:prstGeom prst="rect">
            <a:avLst/>
          </a:prstGeom>
        </p:spPr>
      </p:pic>
      <p:pic>
        <p:nvPicPr>
          <p:cNvPr id="33" name="Image 32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398" y="4736762"/>
            <a:ext cx="1054458" cy="35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38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992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ZoneTexte 16"/>
          <p:cNvSpPr txBox="1">
            <a:spLocks noChangeArrowheads="1"/>
          </p:cNvSpPr>
          <p:nvPr/>
        </p:nvSpPr>
        <p:spPr bwMode="auto">
          <a:xfrm>
            <a:off x="134938" y="88900"/>
            <a:ext cx="746125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altLang="fr-FR" sz="2000" b="1">
                <a:latin typeface="Berlin Sans FB" panose="020E0602020502020306" pitchFamily="34" charset="0"/>
              </a:rPr>
              <a:t>E FINANCEMENT</a:t>
            </a:r>
            <a:endParaRPr lang="fr-FR" altLang="fr-FR" sz="2000">
              <a:latin typeface="Berlin Sans FB" panose="020E0602020502020306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>
              <a:latin typeface="Berlin Sans FB" panose="020E0602020502020306" pitchFamily="34" charset="0"/>
            </a:endParaRPr>
          </a:p>
        </p:txBody>
      </p:sp>
      <p:sp>
        <p:nvSpPr>
          <p:cNvPr id="10243" name="ZoneTexte 18"/>
          <p:cNvSpPr txBox="1">
            <a:spLocks noChangeArrowheads="1"/>
          </p:cNvSpPr>
          <p:nvPr/>
        </p:nvSpPr>
        <p:spPr bwMode="auto">
          <a:xfrm>
            <a:off x="163513" y="627063"/>
            <a:ext cx="32908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Berlin Sans FB" panose="020E0602020502020306" pitchFamily="34" charset="0"/>
              </a:rPr>
              <a:t>Le </a:t>
            </a:r>
            <a:r>
              <a:rPr lang="fr-FR" altLang="fr-FR" sz="1800" b="1">
                <a:latin typeface="Berlin Sans FB" panose="020E0602020502020306" pitchFamily="34" charset="0"/>
              </a:rPr>
              <a:t>T</a:t>
            </a:r>
            <a:r>
              <a:rPr lang="fr-FR" altLang="fr-FR" sz="1800">
                <a:latin typeface="Berlin Sans FB" panose="020E0602020502020306" pitchFamily="34" charset="0"/>
              </a:rPr>
              <a:t>aux </a:t>
            </a:r>
            <a:r>
              <a:rPr lang="fr-FR" altLang="fr-FR" sz="1800" b="1">
                <a:latin typeface="Berlin Sans FB" panose="020E0602020502020306" pitchFamily="34" charset="0"/>
              </a:rPr>
              <a:t>A</a:t>
            </a:r>
            <a:r>
              <a:rPr lang="fr-FR" altLang="fr-FR" sz="1800">
                <a:latin typeface="Berlin Sans FB" panose="020E0602020502020306" pitchFamily="34" charset="0"/>
              </a:rPr>
              <a:t>nnuel </a:t>
            </a:r>
            <a:r>
              <a:rPr lang="fr-FR" altLang="fr-FR" sz="1800" b="1">
                <a:latin typeface="Berlin Sans FB" panose="020E0602020502020306" pitchFamily="34" charset="0"/>
              </a:rPr>
              <a:t>E</a:t>
            </a:r>
            <a:r>
              <a:rPr lang="fr-FR" altLang="fr-FR" sz="1800">
                <a:latin typeface="Berlin Sans FB" panose="020E0602020502020306" pitchFamily="34" charset="0"/>
              </a:rPr>
              <a:t>ffectif </a:t>
            </a:r>
            <a:r>
              <a:rPr lang="fr-FR" altLang="fr-FR" sz="1800" b="1">
                <a:latin typeface="Berlin Sans FB" panose="020E0602020502020306" pitchFamily="34" charset="0"/>
              </a:rPr>
              <a:t>G</a:t>
            </a:r>
            <a:r>
              <a:rPr lang="fr-FR" altLang="fr-FR" sz="1800">
                <a:latin typeface="Berlin Sans FB" panose="020E0602020502020306" pitchFamily="34" charset="0"/>
              </a:rPr>
              <a:t>lobal : </a:t>
            </a:r>
          </a:p>
        </p:txBody>
      </p:sp>
      <p:sp>
        <p:nvSpPr>
          <p:cNvPr id="10244" name="ZoneTexte 3"/>
          <p:cNvSpPr txBox="1">
            <a:spLocks noChangeArrowheads="1"/>
          </p:cNvSpPr>
          <p:nvPr/>
        </p:nvSpPr>
        <p:spPr bwMode="auto">
          <a:xfrm>
            <a:off x="179388" y="977900"/>
            <a:ext cx="6873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Berlin Sans FB" panose="020E0602020502020306" pitchFamily="34" charset="0"/>
              </a:rPr>
              <a:t>Le coût total du prêt est exprimé en % annuel du montant de ce prêt. 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486491"/>
              </p:ext>
            </p:extLst>
          </p:nvPr>
        </p:nvGraphicFramePr>
        <p:xfrm>
          <a:off x="360000" y="1368000"/>
          <a:ext cx="3780000" cy="3299112"/>
        </p:xfrm>
        <a:graphic>
          <a:graphicData uri="http://schemas.openxmlformats.org/drawingml/2006/table">
            <a:tbl>
              <a:tblPr firstRow="1" firstCol="1" lastRow="1" bandRow="1">
                <a:tableStyleId>{5C22544A-7EE6-4342-B048-85BDC9FD1C3A}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000">
                <a:tc gridSpan="3">
                  <a:txBody>
                    <a:bodyPr/>
                    <a:lstStyle/>
                    <a:p>
                      <a:pPr algn="ctr"/>
                      <a:r>
                        <a:rPr lang="fr-FR" sz="11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Exemple*</a:t>
                      </a:r>
                      <a:r>
                        <a:rPr lang="fr-FR" sz="1100" b="0" baseline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 pour un</a:t>
                      </a:r>
                      <a:r>
                        <a:rPr lang="fr-FR" sz="11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 crédit de 170.000 € sur 300 mois</a:t>
                      </a:r>
                      <a:endParaRPr lang="fr-FR" sz="1100" b="0" dirty="0">
                        <a:latin typeface="Berlin Sans FB" panose="020E0602020502020306" pitchFamily="34" charset="0"/>
                        <a:cs typeface="Aharoni" panose="02010803020104030203" pitchFamily="2" charset="-79"/>
                      </a:endParaRPr>
                    </a:p>
                  </a:txBody>
                  <a:tcPr marL="91472" marR="91472" marT="45699" marB="45699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Frais de dossier</a:t>
                      </a:r>
                      <a:endParaRPr lang="fr-FR" sz="1100" b="0" dirty="0">
                        <a:latin typeface="Berlin Sans FB" panose="020E0602020502020306" pitchFamily="34" charset="0"/>
                        <a:cs typeface="Aharoni" panose="02010803020104030203" pitchFamily="2" charset="-79"/>
                      </a:endParaRPr>
                    </a:p>
                  </a:txBody>
                  <a:tcPr marL="91472" marR="91472" marT="45699" marB="45699" anchor="ctr"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 marL="91472" marR="91472" marT="45699" marB="456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500 €</a:t>
                      </a:r>
                      <a:endParaRPr lang="fr-FR" sz="1100" b="0" dirty="0">
                        <a:latin typeface="Berlin Sans FB" panose="020E0602020502020306" pitchFamily="34" charset="0"/>
                        <a:cs typeface="Aharoni" panose="02010803020104030203" pitchFamily="2" charset="-79"/>
                      </a:endParaRPr>
                    </a:p>
                  </a:txBody>
                  <a:tcPr marL="91472" marR="91472" marT="45699" marB="456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Garantie coût estimé </a:t>
                      </a:r>
                      <a:r>
                        <a:rPr lang="fr-FR" sz="9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(cautionnement, hypothèque)</a:t>
                      </a:r>
                      <a:endParaRPr lang="fr-FR" sz="900" b="0" dirty="0">
                        <a:latin typeface="Berlin Sans FB" panose="020E0602020502020306" pitchFamily="34" charset="0"/>
                        <a:cs typeface="Aharoni" panose="02010803020104030203" pitchFamily="2" charset="-79"/>
                      </a:endParaRPr>
                    </a:p>
                  </a:txBody>
                  <a:tcPr marL="91472" marR="91472" marT="45699" marB="45699" anchor="ctr"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 marL="91472" marR="91472" marT="45699" marB="456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2 125 €</a:t>
                      </a:r>
                      <a:endParaRPr lang="fr-FR" sz="1100" b="0" dirty="0">
                        <a:latin typeface="Berlin Sans FB" panose="020E0602020502020306" pitchFamily="34" charset="0"/>
                        <a:cs typeface="Aharoni" panose="02010803020104030203" pitchFamily="2" charset="-79"/>
                      </a:endParaRPr>
                    </a:p>
                  </a:txBody>
                  <a:tcPr marL="91472" marR="91472" marT="45699" marB="456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Frais divers</a:t>
                      </a:r>
                    </a:p>
                    <a:p>
                      <a:pPr algn="ctr"/>
                      <a:r>
                        <a:rPr lang="fr-FR" sz="9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(frais de courtage…)</a:t>
                      </a:r>
                      <a:endParaRPr lang="fr-FR" sz="900" b="0" dirty="0">
                        <a:latin typeface="Berlin Sans FB" panose="020E0602020502020306" pitchFamily="34" charset="0"/>
                        <a:cs typeface="Aharoni" panose="02010803020104030203" pitchFamily="2" charset="-79"/>
                      </a:endParaRPr>
                    </a:p>
                  </a:txBody>
                  <a:tcPr marL="91472" marR="91472" marT="45699" marB="45699" anchor="ctr"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 marL="91472" marR="91472" marT="45699" marB="456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0 €</a:t>
                      </a:r>
                    </a:p>
                  </a:txBody>
                  <a:tcPr marL="91472" marR="91472" marT="45699" marB="456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 rowSpan="2">
                  <a:txBody>
                    <a:bodyPr/>
                    <a:lstStyle/>
                    <a:p>
                      <a:pPr algn="ctr"/>
                      <a:r>
                        <a:rPr lang="fr-FR" sz="11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Assurance emprunteur </a:t>
                      </a:r>
                      <a:r>
                        <a:rPr lang="fr-FR" sz="9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(contrat Groupe</a:t>
                      </a:r>
                      <a:r>
                        <a:rPr lang="fr-FR" sz="900" b="0" baseline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fr-FR" sz="9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CNP pour un assuré de 32 ans)</a:t>
                      </a:r>
                      <a:endParaRPr lang="fr-FR" sz="900" b="0" dirty="0">
                        <a:latin typeface="Berlin Sans FB" panose="020E0602020502020306" pitchFamily="34" charset="0"/>
                        <a:cs typeface="Aharoni" panose="02010803020104030203" pitchFamily="2" charset="-79"/>
                      </a:endParaRPr>
                    </a:p>
                  </a:txBody>
                  <a:tcPr marL="91472" marR="91472" marT="45699" marB="456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Taux d’assurance</a:t>
                      </a:r>
                    </a:p>
                  </a:txBody>
                  <a:tcPr marL="91472" marR="91472" marT="45699" marB="456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0,476%</a:t>
                      </a:r>
                    </a:p>
                  </a:txBody>
                  <a:tcPr marL="91472" marR="91472" marT="45699" marB="456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ctr"/>
                      <a:endParaRPr lang="fr-FR" sz="1100" b="0" dirty="0">
                        <a:latin typeface="Berlin Sans FB" panose="020E0602020502020306" pitchFamily="34" charset="0"/>
                        <a:cs typeface="Aharoni" panose="02010803020104030203" pitchFamily="2" charset="-79"/>
                      </a:endParaRPr>
                    </a:p>
                  </a:txBody>
                  <a:tcPr marL="91472" marR="91472" marT="45699" marB="4569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Quotité</a:t>
                      </a:r>
                      <a:r>
                        <a:rPr lang="fr-FR" sz="900" b="0" baseline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 assurée</a:t>
                      </a:r>
                      <a:endParaRPr lang="fr-FR" sz="900" b="0" dirty="0" smtClean="0">
                        <a:latin typeface="Berlin Sans FB" panose="020E0602020502020306" pitchFamily="34" charset="0"/>
                        <a:cs typeface="Aharoni" panose="02010803020104030203" pitchFamily="2" charset="-79"/>
                      </a:endParaRPr>
                    </a:p>
                  </a:txBody>
                  <a:tcPr marL="91472" marR="91472" marT="45699" marB="456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100%</a:t>
                      </a:r>
                    </a:p>
                  </a:txBody>
                  <a:tcPr marL="91472" marR="91472" marT="45699" marB="456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2959672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fr-FR" sz="11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Assurance </a:t>
                      </a:r>
                      <a:r>
                        <a:rPr lang="fr-FR" sz="1100" b="0" dirty="0" err="1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co</a:t>
                      </a:r>
                      <a:r>
                        <a:rPr lang="fr-FR" sz="11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-emprunteur </a:t>
                      </a:r>
                      <a:r>
                        <a:rPr lang="fr-FR" sz="9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(contrat Groupe</a:t>
                      </a:r>
                      <a:r>
                        <a:rPr lang="fr-FR" sz="900" b="0" baseline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fr-FR" sz="9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CNP pour un assuré de </a:t>
                      </a:r>
                      <a:r>
                        <a:rPr lang="fr-FR" sz="9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28</a:t>
                      </a:r>
                      <a:r>
                        <a:rPr lang="fr-FR" sz="900" b="0" baseline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fr-FR" sz="9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ans</a:t>
                      </a:r>
                      <a:r>
                        <a:rPr lang="fr-FR" sz="9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)</a:t>
                      </a:r>
                      <a:endParaRPr lang="fr-FR" sz="900" b="0" dirty="0">
                        <a:latin typeface="Berlin Sans FB" panose="020E0602020502020306" pitchFamily="34" charset="0"/>
                        <a:cs typeface="Aharoni" panose="02010803020104030203" pitchFamily="2" charset="-79"/>
                      </a:endParaRPr>
                    </a:p>
                  </a:txBody>
                  <a:tcPr marL="91472" marR="91472" marT="45699" marB="456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Taux d’assurance</a:t>
                      </a:r>
                    </a:p>
                  </a:txBody>
                  <a:tcPr marL="91472" marR="91472" marT="45699" marB="456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0,360%</a:t>
                      </a:r>
                    </a:p>
                  </a:txBody>
                  <a:tcPr marL="91472" marR="91472" marT="45699" marB="456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69125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fr-FR" sz="1100" b="0" dirty="0">
                        <a:latin typeface="Berlin Sans FB" panose="020E0602020502020306" pitchFamily="34" charset="0"/>
                        <a:cs typeface="Aharoni" panose="02010803020104030203" pitchFamily="2" charset="-79"/>
                      </a:endParaRPr>
                    </a:p>
                  </a:txBody>
                  <a:tcPr marL="91472" marR="91472" marT="45699" marB="4569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Quotité</a:t>
                      </a:r>
                      <a:r>
                        <a:rPr lang="fr-FR" sz="900" b="0" baseline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 assurée</a:t>
                      </a:r>
                      <a:endParaRPr lang="fr-FR" sz="900" b="0" dirty="0" smtClean="0">
                        <a:latin typeface="Berlin Sans FB" panose="020E0602020502020306" pitchFamily="34" charset="0"/>
                        <a:cs typeface="Aharoni" panose="02010803020104030203" pitchFamily="2" charset="-79"/>
                      </a:endParaRPr>
                    </a:p>
                  </a:txBody>
                  <a:tcPr marL="91472" marR="91472" marT="45699" marB="456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100%</a:t>
                      </a:r>
                    </a:p>
                  </a:txBody>
                  <a:tcPr marL="91472" marR="91472" marT="45699" marB="456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561377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TAEA</a:t>
                      </a:r>
                      <a:endParaRPr lang="fr-FR" sz="1100" b="0" dirty="0">
                        <a:latin typeface="Berlin Sans FB" panose="020E0602020502020306" pitchFamily="34" charset="0"/>
                        <a:cs typeface="Aharoni" panose="02010803020104030203" pitchFamily="2" charset="-79"/>
                      </a:endParaRPr>
                    </a:p>
                  </a:txBody>
                  <a:tcPr marL="91472" marR="91472" marT="45699" marB="45699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900" b="0" dirty="0">
                        <a:latin typeface="Berlin Sans FB" panose="020E0602020502020306" pitchFamily="34" charset="0"/>
                        <a:cs typeface="Aharoni" panose="02010803020104030203" pitchFamily="2" charset="-79"/>
                      </a:endParaRPr>
                    </a:p>
                  </a:txBody>
                  <a:tcPr marL="91472" marR="91472" marT="45699" marB="4569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>
                          <a:solidFill>
                            <a:srgbClr val="C00000"/>
                          </a:solidFill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0,86%</a:t>
                      </a:r>
                      <a:endParaRPr lang="fr-FR" sz="1200" b="0" dirty="0">
                        <a:solidFill>
                          <a:srgbClr val="C00000"/>
                        </a:solidFill>
                        <a:latin typeface="Berlin Sans FB" panose="020E0602020502020306" pitchFamily="34" charset="0"/>
                        <a:cs typeface="Aharoni" panose="02010803020104030203" pitchFamily="2" charset="-79"/>
                      </a:endParaRPr>
                    </a:p>
                  </a:txBody>
                  <a:tcPr marL="91472" marR="91472" marT="45699" marB="4569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3839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Taux nominal du crédit</a:t>
                      </a:r>
                      <a:endParaRPr lang="fr-FR" sz="1100" b="0" dirty="0">
                        <a:latin typeface="Berlin Sans FB" panose="020E0602020502020306" pitchFamily="34" charset="0"/>
                        <a:cs typeface="Aharoni" panose="02010803020104030203" pitchFamily="2" charset="-79"/>
                      </a:endParaRPr>
                    </a:p>
                  </a:txBody>
                  <a:tcPr marL="91472" marR="91472" marT="45699" marB="45699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900" b="0" dirty="0">
                        <a:latin typeface="Berlin Sans FB" panose="020E0602020502020306" pitchFamily="34" charset="0"/>
                        <a:cs typeface="Aharoni" panose="02010803020104030203" pitchFamily="2" charset="-79"/>
                      </a:endParaRPr>
                    </a:p>
                  </a:txBody>
                  <a:tcPr marL="91472" marR="91472" marT="45699" marB="456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1,70%</a:t>
                      </a:r>
                      <a:endParaRPr lang="fr-FR" sz="1100" b="0" dirty="0">
                        <a:latin typeface="Berlin Sans FB" panose="020E0602020502020306" pitchFamily="34" charset="0"/>
                        <a:cs typeface="Aharoni" panose="02010803020104030203" pitchFamily="2" charset="-79"/>
                      </a:endParaRPr>
                    </a:p>
                  </a:txBody>
                  <a:tcPr marL="91472" marR="91472" marT="45699" marB="4569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 smtClean="0"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TAEG</a:t>
                      </a:r>
                      <a:endParaRPr lang="fr-FR" sz="1100" b="0" dirty="0">
                        <a:latin typeface="Berlin Sans FB" panose="020E0602020502020306" pitchFamily="34" charset="0"/>
                        <a:cs typeface="Aharoni" panose="02010803020104030203" pitchFamily="2" charset="-79"/>
                      </a:endParaRPr>
                    </a:p>
                  </a:txBody>
                  <a:tcPr marL="91472" marR="91472" marT="45699" marB="45699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900" b="0" dirty="0">
                        <a:latin typeface="Berlin Sans FB" panose="020E0602020502020306" pitchFamily="34" charset="0"/>
                        <a:cs typeface="Aharoni" panose="02010803020104030203" pitchFamily="2" charset="-79"/>
                      </a:endParaRPr>
                    </a:p>
                  </a:txBody>
                  <a:tcPr marL="91472" marR="91472" marT="45699" marB="4569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>
                          <a:solidFill>
                            <a:srgbClr val="C00000"/>
                          </a:solidFill>
                          <a:latin typeface="Berlin Sans FB" panose="020E0602020502020306" pitchFamily="34" charset="0"/>
                          <a:cs typeface="Aharoni" panose="02010803020104030203" pitchFamily="2" charset="-79"/>
                        </a:rPr>
                        <a:t>2,71%</a:t>
                      </a:r>
                      <a:endParaRPr lang="fr-FR" sz="1200" b="0" dirty="0">
                        <a:solidFill>
                          <a:srgbClr val="C00000"/>
                        </a:solidFill>
                        <a:latin typeface="Berlin Sans FB" panose="020E0602020502020306" pitchFamily="34" charset="0"/>
                        <a:cs typeface="Aharoni" panose="02010803020104030203" pitchFamily="2" charset="-79"/>
                      </a:endParaRPr>
                    </a:p>
                  </a:txBody>
                  <a:tcPr marL="91472" marR="91472" marT="45699" marB="4569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 rot="20551743">
            <a:off x="3996000" y="3672000"/>
            <a:ext cx="601663" cy="46513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600" dirty="0">
                <a:latin typeface="Berlin Sans FB" panose="020E0602020502020306" pitchFamily="34" charset="0"/>
              </a:rPr>
              <a:t>TAEA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600" dirty="0">
                <a:latin typeface="Berlin Sans FB" panose="020E0602020502020306" pitchFamily="34" charset="0"/>
              </a:rPr>
              <a:t>Taux Annuel Effectif de l’Assurance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4427538" y="1409700"/>
            <a:ext cx="3435350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Pour faciliter la comparaison d’une proposition de crédit avec une autre, calculez le coût total du crédit </a:t>
            </a:r>
          </a:p>
        </p:txBody>
      </p:sp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888" y="1409700"/>
            <a:ext cx="922337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Rectangle 38"/>
          <p:cNvSpPr/>
          <p:nvPr/>
        </p:nvSpPr>
        <p:spPr>
          <a:xfrm>
            <a:off x="4859338" y="2825750"/>
            <a:ext cx="906462" cy="73183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latin typeface="Berlin Sans FB" panose="020E0602020502020306" pitchFamily="34" charset="0"/>
              </a:rPr>
              <a:t>Montant total remboursé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405563" y="2825750"/>
            <a:ext cx="836612" cy="73183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latin typeface="Berlin Sans FB" panose="020E0602020502020306" pitchFamily="34" charset="0"/>
              </a:rPr>
              <a:t>Montant emprunté</a:t>
            </a:r>
          </a:p>
        </p:txBody>
      </p:sp>
      <p:sp>
        <p:nvSpPr>
          <p:cNvPr id="40" name="ZoneTexte 39"/>
          <p:cNvSpPr txBox="1">
            <a:spLocks noChangeArrowheads="1"/>
          </p:cNvSpPr>
          <p:nvPr/>
        </p:nvSpPr>
        <p:spPr bwMode="auto">
          <a:xfrm>
            <a:off x="5716588" y="2149475"/>
            <a:ext cx="72707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1500">
                <a:latin typeface="Chiller" panose="04020404031007020602" pitchFamily="82" charset="0"/>
              </a:rPr>
              <a:t>-</a:t>
            </a:r>
          </a:p>
        </p:txBody>
      </p:sp>
      <p:sp>
        <p:nvSpPr>
          <p:cNvPr id="45" name="ZoneTexte 44"/>
          <p:cNvSpPr txBox="1">
            <a:spLocks noChangeArrowheads="1"/>
          </p:cNvSpPr>
          <p:nvPr/>
        </p:nvSpPr>
        <p:spPr bwMode="auto">
          <a:xfrm>
            <a:off x="7235825" y="2222500"/>
            <a:ext cx="728663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1500">
                <a:latin typeface="Chiller" panose="04020404031007020602" pitchFamily="82" charset="0"/>
              </a:rPr>
              <a:t>=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970838" y="2825750"/>
            <a:ext cx="835025" cy="73183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latin typeface="Berlin Sans FB" panose="020E0602020502020306" pitchFamily="34" charset="0"/>
              </a:rPr>
              <a:t>Coût total du crédit en €</a:t>
            </a:r>
          </a:p>
        </p:txBody>
      </p:sp>
      <p:sp>
        <p:nvSpPr>
          <p:cNvPr id="47" name="ZoneTexte 46"/>
          <p:cNvSpPr txBox="1">
            <a:spLocks noChangeArrowheads="1"/>
          </p:cNvSpPr>
          <p:nvPr/>
        </p:nvSpPr>
        <p:spPr bwMode="auto">
          <a:xfrm>
            <a:off x="4856162" y="3870223"/>
            <a:ext cx="2512226" cy="8617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</a:pPr>
            <a:r>
              <a:rPr lang="fr-FR" altLang="fr-FR" sz="1000" dirty="0">
                <a:latin typeface="Chiller" panose="04020404031007020602" pitchFamily="82" charset="0"/>
              </a:rPr>
              <a:t>Frais de dossier : 500,00 €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000" dirty="0" smtClean="0">
                <a:latin typeface="Chiller" panose="04020404031007020602" pitchFamily="82" charset="0"/>
              </a:rPr>
              <a:t>Frais de garantie </a:t>
            </a:r>
            <a:r>
              <a:rPr lang="fr-FR" altLang="fr-FR" sz="1000" dirty="0">
                <a:latin typeface="Chiller" panose="04020404031007020602" pitchFamily="82" charset="0"/>
              </a:rPr>
              <a:t>: </a:t>
            </a:r>
            <a:r>
              <a:rPr lang="fr-FR" altLang="fr-FR" sz="1000" dirty="0" smtClean="0">
                <a:latin typeface="Chiller" panose="04020404031007020602" pitchFamily="82" charset="0"/>
              </a:rPr>
              <a:t>2.125,00 </a:t>
            </a:r>
            <a:r>
              <a:rPr lang="fr-FR" altLang="fr-FR" sz="1000" dirty="0">
                <a:latin typeface="Chiller" panose="04020404031007020602" pitchFamily="82" charset="0"/>
              </a:rPr>
              <a:t>€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000" dirty="0" smtClean="0">
                <a:latin typeface="Chiller" panose="04020404031007020602" pitchFamily="82" charset="0"/>
              </a:rPr>
              <a:t>Échéances : 765,73 € x 300 mois = 229.719,00 €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000" dirty="0" smtClean="0">
                <a:latin typeface="Chiller" panose="04020404031007020602" pitchFamily="82" charset="0"/>
              </a:rPr>
              <a:t>(dont assurances 19.687,14 € et intérêts 40.033,58 €)</a:t>
            </a:r>
            <a:endParaRPr lang="fr-FR" altLang="fr-FR" sz="1000" dirty="0">
              <a:latin typeface="Chiller" panose="04020404031007020602" pitchFamily="82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000" dirty="0">
                <a:latin typeface="Chiller" panose="04020404031007020602" pitchFamily="82" charset="0"/>
              </a:rPr>
              <a:t>Soit un montant total de = </a:t>
            </a:r>
            <a:r>
              <a:rPr lang="fr-FR" altLang="fr-FR" sz="1000" dirty="0" smtClean="0">
                <a:latin typeface="Chiller" panose="04020404031007020602" pitchFamily="82" charset="0"/>
              </a:rPr>
              <a:t>232.344,00 </a:t>
            </a:r>
            <a:r>
              <a:rPr lang="fr-FR" altLang="fr-FR" sz="1000" dirty="0">
                <a:latin typeface="Chiller" panose="04020404031007020602" pitchFamily="82" charset="0"/>
              </a:rPr>
              <a:t>€ </a:t>
            </a:r>
          </a:p>
        </p:txBody>
      </p:sp>
      <p:cxnSp>
        <p:nvCxnSpPr>
          <p:cNvPr id="49" name="Connecteur droit avec flèche 48"/>
          <p:cNvCxnSpPr>
            <a:stCxn id="39" idx="2"/>
          </p:cNvCxnSpPr>
          <p:nvPr/>
        </p:nvCxnSpPr>
        <p:spPr>
          <a:xfrm flipH="1">
            <a:off x="5313363" y="3557588"/>
            <a:ext cx="0" cy="3127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ZoneTexte 56"/>
          <p:cNvSpPr txBox="1">
            <a:spLocks noChangeArrowheads="1"/>
          </p:cNvSpPr>
          <p:nvPr/>
        </p:nvSpPr>
        <p:spPr bwMode="auto">
          <a:xfrm>
            <a:off x="6426966" y="2305050"/>
            <a:ext cx="793807" cy="2462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000" dirty="0" smtClean="0">
                <a:latin typeface="Chiller" panose="04020404031007020602" pitchFamily="82" charset="0"/>
              </a:rPr>
              <a:t>170.000,00 </a:t>
            </a:r>
            <a:r>
              <a:rPr lang="fr-FR" altLang="fr-FR" sz="1000" dirty="0">
                <a:latin typeface="Chiller" panose="04020404031007020602" pitchFamily="82" charset="0"/>
              </a:rPr>
              <a:t>€</a:t>
            </a:r>
          </a:p>
        </p:txBody>
      </p:sp>
      <p:cxnSp>
        <p:nvCxnSpPr>
          <p:cNvPr id="58" name="Connecteur droit avec flèche 57"/>
          <p:cNvCxnSpPr>
            <a:stCxn id="43" idx="0"/>
            <a:endCxn id="57" idx="2"/>
          </p:cNvCxnSpPr>
          <p:nvPr/>
        </p:nvCxnSpPr>
        <p:spPr>
          <a:xfrm flipV="1">
            <a:off x="6823869" y="2551271"/>
            <a:ext cx="1" cy="2744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ZoneTexte 61"/>
          <p:cNvSpPr txBox="1">
            <a:spLocks noChangeArrowheads="1"/>
          </p:cNvSpPr>
          <p:nvPr/>
        </p:nvSpPr>
        <p:spPr bwMode="auto">
          <a:xfrm>
            <a:off x="7438064" y="3867150"/>
            <a:ext cx="1575147" cy="430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dirty="0" smtClean="0">
                <a:latin typeface="Chiller" panose="04020404031007020602" pitchFamily="82" charset="0"/>
              </a:rPr>
              <a:t>232.344,00 € - 170.000,00 € </a:t>
            </a:r>
            <a:endParaRPr lang="fr-FR" altLang="fr-FR" sz="1000" dirty="0">
              <a:latin typeface="Chiller" panose="04020404031007020602" pitchFamily="82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000" dirty="0">
                <a:latin typeface="Chiller" panose="04020404031007020602" pitchFamily="82" charset="0"/>
              </a:rPr>
              <a:t>= </a:t>
            </a:r>
            <a:r>
              <a:rPr lang="fr-FR" altLang="fr-FR" sz="1200" b="1" dirty="0" smtClean="0">
                <a:solidFill>
                  <a:srgbClr val="C00000"/>
                </a:solidFill>
                <a:latin typeface="Chiller" panose="04020404031007020602" pitchFamily="82" charset="0"/>
              </a:rPr>
              <a:t>62.344,00 </a:t>
            </a:r>
            <a:r>
              <a:rPr lang="fr-FR" altLang="fr-FR" sz="1200" b="1" dirty="0">
                <a:solidFill>
                  <a:srgbClr val="C00000"/>
                </a:solidFill>
                <a:latin typeface="Chiller" panose="04020404031007020602" pitchFamily="82" charset="0"/>
              </a:rPr>
              <a:t>€</a:t>
            </a:r>
          </a:p>
        </p:txBody>
      </p:sp>
      <p:cxnSp>
        <p:nvCxnSpPr>
          <p:cNvPr id="63" name="Connecteur droit avec flèche 62"/>
          <p:cNvCxnSpPr/>
          <p:nvPr/>
        </p:nvCxnSpPr>
        <p:spPr>
          <a:xfrm flipH="1">
            <a:off x="8412163" y="3554413"/>
            <a:ext cx="0" cy="3127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43A380-A6F7-4AAD-81A1-8A2238290BC5}" type="slidenum">
              <a:rPr lang="fr-FR"/>
              <a:pPr>
                <a:defRPr/>
              </a:pPr>
              <a:t>16</a:t>
            </a:fld>
            <a:endParaRPr lang="fr-FR"/>
          </a:p>
        </p:txBody>
      </p:sp>
      <p:pic>
        <p:nvPicPr>
          <p:cNvPr id="10295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63500"/>
            <a:ext cx="839788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-1928" t="-32578" r="-1" b="4829"/>
          <a:stretch/>
        </p:blipFill>
        <p:spPr>
          <a:xfrm>
            <a:off x="8134841" y="233722"/>
            <a:ext cx="915067" cy="116547"/>
          </a:xfrm>
          <a:prstGeom prst="rect">
            <a:avLst/>
          </a:prstGeom>
        </p:spPr>
      </p:pic>
      <p:sp>
        <p:nvSpPr>
          <p:cNvPr id="10297" name="ZoneTexte 1"/>
          <p:cNvSpPr txBox="1">
            <a:spLocks noChangeArrowheads="1"/>
          </p:cNvSpPr>
          <p:nvPr/>
        </p:nvSpPr>
        <p:spPr bwMode="auto">
          <a:xfrm>
            <a:off x="1619672" y="4680000"/>
            <a:ext cx="157927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000" dirty="0" smtClean="0"/>
              <a:t>* Exemple non contractuel</a:t>
            </a:r>
            <a:endParaRPr lang="fr-FR" altLang="fr-FR" sz="1000" dirty="0"/>
          </a:p>
        </p:txBody>
      </p:sp>
      <p:pic>
        <p:nvPicPr>
          <p:cNvPr id="25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900608" y="123210"/>
            <a:ext cx="609600" cy="609600"/>
          </a:xfrm>
          <a:prstGeom prst="rect">
            <a:avLst/>
          </a:prstGeom>
        </p:spPr>
      </p:pic>
      <p:pic>
        <p:nvPicPr>
          <p:cNvPr id="26" name="Image 25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398" y="4736762"/>
            <a:ext cx="1054458" cy="35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69595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2256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34" grpId="0"/>
      <p:bldP spid="39" grpId="0" animBg="1"/>
      <p:bldP spid="43" grpId="0" animBg="1"/>
      <p:bldP spid="40" grpId="0"/>
      <p:bldP spid="45" grpId="0"/>
      <p:bldP spid="46" grpId="0" animBg="1"/>
      <p:bldP spid="47" grpId="0" animBg="1"/>
      <p:bldP spid="57" grpId="0" animBg="1"/>
      <p:bldP spid="6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Connecteur droit 43"/>
          <p:cNvCxnSpPr/>
          <p:nvPr/>
        </p:nvCxnSpPr>
        <p:spPr>
          <a:xfrm flipH="1">
            <a:off x="4427984" y="357237"/>
            <a:ext cx="15400" cy="4410026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135460" y="89456"/>
            <a:ext cx="746087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sz="2000" b="1" dirty="0">
                <a:latin typeface="Berlin Sans FB" panose="020E0602020502020306" pitchFamily="34" charset="0"/>
              </a:rPr>
              <a:t>E </a:t>
            </a:r>
            <a:r>
              <a:rPr lang="fr-FR" sz="2000" b="1" dirty="0" smtClean="0">
                <a:latin typeface="Berlin Sans FB" panose="020E0602020502020306" pitchFamily="34" charset="0"/>
              </a:rPr>
              <a:t>FINANCEMENT</a:t>
            </a:r>
            <a:endParaRPr lang="fr-FR" sz="2000" dirty="0" smtClean="0">
              <a:latin typeface="Berlin Sans FB" panose="020E0602020502020306" pitchFamily="34" charset="0"/>
            </a:endParaRPr>
          </a:p>
          <a:p>
            <a:endParaRPr lang="fr-FR" dirty="0" smtClean="0">
              <a:latin typeface="Berlin Sans FB" panose="020E0602020502020306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63985" y="555526"/>
            <a:ext cx="2973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Berlin Sans FB" panose="020E0602020502020306" pitchFamily="34" charset="0"/>
              </a:rPr>
              <a:t>Les différents types de crédit :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9" name="ZoneTexte 28"/>
          <p:cNvSpPr txBox="1"/>
          <p:nvPr/>
        </p:nvSpPr>
        <p:spPr>
          <a:xfrm>
            <a:off x="843111" y="3908418"/>
            <a:ext cx="3384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Votre banquier est là pour vous expliquer les + des caractéristiques de votre crédit. </a:t>
            </a:r>
            <a:endParaRPr lang="fr-FR" sz="1400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3996383"/>
            <a:ext cx="447575" cy="44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3895" y="1491630"/>
            <a:ext cx="1538977" cy="1538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844304" y="1491630"/>
            <a:ext cx="2230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hlinkClick r:id="rId7"/>
              </a:rPr>
              <a:t>SECTEUR LIBRE</a:t>
            </a:r>
            <a:endParaRPr lang="fr-F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5458704" y="1521604"/>
            <a:ext cx="3374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hlinkClick r:id="rId8"/>
              </a:rPr>
              <a:t>SECTEUR RÉGLEMENTÉ </a:t>
            </a:r>
            <a:endParaRPr lang="fr-F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62035" y="1923678"/>
            <a:ext cx="37618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dirty="0" smtClean="0">
                <a:latin typeface="Berlin Sans FB" panose="020E0602020502020306" pitchFamily="34" charset="0"/>
              </a:rPr>
              <a:t>Taux fixe, taux variable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dirty="0" smtClean="0">
                <a:latin typeface="Berlin Sans FB" panose="020E0602020502020306" pitchFamily="34" charset="0"/>
              </a:rPr>
              <a:t>Crédit amortissable, crédit in fine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dirty="0" smtClean="0">
                <a:latin typeface="Berlin Sans FB" panose="020E0602020502020306" pitchFamily="34" charset="0"/>
              </a:rPr>
              <a:t>Modulation des échéances à la hausse ou à la baisse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dirty="0" smtClean="0">
                <a:latin typeface="Berlin Sans FB" panose="020E0602020502020306" pitchFamily="34" charset="0"/>
              </a:rPr>
              <a:t>Report des échéances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dirty="0" smtClean="0">
                <a:latin typeface="Berlin Sans FB" panose="020E0602020502020306" pitchFamily="34" charset="0"/>
              </a:rPr>
              <a:t>…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5796136" y="2067694"/>
            <a:ext cx="269977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dirty="0" smtClean="0">
                <a:latin typeface="Berlin Sans FB" panose="020E0602020502020306" pitchFamily="34" charset="0"/>
              </a:rPr>
              <a:t>L’épargne logement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dirty="0" smtClean="0">
                <a:latin typeface="Berlin Sans FB" panose="020E0602020502020306" pitchFamily="34" charset="0"/>
              </a:rPr>
              <a:t>Les prêts à taux zéro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dirty="0" smtClean="0">
                <a:latin typeface="Berlin Sans FB" panose="020E0602020502020306" pitchFamily="34" charset="0"/>
              </a:rPr>
              <a:t>Les prêts conventionnés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dirty="0" smtClean="0">
                <a:latin typeface="Berlin Sans FB" panose="020E0602020502020306" pitchFamily="34" charset="0"/>
              </a:rPr>
              <a:t>Les prêts employeurs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dirty="0" smtClean="0">
                <a:latin typeface="Berlin Sans FB" panose="020E0602020502020306" pitchFamily="34" charset="0"/>
              </a:rPr>
              <a:t>…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5284999" y="3776722"/>
            <a:ext cx="3600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Renseignez vous auprès de votre employeur ou de votre conseiller bancaire pour savoir si vous pouvez bénéficier d’un prêt aidé. </a:t>
            </a:r>
            <a:endParaRPr lang="fr-FR" sz="1400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  <p:pic>
        <p:nvPicPr>
          <p:cNvPr id="47" name="Picture 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3922266"/>
            <a:ext cx="447575" cy="44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D0A2-BBF5-4B7E-A646-CBE7ACEBDC00}" type="slidenum">
              <a:rPr lang="fr-FR" smtClean="0"/>
              <a:t>17</a:t>
            </a:fld>
            <a:endParaRPr lang="fr-FR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2400" y="63982"/>
            <a:ext cx="839951" cy="169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928662" y="161161"/>
            <a:ext cx="609600" cy="609600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11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28" t="-34231" r="-1"/>
          <a:stretch/>
        </p:blipFill>
        <p:spPr>
          <a:xfrm>
            <a:off x="8134841" y="233722"/>
            <a:ext cx="915067" cy="116547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3551515" y="4853512"/>
            <a:ext cx="14686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latin typeface="Century Gothic" panose="020B0502020202020204" pitchFamily="34" charset="0"/>
              </a:rPr>
              <a:t>Document interne </a:t>
            </a:r>
            <a:endParaRPr lang="fr-FR" sz="1100" dirty="0">
              <a:latin typeface="Century Gothic" panose="020B0502020202020204" pitchFamily="34" charset="0"/>
            </a:endParaRPr>
          </a:p>
        </p:txBody>
      </p:sp>
      <p:pic>
        <p:nvPicPr>
          <p:cNvPr id="22" name="Image 21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398" y="4736762"/>
            <a:ext cx="1054458" cy="35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47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135460" y="89456"/>
            <a:ext cx="746087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sz="2000" b="1" dirty="0">
                <a:latin typeface="Berlin Sans FB" panose="020E0602020502020306" pitchFamily="34" charset="0"/>
              </a:rPr>
              <a:t>E </a:t>
            </a:r>
            <a:r>
              <a:rPr lang="fr-FR" sz="2000" b="1" dirty="0" smtClean="0">
                <a:latin typeface="Berlin Sans FB" panose="020E0602020502020306" pitchFamily="34" charset="0"/>
              </a:rPr>
              <a:t>FINANCEMENT</a:t>
            </a:r>
            <a:endParaRPr lang="fr-FR" sz="2000" dirty="0" smtClean="0">
              <a:latin typeface="Berlin Sans FB" panose="020E0602020502020306" pitchFamily="34" charset="0"/>
            </a:endParaRPr>
          </a:p>
          <a:p>
            <a:endParaRPr lang="fr-FR" dirty="0" smtClean="0">
              <a:latin typeface="Berlin Sans FB" panose="020E0602020502020306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63985" y="555526"/>
            <a:ext cx="6125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Berlin Sans FB" panose="020E0602020502020306" pitchFamily="34" charset="0"/>
              </a:rPr>
              <a:t>Intégration d’autres lignes de crédit dans le montage financier 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611559" y="1419622"/>
            <a:ext cx="6984779" cy="280831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  <a:latin typeface="Berlin Sans FB" panose="020E0602020502020306" pitchFamily="34" charset="0"/>
            </a:endParaRPr>
          </a:p>
        </p:txBody>
      </p:sp>
      <p:cxnSp>
        <p:nvCxnSpPr>
          <p:cNvPr id="8" name="Connecteur droit 7"/>
          <p:cNvCxnSpPr/>
          <p:nvPr/>
        </p:nvCxnSpPr>
        <p:spPr>
          <a:xfrm flipH="1">
            <a:off x="611560" y="4227934"/>
            <a:ext cx="7408440" cy="0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11559" y="3363838"/>
            <a:ext cx="6120681" cy="8640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  <a:latin typeface="Berlin Sans FB" panose="020E0602020502020306" pitchFamily="34" charset="0"/>
              </a:rPr>
              <a:t>PTZ</a:t>
            </a:r>
            <a:endParaRPr lang="fr-FR" dirty="0">
              <a:solidFill>
                <a:schemeClr val="tx1"/>
              </a:solidFill>
              <a:latin typeface="Berlin Sans FB" panose="020E0602020502020306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1561" y="2283718"/>
            <a:ext cx="3492388" cy="10801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  <a:latin typeface="Berlin Sans FB" panose="020E0602020502020306" pitchFamily="34" charset="0"/>
              </a:rPr>
              <a:t>Prêt employeur</a:t>
            </a:r>
            <a:endParaRPr lang="fr-FR" dirty="0">
              <a:solidFill>
                <a:schemeClr val="tx1"/>
              </a:solidFill>
              <a:latin typeface="Berlin Sans FB" panose="020E0602020502020306" pitchFamily="34" charset="0"/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611560" y="1131590"/>
            <a:ext cx="0" cy="3096344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644008" y="2099052"/>
            <a:ext cx="23278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Crédit immobilier libre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520" y="915566"/>
            <a:ext cx="78899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050" dirty="0" smtClean="0">
                <a:latin typeface="Berlin Sans FB" panose="020E0602020502020306" pitchFamily="34" charset="0"/>
              </a:rPr>
              <a:t>mensualité</a:t>
            </a:r>
            <a:endParaRPr lang="fr-FR" sz="1050" dirty="0">
              <a:latin typeface="Berlin Sans FB" panose="020E0602020502020306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956376" y="4083918"/>
            <a:ext cx="50687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050" dirty="0" smtClean="0">
                <a:latin typeface="Berlin Sans FB" panose="020E0602020502020306" pitchFamily="34" charset="0"/>
              </a:rPr>
              <a:t>durée</a:t>
            </a:r>
            <a:endParaRPr lang="fr-FR" sz="1050" dirty="0">
              <a:latin typeface="Berlin Sans FB" panose="020E0602020502020306" pitchFamily="34" charset="0"/>
            </a:endParaRP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D0A2-BBF5-4B7E-A646-CBE7ACEBDC00}" type="slidenum">
              <a:rPr lang="fr-FR" smtClean="0"/>
              <a:t>18</a:t>
            </a:fld>
            <a:endParaRPr lang="fr-FR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2400" y="63982"/>
            <a:ext cx="839951" cy="169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12047" y="89456"/>
            <a:ext cx="609600" cy="609600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7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28" t="-34231" r="-1"/>
          <a:stretch/>
        </p:blipFill>
        <p:spPr>
          <a:xfrm>
            <a:off x="8134841" y="233722"/>
            <a:ext cx="915067" cy="116547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3551515" y="4853512"/>
            <a:ext cx="14686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latin typeface="Century Gothic" panose="020B0502020202020204" pitchFamily="34" charset="0"/>
              </a:rPr>
              <a:t>Document interne </a:t>
            </a:r>
            <a:endParaRPr lang="fr-FR" sz="1100" dirty="0">
              <a:latin typeface="Century Gothic" panose="020B0502020202020204" pitchFamily="34" charset="0"/>
            </a:endParaRPr>
          </a:p>
        </p:txBody>
      </p:sp>
      <p:pic>
        <p:nvPicPr>
          <p:cNvPr id="21" name="Image 20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398" y="4736762"/>
            <a:ext cx="1054458" cy="35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90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5980" y="0"/>
            <a:ext cx="4708020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457380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sx="101000" sy="101000" algn="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900" y="4501944"/>
            <a:ext cx="972000" cy="218096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806934" y="4867228"/>
            <a:ext cx="978011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MARKETING . Marchés &amp; Offres</a:t>
            </a:r>
          </a:p>
        </p:txBody>
      </p:sp>
      <p:pic>
        <p:nvPicPr>
          <p:cNvPr id="8" name="Image 7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0939" y="2568484"/>
            <a:ext cx="1890000" cy="53605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281" y="1024841"/>
            <a:ext cx="3213000" cy="1019637"/>
          </a:xfrm>
          <a:prstGeom prst="rect">
            <a:avLst/>
          </a:prstGeom>
        </p:spPr>
      </p:pic>
      <p:cxnSp>
        <p:nvCxnSpPr>
          <p:cNvPr id="12" name="Connecteur droit 11"/>
          <p:cNvCxnSpPr/>
          <p:nvPr/>
        </p:nvCxnSpPr>
        <p:spPr>
          <a:xfrm>
            <a:off x="1520927" y="2237932"/>
            <a:ext cx="1485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88982" y="1014325"/>
            <a:ext cx="3612803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4161" y="1179678"/>
            <a:ext cx="2348261" cy="697726"/>
          </a:xfrm>
          <a:prstGeom prst="rect">
            <a:avLst/>
          </a:prstGeom>
        </p:spPr>
      </p:pic>
      <p:pic>
        <p:nvPicPr>
          <p:cNvPr id="14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142180" y="16283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81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7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463202" y="4227934"/>
            <a:ext cx="1043876" cy="4183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latin typeface="Berlin Sans FB" panose="020E0602020502020306" pitchFamily="34" charset="0"/>
              </a:rPr>
              <a:t>ou</a:t>
            </a:r>
            <a:endParaRPr lang="fr-FR" sz="1200" dirty="0">
              <a:solidFill>
                <a:schemeClr val="bg1">
                  <a:lumMod val="50000"/>
                </a:schemeClr>
              </a:solidFill>
              <a:latin typeface="Berlin Sans FB" panose="020E0602020502020306" pitchFamily="34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4945361" y="2777173"/>
            <a:ext cx="1207382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200" dirty="0" smtClean="0">
                <a:latin typeface="Berlin Sans FB" panose="020E0602020502020306" pitchFamily="34" charset="0"/>
              </a:rPr>
              <a:t>Retourne l’offre </a:t>
            </a:r>
          </a:p>
          <a:p>
            <a:pPr algn="ctr"/>
            <a:r>
              <a:rPr lang="fr-FR" sz="1200" dirty="0" smtClean="0">
                <a:latin typeface="Berlin Sans FB" panose="020E0602020502020306" pitchFamily="34" charset="0"/>
              </a:rPr>
              <a:t>de prêt signée</a:t>
            </a:r>
            <a:endParaRPr lang="fr-FR" sz="1200" dirty="0">
              <a:latin typeface="Berlin Sans FB" panose="020E0602020502020306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35460" y="89456"/>
            <a:ext cx="746087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C00000"/>
                </a:solidFill>
                <a:latin typeface="Berlin Sans FB" panose="020E0602020502020306" pitchFamily="34" charset="0"/>
              </a:rPr>
              <a:t>L</a:t>
            </a:r>
            <a:r>
              <a:rPr lang="fr-FR" sz="2000" b="1" dirty="0">
                <a:latin typeface="Berlin Sans FB" panose="020E0602020502020306" pitchFamily="34" charset="0"/>
              </a:rPr>
              <a:t>E </a:t>
            </a:r>
            <a:r>
              <a:rPr lang="fr-FR" sz="2000" b="1" dirty="0" smtClean="0">
                <a:latin typeface="Berlin Sans FB" panose="020E0602020502020306" pitchFamily="34" charset="0"/>
              </a:rPr>
              <a:t>FINANCEMENT</a:t>
            </a:r>
            <a:endParaRPr lang="fr-FR" sz="2000" dirty="0" smtClean="0">
              <a:latin typeface="Berlin Sans FB" panose="020E0602020502020306" pitchFamily="34" charset="0"/>
            </a:endParaRPr>
          </a:p>
          <a:p>
            <a:endParaRPr lang="fr-FR" dirty="0" smtClean="0">
              <a:latin typeface="Berlin Sans FB" panose="020E0602020502020306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63985" y="555526"/>
            <a:ext cx="1542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Berlin Sans FB" panose="020E0602020502020306" pitchFamily="34" charset="0"/>
              </a:rPr>
              <a:t>L’offre de prêt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0312" y="657583"/>
            <a:ext cx="762039" cy="762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3678206" y="729239"/>
            <a:ext cx="4551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Pensez à alimenter votre compte de prélèvement (compte courant) de la somme nécessaire pour éviter un impayé. </a:t>
            </a:r>
            <a:endParaRPr lang="fr-FR" sz="1400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D0A2-BBF5-4B7E-A646-CBE7ACEBDC00}" type="slidenum">
              <a:rPr lang="fr-FR" smtClean="0"/>
              <a:t>20</a:t>
            </a:fld>
            <a:endParaRPr lang="fr-FR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2400" y="63982"/>
            <a:ext cx="839951" cy="169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lèche droite 1"/>
          <p:cNvSpPr/>
          <p:nvPr/>
        </p:nvSpPr>
        <p:spPr>
          <a:xfrm>
            <a:off x="323527" y="2297736"/>
            <a:ext cx="8674701" cy="484632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7978" y="1962789"/>
            <a:ext cx="880227" cy="88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 descr="Résultat de recherche d'images pour &quot;caisse d'epargne logo&quot;">
            <a:hlinkClick r:id="rId9"/>
          </p:cNvPr>
          <p:cNvPicPr>
            <a:picLocks noChangeAspect="1" noChangeArrowheads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5524" y="2808477"/>
            <a:ext cx="500171" cy="49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Connecteur en arc 22"/>
          <p:cNvCxnSpPr>
            <a:stCxn id="20" idx="2"/>
            <a:endCxn id="19" idx="2"/>
          </p:cNvCxnSpPr>
          <p:nvPr/>
        </p:nvCxnSpPr>
        <p:spPr>
          <a:xfrm rot="5400000" flipH="1" flipV="1">
            <a:off x="1794795" y="1863831"/>
            <a:ext cx="464111" cy="2422482"/>
          </a:xfrm>
          <a:prstGeom prst="curvedConnector3">
            <a:avLst>
              <a:gd name="adj1" fmla="val -49255"/>
            </a:avLst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375" b="8928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3769" y="3254829"/>
            <a:ext cx="562743" cy="562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463202" y="3786356"/>
            <a:ext cx="1043876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200" dirty="0" smtClean="0">
                <a:latin typeface="Berlin Sans FB" panose="020E0602020502020306" pitchFamily="34" charset="0"/>
              </a:rPr>
              <a:t>Envoi de </a:t>
            </a:r>
          </a:p>
          <a:p>
            <a:pPr algn="ctr"/>
            <a:r>
              <a:rPr lang="fr-FR" sz="1200" dirty="0" smtClean="0">
                <a:latin typeface="Berlin Sans FB" panose="020E0602020502020306" pitchFamily="34" charset="0"/>
              </a:rPr>
              <a:t>l’offre de prêt</a:t>
            </a:r>
            <a:endParaRPr lang="fr-FR" sz="1200" dirty="0">
              <a:latin typeface="Berlin Sans FB" panose="020E0602020502020306" pitchFamily="34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2711345" y="1501124"/>
            <a:ext cx="105349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200" dirty="0" smtClean="0">
                <a:latin typeface="Berlin Sans FB" panose="020E0602020502020306" pitchFamily="34" charset="0"/>
              </a:rPr>
              <a:t>Réception de </a:t>
            </a:r>
          </a:p>
          <a:p>
            <a:pPr algn="ctr"/>
            <a:r>
              <a:rPr lang="fr-FR" sz="1200" dirty="0" smtClean="0">
                <a:latin typeface="Berlin Sans FB" panose="020E0602020502020306" pitchFamily="34" charset="0"/>
              </a:rPr>
              <a:t>l’offre de prêt</a:t>
            </a:r>
            <a:endParaRPr lang="fr-FR" sz="1200" dirty="0">
              <a:latin typeface="Berlin Sans FB" panose="020E0602020502020306" pitchFamily="34" charset="0"/>
            </a:endParaRPr>
          </a:p>
        </p:txBody>
      </p:sp>
      <p:pic>
        <p:nvPicPr>
          <p:cNvPr id="24" name="Picture 4" descr="Résultat de recherche d'images pour &quot;caisse d'epargne logo&quot;">
            <a:hlinkClick r:id="rId9"/>
          </p:cNvPr>
          <p:cNvPicPr>
            <a:picLocks noChangeAspect="1" noChangeArrowheads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498058" y="3867446"/>
            <a:ext cx="500171" cy="49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Connecteur en arc 24"/>
          <p:cNvCxnSpPr>
            <a:stCxn id="19" idx="3"/>
            <a:endCxn id="24" idx="0"/>
          </p:cNvCxnSpPr>
          <p:nvPr/>
        </p:nvCxnSpPr>
        <p:spPr>
          <a:xfrm>
            <a:off x="3678205" y="2402903"/>
            <a:ext cx="5069939" cy="1464543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5024915" y="2305951"/>
            <a:ext cx="630301" cy="400110"/>
          </a:xfrm>
          <a:prstGeom prst="rect">
            <a:avLst/>
          </a:prstGeom>
          <a:solidFill>
            <a:srgbClr val="FF7C80"/>
          </a:solidFill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Berlin Sans FB" panose="020E0602020502020306" pitchFamily="34" charset="0"/>
              </a:rPr>
              <a:t>J + 11</a:t>
            </a:r>
            <a:endParaRPr lang="fr-FR" sz="2000" dirty="0">
              <a:latin typeface="Berlin Sans FB" panose="020E0602020502020306" pitchFamily="34" charset="0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375" b="8928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7449" y="2327050"/>
            <a:ext cx="562743" cy="562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7" descr="Signature premium icon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3116" y="2443727"/>
            <a:ext cx="446066" cy="44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3679591" y="3363838"/>
            <a:ext cx="4572000" cy="152349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sz="1400" dirty="0" smtClean="0">
                <a:latin typeface="Berlin Sans FB" panose="020E0602020502020306" pitchFamily="34" charset="0"/>
              </a:rPr>
              <a:t>Au retour </a:t>
            </a:r>
            <a:r>
              <a:rPr lang="fr-FR" sz="1400" dirty="0">
                <a:latin typeface="Berlin Sans FB" panose="020E0602020502020306" pitchFamily="34" charset="0"/>
              </a:rPr>
              <a:t>de votre offre de prêt signée à la banque </a:t>
            </a:r>
            <a:r>
              <a:rPr lang="fr-FR" sz="1400" dirty="0" smtClean="0">
                <a:latin typeface="Berlin Sans FB" panose="020E0602020502020306" pitchFamily="34" charset="0"/>
              </a:rPr>
              <a:t>:</a:t>
            </a:r>
          </a:p>
          <a:p>
            <a:pPr marL="742950" lvl="1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latin typeface="Berlin Sans FB" panose="020E0602020502020306" pitchFamily="34" charset="0"/>
              </a:rPr>
              <a:t>Mensualisation de l’assurance emprunteur </a:t>
            </a:r>
          </a:p>
          <a:p>
            <a:pPr marL="742950" lvl="1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latin typeface="Berlin Sans FB" panose="020E0602020502020306" pitchFamily="34" charset="0"/>
              </a:rPr>
              <a:t>Frais de garantie (hors société de cautionnement)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500" dirty="0" smtClean="0">
              <a:latin typeface="Berlin Sans FB" panose="020E0602020502020306" pitchFamily="34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sz="1400" dirty="0" smtClean="0">
                <a:latin typeface="Berlin Sans FB" panose="020E0602020502020306" pitchFamily="34" charset="0"/>
              </a:rPr>
              <a:t>Au 1</a:t>
            </a:r>
            <a:r>
              <a:rPr lang="fr-FR" sz="1400" baseline="30000" dirty="0" smtClean="0">
                <a:latin typeface="Berlin Sans FB" panose="020E0602020502020306" pitchFamily="34" charset="0"/>
              </a:rPr>
              <a:t>er</a:t>
            </a:r>
            <a:r>
              <a:rPr lang="fr-FR" sz="1400" dirty="0" smtClean="0">
                <a:latin typeface="Berlin Sans FB" panose="020E0602020502020306" pitchFamily="34" charset="0"/>
              </a:rPr>
              <a:t> déblocage de votre crédit :</a:t>
            </a:r>
          </a:p>
          <a:p>
            <a:pPr marL="742950" lvl="1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latin typeface="Berlin Sans FB" panose="020E0602020502020306" pitchFamily="34" charset="0"/>
              </a:rPr>
              <a:t>Prélèvement des frais de dossier</a:t>
            </a:r>
          </a:p>
          <a:p>
            <a:pPr marL="742950" lvl="1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latin typeface="Berlin Sans FB" panose="020E0602020502020306" pitchFamily="34" charset="0"/>
              </a:rPr>
              <a:t>Prélèvement des frais de garantie (si société de cautionnement SACCEF)</a:t>
            </a:r>
            <a:endParaRPr lang="fr-FR" sz="1200" dirty="0">
              <a:latin typeface="Berlin Sans FB" panose="020E0602020502020306" pitchFamily="34" charset="0"/>
            </a:endParaRPr>
          </a:p>
        </p:txBody>
      </p:sp>
      <p:pic>
        <p:nvPicPr>
          <p:cNvPr id="4098" name="Picture 2" descr="Postman free icon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5338" y="4288697"/>
            <a:ext cx="296862" cy="29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mail free icon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5131" y="4294088"/>
            <a:ext cx="282762" cy="282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Connecteur droit 7"/>
          <p:cNvCxnSpPr/>
          <p:nvPr/>
        </p:nvCxnSpPr>
        <p:spPr>
          <a:xfrm flipH="1">
            <a:off x="3635896" y="3494555"/>
            <a:ext cx="15797" cy="1381451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>
                        <a14:foregroundMark x1="29018" y1="18750" x2="12054" y2="41518"/>
                        <a14:foregroundMark x1="33036" y1="15625" x2="18304" y2="29911"/>
                        <a14:foregroundMark x1="76339" y1="73214" x2="87946" y2="508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6938" y="3660917"/>
            <a:ext cx="418839" cy="418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011608" y="83918"/>
            <a:ext cx="609600" cy="609600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 rotWithShape="1">
          <a:blip r:embed="rId19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28" t="-34231" r="-1"/>
          <a:stretch/>
        </p:blipFill>
        <p:spPr>
          <a:xfrm>
            <a:off x="8134841" y="233722"/>
            <a:ext cx="915067" cy="116547"/>
          </a:xfrm>
          <a:prstGeom prst="rect">
            <a:avLst/>
          </a:prstGeom>
        </p:spPr>
      </p:pic>
      <p:sp>
        <p:nvSpPr>
          <p:cNvPr id="31" name="ZoneTexte 30"/>
          <p:cNvSpPr txBox="1"/>
          <p:nvPr/>
        </p:nvSpPr>
        <p:spPr>
          <a:xfrm>
            <a:off x="3551515" y="4853512"/>
            <a:ext cx="14686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latin typeface="Century Gothic" panose="020B0502020202020204" pitchFamily="34" charset="0"/>
              </a:rPr>
              <a:t>Document interne </a:t>
            </a:r>
            <a:endParaRPr lang="fr-FR" sz="1100" dirty="0">
              <a:latin typeface="Century Gothic" panose="020B0502020202020204" pitchFamily="34" charset="0"/>
            </a:endParaRPr>
          </a:p>
        </p:txBody>
      </p:sp>
      <p:pic>
        <p:nvPicPr>
          <p:cNvPr id="32" name="Image 31">
            <a:hlinkClick r:id="rId20" action="ppaction://hlinksldjump"/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398" y="4736762"/>
            <a:ext cx="1054458" cy="35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900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5980" y="0"/>
            <a:ext cx="4708020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457380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sx="101000" sy="101000" algn="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900" y="4501944"/>
            <a:ext cx="972000" cy="218096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806934" y="4867228"/>
            <a:ext cx="978011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MARKETING . Marchés &amp; Offres</a:t>
            </a:r>
          </a:p>
        </p:txBody>
      </p:sp>
      <p:pic>
        <p:nvPicPr>
          <p:cNvPr id="8" name="Image 7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0939" y="2568484"/>
            <a:ext cx="1890000" cy="536051"/>
          </a:xfrm>
          <a:prstGeom prst="rect">
            <a:avLst/>
          </a:prstGeom>
        </p:spPr>
      </p:pic>
      <p:cxnSp>
        <p:nvCxnSpPr>
          <p:cNvPr id="12" name="Connecteur droit 11"/>
          <p:cNvCxnSpPr/>
          <p:nvPr/>
        </p:nvCxnSpPr>
        <p:spPr>
          <a:xfrm>
            <a:off x="1520927" y="2237932"/>
            <a:ext cx="1485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584" y="1171075"/>
            <a:ext cx="3020702" cy="615200"/>
          </a:xfrm>
          <a:prstGeom prst="rect">
            <a:avLst/>
          </a:prstGeom>
        </p:spPr>
      </p:pic>
      <p:pic>
        <p:nvPicPr>
          <p:cNvPr id="3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426894" y="22379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78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135460" y="89456"/>
            <a:ext cx="746087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sz="2000" b="1" dirty="0">
                <a:latin typeface="Berlin Sans FB" panose="020E0602020502020306" pitchFamily="34" charset="0"/>
              </a:rPr>
              <a:t>E </a:t>
            </a:r>
            <a:r>
              <a:rPr lang="fr-FR" sz="2000" b="1" dirty="0" smtClean="0">
                <a:latin typeface="Berlin Sans FB" panose="020E0602020502020306" pitchFamily="34" charset="0"/>
              </a:rPr>
              <a:t>FINANCEMENT</a:t>
            </a:r>
            <a:endParaRPr lang="fr-FR" sz="2000" dirty="0" smtClean="0">
              <a:latin typeface="Berlin Sans FB" panose="020E0602020502020306" pitchFamily="34" charset="0"/>
            </a:endParaRPr>
          </a:p>
          <a:p>
            <a:endParaRPr lang="fr-FR" dirty="0" smtClean="0">
              <a:latin typeface="Berlin Sans FB" panose="020E0602020502020306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63985" y="718180"/>
            <a:ext cx="3182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Berlin Sans FB" panose="020E0602020502020306" pitchFamily="34" charset="0"/>
              </a:rPr>
              <a:t>Les différentes phases du crédit 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3" name="Flèche droite 2"/>
          <p:cNvSpPr/>
          <p:nvPr/>
        </p:nvSpPr>
        <p:spPr>
          <a:xfrm>
            <a:off x="302836" y="1295030"/>
            <a:ext cx="8285672" cy="4846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9016" y="1846767"/>
            <a:ext cx="562744" cy="56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necteur droit 4"/>
          <p:cNvCxnSpPr/>
          <p:nvPr/>
        </p:nvCxnSpPr>
        <p:spPr>
          <a:xfrm>
            <a:off x="4067944" y="1275606"/>
            <a:ext cx="0" cy="3168352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302836" y="1394974"/>
            <a:ext cx="3765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Préfinancement </a:t>
            </a:r>
            <a:endParaRPr lang="fr-FR" sz="1400" b="1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48388" y="1992717"/>
            <a:ext cx="562744" cy="41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48388" y="2128139"/>
            <a:ext cx="562744" cy="281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49016" y="2242098"/>
            <a:ext cx="562744" cy="16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39552" y="2566847"/>
            <a:ext cx="3326346" cy="8309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Berlin Sans FB" panose="020E0602020502020306" pitchFamily="34" charset="0"/>
              </a:rPr>
              <a:t>Déblocage partiel du crédit : </a:t>
            </a:r>
          </a:p>
          <a:p>
            <a:pPr marL="285750" indent="-285750">
              <a:buFontTx/>
              <a:buChar char="-"/>
            </a:pPr>
            <a:r>
              <a:rPr lang="fr-FR" sz="1200" dirty="0" smtClean="0">
                <a:latin typeface="Berlin Sans FB" panose="020E0602020502020306" pitchFamily="34" charset="0"/>
              </a:rPr>
              <a:t>Frais</a:t>
            </a:r>
          </a:p>
          <a:p>
            <a:pPr marL="285750" indent="-285750">
              <a:buFontTx/>
              <a:buChar char="-"/>
            </a:pPr>
            <a:r>
              <a:rPr lang="fr-FR" sz="1200" dirty="0" smtClean="0">
                <a:latin typeface="Berlin Sans FB" panose="020E0602020502020306" pitchFamily="34" charset="0"/>
              </a:rPr>
              <a:t>Travaux</a:t>
            </a:r>
          </a:p>
          <a:p>
            <a:pPr marL="285750" indent="-285750">
              <a:buFontTx/>
              <a:buChar char="-"/>
            </a:pPr>
            <a:r>
              <a:rPr lang="fr-FR" sz="1200" dirty="0" smtClean="0">
                <a:latin typeface="Berlin Sans FB" panose="020E0602020502020306" pitchFamily="34" charset="0"/>
              </a:rPr>
              <a:t>Construction… </a:t>
            </a:r>
            <a:endParaRPr lang="fr-FR" sz="1200" dirty="0">
              <a:latin typeface="Berlin Sans FB" panose="020E0602020502020306" pitchFamily="34" charset="0"/>
            </a:endParaRPr>
          </a:p>
        </p:txBody>
      </p:sp>
      <p:pic>
        <p:nvPicPr>
          <p:cNvPr id="2053" name="Picture 5" descr="Wallet premium icon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500" y="3590059"/>
            <a:ext cx="464660" cy="46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1043608" y="3579862"/>
            <a:ext cx="28083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sz="1100" dirty="0" smtClean="0">
                <a:latin typeface="Berlin Sans FB" panose="020E0602020502020306" pitchFamily="34" charset="0"/>
              </a:rPr>
              <a:t>Intérêts intercalaires</a:t>
            </a:r>
          </a:p>
          <a:p>
            <a:pPr marL="171450" indent="-17145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sz="1100" dirty="0" smtClean="0">
                <a:latin typeface="Berlin Sans FB" panose="020E0602020502020306" pitchFamily="34" charset="0"/>
              </a:rPr>
              <a:t>Les assurances (sur la totalité du crédit)</a:t>
            </a:r>
            <a:endParaRPr lang="fr-FR" sz="1100" dirty="0">
              <a:latin typeface="Berlin Sans FB" panose="020E0602020502020306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4139953" y="1383456"/>
            <a:ext cx="4320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Amortissement  </a:t>
            </a:r>
            <a:endParaRPr lang="fr-FR" sz="1400" b="1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4283969" y="2187122"/>
            <a:ext cx="3888431" cy="36933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Berlin Sans FB" panose="020E0602020502020306" pitchFamily="34" charset="0"/>
              </a:rPr>
              <a:t>CRÉDIT</a:t>
            </a:r>
            <a:endParaRPr lang="fr-FR" dirty="0">
              <a:latin typeface="Berlin Sans FB" panose="020E0602020502020306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 rot="20625555">
            <a:off x="4390136" y="2215964"/>
            <a:ext cx="660758" cy="3385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ler" panose="04020404031007020602" pitchFamily="82" charset="0"/>
              </a:rPr>
              <a:t>100 % </a:t>
            </a:r>
            <a:endParaRPr lang="fr-FR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iller" panose="04020404031007020602" pitchFamily="82" charset="0"/>
            </a:endParaRPr>
          </a:p>
        </p:txBody>
      </p:sp>
      <p:pic>
        <p:nvPicPr>
          <p:cNvPr id="24" name="Picture 5" descr="Wallet premium icon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88162" y="3052500"/>
            <a:ext cx="464660" cy="46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ZoneTexte 24"/>
          <p:cNvSpPr txBox="1"/>
          <p:nvPr/>
        </p:nvSpPr>
        <p:spPr>
          <a:xfrm>
            <a:off x="4936270" y="3042303"/>
            <a:ext cx="165618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sz="1100" dirty="0" smtClean="0">
                <a:latin typeface="Berlin Sans FB" panose="020E0602020502020306" pitchFamily="34" charset="0"/>
              </a:rPr>
              <a:t>Intérêts </a:t>
            </a:r>
          </a:p>
          <a:p>
            <a:pPr marL="171450" indent="-17145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sz="1100" dirty="0" smtClean="0">
                <a:latin typeface="Berlin Sans FB" panose="020E0602020502020306" pitchFamily="34" charset="0"/>
              </a:rPr>
              <a:t>Capital </a:t>
            </a:r>
          </a:p>
          <a:p>
            <a:pPr marL="171450" indent="-17145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sz="1100" dirty="0" smtClean="0">
                <a:latin typeface="Berlin Sans FB" panose="020E0602020502020306" pitchFamily="34" charset="0"/>
              </a:rPr>
              <a:t>Assurances </a:t>
            </a:r>
            <a:endParaRPr lang="fr-FR" sz="1100" dirty="0">
              <a:latin typeface="Berlin Sans FB" panose="020E0602020502020306" pitchFamily="34" charset="0"/>
            </a:endParaRPr>
          </a:p>
        </p:txBody>
      </p:sp>
      <p:sp>
        <p:nvSpPr>
          <p:cNvPr id="19" name="Accolade fermante 18"/>
          <p:cNvSpPr/>
          <p:nvPr/>
        </p:nvSpPr>
        <p:spPr>
          <a:xfrm>
            <a:off x="5894764" y="3083630"/>
            <a:ext cx="155448" cy="499153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6122287" y="3051706"/>
            <a:ext cx="205011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latin typeface="Berlin Sans FB" panose="020E0602020502020306" pitchFamily="34" charset="0"/>
              </a:rPr>
              <a:t>En totalité, conformément au tableau d’amortissement relatif au crédit.</a:t>
            </a:r>
            <a:endParaRPr lang="fr-FR" sz="1100" dirty="0">
              <a:latin typeface="Berlin Sans FB" panose="020E0602020502020306" pitchFamily="34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34400" y="3954528"/>
            <a:ext cx="345414" cy="345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ZoneTexte 22"/>
          <p:cNvSpPr txBox="1"/>
          <p:nvPr/>
        </p:nvSpPr>
        <p:spPr>
          <a:xfrm>
            <a:off x="4763636" y="3988735"/>
            <a:ext cx="27606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latin typeface="Berlin Sans FB" panose="020E0602020502020306" pitchFamily="34" charset="0"/>
              </a:rPr>
              <a:t>Intérêts intercalaires lors de la 1</a:t>
            </a:r>
            <a:r>
              <a:rPr lang="fr-FR" sz="1100" baseline="30000" dirty="0" smtClean="0">
                <a:latin typeface="Berlin Sans FB" panose="020E0602020502020306" pitchFamily="34" charset="0"/>
              </a:rPr>
              <a:t>ère</a:t>
            </a:r>
            <a:r>
              <a:rPr lang="fr-FR" sz="1100" dirty="0" smtClean="0">
                <a:latin typeface="Berlin Sans FB" panose="020E0602020502020306" pitchFamily="34" charset="0"/>
              </a:rPr>
              <a:t> mensualité</a:t>
            </a:r>
            <a:endParaRPr lang="fr-FR" sz="1100" dirty="0">
              <a:latin typeface="Berlin Sans FB" panose="020E0602020502020306" pitchFamily="34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5391948" y="540370"/>
            <a:ext cx="16724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latin typeface="Berlin Sans FB" panose="020E0602020502020306" pitchFamily="34" charset="0"/>
              </a:rPr>
              <a:t>Possibilité de différé total selon votre projet</a:t>
            </a:r>
            <a:endParaRPr lang="fr-FR" sz="1100" dirty="0">
              <a:latin typeface="Berlin Sans FB" panose="020E0602020502020306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3898" y="540370"/>
            <a:ext cx="452387" cy="45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Connecteur en arc 9"/>
          <p:cNvCxnSpPr>
            <a:endCxn id="1026" idx="1"/>
          </p:cNvCxnSpPr>
          <p:nvPr/>
        </p:nvCxnSpPr>
        <p:spPr>
          <a:xfrm rot="5400000" flipH="1" flipV="1">
            <a:off x="4194257" y="640254"/>
            <a:ext cx="643331" cy="895952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D0A2-BBF5-4B7E-A646-CBE7ACEBDC00}" type="slidenum">
              <a:rPr lang="fr-FR" smtClean="0"/>
              <a:t>22</a:t>
            </a:fld>
            <a:endParaRPr lang="fr-FR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2400" y="63982"/>
            <a:ext cx="839951" cy="169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à coins arrondis 30">
            <a:hlinkClick r:id="rId13" action="ppaction://hlinksldjump"/>
          </p:cNvPr>
          <p:cNvSpPr/>
          <p:nvPr/>
        </p:nvSpPr>
        <p:spPr>
          <a:xfrm>
            <a:off x="7561409" y="3928308"/>
            <a:ext cx="1416011" cy="48810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latin typeface="Berlin Sans FB" panose="020E0602020502020306" pitchFamily="34" charset="0"/>
              </a:rPr>
              <a:t>En savoir + sur les intérêts intercalaires</a:t>
            </a:r>
            <a:endParaRPr lang="fr-FR" sz="1100" dirty="0">
              <a:latin typeface="Berlin Sans FB" panose="020E0602020502020306" pitchFamily="34" charset="0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7768" l="0" r="100000">
                        <a14:foregroundMark x1="23214" y1="23661" x2="10714" y2="11607"/>
                        <a14:foregroundMark x1="26786" y1="24554" x2="14732" y2="12500"/>
                        <a14:foregroundMark x1="38393" y1="20536" x2="38393" y2="2679"/>
                        <a14:foregroundMark x1="50893" y1="25446" x2="62500" y2="13393"/>
                        <a14:foregroundMark x1="25000" y1="49554" x2="12500" y2="61161"/>
                        <a14:foregroundMark x1="19196" y1="38839" x2="2679" y2="38839"/>
                        <a14:foregroundMark x1="80357" y1="92857" x2="91518" y2="91071"/>
                        <a14:foregroundMark x1="84821" y1="97768" x2="85268" y2="95089"/>
                        <a14:backgroundMark x1="78313" y1="16867" x2="90361" y2="385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51451" y="4349338"/>
            <a:ext cx="346720" cy="346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ZoneTexte 32"/>
          <p:cNvSpPr txBox="1"/>
          <p:nvPr/>
        </p:nvSpPr>
        <p:spPr>
          <a:xfrm>
            <a:off x="488062" y="4139041"/>
            <a:ext cx="35954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latin typeface="Berlin Sans FB" panose="020E0602020502020306" pitchFamily="34" charset="0"/>
              </a:rPr>
              <a:t>Si vous êtes locataire, vous aurez encore à charge votre loyer actuel pendant toute la durée de la construction. </a:t>
            </a:r>
            <a:endParaRPr lang="fr-FR" sz="1100" dirty="0">
              <a:latin typeface="Berlin Sans FB" panose="020E0602020502020306" pitchFamily="34" charset="0"/>
            </a:endParaRPr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16" cstate="screen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4114493"/>
            <a:ext cx="236542" cy="469690"/>
          </a:xfrm>
          <a:prstGeom prst="rect">
            <a:avLst/>
          </a:prstGeom>
        </p:spPr>
      </p:pic>
      <p:pic>
        <p:nvPicPr>
          <p:cNvPr id="2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992965" y="63982"/>
            <a:ext cx="609600" cy="609600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 rotWithShape="1">
          <a:blip r:embed="rId19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28" t="-34231" r="-1"/>
          <a:stretch/>
        </p:blipFill>
        <p:spPr>
          <a:xfrm>
            <a:off x="8134841" y="233722"/>
            <a:ext cx="915067" cy="116547"/>
          </a:xfrm>
          <a:prstGeom prst="rect">
            <a:avLst/>
          </a:prstGeom>
        </p:spPr>
      </p:pic>
      <p:sp>
        <p:nvSpPr>
          <p:cNvPr id="36" name="ZoneTexte 35"/>
          <p:cNvSpPr txBox="1"/>
          <p:nvPr/>
        </p:nvSpPr>
        <p:spPr>
          <a:xfrm>
            <a:off x="3551515" y="4853512"/>
            <a:ext cx="14686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latin typeface="Century Gothic" panose="020B0502020202020204" pitchFamily="34" charset="0"/>
              </a:rPr>
              <a:t>Document interne </a:t>
            </a:r>
            <a:endParaRPr lang="fr-FR" sz="1100" dirty="0">
              <a:latin typeface="Century Gothic" panose="020B0502020202020204" pitchFamily="34" charset="0"/>
            </a:endParaRPr>
          </a:p>
        </p:txBody>
      </p:sp>
      <p:pic>
        <p:nvPicPr>
          <p:cNvPr id="37" name="Image 36">
            <a:hlinkClick r:id="rId20" action="ppaction://hlinksldjump"/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398" y="4736762"/>
            <a:ext cx="1054458" cy="35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83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135460" y="89456"/>
            <a:ext cx="746087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Berlin Sans FB" panose="020E0602020502020306" pitchFamily="34" charset="0"/>
              </a:rPr>
              <a:t>L</a:t>
            </a:r>
            <a:r>
              <a:rPr lang="fr-FR" sz="2000" b="1" dirty="0">
                <a:latin typeface="Berlin Sans FB" panose="020E0602020502020306" pitchFamily="34" charset="0"/>
              </a:rPr>
              <a:t>E </a:t>
            </a:r>
            <a:r>
              <a:rPr lang="fr-FR" sz="2000" b="1" dirty="0" smtClean="0">
                <a:latin typeface="Berlin Sans FB" panose="020E0602020502020306" pitchFamily="34" charset="0"/>
              </a:rPr>
              <a:t>FINANCEMENT</a:t>
            </a:r>
            <a:endParaRPr lang="fr-FR" sz="2000" dirty="0" smtClean="0">
              <a:latin typeface="Berlin Sans FB" panose="020E0602020502020306" pitchFamily="34" charset="0"/>
            </a:endParaRPr>
          </a:p>
          <a:p>
            <a:endParaRPr lang="fr-FR" dirty="0" smtClean="0">
              <a:latin typeface="Berlin Sans FB" panose="020E0602020502020306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63985" y="718180"/>
            <a:ext cx="6543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Berlin Sans FB" panose="020E0602020502020306" pitchFamily="34" charset="0"/>
              </a:rPr>
              <a:t>Intérêts intercalaires / préfinancement : comment sont-ils calculés ? </a:t>
            </a:r>
            <a:endParaRPr lang="fr-FR" dirty="0">
              <a:latin typeface="Berlin Sans FB" panose="020E0602020502020306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54677" y="1283664"/>
            <a:ext cx="2625435" cy="33043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llipse 3"/>
          <p:cNvSpPr/>
          <p:nvPr/>
        </p:nvSpPr>
        <p:spPr>
          <a:xfrm>
            <a:off x="2987824" y="2719795"/>
            <a:ext cx="648072" cy="139987"/>
          </a:xfrm>
          <a:prstGeom prst="ellipse">
            <a:avLst/>
          </a:prstGeom>
          <a:noFill/>
          <a:ln w="12700"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3875617" y="1799450"/>
            <a:ext cx="610084" cy="124228"/>
          </a:xfrm>
          <a:prstGeom prst="ellipse">
            <a:avLst/>
          </a:prstGeom>
          <a:noFill/>
          <a:ln w="12700"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673" y="1318307"/>
            <a:ext cx="565991" cy="56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210159" y="1874316"/>
            <a:ext cx="176955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sz="1050" dirty="0" smtClean="0">
                <a:latin typeface="Berlin Sans FB" panose="020E0602020502020306" pitchFamily="34" charset="0"/>
              </a:rPr>
              <a:t>Crédit de 241 905 €</a:t>
            </a:r>
          </a:p>
          <a:p>
            <a:pPr marL="171450" indent="-17145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sz="1050" dirty="0" smtClean="0">
                <a:latin typeface="Berlin Sans FB" panose="020E0602020502020306" pitchFamily="34" charset="0"/>
              </a:rPr>
              <a:t>Taux de crédit : 1,53 %</a:t>
            </a:r>
          </a:p>
          <a:p>
            <a:pPr marL="171450" indent="-17145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sz="1050" dirty="0" smtClean="0">
                <a:latin typeface="Berlin Sans FB" panose="020E0602020502020306" pitchFamily="34" charset="0"/>
              </a:rPr>
              <a:t>Durée : 300 mois</a:t>
            </a:r>
          </a:p>
          <a:p>
            <a:pPr marL="171450" indent="-17145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sz="1050" dirty="0">
                <a:latin typeface="Berlin Sans FB" panose="020E0602020502020306" pitchFamily="34" charset="0"/>
              </a:rPr>
              <a:t>J</a:t>
            </a:r>
            <a:r>
              <a:rPr lang="fr-FR" sz="1050" dirty="0" smtClean="0">
                <a:latin typeface="Berlin Sans FB" panose="020E0602020502020306" pitchFamily="34" charset="0"/>
              </a:rPr>
              <a:t>our de remboursement : les 5 du mois</a:t>
            </a:r>
          </a:p>
          <a:p>
            <a:pPr marL="171450" indent="-17145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sz="1050" dirty="0" smtClean="0">
                <a:latin typeface="Berlin Sans FB" panose="020E0602020502020306" pitchFamily="34" charset="0"/>
              </a:rPr>
              <a:t>RDV         le 18 octobre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984795" y="2588012"/>
            <a:ext cx="778784" cy="4001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solidFill>
                  <a:srgbClr val="C00000"/>
                </a:solidFill>
                <a:latin typeface="Berlin Sans FB" panose="020E0602020502020306" pitchFamily="34" charset="0"/>
              </a:rPr>
              <a:t>Déblocage du crédit</a:t>
            </a:r>
            <a:endParaRPr lang="fr-FR" sz="1000" dirty="0">
              <a:solidFill>
                <a:srgbClr val="C00000"/>
              </a:solidFill>
              <a:latin typeface="Berlin Sans FB" panose="020E0602020502020306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156176" y="2358901"/>
            <a:ext cx="2771575" cy="861774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solidFill>
                  <a:srgbClr val="C00000"/>
                </a:solidFill>
                <a:latin typeface="Berlin Sans FB" panose="020E0602020502020306" pitchFamily="34" charset="0"/>
              </a:rPr>
              <a:t>Paiement des intérêts intercalaires (+ assurances)</a:t>
            </a:r>
          </a:p>
          <a:p>
            <a:pPr algn="ctr"/>
            <a:r>
              <a:rPr lang="fr-FR" sz="1000" dirty="0" smtClean="0">
                <a:solidFill>
                  <a:srgbClr val="C00000"/>
                </a:solidFill>
                <a:latin typeface="Berlin Sans FB" panose="020E0602020502020306" pitchFamily="34" charset="0"/>
              </a:rPr>
              <a:t>241 905 € débloqués sur 21 jours au taux de 1,53 %</a:t>
            </a:r>
          </a:p>
          <a:p>
            <a:pPr algn="ctr"/>
            <a:endParaRPr lang="fr-FR" sz="1000" dirty="0" smtClean="0">
              <a:solidFill>
                <a:srgbClr val="C00000"/>
              </a:solidFill>
              <a:latin typeface="Berlin Sans FB" panose="020E0602020502020306" pitchFamily="34" charset="0"/>
            </a:endParaRPr>
          </a:p>
          <a:p>
            <a:r>
              <a:rPr lang="fr-FR" sz="1000" dirty="0" smtClean="0">
                <a:solidFill>
                  <a:srgbClr val="C00000"/>
                </a:solidFill>
                <a:latin typeface="Berlin Sans FB" panose="020E0602020502020306" pitchFamily="34" charset="0"/>
              </a:rPr>
              <a:t>  </a:t>
            </a:r>
            <a:r>
              <a:rPr lang="fr-FR" sz="1000" u="sng" dirty="0" smtClean="0">
                <a:solidFill>
                  <a:srgbClr val="C00000"/>
                </a:solidFill>
                <a:latin typeface="Berlin Sans FB" panose="020E0602020502020306" pitchFamily="34" charset="0"/>
              </a:rPr>
              <a:t>241 905 x 21 x 1,53 %</a:t>
            </a:r>
          </a:p>
          <a:p>
            <a:r>
              <a:rPr lang="fr-FR" sz="1000" dirty="0">
                <a:solidFill>
                  <a:srgbClr val="C00000"/>
                </a:solidFill>
                <a:latin typeface="Berlin Sans FB" panose="020E0602020502020306" pitchFamily="34" charset="0"/>
              </a:rPr>
              <a:t> </a:t>
            </a:r>
            <a:r>
              <a:rPr lang="fr-FR" sz="1000" dirty="0" smtClean="0">
                <a:solidFill>
                  <a:srgbClr val="C00000"/>
                </a:solidFill>
                <a:latin typeface="Berlin Sans FB" panose="020E0602020502020306" pitchFamily="34" charset="0"/>
              </a:rPr>
              <a:t>               360</a:t>
            </a:r>
            <a:endParaRPr lang="fr-FR" sz="1000" dirty="0">
              <a:solidFill>
                <a:srgbClr val="C00000"/>
              </a:solidFill>
              <a:latin typeface="Berlin Sans FB" panose="020E0602020502020306" pitchFamily="34" charset="0"/>
            </a:endParaRPr>
          </a:p>
        </p:txBody>
      </p:sp>
      <p:cxnSp>
        <p:nvCxnSpPr>
          <p:cNvPr id="8" name="Connecteur droit avec flèche 7"/>
          <p:cNvCxnSpPr>
            <a:stCxn id="13" idx="1"/>
            <a:endCxn id="9" idx="5"/>
          </p:cNvCxnSpPr>
          <p:nvPr/>
        </p:nvCxnSpPr>
        <p:spPr>
          <a:xfrm flipH="1" flipV="1">
            <a:off x="4396356" y="1905485"/>
            <a:ext cx="1759820" cy="884303"/>
          </a:xfrm>
          <a:prstGeom prst="straightConnector1">
            <a:avLst/>
          </a:prstGeom>
          <a:ln w="9525">
            <a:solidFill>
              <a:srgbClr val="C0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509" y="3397024"/>
            <a:ext cx="326815" cy="345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ZoneTexte 19"/>
          <p:cNvSpPr txBox="1"/>
          <p:nvPr/>
        </p:nvSpPr>
        <p:spPr>
          <a:xfrm>
            <a:off x="481745" y="3291830"/>
            <a:ext cx="18580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 smtClean="0">
                <a:latin typeface="Berlin Sans FB" panose="020E0602020502020306" pitchFamily="34" charset="0"/>
              </a:rPr>
              <a:t>Remboursement à terme échu = il faut 1 mois complet pour pouvoir payer la 1</a:t>
            </a:r>
            <a:r>
              <a:rPr lang="fr-FR" sz="1050" baseline="30000" dirty="0" smtClean="0">
                <a:latin typeface="Berlin Sans FB" panose="020E0602020502020306" pitchFamily="34" charset="0"/>
              </a:rPr>
              <a:t>ère</a:t>
            </a:r>
            <a:r>
              <a:rPr lang="fr-FR" sz="1050" dirty="0" smtClean="0">
                <a:latin typeface="Berlin Sans FB" panose="020E0602020502020306" pitchFamily="34" charset="0"/>
              </a:rPr>
              <a:t> « vraie » échéance. </a:t>
            </a:r>
            <a:endParaRPr lang="fr-FR" sz="1050" dirty="0">
              <a:latin typeface="Berlin Sans FB" panose="020E0602020502020306" pitchFamily="34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7289427" y="2856860"/>
            <a:ext cx="15135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 smtClean="0">
                <a:solidFill>
                  <a:srgbClr val="C00000"/>
                </a:solidFill>
                <a:latin typeface="Berlin Sans FB" panose="020E0602020502020306" pitchFamily="34" charset="0"/>
              </a:rPr>
              <a:t> =  215,90 € (+ assurances)</a:t>
            </a:r>
            <a:endParaRPr lang="fr-FR" sz="1000" dirty="0">
              <a:solidFill>
                <a:srgbClr val="C00000"/>
              </a:solidFill>
              <a:latin typeface="Berlin Sans FB" panose="020E0602020502020306" pitchFamily="34" charset="0"/>
            </a:endParaRPr>
          </a:p>
        </p:txBody>
      </p:sp>
      <p:sp>
        <p:nvSpPr>
          <p:cNvPr id="22" name="Ellipse 21"/>
          <p:cNvSpPr/>
          <p:nvPr/>
        </p:nvSpPr>
        <p:spPr>
          <a:xfrm>
            <a:off x="4644008" y="1814306"/>
            <a:ext cx="457450" cy="139987"/>
          </a:xfrm>
          <a:prstGeom prst="ellipse">
            <a:avLst/>
          </a:prstGeom>
          <a:noFill/>
          <a:ln w="12700"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 rot="20379649">
            <a:off x="8366496" y="3099579"/>
            <a:ext cx="666447" cy="1399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dirty="0" smtClean="0">
                <a:solidFill>
                  <a:srgbClr val="C00000"/>
                </a:solidFill>
                <a:latin typeface="Berlin Sans FB" panose="020E0602020502020306" pitchFamily="34" charset="0"/>
              </a:rPr>
              <a:t>215,90 €</a:t>
            </a:r>
            <a:endParaRPr lang="fr-FR" sz="900" dirty="0">
              <a:solidFill>
                <a:srgbClr val="C00000"/>
              </a:solidFill>
              <a:latin typeface="Berlin Sans FB" panose="020E0602020502020306" pitchFamily="34" charset="0"/>
            </a:endParaRPr>
          </a:p>
        </p:txBody>
      </p:sp>
      <p:cxnSp>
        <p:nvCxnSpPr>
          <p:cNvPr id="23" name="Connecteur droit avec flèche 22"/>
          <p:cNvCxnSpPr>
            <a:stCxn id="26" idx="1"/>
            <a:endCxn id="22" idx="6"/>
          </p:cNvCxnSpPr>
          <p:nvPr/>
        </p:nvCxnSpPr>
        <p:spPr>
          <a:xfrm flipH="1">
            <a:off x="5101458" y="1714903"/>
            <a:ext cx="1342750" cy="169397"/>
          </a:xfrm>
          <a:prstGeom prst="straightConnector1">
            <a:avLst/>
          </a:prstGeom>
          <a:ln w="9525">
            <a:solidFill>
              <a:srgbClr val="C0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>
            <a:off x="6444208" y="1437904"/>
            <a:ext cx="2410885" cy="553998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solidFill>
                  <a:srgbClr val="C00000"/>
                </a:solidFill>
                <a:latin typeface="Berlin Sans FB" panose="020E0602020502020306" pitchFamily="34" charset="0"/>
              </a:rPr>
              <a:t>Date de remboursement de la 1</a:t>
            </a:r>
            <a:r>
              <a:rPr lang="fr-FR" sz="1000" baseline="30000" dirty="0" smtClean="0">
                <a:solidFill>
                  <a:srgbClr val="C00000"/>
                </a:solidFill>
                <a:latin typeface="Berlin Sans FB" panose="020E0602020502020306" pitchFamily="34" charset="0"/>
              </a:rPr>
              <a:t>ère</a:t>
            </a:r>
            <a:r>
              <a:rPr lang="fr-FR" sz="1000" dirty="0" smtClean="0">
                <a:solidFill>
                  <a:srgbClr val="C00000"/>
                </a:solidFill>
                <a:latin typeface="Berlin Sans FB" panose="020E0602020502020306" pitchFamily="34" charset="0"/>
              </a:rPr>
              <a:t> échéance, conformément au tableau d’amortissement : 970,88 € (+ assurances)</a:t>
            </a:r>
            <a:endParaRPr lang="fr-FR" sz="1000" dirty="0">
              <a:solidFill>
                <a:srgbClr val="C00000"/>
              </a:solidFill>
              <a:latin typeface="Berlin Sans FB" panose="020E0602020502020306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 rot="20633517">
            <a:off x="8314509" y="1974003"/>
            <a:ext cx="666447" cy="1399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dirty="0" smtClean="0">
                <a:solidFill>
                  <a:srgbClr val="C00000"/>
                </a:solidFill>
                <a:latin typeface="Berlin Sans FB" panose="020E0602020502020306" pitchFamily="34" charset="0"/>
              </a:rPr>
              <a:t>970,88 €</a:t>
            </a:r>
            <a:endParaRPr lang="fr-FR" sz="900" dirty="0">
              <a:solidFill>
                <a:srgbClr val="C00000"/>
              </a:solidFill>
              <a:latin typeface="Berlin Sans FB" panose="020E0602020502020306" pitchFamily="34" charset="0"/>
            </a:endParaRPr>
          </a:p>
        </p:txBody>
      </p:sp>
      <p:sp>
        <p:nvSpPr>
          <p:cNvPr id="4096" name="Rectangle 4095"/>
          <p:cNvSpPr/>
          <p:nvPr/>
        </p:nvSpPr>
        <p:spPr>
          <a:xfrm>
            <a:off x="2961217" y="2859782"/>
            <a:ext cx="914400" cy="172819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/>
          <p:cNvSpPr/>
          <p:nvPr/>
        </p:nvSpPr>
        <p:spPr>
          <a:xfrm>
            <a:off x="3809885" y="1283664"/>
            <a:ext cx="914400" cy="54692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97" name="ZoneTexte 4096"/>
          <p:cNvSpPr txBox="1"/>
          <p:nvPr/>
        </p:nvSpPr>
        <p:spPr>
          <a:xfrm>
            <a:off x="1403648" y="4595396"/>
            <a:ext cx="11464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smtClean="0">
                <a:solidFill>
                  <a:srgbClr val="C00000"/>
                </a:solidFill>
                <a:latin typeface="Berlin Sans FB" panose="020E0602020502020306" pitchFamily="34" charset="0"/>
              </a:rPr>
              <a:t>Période d’avance </a:t>
            </a:r>
          </a:p>
          <a:p>
            <a:r>
              <a:rPr lang="fr-FR" sz="1000" dirty="0" smtClean="0">
                <a:solidFill>
                  <a:srgbClr val="C00000"/>
                </a:solidFill>
                <a:latin typeface="Berlin Sans FB" panose="020E0602020502020306" pitchFamily="34" charset="0"/>
              </a:rPr>
              <a:t>de fonds : 21 jours</a:t>
            </a:r>
            <a:endParaRPr lang="fr-FR" sz="1000" dirty="0">
              <a:solidFill>
                <a:srgbClr val="C00000"/>
              </a:solidFill>
              <a:latin typeface="Berlin Sans FB" panose="020E0602020502020306" pitchFamily="34" charset="0"/>
            </a:endParaRPr>
          </a:p>
        </p:txBody>
      </p:sp>
      <p:cxnSp>
        <p:nvCxnSpPr>
          <p:cNvPr id="4100" name="Connecteur en arc 4099"/>
          <p:cNvCxnSpPr>
            <a:stCxn id="4097" idx="0"/>
            <a:endCxn id="4096" idx="1"/>
          </p:cNvCxnSpPr>
          <p:nvPr/>
        </p:nvCxnSpPr>
        <p:spPr>
          <a:xfrm rot="5400000" flipH="1" flipV="1">
            <a:off x="2033290" y="3667470"/>
            <a:ext cx="871518" cy="984335"/>
          </a:xfrm>
          <a:prstGeom prst="curvedConnector2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ZoneTexte 50"/>
          <p:cNvSpPr txBox="1"/>
          <p:nvPr/>
        </p:nvSpPr>
        <p:spPr>
          <a:xfrm>
            <a:off x="6287884" y="3749212"/>
            <a:ext cx="2711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Veillez à réduire la phase de préfinancement afin de limiter les frais supplémentaires. </a:t>
            </a:r>
            <a:endParaRPr lang="fr-FR" sz="1200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  <p:pic>
        <p:nvPicPr>
          <p:cNvPr id="52" name="Picture 4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6943" y="3910345"/>
            <a:ext cx="454968" cy="454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4" descr="Résultat de recherche d'images pour &quot;notaire&quot;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6436" y="2715766"/>
            <a:ext cx="220053" cy="22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15" name="Connecteur en arc 4114"/>
          <p:cNvCxnSpPr>
            <a:stCxn id="53" idx="2"/>
          </p:cNvCxnSpPr>
          <p:nvPr/>
        </p:nvCxnSpPr>
        <p:spPr>
          <a:xfrm rot="16200000" flipH="1">
            <a:off x="1858513" y="1973768"/>
            <a:ext cx="167262" cy="2091363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24" name="Connecteur droit avec flèche 4123"/>
          <p:cNvCxnSpPr>
            <a:stCxn id="12" idx="3"/>
            <a:endCxn id="4" idx="2"/>
          </p:cNvCxnSpPr>
          <p:nvPr/>
        </p:nvCxnSpPr>
        <p:spPr>
          <a:xfrm>
            <a:off x="2763579" y="2788067"/>
            <a:ext cx="224245" cy="172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D0A2-BBF5-4B7E-A646-CBE7ACEBDC00}" type="slidenum">
              <a:rPr lang="fr-FR" smtClean="0"/>
              <a:t>23</a:t>
            </a:fld>
            <a:endParaRPr lang="fr-FR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2400" y="63982"/>
            <a:ext cx="839951" cy="169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 rot="16200000">
            <a:off x="-700596" y="1972750"/>
            <a:ext cx="17845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rgbClr val="C00000"/>
                </a:solidFill>
              </a:rPr>
              <a:t>--- Exemple non contractuel ---</a:t>
            </a:r>
            <a:endParaRPr lang="fr-FR" sz="1000" dirty="0">
              <a:solidFill>
                <a:srgbClr val="C00000"/>
              </a:solidFill>
            </a:endParaRPr>
          </a:p>
        </p:txBody>
      </p:sp>
      <p:pic>
        <p:nvPicPr>
          <p:cNvPr id="2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900608" y="166043"/>
            <a:ext cx="609600" cy="609600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 rotWithShape="1">
          <a:blip r:embed="rId13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28" t="-34231" r="-1"/>
          <a:stretch/>
        </p:blipFill>
        <p:spPr>
          <a:xfrm>
            <a:off x="8134841" y="233722"/>
            <a:ext cx="915067" cy="116547"/>
          </a:xfrm>
          <a:prstGeom prst="rect">
            <a:avLst/>
          </a:prstGeom>
        </p:spPr>
      </p:pic>
      <p:sp>
        <p:nvSpPr>
          <p:cNvPr id="36" name="ZoneTexte 35"/>
          <p:cNvSpPr txBox="1"/>
          <p:nvPr/>
        </p:nvSpPr>
        <p:spPr>
          <a:xfrm>
            <a:off x="3551515" y="4853512"/>
            <a:ext cx="14686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latin typeface="Century Gothic" panose="020B0502020202020204" pitchFamily="34" charset="0"/>
              </a:rPr>
              <a:t>Document interne </a:t>
            </a:r>
            <a:endParaRPr lang="fr-FR" sz="1100" dirty="0">
              <a:latin typeface="Century Gothic" panose="020B0502020202020204" pitchFamily="34" charset="0"/>
            </a:endParaRPr>
          </a:p>
        </p:txBody>
      </p:sp>
      <p:pic>
        <p:nvPicPr>
          <p:cNvPr id="37" name="Image 36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398" y="4736762"/>
            <a:ext cx="1054458" cy="35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82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8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05594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70200" y="0"/>
            <a:ext cx="457380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0800000" sx="101000" sy="101000" algn="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1100" y="4501944"/>
            <a:ext cx="972000" cy="218096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6377134" y="4867228"/>
            <a:ext cx="978011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MARKETING . Marchés &amp; Offres</a:t>
            </a:r>
          </a:p>
        </p:txBody>
      </p:sp>
      <p:pic>
        <p:nvPicPr>
          <p:cNvPr id="8" name="Image 7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1139" y="2035699"/>
            <a:ext cx="1890000" cy="536051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0654" y="3257169"/>
            <a:ext cx="2335425" cy="46231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5615" y="3198873"/>
            <a:ext cx="2440200" cy="486134"/>
          </a:xfrm>
          <a:prstGeom prst="rect">
            <a:avLst/>
          </a:prstGeom>
        </p:spPr>
      </p:pic>
      <p:pic>
        <p:nvPicPr>
          <p:cNvPr id="9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684568" y="37998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84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6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8570</TotalTime>
  <Words>1377</Words>
  <Application>Microsoft Office PowerPoint</Application>
  <PresentationFormat>Affichage à l'écran (16:9)</PresentationFormat>
  <Paragraphs>356</Paragraphs>
  <Slides>24</Slides>
  <Notes>15</Notes>
  <HiddenSlides>7</HiddenSlides>
  <MMClips>24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4" baseType="lpstr">
      <vt:lpstr>Aharoni</vt:lpstr>
      <vt:lpstr>Arial</vt:lpstr>
      <vt:lpstr>Arial Narrow</vt:lpstr>
      <vt:lpstr>Berlin Sans FB</vt:lpstr>
      <vt:lpstr>Calibri</vt:lpstr>
      <vt:lpstr>Century Gothic</vt:lpstr>
      <vt:lpstr>Chiller</vt:lpstr>
      <vt:lpstr>MV Boli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GCE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A6702071</dc:creator>
  <cp:lastModifiedBy>VALENTIN Valerie [CEGEE]</cp:lastModifiedBy>
  <cp:revision>336</cp:revision>
  <cp:lastPrinted>2019-09-13T12:39:51Z</cp:lastPrinted>
  <dcterms:created xsi:type="dcterms:W3CDTF">2019-08-12T12:46:08Z</dcterms:created>
  <dcterms:modified xsi:type="dcterms:W3CDTF">2021-02-04T13:29:18Z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valerie.valentin@cegee.caisse-epargne.fr</vt:lpwstr>
  </property>
  <property fmtid="{D5CDD505-2E9C-101B-9397-08002B2CF9AE}" pid="5" name="MSIP_Label_48a19f0c-bea1-442e-a475-ed109d9ec508_SetDate">
    <vt:lpwstr>2020-03-26T11:04:13.4216642Z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