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448" r:id="rId2"/>
    <p:sldId id="373" r:id="rId3"/>
    <p:sldId id="425" r:id="rId4"/>
    <p:sldId id="455" r:id="rId5"/>
    <p:sldId id="454" r:id="rId6"/>
    <p:sldId id="453" r:id="rId7"/>
    <p:sldId id="450" r:id="rId8"/>
    <p:sldId id="426" r:id="rId9"/>
    <p:sldId id="290" r:id="rId10"/>
    <p:sldId id="427" r:id="rId11"/>
    <p:sldId id="428" r:id="rId12"/>
    <p:sldId id="457" r:id="rId13"/>
    <p:sldId id="299" r:id="rId14"/>
    <p:sldId id="451" r:id="rId15"/>
    <p:sldId id="394" r:id="rId16"/>
    <p:sldId id="429" r:id="rId17"/>
    <p:sldId id="430" r:id="rId18"/>
    <p:sldId id="431" r:id="rId19"/>
    <p:sldId id="432" r:id="rId20"/>
    <p:sldId id="433" r:id="rId21"/>
    <p:sldId id="434" r:id="rId22"/>
    <p:sldId id="412" r:id="rId23"/>
    <p:sldId id="452" r:id="rId24"/>
    <p:sldId id="411" r:id="rId25"/>
    <p:sldId id="449" r:id="rId26"/>
  </p:sldIdLst>
  <p:sldSz cx="9144000" cy="5143500" type="screen16x9"/>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CC0066"/>
    <a:srgbClr val="990033"/>
    <a:srgbClr val="FF99CC"/>
    <a:srgbClr val="FF3399"/>
    <a:srgbClr val="FFFFFF"/>
    <a:srgbClr val="FF7C80"/>
    <a:srgbClr val="CC0000"/>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62" autoAdjust="0"/>
    <p:restoredTop sz="78488" autoAdjust="0"/>
  </p:normalViewPr>
  <p:slideViewPr>
    <p:cSldViewPr>
      <p:cViewPr varScale="1">
        <p:scale>
          <a:sx n="107" d="100"/>
          <a:sy n="107" d="100"/>
        </p:scale>
        <p:origin x="114" y="600"/>
      </p:cViewPr>
      <p:guideLst>
        <p:guide orient="horz" pos="162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2B452E08-F801-4BDB-B120-EAE5021278DC}" type="datetimeFigureOut">
              <a:rPr lang="fr-FR" smtClean="0"/>
              <a:t>17/06/2021</a:t>
            </a:fld>
            <a:endParaRPr lang="fr-FR"/>
          </a:p>
        </p:txBody>
      </p:sp>
      <p:sp>
        <p:nvSpPr>
          <p:cNvPr id="4" name="Espace réservé de l'image des diapositives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450" y="4714875"/>
            <a:ext cx="5438775" cy="4467225"/>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fld id="{67455595-9C85-4354-9EE5-6BFE0B45B858}" type="slidenum">
              <a:rPr lang="fr-FR" smtClean="0"/>
              <a:t>‹N°›</a:t>
            </a:fld>
            <a:endParaRPr lang="fr-FR"/>
          </a:p>
        </p:txBody>
      </p:sp>
    </p:spTree>
    <p:extLst>
      <p:ext uri="{BB962C8B-B14F-4D97-AF65-F5344CB8AC3E}">
        <p14:creationId xmlns:p14="http://schemas.microsoft.com/office/powerpoint/2010/main" val="40688048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4</a:t>
            </a:fld>
            <a:endParaRPr lang="fr-FR"/>
          </a:p>
        </p:txBody>
      </p:sp>
    </p:spTree>
    <p:extLst>
      <p:ext uri="{BB962C8B-B14F-4D97-AF65-F5344CB8AC3E}">
        <p14:creationId xmlns:p14="http://schemas.microsoft.com/office/powerpoint/2010/main" val="919469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5</a:t>
            </a:fld>
            <a:endParaRPr lang="fr-FR"/>
          </a:p>
        </p:txBody>
      </p:sp>
    </p:spTree>
    <p:extLst>
      <p:ext uri="{BB962C8B-B14F-4D97-AF65-F5344CB8AC3E}">
        <p14:creationId xmlns:p14="http://schemas.microsoft.com/office/powerpoint/2010/main" val="32383825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6</a:t>
            </a:fld>
            <a:endParaRPr lang="fr-FR"/>
          </a:p>
        </p:txBody>
      </p:sp>
    </p:spTree>
    <p:extLst>
      <p:ext uri="{BB962C8B-B14F-4D97-AF65-F5344CB8AC3E}">
        <p14:creationId xmlns:p14="http://schemas.microsoft.com/office/powerpoint/2010/main" val="41246814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smtClean="0"/>
          </a:p>
        </p:txBody>
      </p:sp>
      <p:sp>
        <p:nvSpPr>
          <p:cNvPr id="4100"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6514A510-B889-4E6B-ABEF-450FA53D6B9D}" type="slidenum">
              <a:rPr lang="fr-FR" altLang="fr-FR" smtClean="0"/>
              <a:pPr fontAlgn="base">
                <a:spcBef>
                  <a:spcPct val="0"/>
                </a:spcBef>
                <a:spcAft>
                  <a:spcPct val="0"/>
                </a:spcAft>
              </a:pPr>
              <a:t>12</a:t>
            </a:fld>
            <a:endParaRPr lang="fr-FR" altLang="fr-FR" smtClean="0"/>
          </a:p>
        </p:txBody>
      </p:sp>
    </p:spTree>
    <p:extLst>
      <p:ext uri="{BB962C8B-B14F-4D97-AF65-F5344CB8AC3E}">
        <p14:creationId xmlns:p14="http://schemas.microsoft.com/office/powerpoint/2010/main" val="27315053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S’il y a de l’apport, rajouter l’apport a</a:t>
            </a:r>
            <a:r>
              <a:rPr lang="fr-FR" baseline="0" dirty="0" smtClean="0"/>
              <a:t>u montant empruntable pour connaitre l’enveloppe totale. </a:t>
            </a:r>
          </a:p>
          <a:p>
            <a:r>
              <a:rPr lang="fr-FR" baseline="0" dirty="0" smtClean="0"/>
              <a:t>Vous pouvez également prendre RDV avec votre conseiller qui vous calculera l’enveloppe à laquelle vous avez droit. </a:t>
            </a:r>
            <a:endParaRPr lang="fr-FR"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13</a:t>
            </a:fld>
            <a:endParaRPr lang="fr-FR"/>
          </a:p>
        </p:txBody>
      </p:sp>
    </p:spTree>
    <p:extLst>
      <p:ext uri="{BB962C8B-B14F-4D97-AF65-F5344CB8AC3E}">
        <p14:creationId xmlns:p14="http://schemas.microsoft.com/office/powerpoint/2010/main" val="22210073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La nature du bien a financer a un impact sur le montage du dossier immobilier et</a:t>
            </a:r>
            <a:r>
              <a:rPr lang="fr-FR" baseline="0" dirty="0" smtClean="0"/>
              <a:t> les garanties prises pour le crédit. </a:t>
            </a:r>
          </a:p>
          <a:p>
            <a:endParaRPr lang="fr-FR" baseline="0" dirty="0" smtClean="0"/>
          </a:p>
          <a:p>
            <a:pPr marL="171450" indent="-171450">
              <a:buClr>
                <a:srgbClr val="C00000"/>
              </a:buClr>
              <a:buFont typeface="Wingdings" panose="05000000000000000000" pitchFamily="2" charset="2"/>
              <a:buChar char="n"/>
            </a:pPr>
            <a:r>
              <a:rPr lang="fr-FR" sz="1200" dirty="0" smtClean="0">
                <a:latin typeface="Berlin Sans FB" panose="020E0602020502020306" pitchFamily="34" charset="0"/>
              </a:rPr>
              <a:t>Contrat de Construction de Maison Individuelle (CCMI) est signé entre l’acheteur et le constructeur. </a:t>
            </a:r>
          </a:p>
          <a:p>
            <a:pPr marL="171450" indent="-171450">
              <a:buClr>
                <a:srgbClr val="C00000"/>
              </a:buClr>
              <a:buFont typeface="Wingdings" panose="05000000000000000000" pitchFamily="2" charset="2"/>
              <a:buChar char="n"/>
            </a:pPr>
            <a:r>
              <a:rPr lang="fr-FR" sz="1200" dirty="0" smtClean="0">
                <a:latin typeface="Berlin Sans FB" panose="020E0602020502020306" pitchFamily="34" charset="0"/>
              </a:rPr>
              <a:t>Vous devez être propriétaire de votre terrain en préalable à la signature du CCMI. </a:t>
            </a:r>
          </a:p>
          <a:p>
            <a:endParaRPr lang="fr-FR" baseline="0" dirty="0" smtClean="0"/>
          </a:p>
          <a:p>
            <a:pPr marL="171450" indent="-171450">
              <a:buClr>
                <a:srgbClr val="C00000"/>
              </a:buClr>
              <a:buFont typeface="Wingdings" panose="05000000000000000000" pitchFamily="2" charset="2"/>
              <a:buChar char="n"/>
            </a:pPr>
            <a:r>
              <a:rPr lang="fr-FR" sz="1200" dirty="0" smtClean="0">
                <a:latin typeface="Berlin Sans FB" panose="020E0602020502020306" pitchFamily="34" charset="0"/>
              </a:rPr>
              <a:t>Contrat de maitrise d’œuvre signé avec un architecte, un bureau d’études ou un professionnel de la construction. Le professionnel coordonne les différents corps de métier.</a:t>
            </a:r>
          </a:p>
          <a:p>
            <a:pPr marL="171450" indent="-171450">
              <a:buClr>
                <a:srgbClr val="C00000"/>
              </a:buClr>
              <a:buFont typeface="Wingdings" panose="05000000000000000000" pitchFamily="2" charset="2"/>
              <a:buChar char="n"/>
            </a:pPr>
            <a:r>
              <a:rPr lang="fr-FR" sz="1200" dirty="0" smtClean="0">
                <a:latin typeface="Berlin Sans FB" panose="020E0602020502020306" pitchFamily="34" charset="0"/>
              </a:rPr>
              <a:t>Signé avec un architecte (conception des plans), il s’agit d’un contrat d’architecte. </a:t>
            </a:r>
          </a:p>
          <a:p>
            <a:pPr marL="171450" indent="-171450">
              <a:buClr>
                <a:srgbClr val="C00000"/>
              </a:buClr>
              <a:buFont typeface="Wingdings" panose="05000000000000000000" pitchFamily="2" charset="2"/>
              <a:buChar char="n"/>
            </a:pPr>
            <a:r>
              <a:rPr lang="fr-FR" sz="1200" dirty="0" smtClean="0">
                <a:latin typeface="Berlin Sans FB" panose="020E0602020502020306" pitchFamily="34" charset="0"/>
              </a:rPr>
              <a:t>Par ailleurs, concernant le gros œuvre, il convient de signer un contrat avec chaque corps de métier intervenant dans la construction </a:t>
            </a:r>
          </a:p>
          <a:p>
            <a:pPr marL="171450" indent="-171450">
              <a:buClr>
                <a:srgbClr val="C00000"/>
              </a:buClr>
              <a:buFont typeface="Wingdings" panose="05000000000000000000" pitchFamily="2" charset="2"/>
              <a:buChar char="n"/>
            </a:pPr>
            <a:r>
              <a:rPr lang="fr-FR" sz="1200" dirty="0" smtClean="0">
                <a:latin typeface="Berlin Sans FB" panose="020E0602020502020306" pitchFamily="34" charset="0"/>
              </a:rPr>
              <a:t>Vous devez être propriétaire de votre terrain en préalable à la signature du contrat de maîtrise d’œuvre.  </a:t>
            </a:r>
          </a:p>
          <a:p>
            <a:endParaRPr lang="fr-FR"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smtClean="0">
                <a:latin typeface="Berlin Sans FB" panose="020E0602020502020306" pitchFamily="34" charset="0"/>
              </a:rPr>
              <a:t>VEFA :</a:t>
            </a:r>
            <a:r>
              <a:rPr lang="fr-FR" sz="1200" baseline="0" dirty="0" smtClean="0">
                <a:latin typeface="Berlin Sans FB" panose="020E0602020502020306" pitchFamily="34" charset="0"/>
              </a:rPr>
              <a:t> </a:t>
            </a:r>
            <a:r>
              <a:rPr lang="fr-FR" sz="1200" dirty="0" smtClean="0">
                <a:latin typeface="Berlin Sans FB" panose="020E0602020502020306" pitchFamily="34" charset="0"/>
              </a:rPr>
              <a:t>Signature d’un contrat de réservation. </a:t>
            </a:r>
          </a:p>
          <a:p>
            <a:endParaRPr lang="fr-FR" baseline="0" dirty="0" smtClean="0"/>
          </a:p>
          <a:p>
            <a:endParaRPr lang="fr-FR" baseline="0" dirty="0" smtClean="0"/>
          </a:p>
          <a:p>
            <a:endParaRPr lang="fr-FR"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15</a:t>
            </a:fld>
            <a:endParaRPr lang="fr-FR"/>
          </a:p>
        </p:txBody>
      </p:sp>
    </p:spTree>
    <p:extLst>
      <p:ext uri="{BB962C8B-B14F-4D97-AF65-F5344CB8AC3E}">
        <p14:creationId xmlns:p14="http://schemas.microsoft.com/office/powerpoint/2010/main" val="31887161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La nature du bien a financer a un impact sur le montage du dossier immobilier et</a:t>
            </a:r>
            <a:r>
              <a:rPr lang="fr-FR" baseline="0" dirty="0" smtClean="0"/>
              <a:t> les garanties prises pour le crédit. </a:t>
            </a:r>
          </a:p>
          <a:p>
            <a:endParaRPr lang="fr-FR" baseline="0" dirty="0" smtClean="0"/>
          </a:p>
          <a:p>
            <a:pPr marL="171450" indent="-171450">
              <a:buClr>
                <a:srgbClr val="C00000"/>
              </a:buClr>
              <a:buFont typeface="Wingdings" panose="05000000000000000000" pitchFamily="2" charset="2"/>
              <a:buChar char="n"/>
            </a:pPr>
            <a:r>
              <a:rPr lang="fr-FR" sz="1200" dirty="0" smtClean="0">
                <a:latin typeface="Berlin Sans FB" panose="020E0602020502020306" pitchFamily="34" charset="0"/>
              </a:rPr>
              <a:t>Contrat de Construction de Maison Individuelle (CCMI) est signé entre l’acheteur et le constructeur. </a:t>
            </a:r>
          </a:p>
          <a:p>
            <a:pPr marL="171450" indent="-171450">
              <a:buClr>
                <a:srgbClr val="C00000"/>
              </a:buClr>
              <a:buFont typeface="Wingdings" panose="05000000000000000000" pitchFamily="2" charset="2"/>
              <a:buChar char="n"/>
            </a:pPr>
            <a:r>
              <a:rPr lang="fr-FR" sz="1200" dirty="0" smtClean="0">
                <a:latin typeface="Berlin Sans FB" panose="020E0602020502020306" pitchFamily="34" charset="0"/>
              </a:rPr>
              <a:t>Vous devez être propriétaire de votre terrain en préalable à la signature du CCMI. </a:t>
            </a:r>
          </a:p>
          <a:p>
            <a:endParaRPr lang="fr-FR" baseline="0" dirty="0" smtClean="0"/>
          </a:p>
          <a:p>
            <a:pPr marL="171450" indent="-171450">
              <a:buClr>
                <a:srgbClr val="C00000"/>
              </a:buClr>
              <a:buFont typeface="Wingdings" panose="05000000000000000000" pitchFamily="2" charset="2"/>
              <a:buChar char="n"/>
            </a:pPr>
            <a:r>
              <a:rPr lang="fr-FR" sz="1200" dirty="0" smtClean="0">
                <a:latin typeface="Berlin Sans FB" panose="020E0602020502020306" pitchFamily="34" charset="0"/>
              </a:rPr>
              <a:t>Contrat de maitrise d’œuvre signé avec un architecte, un bureau d’études ou un professionnel de la construction. Le professionnel coordonne les différents corps de métier.</a:t>
            </a:r>
          </a:p>
          <a:p>
            <a:pPr marL="171450" indent="-171450">
              <a:buClr>
                <a:srgbClr val="C00000"/>
              </a:buClr>
              <a:buFont typeface="Wingdings" panose="05000000000000000000" pitchFamily="2" charset="2"/>
              <a:buChar char="n"/>
            </a:pPr>
            <a:r>
              <a:rPr lang="fr-FR" sz="1200" dirty="0" smtClean="0">
                <a:latin typeface="Berlin Sans FB" panose="020E0602020502020306" pitchFamily="34" charset="0"/>
              </a:rPr>
              <a:t>Signé avec un architecte (conception des plans), il s’agit d’un contrat d’architecte. </a:t>
            </a:r>
          </a:p>
          <a:p>
            <a:pPr marL="171450" indent="-171450">
              <a:buClr>
                <a:srgbClr val="C00000"/>
              </a:buClr>
              <a:buFont typeface="Wingdings" panose="05000000000000000000" pitchFamily="2" charset="2"/>
              <a:buChar char="n"/>
            </a:pPr>
            <a:r>
              <a:rPr lang="fr-FR" sz="1200" dirty="0" smtClean="0">
                <a:latin typeface="Berlin Sans FB" panose="020E0602020502020306" pitchFamily="34" charset="0"/>
              </a:rPr>
              <a:t>Par ailleurs, concernant le gros œuvre, il convient de signer un contrat avec chaque corps de métier intervenant dans la construction </a:t>
            </a:r>
          </a:p>
          <a:p>
            <a:pPr marL="171450" indent="-171450">
              <a:buClr>
                <a:srgbClr val="C00000"/>
              </a:buClr>
              <a:buFont typeface="Wingdings" panose="05000000000000000000" pitchFamily="2" charset="2"/>
              <a:buChar char="n"/>
            </a:pPr>
            <a:r>
              <a:rPr lang="fr-FR" sz="1200" dirty="0" smtClean="0">
                <a:latin typeface="Berlin Sans FB" panose="020E0602020502020306" pitchFamily="34" charset="0"/>
              </a:rPr>
              <a:t>Vous devez être propriétaire de votre terrain en préalable à la signature du contrat de maîtrise d’œuvre.  </a:t>
            </a:r>
          </a:p>
          <a:p>
            <a:endParaRPr lang="fr-FR"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smtClean="0">
                <a:latin typeface="Berlin Sans FB" panose="020E0602020502020306" pitchFamily="34" charset="0"/>
              </a:rPr>
              <a:t>VEFA :</a:t>
            </a:r>
            <a:r>
              <a:rPr lang="fr-FR" sz="1200" baseline="0" dirty="0" smtClean="0">
                <a:latin typeface="Berlin Sans FB" panose="020E0602020502020306" pitchFamily="34" charset="0"/>
              </a:rPr>
              <a:t> </a:t>
            </a:r>
            <a:r>
              <a:rPr lang="fr-FR" sz="1200" dirty="0" smtClean="0">
                <a:latin typeface="Berlin Sans FB" panose="020E0602020502020306" pitchFamily="34" charset="0"/>
              </a:rPr>
              <a:t>Signature d’un contrat de réservation. </a:t>
            </a:r>
          </a:p>
          <a:p>
            <a:endParaRPr lang="fr-FR" baseline="0" dirty="0" smtClean="0"/>
          </a:p>
          <a:p>
            <a:endParaRPr lang="fr-FR" baseline="0" dirty="0" smtClean="0"/>
          </a:p>
          <a:p>
            <a:endParaRPr lang="fr-FR"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16</a:t>
            </a:fld>
            <a:endParaRPr lang="fr-FR"/>
          </a:p>
        </p:txBody>
      </p:sp>
    </p:spTree>
    <p:extLst>
      <p:ext uri="{BB962C8B-B14F-4D97-AF65-F5344CB8AC3E}">
        <p14:creationId xmlns:p14="http://schemas.microsoft.com/office/powerpoint/2010/main" val="6929059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La nature du bien a financer a un impact sur le montage du dossier immobilier et</a:t>
            </a:r>
            <a:r>
              <a:rPr lang="fr-FR" baseline="0" dirty="0" smtClean="0"/>
              <a:t> les garanties prises pour le crédit. </a:t>
            </a:r>
          </a:p>
          <a:p>
            <a:endParaRPr lang="fr-FR" baseline="0" dirty="0" smtClean="0"/>
          </a:p>
          <a:p>
            <a:pPr marL="171450" indent="-171450">
              <a:buClr>
                <a:srgbClr val="C00000"/>
              </a:buClr>
              <a:buFont typeface="Wingdings" panose="05000000000000000000" pitchFamily="2" charset="2"/>
              <a:buChar char="n"/>
            </a:pPr>
            <a:r>
              <a:rPr lang="fr-FR" sz="1200" dirty="0" smtClean="0">
                <a:latin typeface="Berlin Sans FB" panose="020E0602020502020306" pitchFamily="34" charset="0"/>
              </a:rPr>
              <a:t>Contrat de Construction de Maison Individuelle (CCMI) est signé entre l’acheteur et le constructeur. </a:t>
            </a:r>
          </a:p>
          <a:p>
            <a:pPr marL="171450" indent="-171450">
              <a:buClr>
                <a:srgbClr val="C00000"/>
              </a:buClr>
              <a:buFont typeface="Wingdings" panose="05000000000000000000" pitchFamily="2" charset="2"/>
              <a:buChar char="n"/>
            </a:pPr>
            <a:r>
              <a:rPr lang="fr-FR" sz="1200" dirty="0" smtClean="0">
                <a:latin typeface="Berlin Sans FB" panose="020E0602020502020306" pitchFamily="34" charset="0"/>
              </a:rPr>
              <a:t>Vous devez être propriétaire de votre terrain en préalable à la signature du CCMI. </a:t>
            </a:r>
          </a:p>
          <a:p>
            <a:endParaRPr lang="fr-FR" baseline="0" dirty="0" smtClean="0"/>
          </a:p>
          <a:p>
            <a:pPr marL="171450" indent="-171450">
              <a:buClr>
                <a:srgbClr val="C00000"/>
              </a:buClr>
              <a:buFont typeface="Wingdings" panose="05000000000000000000" pitchFamily="2" charset="2"/>
              <a:buChar char="n"/>
            </a:pPr>
            <a:r>
              <a:rPr lang="fr-FR" sz="1200" dirty="0" smtClean="0">
                <a:latin typeface="Berlin Sans FB" panose="020E0602020502020306" pitchFamily="34" charset="0"/>
              </a:rPr>
              <a:t>Contrat de maitrise d’œuvre signé avec un architecte, un bureau d’études ou un professionnel de la construction. Le professionnel coordonne les différents corps de métier.</a:t>
            </a:r>
          </a:p>
          <a:p>
            <a:pPr marL="171450" indent="-171450">
              <a:buClr>
                <a:srgbClr val="C00000"/>
              </a:buClr>
              <a:buFont typeface="Wingdings" panose="05000000000000000000" pitchFamily="2" charset="2"/>
              <a:buChar char="n"/>
            </a:pPr>
            <a:r>
              <a:rPr lang="fr-FR" sz="1200" dirty="0" smtClean="0">
                <a:latin typeface="Berlin Sans FB" panose="020E0602020502020306" pitchFamily="34" charset="0"/>
              </a:rPr>
              <a:t>Signé avec un architecte (conception des plans), il s’agit d’un contrat d’architecte. </a:t>
            </a:r>
          </a:p>
          <a:p>
            <a:pPr marL="171450" indent="-171450">
              <a:buClr>
                <a:srgbClr val="C00000"/>
              </a:buClr>
              <a:buFont typeface="Wingdings" panose="05000000000000000000" pitchFamily="2" charset="2"/>
              <a:buChar char="n"/>
            </a:pPr>
            <a:r>
              <a:rPr lang="fr-FR" sz="1200" dirty="0" smtClean="0">
                <a:latin typeface="Berlin Sans FB" panose="020E0602020502020306" pitchFamily="34" charset="0"/>
              </a:rPr>
              <a:t>Par ailleurs, concernant le gros œuvre, il convient de signer un contrat avec chaque corps de métier intervenant dans la construction </a:t>
            </a:r>
          </a:p>
          <a:p>
            <a:pPr marL="171450" indent="-171450">
              <a:buClr>
                <a:srgbClr val="C00000"/>
              </a:buClr>
              <a:buFont typeface="Wingdings" panose="05000000000000000000" pitchFamily="2" charset="2"/>
              <a:buChar char="n"/>
            </a:pPr>
            <a:r>
              <a:rPr lang="fr-FR" sz="1200" dirty="0" smtClean="0">
                <a:latin typeface="Berlin Sans FB" panose="020E0602020502020306" pitchFamily="34" charset="0"/>
              </a:rPr>
              <a:t>Vous devez être propriétaire de votre terrain en préalable à la signature du contrat de maîtrise d’œuvre.  </a:t>
            </a:r>
          </a:p>
          <a:p>
            <a:endParaRPr lang="fr-FR"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smtClean="0">
                <a:latin typeface="Berlin Sans FB" panose="020E0602020502020306" pitchFamily="34" charset="0"/>
              </a:rPr>
              <a:t>VEFA :</a:t>
            </a:r>
            <a:r>
              <a:rPr lang="fr-FR" sz="1200" baseline="0" dirty="0" smtClean="0">
                <a:latin typeface="Berlin Sans FB" panose="020E0602020502020306" pitchFamily="34" charset="0"/>
              </a:rPr>
              <a:t> </a:t>
            </a:r>
            <a:r>
              <a:rPr lang="fr-FR" sz="1200" dirty="0" smtClean="0">
                <a:latin typeface="Berlin Sans FB" panose="020E0602020502020306" pitchFamily="34" charset="0"/>
              </a:rPr>
              <a:t>Signature d’un contrat de réservation. </a:t>
            </a:r>
          </a:p>
          <a:p>
            <a:endParaRPr lang="fr-FR" baseline="0" dirty="0" smtClean="0"/>
          </a:p>
          <a:p>
            <a:endParaRPr lang="fr-FR" baseline="0" dirty="0" smtClean="0"/>
          </a:p>
          <a:p>
            <a:endParaRPr lang="fr-FR"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17</a:t>
            </a:fld>
            <a:endParaRPr lang="fr-FR"/>
          </a:p>
        </p:txBody>
      </p:sp>
    </p:spTree>
    <p:extLst>
      <p:ext uri="{BB962C8B-B14F-4D97-AF65-F5344CB8AC3E}">
        <p14:creationId xmlns:p14="http://schemas.microsoft.com/office/powerpoint/2010/main" val="30345084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La nature du bien a financer a un impact sur le montage du dossier immobilier et</a:t>
            </a:r>
            <a:r>
              <a:rPr lang="fr-FR" baseline="0" dirty="0" smtClean="0"/>
              <a:t> les garanties prises pour le crédit. </a:t>
            </a:r>
          </a:p>
          <a:p>
            <a:endParaRPr lang="fr-FR" baseline="0" dirty="0" smtClean="0"/>
          </a:p>
          <a:p>
            <a:pPr marL="171450" indent="-171450">
              <a:buClr>
                <a:srgbClr val="C00000"/>
              </a:buClr>
              <a:buFont typeface="Wingdings" panose="05000000000000000000" pitchFamily="2" charset="2"/>
              <a:buChar char="n"/>
            </a:pPr>
            <a:r>
              <a:rPr lang="fr-FR" sz="1200" dirty="0" smtClean="0">
                <a:latin typeface="Berlin Sans FB" panose="020E0602020502020306" pitchFamily="34" charset="0"/>
              </a:rPr>
              <a:t>Contrat de Construction de Maison Individuelle (CCMI) est signé entre l’acheteur et le constructeur. </a:t>
            </a:r>
          </a:p>
          <a:p>
            <a:pPr marL="171450" indent="-171450">
              <a:buClr>
                <a:srgbClr val="C00000"/>
              </a:buClr>
              <a:buFont typeface="Wingdings" panose="05000000000000000000" pitchFamily="2" charset="2"/>
              <a:buChar char="n"/>
            </a:pPr>
            <a:r>
              <a:rPr lang="fr-FR" sz="1200" dirty="0" smtClean="0">
                <a:latin typeface="Berlin Sans FB" panose="020E0602020502020306" pitchFamily="34" charset="0"/>
              </a:rPr>
              <a:t>Vous devez être propriétaire de votre terrain en préalable à la signature du CCMI. </a:t>
            </a:r>
          </a:p>
          <a:p>
            <a:endParaRPr lang="fr-FR" baseline="0" dirty="0" smtClean="0"/>
          </a:p>
          <a:p>
            <a:pPr marL="171450" indent="-171450">
              <a:buClr>
                <a:srgbClr val="C00000"/>
              </a:buClr>
              <a:buFont typeface="Wingdings" panose="05000000000000000000" pitchFamily="2" charset="2"/>
              <a:buChar char="n"/>
            </a:pPr>
            <a:r>
              <a:rPr lang="fr-FR" sz="1200" dirty="0" smtClean="0">
                <a:latin typeface="Berlin Sans FB" panose="020E0602020502020306" pitchFamily="34" charset="0"/>
              </a:rPr>
              <a:t>Contrat de maitrise d’œuvre signé avec un architecte, un bureau d’études ou un professionnel de la construction. Le professionnel coordonne les différents corps de métier.</a:t>
            </a:r>
          </a:p>
          <a:p>
            <a:pPr marL="171450" indent="-171450">
              <a:buClr>
                <a:srgbClr val="C00000"/>
              </a:buClr>
              <a:buFont typeface="Wingdings" panose="05000000000000000000" pitchFamily="2" charset="2"/>
              <a:buChar char="n"/>
            </a:pPr>
            <a:r>
              <a:rPr lang="fr-FR" sz="1200" dirty="0" smtClean="0">
                <a:latin typeface="Berlin Sans FB" panose="020E0602020502020306" pitchFamily="34" charset="0"/>
              </a:rPr>
              <a:t>Signé avec un architecte (conception des plans), il s’agit d’un contrat d’architecte. </a:t>
            </a:r>
          </a:p>
          <a:p>
            <a:pPr marL="171450" indent="-171450">
              <a:buClr>
                <a:srgbClr val="C00000"/>
              </a:buClr>
              <a:buFont typeface="Wingdings" panose="05000000000000000000" pitchFamily="2" charset="2"/>
              <a:buChar char="n"/>
            </a:pPr>
            <a:r>
              <a:rPr lang="fr-FR" sz="1200" dirty="0" smtClean="0">
                <a:latin typeface="Berlin Sans FB" panose="020E0602020502020306" pitchFamily="34" charset="0"/>
              </a:rPr>
              <a:t>Par ailleurs, concernant le gros œuvre, il convient de signer un contrat avec chaque corps de métier intervenant dans la construction </a:t>
            </a:r>
          </a:p>
          <a:p>
            <a:pPr marL="171450" indent="-171450">
              <a:buClr>
                <a:srgbClr val="C00000"/>
              </a:buClr>
              <a:buFont typeface="Wingdings" panose="05000000000000000000" pitchFamily="2" charset="2"/>
              <a:buChar char="n"/>
            </a:pPr>
            <a:r>
              <a:rPr lang="fr-FR" sz="1200" dirty="0" smtClean="0">
                <a:latin typeface="Berlin Sans FB" panose="020E0602020502020306" pitchFamily="34" charset="0"/>
              </a:rPr>
              <a:t>Vous devez être propriétaire de votre terrain en préalable à la signature du contrat de maîtrise d’œuvre.  </a:t>
            </a:r>
          </a:p>
          <a:p>
            <a:endParaRPr lang="fr-FR"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smtClean="0">
                <a:latin typeface="Berlin Sans FB" panose="020E0602020502020306" pitchFamily="34" charset="0"/>
              </a:rPr>
              <a:t>VEFA :</a:t>
            </a:r>
            <a:r>
              <a:rPr lang="fr-FR" sz="1200" baseline="0" dirty="0" smtClean="0">
                <a:latin typeface="Berlin Sans FB" panose="020E0602020502020306" pitchFamily="34" charset="0"/>
              </a:rPr>
              <a:t> </a:t>
            </a:r>
            <a:r>
              <a:rPr lang="fr-FR" sz="1200" dirty="0" smtClean="0">
                <a:latin typeface="Berlin Sans FB" panose="020E0602020502020306" pitchFamily="34" charset="0"/>
              </a:rPr>
              <a:t>Signature d’un contrat de réservation. </a:t>
            </a:r>
          </a:p>
          <a:p>
            <a:endParaRPr lang="fr-FR" baseline="0" dirty="0" smtClean="0"/>
          </a:p>
          <a:p>
            <a:endParaRPr lang="fr-FR" baseline="0" dirty="0" smtClean="0"/>
          </a:p>
          <a:p>
            <a:endParaRPr lang="fr-FR"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18</a:t>
            </a:fld>
            <a:endParaRPr lang="fr-FR"/>
          </a:p>
        </p:txBody>
      </p:sp>
    </p:spTree>
    <p:extLst>
      <p:ext uri="{BB962C8B-B14F-4D97-AF65-F5344CB8AC3E}">
        <p14:creationId xmlns:p14="http://schemas.microsoft.com/office/powerpoint/2010/main" val="21996373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La nature du bien a financer a un impact sur le montage du dossier immobilier et</a:t>
            </a:r>
            <a:r>
              <a:rPr lang="fr-FR" baseline="0" dirty="0" smtClean="0"/>
              <a:t> les garanties prises pour le crédit. </a:t>
            </a:r>
          </a:p>
          <a:p>
            <a:endParaRPr lang="fr-FR" baseline="0" dirty="0" smtClean="0"/>
          </a:p>
          <a:p>
            <a:pPr marL="171450" indent="-171450">
              <a:buClr>
                <a:srgbClr val="C00000"/>
              </a:buClr>
              <a:buFont typeface="Wingdings" panose="05000000000000000000" pitchFamily="2" charset="2"/>
              <a:buChar char="n"/>
            </a:pPr>
            <a:r>
              <a:rPr lang="fr-FR" sz="1200" dirty="0" smtClean="0">
                <a:latin typeface="Berlin Sans FB" panose="020E0602020502020306" pitchFamily="34" charset="0"/>
              </a:rPr>
              <a:t>Contrat de Construction de Maison Individuelle (CCMI) est signé entre l’acheteur et le constructeur. </a:t>
            </a:r>
          </a:p>
          <a:p>
            <a:pPr marL="171450" indent="-171450">
              <a:buClr>
                <a:srgbClr val="C00000"/>
              </a:buClr>
              <a:buFont typeface="Wingdings" panose="05000000000000000000" pitchFamily="2" charset="2"/>
              <a:buChar char="n"/>
            </a:pPr>
            <a:r>
              <a:rPr lang="fr-FR" sz="1200" dirty="0" smtClean="0">
                <a:latin typeface="Berlin Sans FB" panose="020E0602020502020306" pitchFamily="34" charset="0"/>
              </a:rPr>
              <a:t>Vous devez être propriétaire de votre terrain en préalable à la signature du CCMI. </a:t>
            </a:r>
          </a:p>
          <a:p>
            <a:endParaRPr lang="fr-FR" baseline="0" dirty="0" smtClean="0"/>
          </a:p>
          <a:p>
            <a:pPr marL="171450" indent="-171450">
              <a:buClr>
                <a:srgbClr val="C00000"/>
              </a:buClr>
              <a:buFont typeface="Wingdings" panose="05000000000000000000" pitchFamily="2" charset="2"/>
              <a:buChar char="n"/>
            </a:pPr>
            <a:r>
              <a:rPr lang="fr-FR" sz="1200" dirty="0" smtClean="0">
                <a:latin typeface="Berlin Sans FB" panose="020E0602020502020306" pitchFamily="34" charset="0"/>
              </a:rPr>
              <a:t>Contrat de maitrise d’œuvre signé avec un architecte, un bureau d’études ou un professionnel de la construction. Le professionnel coordonne les différents corps de métier.</a:t>
            </a:r>
          </a:p>
          <a:p>
            <a:pPr marL="171450" indent="-171450">
              <a:buClr>
                <a:srgbClr val="C00000"/>
              </a:buClr>
              <a:buFont typeface="Wingdings" panose="05000000000000000000" pitchFamily="2" charset="2"/>
              <a:buChar char="n"/>
            </a:pPr>
            <a:r>
              <a:rPr lang="fr-FR" sz="1200" dirty="0" smtClean="0">
                <a:latin typeface="Berlin Sans FB" panose="020E0602020502020306" pitchFamily="34" charset="0"/>
              </a:rPr>
              <a:t>Signé avec un architecte (conception des plans), il s’agit d’un contrat d’architecte. </a:t>
            </a:r>
          </a:p>
          <a:p>
            <a:pPr marL="171450" indent="-171450">
              <a:buClr>
                <a:srgbClr val="C00000"/>
              </a:buClr>
              <a:buFont typeface="Wingdings" panose="05000000000000000000" pitchFamily="2" charset="2"/>
              <a:buChar char="n"/>
            </a:pPr>
            <a:r>
              <a:rPr lang="fr-FR" sz="1200" dirty="0" smtClean="0">
                <a:latin typeface="Berlin Sans FB" panose="020E0602020502020306" pitchFamily="34" charset="0"/>
              </a:rPr>
              <a:t>Par ailleurs, concernant le gros œuvre, il convient de signer un contrat avec chaque corps de métier intervenant dans la construction </a:t>
            </a:r>
          </a:p>
          <a:p>
            <a:pPr marL="171450" indent="-171450">
              <a:buClr>
                <a:srgbClr val="C00000"/>
              </a:buClr>
              <a:buFont typeface="Wingdings" panose="05000000000000000000" pitchFamily="2" charset="2"/>
              <a:buChar char="n"/>
            </a:pPr>
            <a:r>
              <a:rPr lang="fr-FR" sz="1200" dirty="0" smtClean="0">
                <a:latin typeface="Berlin Sans FB" panose="020E0602020502020306" pitchFamily="34" charset="0"/>
              </a:rPr>
              <a:t>Vous devez être propriétaire de votre terrain en préalable à la signature du contrat de maîtrise d’œuvre.  </a:t>
            </a:r>
          </a:p>
          <a:p>
            <a:endParaRPr lang="fr-FR"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smtClean="0">
                <a:latin typeface="Berlin Sans FB" panose="020E0602020502020306" pitchFamily="34" charset="0"/>
              </a:rPr>
              <a:t>VEFA :</a:t>
            </a:r>
            <a:r>
              <a:rPr lang="fr-FR" sz="1200" baseline="0" dirty="0" smtClean="0">
                <a:latin typeface="Berlin Sans FB" panose="020E0602020502020306" pitchFamily="34" charset="0"/>
              </a:rPr>
              <a:t> </a:t>
            </a:r>
            <a:r>
              <a:rPr lang="fr-FR" sz="1200" dirty="0" smtClean="0">
                <a:latin typeface="Berlin Sans FB" panose="020E0602020502020306" pitchFamily="34" charset="0"/>
              </a:rPr>
              <a:t>Signature d’un contrat de réservation. </a:t>
            </a:r>
          </a:p>
          <a:p>
            <a:endParaRPr lang="fr-FR" baseline="0" dirty="0" smtClean="0"/>
          </a:p>
          <a:p>
            <a:endParaRPr lang="fr-FR" baseline="0" dirty="0" smtClean="0"/>
          </a:p>
          <a:p>
            <a:endParaRPr lang="fr-FR"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19</a:t>
            </a:fld>
            <a:endParaRPr lang="fr-FR"/>
          </a:p>
        </p:txBody>
      </p:sp>
    </p:spTree>
    <p:extLst>
      <p:ext uri="{BB962C8B-B14F-4D97-AF65-F5344CB8AC3E}">
        <p14:creationId xmlns:p14="http://schemas.microsoft.com/office/powerpoint/2010/main" val="11429749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La nature du bien a financer a un impact sur le montage du dossier immobilier et</a:t>
            </a:r>
            <a:r>
              <a:rPr lang="fr-FR" baseline="0" dirty="0" smtClean="0"/>
              <a:t> les garanties prises pour le crédit. </a:t>
            </a:r>
          </a:p>
          <a:p>
            <a:endParaRPr lang="fr-FR" baseline="0" dirty="0" smtClean="0"/>
          </a:p>
          <a:p>
            <a:pPr marL="171450" indent="-171450">
              <a:buClr>
                <a:srgbClr val="C00000"/>
              </a:buClr>
              <a:buFont typeface="Wingdings" panose="05000000000000000000" pitchFamily="2" charset="2"/>
              <a:buChar char="n"/>
            </a:pPr>
            <a:r>
              <a:rPr lang="fr-FR" sz="1200" dirty="0" smtClean="0">
                <a:latin typeface="Berlin Sans FB" panose="020E0602020502020306" pitchFamily="34" charset="0"/>
              </a:rPr>
              <a:t>Contrat de Construction de Maison Individuelle (CCMI) est signé entre l’acheteur et le constructeur. </a:t>
            </a:r>
          </a:p>
          <a:p>
            <a:pPr marL="171450" indent="-171450">
              <a:buClr>
                <a:srgbClr val="C00000"/>
              </a:buClr>
              <a:buFont typeface="Wingdings" panose="05000000000000000000" pitchFamily="2" charset="2"/>
              <a:buChar char="n"/>
            </a:pPr>
            <a:r>
              <a:rPr lang="fr-FR" sz="1200" dirty="0" smtClean="0">
                <a:latin typeface="Berlin Sans FB" panose="020E0602020502020306" pitchFamily="34" charset="0"/>
              </a:rPr>
              <a:t>Vous devez être propriétaire de votre terrain en préalable à la signature du CCMI. </a:t>
            </a:r>
          </a:p>
          <a:p>
            <a:endParaRPr lang="fr-FR" baseline="0" dirty="0" smtClean="0"/>
          </a:p>
          <a:p>
            <a:pPr marL="171450" indent="-171450">
              <a:buClr>
                <a:srgbClr val="C00000"/>
              </a:buClr>
              <a:buFont typeface="Wingdings" panose="05000000000000000000" pitchFamily="2" charset="2"/>
              <a:buChar char="n"/>
            </a:pPr>
            <a:r>
              <a:rPr lang="fr-FR" sz="1200" dirty="0" smtClean="0">
                <a:latin typeface="Berlin Sans FB" panose="020E0602020502020306" pitchFamily="34" charset="0"/>
              </a:rPr>
              <a:t>Contrat de maitrise d’œuvre signé avec un architecte, un bureau d’études ou un professionnel de la construction. Le professionnel coordonne les différents corps de métier.</a:t>
            </a:r>
          </a:p>
          <a:p>
            <a:pPr marL="171450" indent="-171450">
              <a:buClr>
                <a:srgbClr val="C00000"/>
              </a:buClr>
              <a:buFont typeface="Wingdings" panose="05000000000000000000" pitchFamily="2" charset="2"/>
              <a:buChar char="n"/>
            </a:pPr>
            <a:r>
              <a:rPr lang="fr-FR" sz="1200" dirty="0" smtClean="0">
                <a:latin typeface="Berlin Sans FB" panose="020E0602020502020306" pitchFamily="34" charset="0"/>
              </a:rPr>
              <a:t>Signé avec un architecte (conception des plans), il s’agit d’un contrat d’architecte. </a:t>
            </a:r>
          </a:p>
          <a:p>
            <a:pPr marL="171450" indent="-171450">
              <a:buClr>
                <a:srgbClr val="C00000"/>
              </a:buClr>
              <a:buFont typeface="Wingdings" panose="05000000000000000000" pitchFamily="2" charset="2"/>
              <a:buChar char="n"/>
            </a:pPr>
            <a:r>
              <a:rPr lang="fr-FR" sz="1200" dirty="0" smtClean="0">
                <a:latin typeface="Berlin Sans FB" panose="020E0602020502020306" pitchFamily="34" charset="0"/>
              </a:rPr>
              <a:t>Par ailleurs, concernant le gros œuvre, il convient de signer un contrat avec chaque corps de métier intervenant dans la construction </a:t>
            </a:r>
          </a:p>
          <a:p>
            <a:pPr marL="171450" indent="-171450">
              <a:buClr>
                <a:srgbClr val="C00000"/>
              </a:buClr>
              <a:buFont typeface="Wingdings" panose="05000000000000000000" pitchFamily="2" charset="2"/>
              <a:buChar char="n"/>
            </a:pPr>
            <a:r>
              <a:rPr lang="fr-FR" sz="1200" dirty="0" smtClean="0">
                <a:latin typeface="Berlin Sans FB" panose="020E0602020502020306" pitchFamily="34" charset="0"/>
              </a:rPr>
              <a:t>Vous devez être propriétaire de votre terrain en préalable à la signature du contrat de maîtrise d’œuvre.  </a:t>
            </a:r>
          </a:p>
          <a:p>
            <a:endParaRPr lang="fr-FR"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smtClean="0">
                <a:latin typeface="Berlin Sans FB" panose="020E0602020502020306" pitchFamily="34" charset="0"/>
              </a:rPr>
              <a:t>VEFA :</a:t>
            </a:r>
            <a:r>
              <a:rPr lang="fr-FR" sz="1200" baseline="0" dirty="0" smtClean="0">
                <a:latin typeface="Berlin Sans FB" panose="020E0602020502020306" pitchFamily="34" charset="0"/>
              </a:rPr>
              <a:t> </a:t>
            </a:r>
            <a:r>
              <a:rPr lang="fr-FR" sz="1200" dirty="0" smtClean="0">
                <a:latin typeface="Berlin Sans FB" panose="020E0602020502020306" pitchFamily="34" charset="0"/>
              </a:rPr>
              <a:t>Signature d’un contrat de réservation. </a:t>
            </a:r>
          </a:p>
          <a:p>
            <a:endParaRPr lang="fr-FR" baseline="0" dirty="0" smtClean="0"/>
          </a:p>
          <a:p>
            <a:endParaRPr lang="fr-FR" baseline="0" dirty="0" smtClean="0"/>
          </a:p>
          <a:p>
            <a:endParaRPr lang="fr-FR"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20</a:t>
            </a:fld>
            <a:endParaRPr lang="fr-FR"/>
          </a:p>
        </p:txBody>
      </p:sp>
    </p:spTree>
    <p:extLst>
      <p:ext uri="{BB962C8B-B14F-4D97-AF65-F5344CB8AC3E}">
        <p14:creationId xmlns:p14="http://schemas.microsoft.com/office/powerpoint/2010/main" val="23465950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La nature du bien a financer a un impact sur le montage du dossier immobilier et</a:t>
            </a:r>
            <a:r>
              <a:rPr lang="fr-FR" baseline="0" dirty="0" smtClean="0"/>
              <a:t> les garanties prises pour le crédit. </a:t>
            </a:r>
          </a:p>
          <a:p>
            <a:endParaRPr lang="fr-FR" baseline="0" dirty="0" smtClean="0"/>
          </a:p>
          <a:p>
            <a:pPr marL="171450" indent="-171450">
              <a:buClr>
                <a:srgbClr val="C00000"/>
              </a:buClr>
              <a:buFont typeface="Wingdings" panose="05000000000000000000" pitchFamily="2" charset="2"/>
              <a:buChar char="n"/>
            </a:pPr>
            <a:r>
              <a:rPr lang="fr-FR" sz="1200" dirty="0" smtClean="0">
                <a:latin typeface="Berlin Sans FB" panose="020E0602020502020306" pitchFamily="34" charset="0"/>
              </a:rPr>
              <a:t>Contrat de Construction de Maison Individuelle (CCMI) est signé entre l’acheteur et le constructeur. </a:t>
            </a:r>
          </a:p>
          <a:p>
            <a:pPr marL="171450" indent="-171450">
              <a:buClr>
                <a:srgbClr val="C00000"/>
              </a:buClr>
              <a:buFont typeface="Wingdings" panose="05000000000000000000" pitchFamily="2" charset="2"/>
              <a:buChar char="n"/>
            </a:pPr>
            <a:r>
              <a:rPr lang="fr-FR" sz="1200" dirty="0" smtClean="0">
                <a:latin typeface="Berlin Sans FB" panose="020E0602020502020306" pitchFamily="34" charset="0"/>
              </a:rPr>
              <a:t>Vous devez être propriétaire de votre terrain en préalable à la signature du CCMI. </a:t>
            </a:r>
          </a:p>
          <a:p>
            <a:endParaRPr lang="fr-FR" baseline="0" dirty="0" smtClean="0"/>
          </a:p>
          <a:p>
            <a:pPr marL="171450" indent="-171450">
              <a:buClr>
                <a:srgbClr val="C00000"/>
              </a:buClr>
              <a:buFont typeface="Wingdings" panose="05000000000000000000" pitchFamily="2" charset="2"/>
              <a:buChar char="n"/>
            </a:pPr>
            <a:r>
              <a:rPr lang="fr-FR" sz="1200" dirty="0" smtClean="0">
                <a:latin typeface="Berlin Sans FB" panose="020E0602020502020306" pitchFamily="34" charset="0"/>
              </a:rPr>
              <a:t>Contrat de maitrise d’œuvre signé avec un architecte, un bureau d’études ou un professionnel de la construction. Le professionnel coordonne les différents corps de métier.</a:t>
            </a:r>
          </a:p>
          <a:p>
            <a:pPr marL="171450" indent="-171450">
              <a:buClr>
                <a:srgbClr val="C00000"/>
              </a:buClr>
              <a:buFont typeface="Wingdings" panose="05000000000000000000" pitchFamily="2" charset="2"/>
              <a:buChar char="n"/>
            </a:pPr>
            <a:r>
              <a:rPr lang="fr-FR" sz="1200" dirty="0" smtClean="0">
                <a:latin typeface="Berlin Sans FB" panose="020E0602020502020306" pitchFamily="34" charset="0"/>
              </a:rPr>
              <a:t>Signé avec un architecte (conception des plans), il s’agit d’un contrat d’architecte. </a:t>
            </a:r>
          </a:p>
          <a:p>
            <a:pPr marL="171450" indent="-171450">
              <a:buClr>
                <a:srgbClr val="C00000"/>
              </a:buClr>
              <a:buFont typeface="Wingdings" panose="05000000000000000000" pitchFamily="2" charset="2"/>
              <a:buChar char="n"/>
            </a:pPr>
            <a:r>
              <a:rPr lang="fr-FR" sz="1200" dirty="0" smtClean="0">
                <a:latin typeface="Berlin Sans FB" panose="020E0602020502020306" pitchFamily="34" charset="0"/>
              </a:rPr>
              <a:t>Par ailleurs, concernant le gros œuvre, il convient de signer un contrat avec chaque corps de métier intervenant dans la construction </a:t>
            </a:r>
          </a:p>
          <a:p>
            <a:pPr marL="171450" indent="-171450">
              <a:buClr>
                <a:srgbClr val="C00000"/>
              </a:buClr>
              <a:buFont typeface="Wingdings" panose="05000000000000000000" pitchFamily="2" charset="2"/>
              <a:buChar char="n"/>
            </a:pPr>
            <a:r>
              <a:rPr lang="fr-FR" sz="1200" dirty="0" smtClean="0">
                <a:latin typeface="Berlin Sans FB" panose="020E0602020502020306" pitchFamily="34" charset="0"/>
              </a:rPr>
              <a:t>Vous devez être propriétaire de votre terrain en préalable à la signature du contrat de maîtrise d’œuvre.  </a:t>
            </a:r>
          </a:p>
          <a:p>
            <a:endParaRPr lang="fr-FR"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smtClean="0">
                <a:latin typeface="Berlin Sans FB" panose="020E0602020502020306" pitchFamily="34" charset="0"/>
              </a:rPr>
              <a:t>VEFA :</a:t>
            </a:r>
            <a:r>
              <a:rPr lang="fr-FR" sz="1200" baseline="0" dirty="0" smtClean="0">
                <a:latin typeface="Berlin Sans FB" panose="020E0602020502020306" pitchFamily="34" charset="0"/>
              </a:rPr>
              <a:t> </a:t>
            </a:r>
            <a:r>
              <a:rPr lang="fr-FR" sz="1200" dirty="0" smtClean="0">
                <a:latin typeface="Berlin Sans FB" panose="020E0602020502020306" pitchFamily="34" charset="0"/>
              </a:rPr>
              <a:t>Signature d’un contrat de réservation. </a:t>
            </a:r>
          </a:p>
          <a:p>
            <a:endParaRPr lang="fr-FR" baseline="0" dirty="0" smtClean="0"/>
          </a:p>
          <a:p>
            <a:endParaRPr lang="fr-FR" baseline="0" dirty="0" smtClean="0"/>
          </a:p>
          <a:p>
            <a:endParaRPr lang="fr-FR"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21</a:t>
            </a:fld>
            <a:endParaRPr lang="fr-FR"/>
          </a:p>
        </p:txBody>
      </p:sp>
    </p:spTree>
    <p:extLst>
      <p:ext uri="{BB962C8B-B14F-4D97-AF65-F5344CB8AC3E}">
        <p14:creationId xmlns:p14="http://schemas.microsoft.com/office/powerpoint/2010/main" val="19938175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22</a:t>
            </a:fld>
            <a:endParaRPr lang="fr-FR"/>
          </a:p>
        </p:txBody>
      </p:sp>
    </p:spTree>
    <p:extLst>
      <p:ext uri="{BB962C8B-B14F-4D97-AF65-F5344CB8AC3E}">
        <p14:creationId xmlns:p14="http://schemas.microsoft.com/office/powerpoint/2010/main" val="38648333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900" dirty="0" smtClean="0"/>
              <a:t>Avant même</a:t>
            </a:r>
            <a:r>
              <a:rPr lang="fr-FR" sz="900" baseline="0" dirty="0" smtClean="0"/>
              <a:t> la signature du compromis de vente, il peut exister l’étape de l’offre d’achat. Si cette dernière est acceptée par le vendeur, elle permet de « bloquer » le bien immobilier, le temps qu’un compromis soit signée. Dès que le vendeur accepte l’offre d’achat de l’acquéreur, cette dernière doit être confirmée par la signature du fameux compromis. C’est là que le notaire peut intervenir, si les 2 parties ne décident pas d’effectuer une signature sous seing privé. Acheteur et vendeur ont alors le choix : ils peuvent soit choisir le même notaire soit décider d’engager 2 notaires différents (sans surcout). </a:t>
            </a:r>
            <a:r>
              <a:rPr lang="fr-FR" sz="900" dirty="0" smtClean="0"/>
              <a:t>Une fois le compromis de vente signé, le notaire informe les 2 parties du délai qu’il existe entre cette signature et celle de l’acte définitif de vente. En général, ce délai est de 3 mois. Pendant cette période, l’acheteur doit donc rentrer en contact avec sa banque afin d’obtenir son prêt. Que ce dernier finance son achat à l’aide d’un prêt</a:t>
            </a:r>
            <a:r>
              <a:rPr lang="fr-FR" sz="900" baseline="0" dirty="0" smtClean="0"/>
              <a:t> immobilier ou non, l’acte de vente doit forcément mentionner la nature du financement. Dans le cas d’un financement par prêt, l’acte de vente doit contenir une condition suspensive de l’obtention du crédit. Côté timing, l’acheteur dispose de minimum 30 jours pour obtenir un prêt aux conditions prévues dans le compromis de vente : son montant, sa durée, son taux d’intérêt… dès que la banque a émis l’offre de prêt, l’acheteur n’a pas le droit de l’accepter avant l’expiration d’un délai de 10 jours. </a:t>
            </a:r>
          </a:p>
          <a:p>
            <a:endParaRPr lang="fr-FR" sz="1200" baseline="0" dirty="0" smtClean="0"/>
          </a:p>
          <a:p>
            <a:r>
              <a:rPr lang="fr-FR" sz="1200" baseline="0" dirty="0" smtClean="0"/>
              <a:t>Différence entre promesse et compromis : </a:t>
            </a:r>
          </a:p>
          <a:p>
            <a:pPr marL="171450" indent="-171450">
              <a:buFontTx/>
              <a:buChar char="-"/>
            </a:pPr>
            <a:r>
              <a:rPr lang="fr-FR" sz="1200" baseline="0" dirty="0" smtClean="0"/>
              <a:t>Promesse unilatérale de vente : le propriétaire-vendeur s’engage auprès de l’acheteur à lui vendre son bien à un prix déterminé, dans un temps limité : c’est en fait une « option » qu’il donne en exclusivité, en échange d’une indemnité d’immobilisation en générale équivalente à 10 % du prix. Dans le cas où l’acheteur décide de ne pas poursuivre la transaction, cette somme sera acquise totalement par le vendeur, en tant que dédommagement. La signature d’une promesse de vente engendre le paiement par l’acheteur de droits d’enregistrement, contrairement au compromis. </a:t>
            </a:r>
          </a:p>
          <a:p>
            <a:pPr marL="171450" indent="-171450">
              <a:buFontTx/>
              <a:buChar char="-"/>
            </a:pPr>
            <a:r>
              <a:rPr lang="fr-FR" sz="1200" baseline="0" dirty="0" smtClean="0"/>
              <a:t>Dans le compromis, les 2 parties (acheteur et vendeur) s’engagent l’une et l’autre à conclure la vente à un prix déterminé. L’acheteur doit alors verser un dépôt de garantie (entre 5 et 10 % du prix de vente), dans le cas où une des 2 parties renonce à la réalisation de la transaction, l’autre pourra engager un procédure en justice pour l’y contraindre. </a:t>
            </a:r>
          </a:p>
          <a:p>
            <a:pPr marL="171450" indent="-171450">
              <a:buFontTx/>
              <a:buChar char="-"/>
            </a:pPr>
            <a:endParaRPr lang="fr-FR" sz="1200" baseline="0" dirty="0" smtClean="0"/>
          </a:p>
          <a:p>
            <a:pPr marL="0" indent="0">
              <a:buFontTx/>
              <a:buNone/>
            </a:pPr>
            <a:r>
              <a:rPr lang="fr-FR" sz="1200" baseline="0" dirty="0" smtClean="0"/>
              <a:t>Dans le cas d’une signature sous seing privé, il faut redoubler de vigilance et vérifier que tous les éléments suivant figurent bien dans le compromis et notamment : </a:t>
            </a:r>
          </a:p>
          <a:p>
            <a:pPr marL="171450" indent="-171450">
              <a:buFontTx/>
              <a:buChar char="-"/>
            </a:pPr>
            <a:r>
              <a:rPr lang="fr-FR" sz="1200" baseline="0" dirty="0" smtClean="0"/>
              <a:t>Les noms de l’acheteur et du vendeur</a:t>
            </a:r>
          </a:p>
          <a:p>
            <a:pPr marL="171450" indent="-171450">
              <a:buFontTx/>
              <a:buChar char="-"/>
            </a:pPr>
            <a:r>
              <a:rPr lang="fr-FR" sz="1200" baseline="0" dirty="0" smtClean="0"/>
              <a:t>Le prix de vente</a:t>
            </a:r>
          </a:p>
          <a:p>
            <a:pPr marL="171450" indent="-171450">
              <a:buFontTx/>
              <a:buChar char="-"/>
            </a:pPr>
            <a:r>
              <a:rPr lang="fr-FR" sz="1200" baseline="0" dirty="0" smtClean="0"/>
              <a:t>Les clauses suspensives éventuelles (afin de prévoir la nullité du compromis si certains évènements surviennent avant l’acte définitif de vente, comme un refus de prêt, l’exercice d’un droit de préemption…)</a:t>
            </a:r>
          </a:p>
          <a:p>
            <a:pPr marL="171450" indent="-171450">
              <a:buFontTx/>
              <a:buChar char="-"/>
            </a:pPr>
            <a:r>
              <a:rPr lang="fr-FR" sz="1200" baseline="0" dirty="0" smtClean="0"/>
              <a:t>La superficie exacte du logement</a:t>
            </a:r>
          </a:p>
          <a:p>
            <a:pPr marL="171450" indent="-171450">
              <a:buFontTx/>
              <a:buChar char="-"/>
            </a:pPr>
            <a:r>
              <a:rPr lang="fr-FR" sz="1200" baseline="0" dirty="0" smtClean="0"/>
              <a:t>Le dossier de diagnostics techniques</a:t>
            </a:r>
          </a:p>
          <a:p>
            <a:pPr marL="171450" indent="-171450">
              <a:buFontTx/>
              <a:buChar char="-"/>
            </a:pPr>
            <a:endParaRPr lang="fr-FR" sz="1200" baseline="0" dirty="0" smtClean="0"/>
          </a:p>
          <a:p>
            <a:pPr marL="0" indent="0">
              <a:buFontTx/>
              <a:buNone/>
            </a:pPr>
            <a:r>
              <a:rPr lang="fr-FR" sz="1200" baseline="0" dirty="0" smtClean="0"/>
              <a:t>Cet avant-contrat est très important dans le sens où il fixe les conditions de vente définitives, avant même la signature de l’acte de vente. Même si aucune obligation de signature de compromis devant un notaire n’est fixée, il est tout de même fortement recommandé de confier sa rédaction à ce dernier car la moindre erreur ou omission dans ce document pourrait compromettre la vente. </a:t>
            </a:r>
          </a:p>
          <a:p>
            <a:pPr marL="0" indent="0">
              <a:buFontTx/>
              <a:buNone/>
            </a:pPr>
            <a:endParaRPr lang="fr-FR" sz="1200" baseline="0" dirty="0" smtClean="0"/>
          </a:p>
          <a:p>
            <a:pPr marL="0" indent="0">
              <a:buFontTx/>
              <a:buNone/>
            </a:pPr>
            <a:r>
              <a:rPr lang="fr-FR" sz="1200" baseline="0" dirty="0" smtClean="0"/>
              <a:t>Sachez de + que le coût de rédaction d’un compromis devant notaire est quoiqu’il advienne compris dans la rémunération du notaire lors de la signature de l’acte définitif : pourquoi donc se priver d’une telle mesure de sécurité quand elle ne gonfle pas l’addition finale ? </a:t>
            </a:r>
          </a:p>
          <a:p>
            <a:endParaRPr lang="fr-FR" sz="1200" baseline="0" dirty="0" smtClean="0"/>
          </a:p>
          <a:p>
            <a:r>
              <a:rPr lang="fr-FR" sz="1200" baseline="0" dirty="0" smtClean="0"/>
              <a:t>La promesse ou le compromis de vente existent uniquement pour l’achat / la vente de logements anciens. Dans le cadre d’une transaction concernant un bien neuf, il s’agira alors d’un contrat de réservation qui déterminera les conditions de la future vente. </a:t>
            </a:r>
            <a:endParaRPr lang="fr-FR" sz="1200"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24</a:t>
            </a:fld>
            <a:endParaRPr lang="fr-FR"/>
          </a:p>
        </p:txBody>
      </p:sp>
    </p:spTree>
    <p:extLst>
      <p:ext uri="{BB962C8B-B14F-4D97-AF65-F5344CB8AC3E}">
        <p14:creationId xmlns:p14="http://schemas.microsoft.com/office/powerpoint/2010/main" val="38648333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1597819"/>
            <a:ext cx="7772400" cy="1102519"/>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DD34A7A0-69FB-4341-8B33-64B0FF040F65}" type="datetime1">
              <a:rPr lang="fr-FR" smtClean="0"/>
              <a:t>17/06/2021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4752025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EDF010B1-D4BC-4AE8-8F9A-7C7F16A593FF}" type="datetime1">
              <a:rPr lang="fr-FR" smtClean="0"/>
              <a:t>17/06/2021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10816737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3305176"/>
            <a:ext cx="7772400" cy="1021556"/>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3124C0CE-D87E-4EF6-962F-11E1D8023496}" type="datetime1">
              <a:rPr lang="fr-FR" smtClean="0"/>
              <a:t>17/06/2021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14356920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50AA10F0-FB10-4D13-8C07-64CF1AB7BB3F}" type="datetime1">
              <a:rPr lang="fr-FR" smtClean="0"/>
              <a:t>17/06/2021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1536014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286518C1-05C6-4AAC-892F-4044CA77ACC2}" type="datetime1">
              <a:rPr lang="fr-FR" smtClean="0"/>
              <a:t>17/06/2021</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12258301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9D40821F-0C53-4AD9-9559-618CC3622F99}" type="datetime1">
              <a:rPr lang="fr-FR" smtClean="0"/>
              <a:t>17/06/2021</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16091365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CFCEAD4F-FDE4-4D4D-85B4-99D4C183D6E6}" type="datetime1">
              <a:rPr lang="fr-FR" smtClean="0"/>
              <a:t>17/06/2021</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9182004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1" y="204787"/>
            <a:ext cx="3008313" cy="871538"/>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8BE92A33-078D-4688-BB13-5BEB09F05CEA}" type="datetime1">
              <a:rPr lang="fr-FR" smtClean="0"/>
              <a:t>17/06/2021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36551170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3600450"/>
            <a:ext cx="5486400" cy="425054"/>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EA6FE1A1-235F-4ACC-AE2D-E15209E0920D}" type="datetime1">
              <a:rPr lang="fr-FR" smtClean="0"/>
              <a:t>17/06/2021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2440903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FDAE087C-4BDC-4F3B-A15A-CF4438D65C03}" type="datetime1">
              <a:rPr lang="fr-FR" smtClean="0"/>
              <a:t>17/06/2021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14553408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05979"/>
            <a:ext cx="2057400" cy="4388644"/>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05979"/>
            <a:ext cx="6019800" cy="4388644"/>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2611B196-B4E8-4B5C-8B02-B8322A3B5FD3}" type="datetime1">
              <a:rPr lang="fr-FR" smtClean="0"/>
              <a:t>17/06/2021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15365149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A0B9351D-5E05-4AE9-8EF5-C4432013D87D}" type="datetime1">
              <a:rPr lang="fr-FR" smtClean="0"/>
              <a:t>17/06/2021</a:t>
            </a:fld>
            <a:endParaRPr lang="fr-FR"/>
          </a:p>
        </p:txBody>
      </p:sp>
      <p:sp>
        <p:nvSpPr>
          <p:cNvPr id="5" name="Espace réservé du pied de page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D19D0A2-BBF5-4B7E-A646-CBE7ACEBDC00}" type="slidenum">
              <a:rPr lang="fr-FR" smtClean="0"/>
              <a:t>‹N°›</a:t>
            </a:fld>
            <a:endParaRPr lang="fr-FR"/>
          </a:p>
        </p:txBody>
      </p:sp>
    </p:spTree>
    <p:extLst>
      <p:ext uri="{BB962C8B-B14F-4D97-AF65-F5344CB8AC3E}">
        <p14:creationId xmlns:p14="http://schemas.microsoft.com/office/powerpoint/2010/main" val="32155196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image" Target="../media/image9.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slide" Target="slide4.xml"/><Relationship Id="rId5" Type="http://schemas.openxmlformats.org/officeDocument/2006/relationships/image" Target="../media/image8.pn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1.xml"/><Relationship Id="rId7" Type="http://schemas.openxmlformats.org/officeDocument/2006/relationships/slide" Target="slide4.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5.png"/><Relationship Id="rId5" Type="http://schemas.openxmlformats.org/officeDocument/2006/relationships/image" Target="../media/image8.pn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8" Type="http://schemas.openxmlformats.org/officeDocument/2006/relationships/hyperlink" Target="http://commerciaux.celca.caisse-epargne.fr/download/1262/les-incollables-fiches-daide-a-la-vente/9289/09-les-grandes-etapes-du-credit-immobilier.docx" TargetMode="External"/><Relationship Id="rId13" Type="http://schemas.openxmlformats.org/officeDocument/2006/relationships/image" Target="../media/image15.png"/><Relationship Id="rId18" Type="http://schemas.openxmlformats.org/officeDocument/2006/relationships/image" Target="../media/image19.png"/><Relationship Id="rId26" Type="http://schemas.openxmlformats.org/officeDocument/2006/relationships/image" Target="../media/image7.jpeg"/><Relationship Id="rId3" Type="http://schemas.openxmlformats.org/officeDocument/2006/relationships/slideLayout" Target="../slideLayouts/slideLayout1.xml"/><Relationship Id="rId21" Type="http://schemas.openxmlformats.org/officeDocument/2006/relationships/image" Target="../media/image21.jpeg"/><Relationship Id="rId7" Type="http://schemas.openxmlformats.org/officeDocument/2006/relationships/image" Target="../media/image11.png"/><Relationship Id="rId12" Type="http://schemas.openxmlformats.org/officeDocument/2006/relationships/image" Target="../media/image14.png"/><Relationship Id="rId17" Type="http://schemas.openxmlformats.org/officeDocument/2006/relationships/image" Target="../media/image18.png"/><Relationship Id="rId25" Type="http://schemas.openxmlformats.org/officeDocument/2006/relationships/image" Target="../media/image24.jpeg"/><Relationship Id="rId2" Type="http://schemas.openxmlformats.org/officeDocument/2006/relationships/audio" Target="../media/media4.m4a"/><Relationship Id="rId16" Type="http://schemas.openxmlformats.org/officeDocument/2006/relationships/image" Target="../media/image17.png"/><Relationship Id="rId20" Type="http://schemas.openxmlformats.org/officeDocument/2006/relationships/hyperlink" Target="https://www.google.com/url?sa=i&amp;rct=j&amp;q=&amp;esrc=s&amp;source=images&amp;cd=&amp;ved=2ahUKEwj1t8az-8XkAhUJExoKHeppDFoQjRx6BAgBEAQ&amp;url=https://www.palombieri.notaires.fr/&amp;psig=AOvVaw3ThxpOzy-VgZn_GAAHi--O&amp;ust=1568194901276579" TargetMode="External"/><Relationship Id="rId29" Type="http://schemas.openxmlformats.org/officeDocument/2006/relationships/image" Target="../media/image9.png"/><Relationship Id="rId1" Type="http://schemas.microsoft.com/office/2007/relationships/media" Target="../media/media4.m4a"/><Relationship Id="rId6" Type="http://schemas.openxmlformats.org/officeDocument/2006/relationships/slide" Target="slide14.xml"/><Relationship Id="rId11" Type="http://schemas.openxmlformats.org/officeDocument/2006/relationships/image" Target="../media/image13.png"/><Relationship Id="rId24" Type="http://schemas.openxmlformats.org/officeDocument/2006/relationships/hyperlink" Target="https://www.google.com/url?sa=i&amp;rct=j&amp;q=&amp;esrc=s&amp;source=images&amp;cd=&amp;ved=2ahUKEwj095K8yLnkAhUH1RoKHUMfBrwQjRx6BAgBEAQ&amp;url=https://www.cbanque.com/banque/actualites/59812/comment-ecureuil-est-devenu-embleme-de-la-caisse-epargne&amp;psig=AOvVaw07yPW0rMVkePuYlYZz_1_i&amp;ust=1567768914406707" TargetMode="External"/><Relationship Id="rId5" Type="http://schemas.openxmlformats.org/officeDocument/2006/relationships/image" Target="../media/image10.png"/><Relationship Id="rId15" Type="http://schemas.openxmlformats.org/officeDocument/2006/relationships/slide" Target="slide7.xml"/><Relationship Id="rId23" Type="http://schemas.openxmlformats.org/officeDocument/2006/relationships/image" Target="../media/image23.png"/><Relationship Id="rId28" Type="http://schemas.openxmlformats.org/officeDocument/2006/relationships/slide" Target="slide4.xml"/><Relationship Id="rId10" Type="http://schemas.openxmlformats.org/officeDocument/2006/relationships/slide" Target="slide23.xml"/><Relationship Id="rId19" Type="http://schemas.openxmlformats.org/officeDocument/2006/relationships/image" Target="../media/image20.png"/><Relationship Id="rId4" Type="http://schemas.openxmlformats.org/officeDocument/2006/relationships/notesSlide" Target="../notesSlides/notesSlide1.xml"/><Relationship Id="rId9" Type="http://schemas.openxmlformats.org/officeDocument/2006/relationships/image" Target="../media/image12.png"/><Relationship Id="rId14" Type="http://schemas.openxmlformats.org/officeDocument/2006/relationships/image" Target="../media/image16.png"/><Relationship Id="rId22" Type="http://schemas.openxmlformats.org/officeDocument/2006/relationships/image" Target="../media/image22.png"/><Relationship Id="rId27" Type="http://schemas.openxmlformats.org/officeDocument/2006/relationships/image" Target="../media/image8.png"/><Relationship Id="rId30"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slide" Target="slide23.xml"/><Relationship Id="rId13" Type="http://schemas.openxmlformats.org/officeDocument/2006/relationships/slide" Target="slide7.xml"/><Relationship Id="rId18" Type="http://schemas.openxmlformats.org/officeDocument/2006/relationships/hyperlink" Target="https://www.google.com/url?sa=i&amp;rct=j&amp;q=&amp;esrc=s&amp;source=images&amp;cd=&amp;ved=2ahUKEwj1t8az-8XkAhUJExoKHeppDFoQjRx6BAgBEAQ&amp;url=https://www.palombieri.notaires.fr/&amp;psig=AOvVaw3ThxpOzy-VgZn_GAAHi--O&amp;ust=1568194901276579" TargetMode="External"/><Relationship Id="rId26" Type="http://schemas.openxmlformats.org/officeDocument/2006/relationships/slide" Target="slide4.xml"/><Relationship Id="rId3" Type="http://schemas.openxmlformats.org/officeDocument/2006/relationships/image" Target="../media/image10.png"/><Relationship Id="rId21" Type="http://schemas.openxmlformats.org/officeDocument/2006/relationships/image" Target="../media/image23.png"/><Relationship Id="rId7" Type="http://schemas.openxmlformats.org/officeDocument/2006/relationships/image" Target="../media/image12.png"/><Relationship Id="rId12" Type="http://schemas.openxmlformats.org/officeDocument/2006/relationships/image" Target="../media/image16.png"/><Relationship Id="rId17" Type="http://schemas.openxmlformats.org/officeDocument/2006/relationships/image" Target="../media/image20.png"/><Relationship Id="rId25" Type="http://schemas.openxmlformats.org/officeDocument/2006/relationships/image" Target="../media/image8.png"/><Relationship Id="rId2" Type="http://schemas.openxmlformats.org/officeDocument/2006/relationships/notesSlide" Target="../notesSlides/notesSlide2.xml"/><Relationship Id="rId16" Type="http://schemas.openxmlformats.org/officeDocument/2006/relationships/image" Target="../media/image19.png"/><Relationship Id="rId20" Type="http://schemas.openxmlformats.org/officeDocument/2006/relationships/image" Target="../media/image22.png"/><Relationship Id="rId1" Type="http://schemas.openxmlformats.org/officeDocument/2006/relationships/slideLayout" Target="../slideLayouts/slideLayout1.xml"/><Relationship Id="rId6" Type="http://schemas.openxmlformats.org/officeDocument/2006/relationships/hyperlink" Target="http://commerciaux.celca.caisse-epargne.fr/download/1262/les-incollables-fiches-daide-a-la-vente/9289/09-les-grandes-etapes-du-credit-immobilier.docx" TargetMode="External"/><Relationship Id="rId11" Type="http://schemas.openxmlformats.org/officeDocument/2006/relationships/image" Target="../media/image15.png"/><Relationship Id="rId24" Type="http://schemas.openxmlformats.org/officeDocument/2006/relationships/image" Target="../media/image7.jpeg"/><Relationship Id="rId5" Type="http://schemas.openxmlformats.org/officeDocument/2006/relationships/image" Target="../media/image11.png"/><Relationship Id="rId15" Type="http://schemas.openxmlformats.org/officeDocument/2006/relationships/image" Target="../media/image18.png"/><Relationship Id="rId23" Type="http://schemas.openxmlformats.org/officeDocument/2006/relationships/image" Target="../media/image24.jpeg"/><Relationship Id="rId10" Type="http://schemas.openxmlformats.org/officeDocument/2006/relationships/image" Target="../media/image14.png"/><Relationship Id="rId19" Type="http://schemas.openxmlformats.org/officeDocument/2006/relationships/image" Target="../media/image21.jpeg"/><Relationship Id="rId4" Type="http://schemas.openxmlformats.org/officeDocument/2006/relationships/slide" Target="slide14.xml"/><Relationship Id="rId9" Type="http://schemas.openxmlformats.org/officeDocument/2006/relationships/image" Target="../media/image13.png"/><Relationship Id="rId14" Type="http://schemas.openxmlformats.org/officeDocument/2006/relationships/image" Target="../media/image17.png"/><Relationship Id="rId22" Type="http://schemas.openxmlformats.org/officeDocument/2006/relationships/hyperlink" Target="https://www.google.com/url?sa=i&amp;rct=j&amp;q=&amp;esrc=s&amp;source=images&amp;cd=&amp;ved=2ahUKEwj095K8yLnkAhUH1RoKHUMfBrwQjRx6BAgBEAQ&amp;url=https://www.cbanque.com/banque/actualites/59812/comment-ecureuil-est-devenu-embleme-de-la-caisse-epargne&amp;psig=AOvVaw07yPW0rMVkePuYlYZz_1_i&amp;ust=1567768914406707" TargetMode="External"/><Relationship Id="rId27"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slide" Target="slide14.xml"/><Relationship Id="rId13" Type="http://schemas.openxmlformats.org/officeDocument/2006/relationships/image" Target="../media/image13.png"/><Relationship Id="rId18" Type="http://schemas.openxmlformats.org/officeDocument/2006/relationships/image" Target="../media/image17.png"/><Relationship Id="rId26" Type="http://schemas.openxmlformats.org/officeDocument/2006/relationships/hyperlink" Target="https://www.google.com/url?sa=i&amp;rct=j&amp;q=&amp;esrc=s&amp;source=images&amp;cd=&amp;ved=2ahUKEwj095K8yLnkAhUH1RoKHUMfBrwQjRx6BAgBEAQ&amp;url=https://www.cbanque.com/banque/actualites/59812/comment-ecureuil-est-devenu-embleme-de-la-caisse-epargne&amp;psig=AOvVaw07yPW0rMVkePuYlYZz_1_i&amp;ust=1567768914406707" TargetMode="External"/><Relationship Id="rId3" Type="http://schemas.microsoft.com/office/2007/relationships/media" Target="../media/media6.m4a"/><Relationship Id="rId21" Type="http://schemas.openxmlformats.org/officeDocument/2006/relationships/image" Target="../media/image20.png"/><Relationship Id="rId7" Type="http://schemas.openxmlformats.org/officeDocument/2006/relationships/image" Target="../media/image10.png"/><Relationship Id="rId12" Type="http://schemas.openxmlformats.org/officeDocument/2006/relationships/slide" Target="slide23.xml"/><Relationship Id="rId17" Type="http://schemas.openxmlformats.org/officeDocument/2006/relationships/slide" Target="slide7.xml"/><Relationship Id="rId25" Type="http://schemas.openxmlformats.org/officeDocument/2006/relationships/image" Target="../media/image23.png"/><Relationship Id="rId2" Type="http://schemas.openxmlformats.org/officeDocument/2006/relationships/audio" Target="../media/media5.m4a"/><Relationship Id="rId16" Type="http://schemas.openxmlformats.org/officeDocument/2006/relationships/image" Target="../media/image16.png"/><Relationship Id="rId20" Type="http://schemas.openxmlformats.org/officeDocument/2006/relationships/image" Target="../media/image19.png"/><Relationship Id="rId29" Type="http://schemas.openxmlformats.org/officeDocument/2006/relationships/image" Target="../media/image8.png"/><Relationship Id="rId1" Type="http://schemas.microsoft.com/office/2007/relationships/media" Target="../media/media5.m4a"/><Relationship Id="rId6" Type="http://schemas.openxmlformats.org/officeDocument/2006/relationships/notesSlide" Target="../notesSlides/notesSlide3.xml"/><Relationship Id="rId11" Type="http://schemas.openxmlformats.org/officeDocument/2006/relationships/image" Target="../media/image12.png"/><Relationship Id="rId24" Type="http://schemas.openxmlformats.org/officeDocument/2006/relationships/image" Target="../media/image22.png"/><Relationship Id="rId32" Type="http://schemas.openxmlformats.org/officeDocument/2006/relationships/image" Target="../media/image5.png"/><Relationship Id="rId5" Type="http://schemas.openxmlformats.org/officeDocument/2006/relationships/slideLayout" Target="../slideLayouts/slideLayout1.xml"/><Relationship Id="rId15" Type="http://schemas.openxmlformats.org/officeDocument/2006/relationships/image" Target="../media/image15.png"/><Relationship Id="rId23" Type="http://schemas.openxmlformats.org/officeDocument/2006/relationships/image" Target="../media/image21.jpeg"/><Relationship Id="rId28" Type="http://schemas.openxmlformats.org/officeDocument/2006/relationships/image" Target="../media/image7.jpeg"/><Relationship Id="rId10" Type="http://schemas.openxmlformats.org/officeDocument/2006/relationships/hyperlink" Target="http://commerciaux.celca.caisse-epargne.fr/download/1262/les-incollables-fiches-daide-a-la-vente/9289/09-les-grandes-etapes-du-credit-immobilier.docx" TargetMode="External"/><Relationship Id="rId19" Type="http://schemas.openxmlformats.org/officeDocument/2006/relationships/image" Target="../media/image18.png"/><Relationship Id="rId31" Type="http://schemas.openxmlformats.org/officeDocument/2006/relationships/image" Target="../media/image9.png"/><Relationship Id="rId4" Type="http://schemas.openxmlformats.org/officeDocument/2006/relationships/audio" Target="../media/media6.m4a"/><Relationship Id="rId9" Type="http://schemas.openxmlformats.org/officeDocument/2006/relationships/image" Target="../media/image11.png"/><Relationship Id="rId14" Type="http://schemas.openxmlformats.org/officeDocument/2006/relationships/image" Target="../media/image14.png"/><Relationship Id="rId22" Type="http://schemas.openxmlformats.org/officeDocument/2006/relationships/hyperlink" Target="https://www.google.com/url?sa=i&amp;rct=j&amp;q=&amp;esrc=s&amp;source=images&amp;cd=&amp;ved=2ahUKEwj1t8az-8XkAhUJExoKHeppDFoQjRx6BAgBEAQ&amp;url=https://www.palombieri.notaires.fr/&amp;psig=AOvVaw3ThxpOzy-VgZn_GAAHi--O&amp;ust=1568194901276579" TargetMode="External"/><Relationship Id="rId27" Type="http://schemas.openxmlformats.org/officeDocument/2006/relationships/image" Target="../media/image24.jpeg"/><Relationship Id="rId30" Type="http://schemas.openxmlformats.org/officeDocument/2006/relationships/slide" Target="slide4.xml"/></Relationships>
</file>

<file path=ppt/slides/_rels/slide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slide" Target="slide4.xml"/><Relationship Id="rId5" Type="http://schemas.openxmlformats.org/officeDocument/2006/relationships/image" Target="../media/image2.png"/><Relationship Id="rId10" Type="http://schemas.openxmlformats.org/officeDocument/2006/relationships/image" Target="../media/image25.png"/><Relationship Id="rId4" Type="http://schemas.openxmlformats.org/officeDocument/2006/relationships/image" Target="../media/image1.png"/><Relationship Id="rId9" Type="http://schemas.openxmlformats.org/officeDocument/2006/relationships/image" Target="../media/image5.png"/></Relationships>
</file>

<file path=ppt/slides/_rels/slide8.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slideLayout" Target="../slideLayouts/slideLayout1.xml"/><Relationship Id="rId7" Type="http://schemas.openxmlformats.org/officeDocument/2006/relationships/image" Target="../media/image27.png"/><Relationship Id="rId12" Type="http://schemas.openxmlformats.org/officeDocument/2006/relationships/image" Target="../media/image9.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26.png"/><Relationship Id="rId11" Type="http://schemas.openxmlformats.org/officeDocument/2006/relationships/slide" Target="slide4.xml"/><Relationship Id="rId5" Type="http://schemas.openxmlformats.org/officeDocument/2006/relationships/hyperlink" Target="https://www.cartabledunemaitresse.fr/lignes-de-cahier/" TargetMode="External"/><Relationship Id="rId10" Type="http://schemas.openxmlformats.org/officeDocument/2006/relationships/image" Target="../media/image5.png"/><Relationship Id="rId4" Type="http://schemas.openxmlformats.org/officeDocument/2006/relationships/image" Target="../media/image8.png"/><Relationship Id="rId9" Type="http://schemas.openxmlformats.org/officeDocument/2006/relationships/image" Target="../media/image7.jpeg"/></Relationships>
</file>

<file path=ppt/slides/_rels/slide9.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slideLayout" Target="../slideLayouts/slideLayout1.xml"/><Relationship Id="rId7" Type="http://schemas.openxmlformats.org/officeDocument/2006/relationships/image" Target="../media/image27.png"/><Relationship Id="rId12" Type="http://schemas.openxmlformats.org/officeDocument/2006/relationships/image" Target="../media/image9.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26.png"/><Relationship Id="rId11" Type="http://schemas.openxmlformats.org/officeDocument/2006/relationships/slide" Target="slide4.xml"/><Relationship Id="rId5" Type="http://schemas.openxmlformats.org/officeDocument/2006/relationships/hyperlink" Target="https://www.cartabledunemaitresse.fr/lignes-de-cahier/" TargetMode="External"/><Relationship Id="rId10" Type="http://schemas.openxmlformats.org/officeDocument/2006/relationships/image" Target="../media/image5.png"/><Relationship Id="rId4" Type="http://schemas.openxmlformats.org/officeDocument/2006/relationships/image" Target="../media/image8.png"/><Relationship Id="rId9" Type="http://schemas.openxmlformats.org/officeDocument/2006/relationships/image" Target="../media/image7.jpeg"/></Relationships>
</file>

<file path=ppt/slides/_rels/slide10.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image" Target="../media/image27.png"/><Relationship Id="rId12" Type="http://schemas.openxmlformats.org/officeDocument/2006/relationships/image" Target="../media/image7.jpe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26.png"/><Relationship Id="rId11" Type="http://schemas.openxmlformats.org/officeDocument/2006/relationships/image" Target="../media/image28.png"/><Relationship Id="rId5" Type="http://schemas.openxmlformats.org/officeDocument/2006/relationships/hyperlink" Target="https://www.cartabledunemaitresse.fr/lignes-de-cahier/" TargetMode="External"/><Relationship Id="rId15" Type="http://schemas.openxmlformats.org/officeDocument/2006/relationships/image" Target="../media/image9.png"/><Relationship Id="rId10" Type="http://schemas.openxmlformats.org/officeDocument/2006/relationships/image" Target="../media/image31.png"/><Relationship Id="rId4" Type="http://schemas.openxmlformats.org/officeDocument/2006/relationships/image" Target="../media/image8.png"/><Relationship Id="rId9" Type="http://schemas.openxmlformats.org/officeDocument/2006/relationships/image" Target="../media/image30.png"/><Relationship Id="rId14" Type="http://schemas.openxmlformats.org/officeDocument/2006/relationships/slide" Target="slide4.xml"/></Relationships>
</file>

<file path=ppt/slides/_rels/slide11.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image" Target="../media/image30.png"/><Relationship Id="rId12" Type="http://schemas.openxmlformats.org/officeDocument/2006/relationships/image" Target="../media/image7.jpe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29.png"/><Relationship Id="rId11" Type="http://schemas.openxmlformats.org/officeDocument/2006/relationships/image" Target="../media/image26.png"/><Relationship Id="rId5" Type="http://schemas.openxmlformats.org/officeDocument/2006/relationships/image" Target="../media/image27.png"/><Relationship Id="rId15" Type="http://schemas.openxmlformats.org/officeDocument/2006/relationships/image" Target="../media/image9.png"/><Relationship Id="rId10" Type="http://schemas.openxmlformats.org/officeDocument/2006/relationships/hyperlink" Target="https://www.cartabledunemaitresse.fr/lignes-de-cahier/" TargetMode="External"/><Relationship Id="rId4" Type="http://schemas.openxmlformats.org/officeDocument/2006/relationships/image" Target="../media/image8.png"/><Relationship Id="rId9" Type="http://schemas.openxmlformats.org/officeDocument/2006/relationships/image" Target="../media/image28.png"/><Relationship Id="rId14" Type="http://schemas.openxmlformats.org/officeDocument/2006/relationships/slide" Target="slide4.xml"/></Relationships>
</file>

<file path=ppt/slides/_rels/slide12.xml.rels><?xml version="1.0" encoding="UTF-8" standalone="yes"?>
<Relationships xmlns="http://schemas.openxmlformats.org/package/2006/relationships"><Relationship Id="rId8" Type="http://schemas.openxmlformats.org/officeDocument/2006/relationships/slide" Target="slide20.xml"/><Relationship Id="rId3" Type="http://schemas.openxmlformats.org/officeDocument/2006/relationships/image" Target="../media/image8.png"/><Relationship Id="rId7" Type="http://schemas.openxmlformats.org/officeDocument/2006/relationships/image" Target="../media/image33.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7.jpeg"/><Relationship Id="rId9" Type="http://schemas.openxmlformats.org/officeDocument/2006/relationships/image" Target="../media/image34.png"/></Relationships>
</file>

<file path=ppt/slides/_rels/slide13.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slideLayout" Target="../slideLayouts/slideLayout1.xml"/><Relationship Id="rId7" Type="http://schemas.openxmlformats.org/officeDocument/2006/relationships/image" Target="../media/image28.png"/><Relationship Id="rId12" Type="http://schemas.openxmlformats.org/officeDocument/2006/relationships/image" Target="../media/image9.pn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36.png"/><Relationship Id="rId11" Type="http://schemas.openxmlformats.org/officeDocument/2006/relationships/slide" Target="slide4.xml"/><Relationship Id="rId5" Type="http://schemas.openxmlformats.org/officeDocument/2006/relationships/image" Target="../media/image35.png"/><Relationship Id="rId10" Type="http://schemas.openxmlformats.org/officeDocument/2006/relationships/image" Target="../media/image8.png"/><Relationship Id="rId4" Type="http://schemas.openxmlformats.org/officeDocument/2006/relationships/notesSlide" Target="../notesSlides/notesSlide5.xml"/><Relationship Id="rId9" Type="http://schemas.openxmlformats.org/officeDocument/2006/relationships/image" Target="../media/image5.png"/></Relationships>
</file>

<file path=ppt/slides/_rels/slide1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slide" Target="slide4.xml"/><Relationship Id="rId11" Type="http://schemas.openxmlformats.org/officeDocument/2006/relationships/image" Target="../media/image38.png"/><Relationship Id="rId5" Type="http://schemas.openxmlformats.org/officeDocument/2006/relationships/image" Target="../media/image2.png"/><Relationship Id="rId10" Type="http://schemas.openxmlformats.org/officeDocument/2006/relationships/image" Target="../media/image37.png"/><Relationship Id="rId4" Type="http://schemas.openxmlformats.org/officeDocument/2006/relationships/image" Target="../media/image1.png"/><Relationship Id="rId9" Type="http://schemas.openxmlformats.org/officeDocument/2006/relationships/image" Target="../media/image5.png"/></Relationships>
</file>

<file path=ppt/slides/_rels/slide15.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slideLayout" Target="../slideLayouts/slideLayout1.xml"/><Relationship Id="rId7" Type="http://schemas.openxmlformats.org/officeDocument/2006/relationships/image" Target="../media/image41.png"/><Relationship Id="rId12" Type="http://schemas.openxmlformats.org/officeDocument/2006/relationships/image" Target="../media/image9.png"/><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40.png"/><Relationship Id="rId11" Type="http://schemas.openxmlformats.org/officeDocument/2006/relationships/slide" Target="slide4.xml"/><Relationship Id="rId5" Type="http://schemas.openxmlformats.org/officeDocument/2006/relationships/image" Target="../media/image39.png"/><Relationship Id="rId10" Type="http://schemas.openxmlformats.org/officeDocument/2006/relationships/image" Target="../media/image8.png"/><Relationship Id="rId4" Type="http://schemas.openxmlformats.org/officeDocument/2006/relationships/notesSlide" Target="../notesSlides/notesSlide6.xml"/><Relationship Id="rId9" Type="http://schemas.openxmlformats.org/officeDocument/2006/relationships/image" Target="../media/image5.png"/></Relationships>
</file>

<file path=ppt/slides/_rels/slide16.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hyperlink" Target="http://commerciaux.celca.caisse-epargne.fr/download/1262/les-incollables-fiches-daide-a-la-vente/9294/15-lachat-dans-lancien-le-diagnostic-technique.doc" TargetMode="External"/><Relationship Id="rId3" Type="http://schemas.openxmlformats.org/officeDocument/2006/relationships/slideLayout" Target="../slideLayouts/slideLayout1.xml"/><Relationship Id="rId7" Type="http://schemas.openxmlformats.org/officeDocument/2006/relationships/image" Target="../media/image41.png"/><Relationship Id="rId12" Type="http://schemas.openxmlformats.org/officeDocument/2006/relationships/image" Target="../media/image8.png"/><Relationship Id="rId17" Type="http://schemas.openxmlformats.org/officeDocument/2006/relationships/image" Target="../media/image9.png"/><Relationship Id="rId2" Type="http://schemas.openxmlformats.org/officeDocument/2006/relationships/audio" Target="../media/media15.m4a"/><Relationship Id="rId16" Type="http://schemas.openxmlformats.org/officeDocument/2006/relationships/slide" Target="slide4.xml"/><Relationship Id="rId1" Type="http://schemas.microsoft.com/office/2007/relationships/media" Target="../media/media15.m4a"/><Relationship Id="rId6" Type="http://schemas.openxmlformats.org/officeDocument/2006/relationships/image" Target="../media/image40.png"/><Relationship Id="rId11" Type="http://schemas.openxmlformats.org/officeDocument/2006/relationships/image" Target="../media/image5.png"/><Relationship Id="rId5" Type="http://schemas.openxmlformats.org/officeDocument/2006/relationships/image" Target="../media/image39.png"/><Relationship Id="rId15" Type="http://schemas.microsoft.com/office/2007/relationships/hdphoto" Target="../media/hdphoto1.wdp"/><Relationship Id="rId10" Type="http://schemas.openxmlformats.org/officeDocument/2006/relationships/image" Target="../media/image7.jpeg"/><Relationship Id="rId4" Type="http://schemas.openxmlformats.org/officeDocument/2006/relationships/notesSlide" Target="../notesSlides/notesSlide7.xml"/><Relationship Id="rId9" Type="http://schemas.openxmlformats.org/officeDocument/2006/relationships/image" Target="../media/image43.png"/><Relationship Id="rId14" Type="http://schemas.openxmlformats.org/officeDocument/2006/relationships/image" Target="../media/image44.png"/></Relationships>
</file>

<file path=ppt/slides/_rels/slide17.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6.jpeg"/><Relationship Id="rId18" Type="http://schemas.openxmlformats.org/officeDocument/2006/relationships/image" Target="../media/image48.png"/><Relationship Id="rId3" Type="http://schemas.openxmlformats.org/officeDocument/2006/relationships/slideLayout" Target="../slideLayouts/slideLayout1.xml"/><Relationship Id="rId21" Type="http://schemas.openxmlformats.org/officeDocument/2006/relationships/hyperlink" Target="http://commerciaux.celca.caisse-epargne.fr/download/1262/les-incollables-fiches-daide-a-la-vente/9294/15-lachat-dans-lancien-le-diagnostic-technique.doc" TargetMode="External"/><Relationship Id="rId7" Type="http://schemas.openxmlformats.org/officeDocument/2006/relationships/image" Target="../media/image41.png"/><Relationship Id="rId12" Type="http://schemas.openxmlformats.org/officeDocument/2006/relationships/hyperlink" Target="https://www.google.com/url?sa=i&amp;rct=j&amp;q=&amp;esrc=s&amp;source=images&amp;cd=&amp;ved=2ahUKEwiH06H-h-fkAhUJaBoKHUNLDb4QjRx6BAgBEAQ&amp;url=https://jevouschouchoute.fr/2014/09/16/qui-a-confiance-en-soi-conduit-les-autres/&amp;psig=AOvVaw1mAuXLHwFQKWN6WuQBR6WF&amp;ust=1569332116866312" TargetMode="External"/><Relationship Id="rId17" Type="http://schemas.openxmlformats.org/officeDocument/2006/relationships/hyperlink" Target="http://www.iconarchive.com/show/vista-artistic-icons-by-awicons/coin-icon.html" TargetMode="External"/><Relationship Id="rId25" Type="http://schemas.openxmlformats.org/officeDocument/2006/relationships/image" Target="../media/image9.png"/><Relationship Id="rId2" Type="http://schemas.openxmlformats.org/officeDocument/2006/relationships/audio" Target="../media/media16.m4a"/><Relationship Id="rId16" Type="http://schemas.openxmlformats.org/officeDocument/2006/relationships/image" Target="../media/image7.jpeg"/><Relationship Id="rId20" Type="http://schemas.openxmlformats.org/officeDocument/2006/relationships/image" Target="../media/image8.png"/><Relationship Id="rId1" Type="http://schemas.microsoft.com/office/2007/relationships/media" Target="../media/media16.m4a"/><Relationship Id="rId6" Type="http://schemas.openxmlformats.org/officeDocument/2006/relationships/image" Target="../media/image40.png"/><Relationship Id="rId11" Type="http://schemas.openxmlformats.org/officeDocument/2006/relationships/image" Target="../media/image45.png"/><Relationship Id="rId24" Type="http://schemas.openxmlformats.org/officeDocument/2006/relationships/slide" Target="slide4.xml"/><Relationship Id="rId5" Type="http://schemas.openxmlformats.org/officeDocument/2006/relationships/image" Target="../media/image39.png"/><Relationship Id="rId15" Type="http://schemas.openxmlformats.org/officeDocument/2006/relationships/image" Target="../media/image47.png"/><Relationship Id="rId23" Type="http://schemas.microsoft.com/office/2007/relationships/hdphoto" Target="../media/hdphoto1.wdp"/><Relationship Id="rId10" Type="http://schemas.openxmlformats.org/officeDocument/2006/relationships/image" Target="../media/image28.png"/><Relationship Id="rId19" Type="http://schemas.openxmlformats.org/officeDocument/2006/relationships/image" Target="../media/image5.png"/><Relationship Id="rId4" Type="http://schemas.openxmlformats.org/officeDocument/2006/relationships/notesSlide" Target="../notesSlides/notesSlide8.xml"/><Relationship Id="rId9" Type="http://schemas.openxmlformats.org/officeDocument/2006/relationships/image" Target="../media/image43.png"/><Relationship Id="rId14" Type="http://schemas.openxmlformats.org/officeDocument/2006/relationships/hyperlink" Target="http://www.iconarchive.com/show/colobrush-icons-by-gianni-polito/system-attention-icon.html" TargetMode="External"/><Relationship Id="rId22" Type="http://schemas.openxmlformats.org/officeDocument/2006/relationships/image" Target="../media/image44.png"/></Relationships>
</file>

<file path=ppt/slides/_rels/slide18.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hyperlink" Target="http://www.iconarchive.com/show/vista-artistic-icons-by-awicons/coin-icon.html" TargetMode="External"/><Relationship Id="rId18" Type="http://schemas.openxmlformats.org/officeDocument/2006/relationships/hyperlink" Target="http://www.iconarchive.com/show/colobrush-icons-by-gianni-polito/system-attention-icon.html" TargetMode="External"/><Relationship Id="rId26" Type="http://schemas.openxmlformats.org/officeDocument/2006/relationships/slide" Target="slide4.xml"/><Relationship Id="rId3" Type="http://schemas.openxmlformats.org/officeDocument/2006/relationships/slideLayout" Target="../slideLayouts/slideLayout1.xml"/><Relationship Id="rId21" Type="http://schemas.openxmlformats.org/officeDocument/2006/relationships/image" Target="../media/image5.png"/><Relationship Id="rId7" Type="http://schemas.openxmlformats.org/officeDocument/2006/relationships/image" Target="../media/image41.png"/><Relationship Id="rId12" Type="http://schemas.openxmlformats.org/officeDocument/2006/relationships/image" Target="../media/image45.png"/><Relationship Id="rId17" Type="http://schemas.openxmlformats.org/officeDocument/2006/relationships/image" Target="../media/image46.jpeg"/><Relationship Id="rId25" Type="http://schemas.microsoft.com/office/2007/relationships/hdphoto" Target="../media/hdphoto1.wdp"/><Relationship Id="rId2" Type="http://schemas.openxmlformats.org/officeDocument/2006/relationships/audio" Target="../media/media17.m4a"/><Relationship Id="rId16" Type="http://schemas.openxmlformats.org/officeDocument/2006/relationships/image" Target="../media/image50.jpeg"/><Relationship Id="rId20" Type="http://schemas.openxmlformats.org/officeDocument/2006/relationships/image" Target="../media/image7.jpeg"/><Relationship Id="rId1" Type="http://schemas.microsoft.com/office/2007/relationships/media" Target="../media/media17.m4a"/><Relationship Id="rId6" Type="http://schemas.openxmlformats.org/officeDocument/2006/relationships/image" Target="../media/image40.png"/><Relationship Id="rId11" Type="http://schemas.openxmlformats.org/officeDocument/2006/relationships/image" Target="../media/image49.png"/><Relationship Id="rId24" Type="http://schemas.openxmlformats.org/officeDocument/2006/relationships/image" Target="../media/image44.png"/><Relationship Id="rId5" Type="http://schemas.openxmlformats.org/officeDocument/2006/relationships/image" Target="../media/image39.png"/><Relationship Id="rId15" Type="http://schemas.openxmlformats.org/officeDocument/2006/relationships/hyperlink" Target="https://www.google.com/url?sa=i&amp;rct=j&amp;q=&amp;esrc=s&amp;source=images&amp;cd=&amp;ved=2ahUKEwiH06H-h-fkAhUJaBoKHUNLDb4QjRx6BAgBEAQ&amp;url=https://jevouschouchoute.fr/2014/09/16/qui-a-confiance-en-soi-conduit-les-autres/&amp;psig=AOvVaw1mAuXLHwFQKWN6WuQBR6WF&amp;ust=1569332116866312" TargetMode="External"/><Relationship Id="rId23" Type="http://schemas.openxmlformats.org/officeDocument/2006/relationships/hyperlink" Target="http://commerciaux.celca.caisse-epargne.fr/download/1262/les-incollables-fiches-daide-a-la-vente/9294/15-lachat-dans-lancien-le-diagnostic-technique.doc" TargetMode="External"/><Relationship Id="rId10" Type="http://schemas.openxmlformats.org/officeDocument/2006/relationships/image" Target="../media/image28.png"/><Relationship Id="rId19" Type="http://schemas.openxmlformats.org/officeDocument/2006/relationships/image" Target="../media/image47.png"/><Relationship Id="rId4" Type="http://schemas.openxmlformats.org/officeDocument/2006/relationships/notesSlide" Target="../notesSlides/notesSlide9.xml"/><Relationship Id="rId9" Type="http://schemas.openxmlformats.org/officeDocument/2006/relationships/image" Target="../media/image43.png"/><Relationship Id="rId14" Type="http://schemas.openxmlformats.org/officeDocument/2006/relationships/image" Target="../media/image48.png"/><Relationship Id="rId22" Type="http://schemas.openxmlformats.org/officeDocument/2006/relationships/image" Target="../media/image8.png"/><Relationship Id="rId27" Type="http://schemas.openxmlformats.org/officeDocument/2006/relationships/image" Target="../media/image9.png"/></Relationships>
</file>

<file path=ppt/slides/_rels/slide19.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51.png"/><Relationship Id="rId18" Type="http://schemas.openxmlformats.org/officeDocument/2006/relationships/image" Target="../media/image52.jpeg"/><Relationship Id="rId26" Type="http://schemas.openxmlformats.org/officeDocument/2006/relationships/hyperlink" Target="http://commerciaux.celca.caisse-epargne.fr/download/1262/les-incollables-fiches-daide-a-la-vente/9294/15-lachat-dans-lancien-le-diagnostic-technique.doc" TargetMode="External"/><Relationship Id="rId3" Type="http://schemas.openxmlformats.org/officeDocument/2006/relationships/slideLayout" Target="../slideLayouts/slideLayout1.xml"/><Relationship Id="rId21" Type="http://schemas.openxmlformats.org/officeDocument/2006/relationships/hyperlink" Target="http://www.iconarchive.com/show/colobrush-icons-by-gianni-polito/system-attention-icon.html" TargetMode="External"/><Relationship Id="rId7" Type="http://schemas.openxmlformats.org/officeDocument/2006/relationships/image" Target="../media/image41.png"/><Relationship Id="rId12" Type="http://schemas.openxmlformats.org/officeDocument/2006/relationships/hyperlink" Target="http://commerciaux.celca.caisse-epargne.fr/download/1262/les-incollables-fiches-daide-a-la-vente/9293/14-achat-neuf-le-ccmi.doc" TargetMode="External"/><Relationship Id="rId17" Type="http://schemas.openxmlformats.org/officeDocument/2006/relationships/hyperlink" Target="https://www.google.com/url?sa=i&amp;rct=j&amp;q=&amp;esrc=s&amp;source=images&amp;cd=&amp;ved=2ahUKEwiH06H-h-fkAhUJaBoKHUNLDb4QjRx6BAgBEAQ&amp;url=https://jevouschouchoute.fr/2014/09/16/qui-a-confiance-en-soi-conduit-les-autres/&amp;psig=AOvVaw1mAuXLHwFQKWN6WuQBR6WF&amp;ust=1569332116866312" TargetMode="External"/><Relationship Id="rId25" Type="http://schemas.openxmlformats.org/officeDocument/2006/relationships/image" Target="../media/image8.png"/><Relationship Id="rId2" Type="http://schemas.openxmlformats.org/officeDocument/2006/relationships/audio" Target="../media/media18.m4a"/><Relationship Id="rId16" Type="http://schemas.openxmlformats.org/officeDocument/2006/relationships/image" Target="../media/image48.png"/><Relationship Id="rId20" Type="http://schemas.openxmlformats.org/officeDocument/2006/relationships/image" Target="../media/image46.jpeg"/><Relationship Id="rId29" Type="http://schemas.openxmlformats.org/officeDocument/2006/relationships/slide" Target="slide4.xml"/><Relationship Id="rId1" Type="http://schemas.microsoft.com/office/2007/relationships/media" Target="../media/media18.m4a"/><Relationship Id="rId6" Type="http://schemas.openxmlformats.org/officeDocument/2006/relationships/image" Target="../media/image40.png"/><Relationship Id="rId11" Type="http://schemas.openxmlformats.org/officeDocument/2006/relationships/image" Target="../media/image49.png"/><Relationship Id="rId24" Type="http://schemas.openxmlformats.org/officeDocument/2006/relationships/image" Target="../media/image5.png"/><Relationship Id="rId5" Type="http://schemas.openxmlformats.org/officeDocument/2006/relationships/image" Target="../media/image39.png"/><Relationship Id="rId15" Type="http://schemas.openxmlformats.org/officeDocument/2006/relationships/hyperlink" Target="http://www.iconarchive.com/show/vista-artistic-icons-by-awicons/coin-icon.html" TargetMode="External"/><Relationship Id="rId23" Type="http://schemas.openxmlformats.org/officeDocument/2006/relationships/image" Target="../media/image7.jpeg"/><Relationship Id="rId28" Type="http://schemas.microsoft.com/office/2007/relationships/hdphoto" Target="../media/hdphoto1.wdp"/><Relationship Id="rId10" Type="http://schemas.openxmlformats.org/officeDocument/2006/relationships/image" Target="../media/image28.png"/><Relationship Id="rId19" Type="http://schemas.openxmlformats.org/officeDocument/2006/relationships/image" Target="../media/image50.jpeg"/><Relationship Id="rId4" Type="http://schemas.openxmlformats.org/officeDocument/2006/relationships/notesSlide" Target="../notesSlides/notesSlide10.xml"/><Relationship Id="rId9" Type="http://schemas.openxmlformats.org/officeDocument/2006/relationships/image" Target="../media/image43.png"/><Relationship Id="rId14" Type="http://schemas.openxmlformats.org/officeDocument/2006/relationships/image" Target="../media/image45.png"/><Relationship Id="rId22" Type="http://schemas.openxmlformats.org/officeDocument/2006/relationships/image" Target="../media/image47.png"/><Relationship Id="rId27" Type="http://schemas.openxmlformats.org/officeDocument/2006/relationships/image" Target="../media/image44.png"/><Relationship Id="rId30" Type="http://schemas.openxmlformats.org/officeDocument/2006/relationships/image" Target="../media/image9.png"/></Relationships>
</file>

<file path=ppt/slides/_rels/slide20.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51.png"/><Relationship Id="rId18" Type="http://schemas.openxmlformats.org/officeDocument/2006/relationships/image" Target="../media/image48.png"/><Relationship Id="rId26" Type="http://schemas.openxmlformats.org/officeDocument/2006/relationships/image" Target="../media/image5.png"/><Relationship Id="rId3" Type="http://schemas.openxmlformats.org/officeDocument/2006/relationships/slideLayout" Target="../slideLayouts/slideLayout1.xml"/><Relationship Id="rId21" Type="http://schemas.openxmlformats.org/officeDocument/2006/relationships/image" Target="../media/image50.jpeg"/><Relationship Id="rId7" Type="http://schemas.openxmlformats.org/officeDocument/2006/relationships/image" Target="../media/image41.png"/><Relationship Id="rId12" Type="http://schemas.openxmlformats.org/officeDocument/2006/relationships/hyperlink" Target="http://commerciaux.celca.caisse-epargne.fr/download/1262/les-incollables-fiches-daide-a-la-vente/9293/14-achat-neuf-le-ccmi.doc" TargetMode="External"/><Relationship Id="rId17" Type="http://schemas.openxmlformats.org/officeDocument/2006/relationships/hyperlink" Target="http://www.iconarchive.com/show/vista-artistic-icons-by-awicons/coin-icon.html" TargetMode="External"/><Relationship Id="rId25" Type="http://schemas.openxmlformats.org/officeDocument/2006/relationships/image" Target="../media/image7.jpeg"/><Relationship Id="rId2" Type="http://schemas.openxmlformats.org/officeDocument/2006/relationships/audio" Target="../media/media19.m4a"/><Relationship Id="rId16" Type="http://schemas.openxmlformats.org/officeDocument/2006/relationships/image" Target="../media/image45.png"/><Relationship Id="rId20" Type="http://schemas.openxmlformats.org/officeDocument/2006/relationships/image" Target="../media/image52.jpeg"/><Relationship Id="rId29" Type="http://schemas.openxmlformats.org/officeDocument/2006/relationships/image" Target="../media/image44.png"/><Relationship Id="rId1" Type="http://schemas.microsoft.com/office/2007/relationships/media" Target="../media/media19.m4a"/><Relationship Id="rId6" Type="http://schemas.openxmlformats.org/officeDocument/2006/relationships/image" Target="../media/image40.png"/><Relationship Id="rId11" Type="http://schemas.openxmlformats.org/officeDocument/2006/relationships/image" Target="../media/image49.png"/><Relationship Id="rId24" Type="http://schemas.openxmlformats.org/officeDocument/2006/relationships/image" Target="../media/image47.png"/><Relationship Id="rId32" Type="http://schemas.openxmlformats.org/officeDocument/2006/relationships/image" Target="../media/image9.png"/><Relationship Id="rId5" Type="http://schemas.openxmlformats.org/officeDocument/2006/relationships/image" Target="../media/image39.png"/><Relationship Id="rId15" Type="http://schemas.openxmlformats.org/officeDocument/2006/relationships/image" Target="../media/image53.png"/><Relationship Id="rId23" Type="http://schemas.openxmlformats.org/officeDocument/2006/relationships/hyperlink" Target="http://www.iconarchive.com/show/colobrush-icons-by-gianni-polito/system-attention-icon.html" TargetMode="External"/><Relationship Id="rId28" Type="http://schemas.openxmlformats.org/officeDocument/2006/relationships/hyperlink" Target="http://commerciaux.celca.caisse-epargne.fr/download/1262/les-incollables-fiches-daide-a-la-vente/9294/15-lachat-dans-lancien-le-diagnostic-technique.doc" TargetMode="External"/><Relationship Id="rId10" Type="http://schemas.openxmlformats.org/officeDocument/2006/relationships/image" Target="../media/image28.png"/><Relationship Id="rId19" Type="http://schemas.openxmlformats.org/officeDocument/2006/relationships/hyperlink" Target="https://www.google.com/url?sa=i&amp;rct=j&amp;q=&amp;esrc=s&amp;source=images&amp;cd=&amp;ved=2ahUKEwiH06H-h-fkAhUJaBoKHUNLDb4QjRx6BAgBEAQ&amp;url=https://jevouschouchoute.fr/2014/09/16/qui-a-confiance-en-soi-conduit-les-autres/&amp;psig=AOvVaw1mAuXLHwFQKWN6WuQBR6WF&amp;ust=1569332116866312" TargetMode="External"/><Relationship Id="rId31" Type="http://schemas.openxmlformats.org/officeDocument/2006/relationships/slide" Target="slide4.xml"/><Relationship Id="rId4" Type="http://schemas.openxmlformats.org/officeDocument/2006/relationships/notesSlide" Target="../notesSlides/notesSlide11.xml"/><Relationship Id="rId9" Type="http://schemas.openxmlformats.org/officeDocument/2006/relationships/image" Target="../media/image43.png"/><Relationship Id="rId14" Type="http://schemas.openxmlformats.org/officeDocument/2006/relationships/hyperlink" Target="http://commerciaux.celca.caisse-epargne.fr/download/1262/les-incollables-fiches-daide-a-la-vente/9292/13-achat-neuf-la-vefa.doc" TargetMode="External"/><Relationship Id="rId22" Type="http://schemas.openxmlformats.org/officeDocument/2006/relationships/image" Target="../media/image46.jpeg"/><Relationship Id="rId27" Type="http://schemas.openxmlformats.org/officeDocument/2006/relationships/image" Target="../media/image8.png"/><Relationship Id="rId30" Type="http://schemas.microsoft.com/office/2007/relationships/hdphoto" Target="../media/hdphoto1.wdp"/></Relationships>
</file>

<file path=ppt/slides/_rels/slide21.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51.png"/><Relationship Id="rId18" Type="http://schemas.openxmlformats.org/officeDocument/2006/relationships/image" Target="../media/image48.png"/><Relationship Id="rId26" Type="http://schemas.openxmlformats.org/officeDocument/2006/relationships/image" Target="../media/image54.png"/><Relationship Id="rId3" Type="http://schemas.openxmlformats.org/officeDocument/2006/relationships/slideLayout" Target="../slideLayouts/slideLayout1.xml"/><Relationship Id="rId21" Type="http://schemas.openxmlformats.org/officeDocument/2006/relationships/image" Target="../media/image50.jpeg"/><Relationship Id="rId34" Type="http://schemas.openxmlformats.org/officeDocument/2006/relationships/image" Target="../media/image9.png"/><Relationship Id="rId7" Type="http://schemas.openxmlformats.org/officeDocument/2006/relationships/image" Target="../media/image41.png"/><Relationship Id="rId12" Type="http://schemas.openxmlformats.org/officeDocument/2006/relationships/hyperlink" Target="http://commerciaux.celca.caisse-epargne.fr/download/1262/les-incollables-fiches-daide-a-la-vente/9293/14-achat-neuf-le-ccmi.doc" TargetMode="External"/><Relationship Id="rId17" Type="http://schemas.openxmlformats.org/officeDocument/2006/relationships/hyperlink" Target="http://www.iconarchive.com/show/vista-artistic-icons-by-awicons/coin-icon.html" TargetMode="External"/><Relationship Id="rId25" Type="http://schemas.openxmlformats.org/officeDocument/2006/relationships/image" Target="../media/image7.jpeg"/><Relationship Id="rId33" Type="http://schemas.openxmlformats.org/officeDocument/2006/relationships/slide" Target="slide4.xml"/><Relationship Id="rId2" Type="http://schemas.openxmlformats.org/officeDocument/2006/relationships/audio" Target="../media/media20.m4a"/><Relationship Id="rId16" Type="http://schemas.openxmlformats.org/officeDocument/2006/relationships/image" Target="../media/image45.png"/><Relationship Id="rId20" Type="http://schemas.openxmlformats.org/officeDocument/2006/relationships/image" Target="../media/image52.jpeg"/><Relationship Id="rId29" Type="http://schemas.openxmlformats.org/officeDocument/2006/relationships/image" Target="../media/image8.png"/><Relationship Id="rId1" Type="http://schemas.microsoft.com/office/2007/relationships/media" Target="../media/media20.m4a"/><Relationship Id="rId6" Type="http://schemas.openxmlformats.org/officeDocument/2006/relationships/image" Target="../media/image40.png"/><Relationship Id="rId11" Type="http://schemas.openxmlformats.org/officeDocument/2006/relationships/image" Target="../media/image49.png"/><Relationship Id="rId24" Type="http://schemas.openxmlformats.org/officeDocument/2006/relationships/image" Target="../media/image47.png"/><Relationship Id="rId32" Type="http://schemas.microsoft.com/office/2007/relationships/hdphoto" Target="../media/hdphoto1.wdp"/><Relationship Id="rId5" Type="http://schemas.openxmlformats.org/officeDocument/2006/relationships/image" Target="../media/image39.png"/><Relationship Id="rId15" Type="http://schemas.openxmlformats.org/officeDocument/2006/relationships/image" Target="../media/image53.png"/><Relationship Id="rId23" Type="http://schemas.openxmlformats.org/officeDocument/2006/relationships/hyperlink" Target="http://www.iconarchive.com/show/colobrush-icons-by-gianni-polito/system-attention-icon.html" TargetMode="External"/><Relationship Id="rId28" Type="http://schemas.openxmlformats.org/officeDocument/2006/relationships/image" Target="../media/image5.png"/><Relationship Id="rId10" Type="http://schemas.openxmlformats.org/officeDocument/2006/relationships/image" Target="../media/image28.png"/><Relationship Id="rId19" Type="http://schemas.openxmlformats.org/officeDocument/2006/relationships/hyperlink" Target="https://www.google.com/url?sa=i&amp;rct=j&amp;q=&amp;esrc=s&amp;source=images&amp;cd=&amp;ved=2ahUKEwiH06H-h-fkAhUJaBoKHUNLDb4QjRx6BAgBEAQ&amp;url=https://jevouschouchoute.fr/2014/09/16/qui-a-confiance-en-soi-conduit-les-autres/&amp;psig=AOvVaw1mAuXLHwFQKWN6WuQBR6WF&amp;ust=1569332116866312" TargetMode="External"/><Relationship Id="rId31" Type="http://schemas.openxmlformats.org/officeDocument/2006/relationships/image" Target="../media/image44.png"/><Relationship Id="rId4" Type="http://schemas.openxmlformats.org/officeDocument/2006/relationships/notesSlide" Target="../notesSlides/notesSlide12.xml"/><Relationship Id="rId9" Type="http://schemas.openxmlformats.org/officeDocument/2006/relationships/image" Target="../media/image43.png"/><Relationship Id="rId14" Type="http://schemas.openxmlformats.org/officeDocument/2006/relationships/hyperlink" Target="http://commerciaux.celca.caisse-epargne.fr/download/1262/les-incollables-fiches-daide-a-la-vente/9292/13-achat-neuf-la-vefa.doc" TargetMode="External"/><Relationship Id="rId22" Type="http://schemas.openxmlformats.org/officeDocument/2006/relationships/image" Target="../media/image46.jpeg"/><Relationship Id="rId27" Type="http://schemas.microsoft.com/office/2007/relationships/hdphoto" Target="../media/hdphoto2.wdp"/><Relationship Id="rId30" Type="http://schemas.openxmlformats.org/officeDocument/2006/relationships/hyperlink" Target="http://commerciaux.celca.caisse-epargne.fr/download/1262/les-incollables-fiches-daide-a-la-vente/9294/15-lachat-dans-lancien-le-diagnostic-technique.doc" TargetMode="External"/></Relationships>
</file>

<file path=ppt/slides/_rels/slide22.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58.png"/><Relationship Id="rId18" Type="http://schemas.openxmlformats.org/officeDocument/2006/relationships/image" Target="../media/image8.png"/><Relationship Id="rId3" Type="http://schemas.openxmlformats.org/officeDocument/2006/relationships/slideLayout" Target="../slideLayouts/slideLayout1.xml"/><Relationship Id="rId7" Type="http://schemas.openxmlformats.org/officeDocument/2006/relationships/image" Target="../media/image7.jpeg"/><Relationship Id="rId12" Type="http://schemas.openxmlformats.org/officeDocument/2006/relationships/hyperlink" Target="http://commerciaux.celca.caisse-epargne.fr/download/1262/les-incollables-fiches-daide-a-la-vente/9290/11-les-frais-dacquisition.doc" TargetMode="External"/><Relationship Id="rId17" Type="http://schemas.openxmlformats.org/officeDocument/2006/relationships/image" Target="../media/image5.png"/><Relationship Id="rId2" Type="http://schemas.openxmlformats.org/officeDocument/2006/relationships/audio" Target="../media/media21.m4a"/><Relationship Id="rId16" Type="http://schemas.microsoft.com/office/2007/relationships/hdphoto" Target="../media/hdphoto1.wdp"/><Relationship Id="rId20" Type="http://schemas.openxmlformats.org/officeDocument/2006/relationships/image" Target="../media/image9.png"/><Relationship Id="rId1" Type="http://schemas.microsoft.com/office/2007/relationships/media" Target="../media/media21.m4a"/><Relationship Id="rId6" Type="http://schemas.openxmlformats.org/officeDocument/2006/relationships/image" Target="../media/image56.png"/><Relationship Id="rId11" Type="http://schemas.openxmlformats.org/officeDocument/2006/relationships/image" Target="../media/image57.jpeg"/><Relationship Id="rId5" Type="http://schemas.openxmlformats.org/officeDocument/2006/relationships/image" Target="../media/image55.png"/><Relationship Id="rId15" Type="http://schemas.openxmlformats.org/officeDocument/2006/relationships/image" Target="../media/image44.png"/><Relationship Id="rId10" Type="http://schemas.openxmlformats.org/officeDocument/2006/relationships/hyperlink" Target="https://www.google.com/url?sa=i&amp;rct=j&amp;q=&amp;esrc=s&amp;source=images&amp;cd=&amp;ved=2ahUKEwid-bzHtrfkAhVtx4UKHflqCSsQjRx6BAgBEAQ&amp;url=https://www.palombieri.notaires.fr/&amp;psig=AOvVaw0mqMGog_vAyd0Ma9e6UmZo&amp;ust=1567695385369133" TargetMode="External"/><Relationship Id="rId19" Type="http://schemas.openxmlformats.org/officeDocument/2006/relationships/slide" Target="slide4.xml"/><Relationship Id="rId4" Type="http://schemas.openxmlformats.org/officeDocument/2006/relationships/notesSlide" Target="../notesSlides/notesSlide13.xml"/><Relationship Id="rId9" Type="http://schemas.openxmlformats.org/officeDocument/2006/relationships/image" Target="../media/image42.png"/><Relationship Id="rId14" Type="http://schemas.openxmlformats.org/officeDocument/2006/relationships/hyperlink" Target="https://app.dvf.etalab.gouv.fr/" TargetMode="External"/></Relationships>
</file>

<file path=ppt/slides/_rels/slide23.xml.rels><?xml version="1.0" encoding="UTF-8" standalone="yes"?>
<Relationships xmlns="http://schemas.openxmlformats.org/package/2006/relationships"><Relationship Id="rId8" Type="http://schemas.openxmlformats.org/officeDocument/2006/relationships/slide" Target="slide4.xml"/><Relationship Id="rId3" Type="http://schemas.microsoft.com/office/2007/relationships/media" Target="../media/media23.m4a"/><Relationship Id="rId7" Type="http://schemas.openxmlformats.org/officeDocument/2006/relationships/image" Target="../media/image2.png"/><Relationship Id="rId12" Type="http://schemas.openxmlformats.org/officeDocument/2006/relationships/image" Target="../media/image59.png"/><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1.png"/><Relationship Id="rId11" Type="http://schemas.openxmlformats.org/officeDocument/2006/relationships/image" Target="../media/image5.png"/><Relationship Id="rId5" Type="http://schemas.openxmlformats.org/officeDocument/2006/relationships/slideLayout" Target="../slideLayouts/slideLayout1.xml"/><Relationship Id="rId10" Type="http://schemas.openxmlformats.org/officeDocument/2006/relationships/image" Target="../media/image4.png"/><Relationship Id="rId4" Type="http://schemas.openxmlformats.org/officeDocument/2006/relationships/audio" Target="../media/media23.m4a"/><Relationship Id="rId9" Type="http://schemas.openxmlformats.org/officeDocument/2006/relationships/image" Target="../media/image3.png"/></Relationships>
</file>

<file path=ppt/slides/_rels/slide24.xml.rels><?xml version="1.0" encoding="UTF-8" standalone="yes"?>
<Relationships xmlns="http://schemas.openxmlformats.org/package/2006/relationships"><Relationship Id="rId8" Type="http://schemas.openxmlformats.org/officeDocument/2006/relationships/image" Target="../media/image61.jpeg"/><Relationship Id="rId13" Type="http://schemas.openxmlformats.org/officeDocument/2006/relationships/image" Target="../media/image64.png"/><Relationship Id="rId18" Type="http://schemas.openxmlformats.org/officeDocument/2006/relationships/image" Target="../media/image5.png"/><Relationship Id="rId3" Type="http://schemas.openxmlformats.org/officeDocument/2006/relationships/slideLayout" Target="../slideLayouts/slideLayout1.xml"/><Relationship Id="rId21" Type="http://schemas.openxmlformats.org/officeDocument/2006/relationships/image" Target="../media/image9.png"/><Relationship Id="rId7" Type="http://schemas.openxmlformats.org/officeDocument/2006/relationships/hyperlink" Target="https://www.google.com/url?sa=i&amp;rct=j&amp;q=&amp;esrc=s&amp;source=images&amp;cd=&amp;ved=2ahUKEwid-bzHtrfkAhVtx4UKHflqCSsQjRx6BAgBEAQ&amp;url=https://www.palombieri.notaires.fr/&amp;psig=AOvVaw0mqMGog_vAyd0Ma9e6UmZo&amp;ust=1567695385369133" TargetMode="External"/><Relationship Id="rId12" Type="http://schemas.openxmlformats.org/officeDocument/2006/relationships/image" Target="../media/image63.png"/><Relationship Id="rId17" Type="http://schemas.openxmlformats.org/officeDocument/2006/relationships/image" Target="../media/image7.jpeg"/><Relationship Id="rId2" Type="http://schemas.openxmlformats.org/officeDocument/2006/relationships/audio" Target="../media/media24.m4a"/><Relationship Id="rId16" Type="http://schemas.openxmlformats.org/officeDocument/2006/relationships/image" Target="../media/image66.png"/><Relationship Id="rId20" Type="http://schemas.openxmlformats.org/officeDocument/2006/relationships/slide" Target="slide4.xml"/><Relationship Id="rId1" Type="http://schemas.microsoft.com/office/2007/relationships/media" Target="../media/media24.m4a"/><Relationship Id="rId6" Type="http://schemas.openxmlformats.org/officeDocument/2006/relationships/image" Target="../media/image11.png"/><Relationship Id="rId11" Type="http://schemas.openxmlformats.org/officeDocument/2006/relationships/image" Target="../media/image62.png"/><Relationship Id="rId5" Type="http://schemas.openxmlformats.org/officeDocument/2006/relationships/image" Target="../media/image60.png"/><Relationship Id="rId15" Type="http://schemas.openxmlformats.org/officeDocument/2006/relationships/image" Target="../media/image13.png"/><Relationship Id="rId10" Type="http://schemas.openxmlformats.org/officeDocument/2006/relationships/hyperlink" Target="http://commerciaux.celca.caisse-epargne.fr/download/1262/les-incollables-fiches-daide-a-la-vente/9291/12-les-precontrats-de-vente.doc" TargetMode="External"/><Relationship Id="rId19" Type="http://schemas.openxmlformats.org/officeDocument/2006/relationships/image" Target="../media/image8.png"/><Relationship Id="rId4" Type="http://schemas.openxmlformats.org/officeDocument/2006/relationships/notesSlide" Target="../notesSlides/notesSlide14.xml"/><Relationship Id="rId9" Type="http://schemas.openxmlformats.org/officeDocument/2006/relationships/image" Target="../media/image17.png"/><Relationship Id="rId14" Type="http://schemas.openxmlformats.org/officeDocument/2006/relationships/image" Target="../media/image65.png"/></Relationships>
</file>

<file path=ppt/slides/_rels/slide25.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slide" Target="slide4.xml"/><Relationship Id="rId5" Type="http://schemas.openxmlformats.org/officeDocument/2006/relationships/image" Target="../media/image2.png"/><Relationship Id="rId4" Type="http://schemas.openxmlformats.org/officeDocument/2006/relationships/image" Target="../media/image67.png"/><Relationship Id="rId9"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35980" y="0"/>
            <a:ext cx="4708020" cy="5143500"/>
          </a:xfrm>
          <a:prstGeom prst="rect">
            <a:avLst/>
          </a:prstGeom>
        </p:spPr>
      </p:pic>
      <p:sp>
        <p:nvSpPr>
          <p:cNvPr id="4" name="Rectangle 3"/>
          <p:cNvSpPr/>
          <p:nvPr/>
        </p:nvSpPr>
        <p:spPr>
          <a:xfrm>
            <a:off x="0" y="0"/>
            <a:ext cx="4573800" cy="5143500"/>
          </a:xfrm>
          <a:prstGeom prst="rect">
            <a:avLst/>
          </a:prstGeom>
          <a:solidFill>
            <a:schemeClr val="bg1"/>
          </a:solidFill>
          <a:ln>
            <a:noFill/>
          </a:ln>
          <a:effectLst>
            <a:outerShdw blurRad="50800" dist="38100" sx="101000" sy="101000" algn="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dirty="0"/>
          </a:p>
        </p:txBody>
      </p:sp>
      <p:pic>
        <p:nvPicPr>
          <p:cNvPr id="6" name="Imag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00900" y="4501944"/>
            <a:ext cx="972000" cy="218096"/>
          </a:xfrm>
          <a:prstGeom prst="rect">
            <a:avLst/>
          </a:prstGeom>
        </p:spPr>
      </p:pic>
      <p:sp>
        <p:nvSpPr>
          <p:cNvPr id="7" name="ZoneTexte 6"/>
          <p:cNvSpPr txBox="1"/>
          <p:nvPr/>
        </p:nvSpPr>
        <p:spPr>
          <a:xfrm>
            <a:off x="1806934" y="4867228"/>
            <a:ext cx="978011" cy="92333"/>
          </a:xfrm>
          <a:prstGeom prst="rect">
            <a:avLst/>
          </a:prstGeom>
          <a:noFill/>
        </p:spPr>
        <p:txBody>
          <a:bodyPr wrap="square" lIns="0" tIns="0" rIns="0" bIns="0" rtlCol="0">
            <a:spAutoFit/>
          </a:bodyPr>
          <a:lstStyle/>
          <a:p>
            <a:pPr algn="just"/>
            <a:r>
              <a:rPr lang="fr-FR" sz="600" b="1" dirty="0">
                <a:solidFill>
                  <a:schemeClr val="bg2">
                    <a:lumMod val="50000"/>
                  </a:schemeClr>
                </a:solidFill>
                <a:latin typeface="Arial Narrow" panose="020B0606020202030204" pitchFamily="34" charset="0"/>
              </a:rPr>
              <a:t>MARKETING . Marchés &amp; Offres</a:t>
            </a:r>
          </a:p>
        </p:txBody>
      </p:sp>
      <p:pic>
        <p:nvPicPr>
          <p:cNvPr id="8" name="Imag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50939" y="2568484"/>
            <a:ext cx="1890000" cy="536051"/>
          </a:xfrm>
          <a:prstGeom prst="rect">
            <a:avLst/>
          </a:prstGeom>
        </p:spPr>
      </p:pic>
      <p:pic>
        <p:nvPicPr>
          <p:cNvPr id="9" name="Imag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9439" y="1024841"/>
            <a:ext cx="3213000" cy="1019637"/>
          </a:xfrm>
          <a:prstGeom prst="rect">
            <a:avLst/>
          </a:prstGeom>
        </p:spPr>
      </p:pic>
      <p:cxnSp>
        <p:nvCxnSpPr>
          <p:cNvPr id="12" name="Connecteur droit 11"/>
          <p:cNvCxnSpPr/>
          <p:nvPr/>
        </p:nvCxnSpPr>
        <p:spPr>
          <a:xfrm>
            <a:off x="1520927" y="2237932"/>
            <a:ext cx="1485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pic>
        <p:nvPicPr>
          <p:cNvPr id="11"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9433003" y="4517231"/>
            <a:ext cx="609600" cy="609600"/>
          </a:xfrm>
          <a:prstGeom prst="rect">
            <a:avLst/>
          </a:prstGeom>
        </p:spPr>
      </p:pic>
      <p:pic>
        <p:nvPicPr>
          <p:cNvPr id="3" name="Image 2"/>
          <p:cNvPicPr>
            <a:picLocks noChangeAspect="1"/>
          </p:cNvPicPr>
          <p:nvPr/>
        </p:nvPicPr>
        <p:blipFill>
          <a:blip r:embed="rId9">
            <a:duotone>
              <a:schemeClr val="bg2">
                <a:shade val="45000"/>
                <a:satMod val="135000"/>
              </a:schemeClr>
              <a:prstClr val="white"/>
            </a:duotone>
          </a:blip>
          <a:stretch>
            <a:fillRect/>
          </a:stretch>
        </p:blipFill>
        <p:spPr>
          <a:xfrm>
            <a:off x="1590070" y="286487"/>
            <a:ext cx="1142112" cy="431891"/>
          </a:xfrm>
          <a:prstGeom prst="rect">
            <a:avLst/>
          </a:prstGeom>
        </p:spPr>
      </p:pic>
    </p:spTree>
    <p:extLst>
      <p:ext uri="{BB962C8B-B14F-4D97-AF65-F5344CB8AC3E}">
        <p14:creationId xmlns:p14="http://schemas.microsoft.com/office/powerpoint/2010/main" val="2804397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055"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11"/>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35460" y="919586"/>
            <a:ext cx="8540996" cy="3000821"/>
          </a:xfrm>
          <a:prstGeom prst="rect">
            <a:avLst/>
          </a:prstGeom>
          <a:noFill/>
        </p:spPr>
        <p:txBody>
          <a:bodyPr wrap="square" rtlCol="0">
            <a:spAutoFit/>
          </a:bodyPr>
          <a:lstStyle/>
          <a:p>
            <a:pPr marL="1200150" lvl="2" indent="-285750">
              <a:lnSpc>
                <a:spcPct val="150000"/>
              </a:lnSpc>
              <a:buClr>
                <a:srgbClr val="FF0000"/>
              </a:buClr>
              <a:buFont typeface="Wingdings" panose="05000000000000000000" pitchFamily="2" charset="2"/>
              <a:buChar char="n"/>
            </a:pPr>
            <a:r>
              <a:rPr lang="fr-FR" dirty="0" smtClean="0">
                <a:latin typeface="Berlin Sans FB" panose="020E0602020502020306" pitchFamily="34" charset="0"/>
              </a:rPr>
              <a:t>Quelles sont les étapes de mon achat immobilier ?  </a:t>
            </a:r>
          </a:p>
          <a:p>
            <a:pPr marL="1200150" lvl="2" indent="-285750">
              <a:lnSpc>
                <a:spcPct val="150000"/>
              </a:lnSpc>
              <a:buClr>
                <a:srgbClr val="FF0000"/>
              </a:buClr>
              <a:buFont typeface="Wingdings" panose="05000000000000000000" pitchFamily="2" charset="2"/>
              <a:buChar char="n"/>
            </a:pPr>
            <a:r>
              <a:rPr lang="fr-FR" dirty="0" smtClean="0">
                <a:latin typeface="Berlin Sans FB" panose="020E0602020502020306" pitchFamily="34" charset="0"/>
              </a:rPr>
              <a:t>Quelle somme puis-je emprunter ? </a:t>
            </a:r>
          </a:p>
          <a:p>
            <a:pPr marL="1200150" lvl="2" indent="-285750">
              <a:lnSpc>
                <a:spcPct val="150000"/>
              </a:lnSpc>
              <a:buClr>
                <a:srgbClr val="FF0000"/>
              </a:buClr>
              <a:buFont typeface="Wingdings" panose="05000000000000000000" pitchFamily="2" charset="2"/>
              <a:buChar char="n"/>
            </a:pPr>
            <a:r>
              <a:rPr lang="fr-FR" dirty="0" smtClean="0">
                <a:latin typeface="Berlin Sans FB" panose="020E0602020502020306" pitchFamily="34" charset="0"/>
              </a:rPr>
              <a:t>Dilemme : achat dans l’ancien ou nouvelle construction ? </a:t>
            </a:r>
          </a:p>
          <a:p>
            <a:pPr marL="1200150" lvl="2" indent="-285750">
              <a:lnSpc>
                <a:spcPct val="150000"/>
              </a:lnSpc>
              <a:buClr>
                <a:srgbClr val="FF0000"/>
              </a:buClr>
              <a:buFont typeface="Wingdings" panose="05000000000000000000" pitchFamily="2" charset="2"/>
              <a:buChar char="n"/>
            </a:pPr>
            <a:r>
              <a:rPr lang="fr-FR" dirty="0">
                <a:latin typeface="Berlin Sans FB" panose="020E0602020502020306" pitchFamily="34" charset="0"/>
              </a:rPr>
              <a:t>Les choses sérieuses peuvent commencer ! </a:t>
            </a:r>
          </a:p>
          <a:p>
            <a:pPr marL="1200150" lvl="2" indent="-285750">
              <a:lnSpc>
                <a:spcPct val="150000"/>
              </a:lnSpc>
              <a:buClr>
                <a:srgbClr val="FF0000"/>
              </a:buClr>
              <a:buFont typeface="Wingdings" panose="05000000000000000000" pitchFamily="2" charset="2"/>
              <a:buChar char="n"/>
            </a:pPr>
            <a:r>
              <a:rPr lang="fr-FR" dirty="0" smtClean="0">
                <a:latin typeface="Berlin Sans FB" panose="020E0602020502020306" pitchFamily="34" charset="0"/>
              </a:rPr>
              <a:t>Je fonce chez mon banquier ! </a:t>
            </a:r>
          </a:p>
          <a:p>
            <a:pPr marL="1200150" lvl="2" indent="-285750">
              <a:lnSpc>
                <a:spcPct val="150000"/>
              </a:lnSpc>
              <a:buClr>
                <a:srgbClr val="FF0000"/>
              </a:buClr>
              <a:buFont typeface="Wingdings" panose="05000000000000000000" pitchFamily="2" charset="2"/>
              <a:buChar char="n"/>
            </a:pPr>
            <a:r>
              <a:rPr lang="fr-FR" dirty="0">
                <a:latin typeface="Berlin Sans FB" panose="020E0602020502020306" pitchFamily="34" charset="0"/>
              </a:rPr>
              <a:t>Prochaine étape : RDV chez le Notaire !</a:t>
            </a:r>
          </a:p>
          <a:p>
            <a:pPr marL="1200150" lvl="2" indent="-285750">
              <a:lnSpc>
                <a:spcPct val="150000"/>
              </a:lnSpc>
              <a:buClr>
                <a:srgbClr val="FF0000"/>
              </a:buClr>
              <a:buFont typeface="Wingdings" panose="05000000000000000000" pitchFamily="2" charset="2"/>
              <a:buChar char="n"/>
            </a:pPr>
            <a:r>
              <a:rPr lang="fr-FR" dirty="0" smtClean="0">
                <a:latin typeface="Berlin Sans FB" panose="020E0602020502020306" pitchFamily="34" charset="0"/>
              </a:rPr>
              <a:t>Chouette !! Je suis enfin propriétaire </a:t>
            </a:r>
            <a:r>
              <a:rPr lang="fr-FR" dirty="0" smtClean="0">
                <a:latin typeface="Berlin Sans FB" panose="020E0602020502020306" pitchFamily="34" charset="0"/>
                <a:sym typeface="Wingdings" panose="05000000000000000000" pitchFamily="2" charset="2"/>
              </a:rPr>
              <a:t></a:t>
            </a:r>
            <a:endParaRPr lang="fr-FR" dirty="0" smtClean="0">
              <a:latin typeface="Berlin Sans FB" panose="020E0602020502020306" pitchFamily="34" charset="0"/>
            </a:endParaRPr>
          </a:p>
        </p:txBody>
      </p:sp>
      <p:sp>
        <p:nvSpPr>
          <p:cNvPr id="7" name="ZoneTexte 6"/>
          <p:cNvSpPr txBox="1"/>
          <p:nvPr/>
        </p:nvSpPr>
        <p:spPr>
          <a:xfrm>
            <a:off x="135459" y="33667"/>
            <a:ext cx="7460879" cy="400110"/>
          </a:xfrm>
          <a:prstGeom prst="rect">
            <a:avLst/>
          </a:prstGeom>
          <a:noFill/>
        </p:spPr>
        <p:txBody>
          <a:bodyPr wrap="square" rtlCol="0">
            <a:spAutoFit/>
          </a:bodyPr>
          <a:lstStyle/>
          <a:p>
            <a:r>
              <a:rPr lang="fr-FR" sz="2000" b="1" dirty="0" smtClean="0">
                <a:solidFill>
                  <a:srgbClr val="FF0000"/>
                </a:solidFill>
                <a:latin typeface="Berlin Sans FB" panose="020E0602020502020306" pitchFamily="34" charset="0"/>
              </a:rPr>
              <a:t>S</a:t>
            </a:r>
            <a:r>
              <a:rPr lang="fr-FR" sz="2000" b="1" dirty="0" smtClean="0">
                <a:latin typeface="Berlin Sans FB" panose="020E0602020502020306" pitchFamily="34" charset="0"/>
              </a:rPr>
              <a:t>OMMAIRE</a:t>
            </a:r>
            <a:r>
              <a:rPr lang="fr-FR" sz="2000" b="1" dirty="0" smtClean="0">
                <a:solidFill>
                  <a:srgbClr val="C00000"/>
                </a:solidFill>
                <a:latin typeface="Berlin Sans FB" panose="020E0602020502020306" pitchFamily="34" charset="0"/>
              </a:rPr>
              <a:t> </a:t>
            </a:r>
            <a:endParaRPr lang="fr-FR" sz="2000" dirty="0" smtClean="0">
              <a:latin typeface="Berlin Sans FB" panose="020E0602020502020306" pitchFamily="34" charset="0"/>
            </a:endParaRPr>
          </a:p>
        </p:txBody>
      </p:sp>
      <p:sp>
        <p:nvSpPr>
          <p:cNvPr id="2" name="Espace réservé du numéro de diapositive 1"/>
          <p:cNvSpPr>
            <a:spLocks noGrp="1"/>
          </p:cNvSpPr>
          <p:nvPr>
            <p:ph type="sldNum" sz="quarter" idx="12"/>
          </p:nvPr>
        </p:nvSpPr>
        <p:spPr/>
        <p:txBody>
          <a:bodyPr/>
          <a:lstStyle/>
          <a:p>
            <a:fld id="{1D19D0A2-BBF5-4B7E-A646-CBE7ACEBDC00}" type="slidenum">
              <a:rPr lang="fr-FR" smtClean="0"/>
              <a:t>2</a:t>
            </a:fld>
            <a:endParaRPr lang="fr-FR"/>
          </a:p>
        </p:txBody>
      </p:sp>
      <p:pic>
        <p:nvPicPr>
          <p:cNvPr id="1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72400" y="63982"/>
            <a:ext cx="839951" cy="1697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Image 8"/>
          <p:cNvPicPr>
            <a:picLocks noChangeAspect="1"/>
          </p:cNvPicPr>
          <p:nvPr/>
        </p:nvPicPr>
        <p:blipFill rotWithShape="1">
          <a:blip r:embed="rId5">
            <a:duotone>
              <a:schemeClr val="accent2">
                <a:shade val="45000"/>
                <a:satMod val="135000"/>
              </a:schemeClr>
              <a:prstClr val="white"/>
            </a:duotone>
          </a:blip>
          <a:srcRect l="-1928" t="-32578" r="-1" b="4829"/>
          <a:stretch/>
        </p:blipFill>
        <p:spPr>
          <a:xfrm>
            <a:off x="8134841" y="233722"/>
            <a:ext cx="915067" cy="116547"/>
          </a:xfrm>
          <a:prstGeom prst="rect">
            <a:avLst/>
          </a:prstGeom>
        </p:spPr>
      </p:pic>
      <p:sp>
        <p:nvSpPr>
          <p:cNvPr id="11" name="ZoneTexte 10"/>
          <p:cNvSpPr txBox="1"/>
          <p:nvPr/>
        </p:nvSpPr>
        <p:spPr>
          <a:xfrm>
            <a:off x="3551515" y="4853512"/>
            <a:ext cx="1468672" cy="261610"/>
          </a:xfrm>
          <a:prstGeom prst="rect">
            <a:avLst/>
          </a:prstGeom>
          <a:noFill/>
        </p:spPr>
        <p:txBody>
          <a:bodyPr wrap="none" rtlCol="0">
            <a:spAutoFit/>
          </a:bodyPr>
          <a:lstStyle/>
          <a:p>
            <a:r>
              <a:rPr lang="fr-FR" sz="1100" dirty="0" smtClean="0">
                <a:latin typeface="Century Gothic" panose="020B0502020202020204" pitchFamily="34" charset="0"/>
              </a:rPr>
              <a:t>Document interne </a:t>
            </a:r>
            <a:endParaRPr lang="fr-FR" sz="1100" dirty="0">
              <a:latin typeface="Century Gothic" panose="020B0502020202020204" pitchFamily="34" charset="0"/>
            </a:endParaRPr>
          </a:p>
        </p:txBody>
      </p:sp>
      <p:pic>
        <p:nvPicPr>
          <p:cNvPr id="6" name="Image 5">
            <a:hlinkClick r:id="rId6" action="ppaction://hlinksldjump"/>
          </p:cNvPr>
          <p:cNvPicPr>
            <a:picLocks noChangeAspect="1"/>
          </p:cNvPicPr>
          <p:nvPr/>
        </p:nvPicPr>
        <p:blipFill>
          <a:blip r:embed="rId7"/>
          <a:stretch>
            <a:fillRect/>
          </a:stretch>
        </p:blipFill>
        <p:spPr>
          <a:xfrm>
            <a:off x="116398" y="4736762"/>
            <a:ext cx="1054458" cy="355072"/>
          </a:xfrm>
          <a:prstGeom prst="rect">
            <a:avLst/>
          </a:prstGeom>
        </p:spPr>
      </p:pic>
      <p:pic>
        <p:nvPicPr>
          <p:cNvPr id="14"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9451776" y="2115196"/>
            <a:ext cx="609600" cy="609600"/>
          </a:xfrm>
          <a:prstGeom prst="rect">
            <a:avLst/>
          </a:prstGeom>
        </p:spPr>
      </p:pic>
    </p:spTree>
    <p:extLst>
      <p:ext uri="{BB962C8B-B14F-4D97-AF65-F5344CB8AC3E}">
        <p14:creationId xmlns:p14="http://schemas.microsoft.com/office/powerpoint/2010/main" val="4232834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06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35460" y="919586"/>
            <a:ext cx="8540996" cy="3000821"/>
          </a:xfrm>
          <a:prstGeom prst="rect">
            <a:avLst/>
          </a:prstGeom>
          <a:noFill/>
        </p:spPr>
        <p:txBody>
          <a:bodyPr wrap="square" rtlCol="0">
            <a:spAutoFit/>
          </a:bodyPr>
          <a:lstStyle/>
          <a:p>
            <a:pPr marL="1200150" lvl="2" indent="-285750">
              <a:lnSpc>
                <a:spcPct val="150000"/>
              </a:lnSpc>
              <a:buClr>
                <a:srgbClr val="FF0000"/>
              </a:buClr>
              <a:buFont typeface="Wingdings" panose="05000000000000000000" pitchFamily="2" charset="2"/>
              <a:buChar char="n"/>
            </a:pPr>
            <a:r>
              <a:rPr lang="fr-FR" dirty="0" smtClean="0">
                <a:solidFill>
                  <a:srgbClr val="FF0000"/>
                </a:solidFill>
                <a:latin typeface="Berlin Sans FB" panose="020E0602020502020306" pitchFamily="34" charset="0"/>
              </a:rPr>
              <a:t>Quelles sont les étapes de mon achat immobilier ?  </a:t>
            </a:r>
          </a:p>
          <a:p>
            <a:pPr marL="1200150" lvl="2" indent="-285750">
              <a:lnSpc>
                <a:spcPct val="150000"/>
              </a:lnSpc>
              <a:buClr>
                <a:srgbClr val="FF0000"/>
              </a:buClr>
              <a:buFont typeface="Wingdings" panose="05000000000000000000" pitchFamily="2" charset="2"/>
              <a:buChar char="n"/>
            </a:pPr>
            <a:r>
              <a:rPr lang="fr-FR" dirty="0" smtClean="0">
                <a:latin typeface="Berlin Sans FB" panose="020E0602020502020306" pitchFamily="34" charset="0"/>
              </a:rPr>
              <a:t>Quelle somme puis-je emprunter ? </a:t>
            </a:r>
          </a:p>
          <a:p>
            <a:pPr marL="1200150" lvl="2" indent="-285750">
              <a:lnSpc>
                <a:spcPct val="150000"/>
              </a:lnSpc>
              <a:buClr>
                <a:srgbClr val="FF0000"/>
              </a:buClr>
              <a:buFont typeface="Wingdings" panose="05000000000000000000" pitchFamily="2" charset="2"/>
              <a:buChar char="n"/>
            </a:pPr>
            <a:r>
              <a:rPr lang="fr-FR" dirty="0" smtClean="0">
                <a:latin typeface="Berlin Sans FB" panose="020E0602020502020306" pitchFamily="34" charset="0"/>
              </a:rPr>
              <a:t>Dilemme : achat dans l’ancien ou nouvelle construction ? </a:t>
            </a:r>
          </a:p>
          <a:p>
            <a:pPr marL="1200150" lvl="2" indent="-285750">
              <a:lnSpc>
                <a:spcPct val="150000"/>
              </a:lnSpc>
              <a:buClr>
                <a:srgbClr val="FF0000"/>
              </a:buClr>
              <a:buFont typeface="Wingdings" panose="05000000000000000000" pitchFamily="2" charset="2"/>
              <a:buChar char="n"/>
            </a:pPr>
            <a:r>
              <a:rPr lang="fr-FR" dirty="0">
                <a:latin typeface="Berlin Sans FB" panose="020E0602020502020306" pitchFamily="34" charset="0"/>
              </a:rPr>
              <a:t>Les choses sérieuses peuvent commencer ! </a:t>
            </a:r>
          </a:p>
          <a:p>
            <a:pPr marL="1200150" lvl="2" indent="-285750">
              <a:lnSpc>
                <a:spcPct val="150000"/>
              </a:lnSpc>
              <a:buClr>
                <a:srgbClr val="FF0000"/>
              </a:buClr>
              <a:buFont typeface="Wingdings" panose="05000000000000000000" pitchFamily="2" charset="2"/>
              <a:buChar char="n"/>
            </a:pPr>
            <a:r>
              <a:rPr lang="fr-FR" dirty="0" smtClean="0">
                <a:latin typeface="Berlin Sans FB" panose="020E0602020502020306" pitchFamily="34" charset="0"/>
              </a:rPr>
              <a:t>Je fonce chez mon banquier ! </a:t>
            </a:r>
          </a:p>
          <a:p>
            <a:pPr marL="1200150" lvl="2" indent="-285750">
              <a:lnSpc>
                <a:spcPct val="150000"/>
              </a:lnSpc>
              <a:buClr>
                <a:srgbClr val="FF0000"/>
              </a:buClr>
              <a:buFont typeface="Wingdings" panose="05000000000000000000" pitchFamily="2" charset="2"/>
              <a:buChar char="n"/>
            </a:pPr>
            <a:r>
              <a:rPr lang="fr-FR" dirty="0">
                <a:latin typeface="Berlin Sans FB" panose="020E0602020502020306" pitchFamily="34" charset="0"/>
              </a:rPr>
              <a:t>Prochaine étape : RDV chez le Notaire !</a:t>
            </a:r>
          </a:p>
          <a:p>
            <a:pPr marL="1200150" lvl="2" indent="-285750">
              <a:lnSpc>
                <a:spcPct val="150000"/>
              </a:lnSpc>
              <a:buClr>
                <a:srgbClr val="FF0000"/>
              </a:buClr>
              <a:buFont typeface="Wingdings" panose="05000000000000000000" pitchFamily="2" charset="2"/>
              <a:buChar char="n"/>
            </a:pPr>
            <a:r>
              <a:rPr lang="fr-FR" dirty="0" smtClean="0">
                <a:latin typeface="Berlin Sans FB" panose="020E0602020502020306" pitchFamily="34" charset="0"/>
              </a:rPr>
              <a:t>Chouette !! Je suis enfin propriétaire </a:t>
            </a:r>
            <a:r>
              <a:rPr lang="fr-FR" dirty="0" smtClean="0">
                <a:latin typeface="Berlin Sans FB" panose="020E0602020502020306" pitchFamily="34" charset="0"/>
                <a:sym typeface="Wingdings" panose="05000000000000000000" pitchFamily="2" charset="2"/>
              </a:rPr>
              <a:t></a:t>
            </a:r>
            <a:endParaRPr lang="fr-FR" dirty="0" smtClean="0">
              <a:latin typeface="Berlin Sans FB" panose="020E0602020502020306" pitchFamily="34" charset="0"/>
            </a:endParaRPr>
          </a:p>
        </p:txBody>
      </p:sp>
      <p:sp>
        <p:nvSpPr>
          <p:cNvPr id="7" name="ZoneTexte 6"/>
          <p:cNvSpPr txBox="1"/>
          <p:nvPr/>
        </p:nvSpPr>
        <p:spPr>
          <a:xfrm>
            <a:off x="135459" y="33667"/>
            <a:ext cx="7460879" cy="400110"/>
          </a:xfrm>
          <a:prstGeom prst="rect">
            <a:avLst/>
          </a:prstGeom>
          <a:noFill/>
        </p:spPr>
        <p:txBody>
          <a:bodyPr wrap="square" rtlCol="0">
            <a:spAutoFit/>
          </a:bodyPr>
          <a:lstStyle/>
          <a:p>
            <a:r>
              <a:rPr lang="fr-FR" sz="2000" b="1" dirty="0" smtClean="0">
                <a:solidFill>
                  <a:srgbClr val="FF0000"/>
                </a:solidFill>
                <a:latin typeface="Berlin Sans FB" panose="020E0602020502020306" pitchFamily="34" charset="0"/>
              </a:rPr>
              <a:t>S</a:t>
            </a:r>
            <a:r>
              <a:rPr lang="fr-FR" sz="2000" b="1" dirty="0" smtClean="0">
                <a:latin typeface="Berlin Sans FB" panose="020E0602020502020306" pitchFamily="34" charset="0"/>
              </a:rPr>
              <a:t>OMMAIRE</a:t>
            </a:r>
            <a:r>
              <a:rPr lang="fr-FR" sz="2000" b="1" dirty="0" smtClean="0">
                <a:solidFill>
                  <a:srgbClr val="C00000"/>
                </a:solidFill>
                <a:latin typeface="Berlin Sans FB" panose="020E0602020502020306" pitchFamily="34" charset="0"/>
              </a:rPr>
              <a:t> </a:t>
            </a:r>
            <a:endParaRPr lang="fr-FR" sz="2000" dirty="0" smtClean="0">
              <a:latin typeface="Berlin Sans FB" panose="020E0602020502020306" pitchFamily="34" charset="0"/>
            </a:endParaRPr>
          </a:p>
        </p:txBody>
      </p:sp>
      <p:sp>
        <p:nvSpPr>
          <p:cNvPr id="2" name="Espace réservé du numéro de diapositive 1"/>
          <p:cNvSpPr>
            <a:spLocks noGrp="1"/>
          </p:cNvSpPr>
          <p:nvPr>
            <p:ph type="sldNum" sz="quarter" idx="12"/>
          </p:nvPr>
        </p:nvSpPr>
        <p:spPr/>
        <p:txBody>
          <a:bodyPr/>
          <a:lstStyle/>
          <a:p>
            <a:fld id="{1D19D0A2-BBF5-4B7E-A646-CBE7ACEBDC00}" type="slidenum">
              <a:rPr lang="fr-FR" smtClean="0"/>
              <a:t>3</a:t>
            </a:fld>
            <a:endParaRPr lang="fr-FR"/>
          </a:p>
        </p:txBody>
      </p:sp>
      <p:pic>
        <p:nvPicPr>
          <p:cNvPr id="1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72400" y="63982"/>
            <a:ext cx="839951" cy="1697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Image 8"/>
          <p:cNvPicPr>
            <a:picLocks noChangeAspect="1"/>
          </p:cNvPicPr>
          <p:nvPr/>
        </p:nvPicPr>
        <p:blipFill rotWithShape="1">
          <a:blip r:embed="rId5">
            <a:duotone>
              <a:schemeClr val="accent2">
                <a:shade val="45000"/>
                <a:satMod val="135000"/>
              </a:schemeClr>
              <a:prstClr val="white"/>
            </a:duotone>
          </a:blip>
          <a:srcRect l="-1928" t="-32578" r="-1" b="4829"/>
          <a:stretch/>
        </p:blipFill>
        <p:spPr>
          <a:xfrm>
            <a:off x="8134841" y="233722"/>
            <a:ext cx="915067" cy="116547"/>
          </a:xfrm>
          <a:prstGeom prst="rect">
            <a:avLst/>
          </a:prstGeom>
        </p:spPr>
      </p:pic>
      <p:sp>
        <p:nvSpPr>
          <p:cNvPr id="11" name="ZoneTexte 10"/>
          <p:cNvSpPr txBox="1"/>
          <p:nvPr/>
        </p:nvSpPr>
        <p:spPr>
          <a:xfrm>
            <a:off x="3551515" y="4853512"/>
            <a:ext cx="1468672" cy="261610"/>
          </a:xfrm>
          <a:prstGeom prst="rect">
            <a:avLst/>
          </a:prstGeom>
          <a:noFill/>
        </p:spPr>
        <p:txBody>
          <a:bodyPr wrap="none" rtlCol="0">
            <a:spAutoFit/>
          </a:bodyPr>
          <a:lstStyle/>
          <a:p>
            <a:r>
              <a:rPr lang="fr-FR" sz="1100" dirty="0" smtClean="0">
                <a:latin typeface="Century Gothic" panose="020B0502020202020204" pitchFamily="34" charset="0"/>
              </a:rPr>
              <a:t>Document interne </a:t>
            </a:r>
            <a:endParaRPr lang="fr-FR" sz="1100" dirty="0">
              <a:latin typeface="Century Gothic" panose="020B0502020202020204" pitchFamily="34" charset="0"/>
            </a:endParaRPr>
          </a:p>
        </p:txBody>
      </p:sp>
      <p:pic>
        <p:nvPicPr>
          <p:cNvPr id="6"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796288" y="1419622"/>
            <a:ext cx="609600" cy="609600"/>
          </a:xfrm>
          <a:prstGeom prst="rect">
            <a:avLst/>
          </a:prstGeom>
        </p:spPr>
      </p:pic>
      <p:pic>
        <p:nvPicPr>
          <p:cNvPr id="12" name="Image 11">
            <a:hlinkClick r:id="rId7" action="ppaction://hlinksldjump"/>
          </p:cNvPr>
          <p:cNvPicPr>
            <a:picLocks noChangeAspect="1"/>
          </p:cNvPicPr>
          <p:nvPr/>
        </p:nvPicPr>
        <p:blipFill>
          <a:blip r:embed="rId8"/>
          <a:stretch>
            <a:fillRect/>
          </a:stretch>
        </p:blipFill>
        <p:spPr>
          <a:xfrm>
            <a:off x="116398" y="4736762"/>
            <a:ext cx="1054458" cy="355072"/>
          </a:xfrm>
          <a:prstGeom prst="rect">
            <a:avLst/>
          </a:prstGeom>
        </p:spPr>
      </p:pic>
    </p:spTree>
    <p:extLst>
      <p:ext uri="{BB962C8B-B14F-4D97-AF65-F5344CB8AC3E}">
        <p14:creationId xmlns:p14="http://schemas.microsoft.com/office/powerpoint/2010/main" val="1588415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86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hlinkClick r:id="" action="ppaction://noaction"/>
          </p:cNvPr>
          <p:cNvSpPr/>
          <p:nvPr/>
        </p:nvSpPr>
        <p:spPr>
          <a:xfrm>
            <a:off x="7729787" y="4006143"/>
            <a:ext cx="940216" cy="556432"/>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lumMod val="65000"/>
                </a:schemeClr>
              </a:solidFill>
            </a:endParaRPr>
          </a:p>
        </p:txBody>
      </p:sp>
      <p:cxnSp>
        <p:nvCxnSpPr>
          <p:cNvPr id="68" name="Connecteur droit avec flèche 67"/>
          <p:cNvCxnSpPr>
            <a:endCxn id="72" idx="2"/>
          </p:cNvCxnSpPr>
          <p:nvPr/>
        </p:nvCxnSpPr>
        <p:spPr>
          <a:xfrm flipV="1">
            <a:off x="8517122" y="1945381"/>
            <a:ext cx="1" cy="415703"/>
          </a:xfrm>
          <a:prstGeom prst="straightConnector1">
            <a:avLst/>
          </a:prstGeom>
          <a:ln>
            <a:solidFill>
              <a:schemeClr val="tx1"/>
            </a:solidFill>
            <a:tailEnd type="arrow"/>
          </a:ln>
        </p:spPr>
        <p:style>
          <a:lnRef idx="1">
            <a:schemeClr val="dk1"/>
          </a:lnRef>
          <a:fillRef idx="0">
            <a:schemeClr val="dk1"/>
          </a:fillRef>
          <a:effectRef idx="0">
            <a:schemeClr val="dk1"/>
          </a:effectRef>
          <a:fontRef idx="minor">
            <a:schemeClr val="tx1"/>
          </a:fontRef>
        </p:style>
      </p:cxnSp>
      <p:sp>
        <p:nvSpPr>
          <p:cNvPr id="72" name="ZoneTexte 71">
            <a:hlinkClick r:id="" action="ppaction://noaction"/>
          </p:cNvPr>
          <p:cNvSpPr txBox="1"/>
          <p:nvPr/>
        </p:nvSpPr>
        <p:spPr>
          <a:xfrm>
            <a:off x="8133151" y="1606827"/>
            <a:ext cx="767943" cy="338554"/>
          </a:xfrm>
          <a:prstGeom prst="rect">
            <a:avLst/>
          </a:prstGeom>
          <a:solidFill>
            <a:schemeClr val="bg1"/>
          </a:solidFill>
          <a:ln w="3175">
            <a:solidFill>
              <a:schemeClr val="tx1"/>
            </a:solidFill>
          </a:ln>
        </p:spPr>
        <p:txBody>
          <a:bodyPr wrap="square" rtlCol="0">
            <a:spAutoFit/>
          </a:bodyPr>
          <a:lstStyle/>
          <a:p>
            <a:pPr algn="ctr"/>
            <a:r>
              <a:rPr lang="fr-FR" sz="800" dirty="0" smtClean="0">
                <a:latin typeface="Berlin Sans FB" panose="020E0602020502020306" pitchFamily="34" charset="0"/>
              </a:rPr>
              <a:t>Je rembourse mon crédit</a:t>
            </a:r>
          </a:p>
        </p:txBody>
      </p:sp>
      <p:sp>
        <p:nvSpPr>
          <p:cNvPr id="61" name="ZoneTexte 60">
            <a:hlinkClick r:id="" action="ppaction://noaction"/>
          </p:cNvPr>
          <p:cNvSpPr txBox="1"/>
          <p:nvPr/>
        </p:nvSpPr>
        <p:spPr>
          <a:xfrm>
            <a:off x="7221560" y="2801865"/>
            <a:ext cx="671782" cy="338554"/>
          </a:xfrm>
          <a:prstGeom prst="rect">
            <a:avLst/>
          </a:prstGeom>
          <a:solidFill>
            <a:schemeClr val="bg1"/>
          </a:solidFill>
          <a:ln w="3175">
            <a:solidFill>
              <a:schemeClr val="tx1"/>
            </a:solidFill>
          </a:ln>
        </p:spPr>
        <p:txBody>
          <a:bodyPr wrap="square" rtlCol="0">
            <a:spAutoFit/>
          </a:bodyPr>
          <a:lstStyle/>
          <a:p>
            <a:pPr algn="ctr"/>
            <a:r>
              <a:rPr lang="fr-FR" sz="800" dirty="0" smtClean="0">
                <a:latin typeface="Berlin Sans FB" panose="020E0602020502020306" pitchFamily="34" charset="0"/>
              </a:rPr>
              <a:t>Remise des clés </a:t>
            </a:r>
          </a:p>
        </p:txBody>
      </p:sp>
      <p:cxnSp>
        <p:nvCxnSpPr>
          <p:cNvPr id="62" name="Connecteur droit avec flèche 61"/>
          <p:cNvCxnSpPr>
            <a:endCxn id="61" idx="0"/>
          </p:cNvCxnSpPr>
          <p:nvPr/>
        </p:nvCxnSpPr>
        <p:spPr>
          <a:xfrm>
            <a:off x="7557451" y="2399670"/>
            <a:ext cx="0" cy="402195"/>
          </a:xfrm>
          <a:prstGeom prst="straightConnector1">
            <a:avLst/>
          </a:prstGeom>
          <a:ln>
            <a:solidFill>
              <a:schemeClr val="tx1"/>
            </a:solidFill>
            <a:tailEnd type="arrow"/>
          </a:ln>
        </p:spPr>
        <p:style>
          <a:lnRef idx="1">
            <a:schemeClr val="dk1"/>
          </a:lnRef>
          <a:fillRef idx="0">
            <a:schemeClr val="dk1"/>
          </a:fillRef>
          <a:effectRef idx="0">
            <a:schemeClr val="dk1"/>
          </a:effectRef>
          <a:fontRef idx="minor">
            <a:schemeClr val="tx1"/>
          </a:fontRef>
        </p:style>
      </p:cxnSp>
      <p:cxnSp>
        <p:nvCxnSpPr>
          <p:cNvPr id="58" name="Connecteur droit avec flèche 57"/>
          <p:cNvCxnSpPr>
            <a:endCxn id="57" idx="2"/>
          </p:cNvCxnSpPr>
          <p:nvPr/>
        </p:nvCxnSpPr>
        <p:spPr>
          <a:xfrm flipV="1">
            <a:off x="7404461" y="1939410"/>
            <a:ext cx="0" cy="421674"/>
          </a:xfrm>
          <a:prstGeom prst="straightConnector1">
            <a:avLst/>
          </a:prstGeom>
          <a:ln>
            <a:solidFill>
              <a:schemeClr val="tx1"/>
            </a:solidFill>
            <a:tailEnd type="arrow"/>
          </a:ln>
        </p:spPr>
        <p:style>
          <a:lnRef idx="1">
            <a:schemeClr val="dk1"/>
          </a:lnRef>
          <a:fillRef idx="0">
            <a:schemeClr val="dk1"/>
          </a:fillRef>
          <a:effectRef idx="0">
            <a:schemeClr val="dk1"/>
          </a:effectRef>
          <a:fontRef idx="minor">
            <a:schemeClr val="tx1"/>
          </a:fontRef>
        </p:style>
      </p:cxnSp>
      <p:sp>
        <p:nvSpPr>
          <p:cNvPr id="52" name="ZoneTexte 51">
            <a:hlinkClick r:id="" action="ppaction://noaction"/>
          </p:cNvPr>
          <p:cNvSpPr txBox="1"/>
          <p:nvPr/>
        </p:nvSpPr>
        <p:spPr>
          <a:xfrm>
            <a:off x="2947287" y="2869593"/>
            <a:ext cx="936064" cy="584775"/>
          </a:xfrm>
          <a:prstGeom prst="rect">
            <a:avLst/>
          </a:prstGeom>
          <a:noFill/>
          <a:ln>
            <a:solidFill>
              <a:schemeClr val="tx1"/>
            </a:solidFill>
          </a:ln>
        </p:spPr>
        <p:txBody>
          <a:bodyPr wrap="square" rtlCol="0">
            <a:spAutoFit/>
          </a:bodyPr>
          <a:lstStyle/>
          <a:p>
            <a:pPr algn="ctr"/>
            <a:r>
              <a:rPr lang="fr-FR" sz="800" dirty="0" smtClean="0">
                <a:latin typeface="Berlin Sans FB" panose="020E0602020502020306" pitchFamily="34" charset="0"/>
              </a:rPr>
              <a:t>Mon conseiller  me fait une proposition commerciale</a:t>
            </a:r>
            <a:endParaRPr lang="fr-FR" sz="800" dirty="0">
              <a:latin typeface="Berlin Sans FB" panose="020E0602020502020306" pitchFamily="34" charset="0"/>
            </a:endParaRPr>
          </a:p>
        </p:txBody>
      </p:sp>
      <p:cxnSp>
        <p:nvCxnSpPr>
          <p:cNvPr id="51" name="Connecteur droit avec flèche 50"/>
          <p:cNvCxnSpPr>
            <a:endCxn id="52" idx="0"/>
          </p:cNvCxnSpPr>
          <p:nvPr/>
        </p:nvCxnSpPr>
        <p:spPr>
          <a:xfrm>
            <a:off x="3415319" y="2361084"/>
            <a:ext cx="0" cy="508509"/>
          </a:xfrm>
          <a:prstGeom prst="straightConnector1">
            <a:avLst/>
          </a:prstGeom>
          <a:ln>
            <a:solidFill>
              <a:schemeClr val="tx1"/>
            </a:solidFill>
            <a:tailEnd type="arrow"/>
          </a:ln>
        </p:spPr>
        <p:style>
          <a:lnRef idx="1">
            <a:schemeClr val="dk1"/>
          </a:lnRef>
          <a:fillRef idx="0">
            <a:schemeClr val="dk1"/>
          </a:fillRef>
          <a:effectRef idx="0">
            <a:schemeClr val="dk1"/>
          </a:effectRef>
          <a:fontRef idx="minor">
            <a:schemeClr val="tx1"/>
          </a:fontRef>
        </p:style>
      </p:cxnSp>
      <p:cxnSp>
        <p:nvCxnSpPr>
          <p:cNvPr id="46" name="Connecteur droit avec flèche 45"/>
          <p:cNvCxnSpPr>
            <a:endCxn id="43" idx="2"/>
          </p:cNvCxnSpPr>
          <p:nvPr/>
        </p:nvCxnSpPr>
        <p:spPr>
          <a:xfrm flipV="1">
            <a:off x="697545" y="1945381"/>
            <a:ext cx="1" cy="36242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03" name="Connecteur droit avec flèche 102"/>
          <p:cNvCxnSpPr>
            <a:endCxn id="4" idx="0"/>
          </p:cNvCxnSpPr>
          <p:nvPr/>
        </p:nvCxnSpPr>
        <p:spPr>
          <a:xfrm>
            <a:off x="8199894" y="2421456"/>
            <a:ext cx="1" cy="1584687"/>
          </a:xfrm>
          <a:prstGeom prst="straightConnector1">
            <a:avLst/>
          </a:prstGeom>
          <a:ln>
            <a:solidFill>
              <a:schemeClr val="tx1"/>
            </a:solidFill>
            <a:tailEnd type="arrow"/>
          </a:ln>
        </p:spPr>
        <p:style>
          <a:lnRef idx="1">
            <a:schemeClr val="dk1"/>
          </a:lnRef>
          <a:fillRef idx="0">
            <a:schemeClr val="dk1"/>
          </a:fillRef>
          <a:effectRef idx="0">
            <a:schemeClr val="dk1"/>
          </a:effectRef>
          <a:fontRef idx="minor">
            <a:schemeClr val="tx1"/>
          </a:fontRef>
        </p:style>
      </p:cxnSp>
      <p:sp>
        <p:nvSpPr>
          <p:cNvPr id="23" name="ZoneTexte 22">
            <a:hlinkClick r:id="" action="ppaction://noaction"/>
          </p:cNvPr>
          <p:cNvSpPr txBox="1"/>
          <p:nvPr/>
        </p:nvSpPr>
        <p:spPr>
          <a:xfrm>
            <a:off x="7729787" y="4054234"/>
            <a:ext cx="940215" cy="461665"/>
          </a:xfrm>
          <a:prstGeom prst="rect">
            <a:avLst/>
          </a:prstGeom>
          <a:noFill/>
          <a:ln>
            <a:solidFill>
              <a:schemeClr val="tx1"/>
            </a:solidFill>
          </a:ln>
        </p:spPr>
        <p:txBody>
          <a:bodyPr wrap="square" rtlCol="0">
            <a:spAutoFit/>
          </a:bodyPr>
          <a:lstStyle/>
          <a:p>
            <a:pPr algn="ctr"/>
            <a:r>
              <a:rPr lang="fr-FR" sz="800" dirty="0" smtClean="0">
                <a:latin typeface="Berlin Sans FB" panose="020E0602020502020306" pitchFamily="34" charset="0"/>
              </a:rPr>
              <a:t>Il est temps d’organiser ma crémaillère ! </a:t>
            </a:r>
          </a:p>
        </p:txBody>
      </p:sp>
      <p:pic>
        <p:nvPicPr>
          <p:cNvPr id="2052" name="Picture 4" descr="Cocktail premium ic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519763" y="4406539"/>
            <a:ext cx="355361" cy="355361"/>
          </a:xfrm>
          <a:prstGeom prst="rect">
            <a:avLst/>
          </a:prstGeom>
          <a:extLst>
            <a:ext uri="{909E8E84-426E-40DD-AFC4-6F175D3DCCD1}">
              <a14:hiddenFill xmlns:a14="http://schemas.microsoft.com/office/drawing/2010/main">
                <a:solidFill>
                  <a:srgbClr val="FFFFFF"/>
                </a:solidFill>
              </a14:hiddenFill>
            </a:ext>
          </a:extLst>
        </p:spPr>
      </p:pic>
      <p:cxnSp>
        <p:nvCxnSpPr>
          <p:cNvPr id="65" name="Connecteur droit avec flèche 64"/>
          <p:cNvCxnSpPr>
            <a:endCxn id="66" idx="2"/>
          </p:cNvCxnSpPr>
          <p:nvPr/>
        </p:nvCxnSpPr>
        <p:spPr>
          <a:xfrm flipV="1">
            <a:off x="4979248" y="1745459"/>
            <a:ext cx="0" cy="654213"/>
          </a:xfrm>
          <a:prstGeom prst="straightConnector1">
            <a:avLst/>
          </a:prstGeom>
          <a:ln>
            <a:solidFill>
              <a:schemeClr val="tx1"/>
            </a:solidFill>
            <a:tailEnd type="arrow"/>
          </a:ln>
        </p:spPr>
        <p:style>
          <a:lnRef idx="1">
            <a:schemeClr val="dk1"/>
          </a:lnRef>
          <a:fillRef idx="0">
            <a:schemeClr val="dk1"/>
          </a:fillRef>
          <a:effectRef idx="0">
            <a:schemeClr val="dk1"/>
          </a:effectRef>
          <a:fontRef idx="minor">
            <a:schemeClr val="tx1"/>
          </a:fontRef>
        </p:style>
      </p:cxnSp>
      <p:cxnSp>
        <p:nvCxnSpPr>
          <p:cNvPr id="44" name="Connecteur droit avec flèche 43"/>
          <p:cNvCxnSpPr>
            <a:endCxn id="45" idx="2"/>
          </p:cNvCxnSpPr>
          <p:nvPr/>
        </p:nvCxnSpPr>
        <p:spPr>
          <a:xfrm flipV="1">
            <a:off x="3243003" y="1890679"/>
            <a:ext cx="0" cy="504555"/>
          </a:xfrm>
          <a:prstGeom prst="straightConnector1">
            <a:avLst/>
          </a:prstGeom>
          <a:ln>
            <a:solidFill>
              <a:schemeClr val="tx1"/>
            </a:solidFill>
            <a:tailEnd type="arrow"/>
          </a:ln>
        </p:spPr>
        <p:style>
          <a:lnRef idx="1">
            <a:schemeClr val="dk1"/>
          </a:lnRef>
          <a:fillRef idx="0">
            <a:schemeClr val="dk1"/>
          </a:fillRef>
          <a:effectRef idx="0">
            <a:schemeClr val="dk1"/>
          </a:effectRef>
          <a:fontRef idx="minor">
            <a:schemeClr val="tx1"/>
          </a:fontRef>
        </p:style>
      </p:cxnSp>
      <p:cxnSp>
        <p:nvCxnSpPr>
          <p:cNvPr id="48" name="Connecteur droit avec flèche 47"/>
          <p:cNvCxnSpPr>
            <a:endCxn id="49" idx="0"/>
          </p:cNvCxnSpPr>
          <p:nvPr/>
        </p:nvCxnSpPr>
        <p:spPr>
          <a:xfrm>
            <a:off x="2195736" y="2395231"/>
            <a:ext cx="0" cy="1817362"/>
          </a:xfrm>
          <a:prstGeom prst="straightConnector1">
            <a:avLst/>
          </a:prstGeom>
          <a:ln>
            <a:solidFill>
              <a:schemeClr val="tx1"/>
            </a:solidFill>
            <a:tailEnd type="arrow"/>
          </a:ln>
        </p:spPr>
        <p:style>
          <a:lnRef idx="1">
            <a:schemeClr val="dk1"/>
          </a:lnRef>
          <a:fillRef idx="0">
            <a:schemeClr val="dk1"/>
          </a:fillRef>
          <a:effectRef idx="0">
            <a:schemeClr val="dk1"/>
          </a:effectRef>
          <a:fontRef idx="minor">
            <a:schemeClr val="tx1"/>
          </a:fontRef>
        </p:style>
      </p:cxnSp>
      <p:cxnSp>
        <p:nvCxnSpPr>
          <p:cNvPr id="42" name="Connecteur droit avec flèche 41"/>
          <p:cNvCxnSpPr>
            <a:endCxn id="41" idx="2"/>
          </p:cNvCxnSpPr>
          <p:nvPr/>
        </p:nvCxnSpPr>
        <p:spPr>
          <a:xfrm flipV="1">
            <a:off x="1693731" y="1182093"/>
            <a:ext cx="1" cy="119738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7" name="Connecteur droit avec flèche 36"/>
          <p:cNvCxnSpPr>
            <a:endCxn id="7" idx="0"/>
          </p:cNvCxnSpPr>
          <p:nvPr/>
        </p:nvCxnSpPr>
        <p:spPr>
          <a:xfrm>
            <a:off x="993627" y="2386801"/>
            <a:ext cx="0" cy="905101"/>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5" name="Connecteur droit avec flèche 34"/>
          <p:cNvCxnSpPr>
            <a:endCxn id="24" idx="0"/>
          </p:cNvCxnSpPr>
          <p:nvPr/>
        </p:nvCxnSpPr>
        <p:spPr>
          <a:xfrm>
            <a:off x="4059895" y="2395233"/>
            <a:ext cx="0" cy="1499393"/>
          </a:xfrm>
          <a:prstGeom prst="straightConnector1">
            <a:avLst/>
          </a:prstGeom>
          <a:ln>
            <a:solidFill>
              <a:schemeClr val="tx1"/>
            </a:solidFill>
            <a:tailEnd type="arrow"/>
          </a:ln>
        </p:spPr>
        <p:style>
          <a:lnRef idx="1">
            <a:schemeClr val="dk1"/>
          </a:lnRef>
          <a:fillRef idx="0">
            <a:schemeClr val="dk1"/>
          </a:fillRef>
          <a:effectRef idx="0">
            <a:schemeClr val="dk1"/>
          </a:effectRef>
          <a:fontRef idx="minor">
            <a:schemeClr val="tx1"/>
          </a:fontRef>
        </p:style>
      </p:cxnSp>
      <p:cxnSp>
        <p:nvCxnSpPr>
          <p:cNvPr id="33" name="Connecteur droit avec flèche 32"/>
          <p:cNvCxnSpPr>
            <a:endCxn id="30" idx="0"/>
          </p:cNvCxnSpPr>
          <p:nvPr/>
        </p:nvCxnSpPr>
        <p:spPr>
          <a:xfrm>
            <a:off x="5577823" y="2421456"/>
            <a:ext cx="5802" cy="1185841"/>
          </a:xfrm>
          <a:prstGeom prst="straightConnector1">
            <a:avLst/>
          </a:prstGeom>
          <a:ln>
            <a:solidFill>
              <a:schemeClr val="tx1"/>
            </a:solidFill>
            <a:tailEnd type="arrow"/>
          </a:ln>
        </p:spPr>
        <p:style>
          <a:lnRef idx="1">
            <a:schemeClr val="dk1"/>
          </a:lnRef>
          <a:fillRef idx="0">
            <a:schemeClr val="dk1"/>
          </a:fillRef>
          <a:effectRef idx="0">
            <a:schemeClr val="dk1"/>
          </a:effectRef>
          <a:fontRef idx="minor">
            <a:schemeClr val="tx1"/>
          </a:fontRef>
        </p:style>
      </p:cxnSp>
      <p:cxnSp>
        <p:nvCxnSpPr>
          <p:cNvPr id="32" name="Connecteur droit avec flèche 31"/>
          <p:cNvCxnSpPr>
            <a:endCxn id="29" idx="0"/>
          </p:cNvCxnSpPr>
          <p:nvPr/>
        </p:nvCxnSpPr>
        <p:spPr>
          <a:xfrm>
            <a:off x="6384496" y="2399670"/>
            <a:ext cx="0" cy="1675827"/>
          </a:xfrm>
          <a:prstGeom prst="straightConnector1">
            <a:avLst/>
          </a:prstGeom>
          <a:ln>
            <a:solidFill>
              <a:schemeClr val="tx1"/>
            </a:solidFill>
            <a:tailEnd type="arrow"/>
          </a:ln>
        </p:spPr>
        <p:style>
          <a:lnRef idx="1">
            <a:schemeClr val="dk1"/>
          </a:lnRef>
          <a:fillRef idx="0">
            <a:schemeClr val="dk1"/>
          </a:fillRef>
          <a:effectRef idx="0">
            <a:schemeClr val="dk1"/>
          </a:effectRef>
          <a:fontRef idx="minor">
            <a:schemeClr val="tx1"/>
          </a:fontRef>
        </p:style>
      </p:cxnSp>
      <p:cxnSp>
        <p:nvCxnSpPr>
          <p:cNvPr id="8" name="Connecteur droit avec flèche 7"/>
          <p:cNvCxnSpPr>
            <a:endCxn id="21" idx="2"/>
          </p:cNvCxnSpPr>
          <p:nvPr/>
        </p:nvCxnSpPr>
        <p:spPr>
          <a:xfrm flipV="1">
            <a:off x="7514528" y="1161830"/>
            <a:ext cx="0" cy="1216605"/>
          </a:xfrm>
          <a:prstGeom prst="straightConnector1">
            <a:avLst/>
          </a:prstGeom>
          <a:ln>
            <a:solidFill>
              <a:schemeClr val="tx1"/>
            </a:solidFill>
            <a:tailEnd type="arrow"/>
          </a:ln>
        </p:spPr>
        <p:style>
          <a:lnRef idx="1">
            <a:schemeClr val="dk1"/>
          </a:lnRef>
          <a:fillRef idx="0">
            <a:schemeClr val="dk1"/>
          </a:fillRef>
          <a:effectRef idx="0">
            <a:schemeClr val="dk1"/>
          </a:effectRef>
          <a:fontRef idx="minor">
            <a:schemeClr val="tx1"/>
          </a:fontRef>
        </p:style>
      </p:cxnSp>
      <p:sp>
        <p:nvSpPr>
          <p:cNvPr id="7" name="ZoneTexte 6">
            <a:hlinkClick r:id="rId6" action="ppaction://hlinksldjump"/>
          </p:cNvPr>
          <p:cNvSpPr txBox="1"/>
          <p:nvPr/>
        </p:nvSpPr>
        <p:spPr>
          <a:xfrm>
            <a:off x="251520" y="3291902"/>
            <a:ext cx="1484213" cy="338554"/>
          </a:xfrm>
          <a:prstGeom prst="rect">
            <a:avLst/>
          </a:prstGeom>
          <a:noFill/>
          <a:ln>
            <a:solidFill>
              <a:schemeClr val="tx1"/>
            </a:solidFill>
          </a:ln>
        </p:spPr>
        <p:txBody>
          <a:bodyPr wrap="square" rtlCol="0">
            <a:spAutoFit/>
          </a:bodyPr>
          <a:lstStyle/>
          <a:p>
            <a:pPr algn="ctr"/>
            <a:r>
              <a:rPr lang="fr-FR" sz="800" dirty="0" smtClean="0">
                <a:latin typeface="Berlin Sans FB" panose="020E0602020502020306" pitchFamily="34" charset="0"/>
              </a:rPr>
              <a:t>Je pars à la recherche du bien immobilier de mes rêves ! </a:t>
            </a:r>
            <a:endParaRPr lang="fr-FR" sz="800" dirty="0">
              <a:latin typeface="Berlin Sans FB" panose="020E0602020502020306" pitchFamily="34" charset="0"/>
            </a:endParaRPr>
          </a:p>
        </p:txBody>
      </p:sp>
      <p:sp>
        <p:nvSpPr>
          <p:cNvPr id="24" name="ZoneTexte 23">
            <a:hlinkClick r:id="" action="ppaction://noaction"/>
          </p:cNvPr>
          <p:cNvSpPr txBox="1"/>
          <p:nvPr/>
        </p:nvSpPr>
        <p:spPr>
          <a:xfrm>
            <a:off x="3591843" y="3894626"/>
            <a:ext cx="936104" cy="338554"/>
          </a:xfrm>
          <a:prstGeom prst="rect">
            <a:avLst/>
          </a:prstGeom>
          <a:noFill/>
          <a:ln>
            <a:solidFill>
              <a:schemeClr val="tx1"/>
            </a:solidFill>
          </a:ln>
        </p:spPr>
        <p:txBody>
          <a:bodyPr wrap="square" rtlCol="0">
            <a:spAutoFit/>
          </a:bodyPr>
          <a:lstStyle/>
          <a:p>
            <a:pPr algn="ctr"/>
            <a:r>
              <a:rPr lang="fr-FR" sz="800" dirty="0" smtClean="0">
                <a:latin typeface="Berlin Sans FB" panose="020E0602020502020306" pitchFamily="34" charset="0"/>
              </a:rPr>
              <a:t>Je signe la demande de prêt</a:t>
            </a:r>
            <a:endParaRPr lang="fr-FR" sz="800" dirty="0">
              <a:latin typeface="Berlin Sans FB" panose="020E0602020502020306" pitchFamily="34" charset="0"/>
            </a:endParaRPr>
          </a:p>
        </p:txBody>
      </p:sp>
      <p:pic>
        <p:nvPicPr>
          <p:cNvPr id="28" name="Picture 7" descr="Signature premium icon"/>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491880" y="3654199"/>
            <a:ext cx="360000" cy="360000"/>
          </a:xfrm>
          <a:prstGeom prst="rect">
            <a:avLst/>
          </a:prstGeom>
          <a:extLst>
            <a:ext uri="{909E8E84-426E-40DD-AFC4-6F175D3DCCD1}">
              <a14:hiddenFill xmlns:a14="http://schemas.microsoft.com/office/drawing/2010/main">
                <a:solidFill>
                  <a:srgbClr val="FFFFFF"/>
                </a:solidFill>
              </a14:hiddenFill>
            </a:ext>
          </a:extLst>
        </p:spPr>
      </p:pic>
      <p:sp>
        <p:nvSpPr>
          <p:cNvPr id="29" name="ZoneTexte 28">
            <a:hlinkClick r:id="" action="ppaction://noaction"/>
          </p:cNvPr>
          <p:cNvSpPr txBox="1"/>
          <p:nvPr/>
        </p:nvSpPr>
        <p:spPr>
          <a:xfrm>
            <a:off x="5844436" y="4075497"/>
            <a:ext cx="1080120" cy="707886"/>
          </a:xfrm>
          <a:prstGeom prst="rect">
            <a:avLst/>
          </a:prstGeom>
          <a:noFill/>
          <a:ln>
            <a:solidFill>
              <a:schemeClr val="tx1"/>
            </a:solidFill>
          </a:ln>
        </p:spPr>
        <p:txBody>
          <a:bodyPr wrap="square" rtlCol="0">
            <a:spAutoFit/>
          </a:bodyPr>
          <a:lstStyle/>
          <a:p>
            <a:pPr algn="ctr"/>
            <a:r>
              <a:rPr lang="fr-FR" sz="800" dirty="0" smtClean="0">
                <a:latin typeface="Berlin Sans FB" panose="020E0602020502020306" pitchFamily="34" charset="0"/>
              </a:rPr>
              <a:t>Après un délai de réflexion, je peux signer l’offre de prêt et la retourner à ma banque</a:t>
            </a:r>
            <a:endParaRPr lang="fr-FR" sz="800" dirty="0">
              <a:latin typeface="Berlin Sans FB" panose="020E0602020502020306" pitchFamily="34" charset="0"/>
            </a:endParaRPr>
          </a:p>
        </p:txBody>
      </p:sp>
      <p:sp>
        <p:nvSpPr>
          <p:cNvPr id="30" name="ZoneTexte 29">
            <a:hlinkClick r:id="" action="ppaction://noaction"/>
          </p:cNvPr>
          <p:cNvSpPr txBox="1"/>
          <p:nvPr/>
        </p:nvSpPr>
        <p:spPr>
          <a:xfrm>
            <a:off x="5115573" y="3607297"/>
            <a:ext cx="936104" cy="338554"/>
          </a:xfrm>
          <a:prstGeom prst="rect">
            <a:avLst/>
          </a:prstGeom>
          <a:noFill/>
          <a:ln>
            <a:solidFill>
              <a:schemeClr val="tx1"/>
            </a:solidFill>
          </a:ln>
        </p:spPr>
        <p:txBody>
          <a:bodyPr wrap="square" rtlCol="0">
            <a:spAutoFit/>
          </a:bodyPr>
          <a:lstStyle/>
          <a:p>
            <a:pPr algn="ctr"/>
            <a:r>
              <a:rPr lang="fr-FR" sz="800" dirty="0" smtClean="0">
                <a:latin typeface="Berlin Sans FB" panose="020E0602020502020306" pitchFamily="34" charset="0"/>
              </a:rPr>
              <a:t>Je réceptionne l’offre de prêt.</a:t>
            </a:r>
            <a:endParaRPr lang="fr-FR" sz="800" dirty="0">
              <a:latin typeface="Berlin Sans FB" panose="020E0602020502020306" pitchFamily="34" charset="0"/>
            </a:endParaRPr>
          </a:p>
        </p:txBody>
      </p:sp>
      <p:sp>
        <p:nvSpPr>
          <p:cNvPr id="21" name="ZoneTexte 20">
            <a:hlinkClick r:id="" action="ppaction://noaction"/>
          </p:cNvPr>
          <p:cNvSpPr txBox="1"/>
          <p:nvPr/>
        </p:nvSpPr>
        <p:spPr>
          <a:xfrm>
            <a:off x="6894845" y="700165"/>
            <a:ext cx="1239366" cy="461665"/>
          </a:xfrm>
          <a:prstGeom prst="rect">
            <a:avLst/>
          </a:prstGeom>
          <a:solidFill>
            <a:schemeClr val="bg1"/>
          </a:solidFill>
          <a:ln w="3175">
            <a:solidFill>
              <a:schemeClr val="tx1"/>
            </a:solidFill>
          </a:ln>
        </p:spPr>
        <p:txBody>
          <a:bodyPr wrap="square" rtlCol="0">
            <a:spAutoFit/>
          </a:bodyPr>
          <a:lstStyle/>
          <a:p>
            <a:pPr algn="ctr"/>
            <a:r>
              <a:rPr lang="fr-FR" sz="800" dirty="0" smtClean="0">
                <a:latin typeface="Berlin Sans FB" panose="020E0602020502020306" pitchFamily="34" charset="0"/>
              </a:rPr>
              <a:t>Signature de l’acte authentique chez le Notaire.</a:t>
            </a:r>
          </a:p>
        </p:txBody>
      </p:sp>
      <p:sp>
        <p:nvSpPr>
          <p:cNvPr id="27" name="Double flèche horizontale 26"/>
          <p:cNvSpPr/>
          <p:nvPr/>
        </p:nvSpPr>
        <p:spPr>
          <a:xfrm>
            <a:off x="2257974" y="2501451"/>
            <a:ext cx="4126522" cy="298983"/>
          </a:xfrm>
          <a:prstGeom prst="leftRightArrow">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700" dirty="0" smtClean="0">
                <a:solidFill>
                  <a:schemeClr val="tx1"/>
                </a:solidFill>
                <a:latin typeface="Berlin Sans FB" panose="020E0602020502020306" pitchFamily="34" charset="0"/>
              </a:rPr>
              <a:t>4 à 10 semaines en moyenne (non contractuel)</a:t>
            </a:r>
            <a:endParaRPr lang="fr-FR" sz="700" dirty="0">
              <a:solidFill>
                <a:schemeClr val="tx1"/>
              </a:solidFill>
              <a:latin typeface="Berlin Sans FB" panose="020E0602020502020306" pitchFamily="34" charset="0"/>
            </a:endParaRPr>
          </a:p>
        </p:txBody>
      </p:sp>
      <p:sp>
        <p:nvSpPr>
          <p:cNvPr id="47" name="Double flèche horizontale 46"/>
          <p:cNvSpPr/>
          <p:nvPr/>
        </p:nvSpPr>
        <p:spPr>
          <a:xfrm>
            <a:off x="5577823" y="2848831"/>
            <a:ext cx="806674" cy="298983"/>
          </a:xfrm>
          <a:prstGeom prst="leftRightArrow">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700" dirty="0" smtClean="0">
                <a:solidFill>
                  <a:schemeClr val="tx1"/>
                </a:solidFill>
                <a:latin typeface="Berlin Sans FB" panose="020E0602020502020306" pitchFamily="34" charset="0"/>
              </a:rPr>
              <a:t>11 jours mini </a:t>
            </a:r>
            <a:endParaRPr lang="fr-FR" sz="700" dirty="0">
              <a:solidFill>
                <a:schemeClr val="tx1"/>
              </a:solidFill>
              <a:latin typeface="Berlin Sans FB" panose="020E0602020502020306" pitchFamily="34" charset="0"/>
            </a:endParaRPr>
          </a:p>
        </p:txBody>
      </p:sp>
      <p:sp>
        <p:nvSpPr>
          <p:cNvPr id="40" name="ZoneTexte 39"/>
          <p:cNvSpPr txBox="1"/>
          <p:nvPr/>
        </p:nvSpPr>
        <p:spPr>
          <a:xfrm>
            <a:off x="135459" y="33667"/>
            <a:ext cx="7460879" cy="677108"/>
          </a:xfrm>
          <a:prstGeom prst="rect">
            <a:avLst/>
          </a:prstGeom>
          <a:noFill/>
        </p:spPr>
        <p:txBody>
          <a:bodyPr wrap="square" rtlCol="0">
            <a:spAutoFit/>
          </a:bodyPr>
          <a:lstStyle/>
          <a:p>
            <a:r>
              <a:rPr lang="fr-FR" sz="2000" b="1" dirty="0" smtClean="0">
                <a:solidFill>
                  <a:srgbClr val="FF0000"/>
                </a:solidFill>
                <a:latin typeface="Berlin Sans FB" panose="020E0602020502020306" pitchFamily="34" charset="0"/>
              </a:rPr>
              <a:t>L</a:t>
            </a:r>
            <a:r>
              <a:rPr lang="fr-FR" sz="2000" b="1" dirty="0" smtClean="0">
                <a:latin typeface="Berlin Sans FB" panose="020E0602020502020306" pitchFamily="34" charset="0"/>
              </a:rPr>
              <a:t>ES </a:t>
            </a:r>
            <a:r>
              <a:rPr lang="fr-FR" sz="2000" b="1" dirty="0" smtClean="0">
                <a:latin typeface="Berlin Sans FB" panose="020E0602020502020306" pitchFamily="34" charset="0"/>
                <a:hlinkClick r:id="rId8"/>
              </a:rPr>
              <a:t>ÉTAPES</a:t>
            </a:r>
            <a:r>
              <a:rPr lang="fr-FR" sz="2000" b="1" dirty="0" smtClean="0">
                <a:latin typeface="Berlin Sans FB" panose="020E0602020502020306" pitchFamily="34" charset="0"/>
              </a:rPr>
              <a:t> DE MON </a:t>
            </a:r>
            <a:r>
              <a:rPr lang="fr-FR" sz="2000" b="1" dirty="0" smtClean="0">
                <a:solidFill>
                  <a:srgbClr val="FF0000"/>
                </a:solidFill>
                <a:latin typeface="Berlin Sans FB" panose="020E0602020502020306" pitchFamily="34" charset="0"/>
              </a:rPr>
              <a:t>A</a:t>
            </a:r>
            <a:r>
              <a:rPr lang="fr-FR" sz="2000" b="1" dirty="0" smtClean="0">
                <a:latin typeface="Berlin Sans FB" panose="020E0602020502020306" pitchFamily="34" charset="0"/>
              </a:rPr>
              <a:t>CHAT </a:t>
            </a:r>
            <a:r>
              <a:rPr lang="fr-FR" sz="2000" b="1" dirty="0" smtClean="0">
                <a:solidFill>
                  <a:srgbClr val="FF0000"/>
                </a:solidFill>
                <a:latin typeface="Berlin Sans FB" panose="020E0602020502020306" pitchFamily="34" charset="0"/>
              </a:rPr>
              <a:t>I</a:t>
            </a:r>
            <a:r>
              <a:rPr lang="fr-FR" sz="2000" b="1" dirty="0" smtClean="0">
                <a:latin typeface="Berlin Sans FB" panose="020E0602020502020306" pitchFamily="34" charset="0"/>
              </a:rPr>
              <a:t>MMOBILIER</a:t>
            </a:r>
            <a:endParaRPr lang="fr-FR" sz="2000" dirty="0" smtClean="0">
              <a:latin typeface="Berlin Sans FB" panose="020E0602020502020306" pitchFamily="34" charset="0"/>
            </a:endParaRPr>
          </a:p>
          <a:p>
            <a:endParaRPr lang="fr-FR" dirty="0" smtClean="0">
              <a:latin typeface="Berlin Sans FB" panose="020E0602020502020306" pitchFamily="34" charset="0"/>
            </a:endParaRPr>
          </a:p>
        </p:txBody>
      </p:sp>
      <p:pic>
        <p:nvPicPr>
          <p:cNvPr id="1026"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31687" y="2680749"/>
            <a:ext cx="338109" cy="3381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ZoneTexte 10"/>
          <p:cNvSpPr txBox="1"/>
          <p:nvPr/>
        </p:nvSpPr>
        <p:spPr>
          <a:xfrm>
            <a:off x="321807" y="3683216"/>
            <a:ext cx="1343637" cy="430887"/>
          </a:xfrm>
          <a:prstGeom prst="rect">
            <a:avLst/>
          </a:prstGeom>
          <a:noFill/>
        </p:spPr>
        <p:txBody>
          <a:bodyPr wrap="none" rtlCol="0">
            <a:spAutoFit/>
          </a:bodyPr>
          <a:lstStyle/>
          <a:p>
            <a:pPr algn="ctr"/>
            <a:r>
              <a:rPr lang="fr-FR" sz="1050" dirty="0" smtClean="0">
                <a:latin typeface="MV Boli" panose="02000500030200090000" pitchFamily="2" charset="0"/>
                <a:cs typeface="MV Boli" panose="02000500030200090000" pitchFamily="2" charset="0"/>
              </a:rPr>
              <a:t>Ça y est ! </a:t>
            </a:r>
          </a:p>
          <a:p>
            <a:pPr algn="ctr"/>
            <a:r>
              <a:rPr lang="fr-FR" sz="1050" dirty="0" smtClean="0">
                <a:latin typeface="MV Boli" panose="02000500030200090000" pitchFamily="2" charset="0"/>
                <a:cs typeface="MV Boli" panose="02000500030200090000" pitchFamily="2" charset="0"/>
              </a:rPr>
              <a:t>Je l’ai trouvé !! </a:t>
            </a:r>
            <a:endParaRPr lang="fr-FR" sz="1050" dirty="0">
              <a:latin typeface="MV Boli" panose="02000500030200090000" pitchFamily="2" charset="0"/>
              <a:cs typeface="MV Boli" panose="02000500030200090000" pitchFamily="2" charset="0"/>
            </a:endParaRPr>
          </a:p>
        </p:txBody>
      </p:sp>
      <p:sp>
        <p:nvSpPr>
          <p:cNvPr id="41" name="ZoneTexte 40">
            <a:hlinkClick r:id="rId10" action="ppaction://hlinksldjump"/>
          </p:cNvPr>
          <p:cNvSpPr txBox="1"/>
          <p:nvPr/>
        </p:nvSpPr>
        <p:spPr>
          <a:xfrm>
            <a:off x="831687" y="720428"/>
            <a:ext cx="1724089" cy="461665"/>
          </a:xfrm>
          <a:prstGeom prst="rect">
            <a:avLst/>
          </a:prstGeom>
          <a:noFill/>
          <a:ln>
            <a:solidFill>
              <a:schemeClr val="tx1"/>
            </a:solidFill>
          </a:ln>
        </p:spPr>
        <p:txBody>
          <a:bodyPr wrap="square" rtlCol="0">
            <a:spAutoFit/>
          </a:bodyPr>
          <a:lstStyle/>
          <a:p>
            <a:pPr algn="ctr"/>
            <a:r>
              <a:rPr lang="fr-FR" sz="800" dirty="0" smtClean="0">
                <a:latin typeface="Berlin Sans FB" panose="020E0602020502020306" pitchFamily="34" charset="0"/>
              </a:rPr>
              <a:t>Je réserve mon bien en signant le  </a:t>
            </a:r>
          </a:p>
          <a:p>
            <a:pPr algn="ctr"/>
            <a:r>
              <a:rPr lang="fr-FR" sz="800" dirty="0" smtClean="0">
                <a:latin typeface="Berlin Sans FB" panose="020E0602020502020306" pitchFamily="34" charset="0"/>
              </a:rPr>
              <a:t>précontrat : compromis, promesse de vente (vendeur / acheteur)</a:t>
            </a:r>
            <a:endParaRPr lang="fr-FR" sz="800" dirty="0">
              <a:latin typeface="Berlin Sans FB" panose="020E0602020502020306" pitchFamily="34" charset="0"/>
            </a:endParaRPr>
          </a:p>
        </p:txBody>
      </p:sp>
      <p:pic>
        <p:nvPicPr>
          <p:cNvPr id="1031" name="Picture 7" descr="Signature premium icon"/>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277947" y="973683"/>
            <a:ext cx="360000" cy="360000"/>
          </a:xfrm>
          <a:prstGeom prst="rect">
            <a:avLst/>
          </a:prstGeom>
          <a:noFill/>
          <a:extLst>
            <a:ext uri="{909E8E84-426E-40DD-AFC4-6F175D3DCCD1}">
              <a14:hiddenFill xmlns:a14="http://schemas.microsoft.com/office/drawing/2010/main">
                <a:solidFill>
                  <a:srgbClr val="FFFFFF"/>
                </a:solidFill>
              </a14:hiddenFill>
            </a:ext>
          </a:extLst>
        </p:spPr>
      </p:pic>
      <p:sp>
        <p:nvSpPr>
          <p:cNvPr id="45" name="ZoneTexte 44">
            <a:hlinkClick r:id="" action="ppaction://noaction"/>
          </p:cNvPr>
          <p:cNvSpPr txBox="1"/>
          <p:nvPr/>
        </p:nvSpPr>
        <p:spPr>
          <a:xfrm>
            <a:off x="2774971" y="1305904"/>
            <a:ext cx="936064" cy="584775"/>
          </a:xfrm>
          <a:prstGeom prst="rect">
            <a:avLst/>
          </a:prstGeom>
          <a:noFill/>
          <a:ln>
            <a:solidFill>
              <a:schemeClr val="tx1"/>
            </a:solidFill>
          </a:ln>
        </p:spPr>
        <p:txBody>
          <a:bodyPr wrap="square" rtlCol="0">
            <a:spAutoFit/>
          </a:bodyPr>
          <a:lstStyle/>
          <a:p>
            <a:pPr algn="ctr"/>
            <a:r>
              <a:rPr lang="fr-FR" sz="800" dirty="0" smtClean="0">
                <a:latin typeface="Berlin Sans FB" panose="020E0602020502020306" pitchFamily="34" charset="0"/>
              </a:rPr>
              <a:t>Mon conseiller effectue une première analyse de mon projet. </a:t>
            </a:r>
            <a:endParaRPr lang="fr-FR" sz="800" dirty="0">
              <a:latin typeface="Berlin Sans FB" panose="020E0602020502020306" pitchFamily="34" charset="0"/>
            </a:endParaRPr>
          </a:p>
        </p:txBody>
      </p:sp>
      <p:sp>
        <p:nvSpPr>
          <p:cNvPr id="49" name="ZoneTexte 48">
            <a:hlinkClick r:id="" action="ppaction://noaction"/>
          </p:cNvPr>
          <p:cNvSpPr txBox="1"/>
          <p:nvPr/>
        </p:nvSpPr>
        <p:spPr>
          <a:xfrm>
            <a:off x="1633649" y="4212593"/>
            <a:ext cx="1124173" cy="338554"/>
          </a:xfrm>
          <a:prstGeom prst="rect">
            <a:avLst/>
          </a:prstGeom>
          <a:noFill/>
          <a:ln>
            <a:solidFill>
              <a:schemeClr val="tx1"/>
            </a:solidFill>
          </a:ln>
        </p:spPr>
        <p:txBody>
          <a:bodyPr wrap="square" rtlCol="0">
            <a:spAutoFit/>
          </a:bodyPr>
          <a:lstStyle/>
          <a:p>
            <a:pPr algn="ctr"/>
            <a:r>
              <a:rPr lang="fr-FR" sz="800" dirty="0" smtClean="0">
                <a:latin typeface="Berlin Sans FB" panose="020E0602020502020306" pitchFamily="34" charset="0"/>
              </a:rPr>
              <a:t>Je prends RDV avec mon conseiller. </a:t>
            </a:r>
            <a:endParaRPr lang="fr-FR" sz="800" dirty="0">
              <a:latin typeface="Berlin Sans FB" panose="020E0602020502020306" pitchFamily="34" charset="0"/>
            </a:endParaRPr>
          </a:p>
        </p:txBody>
      </p:sp>
      <p:pic>
        <p:nvPicPr>
          <p:cNvPr id="1027" name="Picture 3"/>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t="14154" b="14327"/>
          <a:stretch/>
        </p:blipFill>
        <p:spPr bwMode="auto">
          <a:xfrm>
            <a:off x="1987813" y="3617726"/>
            <a:ext cx="415846" cy="29741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6" name="ZoneTexte 65">
            <a:hlinkClick r:id="" action="ppaction://noaction"/>
          </p:cNvPr>
          <p:cNvSpPr txBox="1"/>
          <p:nvPr/>
        </p:nvSpPr>
        <p:spPr>
          <a:xfrm>
            <a:off x="4367180" y="1037573"/>
            <a:ext cx="1224136" cy="707886"/>
          </a:xfrm>
          <a:prstGeom prst="rect">
            <a:avLst/>
          </a:prstGeom>
          <a:noFill/>
          <a:ln>
            <a:solidFill>
              <a:schemeClr val="tx1"/>
            </a:solidFill>
          </a:ln>
        </p:spPr>
        <p:txBody>
          <a:bodyPr wrap="square" rtlCol="0">
            <a:spAutoFit/>
          </a:bodyPr>
          <a:lstStyle/>
          <a:p>
            <a:pPr algn="ctr"/>
            <a:r>
              <a:rPr lang="fr-FR" sz="800" dirty="0" smtClean="0">
                <a:latin typeface="Berlin Sans FB" panose="020E0602020502020306" pitchFamily="34" charset="0"/>
              </a:rPr>
              <a:t>Mon conseiller finalise l’étude de mon projet. Monte le dossier de crédit. Edite et m’envoie l’offre de prêt.</a:t>
            </a:r>
            <a:endParaRPr lang="fr-FR" sz="800" dirty="0">
              <a:latin typeface="Berlin Sans FB" panose="020E0602020502020306" pitchFamily="34" charset="0"/>
            </a:endParaRPr>
          </a:p>
        </p:txBody>
      </p:sp>
      <p:pic>
        <p:nvPicPr>
          <p:cNvPr id="67" name="Picture 17" descr="Performance premium icon"/>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508144" y="825288"/>
            <a:ext cx="360000" cy="360000"/>
          </a:xfrm>
          <a:prstGeom prst="rect">
            <a:avLst/>
          </a:prstGeom>
          <a:extLst>
            <a:ext uri="{909E8E84-426E-40DD-AFC4-6F175D3DCCD1}">
              <a14:hiddenFill xmlns:a14="http://schemas.microsoft.com/office/drawing/2010/main">
                <a:solidFill>
                  <a:srgbClr val="FFFFFF"/>
                </a:solidFill>
              </a14:hiddenFill>
            </a:ext>
          </a:extLst>
        </p:spPr>
      </p:pic>
      <p:pic>
        <p:nvPicPr>
          <p:cNvPr id="1029" name="Picture 5" descr="Risks premium icon"/>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607179" y="1770133"/>
            <a:ext cx="301285" cy="301285"/>
          </a:xfrm>
          <a:prstGeom prst="rect">
            <a:avLst/>
          </a:prstGeom>
          <a:extLst>
            <a:ext uri="{909E8E84-426E-40DD-AFC4-6F175D3DCCD1}">
              <a14:hiddenFill xmlns:a14="http://schemas.microsoft.com/office/drawing/2010/main">
                <a:solidFill>
                  <a:srgbClr val="FFFFFF"/>
                </a:solidFill>
              </a14:hiddenFill>
            </a:ext>
          </a:extLst>
        </p:spPr>
      </p:pic>
      <p:sp>
        <p:nvSpPr>
          <p:cNvPr id="70" name="ZoneTexte 69"/>
          <p:cNvSpPr txBox="1"/>
          <p:nvPr/>
        </p:nvSpPr>
        <p:spPr>
          <a:xfrm>
            <a:off x="7452320" y="3363838"/>
            <a:ext cx="1495148" cy="369332"/>
          </a:xfrm>
          <a:prstGeom prst="rect">
            <a:avLst/>
          </a:prstGeom>
          <a:solidFill>
            <a:schemeClr val="bg1"/>
          </a:solidFill>
        </p:spPr>
        <p:txBody>
          <a:bodyPr wrap="square" rtlCol="0">
            <a:spAutoFit/>
          </a:bodyPr>
          <a:lstStyle/>
          <a:p>
            <a:pPr algn="ctr"/>
            <a:r>
              <a:rPr lang="fr-FR" sz="900" dirty="0" smtClean="0">
                <a:latin typeface="MV Boli" panose="02000500030200090000" pitchFamily="2" charset="0"/>
                <a:cs typeface="MV Boli" panose="02000500030200090000" pitchFamily="2" charset="0"/>
              </a:rPr>
              <a:t>Chouette, je suis propriétaire !! </a:t>
            </a:r>
            <a:endParaRPr lang="fr-FR" sz="900" dirty="0">
              <a:latin typeface="MV Boli" panose="02000500030200090000" pitchFamily="2" charset="0"/>
              <a:cs typeface="MV Boli" panose="02000500030200090000" pitchFamily="2" charset="0"/>
            </a:endParaRPr>
          </a:p>
        </p:txBody>
      </p:sp>
      <p:pic>
        <p:nvPicPr>
          <p:cNvPr id="71" name="Picture 7" descr="Signature premium icon"/>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744556" y="4551147"/>
            <a:ext cx="360000" cy="360000"/>
          </a:xfrm>
          <a:prstGeom prst="rect">
            <a:avLst/>
          </a:prstGeom>
          <a:extLst>
            <a:ext uri="{909E8E84-426E-40DD-AFC4-6F175D3DCCD1}">
              <a14:hiddenFill xmlns:a14="http://schemas.microsoft.com/office/drawing/2010/main">
                <a:solidFill>
                  <a:srgbClr val="FFFFFF"/>
                </a:solidFill>
              </a14:hiddenFill>
            </a:ext>
          </a:extLst>
        </p:spPr>
      </p:pic>
      <p:pic>
        <p:nvPicPr>
          <p:cNvPr id="1039" name="Picture 15" descr="Letter premium icon"/>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967437" y="3886706"/>
            <a:ext cx="360000" cy="360000"/>
          </a:xfrm>
          <a:prstGeom prst="rect">
            <a:avLst/>
          </a:prstGeom>
          <a:extLst>
            <a:ext uri="{909E8E84-426E-40DD-AFC4-6F175D3DCCD1}">
              <a14:hiddenFill xmlns:a14="http://schemas.microsoft.com/office/drawing/2010/main">
                <a:solidFill>
                  <a:srgbClr val="FFFFFF"/>
                </a:solidFill>
              </a14:hiddenFill>
            </a:ext>
          </a:extLst>
        </p:spPr>
      </p:pic>
      <p:sp>
        <p:nvSpPr>
          <p:cNvPr id="43" name="ZoneTexte 42">
            <a:hlinkClick r:id="rId15" action="ppaction://hlinksldjump"/>
          </p:cNvPr>
          <p:cNvSpPr txBox="1"/>
          <p:nvPr/>
        </p:nvSpPr>
        <p:spPr>
          <a:xfrm>
            <a:off x="63451" y="1483716"/>
            <a:ext cx="1268189" cy="461665"/>
          </a:xfrm>
          <a:prstGeom prst="rect">
            <a:avLst/>
          </a:prstGeom>
          <a:noFill/>
          <a:ln>
            <a:solidFill>
              <a:schemeClr val="tx1"/>
            </a:solidFill>
          </a:ln>
        </p:spPr>
        <p:txBody>
          <a:bodyPr wrap="square" rtlCol="0">
            <a:spAutoFit/>
          </a:bodyPr>
          <a:lstStyle/>
          <a:p>
            <a:pPr algn="ctr"/>
            <a:r>
              <a:rPr lang="fr-FR" sz="800" dirty="0" smtClean="0">
                <a:latin typeface="Berlin Sans FB" panose="020E0602020502020306" pitchFamily="34" charset="0"/>
              </a:rPr>
              <a:t>Grâce à mon conseiller, je détermine la somme que je peux emprunter. </a:t>
            </a:r>
            <a:endParaRPr lang="fr-FR" sz="800" dirty="0">
              <a:latin typeface="Berlin Sans FB" panose="020E0602020502020306" pitchFamily="34" charset="0"/>
            </a:endParaRPr>
          </a:p>
        </p:txBody>
      </p:sp>
      <p:sp>
        <p:nvSpPr>
          <p:cNvPr id="50" name="Flèche droite 49"/>
          <p:cNvSpPr/>
          <p:nvPr/>
        </p:nvSpPr>
        <p:spPr>
          <a:xfrm>
            <a:off x="107504" y="2250249"/>
            <a:ext cx="8914921" cy="286252"/>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57" name="ZoneTexte 56">
            <a:hlinkClick r:id="" action="ppaction://noaction"/>
          </p:cNvPr>
          <p:cNvSpPr txBox="1"/>
          <p:nvPr/>
        </p:nvSpPr>
        <p:spPr>
          <a:xfrm>
            <a:off x="7068570" y="1600856"/>
            <a:ext cx="671782" cy="338554"/>
          </a:xfrm>
          <a:prstGeom prst="rect">
            <a:avLst/>
          </a:prstGeom>
          <a:solidFill>
            <a:schemeClr val="bg1"/>
          </a:solidFill>
          <a:ln w="3175">
            <a:solidFill>
              <a:schemeClr val="tx1"/>
            </a:solidFill>
          </a:ln>
        </p:spPr>
        <p:txBody>
          <a:bodyPr wrap="square" rtlCol="0">
            <a:spAutoFit/>
          </a:bodyPr>
          <a:lstStyle/>
          <a:p>
            <a:pPr algn="ctr"/>
            <a:r>
              <a:rPr lang="fr-FR" sz="800" dirty="0" smtClean="0">
                <a:latin typeface="Berlin Sans FB" panose="020E0602020502020306" pitchFamily="34" charset="0"/>
              </a:rPr>
              <a:t>Déblocage des fonds</a:t>
            </a:r>
          </a:p>
        </p:txBody>
      </p:sp>
      <p:pic>
        <p:nvPicPr>
          <p:cNvPr id="1045" name="Picture 21" descr="Property premium icon"/>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7020272" y="3018858"/>
            <a:ext cx="360000" cy="360000"/>
          </a:xfrm>
          <a:prstGeom prst="rect">
            <a:avLst/>
          </a:prstGeom>
          <a:extLst>
            <a:ext uri="{909E8E84-426E-40DD-AFC4-6F175D3DCCD1}">
              <a14:hiddenFill xmlns:a14="http://schemas.microsoft.com/office/drawing/2010/main">
                <a:solidFill>
                  <a:srgbClr val="FFFFFF"/>
                </a:solidFill>
              </a14:hiddenFill>
            </a:ext>
          </a:extLst>
        </p:spPr>
      </p:pic>
      <p:pic>
        <p:nvPicPr>
          <p:cNvPr id="3" name="Picture 2"/>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8038482" y="2931790"/>
            <a:ext cx="327304" cy="327304"/>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6900425" y="1815231"/>
            <a:ext cx="311363" cy="311363"/>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rotWithShape="1">
          <a:blip r:embed="rId19" cstate="print">
            <a:extLst>
              <a:ext uri="{28A0092B-C50C-407E-A947-70E740481C1C}">
                <a14:useLocalDpi xmlns:a14="http://schemas.microsoft.com/office/drawing/2010/main" val="0"/>
              </a:ext>
            </a:extLst>
          </a:blip>
          <a:srcRect l="12013" r="11364"/>
          <a:stretch/>
        </p:blipFill>
        <p:spPr bwMode="auto">
          <a:xfrm>
            <a:off x="2789062" y="3216435"/>
            <a:ext cx="248908" cy="324846"/>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5" name="Picture 2" descr="Résultat de recherche d'images pour &quot;notaire&quot;">
            <a:hlinkClick r:id="rId20"/>
          </p:cNvPr>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7992011" y="540888"/>
            <a:ext cx="284400" cy="284400"/>
          </a:xfrm>
          <a:prstGeom prst="rect">
            <a:avLst/>
          </a:prstGeom>
          <a:extLst>
            <a:ext uri="{909E8E84-426E-40DD-AFC4-6F175D3DCCD1}">
              <a14:hiddenFill xmlns:a14="http://schemas.microsoft.com/office/drawing/2010/main">
                <a:solidFill>
                  <a:srgbClr val="FFFFFF"/>
                </a:solidFill>
              </a14:hiddenFill>
            </a:ext>
          </a:extLst>
        </p:spPr>
      </p:pic>
      <p:pic>
        <p:nvPicPr>
          <p:cNvPr id="6" name="Picture 7"/>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1169796" y="1809137"/>
            <a:ext cx="308832" cy="3088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2" name="Picture 8"/>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7884368" y="1841869"/>
            <a:ext cx="311363" cy="311363"/>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9" name="Picture 4" descr="Résultat de recherche d'images pour &quot;caisse d'epargne logo&quot;">
            <a:hlinkClick r:id="rId24"/>
          </p:cNvPr>
          <p:cNvPicPr>
            <a:picLocks noChangeAspect="1" noChangeArrowheads="1"/>
          </p:cNvPicPr>
          <p:nvPr/>
        </p:nvPicPr>
        <p:blipFill rotWithShape="1">
          <a:blip r:embed="rId25" cstate="print">
            <a:extLst>
              <a:ext uri="{28A0092B-C50C-407E-A947-70E740481C1C}">
                <a14:useLocalDpi xmlns:a14="http://schemas.microsoft.com/office/drawing/2010/main" val="0"/>
              </a:ext>
            </a:extLst>
          </a:blip>
          <a:srcRect l="21871" r="21791"/>
          <a:stretch/>
        </p:blipFill>
        <p:spPr bwMode="auto">
          <a:xfrm>
            <a:off x="1280066" y="1544387"/>
            <a:ext cx="198562" cy="197958"/>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4" descr="Résultat de recherche d'images pour &quot;caisse d'epargne logo&quot;">
            <a:hlinkClick r:id="rId24"/>
          </p:cNvPr>
          <p:cNvPicPr>
            <a:picLocks noChangeAspect="1" noChangeArrowheads="1"/>
          </p:cNvPicPr>
          <p:nvPr/>
        </p:nvPicPr>
        <p:blipFill rotWithShape="1">
          <a:blip r:embed="rId25" cstate="print">
            <a:extLst>
              <a:ext uri="{28A0092B-C50C-407E-A947-70E740481C1C}">
                <a14:useLocalDpi xmlns:a14="http://schemas.microsoft.com/office/drawing/2010/main" val="0"/>
              </a:ext>
            </a:extLst>
          </a:blip>
          <a:srcRect l="21871" r="21791"/>
          <a:stretch/>
        </p:blipFill>
        <p:spPr bwMode="auto">
          <a:xfrm>
            <a:off x="2651666" y="4463596"/>
            <a:ext cx="198562" cy="197958"/>
          </a:xfrm>
          <a:prstGeom prst="rect">
            <a:avLst/>
          </a:prstGeom>
          <a:extLst>
            <a:ext uri="{909E8E84-426E-40DD-AFC4-6F175D3DCCD1}">
              <a14:hiddenFill xmlns:a14="http://schemas.microsoft.com/office/drawing/2010/main">
                <a:solidFill>
                  <a:srgbClr val="FFFFFF"/>
                </a:solidFill>
              </a14:hiddenFill>
            </a:ext>
          </a:extLst>
        </p:spPr>
      </p:pic>
      <p:pic>
        <p:nvPicPr>
          <p:cNvPr id="63" name="Picture 4" descr="Résultat de recherche d'images pour &quot;caisse d'epargne logo&quot;">
            <a:hlinkClick r:id="rId24"/>
          </p:cNvPr>
          <p:cNvPicPr>
            <a:picLocks noChangeAspect="1" noChangeArrowheads="1"/>
          </p:cNvPicPr>
          <p:nvPr/>
        </p:nvPicPr>
        <p:blipFill rotWithShape="1">
          <a:blip r:embed="rId25" cstate="print">
            <a:extLst>
              <a:ext uri="{28A0092B-C50C-407E-A947-70E740481C1C}">
                <a14:useLocalDpi xmlns:a14="http://schemas.microsoft.com/office/drawing/2010/main" val="0"/>
              </a:ext>
            </a:extLst>
          </a:blip>
          <a:srcRect l="21871" r="21791"/>
          <a:stretch/>
        </p:blipFill>
        <p:spPr bwMode="auto">
          <a:xfrm>
            <a:off x="3653318" y="1384737"/>
            <a:ext cx="198562" cy="197958"/>
          </a:xfrm>
          <a:prstGeom prst="rect">
            <a:avLst/>
          </a:prstGeom>
          <a:extLst>
            <a:ext uri="{909E8E84-426E-40DD-AFC4-6F175D3DCCD1}">
              <a14:hiddenFill xmlns:a14="http://schemas.microsoft.com/office/drawing/2010/main">
                <a:solidFill>
                  <a:srgbClr val="FFFFFF"/>
                </a:solidFill>
              </a14:hiddenFill>
            </a:ext>
          </a:extLst>
        </p:spPr>
      </p:pic>
      <p:pic>
        <p:nvPicPr>
          <p:cNvPr id="64" name="Picture 4" descr="Résultat de recherche d'images pour &quot;caisse d'epargne logo&quot;">
            <a:hlinkClick r:id="rId24"/>
          </p:cNvPr>
          <p:cNvPicPr>
            <a:picLocks noChangeAspect="1" noChangeArrowheads="1"/>
          </p:cNvPicPr>
          <p:nvPr/>
        </p:nvPicPr>
        <p:blipFill rotWithShape="1">
          <a:blip r:embed="rId25" cstate="print">
            <a:extLst>
              <a:ext uri="{28A0092B-C50C-407E-A947-70E740481C1C}">
                <a14:useLocalDpi xmlns:a14="http://schemas.microsoft.com/office/drawing/2010/main" val="0"/>
              </a:ext>
            </a:extLst>
          </a:blip>
          <a:srcRect l="21871" r="21791"/>
          <a:stretch/>
        </p:blipFill>
        <p:spPr bwMode="auto">
          <a:xfrm>
            <a:off x="2955034" y="3432498"/>
            <a:ext cx="198562" cy="197958"/>
          </a:xfrm>
          <a:prstGeom prst="rect">
            <a:avLst/>
          </a:prstGeom>
          <a:extLst>
            <a:ext uri="{909E8E84-426E-40DD-AFC4-6F175D3DCCD1}">
              <a14:hiddenFill xmlns:a14="http://schemas.microsoft.com/office/drawing/2010/main">
                <a:solidFill>
                  <a:srgbClr val="FFFFFF"/>
                </a:solidFill>
              </a14:hiddenFill>
            </a:ext>
          </a:extLst>
        </p:spPr>
      </p:pic>
      <p:pic>
        <p:nvPicPr>
          <p:cNvPr id="73" name="Picture 4" descr="Résultat de recherche d'images pour &quot;caisse d'epargne logo&quot;">
            <a:hlinkClick r:id="rId24"/>
          </p:cNvPr>
          <p:cNvPicPr>
            <a:picLocks noChangeAspect="1" noChangeArrowheads="1"/>
          </p:cNvPicPr>
          <p:nvPr/>
        </p:nvPicPr>
        <p:blipFill rotWithShape="1">
          <a:blip r:embed="rId25" cstate="print">
            <a:extLst>
              <a:ext uri="{28A0092B-C50C-407E-A947-70E740481C1C}">
                <a14:useLocalDpi xmlns:a14="http://schemas.microsoft.com/office/drawing/2010/main" val="0"/>
              </a:ext>
            </a:extLst>
          </a:blip>
          <a:srcRect l="21871" r="21791"/>
          <a:stretch/>
        </p:blipFill>
        <p:spPr bwMode="auto">
          <a:xfrm>
            <a:off x="4465683" y="4183912"/>
            <a:ext cx="198562" cy="197958"/>
          </a:xfrm>
          <a:prstGeom prst="rect">
            <a:avLst/>
          </a:prstGeom>
          <a:extLst>
            <a:ext uri="{909E8E84-426E-40DD-AFC4-6F175D3DCCD1}">
              <a14:hiddenFill xmlns:a14="http://schemas.microsoft.com/office/drawing/2010/main">
                <a:solidFill>
                  <a:srgbClr val="FFFFFF"/>
                </a:solidFill>
              </a14:hiddenFill>
            </a:ext>
          </a:extLst>
        </p:spPr>
      </p:pic>
      <p:pic>
        <p:nvPicPr>
          <p:cNvPr id="74" name="Picture 4" descr="Résultat de recherche d'images pour &quot;caisse d'epargne logo&quot;">
            <a:hlinkClick r:id="rId24"/>
          </p:cNvPr>
          <p:cNvPicPr>
            <a:picLocks noChangeAspect="1" noChangeArrowheads="1"/>
          </p:cNvPicPr>
          <p:nvPr/>
        </p:nvPicPr>
        <p:blipFill rotWithShape="1">
          <a:blip r:embed="rId25" cstate="print">
            <a:extLst>
              <a:ext uri="{28A0092B-C50C-407E-A947-70E740481C1C}">
                <a14:useLocalDpi xmlns:a14="http://schemas.microsoft.com/office/drawing/2010/main" val="0"/>
              </a:ext>
            </a:extLst>
          </a:blip>
          <a:srcRect l="21871" r="21791"/>
          <a:stretch/>
        </p:blipFill>
        <p:spPr bwMode="auto">
          <a:xfrm>
            <a:off x="4267121" y="1643366"/>
            <a:ext cx="198562" cy="197958"/>
          </a:xfrm>
          <a:prstGeom prst="rect">
            <a:avLst/>
          </a:prstGeom>
          <a:extLst>
            <a:ext uri="{909E8E84-426E-40DD-AFC4-6F175D3DCCD1}">
              <a14:hiddenFill xmlns:a14="http://schemas.microsoft.com/office/drawing/2010/main">
                <a:solidFill>
                  <a:srgbClr val="FFFFFF"/>
                </a:solidFill>
              </a14:hiddenFill>
            </a:ext>
          </a:extLst>
        </p:spPr>
      </p:pic>
      <p:pic>
        <p:nvPicPr>
          <p:cNvPr id="75" name="Picture 4" descr="Résultat de recherche d'images pour &quot;caisse d'epargne logo&quot;">
            <a:hlinkClick r:id="rId24"/>
          </p:cNvPr>
          <p:cNvPicPr>
            <a:picLocks noChangeAspect="1" noChangeArrowheads="1"/>
          </p:cNvPicPr>
          <p:nvPr/>
        </p:nvPicPr>
        <p:blipFill rotWithShape="1">
          <a:blip r:embed="rId25" cstate="print">
            <a:extLst>
              <a:ext uri="{28A0092B-C50C-407E-A947-70E740481C1C}">
                <a14:useLocalDpi xmlns:a14="http://schemas.microsoft.com/office/drawing/2010/main" val="0"/>
              </a:ext>
            </a:extLst>
          </a:blip>
          <a:srcRect l="21871" r="21791"/>
          <a:stretch/>
        </p:blipFill>
        <p:spPr bwMode="auto">
          <a:xfrm>
            <a:off x="5952396" y="3508318"/>
            <a:ext cx="198562" cy="197958"/>
          </a:xfrm>
          <a:prstGeom prst="rect">
            <a:avLst/>
          </a:prstGeom>
          <a:extLst>
            <a:ext uri="{909E8E84-426E-40DD-AFC4-6F175D3DCCD1}">
              <a14:hiddenFill xmlns:a14="http://schemas.microsoft.com/office/drawing/2010/main">
                <a:solidFill>
                  <a:srgbClr val="FFFFFF"/>
                </a:solidFill>
              </a14:hiddenFill>
            </a:ext>
          </a:extLst>
        </p:spPr>
      </p:pic>
      <p:pic>
        <p:nvPicPr>
          <p:cNvPr id="76" name="Picture 4" descr="Résultat de recherche d'images pour &quot;caisse d'epargne logo&quot;">
            <a:hlinkClick r:id="rId24"/>
          </p:cNvPr>
          <p:cNvPicPr>
            <a:picLocks noChangeAspect="1" noChangeArrowheads="1"/>
          </p:cNvPicPr>
          <p:nvPr/>
        </p:nvPicPr>
        <p:blipFill rotWithShape="1">
          <a:blip r:embed="rId25" cstate="print">
            <a:extLst>
              <a:ext uri="{28A0092B-C50C-407E-A947-70E740481C1C}">
                <a14:useLocalDpi xmlns:a14="http://schemas.microsoft.com/office/drawing/2010/main" val="0"/>
              </a:ext>
            </a:extLst>
          </a:blip>
          <a:srcRect l="21871" r="21791"/>
          <a:stretch/>
        </p:blipFill>
        <p:spPr bwMode="auto">
          <a:xfrm>
            <a:off x="6821710" y="3955255"/>
            <a:ext cx="198562" cy="197958"/>
          </a:xfrm>
          <a:prstGeom prst="rect">
            <a:avLst/>
          </a:prstGeom>
          <a:extLst>
            <a:ext uri="{909E8E84-426E-40DD-AFC4-6F175D3DCCD1}">
              <a14:hiddenFill xmlns:a14="http://schemas.microsoft.com/office/drawing/2010/main">
                <a:solidFill>
                  <a:srgbClr val="FFFFFF"/>
                </a:solidFill>
              </a14:hiddenFill>
            </a:ext>
          </a:extLst>
        </p:spPr>
      </p:pic>
      <p:pic>
        <p:nvPicPr>
          <p:cNvPr id="77" name="Picture 4" descr="Résultat de recherche d'images pour &quot;caisse d'epargne logo&quot;">
            <a:hlinkClick r:id="rId24"/>
          </p:cNvPr>
          <p:cNvPicPr>
            <a:picLocks noChangeAspect="1" noChangeArrowheads="1"/>
          </p:cNvPicPr>
          <p:nvPr/>
        </p:nvPicPr>
        <p:blipFill rotWithShape="1">
          <a:blip r:embed="rId25" cstate="print">
            <a:extLst>
              <a:ext uri="{28A0092B-C50C-407E-A947-70E740481C1C}">
                <a14:useLocalDpi xmlns:a14="http://schemas.microsoft.com/office/drawing/2010/main" val="0"/>
              </a:ext>
            </a:extLst>
          </a:blip>
          <a:srcRect l="21871" r="21791"/>
          <a:stretch/>
        </p:blipFill>
        <p:spPr bwMode="auto">
          <a:xfrm>
            <a:off x="8801813" y="1799592"/>
            <a:ext cx="198562" cy="197958"/>
          </a:xfrm>
          <a:prstGeom prst="rect">
            <a:avLst/>
          </a:prstGeom>
          <a:extLst>
            <a:ext uri="{909E8E84-426E-40DD-AFC4-6F175D3DCCD1}">
              <a14:hiddenFill xmlns:a14="http://schemas.microsoft.com/office/drawing/2010/main">
                <a:solidFill>
                  <a:srgbClr val="FFFFFF"/>
                </a:solidFill>
              </a14:hiddenFill>
            </a:ext>
          </a:extLst>
        </p:spPr>
      </p:pic>
      <p:pic>
        <p:nvPicPr>
          <p:cNvPr id="78" name="Picture 4" descr="Résultat de recherche d'images pour &quot;caisse d'epargne logo&quot;">
            <a:hlinkClick r:id="rId24"/>
          </p:cNvPr>
          <p:cNvPicPr>
            <a:picLocks noChangeAspect="1" noChangeArrowheads="1"/>
          </p:cNvPicPr>
          <p:nvPr/>
        </p:nvPicPr>
        <p:blipFill rotWithShape="1">
          <a:blip r:embed="rId25" cstate="print">
            <a:extLst>
              <a:ext uri="{28A0092B-C50C-407E-A947-70E740481C1C}">
                <a14:useLocalDpi xmlns:a14="http://schemas.microsoft.com/office/drawing/2010/main" val="0"/>
              </a:ext>
            </a:extLst>
          </a:blip>
          <a:srcRect l="21871" r="21791"/>
          <a:stretch/>
        </p:blipFill>
        <p:spPr bwMode="auto">
          <a:xfrm>
            <a:off x="6956825" y="1483716"/>
            <a:ext cx="198562" cy="197958"/>
          </a:xfrm>
          <a:prstGeom prst="rect">
            <a:avLst/>
          </a:prstGeom>
          <a:extLst>
            <a:ext uri="{909E8E84-426E-40DD-AFC4-6F175D3DCCD1}">
              <a14:hiddenFill xmlns:a14="http://schemas.microsoft.com/office/drawing/2010/main">
                <a:solidFill>
                  <a:srgbClr val="FFFFFF"/>
                </a:solidFill>
              </a14:hiddenFill>
            </a:ext>
          </a:extLst>
        </p:spPr>
      </p:pic>
      <p:sp>
        <p:nvSpPr>
          <p:cNvPr id="9" name="Espace réservé du numéro de diapositive 8"/>
          <p:cNvSpPr>
            <a:spLocks noGrp="1"/>
          </p:cNvSpPr>
          <p:nvPr>
            <p:ph type="sldNum" sz="quarter" idx="12"/>
          </p:nvPr>
        </p:nvSpPr>
        <p:spPr/>
        <p:txBody>
          <a:bodyPr/>
          <a:lstStyle/>
          <a:p>
            <a:fld id="{1D19D0A2-BBF5-4B7E-A646-CBE7ACEBDC00}" type="slidenum">
              <a:rPr lang="fr-FR" smtClean="0"/>
              <a:t>4</a:t>
            </a:fld>
            <a:endParaRPr lang="fr-FR"/>
          </a:p>
        </p:txBody>
      </p:sp>
      <p:pic>
        <p:nvPicPr>
          <p:cNvPr id="80" name="Picture 2"/>
          <p:cNvPicPr>
            <a:picLocks noChangeAspect="1" noChangeArrowheads="1"/>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8172400" y="63982"/>
            <a:ext cx="839951" cy="1697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9" name="Image 78"/>
          <p:cNvPicPr>
            <a:picLocks noChangeAspect="1"/>
          </p:cNvPicPr>
          <p:nvPr/>
        </p:nvPicPr>
        <p:blipFill rotWithShape="1">
          <a:blip r:embed="rId27">
            <a:duotone>
              <a:schemeClr val="accent2">
                <a:shade val="45000"/>
                <a:satMod val="135000"/>
              </a:schemeClr>
              <a:prstClr val="white"/>
            </a:duotone>
          </a:blip>
          <a:srcRect l="-1928" t="-32578" r="-1" b="4829"/>
          <a:stretch/>
        </p:blipFill>
        <p:spPr>
          <a:xfrm>
            <a:off x="8134841" y="233722"/>
            <a:ext cx="915067" cy="116547"/>
          </a:xfrm>
          <a:prstGeom prst="rect">
            <a:avLst/>
          </a:prstGeom>
        </p:spPr>
      </p:pic>
      <p:sp>
        <p:nvSpPr>
          <p:cNvPr id="82" name="ZoneTexte 81"/>
          <p:cNvSpPr txBox="1"/>
          <p:nvPr/>
        </p:nvSpPr>
        <p:spPr>
          <a:xfrm>
            <a:off x="3551515" y="4853512"/>
            <a:ext cx="1468672" cy="261610"/>
          </a:xfrm>
          <a:prstGeom prst="rect">
            <a:avLst/>
          </a:prstGeom>
          <a:noFill/>
        </p:spPr>
        <p:txBody>
          <a:bodyPr wrap="none" rtlCol="0">
            <a:spAutoFit/>
          </a:bodyPr>
          <a:lstStyle/>
          <a:p>
            <a:r>
              <a:rPr lang="fr-FR" sz="1100" dirty="0" smtClean="0">
                <a:latin typeface="Century Gothic" panose="020B0502020202020204" pitchFamily="34" charset="0"/>
              </a:rPr>
              <a:t>Document interne </a:t>
            </a:r>
            <a:endParaRPr lang="fr-FR" sz="1100" dirty="0">
              <a:latin typeface="Century Gothic" panose="020B0502020202020204" pitchFamily="34" charset="0"/>
            </a:endParaRPr>
          </a:p>
        </p:txBody>
      </p:sp>
      <p:pic>
        <p:nvPicPr>
          <p:cNvPr id="83" name="Image 82">
            <a:hlinkClick r:id="rId28" action="ppaction://hlinksldjump"/>
          </p:cNvPr>
          <p:cNvPicPr>
            <a:picLocks noChangeAspect="1"/>
          </p:cNvPicPr>
          <p:nvPr/>
        </p:nvPicPr>
        <p:blipFill>
          <a:blip r:embed="rId29"/>
          <a:stretch>
            <a:fillRect/>
          </a:stretch>
        </p:blipFill>
        <p:spPr>
          <a:xfrm>
            <a:off x="116398" y="4736762"/>
            <a:ext cx="1054458" cy="355072"/>
          </a:xfrm>
          <a:prstGeom prst="rect">
            <a:avLst/>
          </a:prstGeom>
        </p:spPr>
      </p:pic>
      <p:pic>
        <p:nvPicPr>
          <p:cNvPr id="81"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30"/>
          <a:stretch>
            <a:fillRect/>
          </a:stretch>
        </p:blipFill>
        <p:spPr>
          <a:xfrm>
            <a:off x="9405745" y="1264135"/>
            <a:ext cx="609600" cy="609600"/>
          </a:xfrm>
          <a:prstGeom prst="rect">
            <a:avLst/>
          </a:prstGeom>
        </p:spPr>
      </p:pic>
    </p:spTree>
    <p:extLst>
      <p:ext uri="{BB962C8B-B14F-4D97-AF65-F5344CB8AC3E}">
        <p14:creationId xmlns:p14="http://schemas.microsoft.com/office/powerpoint/2010/main" val="1675338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fade">
                                      <p:cBhvr>
                                        <p:cTn id="11" dur="500"/>
                                        <p:tgtEl>
                                          <p:spTgt spid="4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43"/>
                                        </p:tgtEl>
                                        <p:attrNameLst>
                                          <p:attrName>style.visibility</p:attrName>
                                        </p:attrNameLst>
                                      </p:cBhvr>
                                      <p:to>
                                        <p:strVal val="visible"/>
                                      </p:to>
                                    </p:set>
                                    <p:animEffect transition="in" filter="fade">
                                      <p:cBhvr>
                                        <p:cTn id="14" dur="500"/>
                                        <p:tgtEl>
                                          <p:spTgt spid="43"/>
                                        </p:tgtEl>
                                      </p:cBhvr>
                                    </p:animEffect>
                                  </p:childTnLst>
                                </p:cTn>
                              </p:par>
                              <p:par>
                                <p:cTn id="15" presetID="10"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par>
                                <p:cTn id="18" presetID="10" presetClass="entr" presetSubtype="0" fill="hold" nodeType="withEffect">
                                  <p:stCondLst>
                                    <p:cond delay="0"/>
                                  </p:stCondLst>
                                  <p:childTnLst>
                                    <p:set>
                                      <p:cBhvr>
                                        <p:cTn id="19" dur="1" fill="hold">
                                          <p:stCondLst>
                                            <p:cond delay="0"/>
                                          </p:stCondLst>
                                        </p:cTn>
                                        <p:tgtEl>
                                          <p:spTgt spid="59"/>
                                        </p:tgtEl>
                                        <p:attrNameLst>
                                          <p:attrName>style.visibility</p:attrName>
                                        </p:attrNameLst>
                                      </p:cBhvr>
                                      <p:to>
                                        <p:strVal val="visible"/>
                                      </p:to>
                                    </p:set>
                                    <p:animEffect transition="in" filter="fade">
                                      <p:cBhvr>
                                        <p:cTn id="20" dur="500"/>
                                        <p:tgtEl>
                                          <p:spTgt spid="59"/>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fade">
                                      <p:cBhvr>
                                        <p:cTn id="24" dur="500"/>
                                        <p:tgtEl>
                                          <p:spTgt spid="37"/>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par>
                                <p:cTn id="28" presetID="10" presetClass="entr" presetSubtype="0" fill="hold" nodeType="withEffect">
                                  <p:stCondLst>
                                    <p:cond delay="0"/>
                                  </p:stCondLst>
                                  <p:childTnLst>
                                    <p:set>
                                      <p:cBhvr>
                                        <p:cTn id="29" dur="1" fill="hold">
                                          <p:stCondLst>
                                            <p:cond delay="0"/>
                                          </p:stCondLst>
                                        </p:cTn>
                                        <p:tgtEl>
                                          <p:spTgt spid="1026"/>
                                        </p:tgtEl>
                                        <p:attrNameLst>
                                          <p:attrName>style.visibility</p:attrName>
                                        </p:attrNameLst>
                                      </p:cBhvr>
                                      <p:to>
                                        <p:strVal val="visible"/>
                                      </p:to>
                                    </p:set>
                                    <p:animEffect transition="in" filter="fade">
                                      <p:cBhvr>
                                        <p:cTn id="30" dur="500"/>
                                        <p:tgtEl>
                                          <p:spTgt spid="1026"/>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childTnLst>
                          </p:cTn>
                        </p:par>
                        <p:par>
                          <p:cTn id="34" fill="hold">
                            <p:stCondLst>
                              <p:cond delay="1500"/>
                            </p:stCondLst>
                            <p:childTnLst>
                              <p:par>
                                <p:cTn id="35" presetID="10" presetClass="entr" presetSubtype="0" fill="hold" nodeType="afterEffect">
                                  <p:stCondLst>
                                    <p:cond delay="0"/>
                                  </p:stCondLst>
                                  <p:childTnLst>
                                    <p:set>
                                      <p:cBhvr>
                                        <p:cTn id="36" dur="1" fill="hold">
                                          <p:stCondLst>
                                            <p:cond delay="0"/>
                                          </p:stCondLst>
                                        </p:cTn>
                                        <p:tgtEl>
                                          <p:spTgt spid="42"/>
                                        </p:tgtEl>
                                        <p:attrNameLst>
                                          <p:attrName>style.visibility</p:attrName>
                                        </p:attrNameLst>
                                      </p:cBhvr>
                                      <p:to>
                                        <p:strVal val="visible"/>
                                      </p:to>
                                    </p:set>
                                    <p:animEffect transition="in" filter="fade">
                                      <p:cBhvr>
                                        <p:cTn id="37" dur="500"/>
                                        <p:tgtEl>
                                          <p:spTgt spid="4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41"/>
                                        </p:tgtEl>
                                        <p:attrNameLst>
                                          <p:attrName>style.visibility</p:attrName>
                                        </p:attrNameLst>
                                      </p:cBhvr>
                                      <p:to>
                                        <p:strVal val="visible"/>
                                      </p:to>
                                    </p:set>
                                    <p:animEffect transition="in" filter="fade">
                                      <p:cBhvr>
                                        <p:cTn id="40" dur="500"/>
                                        <p:tgtEl>
                                          <p:spTgt spid="41"/>
                                        </p:tgtEl>
                                      </p:cBhvr>
                                    </p:animEffect>
                                  </p:childTnLst>
                                </p:cTn>
                              </p:par>
                              <p:par>
                                <p:cTn id="41" presetID="10" presetClass="entr" presetSubtype="0" fill="hold" nodeType="withEffect">
                                  <p:stCondLst>
                                    <p:cond delay="0"/>
                                  </p:stCondLst>
                                  <p:childTnLst>
                                    <p:set>
                                      <p:cBhvr>
                                        <p:cTn id="42" dur="1" fill="hold">
                                          <p:stCondLst>
                                            <p:cond delay="0"/>
                                          </p:stCondLst>
                                        </p:cTn>
                                        <p:tgtEl>
                                          <p:spTgt spid="1031"/>
                                        </p:tgtEl>
                                        <p:attrNameLst>
                                          <p:attrName>style.visibility</p:attrName>
                                        </p:attrNameLst>
                                      </p:cBhvr>
                                      <p:to>
                                        <p:strVal val="visible"/>
                                      </p:to>
                                    </p:set>
                                    <p:animEffect transition="in" filter="fade">
                                      <p:cBhvr>
                                        <p:cTn id="43" dur="500"/>
                                        <p:tgtEl>
                                          <p:spTgt spid="1031"/>
                                        </p:tgtEl>
                                      </p:cBhvr>
                                    </p:animEffect>
                                  </p:childTnLst>
                                </p:cTn>
                              </p:par>
                            </p:childTnLst>
                          </p:cTn>
                        </p:par>
                        <p:par>
                          <p:cTn id="44" fill="hold">
                            <p:stCondLst>
                              <p:cond delay="2000"/>
                            </p:stCondLst>
                            <p:childTnLst>
                              <p:par>
                                <p:cTn id="45" presetID="10" presetClass="entr" presetSubtype="0" fill="hold" nodeType="afterEffect">
                                  <p:stCondLst>
                                    <p:cond delay="0"/>
                                  </p:stCondLst>
                                  <p:childTnLst>
                                    <p:set>
                                      <p:cBhvr>
                                        <p:cTn id="46" dur="1" fill="hold">
                                          <p:stCondLst>
                                            <p:cond delay="0"/>
                                          </p:stCondLst>
                                        </p:cTn>
                                        <p:tgtEl>
                                          <p:spTgt spid="48"/>
                                        </p:tgtEl>
                                        <p:attrNameLst>
                                          <p:attrName>style.visibility</p:attrName>
                                        </p:attrNameLst>
                                      </p:cBhvr>
                                      <p:to>
                                        <p:strVal val="visible"/>
                                      </p:to>
                                    </p:set>
                                    <p:animEffect transition="in" filter="fade">
                                      <p:cBhvr>
                                        <p:cTn id="47" dur="500"/>
                                        <p:tgtEl>
                                          <p:spTgt spid="4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49"/>
                                        </p:tgtEl>
                                        <p:attrNameLst>
                                          <p:attrName>style.visibility</p:attrName>
                                        </p:attrNameLst>
                                      </p:cBhvr>
                                      <p:to>
                                        <p:strVal val="visible"/>
                                      </p:to>
                                    </p:set>
                                    <p:animEffect transition="in" filter="fade">
                                      <p:cBhvr>
                                        <p:cTn id="50" dur="500"/>
                                        <p:tgtEl>
                                          <p:spTgt spid="49"/>
                                        </p:tgtEl>
                                      </p:cBhvr>
                                    </p:animEffect>
                                  </p:childTnLst>
                                </p:cTn>
                              </p:par>
                              <p:par>
                                <p:cTn id="51" presetID="10" presetClass="entr" presetSubtype="0" fill="hold" nodeType="withEffect">
                                  <p:stCondLst>
                                    <p:cond delay="0"/>
                                  </p:stCondLst>
                                  <p:childTnLst>
                                    <p:set>
                                      <p:cBhvr>
                                        <p:cTn id="52" dur="1" fill="hold">
                                          <p:stCondLst>
                                            <p:cond delay="0"/>
                                          </p:stCondLst>
                                        </p:cTn>
                                        <p:tgtEl>
                                          <p:spTgt spid="1027"/>
                                        </p:tgtEl>
                                        <p:attrNameLst>
                                          <p:attrName>style.visibility</p:attrName>
                                        </p:attrNameLst>
                                      </p:cBhvr>
                                      <p:to>
                                        <p:strVal val="visible"/>
                                      </p:to>
                                    </p:set>
                                    <p:animEffect transition="in" filter="fade">
                                      <p:cBhvr>
                                        <p:cTn id="53" dur="500"/>
                                        <p:tgtEl>
                                          <p:spTgt spid="1027"/>
                                        </p:tgtEl>
                                      </p:cBhvr>
                                    </p:animEffect>
                                  </p:childTnLst>
                                </p:cTn>
                              </p:par>
                              <p:par>
                                <p:cTn id="54" presetID="10" presetClass="entr" presetSubtype="0" fill="hold" nodeType="withEffect">
                                  <p:stCondLst>
                                    <p:cond delay="0"/>
                                  </p:stCondLst>
                                  <p:childTnLst>
                                    <p:set>
                                      <p:cBhvr>
                                        <p:cTn id="55" dur="1" fill="hold">
                                          <p:stCondLst>
                                            <p:cond delay="0"/>
                                          </p:stCondLst>
                                        </p:cTn>
                                        <p:tgtEl>
                                          <p:spTgt spid="60"/>
                                        </p:tgtEl>
                                        <p:attrNameLst>
                                          <p:attrName>style.visibility</p:attrName>
                                        </p:attrNameLst>
                                      </p:cBhvr>
                                      <p:to>
                                        <p:strVal val="visible"/>
                                      </p:to>
                                    </p:set>
                                    <p:animEffect transition="in" filter="fade">
                                      <p:cBhvr>
                                        <p:cTn id="56" dur="500"/>
                                        <p:tgtEl>
                                          <p:spTgt spid="60"/>
                                        </p:tgtEl>
                                      </p:cBhvr>
                                    </p:animEffect>
                                  </p:childTnLst>
                                </p:cTn>
                              </p:par>
                            </p:childTnLst>
                          </p:cTn>
                        </p:par>
                        <p:par>
                          <p:cTn id="57" fill="hold">
                            <p:stCondLst>
                              <p:cond delay="2500"/>
                            </p:stCondLst>
                            <p:childTnLst>
                              <p:par>
                                <p:cTn id="58" presetID="10" presetClass="entr" presetSubtype="0" fill="hold" nodeType="after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fade">
                                      <p:cBhvr>
                                        <p:cTn id="60" dur="500"/>
                                        <p:tgtEl>
                                          <p:spTgt spid="44"/>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45"/>
                                        </p:tgtEl>
                                        <p:attrNameLst>
                                          <p:attrName>style.visibility</p:attrName>
                                        </p:attrNameLst>
                                      </p:cBhvr>
                                      <p:to>
                                        <p:strVal val="visible"/>
                                      </p:to>
                                    </p:set>
                                    <p:animEffect transition="in" filter="fade">
                                      <p:cBhvr>
                                        <p:cTn id="63" dur="500"/>
                                        <p:tgtEl>
                                          <p:spTgt spid="45"/>
                                        </p:tgtEl>
                                      </p:cBhvr>
                                    </p:animEffect>
                                  </p:childTnLst>
                                </p:cTn>
                              </p:par>
                              <p:par>
                                <p:cTn id="64" presetID="10" presetClass="entr" presetSubtype="0" fill="hold" nodeType="withEffect">
                                  <p:stCondLst>
                                    <p:cond delay="0"/>
                                  </p:stCondLst>
                                  <p:childTnLst>
                                    <p:set>
                                      <p:cBhvr>
                                        <p:cTn id="65" dur="1" fill="hold">
                                          <p:stCondLst>
                                            <p:cond delay="0"/>
                                          </p:stCondLst>
                                        </p:cTn>
                                        <p:tgtEl>
                                          <p:spTgt spid="1029"/>
                                        </p:tgtEl>
                                        <p:attrNameLst>
                                          <p:attrName>style.visibility</p:attrName>
                                        </p:attrNameLst>
                                      </p:cBhvr>
                                      <p:to>
                                        <p:strVal val="visible"/>
                                      </p:to>
                                    </p:set>
                                    <p:animEffect transition="in" filter="fade">
                                      <p:cBhvr>
                                        <p:cTn id="66" dur="500"/>
                                        <p:tgtEl>
                                          <p:spTgt spid="1029"/>
                                        </p:tgtEl>
                                      </p:cBhvr>
                                    </p:animEffect>
                                  </p:childTnLst>
                                </p:cTn>
                              </p:par>
                              <p:par>
                                <p:cTn id="67" presetID="10" presetClass="entr" presetSubtype="0" fill="hold" nodeType="withEffect">
                                  <p:stCondLst>
                                    <p:cond delay="0"/>
                                  </p:stCondLst>
                                  <p:childTnLst>
                                    <p:set>
                                      <p:cBhvr>
                                        <p:cTn id="68" dur="1" fill="hold">
                                          <p:stCondLst>
                                            <p:cond delay="0"/>
                                          </p:stCondLst>
                                        </p:cTn>
                                        <p:tgtEl>
                                          <p:spTgt spid="63"/>
                                        </p:tgtEl>
                                        <p:attrNameLst>
                                          <p:attrName>style.visibility</p:attrName>
                                        </p:attrNameLst>
                                      </p:cBhvr>
                                      <p:to>
                                        <p:strVal val="visible"/>
                                      </p:to>
                                    </p:set>
                                    <p:animEffect transition="in" filter="fade">
                                      <p:cBhvr>
                                        <p:cTn id="69" dur="500"/>
                                        <p:tgtEl>
                                          <p:spTgt spid="63"/>
                                        </p:tgtEl>
                                      </p:cBhvr>
                                    </p:animEffect>
                                  </p:childTnLst>
                                </p:cTn>
                              </p:par>
                            </p:childTnLst>
                          </p:cTn>
                        </p:par>
                        <p:par>
                          <p:cTn id="70" fill="hold">
                            <p:stCondLst>
                              <p:cond delay="3000"/>
                            </p:stCondLst>
                            <p:childTnLst>
                              <p:par>
                                <p:cTn id="71" presetID="10" presetClass="entr" presetSubtype="0" fill="hold" nodeType="afterEffect">
                                  <p:stCondLst>
                                    <p:cond delay="0"/>
                                  </p:stCondLst>
                                  <p:childTnLst>
                                    <p:set>
                                      <p:cBhvr>
                                        <p:cTn id="72" dur="1" fill="hold">
                                          <p:stCondLst>
                                            <p:cond delay="0"/>
                                          </p:stCondLst>
                                        </p:cTn>
                                        <p:tgtEl>
                                          <p:spTgt spid="51"/>
                                        </p:tgtEl>
                                        <p:attrNameLst>
                                          <p:attrName>style.visibility</p:attrName>
                                        </p:attrNameLst>
                                      </p:cBhvr>
                                      <p:to>
                                        <p:strVal val="visible"/>
                                      </p:to>
                                    </p:set>
                                    <p:animEffect transition="in" filter="fade">
                                      <p:cBhvr>
                                        <p:cTn id="73" dur="500"/>
                                        <p:tgtEl>
                                          <p:spTgt spid="51"/>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52"/>
                                        </p:tgtEl>
                                        <p:attrNameLst>
                                          <p:attrName>style.visibility</p:attrName>
                                        </p:attrNameLst>
                                      </p:cBhvr>
                                      <p:to>
                                        <p:strVal val="visible"/>
                                      </p:to>
                                    </p:set>
                                    <p:animEffect transition="in" filter="fade">
                                      <p:cBhvr>
                                        <p:cTn id="76" dur="500"/>
                                        <p:tgtEl>
                                          <p:spTgt spid="52"/>
                                        </p:tgtEl>
                                      </p:cBhvr>
                                    </p:animEffect>
                                  </p:childTnLst>
                                </p:cTn>
                              </p:par>
                              <p:par>
                                <p:cTn id="77" presetID="10" presetClass="entr" presetSubtype="0" fill="hold" nodeType="withEffect">
                                  <p:stCondLst>
                                    <p:cond delay="0"/>
                                  </p:stCondLst>
                                  <p:childTnLst>
                                    <p:set>
                                      <p:cBhvr>
                                        <p:cTn id="78" dur="1" fill="hold">
                                          <p:stCondLst>
                                            <p:cond delay="0"/>
                                          </p:stCondLst>
                                        </p:cTn>
                                        <p:tgtEl>
                                          <p:spTgt spid="1028"/>
                                        </p:tgtEl>
                                        <p:attrNameLst>
                                          <p:attrName>style.visibility</p:attrName>
                                        </p:attrNameLst>
                                      </p:cBhvr>
                                      <p:to>
                                        <p:strVal val="visible"/>
                                      </p:to>
                                    </p:set>
                                    <p:animEffect transition="in" filter="fade">
                                      <p:cBhvr>
                                        <p:cTn id="79" dur="500"/>
                                        <p:tgtEl>
                                          <p:spTgt spid="1028"/>
                                        </p:tgtEl>
                                      </p:cBhvr>
                                    </p:animEffect>
                                  </p:childTnLst>
                                </p:cTn>
                              </p:par>
                              <p:par>
                                <p:cTn id="80" presetID="10" presetClass="entr" presetSubtype="0" fill="hold" nodeType="withEffect">
                                  <p:stCondLst>
                                    <p:cond delay="0"/>
                                  </p:stCondLst>
                                  <p:childTnLst>
                                    <p:set>
                                      <p:cBhvr>
                                        <p:cTn id="81" dur="1" fill="hold">
                                          <p:stCondLst>
                                            <p:cond delay="0"/>
                                          </p:stCondLst>
                                        </p:cTn>
                                        <p:tgtEl>
                                          <p:spTgt spid="64"/>
                                        </p:tgtEl>
                                        <p:attrNameLst>
                                          <p:attrName>style.visibility</p:attrName>
                                        </p:attrNameLst>
                                      </p:cBhvr>
                                      <p:to>
                                        <p:strVal val="visible"/>
                                      </p:to>
                                    </p:set>
                                    <p:animEffect transition="in" filter="fade">
                                      <p:cBhvr>
                                        <p:cTn id="82" dur="500"/>
                                        <p:tgtEl>
                                          <p:spTgt spid="64"/>
                                        </p:tgtEl>
                                      </p:cBhvr>
                                    </p:animEffect>
                                  </p:childTnLst>
                                </p:cTn>
                              </p:par>
                            </p:childTnLst>
                          </p:cTn>
                        </p:par>
                        <p:par>
                          <p:cTn id="83" fill="hold">
                            <p:stCondLst>
                              <p:cond delay="3500"/>
                            </p:stCondLst>
                            <p:childTnLst>
                              <p:par>
                                <p:cTn id="84" presetID="10" presetClass="entr" presetSubtype="0" fill="hold" nodeType="afterEffect">
                                  <p:stCondLst>
                                    <p:cond delay="0"/>
                                  </p:stCondLst>
                                  <p:childTnLst>
                                    <p:set>
                                      <p:cBhvr>
                                        <p:cTn id="85" dur="1" fill="hold">
                                          <p:stCondLst>
                                            <p:cond delay="0"/>
                                          </p:stCondLst>
                                        </p:cTn>
                                        <p:tgtEl>
                                          <p:spTgt spid="35"/>
                                        </p:tgtEl>
                                        <p:attrNameLst>
                                          <p:attrName>style.visibility</p:attrName>
                                        </p:attrNameLst>
                                      </p:cBhvr>
                                      <p:to>
                                        <p:strVal val="visible"/>
                                      </p:to>
                                    </p:set>
                                    <p:animEffect transition="in" filter="fade">
                                      <p:cBhvr>
                                        <p:cTn id="86" dur="500"/>
                                        <p:tgtEl>
                                          <p:spTgt spid="35"/>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24"/>
                                        </p:tgtEl>
                                        <p:attrNameLst>
                                          <p:attrName>style.visibility</p:attrName>
                                        </p:attrNameLst>
                                      </p:cBhvr>
                                      <p:to>
                                        <p:strVal val="visible"/>
                                      </p:to>
                                    </p:set>
                                    <p:animEffect transition="in" filter="fade">
                                      <p:cBhvr>
                                        <p:cTn id="89" dur="500"/>
                                        <p:tgtEl>
                                          <p:spTgt spid="24"/>
                                        </p:tgtEl>
                                      </p:cBhvr>
                                    </p:animEffect>
                                  </p:childTnLst>
                                </p:cTn>
                              </p:par>
                              <p:par>
                                <p:cTn id="90" presetID="10" presetClass="entr" presetSubtype="0" fill="hold" nodeType="withEffect">
                                  <p:stCondLst>
                                    <p:cond delay="0"/>
                                  </p:stCondLst>
                                  <p:childTnLst>
                                    <p:set>
                                      <p:cBhvr>
                                        <p:cTn id="91" dur="1" fill="hold">
                                          <p:stCondLst>
                                            <p:cond delay="0"/>
                                          </p:stCondLst>
                                        </p:cTn>
                                        <p:tgtEl>
                                          <p:spTgt spid="28"/>
                                        </p:tgtEl>
                                        <p:attrNameLst>
                                          <p:attrName>style.visibility</p:attrName>
                                        </p:attrNameLst>
                                      </p:cBhvr>
                                      <p:to>
                                        <p:strVal val="visible"/>
                                      </p:to>
                                    </p:set>
                                    <p:animEffect transition="in" filter="fade">
                                      <p:cBhvr>
                                        <p:cTn id="92" dur="500"/>
                                        <p:tgtEl>
                                          <p:spTgt spid="28"/>
                                        </p:tgtEl>
                                      </p:cBhvr>
                                    </p:animEffect>
                                  </p:childTnLst>
                                </p:cTn>
                              </p:par>
                              <p:par>
                                <p:cTn id="93" presetID="10" presetClass="entr" presetSubtype="0" fill="hold" nodeType="withEffect">
                                  <p:stCondLst>
                                    <p:cond delay="0"/>
                                  </p:stCondLst>
                                  <p:childTnLst>
                                    <p:set>
                                      <p:cBhvr>
                                        <p:cTn id="94" dur="1" fill="hold">
                                          <p:stCondLst>
                                            <p:cond delay="0"/>
                                          </p:stCondLst>
                                        </p:cTn>
                                        <p:tgtEl>
                                          <p:spTgt spid="73"/>
                                        </p:tgtEl>
                                        <p:attrNameLst>
                                          <p:attrName>style.visibility</p:attrName>
                                        </p:attrNameLst>
                                      </p:cBhvr>
                                      <p:to>
                                        <p:strVal val="visible"/>
                                      </p:to>
                                    </p:set>
                                    <p:animEffect transition="in" filter="fade">
                                      <p:cBhvr>
                                        <p:cTn id="95" dur="500"/>
                                        <p:tgtEl>
                                          <p:spTgt spid="73"/>
                                        </p:tgtEl>
                                      </p:cBhvr>
                                    </p:animEffect>
                                  </p:childTnLst>
                                </p:cTn>
                              </p:par>
                            </p:childTnLst>
                          </p:cTn>
                        </p:par>
                        <p:par>
                          <p:cTn id="96" fill="hold">
                            <p:stCondLst>
                              <p:cond delay="4000"/>
                            </p:stCondLst>
                            <p:childTnLst>
                              <p:par>
                                <p:cTn id="97" presetID="10" presetClass="entr" presetSubtype="0" fill="hold" nodeType="afterEffect">
                                  <p:stCondLst>
                                    <p:cond delay="0"/>
                                  </p:stCondLst>
                                  <p:childTnLst>
                                    <p:set>
                                      <p:cBhvr>
                                        <p:cTn id="98" dur="1" fill="hold">
                                          <p:stCondLst>
                                            <p:cond delay="0"/>
                                          </p:stCondLst>
                                        </p:cTn>
                                        <p:tgtEl>
                                          <p:spTgt spid="65"/>
                                        </p:tgtEl>
                                        <p:attrNameLst>
                                          <p:attrName>style.visibility</p:attrName>
                                        </p:attrNameLst>
                                      </p:cBhvr>
                                      <p:to>
                                        <p:strVal val="visible"/>
                                      </p:to>
                                    </p:set>
                                    <p:animEffect transition="in" filter="fade">
                                      <p:cBhvr>
                                        <p:cTn id="99" dur="500"/>
                                        <p:tgtEl>
                                          <p:spTgt spid="65"/>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66"/>
                                        </p:tgtEl>
                                        <p:attrNameLst>
                                          <p:attrName>style.visibility</p:attrName>
                                        </p:attrNameLst>
                                      </p:cBhvr>
                                      <p:to>
                                        <p:strVal val="visible"/>
                                      </p:to>
                                    </p:set>
                                    <p:animEffect transition="in" filter="fade">
                                      <p:cBhvr>
                                        <p:cTn id="102" dur="500"/>
                                        <p:tgtEl>
                                          <p:spTgt spid="66"/>
                                        </p:tgtEl>
                                      </p:cBhvr>
                                    </p:animEffect>
                                  </p:childTnLst>
                                </p:cTn>
                              </p:par>
                              <p:par>
                                <p:cTn id="103" presetID="10" presetClass="entr" presetSubtype="0" fill="hold" nodeType="withEffect">
                                  <p:stCondLst>
                                    <p:cond delay="0"/>
                                  </p:stCondLst>
                                  <p:childTnLst>
                                    <p:set>
                                      <p:cBhvr>
                                        <p:cTn id="104" dur="1" fill="hold">
                                          <p:stCondLst>
                                            <p:cond delay="0"/>
                                          </p:stCondLst>
                                        </p:cTn>
                                        <p:tgtEl>
                                          <p:spTgt spid="67"/>
                                        </p:tgtEl>
                                        <p:attrNameLst>
                                          <p:attrName>style.visibility</p:attrName>
                                        </p:attrNameLst>
                                      </p:cBhvr>
                                      <p:to>
                                        <p:strVal val="visible"/>
                                      </p:to>
                                    </p:set>
                                    <p:animEffect transition="in" filter="fade">
                                      <p:cBhvr>
                                        <p:cTn id="105" dur="500"/>
                                        <p:tgtEl>
                                          <p:spTgt spid="67"/>
                                        </p:tgtEl>
                                      </p:cBhvr>
                                    </p:animEffect>
                                  </p:childTnLst>
                                </p:cTn>
                              </p:par>
                              <p:par>
                                <p:cTn id="106" presetID="10" presetClass="entr" presetSubtype="0" fill="hold" nodeType="withEffect">
                                  <p:stCondLst>
                                    <p:cond delay="0"/>
                                  </p:stCondLst>
                                  <p:childTnLst>
                                    <p:set>
                                      <p:cBhvr>
                                        <p:cTn id="107" dur="1" fill="hold">
                                          <p:stCondLst>
                                            <p:cond delay="0"/>
                                          </p:stCondLst>
                                        </p:cTn>
                                        <p:tgtEl>
                                          <p:spTgt spid="74"/>
                                        </p:tgtEl>
                                        <p:attrNameLst>
                                          <p:attrName>style.visibility</p:attrName>
                                        </p:attrNameLst>
                                      </p:cBhvr>
                                      <p:to>
                                        <p:strVal val="visible"/>
                                      </p:to>
                                    </p:set>
                                    <p:animEffect transition="in" filter="fade">
                                      <p:cBhvr>
                                        <p:cTn id="108" dur="500"/>
                                        <p:tgtEl>
                                          <p:spTgt spid="74"/>
                                        </p:tgtEl>
                                      </p:cBhvr>
                                    </p:animEffect>
                                  </p:childTnLst>
                                </p:cTn>
                              </p:par>
                            </p:childTnLst>
                          </p:cTn>
                        </p:par>
                        <p:par>
                          <p:cTn id="109" fill="hold">
                            <p:stCondLst>
                              <p:cond delay="4500"/>
                            </p:stCondLst>
                            <p:childTnLst>
                              <p:par>
                                <p:cTn id="110" presetID="10" presetClass="entr" presetSubtype="0" fill="hold" nodeType="afterEffect">
                                  <p:stCondLst>
                                    <p:cond delay="0"/>
                                  </p:stCondLst>
                                  <p:childTnLst>
                                    <p:set>
                                      <p:cBhvr>
                                        <p:cTn id="111" dur="1" fill="hold">
                                          <p:stCondLst>
                                            <p:cond delay="0"/>
                                          </p:stCondLst>
                                        </p:cTn>
                                        <p:tgtEl>
                                          <p:spTgt spid="33"/>
                                        </p:tgtEl>
                                        <p:attrNameLst>
                                          <p:attrName>style.visibility</p:attrName>
                                        </p:attrNameLst>
                                      </p:cBhvr>
                                      <p:to>
                                        <p:strVal val="visible"/>
                                      </p:to>
                                    </p:set>
                                    <p:animEffect transition="in" filter="fade">
                                      <p:cBhvr>
                                        <p:cTn id="112" dur="500"/>
                                        <p:tgtEl>
                                          <p:spTgt spid="33"/>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30"/>
                                        </p:tgtEl>
                                        <p:attrNameLst>
                                          <p:attrName>style.visibility</p:attrName>
                                        </p:attrNameLst>
                                      </p:cBhvr>
                                      <p:to>
                                        <p:strVal val="visible"/>
                                      </p:to>
                                    </p:set>
                                    <p:animEffect transition="in" filter="fade">
                                      <p:cBhvr>
                                        <p:cTn id="115" dur="500"/>
                                        <p:tgtEl>
                                          <p:spTgt spid="30"/>
                                        </p:tgtEl>
                                      </p:cBhvr>
                                    </p:animEffect>
                                  </p:childTnLst>
                                </p:cTn>
                              </p:par>
                              <p:par>
                                <p:cTn id="116" presetID="10" presetClass="entr" presetSubtype="0" fill="hold" nodeType="withEffect">
                                  <p:stCondLst>
                                    <p:cond delay="0"/>
                                  </p:stCondLst>
                                  <p:childTnLst>
                                    <p:set>
                                      <p:cBhvr>
                                        <p:cTn id="117" dur="1" fill="hold">
                                          <p:stCondLst>
                                            <p:cond delay="0"/>
                                          </p:stCondLst>
                                        </p:cTn>
                                        <p:tgtEl>
                                          <p:spTgt spid="1039"/>
                                        </p:tgtEl>
                                        <p:attrNameLst>
                                          <p:attrName>style.visibility</p:attrName>
                                        </p:attrNameLst>
                                      </p:cBhvr>
                                      <p:to>
                                        <p:strVal val="visible"/>
                                      </p:to>
                                    </p:set>
                                    <p:animEffect transition="in" filter="fade">
                                      <p:cBhvr>
                                        <p:cTn id="118" dur="500"/>
                                        <p:tgtEl>
                                          <p:spTgt spid="1039"/>
                                        </p:tgtEl>
                                      </p:cBhvr>
                                    </p:animEffect>
                                  </p:childTnLst>
                                </p:cTn>
                              </p:par>
                              <p:par>
                                <p:cTn id="119" presetID="10" presetClass="entr" presetSubtype="0" fill="hold" nodeType="withEffect">
                                  <p:stCondLst>
                                    <p:cond delay="0"/>
                                  </p:stCondLst>
                                  <p:childTnLst>
                                    <p:set>
                                      <p:cBhvr>
                                        <p:cTn id="120" dur="1" fill="hold">
                                          <p:stCondLst>
                                            <p:cond delay="0"/>
                                          </p:stCondLst>
                                        </p:cTn>
                                        <p:tgtEl>
                                          <p:spTgt spid="75"/>
                                        </p:tgtEl>
                                        <p:attrNameLst>
                                          <p:attrName>style.visibility</p:attrName>
                                        </p:attrNameLst>
                                      </p:cBhvr>
                                      <p:to>
                                        <p:strVal val="visible"/>
                                      </p:to>
                                    </p:set>
                                    <p:animEffect transition="in" filter="fade">
                                      <p:cBhvr>
                                        <p:cTn id="121" dur="500"/>
                                        <p:tgtEl>
                                          <p:spTgt spid="75"/>
                                        </p:tgtEl>
                                      </p:cBhvr>
                                    </p:animEffect>
                                  </p:childTnLst>
                                </p:cTn>
                              </p:par>
                            </p:childTnLst>
                          </p:cTn>
                        </p:par>
                        <p:par>
                          <p:cTn id="122" fill="hold">
                            <p:stCondLst>
                              <p:cond delay="5000"/>
                            </p:stCondLst>
                            <p:childTnLst>
                              <p:par>
                                <p:cTn id="123" presetID="10" presetClass="entr" presetSubtype="0" fill="hold" nodeType="afterEffect">
                                  <p:stCondLst>
                                    <p:cond delay="0"/>
                                  </p:stCondLst>
                                  <p:childTnLst>
                                    <p:set>
                                      <p:cBhvr>
                                        <p:cTn id="124" dur="1" fill="hold">
                                          <p:stCondLst>
                                            <p:cond delay="0"/>
                                          </p:stCondLst>
                                        </p:cTn>
                                        <p:tgtEl>
                                          <p:spTgt spid="32"/>
                                        </p:tgtEl>
                                        <p:attrNameLst>
                                          <p:attrName>style.visibility</p:attrName>
                                        </p:attrNameLst>
                                      </p:cBhvr>
                                      <p:to>
                                        <p:strVal val="visible"/>
                                      </p:to>
                                    </p:set>
                                    <p:animEffect transition="in" filter="fade">
                                      <p:cBhvr>
                                        <p:cTn id="125" dur="500"/>
                                        <p:tgtEl>
                                          <p:spTgt spid="32"/>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29"/>
                                        </p:tgtEl>
                                        <p:attrNameLst>
                                          <p:attrName>style.visibility</p:attrName>
                                        </p:attrNameLst>
                                      </p:cBhvr>
                                      <p:to>
                                        <p:strVal val="visible"/>
                                      </p:to>
                                    </p:set>
                                    <p:animEffect transition="in" filter="fade">
                                      <p:cBhvr>
                                        <p:cTn id="128" dur="500"/>
                                        <p:tgtEl>
                                          <p:spTgt spid="29"/>
                                        </p:tgtEl>
                                      </p:cBhvr>
                                    </p:animEffect>
                                  </p:childTnLst>
                                </p:cTn>
                              </p:par>
                              <p:par>
                                <p:cTn id="129" presetID="10" presetClass="entr" presetSubtype="0" fill="hold" nodeType="withEffect">
                                  <p:stCondLst>
                                    <p:cond delay="0"/>
                                  </p:stCondLst>
                                  <p:childTnLst>
                                    <p:set>
                                      <p:cBhvr>
                                        <p:cTn id="130" dur="1" fill="hold">
                                          <p:stCondLst>
                                            <p:cond delay="0"/>
                                          </p:stCondLst>
                                        </p:cTn>
                                        <p:tgtEl>
                                          <p:spTgt spid="71"/>
                                        </p:tgtEl>
                                        <p:attrNameLst>
                                          <p:attrName>style.visibility</p:attrName>
                                        </p:attrNameLst>
                                      </p:cBhvr>
                                      <p:to>
                                        <p:strVal val="visible"/>
                                      </p:to>
                                    </p:set>
                                    <p:animEffect transition="in" filter="fade">
                                      <p:cBhvr>
                                        <p:cTn id="131" dur="500"/>
                                        <p:tgtEl>
                                          <p:spTgt spid="71"/>
                                        </p:tgtEl>
                                      </p:cBhvr>
                                    </p:animEffect>
                                  </p:childTnLst>
                                </p:cTn>
                              </p:par>
                              <p:par>
                                <p:cTn id="132" presetID="10" presetClass="entr" presetSubtype="0" fill="hold" nodeType="withEffect">
                                  <p:stCondLst>
                                    <p:cond delay="0"/>
                                  </p:stCondLst>
                                  <p:childTnLst>
                                    <p:set>
                                      <p:cBhvr>
                                        <p:cTn id="133" dur="1" fill="hold">
                                          <p:stCondLst>
                                            <p:cond delay="0"/>
                                          </p:stCondLst>
                                        </p:cTn>
                                        <p:tgtEl>
                                          <p:spTgt spid="76"/>
                                        </p:tgtEl>
                                        <p:attrNameLst>
                                          <p:attrName>style.visibility</p:attrName>
                                        </p:attrNameLst>
                                      </p:cBhvr>
                                      <p:to>
                                        <p:strVal val="visible"/>
                                      </p:to>
                                    </p:set>
                                    <p:animEffect transition="in" filter="fade">
                                      <p:cBhvr>
                                        <p:cTn id="134" dur="500"/>
                                        <p:tgtEl>
                                          <p:spTgt spid="76"/>
                                        </p:tgtEl>
                                      </p:cBhvr>
                                    </p:animEffect>
                                  </p:childTnLst>
                                </p:cTn>
                              </p:par>
                            </p:childTnLst>
                          </p:cTn>
                        </p:par>
                        <p:par>
                          <p:cTn id="135" fill="hold">
                            <p:stCondLst>
                              <p:cond delay="5500"/>
                            </p:stCondLst>
                            <p:childTnLst>
                              <p:par>
                                <p:cTn id="136" presetID="10" presetClass="entr" presetSubtype="0" fill="hold" grpId="0" nodeType="afterEffect">
                                  <p:stCondLst>
                                    <p:cond delay="0"/>
                                  </p:stCondLst>
                                  <p:childTnLst>
                                    <p:set>
                                      <p:cBhvr>
                                        <p:cTn id="137" dur="1" fill="hold">
                                          <p:stCondLst>
                                            <p:cond delay="0"/>
                                          </p:stCondLst>
                                        </p:cTn>
                                        <p:tgtEl>
                                          <p:spTgt spid="27"/>
                                        </p:tgtEl>
                                        <p:attrNameLst>
                                          <p:attrName>style.visibility</p:attrName>
                                        </p:attrNameLst>
                                      </p:cBhvr>
                                      <p:to>
                                        <p:strVal val="visible"/>
                                      </p:to>
                                    </p:set>
                                    <p:animEffect transition="in" filter="fade">
                                      <p:cBhvr>
                                        <p:cTn id="138" dur="500"/>
                                        <p:tgtEl>
                                          <p:spTgt spid="27"/>
                                        </p:tgtEl>
                                      </p:cBhvr>
                                    </p:animEffect>
                                  </p:childTnLst>
                                </p:cTn>
                              </p:par>
                            </p:childTnLst>
                          </p:cTn>
                        </p:par>
                        <p:par>
                          <p:cTn id="139" fill="hold">
                            <p:stCondLst>
                              <p:cond delay="6000"/>
                            </p:stCondLst>
                            <p:childTnLst>
                              <p:par>
                                <p:cTn id="140" presetID="10" presetClass="entr" presetSubtype="0" fill="hold" grpId="0" nodeType="afterEffect">
                                  <p:stCondLst>
                                    <p:cond delay="0"/>
                                  </p:stCondLst>
                                  <p:childTnLst>
                                    <p:set>
                                      <p:cBhvr>
                                        <p:cTn id="141" dur="1" fill="hold">
                                          <p:stCondLst>
                                            <p:cond delay="0"/>
                                          </p:stCondLst>
                                        </p:cTn>
                                        <p:tgtEl>
                                          <p:spTgt spid="47"/>
                                        </p:tgtEl>
                                        <p:attrNameLst>
                                          <p:attrName>style.visibility</p:attrName>
                                        </p:attrNameLst>
                                      </p:cBhvr>
                                      <p:to>
                                        <p:strVal val="visible"/>
                                      </p:to>
                                    </p:set>
                                    <p:animEffect transition="in" filter="fade">
                                      <p:cBhvr>
                                        <p:cTn id="142" dur="500"/>
                                        <p:tgtEl>
                                          <p:spTgt spid="47"/>
                                        </p:tgtEl>
                                      </p:cBhvr>
                                    </p:animEffect>
                                  </p:childTnLst>
                                </p:cTn>
                              </p:par>
                            </p:childTnLst>
                          </p:cTn>
                        </p:par>
                        <p:par>
                          <p:cTn id="143" fill="hold">
                            <p:stCondLst>
                              <p:cond delay="6500"/>
                            </p:stCondLst>
                            <p:childTnLst>
                              <p:par>
                                <p:cTn id="144" presetID="10" presetClass="entr" presetSubtype="0" fill="hold" nodeType="afterEffect">
                                  <p:stCondLst>
                                    <p:cond delay="0"/>
                                  </p:stCondLst>
                                  <p:childTnLst>
                                    <p:set>
                                      <p:cBhvr>
                                        <p:cTn id="145" dur="1" fill="hold">
                                          <p:stCondLst>
                                            <p:cond delay="0"/>
                                          </p:stCondLst>
                                        </p:cTn>
                                        <p:tgtEl>
                                          <p:spTgt spid="58"/>
                                        </p:tgtEl>
                                        <p:attrNameLst>
                                          <p:attrName>style.visibility</p:attrName>
                                        </p:attrNameLst>
                                      </p:cBhvr>
                                      <p:to>
                                        <p:strVal val="visible"/>
                                      </p:to>
                                    </p:set>
                                    <p:animEffect transition="in" filter="fade">
                                      <p:cBhvr>
                                        <p:cTn id="146" dur="500"/>
                                        <p:tgtEl>
                                          <p:spTgt spid="58"/>
                                        </p:tgtEl>
                                      </p:cBhvr>
                                    </p:animEffect>
                                  </p:childTnLst>
                                </p:cTn>
                              </p:par>
                              <p:par>
                                <p:cTn id="147" presetID="10" presetClass="entr" presetSubtype="0" fill="hold" grpId="0" nodeType="withEffect">
                                  <p:stCondLst>
                                    <p:cond delay="0"/>
                                  </p:stCondLst>
                                  <p:childTnLst>
                                    <p:set>
                                      <p:cBhvr>
                                        <p:cTn id="148" dur="1" fill="hold">
                                          <p:stCondLst>
                                            <p:cond delay="0"/>
                                          </p:stCondLst>
                                        </p:cTn>
                                        <p:tgtEl>
                                          <p:spTgt spid="57"/>
                                        </p:tgtEl>
                                        <p:attrNameLst>
                                          <p:attrName>style.visibility</p:attrName>
                                        </p:attrNameLst>
                                      </p:cBhvr>
                                      <p:to>
                                        <p:strVal val="visible"/>
                                      </p:to>
                                    </p:set>
                                    <p:animEffect transition="in" filter="fade">
                                      <p:cBhvr>
                                        <p:cTn id="149" dur="500"/>
                                        <p:tgtEl>
                                          <p:spTgt spid="57"/>
                                        </p:tgtEl>
                                      </p:cBhvr>
                                    </p:animEffect>
                                  </p:childTnLst>
                                </p:cTn>
                              </p:par>
                              <p:par>
                                <p:cTn id="150" presetID="10" presetClass="entr" presetSubtype="0" fill="hold" nodeType="withEffect">
                                  <p:stCondLst>
                                    <p:cond delay="0"/>
                                  </p:stCondLst>
                                  <p:childTnLst>
                                    <p:set>
                                      <p:cBhvr>
                                        <p:cTn id="151" dur="1" fill="hold">
                                          <p:stCondLst>
                                            <p:cond delay="0"/>
                                          </p:stCondLst>
                                        </p:cTn>
                                        <p:tgtEl>
                                          <p:spTgt spid="5"/>
                                        </p:tgtEl>
                                        <p:attrNameLst>
                                          <p:attrName>style.visibility</p:attrName>
                                        </p:attrNameLst>
                                      </p:cBhvr>
                                      <p:to>
                                        <p:strVal val="visible"/>
                                      </p:to>
                                    </p:set>
                                    <p:animEffect transition="in" filter="fade">
                                      <p:cBhvr>
                                        <p:cTn id="152" dur="500"/>
                                        <p:tgtEl>
                                          <p:spTgt spid="5"/>
                                        </p:tgtEl>
                                      </p:cBhvr>
                                    </p:animEffect>
                                  </p:childTnLst>
                                </p:cTn>
                              </p:par>
                              <p:par>
                                <p:cTn id="153" presetID="10" presetClass="entr" presetSubtype="0" fill="hold" nodeType="withEffect">
                                  <p:stCondLst>
                                    <p:cond delay="0"/>
                                  </p:stCondLst>
                                  <p:childTnLst>
                                    <p:set>
                                      <p:cBhvr>
                                        <p:cTn id="154" dur="1" fill="hold">
                                          <p:stCondLst>
                                            <p:cond delay="0"/>
                                          </p:stCondLst>
                                        </p:cTn>
                                        <p:tgtEl>
                                          <p:spTgt spid="78"/>
                                        </p:tgtEl>
                                        <p:attrNameLst>
                                          <p:attrName>style.visibility</p:attrName>
                                        </p:attrNameLst>
                                      </p:cBhvr>
                                      <p:to>
                                        <p:strVal val="visible"/>
                                      </p:to>
                                    </p:set>
                                    <p:animEffect transition="in" filter="fade">
                                      <p:cBhvr>
                                        <p:cTn id="155" dur="500"/>
                                        <p:tgtEl>
                                          <p:spTgt spid="78"/>
                                        </p:tgtEl>
                                      </p:cBhvr>
                                    </p:animEffect>
                                  </p:childTnLst>
                                </p:cTn>
                              </p:par>
                            </p:childTnLst>
                          </p:cTn>
                        </p:par>
                        <p:par>
                          <p:cTn id="156" fill="hold">
                            <p:stCondLst>
                              <p:cond delay="7000"/>
                            </p:stCondLst>
                            <p:childTnLst>
                              <p:par>
                                <p:cTn id="157" presetID="10" presetClass="entr" presetSubtype="0" fill="hold" nodeType="afterEffect">
                                  <p:stCondLst>
                                    <p:cond delay="0"/>
                                  </p:stCondLst>
                                  <p:childTnLst>
                                    <p:set>
                                      <p:cBhvr>
                                        <p:cTn id="158" dur="1" fill="hold">
                                          <p:stCondLst>
                                            <p:cond delay="0"/>
                                          </p:stCondLst>
                                        </p:cTn>
                                        <p:tgtEl>
                                          <p:spTgt spid="8"/>
                                        </p:tgtEl>
                                        <p:attrNameLst>
                                          <p:attrName>style.visibility</p:attrName>
                                        </p:attrNameLst>
                                      </p:cBhvr>
                                      <p:to>
                                        <p:strVal val="visible"/>
                                      </p:to>
                                    </p:set>
                                    <p:animEffect transition="in" filter="fade">
                                      <p:cBhvr>
                                        <p:cTn id="159" dur="500"/>
                                        <p:tgtEl>
                                          <p:spTgt spid="8"/>
                                        </p:tgtEl>
                                      </p:cBhvr>
                                    </p:animEffect>
                                  </p:childTnLst>
                                </p:cTn>
                              </p:par>
                              <p:par>
                                <p:cTn id="160" presetID="10" presetClass="entr" presetSubtype="0" fill="hold" grpId="0" nodeType="withEffect">
                                  <p:stCondLst>
                                    <p:cond delay="0"/>
                                  </p:stCondLst>
                                  <p:childTnLst>
                                    <p:set>
                                      <p:cBhvr>
                                        <p:cTn id="161" dur="1" fill="hold">
                                          <p:stCondLst>
                                            <p:cond delay="0"/>
                                          </p:stCondLst>
                                        </p:cTn>
                                        <p:tgtEl>
                                          <p:spTgt spid="21"/>
                                        </p:tgtEl>
                                        <p:attrNameLst>
                                          <p:attrName>style.visibility</p:attrName>
                                        </p:attrNameLst>
                                      </p:cBhvr>
                                      <p:to>
                                        <p:strVal val="visible"/>
                                      </p:to>
                                    </p:set>
                                    <p:animEffect transition="in" filter="fade">
                                      <p:cBhvr>
                                        <p:cTn id="162" dur="500"/>
                                        <p:tgtEl>
                                          <p:spTgt spid="21"/>
                                        </p:tgtEl>
                                      </p:cBhvr>
                                    </p:animEffect>
                                  </p:childTnLst>
                                </p:cTn>
                              </p:par>
                              <p:par>
                                <p:cTn id="163" presetID="10" presetClass="entr" presetSubtype="0" fill="hold" nodeType="withEffect">
                                  <p:stCondLst>
                                    <p:cond delay="0"/>
                                  </p:stCondLst>
                                  <p:childTnLst>
                                    <p:set>
                                      <p:cBhvr>
                                        <p:cTn id="164" dur="1" fill="hold">
                                          <p:stCondLst>
                                            <p:cond delay="0"/>
                                          </p:stCondLst>
                                        </p:cTn>
                                        <p:tgtEl>
                                          <p:spTgt spid="55"/>
                                        </p:tgtEl>
                                        <p:attrNameLst>
                                          <p:attrName>style.visibility</p:attrName>
                                        </p:attrNameLst>
                                      </p:cBhvr>
                                      <p:to>
                                        <p:strVal val="visible"/>
                                      </p:to>
                                    </p:set>
                                    <p:animEffect transition="in" filter="fade">
                                      <p:cBhvr>
                                        <p:cTn id="165" dur="500"/>
                                        <p:tgtEl>
                                          <p:spTgt spid="55"/>
                                        </p:tgtEl>
                                      </p:cBhvr>
                                    </p:animEffect>
                                  </p:childTnLst>
                                </p:cTn>
                              </p:par>
                            </p:childTnLst>
                          </p:cTn>
                        </p:par>
                        <p:par>
                          <p:cTn id="166" fill="hold">
                            <p:stCondLst>
                              <p:cond delay="7500"/>
                            </p:stCondLst>
                            <p:childTnLst>
                              <p:par>
                                <p:cTn id="167" presetID="10" presetClass="entr" presetSubtype="0" fill="hold" nodeType="afterEffect">
                                  <p:stCondLst>
                                    <p:cond delay="0"/>
                                  </p:stCondLst>
                                  <p:childTnLst>
                                    <p:set>
                                      <p:cBhvr>
                                        <p:cTn id="168" dur="1" fill="hold">
                                          <p:stCondLst>
                                            <p:cond delay="0"/>
                                          </p:stCondLst>
                                        </p:cTn>
                                        <p:tgtEl>
                                          <p:spTgt spid="62"/>
                                        </p:tgtEl>
                                        <p:attrNameLst>
                                          <p:attrName>style.visibility</p:attrName>
                                        </p:attrNameLst>
                                      </p:cBhvr>
                                      <p:to>
                                        <p:strVal val="visible"/>
                                      </p:to>
                                    </p:set>
                                    <p:animEffect transition="in" filter="fade">
                                      <p:cBhvr>
                                        <p:cTn id="169" dur="500"/>
                                        <p:tgtEl>
                                          <p:spTgt spid="62"/>
                                        </p:tgtEl>
                                      </p:cBhvr>
                                    </p:animEffect>
                                  </p:childTnLst>
                                </p:cTn>
                              </p:par>
                              <p:par>
                                <p:cTn id="170" presetID="10" presetClass="entr" presetSubtype="0" fill="hold" grpId="0" nodeType="withEffect">
                                  <p:stCondLst>
                                    <p:cond delay="0"/>
                                  </p:stCondLst>
                                  <p:childTnLst>
                                    <p:set>
                                      <p:cBhvr>
                                        <p:cTn id="171" dur="1" fill="hold">
                                          <p:stCondLst>
                                            <p:cond delay="0"/>
                                          </p:stCondLst>
                                        </p:cTn>
                                        <p:tgtEl>
                                          <p:spTgt spid="61"/>
                                        </p:tgtEl>
                                        <p:attrNameLst>
                                          <p:attrName>style.visibility</p:attrName>
                                        </p:attrNameLst>
                                      </p:cBhvr>
                                      <p:to>
                                        <p:strVal val="visible"/>
                                      </p:to>
                                    </p:set>
                                    <p:animEffect transition="in" filter="fade">
                                      <p:cBhvr>
                                        <p:cTn id="172" dur="500"/>
                                        <p:tgtEl>
                                          <p:spTgt spid="61"/>
                                        </p:tgtEl>
                                      </p:cBhvr>
                                    </p:animEffect>
                                  </p:childTnLst>
                                </p:cTn>
                              </p:par>
                              <p:par>
                                <p:cTn id="173" presetID="10" presetClass="entr" presetSubtype="0" fill="hold" nodeType="withEffect">
                                  <p:stCondLst>
                                    <p:cond delay="0"/>
                                  </p:stCondLst>
                                  <p:childTnLst>
                                    <p:set>
                                      <p:cBhvr>
                                        <p:cTn id="174" dur="1" fill="hold">
                                          <p:stCondLst>
                                            <p:cond delay="0"/>
                                          </p:stCondLst>
                                        </p:cTn>
                                        <p:tgtEl>
                                          <p:spTgt spid="1045"/>
                                        </p:tgtEl>
                                        <p:attrNameLst>
                                          <p:attrName>style.visibility</p:attrName>
                                        </p:attrNameLst>
                                      </p:cBhvr>
                                      <p:to>
                                        <p:strVal val="visible"/>
                                      </p:to>
                                    </p:set>
                                    <p:animEffect transition="in" filter="fade">
                                      <p:cBhvr>
                                        <p:cTn id="175" dur="500"/>
                                        <p:tgtEl>
                                          <p:spTgt spid="1045"/>
                                        </p:tgtEl>
                                      </p:cBhvr>
                                    </p:animEffect>
                                  </p:childTnLst>
                                </p:cTn>
                              </p:par>
                            </p:childTnLst>
                          </p:cTn>
                        </p:par>
                        <p:par>
                          <p:cTn id="176" fill="hold">
                            <p:stCondLst>
                              <p:cond delay="8000"/>
                            </p:stCondLst>
                            <p:childTnLst>
                              <p:par>
                                <p:cTn id="177" presetID="10" presetClass="entr" presetSubtype="0" fill="hold" nodeType="afterEffect">
                                  <p:stCondLst>
                                    <p:cond delay="0"/>
                                  </p:stCondLst>
                                  <p:childTnLst>
                                    <p:set>
                                      <p:cBhvr>
                                        <p:cTn id="178" dur="1" fill="hold">
                                          <p:stCondLst>
                                            <p:cond delay="0"/>
                                          </p:stCondLst>
                                        </p:cTn>
                                        <p:tgtEl>
                                          <p:spTgt spid="103"/>
                                        </p:tgtEl>
                                        <p:attrNameLst>
                                          <p:attrName>style.visibility</p:attrName>
                                        </p:attrNameLst>
                                      </p:cBhvr>
                                      <p:to>
                                        <p:strVal val="visible"/>
                                      </p:to>
                                    </p:set>
                                    <p:animEffect transition="in" filter="fade">
                                      <p:cBhvr>
                                        <p:cTn id="179" dur="500"/>
                                        <p:tgtEl>
                                          <p:spTgt spid="103"/>
                                        </p:tgtEl>
                                      </p:cBhvr>
                                    </p:animEffect>
                                  </p:childTnLst>
                                </p:cTn>
                              </p:par>
                              <p:par>
                                <p:cTn id="180" presetID="10" presetClass="entr" presetSubtype="0" fill="hold" grpId="0" nodeType="withEffect">
                                  <p:stCondLst>
                                    <p:cond delay="0"/>
                                  </p:stCondLst>
                                  <p:childTnLst>
                                    <p:set>
                                      <p:cBhvr>
                                        <p:cTn id="181" dur="1" fill="hold">
                                          <p:stCondLst>
                                            <p:cond delay="0"/>
                                          </p:stCondLst>
                                        </p:cTn>
                                        <p:tgtEl>
                                          <p:spTgt spid="4"/>
                                        </p:tgtEl>
                                        <p:attrNameLst>
                                          <p:attrName>style.visibility</p:attrName>
                                        </p:attrNameLst>
                                      </p:cBhvr>
                                      <p:to>
                                        <p:strVal val="visible"/>
                                      </p:to>
                                    </p:set>
                                    <p:animEffect transition="in" filter="fade">
                                      <p:cBhvr>
                                        <p:cTn id="182" dur="500"/>
                                        <p:tgtEl>
                                          <p:spTgt spid="4"/>
                                        </p:tgtEl>
                                      </p:cBhvr>
                                    </p:animEffect>
                                  </p:childTnLst>
                                </p:cTn>
                              </p:par>
                              <p:par>
                                <p:cTn id="183" presetID="10" presetClass="entr" presetSubtype="0" fill="hold" grpId="0" nodeType="withEffect">
                                  <p:stCondLst>
                                    <p:cond delay="0"/>
                                  </p:stCondLst>
                                  <p:childTnLst>
                                    <p:set>
                                      <p:cBhvr>
                                        <p:cTn id="184" dur="1" fill="hold">
                                          <p:stCondLst>
                                            <p:cond delay="0"/>
                                          </p:stCondLst>
                                        </p:cTn>
                                        <p:tgtEl>
                                          <p:spTgt spid="23"/>
                                        </p:tgtEl>
                                        <p:attrNameLst>
                                          <p:attrName>style.visibility</p:attrName>
                                        </p:attrNameLst>
                                      </p:cBhvr>
                                      <p:to>
                                        <p:strVal val="visible"/>
                                      </p:to>
                                    </p:set>
                                    <p:animEffect transition="in" filter="fade">
                                      <p:cBhvr>
                                        <p:cTn id="185" dur="500"/>
                                        <p:tgtEl>
                                          <p:spTgt spid="23"/>
                                        </p:tgtEl>
                                      </p:cBhvr>
                                    </p:animEffect>
                                  </p:childTnLst>
                                </p:cTn>
                              </p:par>
                              <p:par>
                                <p:cTn id="186" presetID="1" presetClass="entr" presetSubtype="0" fill="hold" grpId="0" nodeType="withEffect">
                                  <p:stCondLst>
                                    <p:cond delay="0"/>
                                  </p:stCondLst>
                                  <p:childTnLst>
                                    <p:set>
                                      <p:cBhvr>
                                        <p:cTn id="187" dur="1" fill="hold">
                                          <p:stCondLst>
                                            <p:cond delay="0"/>
                                          </p:stCondLst>
                                        </p:cTn>
                                        <p:tgtEl>
                                          <p:spTgt spid="70"/>
                                        </p:tgtEl>
                                        <p:attrNameLst>
                                          <p:attrName>style.visibility</p:attrName>
                                        </p:attrNameLst>
                                      </p:cBhvr>
                                      <p:to>
                                        <p:strVal val="visible"/>
                                      </p:to>
                                    </p:set>
                                  </p:childTnLst>
                                </p:cTn>
                              </p:par>
                              <p:par>
                                <p:cTn id="188" presetID="10" presetClass="entr" presetSubtype="0" fill="hold" nodeType="withEffect">
                                  <p:stCondLst>
                                    <p:cond delay="0"/>
                                  </p:stCondLst>
                                  <p:childTnLst>
                                    <p:set>
                                      <p:cBhvr>
                                        <p:cTn id="189" dur="1" fill="hold">
                                          <p:stCondLst>
                                            <p:cond delay="0"/>
                                          </p:stCondLst>
                                        </p:cTn>
                                        <p:tgtEl>
                                          <p:spTgt spid="2052"/>
                                        </p:tgtEl>
                                        <p:attrNameLst>
                                          <p:attrName>style.visibility</p:attrName>
                                        </p:attrNameLst>
                                      </p:cBhvr>
                                      <p:to>
                                        <p:strVal val="visible"/>
                                      </p:to>
                                    </p:set>
                                    <p:animEffect transition="in" filter="fade">
                                      <p:cBhvr>
                                        <p:cTn id="190" dur="500"/>
                                        <p:tgtEl>
                                          <p:spTgt spid="2052"/>
                                        </p:tgtEl>
                                      </p:cBhvr>
                                    </p:animEffect>
                                  </p:childTnLst>
                                </p:cTn>
                              </p:par>
                              <p:par>
                                <p:cTn id="191" presetID="10" presetClass="entr" presetSubtype="0" fill="hold" nodeType="withEffect">
                                  <p:stCondLst>
                                    <p:cond delay="0"/>
                                  </p:stCondLst>
                                  <p:childTnLst>
                                    <p:set>
                                      <p:cBhvr>
                                        <p:cTn id="192" dur="1" fill="hold">
                                          <p:stCondLst>
                                            <p:cond delay="0"/>
                                          </p:stCondLst>
                                        </p:cTn>
                                        <p:tgtEl>
                                          <p:spTgt spid="3"/>
                                        </p:tgtEl>
                                        <p:attrNameLst>
                                          <p:attrName>style.visibility</p:attrName>
                                        </p:attrNameLst>
                                      </p:cBhvr>
                                      <p:to>
                                        <p:strVal val="visible"/>
                                      </p:to>
                                    </p:set>
                                    <p:animEffect transition="in" filter="fade">
                                      <p:cBhvr>
                                        <p:cTn id="193" dur="500"/>
                                        <p:tgtEl>
                                          <p:spTgt spid="3"/>
                                        </p:tgtEl>
                                      </p:cBhvr>
                                    </p:animEffect>
                                  </p:childTnLst>
                                </p:cTn>
                              </p:par>
                            </p:childTnLst>
                          </p:cTn>
                        </p:par>
                        <p:par>
                          <p:cTn id="194" fill="hold">
                            <p:stCondLst>
                              <p:cond delay="8500"/>
                            </p:stCondLst>
                            <p:childTnLst>
                              <p:par>
                                <p:cTn id="195" presetID="10" presetClass="entr" presetSubtype="0" fill="hold" nodeType="afterEffect">
                                  <p:stCondLst>
                                    <p:cond delay="0"/>
                                  </p:stCondLst>
                                  <p:childTnLst>
                                    <p:set>
                                      <p:cBhvr>
                                        <p:cTn id="196" dur="1" fill="hold">
                                          <p:stCondLst>
                                            <p:cond delay="0"/>
                                          </p:stCondLst>
                                        </p:cTn>
                                        <p:tgtEl>
                                          <p:spTgt spid="68"/>
                                        </p:tgtEl>
                                        <p:attrNameLst>
                                          <p:attrName>style.visibility</p:attrName>
                                        </p:attrNameLst>
                                      </p:cBhvr>
                                      <p:to>
                                        <p:strVal val="visible"/>
                                      </p:to>
                                    </p:set>
                                    <p:animEffect transition="in" filter="fade">
                                      <p:cBhvr>
                                        <p:cTn id="197" dur="500"/>
                                        <p:tgtEl>
                                          <p:spTgt spid="68"/>
                                        </p:tgtEl>
                                      </p:cBhvr>
                                    </p:animEffect>
                                  </p:childTnLst>
                                </p:cTn>
                              </p:par>
                              <p:par>
                                <p:cTn id="198" presetID="10" presetClass="entr" presetSubtype="0" fill="hold" grpId="0" nodeType="withEffect">
                                  <p:stCondLst>
                                    <p:cond delay="0"/>
                                  </p:stCondLst>
                                  <p:childTnLst>
                                    <p:set>
                                      <p:cBhvr>
                                        <p:cTn id="199" dur="1" fill="hold">
                                          <p:stCondLst>
                                            <p:cond delay="0"/>
                                          </p:stCondLst>
                                        </p:cTn>
                                        <p:tgtEl>
                                          <p:spTgt spid="72"/>
                                        </p:tgtEl>
                                        <p:attrNameLst>
                                          <p:attrName>style.visibility</p:attrName>
                                        </p:attrNameLst>
                                      </p:cBhvr>
                                      <p:to>
                                        <p:strVal val="visible"/>
                                      </p:to>
                                    </p:set>
                                    <p:animEffect transition="in" filter="fade">
                                      <p:cBhvr>
                                        <p:cTn id="200" dur="500"/>
                                        <p:tgtEl>
                                          <p:spTgt spid="72"/>
                                        </p:tgtEl>
                                      </p:cBhvr>
                                    </p:animEffect>
                                  </p:childTnLst>
                                </p:cTn>
                              </p:par>
                              <p:par>
                                <p:cTn id="201" presetID="10" presetClass="entr" presetSubtype="0" fill="hold" nodeType="withEffect">
                                  <p:stCondLst>
                                    <p:cond delay="0"/>
                                  </p:stCondLst>
                                  <p:childTnLst>
                                    <p:set>
                                      <p:cBhvr>
                                        <p:cTn id="202" dur="1" fill="hold">
                                          <p:stCondLst>
                                            <p:cond delay="0"/>
                                          </p:stCondLst>
                                        </p:cTn>
                                        <p:tgtEl>
                                          <p:spTgt spid="1032"/>
                                        </p:tgtEl>
                                        <p:attrNameLst>
                                          <p:attrName>style.visibility</p:attrName>
                                        </p:attrNameLst>
                                      </p:cBhvr>
                                      <p:to>
                                        <p:strVal val="visible"/>
                                      </p:to>
                                    </p:set>
                                    <p:animEffect transition="in" filter="fade">
                                      <p:cBhvr>
                                        <p:cTn id="203" dur="500"/>
                                        <p:tgtEl>
                                          <p:spTgt spid="1032"/>
                                        </p:tgtEl>
                                      </p:cBhvr>
                                    </p:animEffect>
                                  </p:childTnLst>
                                </p:cTn>
                              </p:par>
                              <p:par>
                                <p:cTn id="204" presetID="10" presetClass="entr" presetSubtype="0" fill="hold" nodeType="withEffect">
                                  <p:stCondLst>
                                    <p:cond delay="0"/>
                                  </p:stCondLst>
                                  <p:childTnLst>
                                    <p:set>
                                      <p:cBhvr>
                                        <p:cTn id="205" dur="1" fill="hold">
                                          <p:stCondLst>
                                            <p:cond delay="0"/>
                                          </p:stCondLst>
                                        </p:cTn>
                                        <p:tgtEl>
                                          <p:spTgt spid="77"/>
                                        </p:tgtEl>
                                        <p:attrNameLst>
                                          <p:attrName>style.visibility</p:attrName>
                                        </p:attrNameLst>
                                      </p:cBhvr>
                                      <p:to>
                                        <p:strVal val="visible"/>
                                      </p:to>
                                    </p:set>
                                    <p:animEffect transition="in" filter="fade">
                                      <p:cBhvr>
                                        <p:cTn id="206" dur="500"/>
                                        <p:tgtEl>
                                          <p:spTgt spid="77"/>
                                        </p:tgtEl>
                                      </p:cBhvr>
                                    </p:animEffect>
                                  </p:childTnLst>
                                </p:cTn>
                              </p:par>
                              <p:par>
                                <p:cTn id="207" presetID="1" presetClass="mediacall" presetSubtype="0" fill="hold" nodeType="withEffect">
                                  <p:stCondLst>
                                    <p:cond delay="0"/>
                                  </p:stCondLst>
                                  <p:childTnLst>
                                    <p:cmd type="call" cmd="playFrom(0.0)">
                                      <p:cBhvr>
                                        <p:cTn id="208" dur="18314" fill="hold"/>
                                        <p:tgtEl>
                                          <p:spTgt spid="8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09" fill="hold" display="0">
                  <p:stCondLst>
                    <p:cond delay="indefinite"/>
                  </p:stCondLst>
                  <p:endCondLst>
                    <p:cond evt="onStopAudio" delay="0">
                      <p:tgtEl>
                        <p:sldTgt/>
                      </p:tgtEl>
                    </p:cond>
                  </p:endCondLst>
                </p:cTn>
                <p:tgtEl>
                  <p:spTgt spid="81"/>
                </p:tgtEl>
              </p:cMediaNode>
            </p:audio>
          </p:childTnLst>
        </p:cTn>
      </p:par>
    </p:tnLst>
    <p:bldLst>
      <p:bldP spid="4" grpId="0" animBg="1"/>
      <p:bldP spid="72" grpId="0" animBg="1"/>
      <p:bldP spid="61" grpId="0" animBg="1"/>
      <p:bldP spid="52" grpId="0" animBg="1"/>
      <p:bldP spid="23" grpId="0" animBg="1"/>
      <p:bldP spid="7" grpId="0" animBg="1"/>
      <p:bldP spid="24" grpId="0" animBg="1"/>
      <p:bldP spid="29" grpId="0" animBg="1"/>
      <p:bldP spid="30" grpId="0" animBg="1"/>
      <p:bldP spid="21" grpId="0" animBg="1"/>
      <p:bldP spid="27" grpId="0" animBg="1"/>
      <p:bldP spid="47" grpId="0" animBg="1"/>
      <p:bldP spid="11" grpId="0"/>
      <p:bldP spid="41" grpId="0" animBg="1"/>
      <p:bldP spid="45" grpId="0" animBg="1"/>
      <p:bldP spid="49" grpId="0" animBg="1"/>
      <p:bldP spid="66" grpId="0" animBg="1"/>
      <p:bldP spid="70" grpId="0" animBg="1"/>
      <p:bldP spid="43" grpId="0" animBg="1"/>
      <p:bldP spid="50" grpId="0" animBg="1"/>
      <p:bldP spid="57"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3">
            <a:hlinkClick r:id="" action="ppaction://noaction"/>
          </p:cNvPr>
          <p:cNvSpPr/>
          <p:nvPr/>
        </p:nvSpPr>
        <p:spPr>
          <a:xfrm>
            <a:off x="7729787" y="4006143"/>
            <a:ext cx="940216" cy="556432"/>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lumMod val="65000"/>
                </a:schemeClr>
              </a:solidFill>
            </a:endParaRPr>
          </a:p>
        </p:txBody>
      </p:sp>
      <p:cxnSp>
        <p:nvCxnSpPr>
          <p:cNvPr id="68" name="Connecteur droit avec flèche 67"/>
          <p:cNvCxnSpPr>
            <a:endCxn id="72" idx="2"/>
          </p:cNvCxnSpPr>
          <p:nvPr/>
        </p:nvCxnSpPr>
        <p:spPr>
          <a:xfrm flipV="1">
            <a:off x="8517122" y="1945381"/>
            <a:ext cx="1" cy="415703"/>
          </a:xfrm>
          <a:prstGeom prst="straightConnector1">
            <a:avLst/>
          </a:prstGeom>
          <a:ln>
            <a:solidFill>
              <a:schemeClr val="tx1"/>
            </a:solidFill>
            <a:tailEnd type="arrow"/>
          </a:ln>
        </p:spPr>
        <p:style>
          <a:lnRef idx="1">
            <a:schemeClr val="dk1"/>
          </a:lnRef>
          <a:fillRef idx="0">
            <a:schemeClr val="dk1"/>
          </a:fillRef>
          <a:effectRef idx="0">
            <a:schemeClr val="dk1"/>
          </a:effectRef>
          <a:fontRef idx="minor">
            <a:schemeClr val="tx1"/>
          </a:fontRef>
        </p:style>
      </p:cxnSp>
      <p:sp>
        <p:nvSpPr>
          <p:cNvPr id="72" name="ZoneTexte 71">
            <a:hlinkClick r:id="" action="ppaction://noaction"/>
          </p:cNvPr>
          <p:cNvSpPr txBox="1"/>
          <p:nvPr/>
        </p:nvSpPr>
        <p:spPr>
          <a:xfrm>
            <a:off x="8133151" y="1606827"/>
            <a:ext cx="767943" cy="338554"/>
          </a:xfrm>
          <a:prstGeom prst="rect">
            <a:avLst/>
          </a:prstGeom>
          <a:solidFill>
            <a:schemeClr val="bg1"/>
          </a:solidFill>
          <a:ln w="3175">
            <a:solidFill>
              <a:schemeClr val="tx1"/>
            </a:solidFill>
          </a:ln>
        </p:spPr>
        <p:txBody>
          <a:bodyPr wrap="square" rtlCol="0">
            <a:spAutoFit/>
          </a:bodyPr>
          <a:lstStyle/>
          <a:p>
            <a:pPr algn="ctr"/>
            <a:r>
              <a:rPr lang="fr-FR" sz="800" dirty="0" smtClean="0">
                <a:latin typeface="Berlin Sans FB" panose="020E0602020502020306" pitchFamily="34" charset="0"/>
              </a:rPr>
              <a:t>Je rembourse mon crédit</a:t>
            </a:r>
          </a:p>
        </p:txBody>
      </p:sp>
      <p:sp>
        <p:nvSpPr>
          <p:cNvPr id="61" name="ZoneTexte 60">
            <a:hlinkClick r:id="" action="ppaction://noaction"/>
          </p:cNvPr>
          <p:cNvSpPr txBox="1"/>
          <p:nvPr/>
        </p:nvSpPr>
        <p:spPr>
          <a:xfrm>
            <a:off x="7221560" y="2801865"/>
            <a:ext cx="671782" cy="338554"/>
          </a:xfrm>
          <a:prstGeom prst="rect">
            <a:avLst/>
          </a:prstGeom>
          <a:solidFill>
            <a:schemeClr val="bg1"/>
          </a:solidFill>
          <a:ln w="3175">
            <a:solidFill>
              <a:schemeClr val="tx1"/>
            </a:solidFill>
          </a:ln>
        </p:spPr>
        <p:txBody>
          <a:bodyPr wrap="square" rtlCol="0">
            <a:spAutoFit/>
          </a:bodyPr>
          <a:lstStyle/>
          <a:p>
            <a:pPr algn="ctr"/>
            <a:r>
              <a:rPr lang="fr-FR" sz="800" dirty="0" smtClean="0">
                <a:latin typeface="Berlin Sans FB" panose="020E0602020502020306" pitchFamily="34" charset="0"/>
              </a:rPr>
              <a:t>Remise des clés </a:t>
            </a:r>
          </a:p>
        </p:txBody>
      </p:sp>
      <p:cxnSp>
        <p:nvCxnSpPr>
          <p:cNvPr id="62" name="Connecteur droit avec flèche 61"/>
          <p:cNvCxnSpPr>
            <a:endCxn id="61" idx="0"/>
          </p:cNvCxnSpPr>
          <p:nvPr/>
        </p:nvCxnSpPr>
        <p:spPr>
          <a:xfrm>
            <a:off x="7557451" y="2399670"/>
            <a:ext cx="0" cy="402195"/>
          </a:xfrm>
          <a:prstGeom prst="straightConnector1">
            <a:avLst/>
          </a:prstGeom>
          <a:ln>
            <a:solidFill>
              <a:schemeClr val="tx1"/>
            </a:solidFill>
            <a:tailEnd type="arrow"/>
          </a:ln>
        </p:spPr>
        <p:style>
          <a:lnRef idx="1">
            <a:schemeClr val="dk1"/>
          </a:lnRef>
          <a:fillRef idx="0">
            <a:schemeClr val="dk1"/>
          </a:fillRef>
          <a:effectRef idx="0">
            <a:schemeClr val="dk1"/>
          </a:effectRef>
          <a:fontRef idx="minor">
            <a:schemeClr val="tx1"/>
          </a:fontRef>
        </p:style>
      </p:cxnSp>
      <p:cxnSp>
        <p:nvCxnSpPr>
          <p:cNvPr id="58" name="Connecteur droit avec flèche 57"/>
          <p:cNvCxnSpPr>
            <a:endCxn id="57" idx="2"/>
          </p:cNvCxnSpPr>
          <p:nvPr/>
        </p:nvCxnSpPr>
        <p:spPr>
          <a:xfrm flipV="1">
            <a:off x="7404461" y="1939410"/>
            <a:ext cx="0" cy="421674"/>
          </a:xfrm>
          <a:prstGeom prst="straightConnector1">
            <a:avLst/>
          </a:prstGeom>
          <a:ln>
            <a:solidFill>
              <a:schemeClr val="tx1"/>
            </a:solidFill>
            <a:tailEnd type="arrow"/>
          </a:ln>
        </p:spPr>
        <p:style>
          <a:lnRef idx="1">
            <a:schemeClr val="dk1"/>
          </a:lnRef>
          <a:fillRef idx="0">
            <a:schemeClr val="dk1"/>
          </a:fillRef>
          <a:effectRef idx="0">
            <a:schemeClr val="dk1"/>
          </a:effectRef>
          <a:fontRef idx="minor">
            <a:schemeClr val="tx1"/>
          </a:fontRef>
        </p:style>
      </p:cxnSp>
      <p:sp>
        <p:nvSpPr>
          <p:cNvPr id="52" name="ZoneTexte 51">
            <a:hlinkClick r:id="" action="ppaction://noaction"/>
          </p:cNvPr>
          <p:cNvSpPr txBox="1"/>
          <p:nvPr/>
        </p:nvSpPr>
        <p:spPr>
          <a:xfrm>
            <a:off x="2947287" y="2869593"/>
            <a:ext cx="936064" cy="584775"/>
          </a:xfrm>
          <a:prstGeom prst="rect">
            <a:avLst/>
          </a:prstGeom>
          <a:noFill/>
          <a:ln>
            <a:solidFill>
              <a:schemeClr val="tx1"/>
            </a:solidFill>
          </a:ln>
        </p:spPr>
        <p:txBody>
          <a:bodyPr wrap="square" rtlCol="0">
            <a:spAutoFit/>
          </a:bodyPr>
          <a:lstStyle/>
          <a:p>
            <a:pPr algn="ctr"/>
            <a:r>
              <a:rPr lang="fr-FR" sz="800" dirty="0" smtClean="0">
                <a:latin typeface="Berlin Sans FB" panose="020E0602020502020306" pitchFamily="34" charset="0"/>
              </a:rPr>
              <a:t>Mon conseiller  me fait une proposition commerciale</a:t>
            </a:r>
            <a:endParaRPr lang="fr-FR" sz="800" dirty="0">
              <a:latin typeface="Berlin Sans FB" panose="020E0602020502020306" pitchFamily="34" charset="0"/>
            </a:endParaRPr>
          </a:p>
        </p:txBody>
      </p:sp>
      <p:cxnSp>
        <p:nvCxnSpPr>
          <p:cNvPr id="51" name="Connecteur droit avec flèche 50"/>
          <p:cNvCxnSpPr>
            <a:endCxn id="52" idx="0"/>
          </p:cNvCxnSpPr>
          <p:nvPr/>
        </p:nvCxnSpPr>
        <p:spPr>
          <a:xfrm>
            <a:off x="3415319" y="2361084"/>
            <a:ext cx="0" cy="508509"/>
          </a:xfrm>
          <a:prstGeom prst="straightConnector1">
            <a:avLst/>
          </a:prstGeom>
          <a:ln>
            <a:solidFill>
              <a:schemeClr val="tx1"/>
            </a:solidFill>
            <a:tailEnd type="arrow"/>
          </a:ln>
        </p:spPr>
        <p:style>
          <a:lnRef idx="1">
            <a:schemeClr val="dk1"/>
          </a:lnRef>
          <a:fillRef idx="0">
            <a:schemeClr val="dk1"/>
          </a:fillRef>
          <a:effectRef idx="0">
            <a:schemeClr val="dk1"/>
          </a:effectRef>
          <a:fontRef idx="minor">
            <a:schemeClr val="tx1"/>
          </a:fontRef>
        </p:style>
      </p:cxnSp>
      <p:cxnSp>
        <p:nvCxnSpPr>
          <p:cNvPr id="46" name="Connecteur droit avec flèche 45"/>
          <p:cNvCxnSpPr>
            <a:endCxn id="43" idx="2"/>
          </p:cNvCxnSpPr>
          <p:nvPr/>
        </p:nvCxnSpPr>
        <p:spPr>
          <a:xfrm flipV="1">
            <a:off x="697545" y="1945381"/>
            <a:ext cx="1" cy="36242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03" name="Connecteur droit avec flèche 102"/>
          <p:cNvCxnSpPr>
            <a:endCxn id="4" idx="0"/>
          </p:cNvCxnSpPr>
          <p:nvPr/>
        </p:nvCxnSpPr>
        <p:spPr>
          <a:xfrm>
            <a:off x="8199894" y="2421456"/>
            <a:ext cx="1" cy="1584687"/>
          </a:xfrm>
          <a:prstGeom prst="straightConnector1">
            <a:avLst/>
          </a:prstGeom>
          <a:ln>
            <a:solidFill>
              <a:schemeClr val="tx1"/>
            </a:solidFill>
            <a:tailEnd type="arrow"/>
          </a:ln>
        </p:spPr>
        <p:style>
          <a:lnRef idx="1">
            <a:schemeClr val="dk1"/>
          </a:lnRef>
          <a:fillRef idx="0">
            <a:schemeClr val="dk1"/>
          </a:fillRef>
          <a:effectRef idx="0">
            <a:schemeClr val="dk1"/>
          </a:effectRef>
          <a:fontRef idx="minor">
            <a:schemeClr val="tx1"/>
          </a:fontRef>
        </p:style>
      </p:cxnSp>
      <p:sp>
        <p:nvSpPr>
          <p:cNvPr id="23" name="ZoneTexte 22">
            <a:hlinkClick r:id="" action="ppaction://noaction"/>
          </p:cNvPr>
          <p:cNvSpPr txBox="1"/>
          <p:nvPr/>
        </p:nvSpPr>
        <p:spPr>
          <a:xfrm>
            <a:off x="7729787" y="4054234"/>
            <a:ext cx="940215" cy="461665"/>
          </a:xfrm>
          <a:prstGeom prst="rect">
            <a:avLst/>
          </a:prstGeom>
          <a:noFill/>
          <a:ln>
            <a:solidFill>
              <a:schemeClr val="tx1"/>
            </a:solidFill>
          </a:ln>
        </p:spPr>
        <p:txBody>
          <a:bodyPr wrap="square" rtlCol="0">
            <a:spAutoFit/>
          </a:bodyPr>
          <a:lstStyle/>
          <a:p>
            <a:pPr algn="ctr"/>
            <a:r>
              <a:rPr lang="fr-FR" sz="800" dirty="0" smtClean="0">
                <a:latin typeface="Berlin Sans FB" panose="020E0602020502020306" pitchFamily="34" charset="0"/>
              </a:rPr>
              <a:t>Il est temps d’organiser ma crémaillère ! </a:t>
            </a:r>
          </a:p>
        </p:txBody>
      </p:sp>
      <p:pic>
        <p:nvPicPr>
          <p:cNvPr id="2052" name="Picture 4" descr="Cocktail premium ic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19763" y="4406539"/>
            <a:ext cx="355361" cy="355361"/>
          </a:xfrm>
          <a:prstGeom prst="rect">
            <a:avLst/>
          </a:prstGeom>
          <a:extLst>
            <a:ext uri="{909E8E84-426E-40DD-AFC4-6F175D3DCCD1}">
              <a14:hiddenFill xmlns:a14="http://schemas.microsoft.com/office/drawing/2010/main">
                <a:solidFill>
                  <a:srgbClr val="FFFFFF"/>
                </a:solidFill>
              </a14:hiddenFill>
            </a:ext>
          </a:extLst>
        </p:spPr>
      </p:pic>
      <p:cxnSp>
        <p:nvCxnSpPr>
          <p:cNvPr id="65" name="Connecteur droit avec flèche 64"/>
          <p:cNvCxnSpPr>
            <a:endCxn id="66" idx="2"/>
          </p:cNvCxnSpPr>
          <p:nvPr/>
        </p:nvCxnSpPr>
        <p:spPr>
          <a:xfrm flipV="1">
            <a:off x="4979248" y="1745459"/>
            <a:ext cx="0" cy="654213"/>
          </a:xfrm>
          <a:prstGeom prst="straightConnector1">
            <a:avLst/>
          </a:prstGeom>
          <a:ln>
            <a:solidFill>
              <a:schemeClr val="tx1"/>
            </a:solidFill>
            <a:tailEnd type="arrow"/>
          </a:ln>
        </p:spPr>
        <p:style>
          <a:lnRef idx="1">
            <a:schemeClr val="dk1"/>
          </a:lnRef>
          <a:fillRef idx="0">
            <a:schemeClr val="dk1"/>
          </a:fillRef>
          <a:effectRef idx="0">
            <a:schemeClr val="dk1"/>
          </a:effectRef>
          <a:fontRef idx="minor">
            <a:schemeClr val="tx1"/>
          </a:fontRef>
        </p:style>
      </p:cxnSp>
      <p:cxnSp>
        <p:nvCxnSpPr>
          <p:cNvPr id="44" name="Connecteur droit avec flèche 43"/>
          <p:cNvCxnSpPr>
            <a:endCxn id="45" idx="2"/>
          </p:cNvCxnSpPr>
          <p:nvPr/>
        </p:nvCxnSpPr>
        <p:spPr>
          <a:xfrm flipV="1">
            <a:off x="3243003" y="1890679"/>
            <a:ext cx="0" cy="504555"/>
          </a:xfrm>
          <a:prstGeom prst="straightConnector1">
            <a:avLst/>
          </a:prstGeom>
          <a:ln>
            <a:solidFill>
              <a:schemeClr val="tx1"/>
            </a:solidFill>
            <a:tailEnd type="arrow"/>
          </a:ln>
        </p:spPr>
        <p:style>
          <a:lnRef idx="1">
            <a:schemeClr val="dk1"/>
          </a:lnRef>
          <a:fillRef idx="0">
            <a:schemeClr val="dk1"/>
          </a:fillRef>
          <a:effectRef idx="0">
            <a:schemeClr val="dk1"/>
          </a:effectRef>
          <a:fontRef idx="minor">
            <a:schemeClr val="tx1"/>
          </a:fontRef>
        </p:style>
      </p:cxnSp>
      <p:cxnSp>
        <p:nvCxnSpPr>
          <p:cNvPr id="48" name="Connecteur droit avec flèche 47"/>
          <p:cNvCxnSpPr>
            <a:endCxn id="49" idx="0"/>
          </p:cNvCxnSpPr>
          <p:nvPr/>
        </p:nvCxnSpPr>
        <p:spPr>
          <a:xfrm>
            <a:off x="2195736" y="2395231"/>
            <a:ext cx="0" cy="1817362"/>
          </a:xfrm>
          <a:prstGeom prst="straightConnector1">
            <a:avLst/>
          </a:prstGeom>
          <a:ln>
            <a:solidFill>
              <a:schemeClr val="tx1"/>
            </a:solidFill>
            <a:tailEnd type="arrow"/>
          </a:ln>
        </p:spPr>
        <p:style>
          <a:lnRef idx="1">
            <a:schemeClr val="dk1"/>
          </a:lnRef>
          <a:fillRef idx="0">
            <a:schemeClr val="dk1"/>
          </a:fillRef>
          <a:effectRef idx="0">
            <a:schemeClr val="dk1"/>
          </a:effectRef>
          <a:fontRef idx="minor">
            <a:schemeClr val="tx1"/>
          </a:fontRef>
        </p:style>
      </p:cxnSp>
      <p:cxnSp>
        <p:nvCxnSpPr>
          <p:cNvPr id="42" name="Connecteur droit avec flèche 41"/>
          <p:cNvCxnSpPr>
            <a:endCxn id="41" idx="2"/>
          </p:cNvCxnSpPr>
          <p:nvPr/>
        </p:nvCxnSpPr>
        <p:spPr>
          <a:xfrm flipV="1">
            <a:off x="1693731" y="1182093"/>
            <a:ext cx="1" cy="119738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7" name="Connecteur droit avec flèche 36"/>
          <p:cNvCxnSpPr>
            <a:endCxn id="7" idx="0"/>
          </p:cNvCxnSpPr>
          <p:nvPr/>
        </p:nvCxnSpPr>
        <p:spPr>
          <a:xfrm>
            <a:off x="993627" y="2386801"/>
            <a:ext cx="0" cy="905101"/>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5" name="Connecteur droit avec flèche 34"/>
          <p:cNvCxnSpPr>
            <a:endCxn id="24" idx="0"/>
          </p:cNvCxnSpPr>
          <p:nvPr/>
        </p:nvCxnSpPr>
        <p:spPr>
          <a:xfrm>
            <a:off x="4059895" y="2395233"/>
            <a:ext cx="0" cy="1499393"/>
          </a:xfrm>
          <a:prstGeom prst="straightConnector1">
            <a:avLst/>
          </a:prstGeom>
          <a:ln>
            <a:solidFill>
              <a:schemeClr val="tx1"/>
            </a:solidFill>
            <a:tailEnd type="arrow"/>
          </a:ln>
        </p:spPr>
        <p:style>
          <a:lnRef idx="1">
            <a:schemeClr val="dk1"/>
          </a:lnRef>
          <a:fillRef idx="0">
            <a:schemeClr val="dk1"/>
          </a:fillRef>
          <a:effectRef idx="0">
            <a:schemeClr val="dk1"/>
          </a:effectRef>
          <a:fontRef idx="minor">
            <a:schemeClr val="tx1"/>
          </a:fontRef>
        </p:style>
      </p:cxnSp>
      <p:cxnSp>
        <p:nvCxnSpPr>
          <p:cNvPr id="33" name="Connecteur droit avec flèche 32"/>
          <p:cNvCxnSpPr>
            <a:endCxn id="30" idx="0"/>
          </p:cNvCxnSpPr>
          <p:nvPr/>
        </p:nvCxnSpPr>
        <p:spPr>
          <a:xfrm>
            <a:off x="5577823" y="2421456"/>
            <a:ext cx="5802" cy="1185841"/>
          </a:xfrm>
          <a:prstGeom prst="straightConnector1">
            <a:avLst/>
          </a:prstGeom>
          <a:ln>
            <a:solidFill>
              <a:schemeClr val="tx1"/>
            </a:solidFill>
            <a:tailEnd type="arrow"/>
          </a:ln>
        </p:spPr>
        <p:style>
          <a:lnRef idx="1">
            <a:schemeClr val="dk1"/>
          </a:lnRef>
          <a:fillRef idx="0">
            <a:schemeClr val="dk1"/>
          </a:fillRef>
          <a:effectRef idx="0">
            <a:schemeClr val="dk1"/>
          </a:effectRef>
          <a:fontRef idx="minor">
            <a:schemeClr val="tx1"/>
          </a:fontRef>
        </p:style>
      </p:cxnSp>
      <p:cxnSp>
        <p:nvCxnSpPr>
          <p:cNvPr id="32" name="Connecteur droit avec flèche 31"/>
          <p:cNvCxnSpPr>
            <a:endCxn id="29" idx="0"/>
          </p:cNvCxnSpPr>
          <p:nvPr/>
        </p:nvCxnSpPr>
        <p:spPr>
          <a:xfrm>
            <a:off x="6384496" y="2399670"/>
            <a:ext cx="0" cy="1675827"/>
          </a:xfrm>
          <a:prstGeom prst="straightConnector1">
            <a:avLst/>
          </a:prstGeom>
          <a:ln>
            <a:solidFill>
              <a:schemeClr val="tx1"/>
            </a:solidFill>
            <a:tailEnd type="arrow"/>
          </a:ln>
        </p:spPr>
        <p:style>
          <a:lnRef idx="1">
            <a:schemeClr val="dk1"/>
          </a:lnRef>
          <a:fillRef idx="0">
            <a:schemeClr val="dk1"/>
          </a:fillRef>
          <a:effectRef idx="0">
            <a:schemeClr val="dk1"/>
          </a:effectRef>
          <a:fontRef idx="minor">
            <a:schemeClr val="tx1"/>
          </a:fontRef>
        </p:style>
      </p:cxnSp>
      <p:cxnSp>
        <p:nvCxnSpPr>
          <p:cNvPr id="8" name="Connecteur droit avec flèche 7"/>
          <p:cNvCxnSpPr>
            <a:endCxn id="21" idx="2"/>
          </p:cNvCxnSpPr>
          <p:nvPr/>
        </p:nvCxnSpPr>
        <p:spPr>
          <a:xfrm flipV="1">
            <a:off x="7514528" y="1161830"/>
            <a:ext cx="0" cy="1216605"/>
          </a:xfrm>
          <a:prstGeom prst="straightConnector1">
            <a:avLst/>
          </a:prstGeom>
          <a:ln>
            <a:solidFill>
              <a:schemeClr val="tx1"/>
            </a:solidFill>
            <a:tailEnd type="arrow"/>
          </a:ln>
        </p:spPr>
        <p:style>
          <a:lnRef idx="1">
            <a:schemeClr val="dk1"/>
          </a:lnRef>
          <a:fillRef idx="0">
            <a:schemeClr val="dk1"/>
          </a:fillRef>
          <a:effectRef idx="0">
            <a:schemeClr val="dk1"/>
          </a:effectRef>
          <a:fontRef idx="minor">
            <a:schemeClr val="tx1"/>
          </a:fontRef>
        </p:style>
      </p:cxnSp>
      <p:sp>
        <p:nvSpPr>
          <p:cNvPr id="7" name="ZoneTexte 6">
            <a:hlinkClick r:id="rId4" action="ppaction://hlinksldjump"/>
          </p:cNvPr>
          <p:cNvSpPr txBox="1"/>
          <p:nvPr/>
        </p:nvSpPr>
        <p:spPr>
          <a:xfrm>
            <a:off x="251520" y="3291902"/>
            <a:ext cx="1484213" cy="338554"/>
          </a:xfrm>
          <a:prstGeom prst="rect">
            <a:avLst/>
          </a:prstGeom>
          <a:noFill/>
          <a:ln>
            <a:solidFill>
              <a:schemeClr val="tx1"/>
            </a:solidFill>
          </a:ln>
        </p:spPr>
        <p:txBody>
          <a:bodyPr wrap="square" rtlCol="0">
            <a:spAutoFit/>
          </a:bodyPr>
          <a:lstStyle/>
          <a:p>
            <a:pPr algn="ctr"/>
            <a:r>
              <a:rPr lang="fr-FR" sz="800" dirty="0" smtClean="0">
                <a:latin typeface="Berlin Sans FB" panose="020E0602020502020306" pitchFamily="34" charset="0"/>
              </a:rPr>
              <a:t>Je pars à la recherche du bien immobilier de mes rêves ! </a:t>
            </a:r>
            <a:endParaRPr lang="fr-FR" sz="800" dirty="0">
              <a:latin typeface="Berlin Sans FB" panose="020E0602020502020306" pitchFamily="34" charset="0"/>
            </a:endParaRPr>
          </a:p>
        </p:txBody>
      </p:sp>
      <p:sp>
        <p:nvSpPr>
          <p:cNvPr id="24" name="ZoneTexte 23">
            <a:hlinkClick r:id="" action="ppaction://noaction"/>
          </p:cNvPr>
          <p:cNvSpPr txBox="1"/>
          <p:nvPr/>
        </p:nvSpPr>
        <p:spPr>
          <a:xfrm>
            <a:off x="3591843" y="3894626"/>
            <a:ext cx="936104" cy="338554"/>
          </a:xfrm>
          <a:prstGeom prst="rect">
            <a:avLst/>
          </a:prstGeom>
          <a:noFill/>
          <a:ln>
            <a:solidFill>
              <a:schemeClr val="tx1"/>
            </a:solidFill>
          </a:ln>
        </p:spPr>
        <p:txBody>
          <a:bodyPr wrap="square" rtlCol="0">
            <a:spAutoFit/>
          </a:bodyPr>
          <a:lstStyle/>
          <a:p>
            <a:pPr algn="ctr"/>
            <a:r>
              <a:rPr lang="fr-FR" sz="800" dirty="0" smtClean="0">
                <a:latin typeface="Berlin Sans FB" panose="020E0602020502020306" pitchFamily="34" charset="0"/>
              </a:rPr>
              <a:t>Je signe la demande de prêt</a:t>
            </a:r>
            <a:endParaRPr lang="fr-FR" sz="800" dirty="0">
              <a:latin typeface="Berlin Sans FB" panose="020E0602020502020306" pitchFamily="34" charset="0"/>
            </a:endParaRPr>
          </a:p>
        </p:txBody>
      </p:sp>
      <p:pic>
        <p:nvPicPr>
          <p:cNvPr id="28" name="Picture 7" descr="Signature premium ic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91880" y="3654199"/>
            <a:ext cx="360000" cy="360000"/>
          </a:xfrm>
          <a:prstGeom prst="rect">
            <a:avLst/>
          </a:prstGeom>
          <a:extLst>
            <a:ext uri="{909E8E84-426E-40DD-AFC4-6F175D3DCCD1}">
              <a14:hiddenFill xmlns:a14="http://schemas.microsoft.com/office/drawing/2010/main">
                <a:solidFill>
                  <a:srgbClr val="FFFFFF"/>
                </a:solidFill>
              </a14:hiddenFill>
            </a:ext>
          </a:extLst>
        </p:spPr>
      </p:pic>
      <p:sp>
        <p:nvSpPr>
          <p:cNvPr id="29" name="ZoneTexte 28">
            <a:hlinkClick r:id="" action="ppaction://noaction"/>
          </p:cNvPr>
          <p:cNvSpPr txBox="1"/>
          <p:nvPr/>
        </p:nvSpPr>
        <p:spPr>
          <a:xfrm>
            <a:off x="5844436" y="4075497"/>
            <a:ext cx="1080120" cy="707886"/>
          </a:xfrm>
          <a:prstGeom prst="rect">
            <a:avLst/>
          </a:prstGeom>
          <a:noFill/>
          <a:ln>
            <a:solidFill>
              <a:schemeClr val="tx1"/>
            </a:solidFill>
          </a:ln>
        </p:spPr>
        <p:txBody>
          <a:bodyPr wrap="square" rtlCol="0">
            <a:spAutoFit/>
          </a:bodyPr>
          <a:lstStyle/>
          <a:p>
            <a:pPr algn="ctr"/>
            <a:r>
              <a:rPr lang="fr-FR" sz="800" dirty="0" smtClean="0">
                <a:latin typeface="Berlin Sans FB" panose="020E0602020502020306" pitchFamily="34" charset="0"/>
              </a:rPr>
              <a:t>Après un délai de réflexion, je peux signer l’offre de prêt et la retourner à ma banque</a:t>
            </a:r>
            <a:endParaRPr lang="fr-FR" sz="800" dirty="0">
              <a:latin typeface="Berlin Sans FB" panose="020E0602020502020306" pitchFamily="34" charset="0"/>
            </a:endParaRPr>
          </a:p>
        </p:txBody>
      </p:sp>
      <p:sp>
        <p:nvSpPr>
          <p:cNvPr id="30" name="ZoneTexte 29">
            <a:hlinkClick r:id="" action="ppaction://noaction"/>
          </p:cNvPr>
          <p:cNvSpPr txBox="1"/>
          <p:nvPr/>
        </p:nvSpPr>
        <p:spPr>
          <a:xfrm>
            <a:off x="5115573" y="3607297"/>
            <a:ext cx="936104" cy="338554"/>
          </a:xfrm>
          <a:prstGeom prst="rect">
            <a:avLst/>
          </a:prstGeom>
          <a:noFill/>
          <a:ln>
            <a:solidFill>
              <a:schemeClr val="tx1"/>
            </a:solidFill>
          </a:ln>
        </p:spPr>
        <p:txBody>
          <a:bodyPr wrap="square" rtlCol="0">
            <a:spAutoFit/>
          </a:bodyPr>
          <a:lstStyle/>
          <a:p>
            <a:pPr algn="ctr"/>
            <a:r>
              <a:rPr lang="fr-FR" sz="800" dirty="0" smtClean="0">
                <a:latin typeface="Berlin Sans FB" panose="020E0602020502020306" pitchFamily="34" charset="0"/>
              </a:rPr>
              <a:t>Je réceptionne l’offre de prêt.</a:t>
            </a:r>
            <a:endParaRPr lang="fr-FR" sz="800" dirty="0">
              <a:latin typeface="Berlin Sans FB" panose="020E0602020502020306" pitchFamily="34" charset="0"/>
            </a:endParaRPr>
          </a:p>
        </p:txBody>
      </p:sp>
      <p:sp>
        <p:nvSpPr>
          <p:cNvPr id="21" name="ZoneTexte 20">
            <a:hlinkClick r:id="" action="ppaction://noaction"/>
          </p:cNvPr>
          <p:cNvSpPr txBox="1"/>
          <p:nvPr/>
        </p:nvSpPr>
        <p:spPr>
          <a:xfrm>
            <a:off x="6894845" y="700165"/>
            <a:ext cx="1239366" cy="461665"/>
          </a:xfrm>
          <a:prstGeom prst="rect">
            <a:avLst/>
          </a:prstGeom>
          <a:solidFill>
            <a:schemeClr val="bg1"/>
          </a:solidFill>
          <a:ln w="3175">
            <a:solidFill>
              <a:schemeClr val="tx1"/>
            </a:solidFill>
          </a:ln>
        </p:spPr>
        <p:txBody>
          <a:bodyPr wrap="square" rtlCol="0">
            <a:spAutoFit/>
          </a:bodyPr>
          <a:lstStyle/>
          <a:p>
            <a:pPr algn="ctr"/>
            <a:r>
              <a:rPr lang="fr-FR" sz="800" dirty="0" smtClean="0">
                <a:latin typeface="Berlin Sans FB" panose="020E0602020502020306" pitchFamily="34" charset="0"/>
              </a:rPr>
              <a:t>Signature de l’acte authentique chez le Notaire.</a:t>
            </a:r>
          </a:p>
        </p:txBody>
      </p:sp>
      <p:sp>
        <p:nvSpPr>
          <p:cNvPr id="27" name="Double flèche horizontale 26"/>
          <p:cNvSpPr/>
          <p:nvPr/>
        </p:nvSpPr>
        <p:spPr>
          <a:xfrm>
            <a:off x="2257974" y="2501451"/>
            <a:ext cx="4126522" cy="298983"/>
          </a:xfrm>
          <a:prstGeom prst="leftRightArrow">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700" dirty="0" smtClean="0">
                <a:solidFill>
                  <a:schemeClr val="tx1"/>
                </a:solidFill>
                <a:latin typeface="Berlin Sans FB" panose="020E0602020502020306" pitchFamily="34" charset="0"/>
              </a:rPr>
              <a:t>4 à 10 semaines en moyenne (non contractuel)</a:t>
            </a:r>
            <a:endParaRPr lang="fr-FR" sz="700" dirty="0">
              <a:solidFill>
                <a:schemeClr val="tx1"/>
              </a:solidFill>
              <a:latin typeface="Berlin Sans FB" panose="020E0602020502020306" pitchFamily="34" charset="0"/>
            </a:endParaRPr>
          </a:p>
        </p:txBody>
      </p:sp>
      <p:sp>
        <p:nvSpPr>
          <p:cNvPr id="47" name="Double flèche horizontale 46"/>
          <p:cNvSpPr/>
          <p:nvPr/>
        </p:nvSpPr>
        <p:spPr>
          <a:xfrm>
            <a:off x="5577823" y="2848831"/>
            <a:ext cx="806674" cy="298983"/>
          </a:xfrm>
          <a:prstGeom prst="leftRightArrow">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700" dirty="0" smtClean="0">
                <a:solidFill>
                  <a:schemeClr val="tx1"/>
                </a:solidFill>
                <a:latin typeface="Berlin Sans FB" panose="020E0602020502020306" pitchFamily="34" charset="0"/>
              </a:rPr>
              <a:t>11 jours mini </a:t>
            </a:r>
            <a:endParaRPr lang="fr-FR" sz="700" dirty="0">
              <a:solidFill>
                <a:schemeClr val="tx1"/>
              </a:solidFill>
              <a:latin typeface="Berlin Sans FB" panose="020E0602020502020306" pitchFamily="34" charset="0"/>
            </a:endParaRPr>
          </a:p>
        </p:txBody>
      </p:sp>
      <p:sp>
        <p:nvSpPr>
          <p:cNvPr id="40" name="ZoneTexte 39"/>
          <p:cNvSpPr txBox="1"/>
          <p:nvPr/>
        </p:nvSpPr>
        <p:spPr>
          <a:xfrm>
            <a:off x="135459" y="33667"/>
            <a:ext cx="7460879" cy="677108"/>
          </a:xfrm>
          <a:prstGeom prst="rect">
            <a:avLst/>
          </a:prstGeom>
          <a:noFill/>
        </p:spPr>
        <p:txBody>
          <a:bodyPr wrap="square" rtlCol="0">
            <a:spAutoFit/>
          </a:bodyPr>
          <a:lstStyle/>
          <a:p>
            <a:r>
              <a:rPr lang="fr-FR" sz="2000" b="1" dirty="0" smtClean="0">
                <a:solidFill>
                  <a:srgbClr val="FF0000"/>
                </a:solidFill>
                <a:latin typeface="Berlin Sans FB" panose="020E0602020502020306" pitchFamily="34" charset="0"/>
              </a:rPr>
              <a:t>L</a:t>
            </a:r>
            <a:r>
              <a:rPr lang="fr-FR" sz="2000" b="1" dirty="0" smtClean="0">
                <a:latin typeface="Berlin Sans FB" panose="020E0602020502020306" pitchFamily="34" charset="0"/>
              </a:rPr>
              <a:t>ES </a:t>
            </a:r>
            <a:r>
              <a:rPr lang="fr-FR" sz="2000" b="1" dirty="0" smtClean="0">
                <a:latin typeface="Berlin Sans FB" panose="020E0602020502020306" pitchFamily="34" charset="0"/>
                <a:hlinkClick r:id="rId6"/>
              </a:rPr>
              <a:t>ÉTAPES</a:t>
            </a:r>
            <a:r>
              <a:rPr lang="fr-FR" sz="2000" b="1" dirty="0" smtClean="0">
                <a:latin typeface="Berlin Sans FB" panose="020E0602020502020306" pitchFamily="34" charset="0"/>
              </a:rPr>
              <a:t> DE MON </a:t>
            </a:r>
            <a:r>
              <a:rPr lang="fr-FR" sz="2000" b="1" dirty="0" smtClean="0">
                <a:solidFill>
                  <a:srgbClr val="FF0000"/>
                </a:solidFill>
                <a:latin typeface="Berlin Sans FB" panose="020E0602020502020306" pitchFamily="34" charset="0"/>
              </a:rPr>
              <a:t>A</a:t>
            </a:r>
            <a:r>
              <a:rPr lang="fr-FR" sz="2000" b="1" dirty="0" smtClean="0">
                <a:latin typeface="Berlin Sans FB" panose="020E0602020502020306" pitchFamily="34" charset="0"/>
              </a:rPr>
              <a:t>CHAT </a:t>
            </a:r>
            <a:r>
              <a:rPr lang="fr-FR" sz="2000" b="1" dirty="0" smtClean="0">
                <a:solidFill>
                  <a:srgbClr val="FF0000"/>
                </a:solidFill>
                <a:latin typeface="Berlin Sans FB" panose="020E0602020502020306" pitchFamily="34" charset="0"/>
              </a:rPr>
              <a:t>I</a:t>
            </a:r>
            <a:r>
              <a:rPr lang="fr-FR" sz="2000" b="1" dirty="0" smtClean="0">
                <a:latin typeface="Berlin Sans FB" panose="020E0602020502020306" pitchFamily="34" charset="0"/>
              </a:rPr>
              <a:t>MMOBILIER</a:t>
            </a:r>
            <a:endParaRPr lang="fr-FR" sz="2000" dirty="0" smtClean="0">
              <a:latin typeface="Berlin Sans FB" panose="020E0602020502020306" pitchFamily="34" charset="0"/>
            </a:endParaRPr>
          </a:p>
          <a:p>
            <a:endParaRPr lang="fr-FR" dirty="0" smtClean="0">
              <a:latin typeface="Berlin Sans FB" panose="020E0602020502020306" pitchFamily="34" charset="0"/>
            </a:endParaRPr>
          </a:p>
        </p:txBody>
      </p:sp>
      <p:pic>
        <p:nvPicPr>
          <p:cNvPr id="1026"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31687" y="2680749"/>
            <a:ext cx="338109" cy="3381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ZoneTexte 10"/>
          <p:cNvSpPr txBox="1"/>
          <p:nvPr/>
        </p:nvSpPr>
        <p:spPr>
          <a:xfrm>
            <a:off x="321807" y="3683216"/>
            <a:ext cx="1343637" cy="430887"/>
          </a:xfrm>
          <a:prstGeom prst="rect">
            <a:avLst/>
          </a:prstGeom>
          <a:noFill/>
        </p:spPr>
        <p:txBody>
          <a:bodyPr wrap="none" rtlCol="0">
            <a:spAutoFit/>
          </a:bodyPr>
          <a:lstStyle/>
          <a:p>
            <a:pPr algn="ctr"/>
            <a:r>
              <a:rPr lang="fr-FR" sz="1050" dirty="0" smtClean="0">
                <a:latin typeface="MV Boli" panose="02000500030200090000" pitchFamily="2" charset="0"/>
                <a:cs typeface="MV Boli" panose="02000500030200090000" pitchFamily="2" charset="0"/>
              </a:rPr>
              <a:t>Ça y est ! </a:t>
            </a:r>
          </a:p>
          <a:p>
            <a:pPr algn="ctr"/>
            <a:r>
              <a:rPr lang="fr-FR" sz="1050" dirty="0" smtClean="0">
                <a:latin typeface="MV Boli" panose="02000500030200090000" pitchFamily="2" charset="0"/>
                <a:cs typeface="MV Boli" panose="02000500030200090000" pitchFamily="2" charset="0"/>
              </a:rPr>
              <a:t>Je l’ai trouvé !! </a:t>
            </a:r>
            <a:endParaRPr lang="fr-FR" sz="1050" dirty="0">
              <a:latin typeface="MV Boli" panose="02000500030200090000" pitchFamily="2" charset="0"/>
              <a:cs typeface="MV Boli" panose="02000500030200090000" pitchFamily="2" charset="0"/>
            </a:endParaRPr>
          </a:p>
        </p:txBody>
      </p:sp>
      <p:sp>
        <p:nvSpPr>
          <p:cNvPr id="41" name="ZoneTexte 40">
            <a:hlinkClick r:id="rId8" action="ppaction://hlinksldjump"/>
          </p:cNvPr>
          <p:cNvSpPr txBox="1"/>
          <p:nvPr/>
        </p:nvSpPr>
        <p:spPr>
          <a:xfrm>
            <a:off x="831687" y="720428"/>
            <a:ext cx="1724089" cy="461665"/>
          </a:xfrm>
          <a:prstGeom prst="rect">
            <a:avLst/>
          </a:prstGeom>
          <a:noFill/>
          <a:ln>
            <a:solidFill>
              <a:schemeClr val="tx1"/>
            </a:solidFill>
          </a:ln>
        </p:spPr>
        <p:txBody>
          <a:bodyPr wrap="square" rtlCol="0">
            <a:spAutoFit/>
          </a:bodyPr>
          <a:lstStyle/>
          <a:p>
            <a:pPr algn="ctr"/>
            <a:r>
              <a:rPr lang="fr-FR" sz="800" dirty="0" smtClean="0">
                <a:latin typeface="Berlin Sans FB" panose="020E0602020502020306" pitchFamily="34" charset="0"/>
              </a:rPr>
              <a:t>Je réserve mon bien en signant le  </a:t>
            </a:r>
          </a:p>
          <a:p>
            <a:pPr algn="ctr"/>
            <a:r>
              <a:rPr lang="fr-FR" sz="800" dirty="0" smtClean="0">
                <a:latin typeface="Berlin Sans FB" panose="020E0602020502020306" pitchFamily="34" charset="0"/>
              </a:rPr>
              <a:t>précontrat : compromis, promesse de vente (vendeur / acheteur)</a:t>
            </a:r>
            <a:endParaRPr lang="fr-FR" sz="800" dirty="0">
              <a:latin typeface="Berlin Sans FB" panose="020E0602020502020306" pitchFamily="34" charset="0"/>
            </a:endParaRPr>
          </a:p>
        </p:txBody>
      </p:sp>
      <p:pic>
        <p:nvPicPr>
          <p:cNvPr id="1031" name="Picture 7" descr="Signature premium ic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77947" y="973683"/>
            <a:ext cx="360000" cy="360000"/>
          </a:xfrm>
          <a:prstGeom prst="rect">
            <a:avLst/>
          </a:prstGeom>
          <a:noFill/>
          <a:extLst>
            <a:ext uri="{909E8E84-426E-40DD-AFC4-6F175D3DCCD1}">
              <a14:hiddenFill xmlns:a14="http://schemas.microsoft.com/office/drawing/2010/main">
                <a:solidFill>
                  <a:srgbClr val="FFFFFF"/>
                </a:solidFill>
              </a14:hiddenFill>
            </a:ext>
          </a:extLst>
        </p:spPr>
      </p:pic>
      <p:sp>
        <p:nvSpPr>
          <p:cNvPr id="45" name="ZoneTexte 44">
            <a:hlinkClick r:id="" action="ppaction://noaction"/>
          </p:cNvPr>
          <p:cNvSpPr txBox="1"/>
          <p:nvPr/>
        </p:nvSpPr>
        <p:spPr>
          <a:xfrm>
            <a:off x="2774971" y="1305904"/>
            <a:ext cx="936064" cy="584775"/>
          </a:xfrm>
          <a:prstGeom prst="rect">
            <a:avLst/>
          </a:prstGeom>
          <a:noFill/>
          <a:ln>
            <a:solidFill>
              <a:schemeClr val="tx1"/>
            </a:solidFill>
          </a:ln>
        </p:spPr>
        <p:txBody>
          <a:bodyPr wrap="square" rtlCol="0">
            <a:spAutoFit/>
          </a:bodyPr>
          <a:lstStyle/>
          <a:p>
            <a:pPr algn="ctr"/>
            <a:r>
              <a:rPr lang="fr-FR" sz="800" dirty="0" smtClean="0">
                <a:latin typeface="Berlin Sans FB" panose="020E0602020502020306" pitchFamily="34" charset="0"/>
              </a:rPr>
              <a:t>Mon conseiller effectue une première analyse de mon projet. </a:t>
            </a:r>
            <a:endParaRPr lang="fr-FR" sz="800" dirty="0">
              <a:latin typeface="Berlin Sans FB" panose="020E0602020502020306" pitchFamily="34" charset="0"/>
            </a:endParaRPr>
          </a:p>
        </p:txBody>
      </p:sp>
      <p:sp>
        <p:nvSpPr>
          <p:cNvPr id="49" name="ZoneTexte 48">
            <a:hlinkClick r:id="" action="ppaction://noaction"/>
          </p:cNvPr>
          <p:cNvSpPr txBox="1"/>
          <p:nvPr/>
        </p:nvSpPr>
        <p:spPr>
          <a:xfrm>
            <a:off x="1633649" y="4212593"/>
            <a:ext cx="1124173" cy="338554"/>
          </a:xfrm>
          <a:prstGeom prst="rect">
            <a:avLst/>
          </a:prstGeom>
          <a:noFill/>
          <a:ln>
            <a:solidFill>
              <a:schemeClr val="tx1"/>
            </a:solidFill>
          </a:ln>
        </p:spPr>
        <p:txBody>
          <a:bodyPr wrap="square" rtlCol="0">
            <a:spAutoFit/>
          </a:bodyPr>
          <a:lstStyle/>
          <a:p>
            <a:pPr algn="ctr"/>
            <a:r>
              <a:rPr lang="fr-FR" sz="800" dirty="0" smtClean="0">
                <a:latin typeface="Berlin Sans FB" panose="020E0602020502020306" pitchFamily="34" charset="0"/>
              </a:rPr>
              <a:t>Je prends RDV avec mon conseiller. </a:t>
            </a:r>
            <a:endParaRPr lang="fr-FR" sz="800" dirty="0">
              <a:latin typeface="Berlin Sans FB" panose="020E0602020502020306" pitchFamily="34" charset="0"/>
            </a:endParaRPr>
          </a:p>
        </p:txBody>
      </p:sp>
      <p:pic>
        <p:nvPicPr>
          <p:cNvPr id="1027" name="Picture 3"/>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t="14154" b="14327"/>
          <a:stretch/>
        </p:blipFill>
        <p:spPr bwMode="auto">
          <a:xfrm>
            <a:off x="1987813" y="3617726"/>
            <a:ext cx="415846" cy="29741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6" name="ZoneTexte 65">
            <a:hlinkClick r:id="" action="ppaction://noaction"/>
          </p:cNvPr>
          <p:cNvSpPr txBox="1"/>
          <p:nvPr/>
        </p:nvSpPr>
        <p:spPr>
          <a:xfrm>
            <a:off x="4367180" y="1037573"/>
            <a:ext cx="1224136" cy="707886"/>
          </a:xfrm>
          <a:prstGeom prst="rect">
            <a:avLst/>
          </a:prstGeom>
          <a:noFill/>
          <a:ln>
            <a:solidFill>
              <a:schemeClr val="tx1"/>
            </a:solidFill>
          </a:ln>
        </p:spPr>
        <p:txBody>
          <a:bodyPr wrap="square" rtlCol="0">
            <a:spAutoFit/>
          </a:bodyPr>
          <a:lstStyle/>
          <a:p>
            <a:pPr algn="ctr"/>
            <a:r>
              <a:rPr lang="fr-FR" sz="800" dirty="0" smtClean="0">
                <a:latin typeface="Berlin Sans FB" panose="020E0602020502020306" pitchFamily="34" charset="0"/>
              </a:rPr>
              <a:t>Mon conseiller finalise l’étude de mon projet. Monte le dossier de crédit. Edite et m’envoie l’offre de prêt.</a:t>
            </a:r>
            <a:endParaRPr lang="fr-FR" sz="800" dirty="0">
              <a:latin typeface="Berlin Sans FB" panose="020E0602020502020306" pitchFamily="34" charset="0"/>
            </a:endParaRPr>
          </a:p>
        </p:txBody>
      </p:sp>
      <p:pic>
        <p:nvPicPr>
          <p:cNvPr id="67" name="Picture 17" descr="Performance premium icon"/>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508144" y="825288"/>
            <a:ext cx="360000" cy="360000"/>
          </a:xfrm>
          <a:prstGeom prst="rect">
            <a:avLst/>
          </a:prstGeom>
          <a:extLst>
            <a:ext uri="{909E8E84-426E-40DD-AFC4-6F175D3DCCD1}">
              <a14:hiddenFill xmlns:a14="http://schemas.microsoft.com/office/drawing/2010/main">
                <a:solidFill>
                  <a:srgbClr val="FFFFFF"/>
                </a:solidFill>
              </a14:hiddenFill>
            </a:ext>
          </a:extLst>
        </p:spPr>
      </p:pic>
      <p:pic>
        <p:nvPicPr>
          <p:cNvPr id="1029" name="Picture 5" descr="Risks premium icon"/>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607179" y="1770133"/>
            <a:ext cx="301285" cy="301285"/>
          </a:xfrm>
          <a:prstGeom prst="rect">
            <a:avLst/>
          </a:prstGeom>
          <a:extLst>
            <a:ext uri="{909E8E84-426E-40DD-AFC4-6F175D3DCCD1}">
              <a14:hiddenFill xmlns:a14="http://schemas.microsoft.com/office/drawing/2010/main">
                <a:solidFill>
                  <a:srgbClr val="FFFFFF"/>
                </a:solidFill>
              </a14:hiddenFill>
            </a:ext>
          </a:extLst>
        </p:spPr>
      </p:pic>
      <p:sp>
        <p:nvSpPr>
          <p:cNvPr id="70" name="ZoneTexte 69"/>
          <p:cNvSpPr txBox="1"/>
          <p:nvPr/>
        </p:nvSpPr>
        <p:spPr>
          <a:xfrm>
            <a:off x="7452320" y="3363838"/>
            <a:ext cx="1495148" cy="369332"/>
          </a:xfrm>
          <a:prstGeom prst="rect">
            <a:avLst/>
          </a:prstGeom>
          <a:solidFill>
            <a:schemeClr val="bg1"/>
          </a:solidFill>
        </p:spPr>
        <p:txBody>
          <a:bodyPr wrap="square" rtlCol="0">
            <a:spAutoFit/>
          </a:bodyPr>
          <a:lstStyle/>
          <a:p>
            <a:pPr algn="ctr"/>
            <a:r>
              <a:rPr lang="fr-FR" sz="900" dirty="0" smtClean="0">
                <a:latin typeface="MV Boli" panose="02000500030200090000" pitchFamily="2" charset="0"/>
                <a:cs typeface="MV Boli" panose="02000500030200090000" pitchFamily="2" charset="0"/>
              </a:rPr>
              <a:t>Chouette, je suis propriétaire !! </a:t>
            </a:r>
            <a:endParaRPr lang="fr-FR" sz="900" dirty="0">
              <a:latin typeface="MV Boli" panose="02000500030200090000" pitchFamily="2" charset="0"/>
              <a:cs typeface="MV Boli" panose="02000500030200090000" pitchFamily="2" charset="0"/>
            </a:endParaRPr>
          </a:p>
        </p:txBody>
      </p:sp>
      <p:pic>
        <p:nvPicPr>
          <p:cNvPr id="71" name="Picture 7" descr="Signature premium ic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44556" y="4551147"/>
            <a:ext cx="360000" cy="360000"/>
          </a:xfrm>
          <a:prstGeom prst="rect">
            <a:avLst/>
          </a:prstGeom>
          <a:extLst>
            <a:ext uri="{909E8E84-426E-40DD-AFC4-6F175D3DCCD1}">
              <a14:hiddenFill xmlns:a14="http://schemas.microsoft.com/office/drawing/2010/main">
                <a:solidFill>
                  <a:srgbClr val="FFFFFF"/>
                </a:solidFill>
              </a14:hiddenFill>
            </a:ext>
          </a:extLst>
        </p:spPr>
      </p:pic>
      <p:pic>
        <p:nvPicPr>
          <p:cNvPr id="1039" name="Picture 15" descr="Letter premium icon"/>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967437" y="3886706"/>
            <a:ext cx="360000" cy="360000"/>
          </a:xfrm>
          <a:prstGeom prst="rect">
            <a:avLst/>
          </a:prstGeom>
          <a:extLst>
            <a:ext uri="{909E8E84-426E-40DD-AFC4-6F175D3DCCD1}">
              <a14:hiddenFill xmlns:a14="http://schemas.microsoft.com/office/drawing/2010/main">
                <a:solidFill>
                  <a:srgbClr val="FFFFFF"/>
                </a:solidFill>
              </a14:hiddenFill>
            </a:ext>
          </a:extLst>
        </p:spPr>
      </p:pic>
      <p:sp>
        <p:nvSpPr>
          <p:cNvPr id="43" name="ZoneTexte 42">
            <a:hlinkClick r:id="rId13" action="ppaction://hlinksldjump"/>
          </p:cNvPr>
          <p:cNvSpPr txBox="1"/>
          <p:nvPr/>
        </p:nvSpPr>
        <p:spPr>
          <a:xfrm>
            <a:off x="63451" y="1483716"/>
            <a:ext cx="1268189" cy="461665"/>
          </a:xfrm>
          <a:prstGeom prst="rect">
            <a:avLst/>
          </a:prstGeom>
          <a:noFill/>
          <a:ln>
            <a:solidFill>
              <a:schemeClr val="tx1"/>
            </a:solidFill>
          </a:ln>
        </p:spPr>
        <p:txBody>
          <a:bodyPr wrap="square" rtlCol="0">
            <a:spAutoFit/>
          </a:bodyPr>
          <a:lstStyle/>
          <a:p>
            <a:pPr algn="ctr"/>
            <a:r>
              <a:rPr lang="fr-FR" sz="800" dirty="0" smtClean="0">
                <a:latin typeface="Berlin Sans FB" panose="020E0602020502020306" pitchFamily="34" charset="0"/>
              </a:rPr>
              <a:t>Grâce à mon conseiller, je détermine la somme que je peux emprunter. </a:t>
            </a:r>
            <a:endParaRPr lang="fr-FR" sz="800" dirty="0">
              <a:latin typeface="Berlin Sans FB" panose="020E0602020502020306" pitchFamily="34" charset="0"/>
            </a:endParaRPr>
          </a:p>
        </p:txBody>
      </p:sp>
      <p:sp>
        <p:nvSpPr>
          <p:cNvPr id="50" name="Flèche droite 49"/>
          <p:cNvSpPr/>
          <p:nvPr/>
        </p:nvSpPr>
        <p:spPr>
          <a:xfrm>
            <a:off x="107504" y="2250249"/>
            <a:ext cx="8914921" cy="286252"/>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57" name="ZoneTexte 56">
            <a:hlinkClick r:id="" action="ppaction://noaction"/>
          </p:cNvPr>
          <p:cNvSpPr txBox="1"/>
          <p:nvPr/>
        </p:nvSpPr>
        <p:spPr>
          <a:xfrm>
            <a:off x="7068570" y="1600856"/>
            <a:ext cx="671782" cy="338554"/>
          </a:xfrm>
          <a:prstGeom prst="rect">
            <a:avLst/>
          </a:prstGeom>
          <a:solidFill>
            <a:schemeClr val="bg1"/>
          </a:solidFill>
          <a:ln w="3175">
            <a:solidFill>
              <a:schemeClr val="tx1"/>
            </a:solidFill>
          </a:ln>
        </p:spPr>
        <p:txBody>
          <a:bodyPr wrap="square" rtlCol="0">
            <a:spAutoFit/>
          </a:bodyPr>
          <a:lstStyle/>
          <a:p>
            <a:pPr algn="ctr"/>
            <a:r>
              <a:rPr lang="fr-FR" sz="800" dirty="0" smtClean="0">
                <a:latin typeface="Berlin Sans FB" panose="020E0602020502020306" pitchFamily="34" charset="0"/>
              </a:rPr>
              <a:t>Déblocage des fonds</a:t>
            </a:r>
          </a:p>
        </p:txBody>
      </p:sp>
      <p:pic>
        <p:nvPicPr>
          <p:cNvPr id="1045" name="Picture 21" descr="Property premium icon"/>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020272" y="3018858"/>
            <a:ext cx="360000" cy="360000"/>
          </a:xfrm>
          <a:prstGeom prst="rect">
            <a:avLst/>
          </a:prstGeom>
          <a:extLst>
            <a:ext uri="{909E8E84-426E-40DD-AFC4-6F175D3DCCD1}">
              <a14:hiddenFill xmlns:a14="http://schemas.microsoft.com/office/drawing/2010/main">
                <a:solidFill>
                  <a:srgbClr val="FFFFFF"/>
                </a:solidFill>
              </a14:hiddenFill>
            </a:ext>
          </a:extLst>
        </p:spPr>
      </p:pic>
      <p:pic>
        <p:nvPicPr>
          <p:cNvPr id="3" name="Picture 2"/>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8038482" y="2931790"/>
            <a:ext cx="327304" cy="327304"/>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6900425" y="1815231"/>
            <a:ext cx="311363" cy="311363"/>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rotWithShape="1">
          <a:blip r:embed="rId17" cstate="print">
            <a:extLst>
              <a:ext uri="{28A0092B-C50C-407E-A947-70E740481C1C}">
                <a14:useLocalDpi xmlns:a14="http://schemas.microsoft.com/office/drawing/2010/main" val="0"/>
              </a:ext>
            </a:extLst>
          </a:blip>
          <a:srcRect l="12013" r="11364"/>
          <a:stretch/>
        </p:blipFill>
        <p:spPr bwMode="auto">
          <a:xfrm>
            <a:off x="2789062" y="3216435"/>
            <a:ext cx="248908" cy="324846"/>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5" name="Picture 2" descr="Résultat de recherche d'images pour &quot;notaire&quot;">
            <a:hlinkClick r:id="rId18"/>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7992011" y="540888"/>
            <a:ext cx="284400" cy="284400"/>
          </a:xfrm>
          <a:prstGeom prst="rect">
            <a:avLst/>
          </a:prstGeom>
          <a:extLst>
            <a:ext uri="{909E8E84-426E-40DD-AFC4-6F175D3DCCD1}">
              <a14:hiddenFill xmlns:a14="http://schemas.microsoft.com/office/drawing/2010/main">
                <a:solidFill>
                  <a:srgbClr val="FFFFFF"/>
                </a:solidFill>
              </a14:hiddenFill>
            </a:ext>
          </a:extLst>
        </p:spPr>
      </p:pic>
      <p:pic>
        <p:nvPicPr>
          <p:cNvPr id="6" name="Picture 7"/>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1169796" y="1809137"/>
            <a:ext cx="308832" cy="3088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2" name="Picture 8"/>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7884368" y="1841869"/>
            <a:ext cx="311363" cy="311363"/>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9" name="Picture 4" descr="Résultat de recherche d'images pour &quot;caisse d'epargne logo&quot;">
            <a:hlinkClick r:id="rId22"/>
          </p:cNvPr>
          <p:cNvPicPr>
            <a:picLocks noChangeAspect="1" noChangeArrowheads="1"/>
          </p:cNvPicPr>
          <p:nvPr/>
        </p:nvPicPr>
        <p:blipFill rotWithShape="1">
          <a:blip r:embed="rId23" cstate="print">
            <a:extLst>
              <a:ext uri="{28A0092B-C50C-407E-A947-70E740481C1C}">
                <a14:useLocalDpi xmlns:a14="http://schemas.microsoft.com/office/drawing/2010/main" val="0"/>
              </a:ext>
            </a:extLst>
          </a:blip>
          <a:srcRect l="21871" r="21791"/>
          <a:stretch/>
        </p:blipFill>
        <p:spPr bwMode="auto">
          <a:xfrm>
            <a:off x="1280066" y="1544387"/>
            <a:ext cx="198562" cy="197958"/>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4" descr="Résultat de recherche d'images pour &quot;caisse d'epargne logo&quot;">
            <a:hlinkClick r:id="rId22"/>
          </p:cNvPr>
          <p:cNvPicPr>
            <a:picLocks noChangeAspect="1" noChangeArrowheads="1"/>
          </p:cNvPicPr>
          <p:nvPr/>
        </p:nvPicPr>
        <p:blipFill rotWithShape="1">
          <a:blip r:embed="rId23" cstate="print">
            <a:extLst>
              <a:ext uri="{28A0092B-C50C-407E-A947-70E740481C1C}">
                <a14:useLocalDpi xmlns:a14="http://schemas.microsoft.com/office/drawing/2010/main" val="0"/>
              </a:ext>
            </a:extLst>
          </a:blip>
          <a:srcRect l="21871" r="21791"/>
          <a:stretch/>
        </p:blipFill>
        <p:spPr bwMode="auto">
          <a:xfrm>
            <a:off x="2651666" y="4463596"/>
            <a:ext cx="198562" cy="197958"/>
          </a:xfrm>
          <a:prstGeom prst="rect">
            <a:avLst/>
          </a:prstGeom>
          <a:extLst>
            <a:ext uri="{909E8E84-426E-40DD-AFC4-6F175D3DCCD1}">
              <a14:hiddenFill xmlns:a14="http://schemas.microsoft.com/office/drawing/2010/main">
                <a:solidFill>
                  <a:srgbClr val="FFFFFF"/>
                </a:solidFill>
              </a14:hiddenFill>
            </a:ext>
          </a:extLst>
        </p:spPr>
      </p:pic>
      <p:pic>
        <p:nvPicPr>
          <p:cNvPr id="63" name="Picture 4" descr="Résultat de recherche d'images pour &quot;caisse d'epargne logo&quot;">
            <a:hlinkClick r:id="rId22"/>
          </p:cNvPr>
          <p:cNvPicPr>
            <a:picLocks noChangeAspect="1" noChangeArrowheads="1"/>
          </p:cNvPicPr>
          <p:nvPr/>
        </p:nvPicPr>
        <p:blipFill rotWithShape="1">
          <a:blip r:embed="rId23" cstate="print">
            <a:extLst>
              <a:ext uri="{28A0092B-C50C-407E-A947-70E740481C1C}">
                <a14:useLocalDpi xmlns:a14="http://schemas.microsoft.com/office/drawing/2010/main" val="0"/>
              </a:ext>
            </a:extLst>
          </a:blip>
          <a:srcRect l="21871" r="21791"/>
          <a:stretch/>
        </p:blipFill>
        <p:spPr bwMode="auto">
          <a:xfrm>
            <a:off x="3653318" y="1384737"/>
            <a:ext cx="198562" cy="197958"/>
          </a:xfrm>
          <a:prstGeom prst="rect">
            <a:avLst/>
          </a:prstGeom>
          <a:extLst>
            <a:ext uri="{909E8E84-426E-40DD-AFC4-6F175D3DCCD1}">
              <a14:hiddenFill xmlns:a14="http://schemas.microsoft.com/office/drawing/2010/main">
                <a:solidFill>
                  <a:srgbClr val="FFFFFF"/>
                </a:solidFill>
              </a14:hiddenFill>
            </a:ext>
          </a:extLst>
        </p:spPr>
      </p:pic>
      <p:pic>
        <p:nvPicPr>
          <p:cNvPr id="64" name="Picture 4" descr="Résultat de recherche d'images pour &quot;caisse d'epargne logo&quot;">
            <a:hlinkClick r:id="rId22"/>
          </p:cNvPr>
          <p:cNvPicPr>
            <a:picLocks noChangeAspect="1" noChangeArrowheads="1"/>
          </p:cNvPicPr>
          <p:nvPr/>
        </p:nvPicPr>
        <p:blipFill rotWithShape="1">
          <a:blip r:embed="rId23" cstate="print">
            <a:extLst>
              <a:ext uri="{28A0092B-C50C-407E-A947-70E740481C1C}">
                <a14:useLocalDpi xmlns:a14="http://schemas.microsoft.com/office/drawing/2010/main" val="0"/>
              </a:ext>
            </a:extLst>
          </a:blip>
          <a:srcRect l="21871" r="21791"/>
          <a:stretch/>
        </p:blipFill>
        <p:spPr bwMode="auto">
          <a:xfrm>
            <a:off x="2955034" y="3432498"/>
            <a:ext cx="198562" cy="197958"/>
          </a:xfrm>
          <a:prstGeom prst="rect">
            <a:avLst/>
          </a:prstGeom>
          <a:extLst>
            <a:ext uri="{909E8E84-426E-40DD-AFC4-6F175D3DCCD1}">
              <a14:hiddenFill xmlns:a14="http://schemas.microsoft.com/office/drawing/2010/main">
                <a:solidFill>
                  <a:srgbClr val="FFFFFF"/>
                </a:solidFill>
              </a14:hiddenFill>
            </a:ext>
          </a:extLst>
        </p:spPr>
      </p:pic>
      <p:pic>
        <p:nvPicPr>
          <p:cNvPr id="73" name="Picture 4" descr="Résultat de recherche d'images pour &quot;caisse d'epargne logo&quot;">
            <a:hlinkClick r:id="rId22"/>
          </p:cNvPr>
          <p:cNvPicPr>
            <a:picLocks noChangeAspect="1" noChangeArrowheads="1"/>
          </p:cNvPicPr>
          <p:nvPr/>
        </p:nvPicPr>
        <p:blipFill rotWithShape="1">
          <a:blip r:embed="rId23" cstate="print">
            <a:extLst>
              <a:ext uri="{28A0092B-C50C-407E-A947-70E740481C1C}">
                <a14:useLocalDpi xmlns:a14="http://schemas.microsoft.com/office/drawing/2010/main" val="0"/>
              </a:ext>
            </a:extLst>
          </a:blip>
          <a:srcRect l="21871" r="21791"/>
          <a:stretch/>
        </p:blipFill>
        <p:spPr bwMode="auto">
          <a:xfrm>
            <a:off x="4465683" y="4183912"/>
            <a:ext cx="198562" cy="197958"/>
          </a:xfrm>
          <a:prstGeom prst="rect">
            <a:avLst/>
          </a:prstGeom>
          <a:extLst>
            <a:ext uri="{909E8E84-426E-40DD-AFC4-6F175D3DCCD1}">
              <a14:hiddenFill xmlns:a14="http://schemas.microsoft.com/office/drawing/2010/main">
                <a:solidFill>
                  <a:srgbClr val="FFFFFF"/>
                </a:solidFill>
              </a14:hiddenFill>
            </a:ext>
          </a:extLst>
        </p:spPr>
      </p:pic>
      <p:pic>
        <p:nvPicPr>
          <p:cNvPr id="74" name="Picture 4" descr="Résultat de recherche d'images pour &quot;caisse d'epargne logo&quot;">
            <a:hlinkClick r:id="rId22"/>
          </p:cNvPr>
          <p:cNvPicPr>
            <a:picLocks noChangeAspect="1" noChangeArrowheads="1"/>
          </p:cNvPicPr>
          <p:nvPr/>
        </p:nvPicPr>
        <p:blipFill rotWithShape="1">
          <a:blip r:embed="rId23" cstate="print">
            <a:extLst>
              <a:ext uri="{28A0092B-C50C-407E-A947-70E740481C1C}">
                <a14:useLocalDpi xmlns:a14="http://schemas.microsoft.com/office/drawing/2010/main" val="0"/>
              </a:ext>
            </a:extLst>
          </a:blip>
          <a:srcRect l="21871" r="21791"/>
          <a:stretch/>
        </p:blipFill>
        <p:spPr bwMode="auto">
          <a:xfrm>
            <a:off x="4267121" y="1643366"/>
            <a:ext cx="198562" cy="197958"/>
          </a:xfrm>
          <a:prstGeom prst="rect">
            <a:avLst/>
          </a:prstGeom>
          <a:extLst>
            <a:ext uri="{909E8E84-426E-40DD-AFC4-6F175D3DCCD1}">
              <a14:hiddenFill xmlns:a14="http://schemas.microsoft.com/office/drawing/2010/main">
                <a:solidFill>
                  <a:srgbClr val="FFFFFF"/>
                </a:solidFill>
              </a14:hiddenFill>
            </a:ext>
          </a:extLst>
        </p:spPr>
      </p:pic>
      <p:pic>
        <p:nvPicPr>
          <p:cNvPr id="75" name="Picture 4" descr="Résultat de recherche d'images pour &quot;caisse d'epargne logo&quot;">
            <a:hlinkClick r:id="rId22"/>
          </p:cNvPr>
          <p:cNvPicPr>
            <a:picLocks noChangeAspect="1" noChangeArrowheads="1"/>
          </p:cNvPicPr>
          <p:nvPr/>
        </p:nvPicPr>
        <p:blipFill rotWithShape="1">
          <a:blip r:embed="rId23" cstate="print">
            <a:extLst>
              <a:ext uri="{28A0092B-C50C-407E-A947-70E740481C1C}">
                <a14:useLocalDpi xmlns:a14="http://schemas.microsoft.com/office/drawing/2010/main" val="0"/>
              </a:ext>
            </a:extLst>
          </a:blip>
          <a:srcRect l="21871" r="21791"/>
          <a:stretch/>
        </p:blipFill>
        <p:spPr bwMode="auto">
          <a:xfrm>
            <a:off x="5952396" y="3508318"/>
            <a:ext cx="198562" cy="197958"/>
          </a:xfrm>
          <a:prstGeom prst="rect">
            <a:avLst/>
          </a:prstGeom>
          <a:extLst>
            <a:ext uri="{909E8E84-426E-40DD-AFC4-6F175D3DCCD1}">
              <a14:hiddenFill xmlns:a14="http://schemas.microsoft.com/office/drawing/2010/main">
                <a:solidFill>
                  <a:srgbClr val="FFFFFF"/>
                </a:solidFill>
              </a14:hiddenFill>
            </a:ext>
          </a:extLst>
        </p:spPr>
      </p:pic>
      <p:pic>
        <p:nvPicPr>
          <p:cNvPr id="76" name="Picture 4" descr="Résultat de recherche d'images pour &quot;caisse d'epargne logo&quot;">
            <a:hlinkClick r:id="rId22"/>
          </p:cNvPr>
          <p:cNvPicPr>
            <a:picLocks noChangeAspect="1" noChangeArrowheads="1"/>
          </p:cNvPicPr>
          <p:nvPr/>
        </p:nvPicPr>
        <p:blipFill rotWithShape="1">
          <a:blip r:embed="rId23" cstate="print">
            <a:extLst>
              <a:ext uri="{28A0092B-C50C-407E-A947-70E740481C1C}">
                <a14:useLocalDpi xmlns:a14="http://schemas.microsoft.com/office/drawing/2010/main" val="0"/>
              </a:ext>
            </a:extLst>
          </a:blip>
          <a:srcRect l="21871" r="21791"/>
          <a:stretch/>
        </p:blipFill>
        <p:spPr bwMode="auto">
          <a:xfrm>
            <a:off x="6821710" y="3955255"/>
            <a:ext cx="198562" cy="197958"/>
          </a:xfrm>
          <a:prstGeom prst="rect">
            <a:avLst/>
          </a:prstGeom>
          <a:extLst>
            <a:ext uri="{909E8E84-426E-40DD-AFC4-6F175D3DCCD1}">
              <a14:hiddenFill xmlns:a14="http://schemas.microsoft.com/office/drawing/2010/main">
                <a:solidFill>
                  <a:srgbClr val="FFFFFF"/>
                </a:solidFill>
              </a14:hiddenFill>
            </a:ext>
          </a:extLst>
        </p:spPr>
      </p:pic>
      <p:pic>
        <p:nvPicPr>
          <p:cNvPr id="77" name="Picture 4" descr="Résultat de recherche d'images pour &quot;caisse d'epargne logo&quot;">
            <a:hlinkClick r:id="rId22"/>
          </p:cNvPr>
          <p:cNvPicPr>
            <a:picLocks noChangeAspect="1" noChangeArrowheads="1"/>
          </p:cNvPicPr>
          <p:nvPr/>
        </p:nvPicPr>
        <p:blipFill rotWithShape="1">
          <a:blip r:embed="rId23" cstate="print">
            <a:extLst>
              <a:ext uri="{28A0092B-C50C-407E-A947-70E740481C1C}">
                <a14:useLocalDpi xmlns:a14="http://schemas.microsoft.com/office/drawing/2010/main" val="0"/>
              </a:ext>
            </a:extLst>
          </a:blip>
          <a:srcRect l="21871" r="21791"/>
          <a:stretch/>
        </p:blipFill>
        <p:spPr bwMode="auto">
          <a:xfrm>
            <a:off x="8801813" y="1799592"/>
            <a:ext cx="198562" cy="197958"/>
          </a:xfrm>
          <a:prstGeom prst="rect">
            <a:avLst/>
          </a:prstGeom>
          <a:extLst>
            <a:ext uri="{909E8E84-426E-40DD-AFC4-6F175D3DCCD1}">
              <a14:hiddenFill xmlns:a14="http://schemas.microsoft.com/office/drawing/2010/main">
                <a:solidFill>
                  <a:srgbClr val="FFFFFF"/>
                </a:solidFill>
              </a14:hiddenFill>
            </a:ext>
          </a:extLst>
        </p:spPr>
      </p:pic>
      <p:pic>
        <p:nvPicPr>
          <p:cNvPr id="78" name="Picture 4" descr="Résultat de recherche d'images pour &quot;caisse d'epargne logo&quot;">
            <a:hlinkClick r:id="rId22"/>
          </p:cNvPr>
          <p:cNvPicPr>
            <a:picLocks noChangeAspect="1" noChangeArrowheads="1"/>
          </p:cNvPicPr>
          <p:nvPr/>
        </p:nvPicPr>
        <p:blipFill rotWithShape="1">
          <a:blip r:embed="rId23" cstate="print">
            <a:extLst>
              <a:ext uri="{28A0092B-C50C-407E-A947-70E740481C1C}">
                <a14:useLocalDpi xmlns:a14="http://schemas.microsoft.com/office/drawing/2010/main" val="0"/>
              </a:ext>
            </a:extLst>
          </a:blip>
          <a:srcRect l="21871" r="21791"/>
          <a:stretch/>
        </p:blipFill>
        <p:spPr bwMode="auto">
          <a:xfrm>
            <a:off x="6956825" y="1483716"/>
            <a:ext cx="198562" cy="197958"/>
          </a:xfrm>
          <a:prstGeom prst="rect">
            <a:avLst/>
          </a:prstGeom>
          <a:extLst>
            <a:ext uri="{909E8E84-426E-40DD-AFC4-6F175D3DCCD1}">
              <a14:hiddenFill xmlns:a14="http://schemas.microsoft.com/office/drawing/2010/main">
                <a:solidFill>
                  <a:srgbClr val="FFFFFF"/>
                </a:solidFill>
              </a14:hiddenFill>
            </a:ext>
          </a:extLst>
        </p:spPr>
      </p:pic>
      <p:sp>
        <p:nvSpPr>
          <p:cNvPr id="9" name="Espace réservé du numéro de diapositive 8"/>
          <p:cNvSpPr>
            <a:spLocks noGrp="1"/>
          </p:cNvSpPr>
          <p:nvPr>
            <p:ph type="sldNum" sz="quarter" idx="12"/>
          </p:nvPr>
        </p:nvSpPr>
        <p:spPr/>
        <p:txBody>
          <a:bodyPr/>
          <a:lstStyle/>
          <a:p>
            <a:fld id="{1D19D0A2-BBF5-4B7E-A646-CBE7ACEBDC00}" type="slidenum">
              <a:rPr lang="fr-FR" smtClean="0"/>
              <a:t>5</a:t>
            </a:fld>
            <a:endParaRPr lang="fr-FR"/>
          </a:p>
        </p:txBody>
      </p:sp>
      <p:pic>
        <p:nvPicPr>
          <p:cNvPr id="80" name="Picture 2"/>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8172400" y="63982"/>
            <a:ext cx="839951" cy="1697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9" name="Image 78"/>
          <p:cNvPicPr>
            <a:picLocks noChangeAspect="1"/>
          </p:cNvPicPr>
          <p:nvPr/>
        </p:nvPicPr>
        <p:blipFill rotWithShape="1">
          <a:blip r:embed="rId25">
            <a:duotone>
              <a:schemeClr val="accent2">
                <a:shade val="45000"/>
                <a:satMod val="135000"/>
              </a:schemeClr>
              <a:prstClr val="white"/>
            </a:duotone>
          </a:blip>
          <a:srcRect l="-1928" t="-32578" r="-1" b="4829"/>
          <a:stretch/>
        </p:blipFill>
        <p:spPr>
          <a:xfrm>
            <a:off x="8134841" y="233722"/>
            <a:ext cx="915067" cy="116547"/>
          </a:xfrm>
          <a:prstGeom prst="rect">
            <a:avLst/>
          </a:prstGeom>
        </p:spPr>
      </p:pic>
      <p:sp>
        <p:nvSpPr>
          <p:cNvPr id="82" name="ZoneTexte 81"/>
          <p:cNvSpPr txBox="1"/>
          <p:nvPr/>
        </p:nvSpPr>
        <p:spPr>
          <a:xfrm>
            <a:off x="3551515" y="4853512"/>
            <a:ext cx="1468672" cy="261610"/>
          </a:xfrm>
          <a:prstGeom prst="rect">
            <a:avLst/>
          </a:prstGeom>
          <a:noFill/>
        </p:spPr>
        <p:txBody>
          <a:bodyPr wrap="none" rtlCol="0">
            <a:spAutoFit/>
          </a:bodyPr>
          <a:lstStyle/>
          <a:p>
            <a:r>
              <a:rPr lang="fr-FR" sz="1100" dirty="0" smtClean="0">
                <a:latin typeface="Century Gothic" panose="020B0502020202020204" pitchFamily="34" charset="0"/>
              </a:rPr>
              <a:t>Document interne </a:t>
            </a:r>
            <a:endParaRPr lang="fr-FR" sz="1100" dirty="0">
              <a:latin typeface="Century Gothic" panose="020B0502020202020204" pitchFamily="34" charset="0"/>
            </a:endParaRPr>
          </a:p>
        </p:txBody>
      </p:sp>
      <p:pic>
        <p:nvPicPr>
          <p:cNvPr id="83" name="Image 82">
            <a:hlinkClick r:id="rId26" action="ppaction://hlinksldjump"/>
          </p:cNvPr>
          <p:cNvPicPr>
            <a:picLocks noChangeAspect="1"/>
          </p:cNvPicPr>
          <p:nvPr/>
        </p:nvPicPr>
        <p:blipFill>
          <a:blip r:embed="rId27"/>
          <a:stretch>
            <a:fillRect/>
          </a:stretch>
        </p:blipFill>
        <p:spPr>
          <a:xfrm>
            <a:off x="116398" y="4736762"/>
            <a:ext cx="1054458" cy="355072"/>
          </a:xfrm>
          <a:prstGeom prst="rect">
            <a:avLst/>
          </a:prstGeom>
        </p:spPr>
      </p:pic>
    </p:spTree>
    <p:extLst>
      <p:ext uri="{BB962C8B-B14F-4D97-AF65-F5344CB8AC3E}">
        <p14:creationId xmlns:p14="http://schemas.microsoft.com/office/powerpoint/2010/main" val="6616833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childTnLst>
                                </p:cTn>
                              </p:par>
                            </p:childTnLst>
                          </p:cTn>
                        </p:par>
                        <p:par>
                          <p:cTn id="8" fill="hold">
                            <p:stCondLst>
                              <p:cond delay="43670"/>
                            </p:stCondLst>
                            <p:childTnLst>
                              <p:par>
                                <p:cTn id="9" presetID="10" presetClass="entr" presetSubtype="0"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fade">
                                      <p:cBhvr>
                                        <p:cTn id="11" dur="500"/>
                                        <p:tgtEl>
                                          <p:spTgt spid="4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43"/>
                                        </p:tgtEl>
                                        <p:attrNameLst>
                                          <p:attrName>style.visibility</p:attrName>
                                        </p:attrNameLst>
                                      </p:cBhvr>
                                      <p:to>
                                        <p:strVal val="visible"/>
                                      </p:to>
                                    </p:set>
                                    <p:animEffect transition="in" filter="fade">
                                      <p:cBhvr>
                                        <p:cTn id="14" dur="500"/>
                                        <p:tgtEl>
                                          <p:spTgt spid="43"/>
                                        </p:tgtEl>
                                      </p:cBhvr>
                                    </p:animEffect>
                                  </p:childTnLst>
                                </p:cTn>
                              </p:par>
                              <p:par>
                                <p:cTn id="15" presetID="10"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par>
                                <p:cTn id="18" presetID="10" presetClass="entr" presetSubtype="0" fill="hold" nodeType="withEffect">
                                  <p:stCondLst>
                                    <p:cond delay="0"/>
                                  </p:stCondLst>
                                  <p:childTnLst>
                                    <p:set>
                                      <p:cBhvr>
                                        <p:cTn id="19" dur="1" fill="hold">
                                          <p:stCondLst>
                                            <p:cond delay="0"/>
                                          </p:stCondLst>
                                        </p:cTn>
                                        <p:tgtEl>
                                          <p:spTgt spid="59"/>
                                        </p:tgtEl>
                                        <p:attrNameLst>
                                          <p:attrName>style.visibility</p:attrName>
                                        </p:attrNameLst>
                                      </p:cBhvr>
                                      <p:to>
                                        <p:strVal val="visible"/>
                                      </p:to>
                                    </p:set>
                                    <p:animEffect transition="in" filter="fade">
                                      <p:cBhvr>
                                        <p:cTn id="20" dur="500"/>
                                        <p:tgtEl>
                                          <p:spTgt spid="59"/>
                                        </p:tgtEl>
                                      </p:cBhvr>
                                    </p:animEffect>
                                  </p:childTnLst>
                                </p:cTn>
                              </p:par>
                            </p:childTnLst>
                          </p:cTn>
                        </p:par>
                        <p:par>
                          <p:cTn id="21" fill="hold">
                            <p:stCondLst>
                              <p:cond delay="44170"/>
                            </p:stCondLst>
                            <p:childTnLst>
                              <p:par>
                                <p:cTn id="22" presetID="10" presetClass="entr" presetSubtype="0" fill="hold" nodeType="after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fade">
                                      <p:cBhvr>
                                        <p:cTn id="24" dur="500"/>
                                        <p:tgtEl>
                                          <p:spTgt spid="37"/>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par>
                                <p:cTn id="28" presetID="10" presetClass="entr" presetSubtype="0" fill="hold" nodeType="withEffect">
                                  <p:stCondLst>
                                    <p:cond delay="0"/>
                                  </p:stCondLst>
                                  <p:childTnLst>
                                    <p:set>
                                      <p:cBhvr>
                                        <p:cTn id="29" dur="1" fill="hold">
                                          <p:stCondLst>
                                            <p:cond delay="0"/>
                                          </p:stCondLst>
                                        </p:cTn>
                                        <p:tgtEl>
                                          <p:spTgt spid="1026"/>
                                        </p:tgtEl>
                                        <p:attrNameLst>
                                          <p:attrName>style.visibility</p:attrName>
                                        </p:attrNameLst>
                                      </p:cBhvr>
                                      <p:to>
                                        <p:strVal val="visible"/>
                                      </p:to>
                                    </p:set>
                                    <p:animEffect transition="in" filter="fade">
                                      <p:cBhvr>
                                        <p:cTn id="30" dur="500"/>
                                        <p:tgtEl>
                                          <p:spTgt spid="1026"/>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childTnLst>
                          </p:cTn>
                        </p:par>
                        <p:par>
                          <p:cTn id="34" fill="hold">
                            <p:stCondLst>
                              <p:cond delay="44670"/>
                            </p:stCondLst>
                            <p:childTnLst>
                              <p:par>
                                <p:cTn id="35" presetID="10" presetClass="entr" presetSubtype="0" fill="hold" nodeType="afterEffect">
                                  <p:stCondLst>
                                    <p:cond delay="0"/>
                                  </p:stCondLst>
                                  <p:childTnLst>
                                    <p:set>
                                      <p:cBhvr>
                                        <p:cTn id="36" dur="1" fill="hold">
                                          <p:stCondLst>
                                            <p:cond delay="0"/>
                                          </p:stCondLst>
                                        </p:cTn>
                                        <p:tgtEl>
                                          <p:spTgt spid="42"/>
                                        </p:tgtEl>
                                        <p:attrNameLst>
                                          <p:attrName>style.visibility</p:attrName>
                                        </p:attrNameLst>
                                      </p:cBhvr>
                                      <p:to>
                                        <p:strVal val="visible"/>
                                      </p:to>
                                    </p:set>
                                    <p:animEffect transition="in" filter="fade">
                                      <p:cBhvr>
                                        <p:cTn id="37" dur="500"/>
                                        <p:tgtEl>
                                          <p:spTgt spid="4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41"/>
                                        </p:tgtEl>
                                        <p:attrNameLst>
                                          <p:attrName>style.visibility</p:attrName>
                                        </p:attrNameLst>
                                      </p:cBhvr>
                                      <p:to>
                                        <p:strVal val="visible"/>
                                      </p:to>
                                    </p:set>
                                    <p:animEffect transition="in" filter="fade">
                                      <p:cBhvr>
                                        <p:cTn id="40" dur="500"/>
                                        <p:tgtEl>
                                          <p:spTgt spid="41"/>
                                        </p:tgtEl>
                                      </p:cBhvr>
                                    </p:animEffect>
                                  </p:childTnLst>
                                </p:cTn>
                              </p:par>
                              <p:par>
                                <p:cTn id="41" presetID="10" presetClass="entr" presetSubtype="0" fill="hold" nodeType="withEffect">
                                  <p:stCondLst>
                                    <p:cond delay="0"/>
                                  </p:stCondLst>
                                  <p:childTnLst>
                                    <p:set>
                                      <p:cBhvr>
                                        <p:cTn id="42" dur="1" fill="hold">
                                          <p:stCondLst>
                                            <p:cond delay="0"/>
                                          </p:stCondLst>
                                        </p:cTn>
                                        <p:tgtEl>
                                          <p:spTgt spid="1031"/>
                                        </p:tgtEl>
                                        <p:attrNameLst>
                                          <p:attrName>style.visibility</p:attrName>
                                        </p:attrNameLst>
                                      </p:cBhvr>
                                      <p:to>
                                        <p:strVal val="visible"/>
                                      </p:to>
                                    </p:set>
                                    <p:animEffect transition="in" filter="fade">
                                      <p:cBhvr>
                                        <p:cTn id="43" dur="500"/>
                                        <p:tgtEl>
                                          <p:spTgt spid="1031"/>
                                        </p:tgtEl>
                                      </p:cBhvr>
                                    </p:animEffect>
                                  </p:childTnLst>
                                </p:cTn>
                              </p:par>
                            </p:childTnLst>
                          </p:cTn>
                        </p:par>
                        <p:par>
                          <p:cTn id="44" fill="hold">
                            <p:stCondLst>
                              <p:cond delay="45170"/>
                            </p:stCondLst>
                            <p:childTnLst>
                              <p:par>
                                <p:cTn id="45" presetID="10" presetClass="entr" presetSubtype="0" fill="hold" nodeType="afterEffect">
                                  <p:stCondLst>
                                    <p:cond delay="0"/>
                                  </p:stCondLst>
                                  <p:childTnLst>
                                    <p:set>
                                      <p:cBhvr>
                                        <p:cTn id="46" dur="1" fill="hold">
                                          <p:stCondLst>
                                            <p:cond delay="0"/>
                                          </p:stCondLst>
                                        </p:cTn>
                                        <p:tgtEl>
                                          <p:spTgt spid="48"/>
                                        </p:tgtEl>
                                        <p:attrNameLst>
                                          <p:attrName>style.visibility</p:attrName>
                                        </p:attrNameLst>
                                      </p:cBhvr>
                                      <p:to>
                                        <p:strVal val="visible"/>
                                      </p:to>
                                    </p:set>
                                    <p:animEffect transition="in" filter="fade">
                                      <p:cBhvr>
                                        <p:cTn id="47" dur="500"/>
                                        <p:tgtEl>
                                          <p:spTgt spid="4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49"/>
                                        </p:tgtEl>
                                        <p:attrNameLst>
                                          <p:attrName>style.visibility</p:attrName>
                                        </p:attrNameLst>
                                      </p:cBhvr>
                                      <p:to>
                                        <p:strVal val="visible"/>
                                      </p:to>
                                    </p:set>
                                    <p:animEffect transition="in" filter="fade">
                                      <p:cBhvr>
                                        <p:cTn id="50" dur="500"/>
                                        <p:tgtEl>
                                          <p:spTgt spid="49"/>
                                        </p:tgtEl>
                                      </p:cBhvr>
                                    </p:animEffect>
                                  </p:childTnLst>
                                </p:cTn>
                              </p:par>
                              <p:par>
                                <p:cTn id="51" presetID="10" presetClass="entr" presetSubtype="0" fill="hold" nodeType="withEffect">
                                  <p:stCondLst>
                                    <p:cond delay="0"/>
                                  </p:stCondLst>
                                  <p:childTnLst>
                                    <p:set>
                                      <p:cBhvr>
                                        <p:cTn id="52" dur="1" fill="hold">
                                          <p:stCondLst>
                                            <p:cond delay="0"/>
                                          </p:stCondLst>
                                        </p:cTn>
                                        <p:tgtEl>
                                          <p:spTgt spid="1027"/>
                                        </p:tgtEl>
                                        <p:attrNameLst>
                                          <p:attrName>style.visibility</p:attrName>
                                        </p:attrNameLst>
                                      </p:cBhvr>
                                      <p:to>
                                        <p:strVal val="visible"/>
                                      </p:to>
                                    </p:set>
                                    <p:animEffect transition="in" filter="fade">
                                      <p:cBhvr>
                                        <p:cTn id="53" dur="500"/>
                                        <p:tgtEl>
                                          <p:spTgt spid="1027"/>
                                        </p:tgtEl>
                                      </p:cBhvr>
                                    </p:animEffect>
                                  </p:childTnLst>
                                </p:cTn>
                              </p:par>
                              <p:par>
                                <p:cTn id="54" presetID="10" presetClass="entr" presetSubtype="0" fill="hold" nodeType="withEffect">
                                  <p:stCondLst>
                                    <p:cond delay="0"/>
                                  </p:stCondLst>
                                  <p:childTnLst>
                                    <p:set>
                                      <p:cBhvr>
                                        <p:cTn id="55" dur="1" fill="hold">
                                          <p:stCondLst>
                                            <p:cond delay="0"/>
                                          </p:stCondLst>
                                        </p:cTn>
                                        <p:tgtEl>
                                          <p:spTgt spid="60"/>
                                        </p:tgtEl>
                                        <p:attrNameLst>
                                          <p:attrName>style.visibility</p:attrName>
                                        </p:attrNameLst>
                                      </p:cBhvr>
                                      <p:to>
                                        <p:strVal val="visible"/>
                                      </p:to>
                                    </p:set>
                                    <p:animEffect transition="in" filter="fade">
                                      <p:cBhvr>
                                        <p:cTn id="56" dur="500"/>
                                        <p:tgtEl>
                                          <p:spTgt spid="60"/>
                                        </p:tgtEl>
                                      </p:cBhvr>
                                    </p:animEffect>
                                  </p:childTnLst>
                                </p:cTn>
                              </p:par>
                              <p:par>
                                <p:cTn id="57" presetID="10" presetClass="entr" presetSubtype="0" fill="hold" nodeType="withEffect">
                                  <p:stCondLst>
                                    <p:cond delay="0"/>
                                  </p:stCondLst>
                                  <p:childTnLst>
                                    <p:set>
                                      <p:cBhvr>
                                        <p:cTn id="58" dur="1" fill="hold">
                                          <p:stCondLst>
                                            <p:cond delay="0"/>
                                          </p:stCondLst>
                                        </p:cTn>
                                        <p:tgtEl>
                                          <p:spTgt spid="64"/>
                                        </p:tgtEl>
                                        <p:attrNameLst>
                                          <p:attrName>style.visibility</p:attrName>
                                        </p:attrNameLst>
                                      </p:cBhvr>
                                      <p:to>
                                        <p:strVal val="visible"/>
                                      </p:to>
                                    </p:set>
                                    <p:animEffect transition="in" filter="fade">
                                      <p:cBhvr>
                                        <p:cTn id="59" dur="500"/>
                                        <p:tgtEl>
                                          <p:spTgt spid="64"/>
                                        </p:tgtEl>
                                      </p:cBhvr>
                                    </p:animEffect>
                                  </p:childTnLst>
                                </p:cTn>
                              </p:par>
                            </p:childTnLst>
                          </p:cTn>
                        </p:par>
                        <p:par>
                          <p:cTn id="60" fill="hold">
                            <p:stCondLst>
                              <p:cond delay="45670"/>
                            </p:stCondLst>
                            <p:childTnLst>
                              <p:par>
                                <p:cTn id="61" presetID="10" presetClass="entr" presetSubtype="0" fill="hold" nodeType="afterEffect">
                                  <p:stCondLst>
                                    <p:cond delay="0"/>
                                  </p:stCondLst>
                                  <p:childTnLst>
                                    <p:set>
                                      <p:cBhvr>
                                        <p:cTn id="62" dur="1" fill="hold">
                                          <p:stCondLst>
                                            <p:cond delay="0"/>
                                          </p:stCondLst>
                                        </p:cTn>
                                        <p:tgtEl>
                                          <p:spTgt spid="44"/>
                                        </p:tgtEl>
                                        <p:attrNameLst>
                                          <p:attrName>style.visibility</p:attrName>
                                        </p:attrNameLst>
                                      </p:cBhvr>
                                      <p:to>
                                        <p:strVal val="visible"/>
                                      </p:to>
                                    </p:set>
                                    <p:animEffect transition="in" filter="fade">
                                      <p:cBhvr>
                                        <p:cTn id="63" dur="500"/>
                                        <p:tgtEl>
                                          <p:spTgt spid="44"/>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45"/>
                                        </p:tgtEl>
                                        <p:attrNameLst>
                                          <p:attrName>style.visibility</p:attrName>
                                        </p:attrNameLst>
                                      </p:cBhvr>
                                      <p:to>
                                        <p:strVal val="visible"/>
                                      </p:to>
                                    </p:set>
                                    <p:animEffect transition="in" filter="fade">
                                      <p:cBhvr>
                                        <p:cTn id="66" dur="500"/>
                                        <p:tgtEl>
                                          <p:spTgt spid="45"/>
                                        </p:tgtEl>
                                      </p:cBhvr>
                                    </p:animEffect>
                                  </p:childTnLst>
                                </p:cTn>
                              </p:par>
                              <p:par>
                                <p:cTn id="67" presetID="10" presetClass="entr" presetSubtype="0" fill="hold" nodeType="withEffect">
                                  <p:stCondLst>
                                    <p:cond delay="0"/>
                                  </p:stCondLst>
                                  <p:childTnLst>
                                    <p:set>
                                      <p:cBhvr>
                                        <p:cTn id="68" dur="1" fill="hold">
                                          <p:stCondLst>
                                            <p:cond delay="0"/>
                                          </p:stCondLst>
                                        </p:cTn>
                                        <p:tgtEl>
                                          <p:spTgt spid="1029"/>
                                        </p:tgtEl>
                                        <p:attrNameLst>
                                          <p:attrName>style.visibility</p:attrName>
                                        </p:attrNameLst>
                                      </p:cBhvr>
                                      <p:to>
                                        <p:strVal val="visible"/>
                                      </p:to>
                                    </p:set>
                                    <p:animEffect transition="in" filter="fade">
                                      <p:cBhvr>
                                        <p:cTn id="69" dur="500"/>
                                        <p:tgtEl>
                                          <p:spTgt spid="1029"/>
                                        </p:tgtEl>
                                      </p:cBhvr>
                                    </p:animEffect>
                                  </p:childTnLst>
                                </p:cTn>
                              </p:par>
                              <p:par>
                                <p:cTn id="70" presetID="10" presetClass="entr" presetSubtype="0" fill="hold" nodeType="withEffect">
                                  <p:stCondLst>
                                    <p:cond delay="0"/>
                                  </p:stCondLst>
                                  <p:childTnLst>
                                    <p:set>
                                      <p:cBhvr>
                                        <p:cTn id="71" dur="1" fill="hold">
                                          <p:stCondLst>
                                            <p:cond delay="0"/>
                                          </p:stCondLst>
                                        </p:cTn>
                                        <p:tgtEl>
                                          <p:spTgt spid="63"/>
                                        </p:tgtEl>
                                        <p:attrNameLst>
                                          <p:attrName>style.visibility</p:attrName>
                                        </p:attrNameLst>
                                      </p:cBhvr>
                                      <p:to>
                                        <p:strVal val="visible"/>
                                      </p:to>
                                    </p:set>
                                    <p:animEffect transition="in" filter="fade">
                                      <p:cBhvr>
                                        <p:cTn id="72" dur="500"/>
                                        <p:tgtEl>
                                          <p:spTgt spid="63"/>
                                        </p:tgtEl>
                                      </p:cBhvr>
                                    </p:animEffect>
                                  </p:childTnLst>
                                </p:cTn>
                              </p:par>
                            </p:childTnLst>
                          </p:cTn>
                        </p:par>
                        <p:par>
                          <p:cTn id="73" fill="hold">
                            <p:stCondLst>
                              <p:cond delay="46170"/>
                            </p:stCondLst>
                            <p:childTnLst>
                              <p:par>
                                <p:cTn id="74" presetID="10" presetClass="entr" presetSubtype="0" fill="hold" nodeType="afterEffect">
                                  <p:stCondLst>
                                    <p:cond delay="0"/>
                                  </p:stCondLst>
                                  <p:childTnLst>
                                    <p:set>
                                      <p:cBhvr>
                                        <p:cTn id="75" dur="1" fill="hold">
                                          <p:stCondLst>
                                            <p:cond delay="0"/>
                                          </p:stCondLst>
                                        </p:cTn>
                                        <p:tgtEl>
                                          <p:spTgt spid="51"/>
                                        </p:tgtEl>
                                        <p:attrNameLst>
                                          <p:attrName>style.visibility</p:attrName>
                                        </p:attrNameLst>
                                      </p:cBhvr>
                                      <p:to>
                                        <p:strVal val="visible"/>
                                      </p:to>
                                    </p:set>
                                    <p:animEffect transition="in" filter="fade">
                                      <p:cBhvr>
                                        <p:cTn id="76" dur="500"/>
                                        <p:tgtEl>
                                          <p:spTgt spid="51"/>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52"/>
                                        </p:tgtEl>
                                        <p:attrNameLst>
                                          <p:attrName>style.visibility</p:attrName>
                                        </p:attrNameLst>
                                      </p:cBhvr>
                                      <p:to>
                                        <p:strVal val="visible"/>
                                      </p:to>
                                    </p:set>
                                    <p:animEffect transition="in" filter="fade">
                                      <p:cBhvr>
                                        <p:cTn id="79" dur="500"/>
                                        <p:tgtEl>
                                          <p:spTgt spid="52"/>
                                        </p:tgtEl>
                                      </p:cBhvr>
                                    </p:animEffect>
                                  </p:childTnLst>
                                </p:cTn>
                              </p:par>
                              <p:par>
                                <p:cTn id="80" presetID="10" presetClass="entr" presetSubtype="0" fill="hold" nodeType="withEffect">
                                  <p:stCondLst>
                                    <p:cond delay="0"/>
                                  </p:stCondLst>
                                  <p:childTnLst>
                                    <p:set>
                                      <p:cBhvr>
                                        <p:cTn id="81" dur="1" fill="hold">
                                          <p:stCondLst>
                                            <p:cond delay="0"/>
                                          </p:stCondLst>
                                        </p:cTn>
                                        <p:tgtEl>
                                          <p:spTgt spid="1028"/>
                                        </p:tgtEl>
                                        <p:attrNameLst>
                                          <p:attrName>style.visibility</p:attrName>
                                        </p:attrNameLst>
                                      </p:cBhvr>
                                      <p:to>
                                        <p:strVal val="visible"/>
                                      </p:to>
                                    </p:set>
                                    <p:animEffect transition="in" filter="fade">
                                      <p:cBhvr>
                                        <p:cTn id="82" dur="500"/>
                                        <p:tgtEl>
                                          <p:spTgt spid="1028"/>
                                        </p:tgtEl>
                                      </p:cBhvr>
                                    </p:animEffect>
                                  </p:childTnLst>
                                </p:cTn>
                              </p:par>
                            </p:childTnLst>
                          </p:cTn>
                        </p:par>
                        <p:par>
                          <p:cTn id="83" fill="hold">
                            <p:stCondLst>
                              <p:cond delay="46670"/>
                            </p:stCondLst>
                            <p:childTnLst>
                              <p:par>
                                <p:cTn id="84" presetID="10" presetClass="entr" presetSubtype="0" fill="hold" nodeType="afterEffect">
                                  <p:stCondLst>
                                    <p:cond delay="0"/>
                                  </p:stCondLst>
                                  <p:childTnLst>
                                    <p:set>
                                      <p:cBhvr>
                                        <p:cTn id="85" dur="1" fill="hold">
                                          <p:stCondLst>
                                            <p:cond delay="0"/>
                                          </p:stCondLst>
                                        </p:cTn>
                                        <p:tgtEl>
                                          <p:spTgt spid="35"/>
                                        </p:tgtEl>
                                        <p:attrNameLst>
                                          <p:attrName>style.visibility</p:attrName>
                                        </p:attrNameLst>
                                      </p:cBhvr>
                                      <p:to>
                                        <p:strVal val="visible"/>
                                      </p:to>
                                    </p:set>
                                    <p:animEffect transition="in" filter="fade">
                                      <p:cBhvr>
                                        <p:cTn id="86" dur="500"/>
                                        <p:tgtEl>
                                          <p:spTgt spid="35"/>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24"/>
                                        </p:tgtEl>
                                        <p:attrNameLst>
                                          <p:attrName>style.visibility</p:attrName>
                                        </p:attrNameLst>
                                      </p:cBhvr>
                                      <p:to>
                                        <p:strVal val="visible"/>
                                      </p:to>
                                    </p:set>
                                    <p:animEffect transition="in" filter="fade">
                                      <p:cBhvr>
                                        <p:cTn id="89" dur="500"/>
                                        <p:tgtEl>
                                          <p:spTgt spid="24"/>
                                        </p:tgtEl>
                                      </p:cBhvr>
                                    </p:animEffect>
                                  </p:childTnLst>
                                </p:cTn>
                              </p:par>
                              <p:par>
                                <p:cTn id="90" presetID="10" presetClass="entr" presetSubtype="0" fill="hold" nodeType="withEffect">
                                  <p:stCondLst>
                                    <p:cond delay="0"/>
                                  </p:stCondLst>
                                  <p:childTnLst>
                                    <p:set>
                                      <p:cBhvr>
                                        <p:cTn id="91" dur="1" fill="hold">
                                          <p:stCondLst>
                                            <p:cond delay="0"/>
                                          </p:stCondLst>
                                        </p:cTn>
                                        <p:tgtEl>
                                          <p:spTgt spid="28"/>
                                        </p:tgtEl>
                                        <p:attrNameLst>
                                          <p:attrName>style.visibility</p:attrName>
                                        </p:attrNameLst>
                                      </p:cBhvr>
                                      <p:to>
                                        <p:strVal val="visible"/>
                                      </p:to>
                                    </p:set>
                                    <p:animEffect transition="in" filter="fade">
                                      <p:cBhvr>
                                        <p:cTn id="92" dur="500"/>
                                        <p:tgtEl>
                                          <p:spTgt spid="28"/>
                                        </p:tgtEl>
                                      </p:cBhvr>
                                    </p:animEffect>
                                  </p:childTnLst>
                                </p:cTn>
                              </p:par>
                              <p:par>
                                <p:cTn id="93" presetID="10" presetClass="entr" presetSubtype="0" fill="hold" nodeType="withEffect">
                                  <p:stCondLst>
                                    <p:cond delay="0"/>
                                  </p:stCondLst>
                                  <p:childTnLst>
                                    <p:set>
                                      <p:cBhvr>
                                        <p:cTn id="94" dur="1" fill="hold">
                                          <p:stCondLst>
                                            <p:cond delay="0"/>
                                          </p:stCondLst>
                                        </p:cTn>
                                        <p:tgtEl>
                                          <p:spTgt spid="73"/>
                                        </p:tgtEl>
                                        <p:attrNameLst>
                                          <p:attrName>style.visibility</p:attrName>
                                        </p:attrNameLst>
                                      </p:cBhvr>
                                      <p:to>
                                        <p:strVal val="visible"/>
                                      </p:to>
                                    </p:set>
                                    <p:animEffect transition="in" filter="fade">
                                      <p:cBhvr>
                                        <p:cTn id="95" dur="500"/>
                                        <p:tgtEl>
                                          <p:spTgt spid="73"/>
                                        </p:tgtEl>
                                      </p:cBhvr>
                                    </p:animEffect>
                                  </p:childTnLst>
                                </p:cTn>
                              </p:par>
                            </p:childTnLst>
                          </p:cTn>
                        </p:par>
                        <p:par>
                          <p:cTn id="96" fill="hold">
                            <p:stCondLst>
                              <p:cond delay="47170"/>
                            </p:stCondLst>
                            <p:childTnLst>
                              <p:par>
                                <p:cTn id="97" presetID="10" presetClass="entr" presetSubtype="0" fill="hold" nodeType="afterEffect">
                                  <p:stCondLst>
                                    <p:cond delay="0"/>
                                  </p:stCondLst>
                                  <p:childTnLst>
                                    <p:set>
                                      <p:cBhvr>
                                        <p:cTn id="98" dur="1" fill="hold">
                                          <p:stCondLst>
                                            <p:cond delay="0"/>
                                          </p:stCondLst>
                                        </p:cTn>
                                        <p:tgtEl>
                                          <p:spTgt spid="65"/>
                                        </p:tgtEl>
                                        <p:attrNameLst>
                                          <p:attrName>style.visibility</p:attrName>
                                        </p:attrNameLst>
                                      </p:cBhvr>
                                      <p:to>
                                        <p:strVal val="visible"/>
                                      </p:to>
                                    </p:set>
                                    <p:animEffect transition="in" filter="fade">
                                      <p:cBhvr>
                                        <p:cTn id="99" dur="500"/>
                                        <p:tgtEl>
                                          <p:spTgt spid="65"/>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66"/>
                                        </p:tgtEl>
                                        <p:attrNameLst>
                                          <p:attrName>style.visibility</p:attrName>
                                        </p:attrNameLst>
                                      </p:cBhvr>
                                      <p:to>
                                        <p:strVal val="visible"/>
                                      </p:to>
                                    </p:set>
                                    <p:animEffect transition="in" filter="fade">
                                      <p:cBhvr>
                                        <p:cTn id="102" dur="500"/>
                                        <p:tgtEl>
                                          <p:spTgt spid="66"/>
                                        </p:tgtEl>
                                      </p:cBhvr>
                                    </p:animEffect>
                                  </p:childTnLst>
                                </p:cTn>
                              </p:par>
                              <p:par>
                                <p:cTn id="103" presetID="10" presetClass="entr" presetSubtype="0" fill="hold" nodeType="withEffect">
                                  <p:stCondLst>
                                    <p:cond delay="0"/>
                                  </p:stCondLst>
                                  <p:childTnLst>
                                    <p:set>
                                      <p:cBhvr>
                                        <p:cTn id="104" dur="1" fill="hold">
                                          <p:stCondLst>
                                            <p:cond delay="0"/>
                                          </p:stCondLst>
                                        </p:cTn>
                                        <p:tgtEl>
                                          <p:spTgt spid="67"/>
                                        </p:tgtEl>
                                        <p:attrNameLst>
                                          <p:attrName>style.visibility</p:attrName>
                                        </p:attrNameLst>
                                      </p:cBhvr>
                                      <p:to>
                                        <p:strVal val="visible"/>
                                      </p:to>
                                    </p:set>
                                    <p:animEffect transition="in" filter="fade">
                                      <p:cBhvr>
                                        <p:cTn id="105" dur="500"/>
                                        <p:tgtEl>
                                          <p:spTgt spid="67"/>
                                        </p:tgtEl>
                                      </p:cBhvr>
                                    </p:animEffect>
                                  </p:childTnLst>
                                </p:cTn>
                              </p:par>
                              <p:par>
                                <p:cTn id="106" presetID="10" presetClass="entr" presetSubtype="0" fill="hold" nodeType="withEffect">
                                  <p:stCondLst>
                                    <p:cond delay="0"/>
                                  </p:stCondLst>
                                  <p:childTnLst>
                                    <p:set>
                                      <p:cBhvr>
                                        <p:cTn id="107" dur="1" fill="hold">
                                          <p:stCondLst>
                                            <p:cond delay="0"/>
                                          </p:stCondLst>
                                        </p:cTn>
                                        <p:tgtEl>
                                          <p:spTgt spid="74"/>
                                        </p:tgtEl>
                                        <p:attrNameLst>
                                          <p:attrName>style.visibility</p:attrName>
                                        </p:attrNameLst>
                                      </p:cBhvr>
                                      <p:to>
                                        <p:strVal val="visible"/>
                                      </p:to>
                                    </p:set>
                                    <p:animEffect transition="in" filter="fade">
                                      <p:cBhvr>
                                        <p:cTn id="108" dur="500"/>
                                        <p:tgtEl>
                                          <p:spTgt spid="74"/>
                                        </p:tgtEl>
                                      </p:cBhvr>
                                    </p:animEffect>
                                  </p:childTnLst>
                                </p:cTn>
                              </p:par>
                            </p:childTnLst>
                          </p:cTn>
                        </p:par>
                        <p:par>
                          <p:cTn id="109" fill="hold">
                            <p:stCondLst>
                              <p:cond delay="47670"/>
                            </p:stCondLst>
                            <p:childTnLst>
                              <p:par>
                                <p:cTn id="110" presetID="10" presetClass="entr" presetSubtype="0" fill="hold" nodeType="afterEffect">
                                  <p:stCondLst>
                                    <p:cond delay="0"/>
                                  </p:stCondLst>
                                  <p:childTnLst>
                                    <p:set>
                                      <p:cBhvr>
                                        <p:cTn id="111" dur="1" fill="hold">
                                          <p:stCondLst>
                                            <p:cond delay="0"/>
                                          </p:stCondLst>
                                        </p:cTn>
                                        <p:tgtEl>
                                          <p:spTgt spid="33"/>
                                        </p:tgtEl>
                                        <p:attrNameLst>
                                          <p:attrName>style.visibility</p:attrName>
                                        </p:attrNameLst>
                                      </p:cBhvr>
                                      <p:to>
                                        <p:strVal val="visible"/>
                                      </p:to>
                                    </p:set>
                                    <p:animEffect transition="in" filter="fade">
                                      <p:cBhvr>
                                        <p:cTn id="112" dur="500"/>
                                        <p:tgtEl>
                                          <p:spTgt spid="33"/>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30"/>
                                        </p:tgtEl>
                                        <p:attrNameLst>
                                          <p:attrName>style.visibility</p:attrName>
                                        </p:attrNameLst>
                                      </p:cBhvr>
                                      <p:to>
                                        <p:strVal val="visible"/>
                                      </p:to>
                                    </p:set>
                                    <p:animEffect transition="in" filter="fade">
                                      <p:cBhvr>
                                        <p:cTn id="115" dur="500"/>
                                        <p:tgtEl>
                                          <p:spTgt spid="30"/>
                                        </p:tgtEl>
                                      </p:cBhvr>
                                    </p:animEffect>
                                  </p:childTnLst>
                                </p:cTn>
                              </p:par>
                              <p:par>
                                <p:cTn id="116" presetID="10" presetClass="entr" presetSubtype="0" fill="hold" nodeType="withEffect">
                                  <p:stCondLst>
                                    <p:cond delay="0"/>
                                  </p:stCondLst>
                                  <p:childTnLst>
                                    <p:set>
                                      <p:cBhvr>
                                        <p:cTn id="117" dur="1" fill="hold">
                                          <p:stCondLst>
                                            <p:cond delay="0"/>
                                          </p:stCondLst>
                                        </p:cTn>
                                        <p:tgtEl>
                                          <p:spTgt spid="1039"/>
                                        </p:tgtEl>
                                        <p:attrNameLst>
                                          <p:attrName>style.visibility</p:attrName>
                                        </p:attrNameLst>
                                      </p:cBhvr>
                                      <p:to>
                                        <p:strVal val="visible"/>
                                      </p:to>
                                    </p:set>
                                    <p:animEffect transition="in" filter="fade">
                                      <p:cBhvr>
                                        <p:cTn id="118" dur="500"/>
                                        <p:tgtEl>
                                          <p:spTgt spid="1039"/>
                                        </p:tgtEl>
                                      </p:cBhvr>
                                    </p:animEffect>
                                  </p:childTnLst>
                                </p:cTn>
                              </p:par>
                              <p:par>
                                <p:cTn id="119" presetID="10" presetClass="entr" presetSubtype="0" fill="hold" nodeType="withEffect">
                                  <p:stCondLst>
                                    <p:cond delay="0"/>
                                  </p:stCondLst>
                                  <p:childTnLst>
                                    <p:set>
                                      <p:cBhvr>
                                        <p:cTn id="120" dur="1" fill="hold">
                                          <p:stCondLst>
                                            <p:cond delay="0"/>
                                          </p:stCondLst>
                                        </p:cTn>
                                        <p:tgtEl>
                                          <p:spTgt spid="75"/>
                                        </p:tgtEl>
                                        <p:attrNameLst>
                                          <p:attrName>style.visibility</p:attrName>
                                        </p:attrNameLst>
                                      </p:cBhvr>
                                      <p:to>
                                        <p:strVal val="visible"/>
                                      </p:to>
                                    </p:set>
                                    <p:animEffect transition="in" filter="fade">
                                      <p:cBhvr>
                                        <p:cTn id="121" dur="500"/>
                                        <p:tgtEl>
                                          <p:spTgt spid="75"/>
                                        </p:tgtEl>
                                      </p:cBhvr>
                                    </p:animEffect>
                                  </p:childTnLst>
                                </p:cTn>
                              </p:par>
                            </p:childTnLst>
                          </p:cTn>
                        </p:par>
                        <p:par>
                          <p:cTn id="122" fill="hold">
                            <p:stCondLst>
                              <p:cond delay="48170"/>
                            </p:stCondLst>
                            <p:childTnLst>
                              <p:par>
                                <p:cTn id="123" presetID="10" presetClass="entr" presetSubtype="0" fill="hold" nodeType="afterEffect">
                                  <p:stCondLst>
                                    <p:cond delay="0"/>
                                  </p:stCondLst>
                                  <p:childTnLst>
                                    <p:set>
                                      <p:cBhvr>
                                        <p:cTn id="124" dur="1" fill="hold">
                                          <p:stCondLst>
                                            <p:cond delay="0"/>
                                          </p:stCondLst>
                                        </p:cTn>
                                        <p:tgtEl>
                                          <p:spTgt spid="32"/>
                                        </p:tgtEl>
                                        <p:attrNameLst>
                                          <p:attrName>style.visibility</p:attrName>
                                        </p:attrNameLst>
                                      </p:cBhvr>
                                      <p:to>
                                        <p:strVal val="visible"/>
                                      </p:to>
                                    </p:set>
                                    <p:animEffect transition="in" filter="fade">
                                      <p:cBhvr>
                                        <p:cTn id="125" dur="500"/>
                                        <p:tgtEl>
                                          <p:spTgt spid="32"/>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29"/>
                                        </p:tgtEl>
                                        <p:attrNameLst>
                                          <p:attrName>style.visibility</p:attrName>
                                        </p:attrNameLst>
                                      </p:cBhvr>
                                      <p:to>
                                        <p:strVal val="visible"/>
                                      </p:to>
                                    </p:set>
                                    <p:animEffect transition="in" filter="fade">
                                      <p:cBhvr>
                                        <p:cTn id="128" dur="500"/>
                                        <p:tgtEl>
                                          <p:spTgt spid="29"/>
                                        </p:tgtEl>
                                      </p:cBhvr>
                                    </p:animEffect>
                                  </p:childTnLst>
                                </p:cTn>
                              </p:par>
                              <p:par>
                                <p:cTn id="129" presetID="10" presetClass="entr" presetSubtype="0" fill="hold" nodeType="withEffect">
                                  <p:stCondLst>
                                    <p:cond delay="0"/>
                                  </p:stCondLst>
                                  <p:childTnLst>
                                    <p:set>
                                      <p:cBhvr>
                                        <p:cTn id="130" dur="1" fill="hold">
                                          <p:stCondLst>
                                            <p:cond delay="0"/>
                                          </p:stCondLst>
                                        </p:cTn>
                                        <p:tgtEl>
                                          <p:spTgt spid="71"/>
                                        </p:tgtEl>
                                        <p:attrNameLst>
                                          <p:attrName>style.visibility</p:attrName>
                                        </p:attrNameLst>
                                      </p:cBhvr>
                                      <p:to>
                                        <p:strVal val="visible"/>
                                      </p:to>
                                    </p:set>
                                    <p:animEffect transition="in" filter="fade">
                                      <p:cBhvr>
                                        <p:cTn id="131" dur="500"/>
                                        <p:tgtEl>
                                          <p:spTgt spid="71"/>
                                        </p:tgtEl>
                                      </p:cBhvr>
                                    </p:animEffect>
                                  </p:childTnLst>
                                </p:cTn>
                              </p:par>
                              <p:par>
                                <p:cTn id="132" presetID="10" presetClass="entr" presetSubtype="0" fill="hold" nodeType="withEffect">
                                  <p:stCondLst>
                                    <p:cond delay="0"/>
                                  </p:stCondLst>
                                  <p:childTnLst>
                                    <p:set>
                                      <p:cBhvr>
                                        <p:cTn id="133" dur="1" fill="hold">
                                          <p:stCondLst>
                                            <p:cond delay="0"/>
                                          </p:stCondLst>
                                        </p:cTn>
                                        <p:tgtEl>
                                          <p:spTgt spid="76"/>
                                        </p:tgtEl>
                                        <p:attrNameLst>
                                          <p:attrName>style.visibility</p:attrName>
                                        </p:attrNameLst>
                                      </p:cBhvr>
                                      <p:to>
                                        <p:strVal val="visible"/>
                                      </p:to>
                                    </p:set>
                                    <p:animEffect transition="in" filter="fade">
                                      <p:cBhvr>
                                        <p:cTn id="134" dur="500"/>
                                        <p:tgtEl>
                                          <p:spTgt spid="76"/>
                                        </p:tgtEl>
                                      </p:cBhvr>
                                    </p:animEffect>
                                  </p:childTnLst>
                                </p:cTn>
                              </p:par>
                            </p:childTnLst>
                          </p:cTn>
                        </p:par>
                        <p:par>
                          <p:cTn id="135" fill="hold">
                            <p:stCondLst>
                              <p:cond delay="48670"/>
                            </p:stCondLst>
                            <p:childTnLst>
                              <p:par>
                                <p:cTn id="136" presetID="10" presetClass="entr" presetSubtype="0" fill="hold" grpId="0" nodeType="afterEffect">
                                  <p:stCondLst>
                                    <p:cond delay="0"/>
                                  </p:stCondLst>
                                  <p:childTnLst>
                                    <p:set>
                                      <p:cBhvr>
                                        <p:cTn id="137" dur="1" fill="hold">
                                          <p:stCondLst>
                                            <p:cond delay="0"/>
                                          </p:stCondLst>
                                        </p:cTn>
                                        <p:tgtEl>
                                          <p:spTgt spid="27"/>
                                        </p:tgtEl>
                                        <p:attrNameLst>
                                          <p:attrName>style.visibility</p:attrName>
                                        </p:attrNameLst>
                                      </p:cBhvr>
                                      <p:to>
                                        <p:strVal val="visible"/>
                                      </p:to>
                                    </p:set>
                                    <p:animEffect transition="in" filter="fade">
                                      <p:cBhvr>
                                        <p:cTn id="138" dur="500"/>
                                        <p:tgtEl>
                                          <p:spTgt spid="27"/>
                                        </p:tgtEl>
                                      </p:cBhvr>
                                    </p:animEffect>
                                  </p:childTnLst>
                                </p:cTn>
                              </p:par>
                            </p:childTnLst>
                          </p:cTn>
                        </p:par>
                        <p:par>
                          <p:cTn id="139" fill="hold">
                            <p:stCondLst>
                              <p:cond delay="49170"/>
                            </p:stCondLst>
                            <p:childTnLst>
                              <p:par>
                                <p:cTn id="140" presetID="10" presetClass="entr" presetSubtype="0" fill="hold" grpId="0" nodeType="afterEffect">
                                  <p:stCondLst>
                                    <p:cond delay="0"/>
                                  </p:stCondLst>
                                  <p:childTnLst>
                                    <p:set>
                                      <p:cBhvr>
                                        <p:cTn id="141" dur="1" fill="hold">
                                          <p:stCondLst>
                                            <p:cond delay="0"/>
                                          </p:stCondLst>
                                        </p:cTn>
                                        <p:tgtEl>
                                          <p:spTgt spid="47"/>
                                        </p:tgtEl>
                                        <p:attrNameLst>
                                          <p:attrName>style.visibility</p:attrName>
                                        </p:attrNameLst>
                                      </p:cBhvr>
                                      <p:to>
                                        <p:strVal val="visible"/>
                                      </p:to>
                                    </p:set>
                                    <p:animEffect transition="in" filter="fade">
                                      <p:cBhvr>
                                        <p:cTn id="142" dur="500"/>
                                        <p:tgtEl>
                                          <p:spTgt spid="47"/>
                                        </p:tgtEl>
                                      </p:cBhvr>
                                    </p:animEffect>
                                  </p:childTnLst>
                                </p:cTn>
                              </p:par>
                            </p:childTnLst>
                          </p:cTn>
                        </p:par>
                        <p:par>
                          <p:cTn id="143" fill="hold">
                            <p:stCondLst>
                              <p:cond delay="49670"/>
                            </p:stCondLst>
                            <p:childTnLst>
                              <p:par>
                                <p:cTn id="144" presetID="10" presetClass="entr" presetSubtype="0" fill="hold" nodeType="afterEffect">
                                  <p:stCondLst>
                                    <p:cond delay="0"/>
                                  </p:stCondLst>
                                  <p:childTnLst>
                                    <p:set>
                                      <p:cBhvr>
                                        <p:cTn id="145" dur="1" fill="hold">
                                          <p:stCondLst>
                                            <p:cond delay="0"/>
                                          </p:stCondLst>
                                        </p:cTn>
                                        <p:tgtEl>
                                          <p:spTgt spid="58"/>
                                        </p:tgtEl>
                                        <p:attrNameLst>
                                          <p:attrName>style.visibility</p:attrName>
                                        </p:attrNameLst>
                                      </p:cBhvr>
                                      <p:to>
                                        <p:strVal val="visible"/>
                                      </p:to>
                                    </p:set>
                                    <p:animEffect transition="in" filter="fade">
                                      <p:cBhvr>
                                        <p:cTn id="146" dur="500"/>
                                        <p:tgtEl>
                                          <p:spTgt spid="58"/>
                                        </p:tgtEl>
                                      </p:cBhvr>
                                    </p:animEffect>
                                  </p:childTnLst>
                                </p:cTn>
                              </p:par>
                              <p:par>
                                <p:cTn id="147" presetID="10" presetClass="entr" presetSubtype="0" fill="hold" grpId="0" nodeType="withEffect">
                                  <p:stCondLst>
                                    <p:cond delay="0"/>
                                  </p:stCondLst>
                                  <p:childTnLst>
                                    <p:set>
                                      <p:cBhvr>
                                        <p:cTn id="148" dur="1" fill="hold">
                                          <p:stCondLst>
                                            <p:cond delay="0"/>
                                          </p:stCondLst>
                                        </p:cTn>
                                        <p:tgtEl>
                                          <p:spTgt spid="57"/>
                                        </p:tgtEl>
                                        <p:attrNameLst>
                                          <p:attrName>style.visibility</p:attrName>
                                        </p:attrNameLst>
                                      </p:cBhvr>
                                      <p:to>
                                        <p:strVal val="visible"/>
                                      </p:to>
                                    </p:set>
                                    <p:animEffect transition="in" filter="fade">
                                      <p:cBhvr>
                                        <p:cTn id="149" dur="500"/>
                                        <p:tgtEl>
                                          <p:spTgt spid="57"/>
                                        </p:tgtEl>
                                      </p:cBhvr>
                                    </p:animEffect>
                                  </p:childTnLst>
                                </p:cTn>
                              </p:par>
                              <p:par>
                                <p:cTn id="150" presetID="10" presetClass="entr" presetSubtype="0" fill="hold" nodeType="withEffect">
                                  <p:stCondLst>
                                    <p:cond delay="0"/>
                                  </p:stCondLst>
                                  <p:childTnLst>
                                    <p:set>
                                      <p:cBhvr>
                                        <p:cTn id="151" dur="1" fill="hold">
                                          <p:stCondLst>
                                            <p:cond delay="0"/>
                                          </p:stCondLst>
                                        </p:cTn>
                                        <p:tgtEl>
                                          <p:spTgt spid="5"/>
                                        </p:tgtEl>
                                        <p:attrNameLst>
                                          <p:attrName>style.visibility</p:attrName>
                                        </p:attrNameLst>
                                      </p:cBhvr>
                                      <p:to>
                                        <p:strVal val="visible"/>
                                      </p:to>
                                    </p:set>
                                    <p:animEffect transition="in" filter="fade">
                                      <p:cBhvr>
                                        <p:cTn id="152" dur="500"/>
                                        <p:tgtEl>
                                          <p:spTgt spid="5"/>
                                        </p:tgtEl>
                                      </p:cBhvr>
                                    </p:animEffect>
                                  </p:childTnLst>
                                </p:cTn>
                              </p:par>
                              <p:par>
                                <p:cTn id="153" presetID="10" presetClass="entr" presetSubtype="0" fill="hold" nodeType="withEffect">
                                  <p:stCondLst>
                                    <p:cond delay="0"/>
                                  </p:stCondLst>
                                  <p:childTnLst>
                                    <p:set>
                                      <p:cBhvr>
                                        <p:cTn id="154" dur="1" fill="hold">
                                          <p:stCondLst>
                                            <p:cond delay="0"/>
                                          </p:stCondLst>
                                        </p:cTn>
                                        <p:tgtEl>
                                          <p:spTgt spid="78"/>
                                        </p:tgtEl>
                                        <p:attrNameLst>
                                          <p:attrName>style.visibility</p:attrName>
                                        </p:attrNameLst>
                                      </p:cBhvr>
                                      <p:to>
                                        <p:strVal val="visible"/>
                                      </p:to>
                                    </p:set>
                                    <p:animEffect transition="in" filter="fade">
                                      <p:cBhvr>
                                        <p:cTn id="155" dur="500"/>
                                        <p:tgtEl>
                                          <p:spTgt spid="78"/>
                                        </p:tgtEl>
                                      </p:cBhvr>
                                    </p:animEffect>
                                  </p:childTnLst>
                                </p:cTn>
                              </p:par>
                            </p:childTnLst>
                          </p:cTn>
                        </p:par>
                        <p:par>
                          <p:cTn id="156" fill="hold">
                            <p:stCondLst>
                              <p:cond delay="50170"/>
                            </p:stCondLst>
                            <p:childTnLst>
                              <p:par>
                                <p:cTn id="157" presetID="10" presetClass="entr" presetSubtype="0" fill="hold" nodeType="afterEffect">
                                  <p:stCondLst>
                                    <p:cond delay="0"/>
                                  </p:stCondLst>
                                  <p:childTnLst>
                                    <p:set>
                                      <p:cBhvr>
                                        <p:cTn id="158" dur="1" fill="hold">
                                          <p:stCondLst>
                                            <p:cond delay="0"/>
                                          </p:stCondLst>
                                        </p:cTn>
                                        <p:tgtEl>
                                          <p:spTgt spid="8"/>
                                        </p:tgtEl>
                                        <p:attrNameLst>
                                          <p:attrName>style.visibility</p:attrName>
                                        </p:attrNameLst>
                                      </p:cBhvr>
                                      <p:to>
                                        <p:strVal val="visible"/>
                                      </p:to>
                                    </p:set>
                                    <p:animEffect transition="in" filter="fade">
                                      <p:cBhvr>
                                        <p:cTn id="159" dur="500"/>
                                        <p:tgtEl>
                                          <p:spTgt spid="8"/>
                                        </p:tgtEl>
                                      </p:cBhvr>
                                    </p:animEffect>
                                  </p:childTnLst>
                                </p:cTn>
                              </p:par>
                              <p:par>
                                <p:cTn id="160" presetID="10" presetClass="entr" presetSubtype="0" fill="hold" grpId="0" nodeType="withEffect">
                                  <p:stCondLst>
                                    <p:cond delay="0"/>
                                  </p:stCondLst>
                                  <p:childTnLst>
                                    <p:set>
                                      <p:cBhvr>
                                        <p:cTn id="161" dur="1" fill="hold">
                                          <p:stCondLst>
                                            <p:cond delay="0"/>
                                          </p:stCondLst>
                                        </p:cTn>
                                        <p:tgtEl>
                                          <p:spTgt spid="21"/>
                                        </p:tgtEl>
                                        <p:attrNameLst>
                                          <p:attrName>style.visibility</p:attrName>
                                        </p:attrNameLst>
                                      </p:cBhvr>
                                      <p:to>
                                        <p:strVal val="visible"/>
                                      </p:to>
                                    </p:set>
                                    <p:animEffect transition="in" filter="fade">
                                      <p:cBhvr>
                                        <p:cTn id="162" dur="500"/>
                                        <p:tgtEl>
                                          <p:spTgt spid="21"/>
                                        </p:tgtEl>
                                      </p:cBhvr>
                                    </p:animEffect>
                                  </p:childTnLst>
                                </p:cTn>
                              </p:par>
                              <p:par>
                                <p:cTn id="163" presetID="10" presetClass="entr" presetSubtype="0" fill="hold" nodeType="withEffect">
                                  <p:stCondLst>
                                    <p:cond delay="0"/>
                                  </p:stCondLst>
                                  <p:childTnLst>
                                    <p:set>
                                      <p:cBhvr>
                                        <p:cTn id="164" dur="1" fill="hold">
                                          <p:stCondLst>
                                            <p:cond delay="0"/>
                                          </p:stCondLst>
                                        </p:cTn>
                                        <p:tgtEl>
                                          <p:spTgt spid="55"/>
                                        </p:tgtEl>
                                        <p:attrNameLst>
                                          <p:attrName>style.visibility</p:attrName>
                                        </p:attrNameLst>
                                      </p:cBhvr>
                                      <p:to>
                                        <p:strVal val="visible"/>
                                      </p:to>
                                    </p:set>
                                    <p:animEffect transition="in" filter="fade">
                                      <p:cBhvr>
                                        <p:cTn id="165" dur="500"/>
                                        <p:tgtEl>
                                          <p:spTgt spid="55"/>
                                        </p:tgtEl>
                                      </p:cBhvr>
                                    </p:animEffect>
                                  </p:childTnLst>
                                </p:cTn>
                              </p:par>
                            </p:childTnLst>
                          </p:cTn>
                        </p:par>
                        <p:par>
                          <p:cTn id="166" fill="hold">
                            <p:stCondLst>
                              <p:cond delay="50670"/>
                            </p:stCondLst>
                            <p:childTnLst>
                              <p:par>
                                <p:cTn id="167" presetID="10" presetClass="entr" presetSubtype="0" fill="hold" nodeType="afterEffect">
                                  <p:stCondLst>
                                    <p:cond delay="0"/>
                                  </p:stCondLst>
                                  <p:childTnLst>
                                    <p:set>
                                      <p:cBhvr>
                                        <p:cTn id="168" dur="1" fill="hold">
                                          <p:stCondLst>
                                            <p:cond delay="0"/>
                                          </p:stCondLst>
                                        </p:cTn>
                                        <p:tgtEl>
                                          <p:spTgt spid="62"/>
                                        </p:tgtEl>
                                        <p:attrNameLst>
                                          <p:attrName>style.visibility</p:attrName>
                                        </p:attrNameLst>
                                      </p:cBhvr>
                                      <p:to>
                                        <p:strVal val="visible"/>
                                      </p:to>
                                    </p:set>
                                    <p:animEffect transition="in" filter="fade">
                                      <p:cBhvr>
                                        <p:cTn id="169" dur="500"/>
                                        <p:tgtEl>
                                          <p:spTgt spid="62"/>
                                        </p:tgtEl>
                                      </p:cBhvr>
                                    </p:animEffect>
                                  </p:childTnLst>
                                </p:cTn>
                              </p:par>
                              <p:par>
                                <p:cTn id="170" presetID="10" presetClass="entr" presetSubtype="0" fill="hold" grpId="0" nodeType="withEffect">
                                  <p:stCondLst>
                                    <p:cond delay="0"/>
                                  </p:stCondLst>
                                  <p:childTnLst>
                                    <p:set>
                                      <p:cBhvr>
                                        <p:cTn id="171" dur="1" fill="hold">
                                          <p:stCondLst>
                                            <p:cond delay="0"/>
                                          </p:stCondLst>
                                        </p:cTn>
                                        <p:tgtEl>
                                          <p:spTgt spid="61"/>
                                        </p:tgtEl>
                                        <p:attrNameLst>
                                          <p:attrName>style.visibility</p:attrName>
                                        </p:attrNameLst>
                                      </p:cBhvr>
                                      <p:to>
                                        <p:strVal val="visible"/>
                                      </p:to>
                                    </p:set>
                                    <p:animEffect transition="in" filter="fade">
                                      <p:cBhvr>
                                        <p:cTn id="172" dur="500"/>
                                        <p:tgtEl>
                                          <p:spTgt spid="61"/>
                                        </p:tgtEl>
                                      </p:cBhvr>
                                    </p:animEffect>
                                  </p:childTnLst>
                                </p:cTn>
                              </p:par>
                              <p:par>
                                <p:cTn id="173" presetID="10" presetClass="entr" presetSubtype="0" fill="hold" nodeType="withEffect">
                                  <p:stCondLst>
                                    <p:cond delay="0"/>
                                  </p:stCondLst>
                                  <p:childTnLst>
                                    <p:set>
                                      <p:cBhvr>
                                        <p:cTn id="174" dur="1" fill="hold">
                                          <p:stCondLst>
                                            <p:cond delay="0"/>
                                          </p:stCondLst>
                                        </p:cTn>
                                        <p:tgtEl>
                                          <p:spTgt spid="1045"/>
                                        </p:tgtEl>
                                        <p:attrNameLst>
                                          <p:attrName>style.visibility</p:attrName>
                                        </p:attrNameLst>
                                      </p:cBhvr>
                                      <p:to>
                                        <p:strVal val="visible"/>
                                      </p:to>
                                    </p:set>
                                    <p:animEffect transition="in" filter="fade">
                                      <p:cBhvr>
                                        <p:cTn id="175" dur="500"/>
                                        <p:tgtEl>
                                          <p:spTgt spid="1045"/>
                                        </p:tgtEl>
                                      </p:cBhvr>
                                    </p:animEffect>
                                  </p:childTnLst>
                                </p:cTn>
                              </p:par>
                            </p:childTnLst>
                          </p:cTn>
                        </p:par>
                        <p:par>
                          <p:cTn id="176" fill="hold">
                            <p:stCondLst>
                              <p:cond delay="51170"/>
                            </p:stCondLst>
                            <p:childTnLst>
                              <p:par>
                                <p:cTn id="177" presetID="10" presetClass="entr" presetSubtype="0" fill="hold" nodeType="afterEffect">
                                  <p:stCondLst>
                                    <p:cond delay="0"/>
                                  </p:stCondLst>
                                  <p:childTnLst>
                                    <p:set>
                                      <p:cBhvr>
                                        <p:cTn id="178" dur="1" fill="hold">
                                          <p:stCondLst>
                                            <p:cond delay="0"/>
                                          </p:stCondLst>
                                        </p:cTn>
                                        <p:tgtEl>
                                          <p:spTgt spid="103"/>
                                        </p:tgtEl>
                                        <p:attrNameLst>
                                          <p:attrName>style.visibility</p:attrName>
                                        </p:attrNameLst>
                                      </p:cBhvr>
                                      <p:to>
                                        <p:strVal val="visible"/>
                                      </p:to>
                                    </p:set>
                                    <p:animEffect transition="in" filter="fade">
                                      <p:cBhvr>
                                        <p:cTn id="179" dur="500"/>
                                        <p:tgtEl>
                                          <p:spTgt spid="103"/>
                                        </p:tgtEl>
                                      </p:cBhvr>
                                    </p:animEffect>
                                  </p:childTnLst>
                                </p:cTn>
                              </p:par>
                              <p:par>
                                <p:cTn id="180" presetID="10" presetClass="entr" presetSubtype="0" fill="hold" grpId="0" nodeType="withEffect">
                                  <p:stCondLst>
                                    <p:cond delay="0"/>
                                  </p:stCondLst>
                                  <p:childTnLst>
                                    <p:set>
                                      <p:cBhvr>
                                        <p:cTn id="181" dur="1" fill="hold">
                                          <p:stCondLst>
                                            <p:cond delay="0"/>
                                          </p:stCondLst>
                                        </p:cTn>
                                        <p:tgtEl>
                                          <p:spTgt spid="4"/>
                                        </p:tgtEl>
                                        <p:attrNameLst>
                                          <p:attrName>style.visibility</p:attrName>
                                        </p:attrNameLst>
                                      </p:cBhvr>
                                      <p:to>
                                        <p:strVal val="visible"/>
                                      </p:to>
                                    </p:set>
                                    <p:animEffect transition="in" filter="fade">
                                      <p:cBhvr>
                                        <p:cTn id="182" dur="500"/>
                                        <p:tgtEl>
                                          <p:spTgt spid="4"/>
                                        </p:tgtEl>
                                      </p:cBhvr>
                                    </p:animEffect>
                                  </p:childTnLst>
                                </p:cTn>
                              </p:par>
                              <p:par>
                                <p:cTn id="183" presetID="10" presetClass="entr" presetSubtype="0" fill="hold" grpId="0" nodeType="withEffect">
                                  <p:stCondLst>
                                    <p:cond delay="0"/>
                                  </p:stCondLst>
                                  <p:childTnLst>
                                    <p:set>
                                      <p:cBhvr>
                                        <p:cTn id="184" dur="1" fill="hold">
                                          <p:stCondLst>
                                            <p:cond delay="0"/>
                                          </p:stCondLst>
                                        </p:cTn>
                                        <p:tgtEl>
                                          <p:spTgt spid="23"/>
                                        </p:tgtEl>
                                        <p:attrNameLst>
                                          <p:attrName>style.visibility</p:attrName>
                                        </p:attrNameLst>
                                      </p:cBhvr>
                                      <p:to>
                                        <p:strVal val="visible"/>
                                      </p:to>
                                    </p:set>
                                    <p:animEffect transition="in" filter="fade">
                                      <p:cBhvr>
                                        <p:cTn id="185" dur="500"/>
                                        <p:tgtEl>
                                          <p:spTgt spid="23"/>
                                        </p:tgtEl>
                                      </p:cBhvr>
                                    </p:animEffect>
                                  </p:childTnLst>
                                </p:cTn>
                              </p:par>
                              <p:par>
                                <p:cTn id="186" presetID="1" presetClass="entr" presetSubtype="0" fill="hold" grpId="0" nodeType="withEffect">
                                  <p:stCondLst>
                                    <p:cond delay="0"/>
                                  </p:stCondLst>
                                  <p:childTnLst>
                                    <p:set>
                                      <p:cBhvr>
                                        <p:cTn id="187" dur="1" fill="hold">
                                          <p:stCondLst>
                                            <p:cond delay="0"/>
                                          </p:stCondLst>
                                        </p:cTn>
                                        <p:tgtEl>
                                          <p:spTgt spid="70"/>
                                        </p:tgtEl>
                                        <p:attrNameLst>
                                          <p:attrName>style.visibility</p:attrName>
                                        </p:attrNameLst>
                                      </p:cBhvr>
                                      <p:to>
                                        <p:strVal val="visible"/>
                                      </p:to>
                                    </p:set>
                                  </p:childTnLst>
                                </p:cTn>
                              </p:par>
                              <p:par>
                                <p:cTn id="188" presetID="10" presetClass="entr" presetSubtype="0" fill="hold" nodeType="withEffect">
                                  <p:stCondLst>
                                    <p:cond delay="0"/>
                                  </p:stCondLst>
                                  <p:childTnLst>
                                    <p:set>
                                      <p:cBhvr>
                                        <p:cTn id="189" dur="1" fill="hold">
                                          <p:stCondLst>
                                            <p:cond delay="0"/>
                                          </p:stCondLst>
                                        </p:cTn>
                                        <p:tgtEl>
                                          <p:spTgt spid="2052"/>
                                        </p:tgtEl>
                                        <p:attrNameLst>
                                          <p:attrName>style.visibility</p:attrName>
                                        </p:attrNameLst>
                                      </p:cBhvr>
                                      <p:to>
                                        <p:strVal val="visible"/>
                                      </p:to>
                                    </p:set>
                                    <p:animEffect transition="in" filter="fade">
                                      <p:cBhvr>
                                        <p:cTn id="190" dur="500"/>
                                        <p:tgtEl>
                                          <p:spTgt spid="2052"/>
                                        </p:tgtEl>
                                      </p:cBhvr>
                                    </p:animEffect>
                                  </p:childTnLst>
                                </p:cTn>
                              </p:par>
                              <p:par>
                                <p:cTn id="191" presetID="10" presetClass="entr" presetSubtype="0" fill="hold" nodeType="withEffect">
                                  <p:stCondLst>
                                    <p:cond delay="0"/>
                                  </p:stCondLst>
                                  <p:childTnLst>
                                    <p:set>
                                      <p:cBhvr>
                                        <p:cTn id="192" dur="1" fill="hold">
                                          <p:stCondLst>
                                            <p:cond delay="0"/>
                                          </p:stCondLst>
                                        </p:cTn>
                                        <p:tgtEl>
                                          <p:spTgt spid="3"/>
                                        </p:tgtEl>
                                        <p:attrNameLst>
                                          <p:attrName>style.visibility</p:attrName>
                                        </p:attrNameLst>
                                      </p:cBhvr>
                                      <p:to>
                                        <p:strVal val="visible"/>
                                      </p:to>
                                    </p:set>
                                    <p:animEffect transition="in" filter="fade">
                                      <p:cBhvr>
                                        <p:cTn id="193" dur="500"/>
                                        <p:tgtEl>
                                          <p:spTgt spid="3"/>
                                        </p:tgtEl>
                                      </p:cBhvr>
                                    </p:animEffect>
                                  </p:childTnLst>
                                </p:cTn>
                              </p:par>
                            </p:childTnLst>
                          </p:cTn>
                        </p:par>
                        <p:par>
                          <p:cTn id="194" fill="hold">
                            <p:stCondLst>
                              <p:cond delay="51670"/>
                            </p:stCondLst>
                            <p:childTnLst>
                              <p:par>
                                <p:cTn id="195" presetID="10" presetClass="entr" presetSubtype="0" fill="hold" nodeType="afterEffect">
                                  <p:stCondLst>
                                    <p:cond delay="0"/>
                                  </p:stCondLst>
                                  <p:childTnLst>
                                    <p:set>
                                      <p:cBhvr>
                                        <p:cTn id="196" dur="1" fill="hold">
                                          <p:stCondLst>
                                            <p:cond delay="0"/>
                                          </p:stCondLst>
                                        </p:cTn>
                                        <p:tgtEl>
                                          <p:spTgt spid="68"/>
                                        </p:tgtEl>
                                        <p:attrNameLst>
                                          <p:attrName>style.visibility</p:attrName>
                                        </p:attrNameLst>
                                      </p:cBhvr>
                                      <p:to>
                                        <p:strVal val="visible"/>
                                      </p:to>
                                    </p:set>
                                    <p:animEffect transition="in" filter="fade">
                                      <p:cBhvr>
                                        <p:cTn id="197" dur="500"/>
                                        <p:tgtEl>
                                          <p:spTgt spid="68"/>
                                        </p:tgtEl>
                                      </p:cBhvr>
                                    </p:animEffect>
                                  </p:childTnLst>
                                </p:cTn>
                              </p:par>
                              <p:par>
                                <p:cTn id="198" presetID="10" presetClass="entr" presetSubtype="0" fill="hold" grpId="0" nodeType="withEffect">
                                  <p:stCondLst>
                                    <p:cond delay="0"/>
                                  </p:stCondLst>
                                  <p:childTnLst>
                                    <p:set>
                                      <p:cBhvr>
                                        <p:cTn id="199" dur="1" fill="hold">
                                          <p:stCondLst>
                                            <p:cond delay="0"/>
                                          </p:stCondLst>
                                        </p:cTn>
                                        <p:tgtEl>
                                          <p:spTgt spid="72"/>
                                        </p:tgtEl>
                                        <p:attrNameLst>
                                          <p:attrName>style.visibility</p:attrName>
                                        </p:attrNameLst>
                                      </p:cBhvr>
                                      <p:to>
                                        <p:strVal val="visible"/>
                                      </p:to>
                                    </p:set>
                                    <p:animEffect transition="in" filter="fade">
                                      <p:cBhvr>
                                        <p:cTn id="200" dur="500"/>
                                        <p:tgtEl>
                                          <p:spTgt spid="72"/>
                                        </p:tgtEl>
                                      </p:cBhvr>
                                    </p:animEffect>
                                  </p:childTnLst>
                                </p:cTn>
                              </p:par>
                              <p:par>
                                <p:cTn id="201" presetID="10" presetClass="entr" presetSubtype="0" fill="hold" nodeType="withEffect">
                                  <p:stCondLst>
                                    <p:cond delay="0"/>
                                  </p:stCondLst>
                                  <p:childTnLst>
                                    <p:set>
                                      <p:cBhvr>
                                        <p:cTn id="202" dur="1" fill="hold">
                                          <p:stCondLst>
                                            <p:cond delay="0"/>
                                          </p:stCondLst>
                                        </p:cTn>
                                        <p:tgtEl>
                                          <p:spTgt spid="1032"/>
                                        </p:tgtEl>
                                        <p:attrNameLst>
                                          <p:attrName>style.visibility</p:attrName>
                                        </p:attrNameLst>
                                      </p:cBhvr>
                                      <p:to>
                                        <p:strVal val="visible"/>
                                      </p:to>
                                    </p:set>
                                    <p:animEffect transition="in" filter="fade">
                                      <p:cBhvr>
                                        <p:cTn id="203" dur="500"/>
                                        <p:tgtEl>
                                          <p:spTgt spid="1032"/>
                                        </p:tgtEl>
                                      </p:cBhvr>
                                    </p:animEffect>
                                  </p:childTnLst>
                                </p:cTn>
                              </p:par>
                              <p:par>
                                <p:cTn id="204" presetID="10" presetClass="entr" presetSubtype="0" fill="hold" nodeType="withEffect">
                                  <p:stCondLst>
                                    <p:cond delay="0"/>
                                  </p:stCondLst>
                                  <p:childTnLst>
                                    <p:set>
                                      <p:cBhvr>
                                        <p:cTn id="205" dur="1" fill="hold">
                                          <p:stCondLst>
                                            <p:cond delay="0"/>
                                          </p:stCondLst>
                                        </p:cTn>
                                        <p:tgtEl>
                                          <p:spTgt spid="77"/>
                                        </p:tgtEl>
                                        <p:attrNameLst>
                                          <p:attrName>style.visibility</p:attrName>
                                        </p:attrNameLst>
                                      </p:cBhvr>
                                      <p:to>
                                        <p:strVal val="visible"/>
                                      </p:to>
                                    </p:set>
                                    <p:animEffect transition="in" filter="fade">
                                      <p:cBhvr>
                                        <p:cTn id="206"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2" grpId="0" animBg="1"/>
      <p:bldP spid="61" grpId="0" animBg="1"/>
      <p:bldP spid="52" grpId="0" animBg="1"/>
      <p:bldP spid="23" grpId="0" animBg="1"/>
      <p:bldP spid="7" grpId="0" animBg="1"/>
      <p:bldP spid="24" grpId="0" animBg="1"/>
      <p:bldP spid="29" grpId="0" animBg="1"/>
      <p:bldP spid="30" grpId="0" animBg="1"/>
      <p:bldP spid="21" grpId="0" animBg="1"/>
      <p:bldP spid="27" grpId="0" animBg="1"/>
      <p:bldP spid="47" grpId="0" animBg="1"/>
      <p:bldP spid="11" grpId="0"/>
      <p:bldP spid="41" grpId="0" animBg="1"/>
      <p:bldP spid="45" grpId="0" animBg="1"/>
      <p:bldP spid="49" grpId="0" animBg="1"/>
      <p:bldP spid="66" grpId="0" animBg="1"/>
      <p:bldP spid="70" grpId="0" animBg="1"/>
      <p:bldP spid="43" grpId="0" animBg="1"/>
      <p:bldP spid="50" grpId="0" animBg="1"/>
      <p:bldP spid="5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hlinkClick r:id="" action="ppaction://noaction"/>
          </p:cNvPr>
          <p:cNvSpPr/>
          <p:nvPr/>
        </p:nvSpPr>
        <p:spPr>
          <a:xfrm>
            <a:off x="7729787" y="4006143"/>
            <a:ext cx="940216" cy="556432"/>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lumMod val="65000"/>
                </a:schemeClr>
              </a:solidFill>
            </a:endParaRPr>
          </a:p>
        </p:txBody>
      </p:sp>
      <p:cxnSp>
        <p:nvCxnSpPr>
          <p:cNvPr id="68" name="Connecteur droit avec flèche 67"/>
          <p:cNvCxnSpPr>
            <a:endCxn id="72" idx="2"/>
          </p:cNvCxnSpPr>
          <p:nvPr/>
        </p:nvCxnSpPr>
        <p:spPr>
          <a:xfrm flipV="1">
            <a:off x="8517122" y="1945381"/>
            <a:ext cx="1" cy="415703"/>
          </a:xfrm>
          <a:prstGeom prst="straightConnector1">
            <a:avLst/>
          </a:prstGeom>
          <a:ln>
            <a:solidFill>
              <a:schemeClr val="bg1">
                <a:lumMod val="85000"/>
              </a:schemeClr>
            </a:solidFill>
            <a:tailEnd type="arrow"/>
          </a:ln>
        </p:spPr>
        <p:style>
          <a:lnRef idx="1">
            <a:schemeClr val="dk1"/>
          </a:lnRef>
          <a:fillRef idx="0">
            <a:schemeClr val="dk1"/>
          </a:fillRef>
          <a:effectRef idx="0">
            <a:schemeClr val="dk1"/>
          </a:effectRef>
          <a:fontRef idx="minor">
            <a:schemeClr val="tx1"/>
          </a:fontRef>
        </p:style>
      </p:cxnSp>
      <p:sp>
        <p:nvSpPr>
          <p:cNvPr id="72" name="ZoneTexte 71">
            <a:hlinkClick r:id="" action="ppaction://noaction"/>
          </p:cNvPr>
          <p:cNvSpPr txBox="1"/>
          <p:nvPr/>
        </p:nvSpPr>
        <p:spPr>
          <a:xfrm>
            <a:off x="8133151" y="1606827"/>
            <a:ext cx="767943" cy="338554"/>
          </a:xfrm>
          <a:prstGeom prst="rect">
            <a:avLst/>
          </a:prstGeom>
          <a:solidFill>
            <a:schemeClr val="bg1"/>
          </a:solidFill>
          <a:ln w="3175">
            <a:solidFill>
              <a:schemeClr val="bg1">
                <a:lumMod val="85000"/>
              </a:schemeClr>
            </a:solidFill>
          </a:ln>
        </p:spPr>
        <p:txBody>
          <a:bodyPr wrap="square" rtlCol="0">
            <a:spAutoFit/>
          </a:bodyPr>
          <a:lstStyle/>
          <a:p>
            <a:pPr algn="ctr"/>
            <a:r>
              <a:rPr lang="fr-FR" sz="800" dirty="0" smtClean="0">
                <a:solidFill>
                  <a:schemeClr val="bg1">
                    <a:lumMod val="65000"/>
                  </a:schemeClr>
                </a:solidFill>
                <a:latin typeface="Berlin Sans FB" panose="020E0602020502020306" pitchFamily="34" charset="0"/>
              </a:rPr>
              <a:t>Je rembourse mon crédit</a:t>
            </a:r>
          </a:p>
        </p:txBody>
      </p:sp>
      <p:sp>
        <p:nvSpPr>
          <p:cNvPr id="61" name="ZoneTexte 60">
            <a:hlinkClick r:id="" action="ppaction://noaction"/>
          </p:cNvPr>
          <p:cNvSpPr txBox="1"/>
          <p:nvPr/>
        </p:nvSpPr>
        <p:spPr>
          <a:xfrm>
            <a:off x="7221560" y="2801865"/>
            <a:ext cx="671782" cy="338554"/>
          </a:xfrm>
          <a:prstGeom prst="rect">
            <a:avLst/>
          </a:prstGeom>
          <a:solidFill>
            <a:schemeClr val="bg1"/>
          </a:solidFill>
          <a:ln w="3175">
            <a:solidFill>
              <a:schemeClr val="bg1">
                <a:lumMod val="85000"/>
              </a:schemeClr>
            </a:solidFill>
          </a:ln>
        </p:spPr>
        <p:txBody>
          <a:bodyPr wrap="square" rtlCol="0">
            <a:spAutoFit/>
          </a:bodyPr>
          <a:lstStyle/>
          <a:p>
            <a:pPr algn="ctr"/>
            <a:r>
              <a:rPr lang="fr-FR" sz="800" dirty="0" smtClean="0">
                <a:solidFill>
                  <a:schemeClr val="bg1">
                    <a:lumMod val="65000"/>
                  </a:schemeClr>
                </a:solidFill>
                <a:latin typeface="Berlin Sans FB" panose="020E0602020502020306" pitchFamily="34" charset="0"/>
              </a:rPr>
              <a:t>Remise des clés </a:t>
            </a:r>
          </a:p>
        </p:txBody>
      </p:sp>
      <p:cxnSp>
        <p:nvCxnSpPr>
          <p:cNvPr id="62" name="Connecteur droit avec flèche 61"/>
          <p:cNvCxnSpPr>
            <a:endCxn id="61" idx="0"/>
          </p:cNvCxnSpPr>
          <p:nvPr/>
        </p:nvCxnSpPr>
        <p:spPr>
          <a:xfrm>
            <a:off x="7557451" y="2399670"/>
            <a:ext cx="0" cy="402195"/>
          </a:xfrm>
          <a:prstGeom prst="straightConnector1">
            <a:avLst/>
          </a:prstGeom>
          <a:ln>
            <a:solidFill>
              <a:schemeClr val="bg1">
                <a:lumMod val="85000"/>
              </a:schemeClr>
            </a:solidFill>
            <a:tailEnd type="arrow"/>
          </a:ln>
        </p:spPr>
        <p:style>
          <a:lnRef idx="1">
            <a:schemeClr val="dk1"/>
          </a:lnRef>
          <a:fillRef idx="0">
            <a:schemeClr val="dk1"/>
          </a:fillRef>
          <a:effectRef idx="0">
            <a:schemeClr val="dk1"/>
          </a:effectRef>
          <a:fontRef idx="minor">
            <a:schemeClr val="tx1"/>
          </a:fontRef>
        </p:style>
      </p:cxnSp>
      <p:cxnSp>
        <p:nvCxnSpPr>
          <p:cNvPr id="58" name="Connecteur droit avec flèche 57"/>
          <p:cNvCxnSpPr>
            <a:endCxn id="57" idx="2"/>
          </p:cNvCxnSpPr>
          <p:nvPr/>
        </p:nvCxnSpPr>
        <p:spPr>
          <a:xfrm flipV="1">
            <a:off x="7404461" y="1939410"/>
            <a:ext cx="0" cy="421674"/>
          </a:xfrm>
          <a:prstGeom prst="straightConnector1">
            <a:avLst/>
          </a:prstGeom>
          <a:ln>
            <a:solidFill>
              <a:schemeClr val="bg1">
                <a:lumMod val="85000"/>
              </a:schemeClr>
            </a:solidFill>
            <a:tailEnd type="arrow"/>
          </a:ln>
        </p:spPr>
        <p:style>
          <a:lnRef idx="1">
            <a:schemeClr val="dk1"/>
          </a:lnRef>
          <a:fillRef idx="0">
            <a:schemeClr val="dk1"/>
          </a:fillRef>
          <a:effectRef idx="0">
            <a:schemeClr val="dk1"/>
          </a:effectRef>
          <a:fontRef idx="minor">
            <a:schemeClr val="tx1"/>
          </a:fontRef>
        </p:style>
      </p:cxnSp>
      <p:sp>
        <p:nvSpPr>
          <p:cNvPr id="52" name="ZoneTexte 51">
            <a:hlinkClick r:id="" action="ppaction://noaction"/>
          </p:cNvPr>
          <p:cNvSpPr txBox="1"/>
          <p:nvPr/>
        </p:nvSpPr>
        <p:spPr>
          <a:xfrm>
            <a:off x="2947287" y="2869593"/>
            <a:ext cx="936064" cy="584775"/>
          </a:xfrm>
          <a:prstGeom prst="rect">
            <a:avLst/>
          </a:prstGeom>
          <a:noFill/>
          <a:ln>
            <a:solidFill>
              <a:schemeClr val="bg1">
                <a:lumMod val="85000"/>
              </a:schemeClr>
            </a:solidFill>
          </a:ln>
        </p:spPr>
        <p:txBody>
          <a:bodyPr wrap="square" rtlCol="0">
            <a:spAutoFit/>
          </a:bodyPr>
          <a:lstStyle/>
          <a:p>
            <a:pPr algn="ctr"/>
            <a:r>
              <a:rPr lang="fr-FR" sz="800" dirty="0" smtClean="0">
                <a:solidFill>
                  <a:schemeClr val="bg1">
                    <a:lumMod val="65000"/>
                  </a:schemeClr>
                </a:solidFill>
                <a:latin typeface="Berlin Sans FB" panose="020E0602020502020306" pitchFamily="34" charset="0"/>
              </a:rPr>
              <a:t>Mon conseiller  me fait une proposition commerciale</a:t>
            </a:r>
            <a:endParaRPr lang="fr-FR" sz="800" dirty="0">
              <a:solidFill>
                <a:schemeClr val="bg1">
                  <a:lumMod val="65000"/>
                </a:schemeClr>
              </a:solidFill>
              <a:latin typeface="Berlin Sans FB" panose="020E0602020502020306" pitchFamily="34" charset="0"/>
            </a:endParaRPr>
          </a:p>
        </p:txBody>
      </p:sp>
      <p:cxnSp>
        <p:nvCxnSpPr>
          <p:cNvPr id="51" name="Connecteur droit avec flèche 50"/>
          <p:cNvCxnSpPr>
            <a:endCxn id="52" idx="0"/>
          </p:cNvCxnSpPr>
          <p:nvPr/>
        </p:nvCxnSpPr>
        <p:spPr>
          <a:xfrm>
            <a:off x="3415319" y="2361084"/>
            <a:ext cx="0" cy="508509"/>
          </a:xfrm>
          <a:prstGeom prst="straightConnector1">
            <a:avLst/>
          </a:prstGeom>
          <a:ln>
            <a:solidFill>
              <a:schemeClr val="bg1">
                <a:lumMod val="85000"/>
              </a:schemeClr>
            </a:solidFill>
            <a:tailEnd type="arrow"/>
          </a:ln>
        </p:spPr>
        <p:style>
          <a:lnRef idx="1">
            <a:schemeClr val="dk1"/>
          </a:lnRef>
          <a:fillRef idx="0">
            <a:schemeClr val="dk1"/>
          </a:fillRef>
          <a:effectRef idx="0">
            <a:schemeClr val="dk1"/>
          </a:effectRef>
          <a:fontRef idx="minor">
            <a:schemeClr val="tx1"/>
          </a:fontRef>
        </p:style>
      </p:cxnSp>
      <p:cxnSp>
        <p:nvCxnSpPr>
          <p:cNvPr id="46" name="Connecteur droit avec flèche 45"/>
          <p:cNvCxnSpPr>
            <a:endCxn id="43" idx="2"/>
          </p:cNvCxnSpPr>
          <p:nvPr/>
        </p:nvCxnSpPr>
        <p:spPr>
          <a:xfrm flipV="1">
            <a:off x="697545" y="1945381"/>
            <a:ext cx="1" cy="36242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03" name="Connecteur droit avec flèche 102"/>
          <p:cNvCxnSpPr>
            <a:endCxn id="4" idx="0"/>
          </p:cNvCxnSpPr>
          <p:nvPr/>
        </p:nvCxnSpPr>
        <p:spPr>
          <a:xfrm>
            <a:off x="8199894" y="2421456"/>
            <a:ext cx="1" cy="1584687"/>
          </a:xfrm>
          <a:prstGeom prst="straightConnector1">
            <a:avLst/>
          </a:prstGeom>
          <a:ln>
            <a:solidFill>
              <a:schemeClr val="bg1">
                <a:lumMod val="85000"/>
              </a:schemeClr>
            </a:solidFill>
            <a:tailEnd type="arrow"/>
          </a:ln>
        </p:spPr>
        <p:style>
          <a:lnRef idx="1">
            <a:schemeClr val="dk1"/>
          </a:lnRef>
          <a:fillRef idx="0">
            <a:schemeClr val="dk1"/>
          </a:fillRef>
          <a:effectRef idx="0">
            <a:schemeClr val="dk1"/>
          </a:effectRef>
          <a:fontRef idx="minor">
            <a:schemeClr val="tx1"/>
          </a:fontRef>
        </p:style>
      </p:cxnSp>
      <p:sp>
        <p:nvSpPr>
          <p:cNvPr id="23" name="ZoneTexte 22">
            <a:hlinkClick r:id="" action="ppaction://noaction"/>
          </p:cNvPr>
          <p:cNvSpPr txBox="1"/>
          <p:nvPr/>
        </p:nvSpPr>
        <p:spPr>
          <a:xfrm>
            <a:off x="7729787" y="4054234"/>
            <a:ext cx="940215" cy="461665"/>
          </a:xfrm>
          <a:prstGeom prst="rect">
            <a:avLst/>
          </a:prstGeom>
          <a:noFill/>
          <a:ln>
            <a:solidFill>
              <a:schemeClr val="bg1">
                <a:lumMod val="85000"/>
              </a:schemeClr>
            </a:solidFill>
          </a:ln>
        </p:spPr>
        <p:txBody>
          <a:bodyPr wrap="square" rtlCol="0">
            <a:spAutoFit/>
          </a:bodyPr>
          <a:lstStyle/>
          <a:p>
            <a:pPr algn="ctr"/>
            <a:r>
              <a:rPr lang="fr-FR" sz="800" dirty="0" smtClean="0">
                <a:solidFill>
                  <a:schemeClr val="bg1">
                    <a:lumMod val="65000"/>
                  </a:schemeClr>
                </a:solidFill>
                <a:latin typeface="Berlin Sans FB" panose="020E0602020502020306" pitchFamily="34" charset="0"/>
              </a:rPr>
              <a:t>Il est temps d’organiser ma crémaillère ! </a:t>
            </a:r>
          </a:p>
        </p:txBody>
      </p:sp>
      <p:pic>
        <p:nvPicPr>
          <p:cNvPr id="2052" name="Picture 4" descr="Cocktail premium icon"/>
          <p:cNvPicPr>
            <a:picLocks noChangeAspect="1" noChangeArrowheads="1"/>
          </p:cNvPicPr>
          <p:nvPr/>
        </p:nvPicPr>
        <p:blipFill>
          <a:blip r:embed="rId7"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519763" y="4406539"/>
            <a:ext cx="355361" cy="355361"/>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cxnSp>
        <p:nvCxnSpPr>
          <p:cNvPr id="65" name="Connecteur droit avec flèche 64"/>
          <p:cNvCxnSpPr>
            <a:endCxn id="66" idx="2"/>
          </p:cNvCxnSpPr>
          <p:nvPr/>
        </p:nvCxnSpPr>
        <p:spPr>
          <a:xfrm flipV="1">
            <a:off x="4979248" y="1745459"/>
            <a:ext cx="0" cy="654213"/>
          </a:xfrm>
          <a:prstGeom prst="straightConnector1">
            <a:avLst/>
          </a:prstGeom>
          <a:ln>
            <a:solidFill>
              <a:schemeClr val="bg1">
                <a:lumMod val="85000"/>
              </a:schemeClr>
            </a:solidFill>
            <a:tailEnd type="arrow"/>
          </a:ln>
        </p:spPr>
        <p:style>
          <a:lnRef idx="1">
            <a:schemeClr val="dk1"/>
          </a:lnRef>
          <a:fillRef idx="0">
            <a:schemeClr val="dk1"/>
          </a:fillRef>
          <a:effectRef idx="0">
            <a:schemeClr val="dk1"/>
          </a:effectRef>
          <a:fontRef idx="minor">
            <a:schemeClr val="tx1"/>
          </a:fontRef>
        </p:style>
      </p:cxnSp>
      <p:cxnSp>
        <p:nvCxnSpPr>
          <p:cNvPr id="44" name="Connecteur droit avec flèche 43"/>
          <p:cNvCxnSpPr>
            <a:endCxn id="45" idx="2"/>
          </p:cNvCxnSpPr>
          <p:nvPr/>
        </p:nvCxnSpPr>
        <p:spPr>
          <a:xfrm flipV="1">
            <a:off x="3243003" y="1890679"/>
            <a:ext cx="0" cy="504555"/>
          </a:xfrm>
          <a:prstGeom prst="straightConnector1">
            <a:avLst/>
          </a:prstGeom>
          <a:ln>
            <a:solidFill>
              <a:schemeClr val="bg1">
                <a:lumMod val="85000"/>
              </a:schemeClr>
            </a:solidFill>
            <a:tailEnd type="arrow"/>
          </a:ln>
        </p:spPr>
        <p:style>
          <a:lnRef idx="1">
            <a:schemeClr val="dk1"/>
          </a:lnRef>
          <a:fillRef idx="0">
            <a:schemeClr val="dk1"/>
          </a:fillRef>
          <a:effectRef idx="0">
            <a:schemeClr val="dk1"/>
          </a:effectRef>
          <a:fontRef idx="minor">
            <a:schemeClr val="tx1"/>
          </a:fontRef>
        </p:style>
      </p:cxnSp>
      <p:cxnSp>
        <p:nvCxnSpPr>
          <p:cNvPr id="48" name="Connecteur droit avec flèche 47"/>
          <p:cNvCxnSpPr>
            <a:endCxn id="49" idx="0"/>
          </p:cNvCxnSpPr>
          <p:nvPr/>
        </p:nvCxnSpPr>
        <p:spPr>
          <a:xfrm>
            <a:off x="2195736" y="2395231"/>
            <a:ext cx="0" cy="1817362"/>
          </a:xfrm>
          <a:prstGeom prst="straightConnector1">
            <a:avLst/>
          </a:prstGeom>
          <a:ln>
            <a:solidFill>
              <a:schemeClr val="bg1">
                <a:lumMod val="85000"/>
              </a:schemeClr>
            </a:solidFill>
            <a:tailEnd type="arrow"/>
          </a:ln>
        </p:spPr>
        <p:style>
          <a:lnRef idx="1">
            <a:schemeClr val="dk1"/>
          </a:lnRef>
          <a:fillRef idx="0">
            <a:schemeClr val="dk1"/>
          </a:fillRef>
          <a:effectRef idx="0">
            <a:schemeClr val="dk1"/>
          </a:effectRef>
          <a:fontRef idx="minor">
            <a:schemeClr val="tx1"/>
          </a:fontRef>
        </p:style>
      </p:cxnSp>
      <p:cxnSp>
        <p:nvCxnSpPr>
          <p:cNvPr id="42" name="Connecteur droit avec flèche 41"/>
          <p:cNvCxnSpPr>
            <a:endCxn id="41" idx="2"/>
          </p:cNvCxnSpPr>
          <p:nvPr/>
        </p:nvCxnSpPr>
        <p:spPr>
          <a:xfrm flipV="1">
            <a:off x="1693731" y="1182093"/>
            <a:ext cx="1" cy="119738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7" name="Connecteur droit avec flèche 36"/>
          <p:cNvCxnSpPr>
            <a:endCxn id="7" idx="0"/>
          </p:cNvCxnSpPr>
          <p:nvPr/>
        </p:nvCxnSpPr>
        <p:spPr>
          <a:xfrm>
            <a:off x="993627" y="2386801"/>
            <a:ext cx="0" cy="905101"/>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5" name="Connecteur droit avec flèche 34"/>
          <p:cNvCxnSpPr>
            <a:endCxn id="24" idx="0"/>
          </p:cNvCxnSpPr>
          <p:nvPr/>
        </p:nvCxnSpPr>
        <p:spPr>
          <a:xfrm>
            <a:off x="4059895" y="2395233"/>
            <a:ext cx="0" cy="1499393"/>
          </a:xfrm>
          <a:prstGeom prst="straightConnector1">
            <a:avLst/>
          </a:prstGeom>
          <a:ln>
            <a:solidFill>
              <a:schemeClr val="bg1">
                <a:lumMod val="85000"/>
              </a:schemeClr>
            </a:solidFill>
            <a:tailEnd type="arrow"/>
          </a:ln>
        </p:spPr>
        <p:style>
          <a:lnRef idx="1">
            <a:schemeClr val="dk1"/>
          </a:lnRef>
          <a:fillRef idx="0">
            <a:schemeClr val="dk1"/>
          </a:fillRef>
          <a:effectRef idx="0">
            <a:schemeClr val="dk1"/>
          </a:effectRef>
          <a:fontRef idx="minor">
            <a:schemeClr val="tx1"/>
          </a:fontRef>
        </p:style>
      </p:cxnSp>
      <p:cxnSp>
        <p:nvCxnSpPr>
          <p:cNvPr id="33" name="Connecteur droit avec flèche 32"/>
          <p:cNvCxnSpPr>
            <a:endCxn id="30" idx="0"/>
          </p:cNvCxnSpPr>
          <p:nvPr/>
        </p:nvCxnSpPr>
        <p:spPr>
          <a:xfrm>
            <a:off x="5577823" y="2421456"/>
            <a:ext cx="5802" cy="1185841"/>
          </a:xfrm>
          <a:prstGeom prst="straightConnector1">
            <a:avLst/>
          </a:prstGeom>
          <a:ln>
            <a:solidFill>
              <a:schemeClr val="bg1">
                <a:lumMod val="85000"/>
              </a:schemeClr>
            </a:solidFill>
            <a:tailEnd type="arrow"/>
          </a:ln>
        </p:spPr>
        <p:style>
          <a:lnRef idx="1">
            <a:schemeClr val="dk1"/>
          </a:lnRef>
          <a:fillRef idx="0">
            <a:schemeClr val="dk1"/>
          </a:fillRef>
          <a:effectRef idx="0">
            <a:schemeClr val="dk1"/>
          </a:effectRef>
          <a:fontRef idx="minor">
            <a:schemeClr val="tx1"/>
          </a:fontRef>
        </p:style>
      </p:cxnSp>
      <p:cxnSp>
        <p:nvCxnSpPr>
          <p:cNvPr id="32" name="Connecteur droit avec flèche 31"/>
          <p:cNvCxnSpPr>
            <a:endCxn id="29" idx="0"/>
          </p:cNvCxnSpPr>
          <p:nvPr/>
        </p:nvCxnSpPr>
        <p:spPr>
          <a:xfrm>
            <a:off x="6384496" y="2399670"/>
            <a:ext cx="0" cy="1675827"/>
          </a:xfrm>
          <a:prstGeom prst="straightConnector1">
            <a:avLst/>
          </a:prstGeom>
          <a:ln>
            <a:solidFill>
              <a:schemeClr val="bg1">
                <a:lumMod val="85000"/>
              </a:schemeClr>
            </a:solidFill>
            <a:tailEnd type="arrow"/>
          </a:ln>
        </p:spPr>
        <p:style>
          <a:lnRef idx="1">
            <a:schemeClr val="dk1"/>
          </a:lnRef>
          <a:fillRef idx="0">
            <a:schemeClr val="dk1"/>
          </a:fillRef>
          <a:effectRef idx="0">
            <a:schemeClr val="dk1"/>
          </a:effectRef>
          <a:fontRef idx="minor">
            <a:schemeClr val="tx1"/>
          </a:fontRef>
        </p:style>
      </p:cxnSp>
      <p:cxnSp>
        <p:nvCxnSpPr>
          <p:cNvPr id="8" name="Connecteur droit avec flèche 7"/>
          <p:cNvCxnSpPr>
            <a:endCxn id="21" idx="2"/>
          </p:cNvCxnSpPr>
          <p:nvPr/>
        </p:nvCxnSpPr>
        <p:spPr>
          <a:xfrm flipV="1">
            <a:off x="7514528" y="1161830"/>
            <a:ext cx="0" cy="1216605"/>
          </a:xfrm>
          <a:prstGeom prst="straightConnector1">
            <a:avLst/>
          </a:prstGeom>
          <a:ln>
            <a:solidFill>
              <a:schemeClr val="bg1">
                <a:lumMod val="85000"/>
              </a:schemeClr>
            </a:solidFill>
            <a:tailEnd type="arrow"/>
          </a:ln>
        </p:spPr>
        <p:style>
          <a:lnRef idx="1">
            <a:schemeClr val="dk1"/>
          </a:lnRef>
          <a:fillRef idx="0">
            <a:schemeClr val="dk1"/>
          </a:fillRef>
          <a:effectRef idx="0">
            <a:schemeClr val="dk1"/>
          </a:effectRef>
          <a:fontRef idx="minor">
            <a:schemeClr val="tx1"/>
          </a:fontRef>
        </p:style>
      </p:cxnSp>
      <p:sp>
        <p:nvSpPr>
          <p:cNvPr id="7" name="ZoneTexte 6">
            <a:hlinkClick r:id="rId8" action="ppaction://hlinksldjump"/>
          </p:cNvPr>
          <p:cNvSpPr txBox="1"/>
          <p:nvPr/>
        </p:nvSpPr>
        <p:spPr>
          <a:xfrm>
            <a:off x="251520" y="3291902"/>
            <a:ext cx="1484213" cy="338554"/>
          </a:xfrm>
          <a:prstGeom prst="rect">
            <a:avLst/>
          </a:prstGeom>
          <a:noFill/>
          <a:ln>
            <a:solidFill>
              <a:schemeClr val="tx1"/>
            </a:solidFill>
          </a:ln>
        </p:spPr>
        <p:txBody>
          <a:bodyPr wrap="square" rtlCol="0">
            <a:spAutoFit/>
          </a:bodyPr>
          <a:lstStyle/>
          <a:p>
            <a:pPr algn="ctr"/>
            <a:r>
              <a:rPr lang="fr-FR" sz="800" dirty="0" smtClean="0">
                <a:latin typeface="Berlin Sans FB" panose="020E0602020502020306" pitchFamily="34" charset="0"/>
              </a:rPr>
              <a:t>Je pars à la recherche du bien immobilier de mes rêves ! </a:t>
            </a:r>
            <a:endParaRPr lang="fr-FR" sz="800" dirty="0">
              <a:latin typeface="Berlin Sans FB" panose="020E0602020502020306" pitchFamily="34" charset="0"/>
            </a:endParaRPr>
          </a:p>
        </p:txBody>
      </p:sp>
      <p:sp>
        <p:nvSpPr>
          <p:cNvPr id="24" name="ZoneTexte 23">
            <a:hlinkClick r:id="" action="ppaction://noaction"/>
          </p:cNvPr>
          <p:cNvSpPr txBox="1"/>
          <p:nvPr/>
        </p:nvSpPr>
        <p:spPr>
          <a:xfrm>
            <a:off x="3591843" y="3894626"/>
            <a:ext cx="936104" cy="338554"/>
          </a:xfrm>
          <a:prstGeom prst="rect">
            <a:avLst/>
          </a:prstGeom>
          <a:noFill/>
          <a:ln>
            <a:solidFill>
              <a:schemeClr val="bg1">
                <a:lumMod val="85000"/>
              </a:schemeClr>
            </a:solidFill>
          </a:ln>
        </p:spPr>
        <p:txBody>
          <a:bodyPr wrap="square" rtlCol="0">
            <a:spAutoFit/>
          </a:bodyPr>
          <a:lstStyle/>
          <a:p>
            <a:pPr algn="ctr"/>
            <a:r>
              <a:rPr lang="fr-FR" sz="800" dirty="0" smtClean="0">
                <a:solidFill>
                  <a:schemeClr val="bg1">
                    <a:lumMod val="65000"/>
                  </a:schemeClr>
                </a:solidFill>
                <a:latin typeface="Berlin Sans FB" panose="020E0602020502020306" pitchFamily="34" charset="0"/>
              </a:rPr>
              <a:t>Je signe la demande de prêt</a:t>
            </a:r>
            <a:endParaRPr lang="fr-FR" sz="800" dirty="0">
              <a:solidFill>
                <a:schemeClr val="bg1">
                  <a:lumMod val="65000"/>
                </a:schemeClr>
              </a:solidFill>
              <a:latin typeface="Berlin Sans FB" panose="020E0602020502020306" pitchFamily="34" charset="0"/>
            </a:endParaRPr>
          </a:p>
        </p:txBody>
      </p:sp>
      <p:pic>
        <p:nvPicPr>
          <p:cNvPr id="28" name="Picture 7" descr="Signature premium icon"/>
          <p:cNvPicPr>
            <a:picLocks noChangeAspect="1" noChangeArrowheads="1"/>
          </p:cNvPicPr>
          <p:nvPr/>
        </p:nvPicPr>
        <p:blipFill>
          <a:blip r:embed="rId9"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491880" y="3654199"/>
            <a:ext cx="360000" cy="360000"/>
          </a:xfrm>
          <a:prstGeom prst="rect">
            <a:avLst/>
          </a:prstGeom>
          <a:noFill/>
          <a:extLst>
            <a:ext uri="{909E8E84-426E-40DD-AFC4-6F175D3DCCD1}">
              <a14:hiddenFill xmlns:a14="http://schemas.microsoft.com/office/drawing/2010/main">
                <a:solidFill>
                  <a:srgbClr val="FFFFFF"/>
                </a:solidFill>
              </a14:hiddenFill>
            </a:ext>
          </a:extLst>
        </p:spPr>
      </p:pic>
      <p:sp>
        <p:nvSpPr>
          <p:cNvPr id="29" name="ZoneTexte 28">
            <a:hlinkClick r:id="" action="ppaction://noaction"/>
          </p:cNvPr>
          <p:cNvSpPr txBox="1"/>
          <p:nvPr/>
        </p:nvSpPr>
        <p:spPr>
          <a:xfrm>
            <a:off x="5844436" y="4075497"/>
            <a:ext cx="1080120" cy="707886"/>
          </a:xfrm>
          <a:prstGeom prst="rect">
            <a:avLst/>
          </a:prstGeom>
          <a:noFill/>
          <a:ln>
            <a:solidFill>
              <a:schemeClr val="bg1">
                <a:lumMod val="85000"/>
              </a:schemeClr>
            </a:solidFill>
          </a:ln>
        </p:spPr>
        <p:txBody>
          <a:bodyPr wrap="square" rtlCol="0">
            <a:spAutoFit/>
          </a:bodyPr>
          <a:lstStyle/>
          <a:p>
            <a:pPr algn="ctr"/>
            <a:r>
              <a:rPr lang="fr-FR" sz="800" dirty="0" smtClean="0">
                <a:solidFill>
                  <a:schemeClr val="bg1">
                    <a:lumMod val="65000"/>
                  </a:schemeClr>
                </a:solidFill>
                <a:latin typeface="Berlin Sans FB" panose="020E0602020502020306" pitchFamily="34" charset="0"/>
              </a:rPr>
              <a:t>Après un délai de réflexion, je peux signer l’offre de prêt et la retourner à ma banque</a:t>
            </a:r>
            <a:endParaRPr lang="fr-FR" sz="800" dirty="0">
              <a:solidFill>
                <a:schemeClr val="bg1">
                  <a:lumMod val="65000"/>
                </a:schemeClr>
              </a:solidFill>
              <a:latin typeface="Berlin Sans FB" panose="020E0602020502020306" pitchFamily="34" charset="0"/>
            </a:endParaRPr>
          </a:p>
        </p:txBody>
      </p:sp>
      <p:sp>
        <p:nvSpPr>
          <p:cNvPr id="30" name="ZoneTexte 29">
            <a:hlinkClick r:id="" action="ppaction://noaction"/>
          </p:cNvPr>
          <p:cNvSpPr txBox="1"/>
          <p:nvPr/>
        </p:nvSpPr>
        <p:spPr>
          <a:xfrm>
            <a:off x="5115573" y="3607297"/>
            <a:ext cx="936104" cy="338554"/>
          </a:xfrm>
          <a:prstGeom prst="rect">
            <a:avLst/>
          </a:prstGeom>
          <a:noFill/>
          <a:ln>
            <a:solidFill>
              <a:schemeClr val="bg1">
                <a:lumMod val="85000"/>
              </a:schemeClr>
            </a:solidFill>
          </a:ln>
        </p:spPr>
        <p:txBody>
          <a:bodyPr wrap="square" rtlCol="0">
            <a:spAutoFit/>
          </a:bodyPr>
          <a:lstStyle/>
          <a:p>
            <a:pPr algn="ctr"/>
            <a:r>
              <a:rPr lang="fr-FR" sz="800" dirty="0" smtClean="0">
                <a:solidFill>
                  <a:schemeClr val="bg1">
                    <a:lumMod val="65000"/>
                  </a:schemeClr>
                </a:solidFill>
                <a:latin typeface="Berlin Sans FB" panose="020E0602020502020306" pitchFamily="34" charset="0"/>
              </a:rPr>
              <a:t>Je réceptionne l’offre de prêt.</a:t>
            </a:r>
            <a:endParaRPr lang="fr-FR" sz="800" dirty="0">
              <a:solidFill>
                <a:schemeClr val="bg1">
                  <a:lumMod val="65000"/>
                </a:schemeClr>
              </a:solidFill>
              <a:latin typeface="Berlin Sans FB" panose="020E0602020502020306" pitchFamily="34" charset="0"/>
            </a:endParaRPr>
          </a:p>
        </p:txBody>
      </p:sp>
      <p:sp>
        <p:nvSpPr>
          <p:cNvPr id="21" name="ZoneTexte 20">
            <a:hlinkClick r:id="" action="ppaction://noaction"/>
          </p:cNvPr>
          <p:cNvSpPr txBox="1"/>
          <p:nvPr/>
        </p:nvSpPr>
        <p:spPr>
          <a:xfrm>
            <a:off x="6894845" y="700165"/>
            <a:ext cx="1239366" cy="461665"/>
          </a:xfrm>
          <a:prstGeom prst="rect">
            <a:avLst/>
          </a:prstGeom>
          <a:solidFill>
            <a:schemeClr val="bg1"/>
          </a:solidFill>
          <a:ln w="3175">
            <a:solidFill>
              <a:schemeClr val="bg1">
                <a:lumMod val="85000"/>
              </a:schemeClr>
            </a:solidFill>
          </a:ln>
        </p:spPr>
        <p:txBody>
          <a:bodyPr wrap="square" rtlCol="0">
            <a:spAutoFit/>
          </a:bodyPr>
          <a:lstStyle/>
          <a:p>
            <a:pPr algn="ctr"/>
            <a:r>
              <a:rPr lang="fr-FR" sz="800" dirty="0" smtClean="0">
                <a:solidFill>
                  <a:schemeClr val="bg1">
                    <a:lumMod val="65000"/>
                  </a:schemeClr>
                </a:solidFill>
                <a:latin typeface="Berlin Sans FB" panose="020E0602020502020306" pitchFamily="34" charset="0"/>
              </a:rPr>
              <a:t>Signature de l’acte authentique chez le Notaire.</a:t>
            </a:r>
          </a:p>
        </p:txBody>
      </p:sp>
      <p:sp>
        <p:nvSpPr>
          <p:cNvPr id="27" name="Double flèche horizontale 26"/>
          <p:cNvSpPr/>
          <p:nvPr/>
        </p:nvSpPr>
        <p:spPr>
          <a:xfrm>
            <a:off x="2257974" y="2501451"/>
            <a:ext cx="4126522" cy="298983"/>
          </a:xfrm>
          <a:prstGeom prst="leftRightArrow">
            <a:avLst/>
          </a:prstGeom>
          <a:ln>
            <a:solidFill>
              <a:schemeClr val="bg1"/>
            </a:solidFill>
          </a:ln>
        </p:spPr>
        <p:style>
          <a:lnRef idx="1">
            <a:schemeClr val="dk1"/>
          </a:lnRef>
          <a:fillRef idx="2">
            <a:schemeClr val="dk1"/>
          </a:fillRef>
          <a:effectRef idx="1">
            <a:schemeClr val="dk1"/>
          </a:effectRef>
          <a:fontRef idx="minor">
            <a:schemeClr val="dk1"/>
          </a:fontRef>
        </p:style>
        <p:txBody>
          <a:bodyPr rtlCol="0" anchor="ctr"/>
          <a:lstStyle/>
          <a:p>
            <a:pPr algn="ctr"/>
            <a:r>
              <a:rPr lang="fr-FR" sz="700" dirty="0" smtClean="0">
                <a:solidFill>
                  <a:schemeClr val="bg1">
                    <a:lumMod val="65000"/>
                  </a:schemeClr>
                </a:solidFill>
                <a:latin typeface="Berlin Sans FB" panose="020E0602020502020306" pitchFamily="34" charset="0"/>
              </a:rPr>
              <a:t>4 à 10 semaines en moyenne (non contractuel)</a:t>
            </a:r>
            <a:endParaRPr lang="fr-FR" sz="700" dirty="0">
              <a:solidFill>
                <a:schemeClr val="bg1">
                  <a:lumMod val="65000"/>
                </a:schemeClr>
              </a:solidFill>
              <a:latin typeface="Berlin Sans FB" panose="020E0602020502020306" pitchFamily="34" charset="0"/>
            </a:endParaRPr>
          </a:p>
        </p:txBody>
      </p:sp>
      <p:sp>
        <p:nvSpPr>
          <p:cNvPr id="47" name="Double flèche horizontale 46"/>
          <p:cNvSpPr/>
          <p:nvPr/>
        </p:nvSpPr>
        <p:spPr>
          <a:xfrm>
            <a:off x="5577823" y="2848831"/>
            <a:ext cx="806674" cy="298983"/>
          </a:xfrm>
          <a:prstGeom prst="leftRightArrow">
            <a:avLst/>
          </a:prstGeom>
          <a:ln>
            <a:solidFill>
              <a:schemeClr val="bg1"/>
            </a:solidFill>
          </a:ln>
        </p:spPr>
        <p:style>
          <a:lnRef idx="1">
            <a:schemeClr val="dk1"/>
          </a:lnRef>
          <a:fillRef idx="2">
            <a:schemeClr val="dk1"/>
          </a:fillRef>
          <a:effectRef idx="1">
            <a:schemeClr val="dk1"/>
          </a:effectRef>
          <a:fontRef idx="minor">
            <a:schemeClr val="dk1"/>
          </a:fontRef>
        </p:style>
        <p:txBody>
          <a:bodyPr rtlCol="0" anchor="ctr"/>
          <a:lstStyle/>
          <a:p>
            <a:pPr algn="ctr"/>
            <a:r>
              <a:rPr lang="fr-FR" sz="700" dirty="0" smtClean="0">
                <a:solidFill>
                  <a:schemeClr val="bg1">
                    <a:lumMod val="65000"/>
                  </a:schemeClr>
                </a:solidFill>
                <a:latin typeface="Berlin Sans FB" panose="020E0602020502020306" pitchFamily="34" charset="0"/>
              </a:rPr>
              <a:t>11 jours mini </a:t>
            </a:r>
            <a:endParaRPr lang="fr-FR" sz="700" dirty="0">
              <a:solidFill>
                <a:schemeClr val="bg1">
                  <a:lumMod val="65000"/>
                </a:schemeClr>
              </a:solidFill>
              <a:latin typeface="Berlin Sans FB" panose="020E0602020502020306" pitchFamily="34" charset="0"/>
            </a:endParaRPr>
          </a:p>
        </p:txBody>
      </p:sp>
      <p:sp>
        <p:nvSpPr>
          <p:cNvPr id="40" name="ZoneTexte 39"/>
          <p:cNvSpPr txBox="1"/>
          <p:nvPr/>
        </p:nvSpPr>
        <p:spPr>
          <a:xfrm>
            <a:off x="135459" y="33667"/>
            <a:ext cx="7460879" cy="677108"/>
          </a:xfrm>
          <a:prstGeom prst="rect">
            <a:avLst/>
          </a:prstGeom>
          <a:noFill/>
        </p:spPr>
        <p:txBody>
          <a:bodyPr wrap="square" rtlCol="0">
            <a:spAutoFit/>
          </a:bodyPr>
          <a:lstStyle/>
          <a:p>
            <a:r>
              <a:rPr lang="fr-FR" sz="2000" b="1" dirty="0" smtClean="0">
                <a:solidFill>
                  <a:srgbClr val="FF0000"/>
                </a:solidFill>
                <a:latin typeface="Berlin Sans FB" panose="020E0602020502020306" pitchFamily="34" charset="0"/>
              </a:rPr>
              <a:t>L</a:t>
            </a:r>
            <a:r>
              <a:rPr lang="fr-FR" sz="2000" b="1" dirty="0" smtClean="0">
                <a:latin typeface="Berlin Sans FB" panose="020E0602020502020306" pitchFamily="34" charset="0"/>
              </a:rPr>
              <a:t>ES </a:t>
            </a:r>
            <a:r>
              <a:rPr lang="fr-FR" sz="2000" b="1" dirty="0" smtClean="0">
                <a:latin typeface="Berlin Sans FB" panose="020E0602020502020306" pitchFamily="34" charset="0"/>
                <a:hlinkClick r:id="rId10"/>
              </a:rPr>
              <a:t>ÉTAPES</a:t>
            </a:r>
            <a:r>
              <a:rPr lang="fr-FR" sz="2000" b="1" dirty="0" smtClean="0">
                <a:latin typeface="Berlin Sans FB" panose="020E0602020502020306" pitchFamily="34" charset="0"/>
              </a:rPr>
              <a:t> DE MON </a:t>
            </a:r>
            <a:r>
              <a:rPr lang="fr-FR" sz="2000" b="1" dirty="0" smtClean="0">
                <a:solidFill>
                  <a:srgbClr val="FF0000"/>
                </a:solidFill>
                <a:latin typeface="Berlin Sans FB" panose="020E0602020502020306" pitchFamily="34" charset="0"/>
              </a:rPr>
              <a:t>A</a:t>
            </a:r>
            <a:r>
              <a:rPr lang="fr-FR" sz="2000" b="1" dirty="0" smtClean="0">
                <a:latin typeface="Berlin Sans FB" panose="020E0602020502020306" pitchFamily="34" charset="0"/>
              </a:rPr>
              <a:t>CHAT </a:t>
            </a:r>
            <a:r>
              <a:rPr lang="fr-FR" sz="2000" b="1" dirty="0" smtClean="0">
                <a:solidFill>
                  <a:srgbClr val="FF0000"/>
                </a:solidFill>
                <a:latin typeface="Berlin Sans FB" panose="020E0602020502020306" pitchFamily="34" charset="0"/>
              </a:rPr>
              <a:t>I</a:t>
            </a:r>
            <a:r>
              <a:rPr lang="fr-FR" sz="2000" b="1" dirty="0" smtClean="0">
                <a:latin typeface="Berlin Sans FB" panose="020E0602020502020306" pitchFamily="34" charset="0"/>
              </a:rPr>
              <a:t>MMOBILIER</a:t>
            </a:r>
            <a:endParaRPr lang="fr-FR" sz="2000" dirty="0" smtClean="0">
              <a:latin typeface="Berlin Sans FB" panose="020E0602020502020306" pitchFamily="34" charset="0"/>
            </a:endParaRPr>
          </a:p>
          <a:p>
            <a:endParaRPr lang="fr-FR" dirty="0" smtClean="0">
              <a:latin typeface="Berlin Sans FB" panose="020E0602020502020306" pitchFamily="34" charset="0"/>
            </a:endParaRPr>
          </a:p>
        </p:txBody>
      </p:sp>
      <p:pic>
        <p:nvPicPr>
          <p:cNvPr id="1026" name="Picture 2"/>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31687" y="2680749"/>
            <a:ext cx="338109" cy="3381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ZoneTexte 10"/>
          <p:cNvSpPr txBox="1"/>
          <p:nvPr/>
        </p:nvSpPr>
        <p:spPr>
          <a:xfrm>
            <a:off x="321807" y="3683216"/>
            <a:ext cx="1343637" cy="430887"/>
          </a:xfrm>
          <a:prstGeom prst="rect">
            <a:avLst/>
          </a:prstGeom>
          <a:noFill/>
        </p:spPr>
        <p:txBody>
          <a:bodyPr wrap="none" rtlCol="0">
            <a:spAutoFit/>
          </a:bodyPr>
          <a:lstStyle/>
          <a:p>
            <a:pPr algn="ctr"/>
            <a:r>
              <a:rPr lang="fr-FR" sz="1050" dirty="0" smtClean="0">
                <a:latin typeface="MV Boli" panose="02000500030200090000" pitchFamily="2" charset="0"/>
                <a:cs typeface="MV Boli" panose="02000500030200090000" pitchFamily="2" charset="0"/>
              </a:rPr>
              <a:t>Ça y est ! </a:t>
            </a:r>
          </a:p>
          <a:p>
            <a:pPr algn="ctr"/>
            <a:r>
              <a:rPr lang="fr-FR" sz="1050" dirty="0" smtClean="0">
                <a:latin typeface="MV Boli" panose="02000500030200090000" pitchFamily="2" charset="0"/>
                <a:cs typeface="MV Boli" panose="02000500030200090000" pitchFamily="2" charset="0"/>
              </a:rPr>
              <a:t>Je l’ai trouvé !! </a:t>
            </a:r>
            <a:endParaRPr lang="fr-FR" sz="1050" dirty="0">
              <a:latin typeface="MV Boli" panose="02000500030200090000" pitchFamily="2" charset="0"/>
              <a:cs typeface="MV Boli" panose="02000500030200090000" pitchFamily="2" charset="0"/>
            </a:endParaRPr>
          </a:p>
        </p:txBody>
      </p:sp>
      <p:sp>
        <p:nvSpPr>
          <p:cNvPr id="41" name="ZoneTexte 40">
            <a:hlinkClick r:id="rId12" action="ppaction://hlinksldjump"/>
          </p:cNvPr>
          <p:cNvSpPr txBox="1"/>
          <p:nvPr/>
        </p:nvSpPr>
        <p:spPr>
          <a:xfrm>
            <a:off x="831687" y="720428"/>
            <a:ext cx="1724089" cy="461665"/>
          </a:xfrm>
          <a:prstGeom prst="rect">
            <a:avLst/>
          </a:prstGeom>
          <a:noFill/>
          <a:ln>
            <a:solidFill>
              <a:schemeClr val="tx1"/>
            </a:solidFill>
          </a:ln>
        </p:spPr>
        <p:txBody>
          <a:bodyPr wrap="square" rtlCol="0">
            <a:spAutoFit/>
          </a:bodyPr>
          <a:lstStyle/>
          <a:p>
            <a:pPr algn="ctr"/>
            <a:r>
              <a:rPr lang="fr-FR" sz="800" dirty="0" smtClean="0">
                <a:latin typeface="Berlin Sans FB" panose="020E0602020502020306" pitchFamily="34" charset="0"/>
              </a:rPr>
              <a:t>Je réserve mon bien en signant le  </a:t>
            </a:r>
          </a:p>
          <a:p>
            <a:pPr algn="ctr"/>
            <a:r>
              <a:rPr lang="fr-FR" sz="800" dirty="0" smtClean="0">
                <a:latin typeface="Berlin Sans FB" panose="020E0602020502020306" pitchFamily="34" charset="0"/>
              </a:rPr>
              <a:t>précontrat : compromis, promesse de vente (vendeur / acheteur)</a:t>
            </a:r>
            <a:endParaRPr lang="fr-FR" sz="800" dirty="0">
              <a:latin typeface="Berlin Sans FB" panose="020E0602020502020306" pitchFamily="34" charset="0"/>
            </a:endParaRPr>
          </a:p>
        </p:txBody>
      </p:sp>
      <p:pic>
        <p:nvPicPr>
          <p:cNvPr id="1031" name="Picture 7" descr="Signature premium icon"/>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277947" y="973683"/>
            <a:ext cx="360000" cy="360000"/>
          </a:xfrm>
          <a:prstGeom prst="rect">
            <a:avLst/>
          </a:prstGeom>
          <a:noFill/>
          <a:extLst>
            <a:ext uri="{909E8E84-426E-40DD-AFC4-6F175D3DCCD1}">
              <a14:hiddenFill xmlns:a14="http://schemas.microsoft.com/office/drawing/2010/main">
                <a:solidFill>
                  <a:srgbClr val="FFFFFF"/>
                </a:solidFill>
              </a14:hiddenFill>
            </a:ext>
          </a:extLst>
        </p:spPr>
      </p:pic>
      <p:sp>
        <p:nvSpPr>
          <p:cNvPr id="45" name="ZoneTexte 44">
            <a:hlinkClick r:id="" action="ppaction://noaction"/>
          </p:cNvPr>
          <p:cNvSpPr txBox="1"/>
          <p:nvPr/>
        </p:nvSpPr>
        <p:spPr>
          <a:xfrm>
            <a:off x="2774971" y="1305904"/>
            <a:ext cx="936064" cy="584775"/>
          </a:xfrm>
          <a:prstGeom prst="rect">
            <a:avLst/>
          </a:prstGeom>
          <a:noFill/>
          <a:ln>
            <a:solidFill>
              <a:schemeClr val="bg1">
                <a:lumMod val="85000"/>
              </a:schemeClr>
            </a:solidFill>
          </a:ln>
        </p:spPr>
        <p:txBody>
          <a:bodyPr wrap="square" rtlCol="0">
            <a:spAutoFit/>
          </a:bodyPr>
          <a:lstStyle/>
          <a:p>
            <a:pPr algn="ctr"/>
            <a:r>
              <a:rPr lang="fr-FR" sz="800" dirty="0" smtClean="0">
                <a:solidFill>
                  <a:schemeClr val="bg1">
                    <a:lumMod val="65000"/>
                  </a:schemeClr>
                </a:solidFill>
                <a:latin typeface="Berlin Sans FB" panose="020E0602020502020306" pitchFamily="34" charset="0"/>
              </a:rPr>
              <a:t>Mon conseiller effectue une première analyse de mon projet. </a:t>
            </a:r>
            <a:endParaRPr lang="fr-FR" sz="800" dirty="0">
              <a:solidFill>
                <a:schemeClr val="bg1">
                  <a:lumMod val="65000"/>
                </a:schemeClr>
              </a:solidFill>
              <a:latin typeface="Berlin Sans FB" panose="020E0602020502020306" pitchFamily="34" charset="0"/>
            </a:endParaRPr>
          </a:p>
        </p:txBody>
      </p:sp>
      <p:sp>
        <p:nvSpPr>
          <p:cNvPr id="49" name="ZoneTexte 48">
            <a:hlinkClick r:id="" action="ppaction://noaction"/>
          </p:cNvPr>
          <p:cNvSpPr txBox="1"/>
          <p:nvPr/>
        </p:nvSpPr>
        <p:spPr>
          <a:xfrm>
            <a:off x="1633649" y="4212593"/>
            <a:ext cx="1124173" cy="338554"/>
          </a:xfrm>
          <a:prstGeom prst="rect">
            <a:avLst/>
          </a:prstGeom>
          <a:noFill/>
          <a:ln>
            <a:solidFill>
              <a:schemeClr val="bg1">
                <a:lumMod val="85000"/>
              </a:schemeClr>
            </a:solidFill>
          </a:ln>
        </p:spPr>
        <p:txBody>
          <a:bodyPr wrap="square" rtlCol="0">
            <a:spAutoFit/>
          </a:bodyPr>
          <a:lstStyle/>
          <a:p>
            <a:pPr algn="ctr"/>
            <a:r>
              <a:rPr lang="fr-FR" sz="800" dirty="0" smtClean="0">
                <a:solidFill>
                  <a:schemeClr val="bg1">
                    <a:lumMod val="65000"/>
                  </a:schemeClr>
                </a:solidFill>
                <a:latin typeface="Berlin Sans FB" panose="020E0602020502020306" pitchFamily="34" charset="0"/>
              </a:rPr>
              <a:t>Je prends RDV avec mon conseiller. </a:t>
            </a:r>
            <a:endParaRPr lang="fr-FR" sz="800" dirty="0">
              <a:solidFill>
                <a:schemeClr val="bg1">
                  <a:lumMod val="65000"/>
                </a:schemeClr>
              </a:solidFill>
              <a:latin typeface="Berlin Sans FB" panose="020E0602020502020306" pitchFamily="34" charset="0"/>
            </a:endParaRPr>
          </a:p>
        </p:txBody>
      </p:sp>
      <p:pic>
        <p:nvPicPr>
          <p:cNvPr id="1027" name="Picture 3"/>
          <p:cNvPicPr>
            <a:picLocks noChangeAspect="1" noChangeArrowheads="1"/>
          </p:cNvPicPr>
          <p:nvPr/>
        </p:nvPicPr>
        <p:blipFill rotWithShape="1">
          <a:blip r:embed="rId13" cstate="print">
            <a:duotone>
              <a:schemeClr val="bg2">
                <a:shade val="45000"/>
                <a:satMod val="135000"/>
              </a:schemeClr>
              <a:prstClr val="white"/>
            </a:duotone>
            <a:extLst>
              <a:ext uri="{28A0092B-C50C-407E-A947-70E740481C1C}">
                <a14:useLocalDpi xmlns:a14="http://schemas.microsoft.com/office/drawing/2010/main" val="0"/>
              </a:ext>
            </a:extLst>
          </a:blip>
          <a:srcRect t="14154" b="14327"/>
          <a:stretch/>
        </p:blipFill>
        <p:spPr bwMode="auto">
          <a:xfrm>
            <a:off x="1987813" y="3617726"/>
            <a:ext cx="415846" cy="2974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6" name="ZoneTexte 65">
            <a:hlinkClick r:id="" action="ppaction://noaction"/>
          </p:cNvPr>
          <p:cNvSpPr txBox="1"/>
          <p:nvPr/>
        </p:nvSpPr>
        <p:spPr>
          <a:xfrm>
            <a:off x="4367180" y="1037573"/>
            <a:ext cx="1224136" cy="707886"/>
          </a:xfrm>
          <a:prstGeom prst="rect">
            <a:avLst/>
          </a:prstGeom>
          <a:noFill/>
          <a:ln>
            <a:solidFill>
              <a:schemeClr val="bg1">
                <a:lumMod val="85000"/>
              </a:schemeClr>
            </a:solidFill>
          </a:ln>
        </p:spPr>
        <p:txBody>
          <a:bodyPr wrap="square" rtlCol="0">
            <a:spAutoFit/>
          </a:bodyPr>
          <a:lstStyle/>
          <a:p>
            <a:pPr algn="ctr"/>
            <a:r>
              <a:rPr lang="fr-FR" sz="800" dirty="0" smtClean="0">
                <a:solidFill>
                  <a:schemeClr val="bg1">
                    <a:lumMod val="65000"/>
                  </a:schemeClr>
                </a:solidFill>
                <a:latin typeface="Berlin Sans FB" panose="020E0602020502020306" pitchFamily="34" charset="0"/>
              </a:rPr>
              <a:t>Mon conseiller finalise l’étude de mon projet. Monte le dossier de crédit. Edite et m’envoie l’offre de prêt.</a:t>
            </a:r>
            <a:endParaRPr lang="fr-FR" sz="800" dirty="0">
              <a:solidFill>
                <a:schemeClr val="bg1">
                  <a:lumMod val="65000"/>
                </a:schemeClr>
              </a:solidFill>
              <a:latin typeface="Berlin Sans FB" panose="020E0602020502020306" pitchFamily="34" charset="0"/>
            </a:endParaRPr>
          </a:p>
        </p:txBody>
      </p:sp>
      <p:pic>
        <p:nvPicPr>
          <p:cNvPr id="67" name="Picture 17" descr="Performance premium icon"/>
          <p:cNvPicPr>
            <a:picLocks noChangeAspect="1" noChangeArrowheads="1"/>
          </p:cNvPicPr>
          <p:nvPr/>
        </p:nvPicPr>
        <p:blipFill>
          <a:blip r:embed="rId14"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508144" y="825288"/>
            <a:ext cx="36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Risks premium icon"/>
          <p:cNvPicPr>
            <a:picLocks noChangeAspect="1" noChangeArrowheads="1"/>
          </p:cNvPicPr>
          <p:nvPr/>
        </p:nvPicPr>
        <p:blipFill>
          <a:blip r:embed="rId15"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607179" y="1770133"/>
            <a:ext cx="301285" cy="301285"/>
          </a:xfrm>
          <a:prstGeom prst="rect">
            <a:avLst/>
          </a:prstGeom>
          <a:noFill/>
          <a:extLst>
            <a:ext uri="{909E8E84-426E-40DD-AFC4-6F175D3DCCD1}">
              <a14:hiddenFill xmlns:a14="http://schemas.microsoft.com/office/drawing/2010/main">
                <a:solidFill>
                  <a:srgbClr val="FFFFFF"/>
                </a:solidFill>
              </a14:hiddenFill>
            </a:ext>
          </a:extLst>
        </p:spPr>
      </p:pic>
      <p:sp>
        <p:nvSpPr>
          <p:cNvPr id="70" name="ZoneTexte 69"/>
          <p:cNvSpPr txBox="1"/>
          <p:nvPr/>
        </p:nvSpPr>
        <p:spPr>
          <a:xfrm>
            <a:off x="7452320" y="3363838"/>
            <a:ext cx="1495148" cy="369332"/>
          </a:xfrm>
          <a:prstGeom prst="rect">
            <a:avLst/>
          </a:prstGeom>
          <a:solidFill>
            <a:schemeClr val="bg1"/>
          </a:solidFill>
        </p:spPr>
        <p:txBody>
          <a:bodyPr wrap="square" rtlCol="0">
            <a:spAutoFit/>
          </a:bodyPr>
          <a:lstStyle/>
          <a:p>
            <a:pPr algn="ctr"/>
            <a:r>
              <a:rPr lang="fr-FR" sz="900" dirty="0" smtClean="0">
                <a:solidFill>
                  <a:schemeClr val="bg1">
                    <a:lumMod val="65000"/>
                  </a:schemeClr>
                </a:solidFill>
                <a:latin typeface="MV Boli" panose="02000500030200090000" pitchFamily="2" charset="0"/>
                <a:cs typeface="MV Boli" panose="02000500030200090000" pitchFamily="2" charset="0"/>
              </a:rPr>
              <a:t>Chouette, je suis propriétaire !! </a:t>
            </a:r>
            <a:endParaRPr lang="fr-FR" sz="900" dirty="0">
              <a:solidFill>
                <a:schemeClr val="bg1">
                  <a:lumMod val="65000"/>
                </a:schemeClr>
              </a:solidFill>
              <a:latin typeface="MV Boli" panose="02000500030200090000" pitchFamily="2" charset="0"/>
              <a:cs typeface="MV Boli" panose="02000500030200090000" pitchFamily="2" charset="0"/>
            </a:endParaRPr>
          </a:p>
        </p:txBody>
      </p:sp>
      <p:pic>
        <p:nvPicPr>
          <p:cNvPr id="71" name="Picture 7" descr="Signature premium icon"/>
          <p:cNvPicPr>
            <a:picLocks noChangeAspect="1" noChangeArrowheads="1"/>
          </p:cNvPicPr>
          <p:nvPr/>
        </p:nvPicPr>
        <p:blipFill>
          <a:blip r:embed="rId9"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744556" y="4551147"/>
            <a:ext cx="36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1039" name="Picture 15" descr="Letter premium icon"/>
          <p:cNvPicPr>
            <a:picLocks noChangeAspect="1" noChangeArrowheads="1"/>
          </p:cNvPicPr>
          <p:nvPr/>
        </p:nvPicPr>
        <p:blipFill>
          <a:blip r:embed="rId16"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967437" y="3886706"/>
            <a:ext cx="360000" cy="360000"/>
          </a:xfrm>
          <a:prstGeom prst="rect">
            <a:avLst/>
          </a:prstGeom>
          <a:noFill/>
          <a:extLst>
            <a:ext uri="{909E8E84-426E-40DD-AFC4-6F175D3DCCD1}">
              <a14:hiddenFill xmlns:a14="http://schemas.microsoft.com/office/drawing/2010/main">
                <a:solidFill>
                  <a:srgbClr val="FFFFFF"/>
                </a:solidFill>
              </a14:hiddenFill>
            </a:ext>
          </a:extLst>
        </p:spPr>
      </p:pic>
      <p:sp>
        <p:nvSpPr>
          <p:cNvPr id="43" name="ZoneTexte 42">
            <a:hlinkClick r:id="rId17" action="ppaction://hlinksldjump"/>
          </p:cNvPr>
          <p:cNvSpPr txBox="1"/>
          <p:nvPr/>
        </p:nvSpPr>
        <p:spPr>
          <a:xfrm>
            <a:off x="63451" y="1483716"/>
            <a:ext cx="1268189" cy="461665"/>
          </a:xfrm>
          <a:prstGeom prst="rect">
            <a:avLst/>
          </a:prstGeom>
          <a:noFill/>
          <a:ln>
            <a:solidFill>
              <a:schemeClr val="tx1"/>
            </a:solidFill>
          </a:ln>
        </p:spPr>
        <p:txBody>
          <a:bodyPr wrap="square" rtlCol="0">
            <a:spAutoFit/>
          </a:bodyPr>
          <a:lstStyle/>
          <a:p>
            <a:pPr algn="ctr"/>
            <a:r>
              <a:rPr lang="fr-FR" sz="800" dirty="0" smtClean="0">
                <a:latin typeface="Berlin Sans FB" panose="020E0602020502020306" pitchFamily="34" charset="0"/>
              </a:rPr>
              <a:t>Grâce à mon conseiller, je détermine la somme que je peux emprunter. </a:t>
            </a:r>
            <a:endParaRPr lang="fr-FR" sz="800" dirty="0">
              <a:latin typeface="Berlin Sans FB" panose="020E0602020502020306" pitchFamily="34" charset="0"/>
            </a:endParaRPr>
          </a:p>
        </p:txBody>
      </p:sp>
      <p:sp>
        <p:nvSpPr>
          <p:cNvPr id="50" name="Flèche droite 49"/>
          <p:cNvSpPr/>
          <p:nvPr/>
        </p:nvSpPr>
        <p:spPr>
          <a:xfrm>
            <a:off x="107504" y="2250249"/>
            <a:ext cx="8914921" cy="286252"/>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57" name="ZoneTexte 56">
            <a:hlinkClick r:id="" action="ppaction://noaction"/>
          </p:cNvPr>
          <p:cNvSpPr txBox="1"/>
          <p:nvPr/>
        </p:nvSpPr>
        <p:spPr>
          <a:xfrm>
            <a:off x="7068570" y="1600856"/>
            <a:ext cx="671782" cy="338554"/>
          </a:xfrm>
          <a:prstGeom prst="rect">
            <a:avLst/>
          </a:prstGeom>
          <a:solidFill>
            <a:schemeClr val="bg1"/>
          </a:solidFill>
          <a:ln w="3175">
            <a:solidFill>
              <a:schemeClr val="bg1">
                <a:lumMod val="85000"/>
              </a:schemeClr>
            </a:solidFill>
          </a:ln>
        </p:spPr>
        <p:txBody>
          <a:bodyPr wrap="square" rtlCol="0">
            <a:spAutoFit/>
          </a:bodyPr>
          <a:lstStyle/>
          <a:p>
            <a:pPr algn="ctr"/>
            <a:r>
              <a:rPr lang="fr-FR" sz="800" dirty="0" smtClean="0">
                <a:solidFill>
                  <a:schemeClr val="bg1">
                    <a:lumMod val="65000"/>
                  </a:schemeClr>
                </a:solidFill>
                <a:latin typeface="Berlin Sans FB" panose="020E0602020502020306" pitchFamily="34" charset="0"/>
              </a:rPr>
              <a:t>Déblocage des fonds</a:t>
            </a:r>
          </a:p>
        </p:txBody>
      </p:sp>
      <p:pic>
        <p:nvPicPr>
          <p:cNvPr id="1045" name="Picture 21" descr="Property premium icon"/>
          <p:cNvPicPr>
            <a:picLocks noChangeAspect="1" noChangeArrowheads="1"/>
          </p:cNvPicPr>
          <p:nvPr/>
        </p:nvPicPr>
        <p:blipFill>
          <a:blip r:embed="rId18"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020272" y="3018858"/>
            <a:ext cx="36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noChangeArrowheads="1"/>
          </p:cNvPicPr>
          <p:nvPr/>
        </p:nvPicPr>
        <p:blipFill>
          <a:blip r:embed="rId19"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038482" y="2931790"/>
            <a:ext cx="327304" cy="327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p:cNvPicPr>
            <a:picLocks noChangeAspect="1" noChangeArrowheads="1"/>
          </p:cNvPicPr>
          <p:nvPr/>
        </p:nvPicPr>
        <p:blipFill>
          <a:blip r:embed="rId20"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900425" y="1815231"/>
            <a:ext cx="311363" cy="3113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rotWithShape="1">
          <a:blip r:embed="rId21" cstate="print">
            <a:duotone>
              <a:schemeClr val="bg2">
                <a:shade val="45000"/>
                <a:satMod val="135000"/>
              </a:schemeClr>
              <a:prstClr val="white"/>
            </a:duotone>
            <a:extLst>
              <a:ext uri="{28A0092B-C50C-407E-A947-70E740481C1C}">
                <a14:useLocalDpi xmlns:a14="http://schemas.microsoft.com/office/drawing/2010/main" val="0"/>
              </a:ext>
            </a:extLst>
          </a:blip>
          <a:srcRect l="12013" r="11364"/>
          <a:stretch/>
        </p:blipFill>
        <p:spPr bwMode="auto">
          <a:xfrm>
            <a:off x="2789062" y="3216435"/>
            <a:ext cx="248908" cy="3248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5" name="Picture 2" descr="Résultat de recherche d'images pour &quot;notaire&quot;">
            <a:hlinkClick r:id="rId22"/>
          </p:cNvPr>
          <p:cNvPicPr>
            <a:picLocks noChangeAspect="1" noChangeArrowheads="1"/>
          </p:cNvPicPr>
          <p:nvPr/>
        </p:nvPicPr>
        <p:blipFill>
          <a:blip r:embed="rId23"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992011" y="540888"/>
            <a:ext cx="284400" cy="284400"/>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6" name="Picture 7"/>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1169796" y="1809137"/>
            <a:ext cx="308832" cy="3088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2" name="Picture 8"/>
          <p:cNvPicPr>
            <a:picLocks noChangeAspect="1" noChangeArrowheads="1"/>
          </p:cNvPicPr>
          <p:nvPr/>
        </p:nvPicPr>
        <p:blipFill>
          <a:blip r:embed="rId25"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884368" y="1841869"/>
            <a:ext cx="311363" cy="3113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9" name="Picture 4" descr="Résultat de recherche d'images pour &quot;caisse d'epargne logo&quot;">
            <a:hlinkClick r:id="rId26"/>
          </p:cNvPr>
          <p:cNvPicPr>
            <a:picLocks noChangeAspect="1" noChangeArrowheads="1"/>
          </p:cNvPicPr>
          <p:nvPr/>
        </p:nvPicPr>
        <p:blipFill rotWithShape="1">
          <a:blip r:embed="rId27" cstate="print">
            <a:extLst>
              <a:ext uri="{28A0092B-C50C-407E-A947-70E740481C1C}">
                <a14:useLocalDpi xmlns:a14="http://schemas.microsoft.com/office/drawing/2010/main" val="0"/>
              </a:ext>
            </a:extLst>
          </a:blip>
          <a:srcRect l="21871" r="21791"/>
          <a:stretch/>
        </p:blipFill>
        <p:spPr bwMode="auto">
          <a:xfrm>
            <a:off x="1280066" y="1544387"/>
            <a:ext cx="198562" cy="197958"/>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4" descr="Résultat de recherche d'images pour &quot;caisse d'epargne logo&quot;">
            <a:hlinkClick r:id="rId26"/>
          </p:cNvPr>
          <p:cNvPicPr>
            <a:picLocks noChangeAspect="1" noChangeArrowheads="1"/>
          </p:cNvPicPr>
          <p:nvPr/>
        </p:nvPicPr>
        <p:blipFill rotWithShape="1">
          <a:blip r:embed="rId27" cstate="print">
            <a:duotone>
              <a:schemeClr val="bg2">
                <a:shade val="45000"/>
                <a:satMod val="135000"/>
              </a:schemeClr>
              <a:prstClr val="white"/>
            </a:duotone>
            <a:extLst>
              <a:ext uri="{28A0092B-C50C-407E-A947-70E740481C1C}">
                <a14:useLocalDpi xmlns:a14="http://schemas.microsoft.com/office/drawing/2010/main" val="0"/>
              </a:ext>
            </a:extLst>
          </a:blip>
          <a:srcRect l="21871" r="21791"/>
          <a:stretch/>
        </p:blipFill>
        <p:spPr bwMode="auto">
          <a:xfrm>
            <a:off x="2651666" y="4463596"/>
            <a:ext cx="198562" cy="197958"/>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4" descr="Résultat de recherche d'images pour &quot;caisse d'epargne logo&quot;">
            <a:hlinkClick r:id="rId26"/>
          </p:cNvPr>
          <p:cNvPicPr>
            <a:picLocks noChangeAspect="1" noChangeArrowheads="1"/>
          </p:cNvPicPr>
          <p:nvPr/>
        </p:nvPicPr>
        <p:blipFill rotWithShape="1">
          <a:blip r:embed="rId27" cstate="print">
            <a:duotone>
              <a:schemeClr val="bg2">
                <a:shade val="45000"/>
                <a:satMod val="135000"/>
              </a:schemeClr>
              <a:prstClr val="white"/>
            </a:duotone>
            <a:extLst>
              <a:ext uri="{28A0092B-C50C-407E-A947-70E740481C1C}">
                <a14:useLocalDpi xmlns:a14="http://schemas.microsoft.com/office/drawing/2010/main" val="0"/>
              </a:ext>
            </a:extLst>
          </a:blip>
          <a:srcRect l="21871" r="21791"/>
          <a:stretch/>
        </p:blipFill>
        <p:spPr bwMode="auto">
          <a:xfrm>
            <a:off x="3653318" y="1384737"/>
            <a:ext cx="198562" cy="197958"/>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4" descr="Résultat de recherche d'images pour &quot;caisse d'epargne logo&quot;">
            <a:hlinkClick r:id="rId26"/>
          </p:cNvPr>
          <p:cNvPicPr>
            <a:picLocks noChangeAspect="1" noChangeArrowheads="1"/>
          </p:cNvPicPr>
          <p:nvPr/>
        </p:nvPicPr>
        <p:blipFill rotWithShape="1">
          <a:blip r:embed="rId27" cstate="print">
            <a:duotone>
              <a:schemeClr val="bg2">
                <a:shade val="45000"/>
                <a:satMod val="135000"/>
              </a:schemeClr>
              <a:prstClr val="white"/>
            </a:duotone>
            <a:extLst>
              <a:ext uri="{28A0092B-C50C-407E-A947-70E740481C1C}">
                <a14:useLocalDpi xmlns:a14="http://schemas.microsoft.com/office/drawing/2010/main" val="0"/>
              </a:ext>
            </a:extLst>
          </a:blip>
          <a:srcRect l="21871" r="21791"/>
          <a:stretch/>
        </p:blipFill>
        <p:spPr bwMode="auto">
          <a:xfrm>
            <a:off x="2955034" y="3432498"/>
            <a:ext cx="198562" cy="197958"/>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4" descr="Résultat de recherche d'images pour &quot;caisse d'epargne logo&quot;">
            <a:hlinkClick r:id="rId26"/>
          </p:cNvPr>
          <p:cNvPicPr>
            <a:picLocks noChangeAspect="1" noChangeArrowheads="1"/>
          </p:cNvPicPr>
          <p:nvPr/>
        </p:nvPicPr>
        <p:blipFill rotWithShape="1">
          <a:blip r:embed="rId27" cstate="print">
            <a:duotone>
              <a:schemeClr val="bg2">
                <a:shade val="45000"/>
                <a:satMod val="135000"/>
              </a:schemeClr>
              <a:prstClr val="white"/>
            </a:duotone>
            <a:extLst>
              <a:ext uri="{28A0092B-C50C-407E-A947-70E740481C1C}">
                <a14:useLocalDpi xmlns:a14="http://schemas.microsoft.com/office/drawing/2010/main" val="0"/>
              </a:ext>
            </a:extLst>
          </a:blip>
          <a:srcRect l="21871" r="21791"/>
          <a:stretch/>
        </p:blipFill>
        <p:spPr bwMode="auto">
          <a:xfrm>
            <a:off x="4465683" y="4183912"/>
            <a:ext cx="198562" cy="197958"/>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4" descr="Résultat de recherche d'images pour &quot;caisse d'epargne logo&quot;">
            <a:hlinkClick r:id="rId26"/>
          </p:cNvPr>
          <p:cNvPicPr>
            <a:picLocks noChangeAspect="1" noChangeArrowheads="1"/>
          </p:cNvPicPr>
          <p:nvPr/>
        </p:nvPicPr>
        <p:blipFill rotWithShape="1">
          <a:blip r:embed="rId27" cstate="print">
            <a:duotone>
              <a:schemeClr val="bg2">
                <a:shade val="45000"/>
                <a:satMod val="135000"/>
              </a:schemeClr>
              <a:prstClr val="white"/>
            </a:duotone>
            <a:extLst>
              <a:ext uri="{28A0092B-C50C-407E-A947-70E740481C1C}">
                <a14:useLocalDpi xmlns:a14="http://schemas.microsoft.com/office/drawing/2010/main" val="0"/>
              </a:ext>
            </a:extLst>
          </a:blip>
          <a:srcRect l="21871" r="21791"/>
          <a:stretch/>
        </p:blipFill>
        <p:spPr bwMode="auto">
          <a:xfrm>
            <a:off x="4267121" y="1643366"/>
            <a:ext cx="198562" cy="197958"/>
          </a:xfrm>
          <a:prstGeom prst="rect">
            <a:avLst/>
          </a:prstGeom>
          <a:noFill/>
          <a:extLst>
            <a:ext uri="{909E8E84-426E-40DD-AFC4-6F175D3DCCD1}">
              <a14:hiddenFill xmlns:a14="http://schemas.microsoft.com/office/drawing/2010/main">
                <a:solidFill>
                  <a:srgbClr val="FFFFFF"/>
                </a:solidFill>
              </a14:hiddenFill>
            </a:ext>
          </a:extLst>
        </p:spPr>
      </p:pic>
      <p:pic>
        <p:nvPicPr>
          <p:cNvPr id="75" name="Picture 4" descr="Résultat de recherche d'images pour &quot;caisse d'epargne logo&quot;">
            <a:hlinkClick r:id="rId26"/>
          </p:cNvPr>
          <p:cNvPicPr>
            <a:picLocks noChangeAspect="1" noChangeArrowheads="1"/>
          </p:cNvPicPr>
          <p:nvPr/>
        </p:nvPicPr>
        <p:blipFill rotWithShape="1">
          <a:blip r:embed="rId27" cstate="print">
            <a:duotone>
              <a:schemeClr val="bg2">
                <a:shade val="45000"/>
                <a:satMod val="135000"/>
              </a:schemeClr>
              <a:prstClr val="white"/>
            </a:duotone>
            <a:extLst>
              <a:ext uri="{28A0092B-C50C-407E-A947-70E740481C1C}">
                <a14:useLocalDpi xmlns:a14="http://schemas.microsoft.com/office/drawing/2010/main" val="0"/>
              </a:ext>
            </a:extLst>
          </a:blip>
          <a:srcRect l="21871" r="21791"/>
          <a:stretch/>
        </p:blipFill>
        <p:spPr bwMode="auto">
          <a:xfrm>
            <a:off x="5952396" y="3508318"/>
            <a:ext cx="198562" cy="197958"/>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4" descr="Résultat de recherche d'images pour &quot;caisse d'epargne logo&quot;">
            <a:hlinkClick r:id="rId26"/>
          </p:cNvPr>
          <p:cNvPicPr>
            <a:picLocks noChangeAspect="1" noChangeArrowheads="1"/>
          </p:cNvPicPr>
          <p:nvPr/>
        </p:nvPicPr>
        <p:blipFill rotWithShape="1">
          <a:blip r:embed="rId27" cstate="print">
            <a:duotone>
              <a:schemeClr val="bg2">
                <a:shade val="45000"/>
                <a:satMod val="135000"/>
              </a:schemeClr>
              <a:prstClr val="white"/>
            </a:duotone>
            <a:extLst>
              <a:ext uri="{28A0092B-C50C-407E-A947-70E740481C1C}">
                <a14:useLocalDpi xmlns:a14="http://schemas.microsoft.com/office/drawing/2010/main" val="0"/>
              </a:ext>
            </a:extLst>
          </a:blip>
          <a:srcRect l="21871" r="21791"/>
          <a:stretch/>
        </p:blipFill>
        <p:spPr bwMode="auto">
          <a:xfrm>
            <a:off x="6821710" y="3955255"/>
            <a:ext cx="198562" cy="197958"/>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4" descr="Résultat de recherche d'images pour &quot;caisse d'epargne logo&quot;">
            <a:hlinkClick r:id="rId26"/>
          </p:cNvPr>
          <p:cNvPicPr>
            <a:picLocks noChangeAspect="1" noChangeArrowheads="1"/>
          </p:cNvPicPr>
          <p:nvPr/>
        </p:nvPicPr>
        <p:blipFill rotWithShape="1">
          <a:blip r:embed="rId27" cstate="print">
            <a:duotone>
              <a:schemeClr val="bg2">
                <a:shade val="45000"/>
                <a:satMod val="135000"/>
              </a:schemeClr>
              <a:prstClr val="white"/>
            </a:duotone>
            <a:extLst>
              <a:ext uri="{28A0092B-C50C-407E-A947-70E740481C1C}">
                <a14:useLocalDpi xmlns:a14="http://schemas.microsoft.com/office/drawing/2010/main" val="0"/>
              </a:ext>
            </a:extLst>
          </a:blip>
          <a:srcRect l="21871" r="21791"/>
          <a:stretch/>
        </p:blipFill>
        <p:spPr bwMode="auto">
          <a:xfrm>
            <a:off x="8801813" y="1799592"/>
            <a:ext cx="198562" cy="197958"/>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4" descr="Résultat de recherche d'images pour &quot;caisse d'epargne logo&quot;">
            <a:hlinkClick r:id="rId26"/>
          </p:cNvPr>
          <p:cNvPicPr>
            <a:picLocks noChangeAspect="1" noChangeArrowheads="1"/>
          </p:cNvPicPr>
          <p:nvPr/>
        </p:nvPicPr>
        <p:blipFill rotWithShape="1">
          <a:blip r:embed="rId27" cstate="print">
            <a:duotone>
              <a:schemeClr val="bg2">
                <a:shade val="45000"/>
                <a:satMod val="135000"/>
              </a:schemeClr>
              <a:prstClr val="white"/>
            </a:duotone>
            <a:extLst>
              <a:ext uri="{28A0092B-C50C-407E-A947-70E740481C1C}">
                <a14:useLocalDpi xmlns:a14="http://schemas.microsoft.com/office/drawing/2010/main" val="0"/>
              </a:ext>
            </a:extLst>
          </a:blip>
          <a:srcRect l="21871" r="21791"/>
          <a:stretch/>
        </p:blipFill>
        <p:spPr bwMode="auto">
          <a:xfrm>
            <a:off x="6956825" y="1483716"/>
            <a:ext cx="198562" cy="197958"/>
          </a:xfrm>
          <a:prstGeom prst="rect">
            <a:avLst/>
          </a:prstGeom>
          <a:noFill/>
          <a:extLst>
            <a:ext uri="{909E8E84-426E-40DD-AFC4-6F175D3DCCD1}">
              <a14:hiddenFill xmlns:a14="http://schemas.microsoft.com/office/drawing/2010/main">
                <a:solidFill>
                  <a:srgbClr val="FFFFFF"/>
                </a:solidFill>
              </a14:hiddenFill>
            </a:ext>
          </a:extLst>
        </p:spPr>
      </p:pic>
      <p:sp>
        <p:nvSpPr>
          <p:cNvPr id="9" name="Espace réservé du numéro de diapositive 8"/>
          <p:cNvSpPr>
            <a:spLocks noGrp="1"/>
          </p:cNvSpPr>
          <p:nvPr>
            <p:ph type="sldNum" sz="quarter" idx="12"/>
          </p:nvPr>
        </p:nvSpPr>
        <p:spPr/>
        <p:txBody>
          <a:bodyPr/>
          <a:lstStyle/>
          <a:p>
            <a:fld id="{1D19D0A2-BBF5-4B7E-A646-CBE7ACEBDC00}" type="slidenum">
              <a:rPr lang="fr-FR" smtClean="0"/>
              <a:t>6</a:t>
            </a:fld>
            <a:endParaRPr lang="fr-FR"/>
          </a:p>
        </p:txBody>
      </p:sp>
      <p:pic>
        <p:nvPicPr>
          <p:cNvPr id="80" name="Picture 2"/>
          <p:cNvPicPr>
            <a:picLocks noChangeAspect="1" noChangeArrowheads="1"/>
          </p:cNvPicPr>
          <p:nvPr/>
        </p:nvPicPr>
        <p:blipFill>
          <a:blip r:embed="rId28" cstate="print">
            <a:extLst>
              <a:ext uri="{28A0092B-C50C-407E-A947-70E740481C1C}">
                <a14:useLocalDpi xmlns:a14="http://schemas.microsoft.com/office/drawing/2010/main" val="0"/>
              </a:ext>
            </a:extLst>
          </a:blip>
          <a:srcRect/>
          <a:stretch>
            <a:fillRect/>
          </a:stretch>
        </p:blipFill>
        <p:spPr bwMode="auto">
          <a:xfrm>
            <a:off x="8172400" y="63982"/>
            <a:ext cx="839951" cy="1697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9" name="Image 78"/>
          <p:cNvPicPr>
            <a:picLocks noChangeAspect="1"/>
          </p:cNvPicPr>
          <p:nvPr/>
        </p:nvPicPr>
        <p:blipFill rotWithShape="1">
          <a:blip r:embed="rId29">
            <a:duotone>
              <a:schemeClr val="accent2">
                <a:shade val="45000"/>
                <a:satMod val="135000"/>
              </a:schemeClr>
              <a:prstClr val="white"/>
            </a:duotone>
          </a:blip>
          <a:srcRect l="-1928" t="-32578" r="-1" b="4829"/>
          <a:stretch/>
        </p:blipFill>
        <p:spPr>
          <a:xfrm>
            <a:off x="8134841" y="233722"/>
            <a:ext cx="915067" cy="116547"/>
          </a:xfrm>
          <a:prstGeom prst="rect">
            <a:avLst/>
          </a:prstGeom>
        </p:spPr>
      </p:pic>
      <p:sp>
        <p:nvSpPr>
          <p:cNvPr id="82" name="ZoneTexte 81"/>
          <p:cNvSpPr txBox="1"/>
          <p:nvPr/>
        </p:nvSpPr>
        <p:spPr>
          <a:xfrm>
            <a:off x="3551515" y="4853512"/>
            <a:ext cx="1468672" cy="261610"/>
          </a:xfrm>
          <a:prstGeom prst="rect">
            <a:avLst/>
          </a:prstGeom>
          <a:noFill/>
        </p:spPr>
        <p:txBody>
          <a:bodyPr wrap="none" rtlCol="0">
            <a:spAutoFit/>
          </a:bodyPr>
          <a:lstStyle/>
          <a:p>
            <a:r>
              <a:rPr lang="fr-FR" sz="1100" dirty="0" smtClean="0">
                <a:latin typeface="Century Gothic" panose="020B0502020202020204" pitchFamily="34" charset="0"/>
              </a:rPr>
              <a:t>Document interne </a:t>
            </a:r>
            <a:endParaRPr lang="fr-FR" sz="1100" dirty="0">
              <a:latin typeface="Century Gothic" panose="020B0502020202020204" pitchFamily="34" charset="0"/>
            </a:endParaRPr>
          </a:p>
        </p:txBody>
      </p:sp>
      <p:pic>
        <p:nvPicPr>
          <p:cNvPr id="83" name="Image 82">
            <a:hlinkClick r:id="rId30" action="ppaction://hlinksldjump"/>
          </p:cNvPr>
          <p:cNvPicPr>
            <a:picLocks noChangeAspect="1"/>
          </p:cNvPicPr>
          <p:nvPr/>
        </p:nvPicPr>
        <p:blipFill>
          <a:blip r:embed="rId31"/>
          <a:stretch>
            <a:fillRect/>
          </a:stretch>
        </p:blipFill>
        <p:spPr>
          <a:xfrm>
            <a:off x="116398" y="4736762"/>
            <a:ext cx="1054458" cy="355072"/>
          </a:xfrm>
          <a:prstGeom prst="rect">
            <a:avLst/>
          </a:prstGeom>
        </p:spPr>
      </p:pic>
      <p:pic>
        <p:nvPicPr>
          <p:cNvPr id="15"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32"/>
          <a:stretch>
            <a:fillRect/>
          </a:stretch>
        </p:blipFill>
        <p:spPr>
          <a:xfrm>
            <a:off x="9524874" y="1978138"/>
            <a:ext cx="609600" cy="609600"/>
          </a:xfrm>
          <a:prstGeom prst="rect">
            <a:avLst/>
          </a:prstGeom>
        </p:spPr>
      </p:pic>
      <p:pic>
        <p:nvPicPr>
          <p:cNvPr id="2" name="Son enregistré">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32"/>
          <a:stretch>
            <a:fillRect/>
          </a:stretch>
        </p:blipFill>
        <p:spPr>
          <a:xfrm>
            <a:off x="9442267" y="1221203"/>
            <a:ext cx="609600" cy="609600"/>
          </a:xfrm>
          <a:prstGeom prst="rect">
            <a:avLst/>
          </a:prstGeom>
        </p:spPr>
      </p:pic>
    </p:spTree>
    <p:extLst>
      <p:ext uri="{BB962C8B-B14F-4D97-AF65-F5344CB8AC3E}">
        <p14:creationId xmlns:p14="http://schemas.microsoft.com/office/powerpoint/2010/main" val="3078838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414" fill="hold"/>
                                        <p:tgtEl>
                                          <p:spTgt spid="2"/>
                                        </p:tgtEl>
                                      </p:cBhvr>
                                    </p:cmd>
                                  </p:childTnLst>
                                </p:cTn>
                              </p:par>
                            </p:childTnLst>
                          </p:cTn>
                        </p:par>
                        <p:par>
                          <p:cTn id="7" fill="hold">
                            <p:stCondLst>
                              <p:cond delay="13414"/>
                            </p:stCondLst>
                            <p:childTnLst>
                              <p:par>
                                <p:cTn id="8" presetID="1" presetClass="mediacall" presetSubtype="0" fill="hold" nodeType="afterEffect">
                                  <p:stCondLst>
                                    <p:cond delay="0"/>
                                  </p:stCondLst>
                                  <p:childTnLst>
                                    <p:cmd type="call" cmd="playFrom(0.0)">
                                      <p:cBhvr>
                                        <p:cTn id="9" dur="870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15"/>
                </p:tgtEl>
              </p:cMediaNode>
            </p:audio>
            <p:audio>
              <p:cMediaNode vol="80000">
                <p:cTn id="11"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35980" y="0"/>
            <a:ext cx="4708020" cy="5143500"/>
          </a:xfrm>
          <a:prstGeom prst="rect">
            <a:avLst/>
          </a:prstGeom>
        </p:spPr>
      </p:pic>
      <p:sp>
        <p:nvSpPr>
          <p:cNvPr id="4" name="Rectangle 3"/>
          <p:cNvSpPr/>
          <p:nvPr/>
        </p:nvSpPr>
        <p:spPr>
          <a:xfrm>
            <a:off x="0" y="0"/>
            <a:ext cx="4573800" cy="5143500"/>
          </a:xfrm>
          <a:prstGeom prst="rect">
            <a:avLst/>
          </a:prstGeom>
          <a:solidFill>
            <a:schemeClr val="bg1"/>
          </a:solidFill>
          <a:ln>
            <a:noFill/>
          </a:ln>
          <a:effectLst>
            <a:outerShdw blurRad="50800" dist="38100" sx="101000" sy="101000" algn="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dirty="0"/>
          </a:p>
        </p:txBody>
      </p:sp>
      <p:pic>
        <p:nvPicPr>
          <p:cNvPr id="6" name="Imag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00900" y="4501944"/>
            <a:ext cx="972000" cy="218096"/>
          </a:xfrm>
          <a:prstGeom prst="rect">
            <a:avLst/>
          </a:prstGeom>
        </p:spPr>
      </p:pic>
      <p:sp>
        <p:nvSpPr>
          <p:cNvPr id="7" name="ZoneTexte 6"/>
          <p:cNvSpPr txBox="1"/>
          <p:nvPr/>
        </p:nvSpPr>
        <p:spPr>
          <a:xfrm>
            <a:off x="1806934" y="4867228"/>
            <a:ext cx="978011" cy="92333"/>
          </a:xfrm>
          <a:prstGeom prst="rect">
            <a:avLst/>
          </a:prstGeom>
          <a:noFill/>
        </p:spPr>
        <p:txBody>
          <a:bodyPr wrap="square" lIns="0" tIns="0" rIns="0" bIns="0" rtlCol="0">
            <a:spAutoFit/>
          </a:bodyPr>
          <a:lstStyle/>
          <a:p>
            <a:pPr algn="just"/>
            <a:r>
              <a:rPr lang="fr-FR" sz="600" b="1" dirty="0">
                <a:solidFill>
                  <a:schemeClr val="bg2">
                    <a:lumMod val="50000"/>
                  </a:schemeClr>
                </a:solidFill>
                <a:latin typeface="Arial Narrow" panose="020B0606020202030204" pitchFamily="34" charset="0"/>
              </a:rPr>
              <a:t>MARKETING . Marchés &amp; Offres</a:t>
            </a:r>
          </a:p>
        </p:txBody>
      </p:sp>
      <p:pic>
        <p:nvPicPr>
          <p:cNvPr id="8" name="Image 7">
            <a:hlinkClick r:id="rId6" action="ppaction://hlinksldjump"/>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350939" y="2568484"/>
            <a:ext cx="1890000" cy="536051"/>
          </a:xfrm>
          <a:prstGeom prst="rect">
            <a:avLst/>
          </a:prstGeom>
        </p:spPr>
      </p:pic>
      <p:pic>
        <p:nvPicPr>
          <p:cNvPr id="9" name="Imag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89439" y="1024841"/>
            <a:ext cx="3213000" cy="1019637"/>
          </a:xfrm>
          <a:prstGeom prst="rect">
            <a:avLst/>
          </a:prstGeom>
        </p:spPr>
      </p:pic>
      <p:cxnSp>
        <p:nvCxnSpPr>
          <p:cNvPr id="12" name="Connecteur droit 11"/>
          <p:cNvCxnSpPr/>
          <p:nvPr/>
        </p:nvCxnSpPr>
        <p:spPr>
          <a:xfrm>
            <a:off x="1520927" y="2237932"/>
            <a:ext cx="1485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pic>
        <p:nvPicPr>
          <p:cNvPr id="13"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9612560" y="433777"/>
            <a:ext cx="232792" cy="232792"/>
          </a:xfrm>
          <a:prstGeom prst="rect">
            <a:avLst/>
          </a:prstGeom>
        </p:spPr>
      </p:pic>
      <p:sp>
        <p:nvSpPr>
          <p:cNvPr id="5" name="Rectangle 4"/>
          <p:cNvSpPr/>
          <p:nvPr/>
        </p:nvSpPr>
        <p:spPr>
          <a:xfrm>
            <a:off x="455140" y="1014325"/>
            <a:ext cx="3612803"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Image 1"/>
          <p:cNvPicPr>
            <a:picLocks noChangeAspect="1"/>
          </p:cNvPicPr>
          <p:nvPr/>
        </p:nvPicPr>
        <p:blipFill>
          <a:blip r:embed="rId10"/>
          <a:stretch>
            <a:fillRect/>
          </a:stretch>
        </p:blipFill>
        <p:spPr>
          <a:xfrm>
            <a:off x="243711" y="1117933"/>
            <a:ext cx="4104456" cy="598298"/>
          </a:xfrm>
          <a:prstGeom prst="rect">
            <a:avLst/>
          </a:prstGeom>
        </p:spPr>
      </p:pic>
    </p:spTree>
    <p:extLst>
      <p:ext uri="{BB962C8B-B14F-4D97-AF65-F5344CB8AC3E}">
        <p14:creationId xmlns:p14="http://schemas.microsoft.com/office/powerpoint/2010/main" val="3274005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075"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1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 17"/>
          <p:cNvPicPr>
            <a:picLocks noChangeAspect="1"/>
          </p:cNvPicPr>
          <p:nvPr/>
        </p:nvPicPr>
        <p:blipFill rotWithShape="1">
          <a:blip r:embed="rId4">
            <a:duotone>
              <a:schemeClr val="accent2">
                <a:shade val="45000"/>
                <a:satMod val="135000"/>
              </a:schemeClr>
              <a:prstClr val="white"/>
            </a:duotone>
          </a:blip>
          <a:srcRect l="-1928" t="-32578" r="-1" b="4829"/>
          <a:stretch/>
        </p:blipFill>
        <p:spPr>
          <a:xfrm>
            <a:off x="8134841" y="233722"/>
            <a:ext cx="915067" cy="116547"/>
          </a:xfrm>
          <a:prstGeom prst="rect">
            <a:avLst/>
          </a:prstGeom>
        </p:spPr>
      </p:pic>
      <p:pic>
        <p:nvPicPr>
          <p:cNvPr id="19" name="Picture 2" descr="Résultat de recherche d'images pour &quot;feuille de cahier à carreaux&quot;">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08104" y="89714"/>
            <a:ext cx="2589180" cy="240642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2048" name="Rectangle 2047"/>
          <p:cNvSpPr/>
          <p:nvPr/>
        </p:nvSpPr>
        <p:spPr>
          <a:xfrm>
            <a:off x="49374" y="3351605"/>
            <a:ext cx="2002346" cy="9144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fr-FR"/>
          </a:p>
        </p:txBody>
      </p:sp>
      <p:pic>
        <p:nvPicPr>
          <p:cNvPr id="2050"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l="27498" r="27272"/>
          <a:stretch/>
        </p:blipFill>
        <p:spPr bwMode="auto">
          <a:xfrm>
            <a:off x="2627784" y="771550"/>
            <a:ext cx="1791264" cy="39604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Accolade fermante 3"/>
          <p:cNvSpPr/>
          <p:nvPr/>
        </p:nvSpPr>
        <p:spPr>
          <a:xfrm flipH="1">
            <a:off x="1925702" y="1234472"/>
            <a:ext cx="557629" cy="3412247"/>
          </a:xfrm>
          <a:prstGeom prst="rightBrace">
            <a:avLst/>
          </a:prstGeom>
          <a:ln w="19050">
            <a:solidFill>
              <a:schemeClr val="tx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cxnSp>
        <p:nvCxnSpPr>
          <p:cNvPr id="6" name="Connecteur droit 5"/>
          <p:cNvCxnSpPr/>
          <p:nvPr/>
        </p:nvCxnSpPr>
        <p:spPr>
          <a:xfrm>
            <a:off x="2501766" y="4646719"/>
            <a:ext cx="306034" cy="13263"/>
          </a:xfrm>
          <a:prstGeom prst="line">
            <a:avLst/>
          </a:prstGeom>
          <a:ln w="19050">
            <a:solidFill>
              <a:schemeClr val="tx2">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Connecteur droit 12"/>
          <p:cNvCxnSpPr/>
          <p:nvPr/>
        </p:nvCxnSpPr>
        <p:spPr>
          <a:xfrm>
            <a:off x="2515311" y="1234472"/>
            <a:ext cx="598523" cy="598"/>
          </a:xfrm>
          <a:prstGeom prst="line">
            <a:avLst/>
          </a:prstGeom>
          <a:ln w="19050">
            <a:solidFill>
              <a:schemeClr val="tx2">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0" name="ZoneTexte 9"/>
          <p:cNvSpPr txBox="1"/>
          <p:nvPr/>
        </p:nvSpPr>
        <p:spPr>
          <a:xfrm>
            <a:off x="107504" y="2388962"/>
            <a:ext cx="1827378" cy="892552"/>
          </a:xfrm>
          <a:prstGeom prst="rect">
            <a:avLst/>
          </a:prstGeom>
          <a:noFill/>
        </p:spPr>
        <p:txBody>
          <a:bodyPr wrap="square" rtlCol="0">
            <a:spAutoFit/>
          </a:bodyPr>
          <a:lstStyle/>
          <a:p>
            <a:pPr algn="ctr"/>
            <a:r>
              <a:rPr lang="fr-FR" sz="1300" b="1" dirty="0" smtClean="0">
                <a:solidFill>
                  <a:schemeClr val="tx2"/>
                </a:solidFill>
                <a:effectLst>
                  <a:outerShdw blurRad="38100" dist="38100" dir="2700000" algn="tl">
                    <a:srgbClr val="000000">
                      <a:alpha val="43137"/>
                    </a:srgbClr>
                  </a:outerShdw>
                </a:effectLst>
                <a:latin typeface="Berlin Sans FB" panose="020E0602020502020306" pitchFamily="34" charset="0"/>
              </a:rPr>
              <a:t>Revenus</a:t>
            </a:r>
            <a:r>
              <a:rPr lang="fr-FR" sz="1300" dirty="0" smtClean="0">
                <a:solidFill>
                  <a:schemeClr val="tx2">
                    <a:lumMod val="60000"/>
                    <a:lumOff val="40000"/>
                  </a:schemeClr>
                </a:solidFill>
                <a:effectLst>
                  <a:outerShdw blurRad="38100" dist="38100" dir="2700000" algn="tl">
                    <a:srgbClr val="000000">
                      <a:alpha val="43137"/>
                    </a:srgbClr>
                  </a:outerShdw>
                </a:effectLst>
                <a:latin typeface="Berlin Sans FB" panose="020E0602020502020306" pitchFamily="34" charset="0"/>
              </a:rPr>
              <a:t> </a:t>
            </a:r>
            <a:r>
              <a:rPr lang="fr-FR" sz="1300" dirty="0" smtClean="0">
                <a:solidFill>
                  <a:schemeClr val="tx2"/>
                </a:solidFill>
                <a:effectLst>
                  <a:outerShdw blurRad="38100" dist="38100" dir="2700000" algn="tl">
                    <a:srgbClr val="000000">
                      <a:alpha val="43137"/>
                    </a:srgbClr>
                  </a:outerShdw>
                </a:effectLst>
                <a:latin typeface="Berlin Sans FB" panose="020E0602020502020306" pitchFamily="34" charset="0"/>
              </a:rPr>
              <a:t>: </a:t>
            </a:r>
          </a:p>
          <a:p>
            <a:pPr algn="ctr"/>
            <a:r>
              <a:rPr lang="fr-FR" sz="1300" dirty="0" smtClean="0">
                <a:solidFill>
                  <a:schemeClr val="tx2"/>
                </a:solidFill>
                <a:latin typeface="Berlin Sans FB" panose="020E0602020502020306" pitchFamily="34" charset="0"/>
              </a:rPr>
              <a:t>Tous les revenus fixes, justifiés et pérennes sur la durée du crédit. </a:t>
            </a:r>
            <a:endParaRPr lang="fr-FR" sz="1300" dirty="0">
              <a:solidFill>
                <a:schemeClr val="tx2"/>
              </a:solidFill>
              <a:latin typeface="Berlin Sans FB" panose="020E0602020502020306" pitchFamily="34" charset="0"/>
            </a:endParaRPr>
          </a:p>
        </p:txBody>
      </p:sp>
      <p:sp>
        <p:nvSpPr>
          <p:cNvPr id="26" name="ZoneTexte 25"/>
          <p:cNvSpPr txBox="1"/>
          <p:nvPr/>
        </p:nvSpPr>
        <p:spPr>
          <a:xfrm>
            <a:off x="135460" y="89456"/>
            <a:ext cx="7460879" cy="677108"/>
          </a:xfrm>
          <a:prstGeom prst="rect">
            <a:avLst/>
          </a:prstGeom>
          <a:noFill/>
        </p:spPr>
        <p:txBody>
          <a:bodyPr wrap="square" rtlCol="0">
            <a:spAutoFit/>
          </a:bodyPr>
          <a:lstStyle/>
          <a:p>
            <a:r>
              <a:rPr lang="fr-FR" sz="2000" b="1" dirty="0" smtClean="0">
                <a:solidFill>
                  <a:srgbClr val="FF0000"/>
                </a:solidFill>
                <a:latin typeface="Berlin Sans FB" panose="020E0602020502020306" pitchFamily="34" charset="0"/>
              </a:rPr>
              <a:t>Q</a:t>
            </a:r>
            <a:r>
              <a:rPr lang="fr-FR" sz="2000" b="1" dirty="0" smtClean="0">
                <a:latin typeface="Berlin Sans FB" panose="020E0602020502020306" pitchFamily="34" charset="0"/>
              </a:rPr>
              <a:t>UELLE </a:t>
            </a:r>
            <a:r>
              <a:rPr lang="fr-FR" sz="2000" b="1" dirty="0" smtClean="0">
                <a:solidFill>
                  <a:srgbClr val="FF0000"/>
                </a:solidFill>
                <a:latin typeface="Berlin Sans FB" panose="020E0602020502020306" pitchFamily="34" charset="0"/>
              </a:rPr>
              <a:t>S</a:t>
            </a:r>
            <a:r>
              <a:rPr lang="fr-FR" sz="2000" b="1" dirty="0" smtClean="0">
                <a:latin typeface="Berlin Sans FB" panose="020E0602020502020306" pitchFamily="34" charset="0"/>
              </a:rPr>
              <a:t>OMME PUIS-JE </a:t>
            </a:r>
            <a:r>
              <a:rPr lang="fr-FR" sz="2000" b="1" dirty="0" smtClean="0">
                <a:solidFill>
                  <a:srgbClr val="FF0000"/>
                </a:solidFill>
                <a:latin typeface="Berlin Sans FB" panose="020E0602020502020306" pitchFamily="34" charset="0"/>
              </a:rPr>
              <a:t>E</a:t>
            </a:r>
            <a:r>
              <a:rPr lang="fr-FR" sz="2000" b="1" dirty="0" smtClean="0">
                <a:latin typeface="Berlin Sans FB" panose="020E0602020502020306" pitchFamily="34" charset="0"/>
              </a:rPr>
              <a:t>MPRUNTER ? </a:t>
            </a:r>
            <a:endParaRPr lang="fr-FR" sz="2000" dirty="0" smtClean="0">
              <a:latin typeface="Berlin Sans FB" panose="020E0602020502020306" pitchFamily="34" charset="0"/>
            </a:endParaRPr>
          </a:p>
          <a:p>
            <a:endParaRPr lang="fr-FR" dirty="0" smtClean="0">
              <a:latin typeface="Berlin Sans FB" panose="020E0602020502020306" pitchFamily="34" charset="0"/>
            </a:endParaRPr>
          </a:p>
        </p:txBody>
      </p:sp>
      <p:sp>
        <p:nvSpPr>
          <p:cNvPr id="29" name="ZoneTexte 28"/>
          <p:cNvSpPr txBox="1"/>
          <p:nvPr/>
        </p:nvSpPr>
        <p:spPr>
          <a:xfrm>
            <a:off x="179075" y="3281514"/>
            <a:ext cx="2025441" cy="969496"/>
          </a:xfrm>
          <a:prstGeom prst="rect">
            <a:avLst/>
          </a:prstGeom>
          <a:noFill/>
        </p:spPr>
        <p:txBody>
          <a:bodyPr wrap="square" rtlCol="0">
            <a:spAutoFit/>
          </a:bodyPr>
          <a:lstStyle/>
          <a:p>
            <a:endParaRPr lang="fr-FR" sz="500" dirty="0" smtClean="0">
              <a:latin typeface="Kristen ITC" panose="03050502040202030202" pitchFamily="66" charset="0"/>
            </a:endParaRPr>
          </a:p>
          <a:p>
            <a:endParaRPr lang="fr-FR" sz="500" dirty="0">
              <a:latin typeface="Kristen ITC" panose="03050502040202030202" pitchFamily="66" charset="0"/>
            </a:endParaRPr>
          </a:p>
          <a:p>
            <a:endParaRPr lang="fr-FR" sz="500" dirty="0" smtClean="0">
              <a:latin typeface="Kristen ITC" panose="03050502040202030202" pitchFamily="66" charset="0"/>
            </a:endParaRPr>
          </a:p>
          <a:p>
            <a:pPr marL="628650" lvl="1" indent="-171450">
              <a:buFontTx/>
              <a:buChar char="-"/>
            </a:pPr>
            <a:r>
              <a:rPr lang="fr-FR" sz="1000" dirty="0" smtClean="0">
                <a:latin typeface="Kristen ITC" panose="03050502040202030202" pitchFamily="66" charset="0"/>
              </a:rPr>
              <a:t>Salaire 1 : 1 400 € </a:t>
            </a:r>
          </a:p>
          <a:p>
            <a:pPr marL="628650" lvl="1" indent="-171450">
              <a:buFontTx/>
              <a:buChar char="-"/>
            </a:pPr>
            <a:r>
              <a:rPr lang="fr-FR" sz="1000" dirty="0" smtClean="0">
                <a:latin typeface="Kristen ITC" panose="03050502040202030202" pitchFamily="66" charset="0"/>
              </a:rPr>
              <a:t>Salaire 2 : 1 600 €</a:t>
            </a:r>
          </a:p>
          <a:p>
            <a:endParaRPr lang="fr-FR" sz="500" b="1" dirty="0" smtClean="0">
              <a:latin typeface="Kristen ITC" panose="03050502040202030202" pitchFamily="66" charset="0"/>
            </a:endParaRPr>
          </a:p>
          <a:p>
            <a:endParaRPr lang="fr-FR" sz="700" b="1" dirty="0" smtClean="0">
              <a:latin typeface="Kristen ITC" panose="03050502040202030202" pitchFamily="66" charset="0"/>
            </a:endParaRPr>
          </a:p>
          <a:p>
            <a:r>
              <a:rPr lang="fr-FR" sz="1000" b="1" dirty="0" smtClean="0">
                <a:latin typeface="Kristen ITC" panose="03050502040202030202" pitchFamily="66" charset="0"/>
              </a:rPr>
              <a:t>Soit un total de 3 </a:t>
            </a:r>
            <a:r>
              <a:rPr lang="fr-FR" sz="1000" b="1" dirty="0">
                <a:latin typeface="Kristen ITC" panose="03050502040202030202" pitchFamily="66" charset="0"/>
              </a:rPr>
              <a:t>0</a:t>
            </a:r>
            <a:r>
              <a:rPr lang="fr-FR" sz="1000" b="1" dirty="0" smtClean="0">
                <a:latin typeface="Kristen ITC" panose="03050502040202030202" pitchFamily="66" charset="0"/>
              </a:rPr>
              <a:t>00 €</a:t>
            </a:r>
            <a:endParaRPr lang="fr-FR" sz="1000" b="1" dirty="0">
              <a:latin typeface="Kristen ITC" panose="03050502040202030202" pitchFamily="66" charset="0"/>
            </a:endParaRPr>
          </a:p>
        </p:txBody>
      </p:sp>
      <p:pic>
        <p:nvPicPr>
          <p:cNvPr id="30"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89433" y="3539041"/>
            <a:ext cx="346720" cy="3467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ZoneTexte 33"/>
          <p:cNvSpPr txBox="1"/>
          <p:nvPr/>
        </p:nvSpPr>
        <p:spPr>
          <a:xfrm>
            <a:off x="5796136" y="267494"/>
            <a:ext cx="1830950" cy="646331"/>
          </a:xfrm>
          <a:prstGeom prst="rect">
            <a:avLst/>
          </a:prstGeom>
          <a:noFill/>
        </p:spPr>
        <p:txBody>
          <a:bodyPr wrap="none" rtlCol="0">
            <a:spAutoFit/>
          </a:bodyPr>
          <a:lstStyle/>
          <a:p>
            <a:r>
              <a:rPr lang="fr-FR" sz="1200" b="1" dirty="0" smtClean="0">
                <a:latin typeface="Bradley Hand ITC" panose="03070402050302030203" pitchFamily="66" charset="0"/>
              </a:rPr>
              <a:t>Revenus : </a:t>
            </a:r>
          </a:p>
          <a:p>
            <a:r>
              <a:rPr lang="fr-FR" sz="1200" b="1" dirty="0" smtClean="0">
                <a:latin typeface="Bradley Hand ITC" panose="03070402050302030203" pitchFamily="66" charset="0"/>
              </a:rPr>
              <a:t>1 400 + 1 600 = 3 000 €</a:t>
            </a:r>
          </a:p>
          <a:p>
            <a:endParaRPr lang="fr-FR" sz="1200" b="1" dirty="0" smtClean="0">
              <a:latin typeface="Bradley Hand ITC" panose="03070402050302030203" pitchFamily="66" charset="0"/>
            </a:endParaRPr>
          </a:p>
        </p:txBody>
      </p:sp>
      <p:sp>
        <p:nvSpPr>
          <p:cNvPr id="51" name="Rectangle 50"/>
          <p:cNvSpPr/>
          <p:nvPr/>
        </p:nvSpPr>
        <p:spPr>
          <a:xfrm rot="16200000">
            <a:off x="-153980" y="3708777"/>
            <a:ext cx="579005" cy="200055"/>
          </a:xfrm>
          <a:prstGeom prst="rect">
            <a:avLst/>
          </a:prstGeom>
        </p:spPr>
        <p:txBody>
          <a:bodyPr wrap="none">
            <a:spAutoFit/>
          </a:bodyPr>
          <a:lstStyle/>
          <a:p>
            <a:r>
              <a:rPr lang="fr-FR" sz="700" dirty="0" smtClean="0">
                <a:latin typeface="Kristen ITC" panose="03050502040202030202" pitchFamily="66" charset="0"/>
              </a:rPr>
              <a:t>Exemple </a:t>
            </a:r>
            <a:endParaRPr lang="fr-FR" sz="700" dirty="0">
              <a:latin typeface="Kristen ITC" panose="03050502040202030202" pitchFamily="66" charset="0"/>
            </a:endParaRPr>
          </a:p>
        </p:txBody>
      </p:sp>
      <p:cxnSp>
        <p:nvCxnSpPr>
          <p:cNvPr id="2051" name="Connecteur droit 2050"/>
          <p:cNvCxnSpPr/>
          <p:nvPr/>
        </p:nvCxnSpPr>
        <p:spPr>
          <a:xfrm>
            <a:off x="206543" y="3359341"/>
            <a:ext cx="0" cy="906664"/>
          </a:xfrm>
          <a:prstGeom prst="line">
            <a:avLst/>
          </a:prstGeom>
        </p:spPr>
        <p:style>
          <a:lnRef idx="1">
            <a:schemeClr val="dk1"/>
          </a:lnRef>
          <a:fillRef idx="0">
            <a:schemeClr val="dk1"/>
          </a:fillRef>
          <a:effectRef idx="0">
            <a:schemeClr val="dk1"/>
          </a:effectRef>
          <a:fontRef idx="minor">
            <a:schemeClr val="tx1"/>
          </a:fontRef>
        </p:style>
      </p:cxnSp>
      <p:pic>
        <p:nvPicPr>
          <p:cNvPr id="41"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172400" y="63982"/>
            <a:ext cx="839951" cy="1697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9659301" y="4697630"/>
            <a:ext cx="313299" cy="313299"/>
          </a:xfrm>
          <a:prstGeom prst="rect">
            <a:avLst/>
          </a:prstGeom>
        </p:spPr>
      </p:pic>
      <p:sp>
        <p:nvSpPr>
          <p:cNvPr id="20" name="ZoneTexte 19"/>
          <p:cNvSpPr txBox="1"/>
          <p:nvPr/>
        </p:nvSpPr>
        <p:spPr>
          <a:xfrm>
            <a:off x="3551515" y="4853512"/>
            <a:ext cx="1468672" cy="261610"/>
          </a:xfrm>
          <a:prstGeom prst="rect">
            <a:avLst/>
          </a:prstGeom>
          <a:noFill/>
        </p:spPr>
        <p:txBody>
          <a:bodyPr wrap="none" rtlCol="0">
            <a:spAutoFit/>
          </a:bodyPr>
          <a:lstStyle/>
          <a:p>
            <a:r>
              <a:rPr lang="fr-FR" sz="1100" dirty="0" smtClean="0">
                <a:latin typeface="Century Gothic" panose="020B0502020202020204" pitchFamily="34" charset="0"/>
              </a:rPr>
              <a:t>Document interne </a:t>
            </a:r>
            <a:endParaRPr lang="fr-FR" sz="1100" dirty="0">
              <a:latin typeface="Century Gothic" panose="020B0502020202020204" pitchFamily="34" charset="0"/>
            </a:endParaRPr>
          </a:p>
        </p:txBody>
      </p:sp>
      <p:pic>
        <p:nvPicPr>
          <p:cNvPr id="21" name="Image 20">
            <a:hlinkClick r:id="rId11" action="ppaction://hlinksldjump"/>
          </p:cNvPr>
          <p:cNvPicPr>
            <a:picLocks noChangeAspect="1"/>
          </p:cNvPicPr>
          <p:nvPr/>
        </p:nvPicPr>
        <p:blipFill>
          <a:blip r:embed="rId12"/>
          <a:stretch>
            <a:fillRect/>
          </a:stretch>
        </p:blipFill>
        <p:spPr>
          <a:xfrm>
            <a:off x="116398" y="4736762"/>
            <a:ext cx="1054458" cy="355072"/>
          </a:xfrm>
          <a:prstGeom prst="rect">
            <a:avLst/>
          </a:prstGeom>
        </p:spPr>
      </p:pic>
    </p:spTree>
    <p:extLst>
      <p:ext uri="{BB962C8B-B14F-4D97-AF65-F5344CB8AC3E}">
        <p14:creationId xmlns:p14="http://schemas.microsoft.com/office/powerpoint/2010/main" val="3653093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 presetClass="mediacall" presetSubtype="0" fill="hold" nodeType="withEffect">
                                  <p:stCondLst>
                                    <p:cond delay="0"/>
                                  </p:stCondLst>
                                  <p:childTnLst>
                                    <p:cmd type="call" cmd="playFrom(0.0)">
                                      <p:cBhvr>
                                        <p:cTn id="9" dur="3489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10"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 17"/>
          <p:cNvPicPr>
            <a:picLocks noChangeAspect="1"/>
          </p:cNvPicPr>
          <p:nvPr/>
        </p:nvPicPr>
        <p:blipFill rotWithShape="1">
          <a:blip r:embed="rId4">
            <a:duotone>
              <a:schemeClr val="accent2">
                <a:shade val="45000"/>
                <a:satMod val="135000"/>
              </a:schemeClr>
              <a:prstClr val="white"/>
            </a:duotone>
          </a:blip>
          <a:srcRect l="-1928" t="-32578" r="-1" b="4829"/>
          <a:stretch/>
        </p:blipFill>
        <p:spPr>
          <a:xfrm>
            <a:off x="8134841" y="233722"/>
            <a:ext cx="915067" cy="116547"/>
          </a:xfrm>
          <a:prstGeom prst="rect">
            <a:avLst/>
          </a:prstGeom>
        </p:spPr>
      </p:pic>
      <p:pic>
        <p:nvPicPr>
          <p:cNvPr id="19" name="Picture 2" descr="Résultat de recherche d'images pour &quot;feuille de cahier à carreaux&quot;">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08104" y="89714"/>
            <a:ext cx="2589180" cy="240642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2048" name="Rectangle 2047"/>
          <p:cNvSpPr/>
          <p:nvPr/>
        </p:nvSpPr>
        <p:spPr>
          <a:xfrm>
            <a:off x="49374" y="3351605"/>
            <a:ext cx="2002346" cy="9144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fr-FR"/>
          </a:p>
        </p:txBody>
      </p:sp>
      <p:pic>
        <p:nvPicPr>
          <p:cNvPr id="2050"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l="27498" r="27272"/>
          <a:stretch/>
        </p:blipFill>
        <p:spPr bwMode="auto">
          <a:xfrm>
            <a:off x="2627784" y="771550"/>
            <a:ext cx="1791264" cy="39604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Accolade fermante 3"/>
          <p:cNvSpPr/>
          <p:nvPr/>
        </p:nvSpPr>
        <p:spPr>
          <a:xfrm flipH="1">
            <a:off x="1925702" y="1234472"/>
            <a:ext cx="557629" cy="3412247"/>
          </a:xfrm>
          <a:prstGeom prst="rightBrace">
            <a:avLst/>
          </a:prstGeom>
          <a:ln w="19050">
            <a:solidFill>
              <a:schemeClr val="tx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cxnSp>
        <p:nvCxnSpPr>
          <p:cNvPr id="6" name="Connecteur droit 5"/>
          <p:cNvCxnSpPr/>
          <p:nvPr/>
        </p:nvCxnSpPr>
        <p:spPr>
          <a:xfrm>
            <a:off x="2501766" y="4646719"/>
            <a:ext cx="306034" cy="13263"/>
          </a:xfrm>
          <a:prstGeom prst="line">
            <a:avLst/>
          </a:prstGeom>
          <a:ln w="19050">
            <a:solidFill>
              <a:schemeClr val="tx2">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Connecteur droit 12"/>
          <p:cNvCxnSpPr/>
          <p:nvPr/>
        </p:nvCxnSpPr>
        <p:spPr>
          <a:xfrm>
            <a:off x="2515311" y="1234472"/>
            <a:ext cx="598523" cy="598"/>
          </a:xfrm>
          <a:prstGeom prst="line">
            <a:avLst/>
          </a:prstGeom>
          <a:ln w="19050">
            <a:solidFill>
              <a:schemeClr val="tx2">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0" name="ZoneTexte 9"/>
          <p:cNvSpPr txBox="1"/>
          <p:nvPr/>
        </p:nvSpPr>
        <p:spPr>
          <a:xfrm>
            <a:off x="107504" y="2388962"/>
            <a:ext cx="1827378" cy="892552"/>
          </a:xfrm>
          <a:prstGeom prst="rect">
            <a:avLst/>
          </a:prstGeom>
          <a:noFill/>
        </p:spPr>
        <p:txBody>
          <a:bodyPr wrap="square" rtlCol="0">
            <a:spAutoFit/>
          </a:bodyPr>
          <a:lstStyle/>
          <a:p>
            <a:pPr algn="ctr"/>
            <a:r>
              <a:rPr lang="fr-FR" sz="1300" b="1" dirty="0" smtClean="0">
                <a:solidFill>
                  <a:schemeClr val="tx2"/>
                </a:solidFill>
                <a:effectLst>
                  <a:outerShdw blurRad="38100" dist="38100" dir="2700000" algn="tl">
                    <a:srgbClr val="000000">
                      <a:alpha val="43137"/>
                    </a:srgbClr>
                  </a:outerShdw>
                </a:effectLst>
                <a:latin typeface="Berlin Sans FB" panose="020E0602020502020306" pitchFamily="34" charset="0"/>
              </a:rPr>
              <a:t>Revenus</a:t>
            </a:r>
            <a:r>
              <a:rPr lang="fr-FR" sz="1300" dirty="0" smtClean="0">
                <a:solidFill>
                  <a:schemeClr val="tx2">
                    <a:lumMod val="60000"/>
                    <a:lumOff val="40000"/>
                  </a:schemeClr>
                </a:solidFill>
                <a:effectLst>
                  <a:outerShdw blurRad="38100" dist="38100" dir="2700000" algn="tl">
                    <a:srgbClr val="000000">
                      <a:alpha val="43137"/>
                    </a:srgbClr>
                  </a:outerShdw>
                </a:effectLst>
                <a:latin typeface="Berlin Sans FB" panose="020E0602020502020306" pitchFamily="34" charset="0"/>
              </a:rPr>
              <a:t> </a:t>
            </a:r>
            <a:r>
              <a:rPr lang="fr-FR" sz="1300" dirty="0" smtClean="0">
                <a:solidFill>
                  <a:schemeClr val="tx2"/>
                </a:solidFill>
                <a:effectLst>
                  <a:outerShdw blurRad="38100" dist="38100" dir="2700000" algn="tl">
                    <a:srgbClr val="000000">
                      <a:alpha val="43137"/>
                    </a:srgbClr>
                  </a:outerShdw>
                </a:effectLst>
                <a:latin typeface="Berlin Sans FB" panose="020E0602020502020306" pitchFamily="34" charset="0"/>
              </a:rPr>
              <a:t>: </a:t>
            </a:r>
          </a:p>
          <a:p>
            <a:pPr algn="ctr"/>
            <a:r>
              <a:rPr lang="fr-FR" sz="1300" dirty="0" smtClean="0">
                <a:solidFill>
                  <a:schemeClr val="tx2"/>
                </a:solidFill>
                <a:latin typeface="Berlin Sans FB" panose="020E0602020502020306" pitchFamily="34" charset="0"/>
              </a:rPr>
              <a:t>Tous les revenus fixes, justifiés et pérennes sur la durée du crédit. </a:t>
            </a:r>
            <a:endParaRPr lang="fr-FR" sz="1300" dirty="0">
              <a:solidFill>
                <a:schemeClr val="tx2"/>
              </a:solidFill>
              <a:latin typeface="Berlin Sans FB" panose="020E0602020502020306" pitchFamily="34" charset="0"/>
            </a:endParaRPr>
          </a:p>
        </p:txBody>
      </p:sp>
      <p:sp>
        <p:nvSpPr>
          <p:cNvPr id="26" name="ZoneTexte 25"/>
          <p:cNvSpPr txBox="1"/>
          <p:nvPr/>
        </p:nvSpPr>
        <p:spPr>
          <a:xfrm>
            <a:off x="135460" y="89456"/>
            <a:ext cx="7460879" cy="677108"/>
          </a:xfrm>
          <a:prstGeom prst="rect">
            <a:avLst/>
          </a:prstGeom>
          <a:noFill/>
        </p:spPr>
        <p:txBody>
          <a:bodyPr wrap="square" rtlCol="0">
            <a:spAutoFit/>
          </a:bodyPr>
          <a:lstStyle/>
          <a:p>
            <a:r>
              <a:rPr lang="fr-FR" sz="2000" b="1" dirty="0" smtClean="0">
                <a:solidFill>
                  <a:srgbClr val="FF0000"/>
                </a:solidFill>
                <a:latin typeface="Berlin Sans FB" panose="020E0602020502020306" pitchFamily="34" charset="0"/>
              </a:rPr>
              <a:t>Q</a:t>
            </a:r>
            <a:r>
              <a:rPr lang="fr-FR" sz="2000" b="1" dirty="0" smtClean="0">
                <a:latin typeface="Berlin Sans FB" panose="020E0602020502020306" pitchFamily="34" charset="0"/>
              </a:rPr>
              <a:t>UELLE </a:t>
            </a:r>
            <a:r>
              <a:rPr lang="fr-FR" sz="2000" b="1" dirty="0" smtClean="0">
                <a:solidFill>
                  <a:srgbClr val="FF0000"/>
                </a:solidFill>
                <a:latin typeface="Berlin Sans FB" panose="020E0602020502020306" pitchFamily="34" charset="0"/>
              </a:rPr>
              <a:t>S</a:t>
            </a:r>
            <a:r>
              <a:rPr lang="fr-FR" sz="2000" b="1" dirty="0" smtClean="0">
                <a:latin typeface="Berlin Sans FB" panose="020E0602020502020306" pitchFamily="34" charset="0"/>
              </a:rPr>
              <a:t>OMME PUIS-JE </a:t>
            </a:r>
            <a:r>
              <a:rPr lang="fr-FR" sz="2000" b="1" dirty="0" smtClean="0">
                <a:solidFill>
                  <a:srgbClr val="FF0000"/>
                </a:solidFill>
                <a:latin typeface="Berlin Sans FB" panose="020E0602020502020306" pitchFamily="34" charset="0"/>
              </a:rPr>
              <a:t>E</a:t>
            </a:r>
            <a:r>
              <a:rPr lang="fr-FR" sz="2000" b="1" dirty="0" smtClean="0">
                <a:latin typeface="Berlin Sans FB" panose="020E0602020502020306" pitchFamily="34" charset="0"/>
              </a:rPr>
              <a:t>MPRUNTER ? </a:t>
            </a:r>
            <a:endParaRPr lang="fr-FR" sz="2000" dirty="0" smtClean="0">
              <a:latin typeface="Berlin Sans FB" panose="020E0602020502020306" pitchFamily="34" charset="0"/>
            </a:endParaRPr>
          </a:p>
          <a:p>
            <a:endParaRPr lang="fr-FR" dirty="0" smtClean="0">
              <a:latin typeface="Berlin Sans FB" panose="020E0602020502020306" pitchFamily="34" charset="0"/>
            </a:endParaRPr>
          </a:p>
        </p:txBody>
      </p:sp>
      <p:sp>
        <p:nvSpPr>
          <p:cNvPr id="29" name="ZoneTexte 28"/>
          <p:cNvSpPr txBox="1"/>
          <p:nvPr/>
        </p:nvSpPr>
        <p:spPr>
          <a:xfrm>
            <a:off x="179075" y="3281514"/>
            <a:ext cx="2025441" cy="969496"/>
          </a:xfrm>
          <a:prstGeom prst="rect">
            <a:avLst/>
          </a:prstGeom>
          <a:noFill/>
        </p:spPr>
        <p:txBody>
          <a:bodyPr wrap="square" rtlCol="0">
            <a:spAutoFit/>
          </a:bodyPr>
          <a:lstStyle/>
          <a:p>
            <a:endParaRPr lang="fr-FR" sz="500" dirty="0" smtClean="0">
              <a:latin typeface="Kristen ITC" panose="03050502040202030202" pitchFamily="66" charset="0"/>
            </a:endParaRPr>
          </a:p>
          <a:p>
            <a:endParaRPr lang="fr-FR" sz="500" dirty="0">
              <a:latin typeface="Kristen ITC" panose="03050502040202030202" pitchFamily="66" charset="0"/>
            </a:endParaRPr>
          </a:p>
          <a:p>
            <a:endParaRPr lang="fr-FR" sz="500" dirty="0" smtClean="0">
              <a:latin typeface="Kristen ITC" panose="03050502040202030202" pitchFamily="66" charset="0"/>
            </a:endParaRPr>
          </a:p>
          <a:p>
            <a:pPr marL="628650" lvl="1" indent="-171450">
              <a:buFontTx/>
              <a:buChar char="-"/>
            </a:pPr>
            <a:r>
              <a:rPr lang="fr-FR" sz="1000" dirty="0" smtClean="0">
                <a:latin typeface="Kristen ITC" panose="03050502040202030202" pitchFamily="66" charset="0"/>
              </a:rPr>
              <a:t>Salaire 1 : 1 400 € </a:t>
            </a:r>
          </a:p>
          <a:p>
            <a:pPr marL="628650" lvl="1" indent="-171450">
              <a:buFontTx/>
              <a:buChar char="-"/>
            </a:pPr>
            <a:r>
              <a:rPr lang="fr-FR" sz="1000" dirty="0" smtClean="0">
                <a:latin typeface="Kristen ITC" panose="03050502040202030202" pitchFamily="66" charset="0"/>
              </a:rPr>
              <a:t>Salaire 2 : 1 600 €</a:t>
            </a:r>
          </a:p>
          <a:p>
            <a:endParaRPr lang="fr-FR" sz="500" b="1" dirty="0" smtClean="0">
              <a:latin typeface="Kristen ITC" panose="03050502040202030202" pitchFamily="66" charset="0"/>
            </a:endParaRPr>
          </a:p>
          <a:p>
            <a:endParaRPr lang="fr-FR" sz="700" b="1" dirty="0" smtClean="0">
              <a:latin typeface="Kristen ITC" panose="03050502040202030202" pitchFamily="66" charset="0"/>
            </a:endParaRPr>
          </a:p>
          <a:p>
            <a:r>
              <a:rPr lang="fr-FR" sz="1000" b="1" dirty="0" smtClean="0">
                <a:latin typeface="Kristen ITC" panose="03050502040202030202" pitchFamily="66" charset="0"/>
              </a:rPr>
              <a:t>Soit un total de 3 </a:t>
            </a:r>
            <a:r>
              <a:rPr lang="fr-FR" sz="1000" b="1" dirty="0">
                <a:latin typeface="Kristen ITC" panose="03050502040202030202" pitchFamily="66" charset="0"/>
              </a:rPr>
              <a:t>0</a:t>
            </a:r>
            <a:r>
              <a:rPr lang="fr-FR" sz="1000" b="1" dirty="0" smtClean="0">
                <a:latin typeface="Kristen ITC" panose="03050502040202030202" pitchFamily="66" charset="0"/>
              </a:rPr>
              <a:t>00 €</a:t>
            </a:r>
            <a:endParaRPr lang="fr-FR" sz="1000" b="1" dirty="0">
              <a:latin typeface="Kristen ITC" panose="03050502040202030202" pitchFamily="66" charset="0"/>
            </a:endParaRPr>
          </a:p>
        </p:txBody>
      </p:sp>
      <p:pic>
        <p:nvPicPr>
          <p:cNvPr id="30"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89433" y="3539041"/>
            <a:ext cx="346720" cy="3467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ZoneTexte 33"/>
          <p:cNvSpPr txBox="1"/>
          <p:nvPr/>
        </p:nvSpPr>
        <p:spPr>
          <a:xfrm>
            <a:off x="5796136" y="267494"/>
            <a:ext cx="2382383" cy="1169551"/>
          </a:xfrm>
          <a:prstGeom prst="rect">
            <a:avLst/>
          </a:prstGeom>
          <a:noFill/>
        </p:spPr>
        <p:txBody>
          <a:bodyPr wrap="none" rtlCol="0">
            <a:spAutoFit/>
          </a:bodyPr>
          <a:lstStyle/>
          <a:p>
            <a:r>
              <a:rPr lang="fr-FR" sz="1200" b="1" dirty="0" smtClean="0">
                <a:latin typeface="Bradley Hand ITC" panose="03070402050302030203" pitchFamily="66" charset="0"/>
              </a:rPr>
              <a:t>Revenus : </a:t>
            </a:r>
          </a:p>
          <a:p>
            <a:r>
              <a:rPr lang="fr-FR" sz="1200" b="1" dirty="0" smtClean="0">
                <a:latin typeface="Bradley Hand ITC" panose="03070402050302030203" pitchFamily="66" charset="0"/>
              </a:rPr>
              <a:t>1 400 + 1 600 = 3 000 €</a:t>
            </a:r>
          </a:p>
          <a:p>
            <a:endParaRPr lang="fr-FR" sz="1200" b="1" dirty="0" smtClean="0">
              <a:latin typeface="Bradley Hand ITC" panose="03070402050302030203" pitchFamily="66" charset="0"/>
            </a:endParaRPr>
          </a:p>
          <a:p>
            <a:r>
              <a:rPr lang="fr-FR" sz="1200" b="1" dirty="0" smtClean="0">
                <a:latin typeface="Bradley Hand ITC" panose="03070402050302030203" pitchFamily="66" charset="0"/>
              </a:rPr>
              <a:t>Endettement maximum (norme) :</a:t>
            </a:r>
          </a:p>
          <a:p>
            <a:r>
              <a:rPr lang="fr-FR" sz="1200" b="1" dirty="0">
                <a:latin typeface="Bradley Hand ITC" panose="03070402050302030203" pitchFamily="66" charset="0"/>
              </a:rPr>
              <a:t>3</a:t>
            </a:r>
            <a:r>
              <a:rPr lang="fr-FR" sz="1200" b="1" dirty="0" smtClean="0">
                <a:latin typeface="Bradley Hand ITC" panose="03070402050302030203" pitchFamily="66" charset="0"/>
              </a:rPr>
              <a:t> 000 / 3 = 1000 €</a:t>
            </a:r>
          </a:p>
          <a:p>
            <a:endParaRPr lang="fr-FR" sz="1000" b="1" dirty="0">
              <a:latin typeface="Bradley Hand ITC" panose="03070402050302030203" pitchFamily="66" charset="0"/>
            </a:endParaRPr>
          </a:p>
        </p:txBody>
      </p:sp>
      <p:sp>
        <p:nvSpPr>
          <p:cNvPr id="51" name="Rectangle 50"/>
          <p:cNvSpPr/>
          <p:nvPr/>
        </p:nvSpPr>
        <p:spPr>
          <a:xfrm rot="16200000">
            <a:off x="-153980" y="3708777"/>
            <a:ext cx="579005" cy="200055"/>
          </a:xfrm>
          <a:prstGeom prst="rect">
            <a:avLst/>
          </a:prstGeom>
        </p:spPr>
        <p:txBody>
          <a:bodyPr wrap="none">
            <a:spAutoFit/>
          </a:bodyPr>
          <a:lstStyle/>
          <a:p>
            <a:r>
              <a:rPr lang="fr-FR" sz="700" dirty="0" smtClean="0">
                <a:latin typeface="Kristen ITC" panose="03050502040202030202" pitchFamily="66" charset="0"/>
              </a:rPr>
              <a:t>Exemple </a:t>
            </a:r>
            <a:endParaRPr lang="fr-FR" sz="700" dirty="0">
              <a:latin typeface="Kristen ITC" panose="03050502040202030202" pitchFamily="66" charset="0"/>
            </a:endParaRPr>
          </a:p>
        </p:txBody>
      </p:sp>
      <p:cxnSp>
        <p:nvCxnSpPr>
          <p:cNvPr id="2051" name="Connecteur droit 2050"/>
          <p:cNvCxnSpPr/>
          <p:nvPr/>
        </p:nvCxnSpPr>
        <p:spPr>
          <a:xfrm>
            <a:off x="206543" y="3359341"/>
            <a:ext cx="0" cy="906664"/>
          </a:xfrm>
          <a:prstGeom prst="line">
            <a:avLst/>
          </a:prstGeom>
        </p:spPr>
        <p:style>
          <a:lnRef idx="1">
            <a:schemeClr val="dk1"/>
          </a:lnRef>
          <a:fillRef idx="0">
            <a:schemeClr val="dk1"/>
          </a:fillRef>
          <a:effectRef idx="0">
            <a:schemeClr val="dk1"/>
          </a:effectRef>
          <a:fontRef idx="minor">
            <a:schemeClr val="tx1"/>
          </a:fontRef>
        </p:style>
      </p:cxnSp>
      <p:pic>
        <p:nvPicPr>
          <p:cNvPr id="41"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172400" y="63982"/>
            <a:ext cx="839951" cy="1697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9811816" y="4827835"/>
            <a:ext cx="160784" cy="160784"/>
          </a:xfrm>
          <a:prstGeom prst="rect">
            <a:avLst/>
          </a:prstGeom>
        </p:spPr>
      </p:pic>
      <p:sp>
        <p:nvSpPr>
          <p:cNvPr id="20" name="ZoneTexte 19"/>
          <p:cNvSpPr txBox="1"/>
          <p:nvPr/>
        </p:nvSpPr>
        <p:spPr>
          <a:xfrm>
            <a:off x="3551515" y="4853512"/>
            <a:ext cx="1468672" cy="261610"/>
          </a:xfrm>
          <a:prstGeom prst="rect">
            <a:avLst/>
          </a:prstGeom>
          <a:noFill/>
        </p:spPr>
        <p:txBody>
          <a:bodyPr wrap="none" rtlCol="0">
            <a:spAutoFit/>
          </a:bodyPr>
          <a:lstStyle/>
          <a:p>
            <a:r>
              <a:rPr lang="fr-FR" sz="1100" dirty="0" smtClean="0">
                <a:latin typeface="Century Gothic" panose="020B0502020202020204" pitchFamily="34" charset="0"/>
              </a:rPr>
              <a:t>Document interne </a:t>
            </a:r>
            <a:endParaRPr lang="fr-FR" sz="1100" dirty="0">
              <a:latin typeface="Century Gothic" panose="020B0502020202020204" pitchFamily="34" charset="0"/>
            </a:endParaRPr>
          </a:p>
        </p:txBody>
      </p:sp>
      <p:pic>
        <p:nvPicPr>
          <p:cNvPr id="21" name="Image 20">
            <a:hlinkClick r:id="rId11" action="ppaction://hlinksldjump"/>
          </p:cNvPr>
          <p:cNvPicPr>
            <a:picLocks noChangeAspect="1"/>
          </p:cNvPicPr>
          <p:nvPr/>
        </p:nvPicPr>
        <p:blipFill>
          <a:blip r:embed="rId12"/>
          <a:stretch>
            <a:fillRect/>
          </a:stretch>
        </p:blipFill>
        <p:spPr>
          <a:xfrm>
            <a:off x="116398" y="4736762"/>
            <a:ext cx="1054458" cy="355072"/>
          </a:xfrm>
          <a:prstGeom prst="rect">
            <a:avLst/>
          </a:prstGeom>
        </p:spPr>
      </p:pic>
    </p:spTree>
    <p:extLst>
      <p:ext uri="{BB962C8B-B14F-4D97-AF65-F5344CB8AC3E}">
        <p14:creationId xmlns:p14="http://schemas.microsoft.com/office/powerpoint/2010/main" val="3403946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74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Image 37"/>
          <p:cNvPicPr>
            <a:picLocks noChangeAspect="1"/>
          </p:cNvPicPr>
          <p:nvPr/>
        </p:nvPicPr>
        <p:blipFill rotWithShape="1">
          <a:blip r:embed="rId4">
            <a:duotone>
              <a:schemeClr val="accent2">
                <a:shade val="45000"/>
                <a:satMod val="135000"/>
              </a:schemeClr>
              <a:prstClr val="white"/>
            </a:duotone>
          </a:blip>
          <a:srcRect l="-1928" t="-32578" r="-1" b="4829"/>
          <a:stretch/>
        </p:blipFill>
        <p:spPr>
          <a:xfrm>
            <a:off x="8134841" y="233722"/>
            <a:ext cx="915067" cy="116547"/>
          </a:xfrm>
          <a:prstGeom prst="rect">
            <a:avLst/>
          </a:prstGeom>
        </p:spPr>
      </p:pic>
      <p:pic>
        <p:nvPicPr>
          <p:cNvPr id="39" name="Picture 2" descr="Résultat de recherche d'images pour &quot;feuille de cahier à carreaux&quot;">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08104" y="89714"/>
            <a:ext cx="2589180" cy="240642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57" name="Rectangle 56"/>
          <p:cNvSpPr/>
          <p:nvPr/>
        </p:nvSpPr>
        <p:spPr>
          <a:xfrm>
            <a:off x="4987857" y="3808805"/>
            <a:ext cx="3977469" cy="118773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65" name="Rectangle 64"/>
          <p:cNvSpPr/>
          <p:nvPr/>
        </p:nvSpPr>
        <p:spPr>
          <a:xfrm>
            <a:off x="6514796" y="3884827"/>
            <a:ext cx="1081543" cy="1025910"/>
          </a:xfrm>
          <a:prstGeom prst="rect">
            <a:avLst/>
          </a:prstGeom>
          <a:solidFill>
            <a:schemeClr val="bg1"/>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64" name="Rectangle 63"/>
          <p:cNvSpPr/>
          <p:nvPr/>
        </p:nvSpPr>
        <p:spPr>
          <a:xfrm>
            <a:off x="5315135" y="3890932"/>
            <a:ext cx="1081543" cy="1025910"/>
          </a:xfrm>
          <a:prstGeom prst="rect">
            <a:avLst/>
          </a:prstGeom>
          <a:solidFill>
            <a:schemeClr val="bg1"/>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2048" name="Rectangle 2047"/>
          <p:cNvSpPr/>
          <p:nvPr/>
        </p:nvSpPr>
        <p:spPr>
          <a:xfrm>
            <a:off x="49374" y="3351605"/>
            <a:ext cx="2002346" cy="9144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fr-FR"/>
          </a:p>
        </p:txBody>
      </p:sp>
      <p:sp>
        <p:nvSpPr>
          <p:cNvPr id="53" name="Rectangle 52"/>
          <p:cNvSpPr/>
          <p:nvPr/>
        </p:nvSpPr>
        <p:spPr>
          <a:xfrm>
            <a:off x="7666921" y="3885762"/>
            <a:ext cx="1081543" cy="1025910"/>
          </a:xfrm>
          <a:prstGeom prst="rect">
            <a:avLst/>
          </a:prstGeom>
          <a:solidFill>
            <a:schemeClr val="bg1"/>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pic>
        <p:nvPicPr>
          <p:cNvPr id="2050"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l="27498" r="27272"/>
          <a:stretch/>
        </p:blipFill>
        <p:spPr bwMode="auto">
          <a:xfrm>
            <a:off x="2627784" y="771550"/>
            <a:ext cx="1791264" cy="39604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Accolade fermante 3"/>
          <p:cNvSpPr/>
          <p:nvPr/>
        </p:nvSpPr>
        <p:spPr>
          <a:xfrm flipH="1">
            <a:off x="1925702" y="1234472"/>
            <a:ext cx="557629" cy="3412247"/>
          </a:xfrm>
          <a:prstGeom prst="rightBrace">
            <a:avLst/>
          </a:prstGeom>
          <a:ln w="19050">
            <a:solidFill>
              <a:schemeClr val="tx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cxnSp>
        <p:nvCxnSpPr>
          <p:cNvPr id="6" name="Connecteur droit 5"/>
          <p:cNvCxnSpPr/>
          <p:nvPr/>
        </p:nvCxnSpPr>
        <p:spPr>
          <a:xfrm>
            <a:off x="2501766" y="4646719"/>
            <a:ext cx="306034" cy="13263"/>
          </a:xfrm>
          <a:prstGeom prst="line">
            <a:avLst/>
          </a:prstGeom>
          <a:ln w="19050">
            <a:solidFill>
              <a:schemeClr val="tx2">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Connecteur droit 12"/>
          <p:cNvCxnSpPr/>
          <p:nvPr/>
        </p:nvCxnSpPr>
        <p:spPr>
          <a:xfrm>
            <a:off x="2515311" y="1234472"/>
            <a:ext cx="598523" cy="598"/>
          </a:xfrm>
          <a:prstGeom prst="line">
            <a:avLst/>
          </a:prstGeom>
          <a:ln w="19050">
            <a:solidFill>
              <a:schemeClr val="tx2">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0" name="ZoneTexte 9"/>
          <p:cNvSpPr txBox="1"/>
          <p:nvPr/>
        </p:nvSpPr>
        <p:spPr>
          <a:xfrm>
            <a:off x="107504" y="2388962"/>
            <a:ext cx="1827378" cy="892552"/>
          </a:xfrm>
          <a:prstGeom prst="rect">
            <a:avLst/>
          </a:prstGeom>
          <a:noFill/>
        </p:spPr>
        <p:txBody>
          <a:bodyPr wrap="square" rtlCol="0">
            <a:spAutoFit/>
          </a:bodyPr>
          <a:lstStyle/>
          <a:p>
            <a:pPr algn="ctr"/>
            <a:r>
              <a:rPr lang="fr-FR" sz="1300" b="1" dirty="0" smtClean="0">
                <a:solidFill>
                  <a:schemeClr val="tx2"/>
                </a:solidFill>
                <a:effectLst>
                  <a:outerShdw blurRad="38100" dist="38100" dir="2700000" algn="tl">
                    <a:srgbClr val="000000">
                      <a:alpha val="43137"/>
                    </a:srgbClr>
                  </a:outerShdw>
                </a:effectLst>
                <a:latin typeface="Berlin Sans FB" panose="020E0602020502020306" pitchFamily="34" charset="0"/>
              </a:rPr>
              <a:t>Revenus</a:t>
            </a:r>
            <a:r>
              <a:rPr lang="fr-FR" sz="1300" dirty="0" smtClean="0">
                <a:solidFill>
                  <a:schemeClr val="tx2">
                    <a:lumMod val="60000"/>
                    <a:lumOff val="40000"/>
                  </a:schemeClr>
                </a:solidFill>
                <a:effectLst>
                  <a:outerShdw blurRad="38100" dist="38100" dir="2700000" algn="tl">
                    <a:srgbClr val="000000">
                      <a:alpha val="43137"/>
                    </a:srgbClr>
                  </a:outerShdw>
                </a:effectLst>
                <a:latin typeface="Berlin Sans FB" panose="020E0602020502020306" pitchFamily="34" charset="0"/>
              </a:rPr>
              <a:t> </a:t>
            </a:r>
            <a:r>
              <a:rPr lang="fr-FR" sz="1300" dirty="0" smtClean="0">
                <a:solidFill>
                  <a:schemeClr val="tx2"/>
                </a:solidFill>
                <a:effectLst>
                  <a:outerShdw blurRad="38100" dist="38100" dir="2700000" algn="tl">
                    <a:srgbClr val="000000">
                      <a:alpha val="43137"/>
                    </a:srgbClr>
                  </a:outerShdw>
                </a:effectLst>
                <a:latin typeface="Berlin Sans FB" panose="020E0602020502020306" pitchFamily="34" charset="0"/>
              </a:rPr>
              <a:t>: </a:t>
            </a:r>
          </a:p>
          <a:p>
            <a:pPr algn="ctr"/>
            <a:r>
              <a:rPr lang="fr-FR" sz="1300" dirty="0" smtClean="0">
                <a:solidFill>
                  <a:schemeClr val="tx2"/>
                </a:solidFill>
                <a:latin typeface="Berlin Sans FB" panose="020E0602020502020306" pitchFamily="34" charset="0"/>
              </a:rPr>
              <a:t>Tous les revenus fixes, justifiés et pérennes sur la durée du crédit. </a:t>
            </a:r>
            <a:endParaRPr lang="fr-FR" sz="1300" dirty="0">
              <a:solidFill>
                <a:schemeClr val="tx2"/>
              </a:solidFill>
              <a:latin typeface="Berlin Sans FB" panose="020E0602020502020306" pitchFamily="34" charset="0"/>
            </a:endParaRPr>
          </a:p>
        </p:txBody>
      </p:sp>
      <p:sp>
        <p:nvSpPr>
          <p:cNvPr id="16" name="Accolade fermante 15"/>
          <p:cNvSpPr/>
          <p:nvPr/>
        </p:nvSpPr>
        <p:spPr>
          <a:xfrm>
            <a:off x="4462420" y="3477816"/>
            <a:ext cx="386859" cy="1151424"/>
          </a:xfrm>
          <a:prstGeom prst="rightBrace">
            <a:avLst/>
          </a:prstGeom>
          <a:ln w="19050">
            <a:solidFill>
              <a:srgbClr val="C00000"/>
            </a:solidFill>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fr-FR"/>
          </a:p>
        </p:txBody>
      </p:sp>
      <p:cxnSp>
        <p:nvCxnSpPr>
          <p:cNvPr id="23" name="Connecteur droit 22"/>
          <p:cNvCxnSpPr/>
          <p:nvPr/>
        </p:nvCxnSpPr>
        <p:spPr>
          <a:xfrm>
            <a:off x="4369387" y="3477816"/>
            <a:ext cx="85419" cy="0"/>
          </a:xfrm>
          <a:prstGeom prst="line">
            <a:avLst/>
          </a:prstGeom>
          <a:ln w="1905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25" name="Connecteur droit 24"/>
          <p:cNvCxnSpPr/>
          <p:nvPr/>
        </p:nvCxnSpPr>
        <p:spPr>
          <a:xfrm>
            <a:off x="4283968" y="4630970"/>
            <a:ext cx="170838" cy="0"/>
          </a:xfrm>
          <a:prstGeom prst="line">
            <a:avLst/>
          </a:prstGeom>
          <a:ln w="19050">
            <a:solidFill>
              <a:srgbClr val="C00000"/>
            </a:solidFill>
            <a:prstDash val="sysDot"/>
          </a:ln>
        </p:spPr>
        <p:style>
          <a:lnRef idx="1">
            <a:schemeClr val="accent1"/>
          </a:lnRef>
          <a:fillRef idx="0">
            <a:schemeClr val="accent1"/>
          </a:fillRef>
          <a:effectRef idx="0">
            <a:schemeClr val="accent1"/>
          </a:effectRef>
          <a:fontRef idx="minor">
            <a:schemeClr val="tx1"/>
          </a:fontRef>
        </p:style>
      </p:cxnSp>
      <p:sp>
        <p:nvSpPr>
          <p:cNvPr id="27" name="ZoneTexte 26"/>
          <p:cNvSpPr txBox="1"/>
          <p:nvPr/>
        </p:nvSpPr>
        <p:spPr>
          <a:xfrm>
            <a:off x="4957024" y="2668910"/>
            <a:ext cx="4008303" cy="1092607"/>
          </a:xfrm>
          <a:prstGeom prst="rect">
            <a:avLst/>
          </a:prstGeom>
          <a:noFill/>
        </p:spPr>
        <p:txBody>
          <a:bodyPr wrap="square" rtlCol="0">
            <a:spAutoFit/>
          </a:bodyPr>
          <a:lstStyle/>
          <a:p>
            <a:pPr algn="ctr"/>
            <a:r>
              <a:rPr lang="fr-FR" sz="1300" b="1" dirty="0" smtClean="0">
                <a:solidFill>
                  <a:srgbClr val="C00000"/>
                </a:solidFill>
                <a:effectLst>
                  <a:outerShdw blurRad="38100" dist="38100" dir="2700000" algn="tl">
                    <a:srgbClr val="000000">
                      <a:alpha val="43137"/>
                    </a:srgbClr>
                  </a:outerShdw>
                </a:effectLst>
                <a:latin typeface="Berlin Sans FB" panose="020E0602020502020306" pitchFamily="34" charset="0"/>
              </a:rPr>
              <a:t>Charges :</a:t>
            </a:r>
          </a:p>
          <a:p>
            <a:pPr algn="ctr"/>
            <a:r>
              <a:rPr lang="fr-FR" sz="1300" dirty="0" smtClean="0">
                <a:solidFill>
                  <a:srgbClr val="C00000"/>
                </a:solidFill>
                <a:latin typeface="Berlin Sans FB" panose="020E0602020502020306" pitchFamily="34" charset="0"/>
              </a:rPr>
              <a:t>Toutes les charges actuelles (ex : crédits en cours, même si la durée est &lt; à la durée du crédit immobilier).</a:t>
            </a:r>
            <a:r>
              <a:rPr lang="fr-FR" sz="1300" b="1" dirty="0" smtClean="0">
                <a:solidFill>
                  <a:srgbClr val="C00000"/>
                </a:solidFill>
                <a:effectLst>
                  <a:outerShdw blurRad="38100" dist="38100" dir="2700000" algn="tl">
                    <a:srgbClr val="000000">
                      <a:alpha val="43137"/>
                    </a:srgbClr>
                  </a:outerShdw>
                </a:effectLst>
                <a:latin typeface="Berlin Sans FB" panose="020E0602020502020306" pitchFamily="34" charset="0"/>
              </a:rPr>
              <a:t> </a:t>
            </a:r>
          </a:p>
          <a:p>
            <a:pPr algn="ctr"/>
            <a:r>
              <a:rPr lang="fr-FR" sz="1300" b="1" dirty="0" smtClean="0">
                <a:solidFill>
                  <a:srgbClr val="C00000"/>
                </a:solidFill>
                <a:effectLst>
                  <a:outerShdw blurRad="38100" dist="38100" dir="2700000" algn="tl">
                    <a:srgbClr val="000000">
                      <a:alpha val="43137"/>
                    </a:srgbClr>
                  </a:outerShdw>
                </a:effectLst>
                <a:latin typeface="Berlin Sans FB" panose="020E0602020502020306" pitchFamily="34" charset="0"/>
              </a:rPr>
              <a:t>Norme : 1/3 des revenus</a:t>
            </a:r>
          </a:p>
          <a:p>
            <a:pPr algn="ctr"/>
            <a:r>
              <a:rPr lang="fr-FR" sz="1300" dirty="0" smtClean="0">
                <a:solidFill>
                  <a:srgbClr val="C00000"/>
                </a:solidFill>
                <a:latin typeface="Berlin Sans FB" panose="020E0602020502020306" pitchFamily="34" charset="0"/>
              </a:rPr>
              <a:t>Soit, dans notre exemple : 1000 €</a:t>
            </a:r>
            <a:endParaRPr lang="fr-FR" sz="1300" dirty="0">
              <a:solidFill>
                <a:srgbClr val="C00000"/>
              </a:solidFill>
              <a:latin typeface="Berlin Sans FB" panose="020E0602020502020306" pitchFamily="34" charset="0"/>
            </a:endParaRPr>
          </a:p>
        </p:txBody>
      </p:sp>
      <p:pic>
        <p:nvPicPr>
          <p:cNvPr id="2052" name="Picture 4"/>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914077" y="3991023"/>
            <a:ext cx="308920" cy="3089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descr="Car premium icon"/>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593616" y="3980173"/>
            <a:ext cx="418544" cy="418544"/>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993950" y="3911817"/>
            <a:ext cx="339194" cy="3391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5" name="ZoneTexte 34"/>
          <p:cNvSpPr txBox="1"/>
          <p:nvPr/>
        </p:nvSpPr>
        <p:spPr>
          <a:xfrm>
            <a:off x="5315135" y="4410148"/>
            <a:ext cx="1081543" cy="400110"/>
          </a:xfrm>
          <a:prstGeom prst="rect">
            <a:avLst/>
          </a:prstGeom>
          <a:noFill/>
        </p:spPr>
        <p:txBody>
          <a:bodyPr wrap="square" rtlCol="0">
            <a:spAutoFit/>
          </a:bodyPr>
          <a:lstStyle/>
          <a:p>
            <a:pPr algn="ctr"/>
            <a:r>
              <a:rPr lang="fr-FR" sz="1000" dirty="0" smtClean="0">
                <a:latin typeface="Kristen ITC" panose="03050502040202030202" pitchFamily="66" charset="0"/>
              </a:rPr>
              <a:t>Crédit auto </a:t>
            </a:r>
          </a:p>
          <a:p>
            <a:pPr algn="ctr"/>
            <a:r>
              <a:rPr lang="fr-FR" sz="1000" dirty="0" smtClean="0">
                <a:latin typeface="Kristen ITC" panose="03050502040202030202" pitchFamily="66" charset="0"/>
              </a:rPr>
              <a:t>250 €</a:t>
            </a:r>
            <a:endParaRPr lang="fr-FR" sz="1000" dirty="0">
              <a:latin typeface="Kristen ITC" panose="03050502040202030202" pitchFamily="66" charset="0"/>
            </a:endParaRPr>
          </a:p>
        </p:txBody>
      </p:sp>
      <p:sp>
        <p:nvSpPr>
          <p:cNvPr id="36" name="ZoneTexte 35"/>
          <p:cNvSpPr txBox="1"/>
          <p:nvPr/>
        </p:nvSpPr>
        <p:spPr>
          <a:xfrm>
            <a:off x="6516214" y="4299942"/>
            <a:ext cx="1080126" cy="553998"/>
          </a:xfrm>
          <a:prstGeom prst="rect">
            <a:avLst/>
          </a:prstGeom>
          <a:noFill/>
        </p:spPr>
        <p:txBody>
          <a:bodyPr wrap="square" rtlCol="0">
            <a:spAutoFit/>
          </a:bodyPr>
          <a:lstStyle/>
          <a:p>
            <a:pPr algn="ctr"/>
            <a:r>
              <a:rPr lang="fr-FR" sz="1000" dirty="0" smtClean="0">
                <a:latin typeface="Kristen ITC" panose="03050502040202030202" pitchFamily="66" charset="0"/>
              </a:rPr>
              <a:t>Crédit à la consommation </a:t>
            </a:r>
          </a:p>
          <a:p>
            <a:pPr algn="ctr"/>
            <a:r>
              <a:rPr lang="fr-FR" sz="1000" dirty="0" smtClean="0">
                <a:latin typeface="Kristen ITC" panose="03050502040202030202" pitchFamily="66" charset="0"/>
              </a:rPr>
              <a:t>50 €</a:t>
            </a:r>
            <a:endParaRPr lang="fr-FR" sz="1000" dirty="0">
              <a:latin typeface="Kristen ITC" panose="03050502040202030202" pitchFamily="66" charset="0"/>
            </a:endParaRPr>
          </a:p>
        </p:txBody>
      </p:sp>
      <p:sp>
        <p:nvSpPr>
          <p:cNvPr id="37" name="ZoneTexte 36"/>
          <p:cNvSpPr txBox="1"/>
          <p:nvPr/>
        </p:nvSpPr>
        <p:spPr>
          <a:xfrm>
            <a:off x="7740352" y="4299942"/>
            <a:ext cx="936104" cy="553998"/>
          </a:xfrm>
          <a:prstGeom prst="rect">
            <a:avLst/>
          </a:prstGeom>
          <a:noFill/>
        </p:spPr>
        <p:txBody>
          <a:bodyPr wrap="square" rtlCol="0">
            <a:spAutoFit/>
          </a:bodyPr>
          <a:lstStyle/>
          <a:p>
            <a:pPr algn="ctr"/>
            <a:r>
              <a:rPr lang="fr-FR" sz="1000" dirty="0" smtClean="0">
                <a:latin typeface="Kristen ITC" panose="03050502040202030202" pitchFamily="66" charset="0"/>
              </a:rPr>
              <a:t>Crédit immobilier</a:t>
            </a:r>
          </a:p>
          <a:p>
            <a:pPr algn="ctr"/>
            <a:r>
              <a:rPr lang="fr-FR" sz="1000" dirty="0" smtClean="0">
                <a:latin typeface="Kristen ITC" panose="03050502040202030202" pitchFamily="66" charset="0"/>
              </a:rPr>
              <a:t>??? €</a:t>
            </a:r>
            <a:endParaRPr lang="fr-FR" sz="1000" dirty="0">
              <a:latin typeface="Kristen ITC" panose="03050502040202030202" pitchFamily="66" charset="0"/>
            </a:endParaRPr>
          </a:p>
        </p:txBody>
      </p:sp>
      <p:sp>
        <p:nvSpPr>
          <p:cNvPr id="26" name="ZoneTexte 25"/>
          <p:cNvSpPr txBox="1"/>
          <p:nvPr/>
        </p:nvSpPr>
        <p:spPr>
          <a:xfrm>
            <a:off x="135460" y="89456"/>
            <a:ext cx="7460879" cy="677108"/>
          </a:xfrm>
          <a:prstGeom prst="rect">
            <a:avLst/>
          </a:prstGeom>
          <a:noFill/>
        </p:spPr>
        <p:txBody>
          <a:bodyPr wrap="square" rtlCol="0">
            <a:spAutoFit/>
          </a:bodyPr>
          <a:lstStyle/>
          <a:p>
            <a:r>
              <a:rPr lang="fr-FR" sz="2000" b="1" dirty="0" smtClean="0">
                <a:solidFill>
                  <a:srgbClr val="FF0000"/>
                </a:solidFill>
                <a:latin typeface="Berlin Sans FB" panose="020E0602020502020306" pitchFamily="34" charset="0"/>
              </a:rPr>
              <a:t>Q</a:t>
            </a:r>
            <a:r>
              <a:rPr lang="fr-FR" sz="2000" b="1" dirty="0" smtClean="0">
                <a:latin typeface="Berlin Sans FB" panose="020E0602020502020306" pitchFamily="34" charset="0"/>
              </a:rPr>
              <a:t>UELLE </a:t>
            </a:r>
            <a:r>
              <a:rPr lang="fr-FR" sz="2000" b="1" dirty="0" smtClean="0">
                <a:solidFill>
                  <a:srgbClr val="FF0000"/>
                </a:solidFill>
                <a:latin typeface="Berlin Sans FB" panose="020E0602020502020306" pitchFamily="34" charset="0"/>
              </a:rPr>
              <a:t>S</a:t>
            </a:r>
            <a:r>
              <a:rPr lang="fr-FR" sz="2000" b="1" dirty="0" smtClean="0">
                <a:latin typeface="Berlin Sans FB" panose="020E0602020502020306" pitchFamily="34" charset="0"/>
              </a:rPr>
              <a:t>OMME PUIS-JE </a:t>
            </a:r>
            <a:r>
              <a:rPr lang="fr-FR" sz="2000" b="1" dirty="0" smtClean="0">
                <a:solidFill>
                  <a:srgbClr val="FF0000"/>
                </a:solidFill>
                <a:latin typeface="Berlin Sans FB" panose="020E0602020502020306" pitchFamily="34" charset="0"/>
              </a:rPr>
              <a:t>E</a:t>
            </a:r>
            <a:r>
              <a:rPr lang="fr-FR" sz="2000" b="1" dirty="0" smtClean="0">
                <a:latin typeface="Berlin Sans FB" panose="020E0602020502020306" pitchFamily="34" charset="0"/>
              </a:rPr>
              <a:t>MPRUNTER ? </a:t>
            </a:r>
            <a:endParaRPr lang="fr-FR" sz="2000" dirty="0" smtClean="0">
              <a:latin typeface="Berlin Sans FB" panose="020E0602020502020306" pitchFamily="34" charset="0"/>
            </a:endParaRPr>
          </a:p>
          <a:p>
            <a:endParaRPr lang="fr-FR" dirty="0" smtClean="0">
              <a:latin typeface="Berlin Sans FB" panose="020E0602020502020306" pitchFamily="34" charset="0"/>
            </a:endParaRPr>
          </a:p>
        </p:txBody>
      </p:sp>
      <p:sp>
        <p:nvSpPr>
          <p:cNvPr id="29" name="ZoneTexte 28"/>
          <p:cNvSpPr txBox="1"/>
          <p:nvPr/>
        </p:nvSpPr>
        <p:spPr>
          <a:xfrm>
            <a:off x="179075" y="3281514"/>
            <a:ext cx="2025441" cy="969496"/>
          </a:xfrm>
          <a:prstGeom prst="rect">
            <a:avLst/>
          </a:prstGeom>
          <a:noFill/>
        </p:spPr>
        <p:txBody>
          <a:bodyPr wrap="square" rtlCol="0">
            <a:spAutoFit/>
          </a:bodyPr>
          <a:lstStyle/>
          <a:p>
            <a:endParaRPr lang="fr-FR" sz="500" dirty="0" smtClean="0">
              <a:latin typeface="Kristen ITC" panose="03050502040202030202" pitchFamily="66" charset="0"/>
            </a:endParaRPr>
          </a:p>
          <a:p>
            <a:endParaRPr lang="fr-FR" sz="500" dirty="0">
              <a:latin typeface="Kristen ITC" panose="03050502040202030202" pitchFamily="66" charset="0"/>
            </a:endParaRPr>
          </a:p>
          <a:p>
            <a:endParaRPr lang="fr-FR" sz="500" dirty="0" smtClean="0">
              <a:latin typeface="Kristen ITC" panose="03050502040202030202" pitchFamily="66" charset="0"/>
            </a:endParaRPr>
          </a:p>
          <a:p>
            <a:pPr marL="628650" lvl="1" indent="-171450">
              <a:buFontTx/>
              <a:buChar char="-"/>
            </a:pPr>
            <a:r>
              <a:rPr lang="fr-FR" sz="1000" dirty="0" smtClean="0">
                <a:latin typeface="Kristen ITC" panose="03050502040202030202" pitchFamily="66" charset="0"/>
              </a:rPr>
              <a:t>Salaire 1 : 1 400 € </a:t>
            </a:r>
          </a:p>
          <a:p>
            <a:pPr marL="628650" lvl="1" indent="-171450">
              <a:buFontTx/>
              <a:buChar char="-"/>
            </a:pPr>
            <a:r>
              <a:rPr lang="fr-FR" sz="1000" dirty="0" smtClean="0">
                <a:latin typeface="Kristen ITC" panose="03050502040202030202" pitchFamily="66" charset="0"/>
              </a:rPr>
              <a:t>Salaire 2 : 1 600 €</a:t>
            </a:r>
          </a:p>
          <a:p>
            <a:endParaRPr lang="fr-FR" sz="500" b="1" dirty="0" smtClean="0">
              <a:latin typeface="Kristen ITC" panose="03050502040202030202" pitchFamily="66" charset="0"/>
            </a:endParaRPr>
          </a:p>
          <a:p>
            <a:endParaRPr lang="fr-FR" sz="700" b="1" dirty="0" smtClean="0">
              <a:latin typeface="Kristen ITC" panose="03050502040202030202" pitchFamily="66" charset="0"/>
            </a:endParaRPr>
          </a:p>
          <a:p>
            <a:r>
              <a:rPr lang="fr-FR" sz="1000" b="1" dirty="0" smtClean="0">
                <a:latin typeface="Kristen ITC" panose="03050502040202030202" pitchFamily="66" charset="0"/>
              </a:rPr>
              <a:t>Soit un total de 3 </a:t>
            </a:r>
            <a:r>
              <a:rPr lang="fr-FR" sz="1000" b="1" dirty="0">
                <a:latin typeface="Kristen ITC" panose="03050502040202030202" pitchFamily="66" charset="0"/>
              </a:rPr>
              <a:t>0</a:t>
            </a:r>
            <a:r>
              <a:rPr lang="fr-FR" sz="1000" b="1" dirty="0" smtClean="0">
                <a:latin typeface="Kristen ITC" panose="03050502040202030202" pitchFamily="66" charset="0"/>
              </a:rPr>
              <a:t>00 €</a:t>
            </a:r>
            <a:endParaRPr lang="fr-FR" sz="1000" b="1" dirty="0">
              <a:latin typeface="Kristen ITC" panose="03050502040202030202" pitchFamily="66" charset="0"/>
            </a:endParaRPr>
          </a:p>
        </p:txBody>
      </p:sp>
      <p:pic>
        <p:nvPicPr>
          <p:cNvPr id="30" name="Picture 3"/>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89433" y="3539041"/>
            <a:ext cx="346720" cy="3467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ZoneTexte 33"/>
          <p:cNvSpPr txBox="1"/>
          <p:nvPr/>
        </p:nvSpPr>
        <p:spPr>
          <a:xfrm>
            <a:off x="5790017" y="267494"/>
            <a:ext cx="2382383" cy="1169551"/>
          </a:xfrm>
          <a:prstGeom prst="rect">
            <a:avLst/>
          </a:prstGeom>
          <a:noFill/>
        </p:spPr>
        <p:txBody>
          <a:bodyPr wrap="none" rtlCol="0">
            <a:spAutoFit/>
          </a:bodyPr>
          <a:lstStyle/>
          <a:p>
            <a:r>
              <a:rPr lang="fr-FR" sz="1200" b="1" dirty="0" smtClean="0">
                <a:latin typeface="Bradley Hand ITC" panose="03070402050302030203" pitchFamily="66" charset="0"/>
              </a:rPr>
              <a:t>Revenus : </a:t>
            </a:r>
          </a:p>
          <a:p>
            <a:r>
              <a:rPr lang="fr-FR" sz="1200" b="1" dirty="0" smtClean="0">
                <a:latin typeface="Bradley Hand ITC" panose="03070402050302030203" pitchFamily="66" charset="0"/>
              </a:rPr>
              <a:t>1 400 + 1 600 = 3 000 €</a:t>
            </a:r>
          </a:p>
          <a:p>
            <a:endParaRPr lang="fr-FR" sz="1200" b="1" dirty="0" smtClean="0">
              <a:latin typeface="Bradley Hand ITC" panose="03070402050302030203" pitchFamily="66" charset="0"/>
            </a:endParaRPr>
          </a:p>
          <a:p>
            <a:r>
              <a:rPr lang="fr-FR" sz="1200" b="1" dirty="0" smtClean="0">
                <a:latin typeface="Bradley Hand ITC" panose="03070402050302030203" pitchFamily="66" charset="0"/>
              </a:rPr>
              <a:t>Endettement maximum (norme) :</a:t>
            </a:r>
          </a:p>
          <a:p>
            <a:r>
              <a:rPr lang="fr-FR" sz="1200" b="1" dirty="0">
                <a:latin typeface="Bradley Hand ITC" panose="03070402050302030203" pitchFamily="66" charset="0"/>
              </a:rPr>
              <a:t>3</a:t>
            </a:r>
            <a:r>
              <a:rPr lang="fr-FR" sz="1200" b="1" dirty="0" smtClean="0">
                <a:latin typeface="Bradley Hand ITC" panose="03070402050302030203" pitchFamily="66" charset="0"/>
              </a:rPr>
              <a:t> 000 / 3 = 1000 €</a:t>
            </a:r>
          </a:p>
          <a:p>
            <a:endParaRPr lang="fr-FR" sz="1000" b="1" dirty="0">
              <a:latin typeface="Bradley Hand ITC" panose="03070402050302030203" pitchFamily="66" charset="0"/>
            </a:endParaRPr>
          </a:p>
        </p:txBody>
      </p:sp>
      <p:sp>
        <p:nvSpPr>
          <p:cNvPr id="8" name="Rectangle 7"/>
          <p:cNvSpPr/>
          <p:nvPr/>
        </p:nvSpPr>
        <p:spPr>
          <a:xfrm rot="16200000">
            <a:off x="4804256" y="4334301"/>
            <a:ext cx="551754" cy="200055"/>
          </a:xfrm>
          <a:prstGeom prst="rect">
            <a:avLst/>
          </a:prstGeom>
        </p:spPr>
        <p:txBody>
          <a:bodyPr wrap="none">
            <a:spAutoFit/>
          </a:bodyPr>
          <a:lstStyle/>
          <a:p>
            <a:r>
              <a:rPr lang="fr-FR" sz="700" dirty="0" smtClean="0">
                <a:latin typeface="Kristen ITC" panose="03050502040202030202" pitchFamily="66" charset="0"/>
              </a:rPr>
              <a:t>Exemple</a:t>
            </a:r>
            <a:endParaRPr lang="fr-FR" sz="700" dirty="0">
              <a:latin typeface="Kristen ITC" panose="03050502040202030202" pitchFamily="66" charset="0"/>
            </a:endParaRPr>
          </a:p>
        </p:txBody>
      </p:sp>
      <p:cxnSp>
        <p:nvCxnSpPr>
          <p:cNvPr id="11" name="Connecteur droit 10"/>
          <p:cNvCxnSpPr/>
          <p:nvPr/>
        </p:nvCxnSpPr>
        <p:spPr>
          <a:xfrm>
            <a:off x="4943881" y="2668910"/>
            <a:ext cx="492215" cy="0"/>
          </a:xfrm>
          <a:prstGeom prst="line">
            <a:avLst/>
          </a:prstGeom>
          <a:ln>
            <a:solidFill>
              <a:srgbClr val="CC0000"/>
            </a:solidFill>
          </a:ln>
        </p:spPr>
        <p:style>
          <a:lnRef idx="1">
            <a:schemeClr val="dk1"/>
          </a:lnRef>
          <a:fillRef idx="0">
            <a:schemeClr val="dk1"/>
          </a:fillRef>
          <a:effectRef idx="0">
            <a:schemeClr val="dk1"/>
          </a:effectRef>
          <a:fontRef idx="minor">
            <a:schemeClr val="tx1"/>
          </a:fontRef>
        </p:style>
      </p:cxnSp>
      <p:cxnSp>
        <p:nvCxnSpPr>
          <p:cNvPr id="43" name="Connecteur droit 42"/>
          <p:cNvCxnSpPr/>
          <p:nvPr/>
        </p:nvCxnSpPr>
        <p:spPr>
          <a:xfrm flipH="1">
            <a:off x="4943880" y="2668910"/>
            <a:ext cx="4" cy="2363632"/>
          </a:xfrm>
          <a:prstGeom prst="line">
            <a:avLst/>
          </a:prstGeom>
          <a:ln>
            <a:solidFill>
              <a:srgbClr val="CC0000"/>
            </a:solidFill>
          </a:ln>
        </p:spPr>
        <p:style>
          <a:lnRef idx="1">
            <a:schemeClr val="dk1"/>
          </a:lnRef>
          <a:fillRef idx="0">
            <a:schemeClr val="dk1"/>
          </a:fillRef>
          <a:effectRef idx="0">
            <a:schemeClr val="dk1"/>
          </a:effectRef>
          <a:fontRef idx="minor">
            <a:schemeClr val="tx1"/>
          </a:fontRef>
        </p:style>
      </p:cxnSp>
      <p:cxnSp>
        <p:nvCxnSpPr>
          <p:cNvPr id="44" name="Connecteur droit 43"/>
          <p:cNvCxnSpPr/>
          <p:nvPr/>
        </p:nvCxnSpPr>
        <p:spPr>
          <a:xfrm>
            <a:off x="4943880" y="5044875"/>
            <a:ext cx="485475" cy="0"/>
          </a:xfrm>
          <a:prstGeom prst="line">
            <a:avLst/>
          </a:prstGeom>
          <a:ln>
            <a:solidFill>
              <a:srgbClr val="CC0000"/>
            </a:solidFill>
          </a:ln>
        </p:spPr>
        <p:style>
          <a:lnRef idx="1">
            <a:schemeClr val="dk1"/>
          </a:lnRef>
          <a:fillRef idx="0">
            <a:schemeClr val="dk1"/>
          </a:fillRef>
          <a:effectRef idx="0">
            <a:schemeClr val="dk1"/>
          </a:effectRef>
          <a:fontRef idx="minor">
            <a:schemeClr val="tx1"/>
          </a:fontRef>
        </p:style>
      </p:cxnSp>
      <p:sp>
        <p:nvSpPr>
          <p:cNvPr id="51" name="Rectangle 50"/>
          <p:cNvSpPr/>
          <p:nvPr/>
        </p:nvSpPr>
        <p:spPr>
          <a:xfrm rot="16200000">
            <a:off x="-153980" y="3708777"/>
            <a:ext cx="579005" cy="200055"/>
          </a:xfrm>
          <a:prstGeom prst="rect">
            <a:avLst/>
          </a:prstGeom>
        </p:spPr>
        <p:txBody>
          <a:bodyPr wrap="none">
            <a:spAutoFit/>
          </a:bodyPr>
          <a:lstStyle/>
          <a:p>
            <a:r>
              <a:rPr lang="fr-FR" sz="700" dirty="0" smtClean="0">
                <a:latin typeface="Kristen ITC" panose="03050502040202030202" pitchFamily="66" charset="0"/>
              </a:rPr>
              <a:t>Exemple </a:t>
            </a:r>
            <a:endParaRPr lang="fr-FR" sz="700" dirty="0">
              <a:latin typeface="Kristen ITC" panose="03050502040202030202" pitchFamily="66" charset="0"/>
            </a:endParaRPr>
          </a:p>
        </p:txBody>
      </p:sp>
      <p:cxnSp>
        <p:nvCxnSpPr>
          <p:cNvPr id="2051" name="Connecteur droit 2050"/>
          <p:cNvCxnSpPr/>
          <p:nvPr/>
        </p:nvCxnSpPr>
        <p:spPr>
          <a:xfrm>
            <a:off x="206543" y="3359341"/>
            <a:ext cx="0" cy="906664"/>
          </a:xfrm>
          <a:prstGeom prst="line">
            <a:avLst/>
          </a:prstGeom>
        </p:spPr>
        <p:style>
          <a:lnRef idx="1">
            <a:schemeClr val="dk1"/>
          </a:lnRef>
          <a:fillRef idx="0">
            <a:schemeClr val="dk1"/>
          </a:fillRef>
          <a:effectRef idx="0">
            <a:schemeClr val="dk1"/>
          </a:effectRef>
          <a:fontRef idx="minor">
            <a:schemeClr val="tx1"/>
          </a:fontRef>
        </p:style>
      </p:cxnSp>
      <p:cxnSp>
        <p:nvCxnSpPr>
          <p:cNvPr id="58" name="Connecteur droit 57"/>
          <p:cNvCxnSpPr/>
          <p:nvPr/>
        </p:nvCxnSpPr>
        <p:spPr>
          <a:xfrm>
            <a:off x="5180161" y="3808805"/>
            <a:ext cx="0" cy="1187736"/>
          </a:xfrm>
          <a:prstGeom prst="line">
            <a:avLst/>
          </a:prstGeom>
        </p:spPr>
        <p:style>
          <a:lnRef idx="1">
            <a:schemeClr val="dk1"/>
          </a:lnRef>
          <a:fillRef idx="0">
            <a:schemeClr val="dk1"/>
          </a:fillRef>
          <a:effectRef idx="0">
            <a:schemeClr val="dk1"/>
          </a:effectRef>
          <a:fontRef idx="minor">
            <a:schemeClr val="tx1"/>
          </a:fontRef>
        </p:style>
      </p:cxnSp>
      <p:sp>
        <p:nvSpPr>
          <p:cNvPr id="3" name="Espace réservé du numéro de diapositive 2"/>
          <p:cNvSpPr>
            <a:spLocks noGrp="1"/>
          </p:cNvSpPr>
          <p:nvPr>
            <p:ph type="sldNum" sz="quarter" idx="12"/>
          </p:nvPr>
        </p:nvSpPr>
        <p:spPr/>
        <p:txBody>
          <a:bodyPr/>
          <a:lstStyle/>
          <a:p>
            <a:fld id="{1D19D0A2-BBF5-4B7E-A646-CBE7ACEBDC00}" type="slidenum">
              <a:rPr lang="fr-FR" smtClean="0"/>
              <a:t>10</a:t>
            </a:fld>
            <a:endParaRPr lang="fr-FR"/>
          </a:p>
        </p:txBody>
      </p:sp>
      <p:pic>
        <p:nvPicPr>
          <p:cNvPr id="41" name="Picture 2"/>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172400" y="63982"/>
            <a:ext cx="839951" cy="1697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9544502" y="377182"/>
            <a:ext cx="313299" cy="313299"/>
          </a:xfrm>
          <a:prstGeom prst="rect">
            <a:avLst/>
          </a:prstGeom>
        </p:spPr>
      </p:pic>
      <p:sp>
        <p:nvSpPr>
          <p:cNvPr id="40" name="ZoneTexte 39"/>
          <p:cNvSpPr txBox="1"/>
          <p:nvPr/>
        </p:nvSpPr>
        <p:spPr>
          <a:xfrm>
            <a:off x="3551515" y="4853512"/>
            <a:ext cx="1468672" cy="261610"/>
          </a:xfrm>
          <a:prstGeom prst="rect">
            <a:avLst/>
          </a:prstGeom>
          <a:noFill/>
        </p:spPr>
        <p:txBody>
          <a:bodyPr wrap="none" rtlCol="0">
            <a:spAutoFit/>
          </a:bodyPr>
          <a:lstStyle/>
          <a:p>
            <a:r>
              <a:rPr lang="fr-FR" sz="1100" dirty="0" smtClean="0">
                <a:latin typeface="Century Gothic" panose="020B0502020202020204" pitchFamily="34" charset="0"/>
              </a:rPr>
              <a:t>Document interne </a:t>
            </a:r>
            <a:endParaRPr lang="fr-FR" sz="1100" dirty="0">
              <a:latin typeface="Century Gothic" panose="020B0502020202020204" pitchFamily="34" charset="0"/>
            </a:endParaRPr>
          </a:p>
        </p:txBody>
      </p:sp>
      <p:pic>
        <p:nvPicPr>
          <p:cNvPr id="45" name="Image 44">
            <a:hlinkClick r:id="rId14" action="ppaction://hlinksldjump"/>
          </p:cNvPr>
          <p:cNvPicPr>
            <a:picLocks noChangeAspect="1"/>
          </p:cNvPicPr>
          <p:nvPr/>
        </p:nvPicPr>
        <p:blipFill>
          <a:blip r:embed="rId15"/>
          <a:stretch>
            <a:fillRect/>
          </a:stretch>
        </p:blipFill>
        <p:spPr>
          <a:xfrm>
            <a:off x="116398" y="4736762"/>
            <a:ext cx="1054458" cy="355072"/>
          </a:xfrm>
          <a:prstGeom prst="rect">
            <a:avLst/>
          </a:prstGeom>
        </p:spPr>
      </p:pic>
    </p:spTree>
    <p:extLst>
      <p:ext uri="{BB962C8B-B14F-4D97-AF65-F5344CB8AC3E}">
        <p14:creationId xmlns:p14="http://schemas.microsoft.com/office/powerpoint/2010/main" val="1494291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87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Image 44"/>
          <p:cNvPicPr>
            <a:picLocks noChangeAspect="1"/>
          </p:cNvPicPr>
          <p:nvPr/>
        </p:nvPicPr>
        <p:blipFill rotWithShape="1">
          <a:blip r:embed="rId4">
            <a:duotone>
              <a:schemeClr val="accent2">
                <a:shade val="45000"/>
                <a:satMod val="135000"/>
              </a:schemeClr>
              <a:prstClr val="white"/>
            </a:duotone>
          </a:blip>
          <a:srcRect l="-1928" t="-32578" r="-1" b="4829"/>
          <a:stretch/>
        </p:blipFill>
        <p:spPr>
          <a:xfrm>
            <a:off x="8134841" y="233722"/>
            <a:ext cx="915067" cy="116547"/>
          </a:xfrm>
          <a:prstGeom prst="rect">
            <a:avLst/>
          </a:prstGeom>
        </p:spPr>
      </p:pic>
      <p:sp>
        <p:nvSpPr>
          <p:cNvPr id="57" name="Rectangle 56"/>
          <p:cNvSpPr/>
          <p:nvPr/>
        </p:nvSpPr>
        <p:spPr>
          <a:xfrm>
            <a:off x="4987857" y="3808805"/>
            <a:ext cx="3977469" cy="118773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65" name="Rectangle 64"/>
          <p:cNvSpPr/>
          <p:nvPr/>
        </p:nvSpPr>
        <p:spPr>
          <a:xfrm>
            <a:off x="6514796" y="3884827"/>
            <a:ext cx="1081543" cy="1025910"/>
          </a:xfrm>
          <a:prstGeom prst="rect">
            <a:avLst/>
          </a:prstGeom>
          <a:solidFill>
            <a:schemeClr val="bg1"/>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64" name="Rectangle 63"/>
          <p:cNvSpPr/>
          <p:nvPr/>
        </p:nvSpPr>
        <p:spPr>
          <a:xfrm>
            <a:off x="5315135" y="3890932"/>
            <a:ext cx="1081543" cy="1025910"/>
          </a:xfrm>
          <a:prstGeom prst="rect">
            <a:avLst/>
          </a:prstGeom>
          <a:solidFill>
            <a:schemeClr val="bg1"/>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2048" name="Rectangle 2047"/>
          <p:cNvSpPr/>
          <p:nvPr/>
        </p:nvSpPr>
        <p:spPr>
          <a:xfrm>
            <a:off x="49374" y="3351605"/>
            <a:ext cx="2002346" cy="9144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fr-FR"/>
          </a:p>
        </p:txBody>
      </p:sp>
      <p:sp>
        <p:nvSpPr>
          <p:cNvPr id="53" name="Rectangle 52"/>
          <p:cNvSpPr/>
          <p:nvPr/>
        </p:nvSpPr>
        <p:spPr>
          <a:xfrm>
            <a:off x="7666921" y="3885762"/>
            <a:ext cx="1081543" cy="1025910"/>
          </a:xfrm>
          <a:prstGeom prst="rect">
            <a:avLst/>
          </a:prstGeom>
          <a:solidFill>
            <a:schemeClr val="bg1"/>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pic>
        <p:nvPicPr>
          <p:cNvPr id="2050"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27498" r="27272"/>
          <a:stretch/>
        </p:blipFill>
        <p:spPr bwMode="auto">
          <a:xfrm>
            <a:off x="2627784" y="771550"/>
            <a:ext cx="1791264" cy="39604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Accolade fermante 3"/>
          <p:cNvSpPr/>
          <p:nvPr/>
        </p:nvSpPr>
        <p:spPr>
          <a:xfrm flipH="1">
            <a:off x="1925702" y="1234472"/>
            <a:ext cx="557629" cy="3412247"/>
          </a:xfrm>
          <a:prstGeom prst="rightBrace">
            <a:avLst/>
          </a:prstGeom>
          <a:ln w="19050">
            <a:solidFill>
              <a:schemeClr val="tx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cxnSp>
        <p:nvCxnSpPr>
          <p:cNvPr id="6" name="Connecteur droit 5"/>
          <p:cNvCxnSpPr/>
          <p:nvPr/>
        </p:nvCxnSpPr>
        <p:spPr>
          <a:xfrm>
            <a:off x="2501766" y="4646719"/>
            <a:ext cx="306034" cy="13263"/>
          </a:xfrm>
          <a:prstGeom prst="line">
            <a:avLst/>
          </a:prstGeom>
          <a:ln w="19050">
            <a:solidFill>
              <a:schemeClr val="tx2">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Connecteur droit 12"/>
          <p:cNvCxnSpPr/>
          <p:nvPr/>
        </p:nvCxnSpPr>
        <p:spPr>
          <a:xfrm>
            <a:off x="2515311" y="1234472"/>
            <a:ext cx="598523" cy="598"/>
          </a:xfrm>
          <a:prstGeom prst="line">
            <a:avLst/>
          </a:prstGeom>
          <a:ln w="19050">
            <a:solidFill>
              <a:schemeClr val="tx2">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0" name="ZoneTexte 9"/>
          <p:cNvSpPr txBox="1"/>
          <p:nvPr/>
        </p:nvSpPr>
        <p:spPr>
          <a:xfrm>
            <a:off x="107504" y="2388962"/>
            <a:ext cx="1827378" cy="892552"/>
          </a:xfrm>
          <a:prstGeom prst="rect">
            <a:avLst/>
          </a:prstGeom>
          <a:noFill/>
        </p:spPr>
        <p:txBody>
          <a:bodyPr wrap="square" rtlCol="0">
            <a:spAutoFit/>
          </a:bodyPr>
          <a:lstStyle/>
          <a:p>
            <a:pPr algn="ctr"/>
            <a:r>
              <a:rPr lang="fr-FR" sz="1300" b="1" dirty="0" smtClean="0">
                <a:solidFill>
                  <a:schemeClr val="tx2"/>
                </a:solidFill>
                <a:effectLst>
                  <a:outerShdw blurRad="38100" dist="38100" dir="2700000" algn="tl">
                    <a:srgbClr val="000000">
                      <a:alpha val="43137"/>
                    </a:srgbClr>
                  </a:outerShdw>
                </a:effectLst>
                <a:latin typeface="Berlin Sans FB" panose="020E0602020502020306" pitchFamily="34" charset="0"/>
              </a:rPr>
              <a:t>Revenus</a:t>
            </a:r>
            <a:r>
              <a:rPr lang="fr-FR" sz="1300" dirty="0" smtClean="0">
                <a:solidFill>
                  <a:schemeClr val="tx2">
                    <a:lumMod val="60000"/>
                    <a:lumOff val="40000"/>
                  </a:schemeClr>
                </a:solidFill>
                <a:effectLst>
                  <a:outerShdw blurRad="38100" dist="38100" dir="2700000" algn="tl">
                    <a:srgbClr val="000000">
                      <a:alpha val="43137"/>
                    </a:srgbClr>
                  </a:outerShdw>
                </a:effectLst>
                <a:latin typeface="Berlin Sans FB" panose="020E0602020502020306" pitchFamily="34" charset="0"/>
              </a:rPr>
              <a:t> </a:t>
            </a:r>
            <a:r>
              <a:rPr lang="fr-FR" sz="1300" dirty="0" smtClean="0">
                <a:solidFill>
                  <a:schemeClr val="tx2"/>
                </a:solidFill>
                <a:effectLst>
                  <a:outerShdw blurRad="38100" dist="38100" dir="2700000" algn="tl">
                    <a:srgbClr val="000000">
                      <a:alpha val="43137"/>
                    </a:srgbClr>
                  </a:outerShdw>
                </a:effectLst>
                <a:latin typeface="Berlin Sans FB" panose="020E0602020502020306" pitchFamily="34" charset="0"/>
              </a:rPr>
              <a:t>: </a:t>
            </a:r>
          </a:p>
          <a:p>
            <a:pPr algn="ctr"/>
            <a:r>
              <a:rPr lang="fr-FR" sz="1300" dirty="0" smtClean="0">
                <a:solidFill>
                  <a:schemeClr val="tx2"/>
                </a:solidFill>
                <a:latin typeface="Berlin Sans FB" panose="020E0602020502020306" pitchFamily="34" charset="0"/>
              </a:rPr>
              <a:t>Tous les revenus fixes, justifiés et pérennes sur la durée du crédit. </a:t>
            </a:r>
            <a:endParaRPr lang="fr-FR" sz="1300" dirty="0">
              <a:solidFill>
                <a:schemeClr val="tx2"/>
              </a:solidFill>
              <a:latin typeface="Berlin Sans FB" panose="020E0602020502020306" pitchFamily="34" charset="0"/>
            </a:endParaRPr>
          </a:p>
        </p:txBody>
      </p:sp>
      <p:sp>
        <p:nvSpPr>
          <p:cNvPr id="16" name="Accolade fermante 15"/>
          <p:cNvSpPr/>
          <p:nvPr/>
        </p:nvSpPr>
        <p:spPr>
          <a:xfrm>
            <a:off x="4462420" y="3477816"/>
            <a:ext cx="386859" cy="1151424"/>
          </a:xfrm>
          <a:prstGeom prst="rightBrace">
            <a:avLst/>
          </a:prstGeom>
          <a:ln w="19050">
            <a:solidFill>
              <a:srgbClr val="C00000"/>
            </a:solidFill>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fr-FR"/>
          </a:p>
        </p:txBody>
      </p:sp>
      <p:cxnSp>
        <p:nvCxnSpPr>
          <p:cNvPr id="23" name="Connecteur droit 22"/>
          <p:cNvCxnSpPr/>
          <p:nvPr/>
        </p:nvCxnSpPr>
        <p:spPr>
          <a:xfrm>
            <a:off x="4369387" y="3477816"/>
            <a:ext cx="85419" cy="0"/>
          </a:xfrm>
          <a:prstGeom prst="line">
            <a:avLst/>
          </a:prstGeom>
          <a:ln w="1905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25" name="Connecteur droit 24"/>
          <p:cNvCxnSpPr/>
          <p:nvPr/>
        </p:nvCxnSpPr>
        <p:spPr>
          <a:xfrm>
            <a:off x="4283968" y="4630970"/>
            <a:ext cx="170838" cy="0"/>
          </a:xfrm>
          <a:prstGeom prst="line">
            <a:avLst/>
          </a:prstGeom>
          <a:ln w="19050">
            <a:solidFill>
              <a:srgbClr val="C00000"/>
            </a:solidFill>
            <a:prstDash val="sysDot"/>
          </a:ln>
        </p:spPr>
        <p:style>
          <a:lnRef idx="1">
            <a:schemeClr val="accent1"/>
          </a:lnRef>
          <a:fillRef idx="0">
            <a:schemeClr val="accent1"/>
          </a:fillRef>
          <a:effectRef idx="0">
            <a:schemeClr val="accent1"/>
          </a:effectRef>
          <a:fontRef idx="minor">
            <a:schemeClr val="tx1"/>
          </a:fontRef>
        </p:style>
      </p:cxnSp>
      <p:sp>
        <p:nvSpPr>
          <p:cNvPr id="27" name="ZoneTexte 26"/>
          <p:cNvSpPr txBox="1"/>
          <p:nvPr/>
        </p:nvSpPr>
        <p:spPr>
          <a:xfrm>
            <a:off x="4957024" y="2668910"/>
            <a:ext cx="4008303" cy="1092607"/>
          </a:xfrm>
          <a:prstGeom prst="rect">
            <a:avLst/>
          </a:prstGeom>
          <a:noFill/>
        </p:spPr>
        <p:txBody>
          <a:bodyPr wrap="square" rtlCol="0">
            <a:spAutoFit/>
          </a:bodyPr>
          <a:lstStyle/>
          <a:p>
            <a:pPr algn="ctr"/>
            <a:r>
              <a:rPr lang="fr-FR" sz="1300" b="1" dirty="0" smtClean="0">
                <a:solidFill>
                  <a:srgbClr val="C00000"/>
                </a:solidFill>
                <a:effectLst>
                  <a:outerShdw blurRad="38100" dist="38100" dir="2700000" algn="tl">
                    <a:srgbClr val="000000">
                      <a:alpha val="43137"/>
                    </a:srgbClr>
                  </a:outerShdw>
                </a:effectLst>
                <a:latin typeface="Berlin Sans FB" panose="020E0602020502020306" pitchFamily="34" charset="0"/>
              </a:rPr>
              <a:t>Charges :</a:t>
            </a:r>
          </a:p>
          <a:p>
            <a:pPr algn="ctr"/>
            <a:r>
              <a:rPr lang="fr-FR" sz="1300" dirty="0" smtClean="0">
                <a:solidFill>
                  <a:srgbClr val="C00000"/>
                </a:solidFill>
                <a:latin typeface="Berlin Sans FB" panose="020E0602020502020306" pitchFamily="34" charset="0"/>
              </a:rPr>
              <a:t>Toutes les charges actuelles (ex : crédits en cours, même si la durée est &lt; à la durée du crédit immobilier).</a:t>
            </a:r>
            <a:r>
              <a:rPr lang="fr-FR" sz="1300" b="1" dirty="0" smtClean="0">
                <a:solidFill>
                  <a:srgbClr val="C00000"/>
                </a:solidFill>
                <a:effectLst>
                  <a:outerShdw blurRad="38100" dist="38100" dir="2700000" algn="tl">
                    <a:srgbClr val="000000">
                      <a:alpha val="43137"/>
                    </a:srgbClr>
                  </a:outerShdw>
                </a:effectLst>
                <a:latin typeface="Berlin Sans FB" panose="020E0602020502020306" pitchFamily="34" charset="0"/>
              </a:rPr>
              <a:t> </a:t>
            </a:r>
          </a:p>
          <a:p>
            <a:pPr algn="ctr"/>
            <a:r>
              <a:rPr lang="fr-FR" sz="1300" b="1" dirty="0" smtClean="0">
                <a:solidFill>
                  <a:srgbClr val="C00000"/>
                </a:solidFill>
                <a:effectLst>
                  <a:outerShdw blurRad="38100" dist="38100" dir="2700000" algn="tl">
                    <a:srgbClr val="000000">
                      <a:alpha val="43137"/>
                    </a:srgbClr>
                  </a:outerShdw>
                </a:effectLst>
                <a:latin typeface="Berlin Sans FB" panose="020E0602020502020306" pitchFamily="34" charset="0"/>
              </a:rPr>
              <a:t>Norme : 1/3 des revenus</a:t>
            </a:r>
          </a:p>
          <a:p>
            <a:pPr algn="ctr"/>
            <a:r>
              <a:rPr lang="fr-FR" sz="1300" dirty="0" smtClean="0">
                <a:solidFill>
                  <a:srgbClr val="C00000"/>
                </a:solidFill>
                <a:latin typeface="Berlin Sans FB" panose="020E0602020502020306" pitchFamily="34" charset="0"/>
              </a:rPr>
              <a:t>Soit, dans notre exemple : 1000 €</a:t>
            </a:r>
            <a:endParaRPr lang="fr-FR" sz="1300" dirty="0">
              <a:solidFill>
                <a:srgbClr val="C00000"/>
              </a:solidFill>
              <a:latin typeface="Berlin Sans FB" panose="020E0602020502020306" pitchFamily="34" charset="0"/>
            </a:endParaRPr>
          </a:p>
        </p:txBody>
      </p:sp>
      <p:pic>
        <p:nvPicPr>
          <p:cNvPr id="2052"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14077" y="3991023"/>
            <a:ext cx="308920" cy="3089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descr="Car premium icon"/>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593616" y="3980173"/>
            <a:ext cx="418544" cy="418544"/>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993950" y="3911817"/>
            <a:ext cx="339194" cy="3391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5" name="ZoneTexte 34"/>
          <p:cNvSpPr txBox="1"/>
          <p:nvPr/>
        </p:nvSpPr>
        <p:spPr>
          <a:xfrm>
            <a:off x="5315135" y="4410148"/>
            <a:ext cx="1081543" cy="400110"/>
          </a:xfrm>
          <a:prstGeom prst="rect">
            <a:avLst/>
          </a:prstGeom>
          <a:noFill/>
        </p:spPr>
        <p:txBody>
          <a:bodyPr wrap="square" rtlCol="0">
            <a:spAutoFit/>
          </a:bodyPr>
          <a:lstStyle/>
          <a:p>
            <a:pPr algn="ctr"/>
            <a:r>
              <a:rPr lang="fr-FR" sz="1000" dirty="0" smtClean="0">
                <a:latin typeface="Kristen ITC" panose="03050502040202030202" pitchFamily="66" charset="0"/>
              </a:rPr>
              <a:t>Crédit auto </a:t>
            </a:r>
          </a:p>
          <a:p>
            <a:pPr algn="ctr"/>
            <a:r>
              <a:rPr lang="fr-FR" sz="1000" dirty="0" smtClean="0">
                <a:latin typeface="Kristen ITC" panose="03050502040202030202" pitchFamily="66" charset="0"/>
              </a:rPr>
              <a:t>250 €</a:t>
            </a:r>
            <a:endParaRPr lang="fr-FR" sz="1000" dirty="0">
              <a:latin typeface="Kristen ITC" panose="03050502040202030202" pitchFamily="66" charset="0"/>
            </a:endParaRPr>
          </a:p>
        </p:txBody>
      </p:sp>
      <p:sp>
        <p:nvSpPr>
          <p:cNvPr id="36" name="ZoneTexte 35"/>
          <p:cNvSpPr txBox="1"/>
          <p:nvPr/>
        </p:nvSpPr>
        <p:spPr>
          <a:xfrm>
            <a:off x="6516214" y="4299942"/>
            <a:ext cx="1080126" cy="553998"/>
          </a:xfrm>
          <a:prstGeom prst="rect">
            <a:avLst/>
          </a:prstGeom>
          <a:noFill/>
        </p:spPr>
        <p:txBody>
          <a:bodyPr wrap="square" rtlCol="0">
            <a:spAutoFit/>
          </a:bodyPr>
          <a:lstStyle/>
          <a:p>
            <a:pPr algn="ctr"/>
            <a:r>
              <a:rPr lang="fr-FR" sz="1000" dirty="0" smtClean="0">
                <a:latin typeface="Kristen ITC" panose="03050502040202030202" pitchFamily="66" charset="0"/>
              </a:rPr>
              <a:t>Crédit à la consommation </a:t>
            </a:r>
          </a:p>
          <a:p>
            <a:pPr algn="ctr"/>
            <a:r>
              <a:rPr lang="fr-FR" sz="1000" dirty="0" smtClean="0">
                <a:latin typeface="Kristen ITC" panose="03050502040202030202" pitchFamily="66" charset="0"/>
              </a:rPr>
              <a:t>50 €</a:t>
            </a:r>
            <a:endParaRPr lang="fr-FR" sz="1000" dirty="0">
              <a:latin typeface="Kristen ITC" panose="03050502040202030202" pitchFamily="66" charset="0"/>
            </a:endParaRPr>
          </a:p>
        </p:txBody>
      </p:sp>
      <p:sp>
        <p:nvSpPr>
          <p:cNvPr id="37" name="ZoneTexte 36"/>
          <p:cNvSpPr txBox="1"/>
          <p:nvPr/>
        </p:nvSpPr>
        <p:spPr>
          <a:xfrm>
            <a:off x="7740352" y="4299942"/>
            <a:ext cx="936104" cy="553998"/>
          </a:xfrm>
          <a:prstGeom prst="rect">
            <a:avLst/>
          </a:prstGeom>
          <a:noFill/>
        </p:spPr>
        <p:txBody>
          <a:bodyPr wrap="square" rtlCol="0">
            <a:spAutoFit/>
          </a:bodyPr>
          <a:lstStyle/>
          <a:p>
            <a:pPr algn="ctr"/>
            <a:r>
              <a:rPr lang="fr-FR" sz="1000" dirty="0" smtClean="0">
                <a:latin typeface="Kristen ITC" panose="03050502040202030202" pitchFamily="66" charset="0"/>
              </a:rPr>
              <a:t>Crédit immobilier</a:t>
            </a:r>
          </a:p>
          <a:p>
            <a:pPr algn="ctr"/>
            <a:r>
              <a:rPr lang="fr-FR" sz="1000" dirty="0" smtClean="0">
                <a:latin typeface="Kristen ITC" panose="03050502040202030202" pitchFamily="66" charset="0"/>
              </a:rPr>
              <a:t>??? €</a:t>
            </a:r>
            <a:endParaRPr lang="fr-FR" sz="1000" dirty="0">
              <a:latin typeface="Kristen ITC" panose="03050502040202030202" pitchFamily="66" charset="0"/>
            </a:endParaRPr>
          </a:p>
        </p:txBody>
      </p:sp>
      <p:sp>
        <p:nvSpPr>
          <p:cNvPr id="26" name="ZoneTexte 25"/>
          <p:cNvSpPr txBox="1"/>
          <p:nvPr/>
        </p:nvSpPr>
        <p:spPr>
          <a:xfrm>
            <a:off x="135460" y="89456"/>
            <a:ext cx="7460879" cy="677108"/>
          </a:xfrm>
          <a:prstGeom prst="rect">
            <a:avLst/>
          </a:prstGeom>
          <a:noFill/>
        </p:spPr>
        <p:txBody>
          <a:bodyPr wrap="square" rtlCol="0">
            <a:spAutoFit/>
          </a:bodyPr>
          <a:lstStyle/>
          <a:p>
            <a:r>
              <a:rPr lang="fr-FR" sz="2000" b="1" dirty="0" smtClean="0">
                <a:solidFill>
                  <a:srgbClr val="FF0000"/>
                </a:solidFill>
                <a:latin typeface="Berlin Sans FB" panose="020E0602020502020306" pitchFamily="34" charset="0"/>
              </a:rPr>
              <a:t>Q</a:t>
            </a:r>
            <a:r>
              <a:rPr lang="fr-FR" sz="2000" b="1" dirty="0" smtClean="0">
                <a:latin typeface="Berlin Sans FB" panose="020E0602020502020306" pitchFamily="34" charset="0"/>
              </a:rPr>
              <a:t>UELLE </a:t>
            </a:r>
            <a:r>
              <a:rPr lang="fr-FR" sz="2000" b="1" dirty="0" smtClean="0">
                <a:solidFill>
                  <a:srgbClr val="FF0000"/>
                </a:solidFill>
                <a:latin typeface="Berlin Sans FB" panose="020E0602020502020306" pitchFamily="34" charset="0"/>
              </a:rPr>
              <a:t>S</a:t>
            </a:r>
            <a:r>
              <a:rPr lang="fr-FR" sz="2000" b="1" dirty="0" smtClean="0">
                <a:latin typeface="Berlin Sans FB" panose="020E0602020502020306" pitchFamily="34" charset="0"/>
              </a:rPr>
              <a:t>OMME PUIS-JE </a:t>
            </a:r>
            <a:r>
              <a:rPr lang="fr-FR" sz="2000" b="1" dirty="0" smtClean="0">
                <a:solidFill>
                  <a:srgbClr val="FF0000"/>
                </a:solidFill>
                <a:latin typeface="Berlin Sans FB" panose="020E0602020502020306" pitchFamily="34" charset="0"/>
              </a:rPr>
              <a:t>E</a:t>
            </a:r>
            <a:r>
              <a:rPr lang="fr-FR" sz="2000" b="1" dirty="0" smtClean="0">
                <a:latin typeface="Berlin Sans FB" panose="020E0602020502020306" pitchFamily="34" charset="0"/>
              </a:rPr>
              <a:t>MPRUNTER ? </a:t>
            </a:r>
            <a:endParaRPr lang="fr-FR" sz="2000" dirty="0" smtClean="0">
              <a:latin typeface="Berlin Sans FB" panose="020E0602020502020306" pitchFamily="34" charset="0"/>
            </a:endParaRPr>
          </a:p>
          <a:p>
            <a:endParaRPr lang="fr-FR" dirty="0" smtClean="0">
              <a:latin typeface="Berlin Sans FB" panose="020E0602020502020306" pitchFamily="34" charset="0"/>
            </a:endParaRPr>
          </a:p>
        </p:txBody>
      </p:sp>
      <p:sp>
        <p:nvSpPr>
          <p:cNvPr id="29" name="ZoneTexte 28"/>
          <p:cNvSpPr txBox="1"/>
          <p:nvPr/>
        </p:nvSpPr>
        <p:spPr>
          <a:xfrm>
            <a:off x="179075" y="3281514"/>
            <a:ext cx="2025441" cy="969496"/>
          </a:xfrm>
          <a:prstGeom prst="rect">
            <a:avLst/>
          </a:prstGeom>
          <a:noFill/>
        </p:spPr>
        <p:txBody>
          <a:bodyPr wrap="square" rtlCol="0">
            <a:spAutoFit/>
          </a:bodyPr>
          <a:lstStyle/>
          <a:p>
            <a:endParaRPr lang="fr-FR" sz="500" dirty="0" smtClean="0">
              <a:latin typeface="Kristen ITC" panose="03050502040202030202" pitchFamily="66" charset="0"/>
            </a:endParaRPr>
          </a:p>
          <a:p>
            <a:endParaRPr lang="fr-FR" sz="500" dirty="0">
              <a:latin typeface="Kristen ITC" panose="03050502040202030202" pitchFamily="66" charset="0"/>
            </a:endParaRPr>
          </a:p>
          <a:p>
            <a:endParaRPr lang="fr-FR" sz="500" dirty="0" smtClean="0">
              <a:latin typeface="Kristen ITC" panose="03050502040202030202" pitchFamily="66" charset="0"/>
            </a:endParaRPr>
          </a:p>
          <a:p>
            <a:pPr marL="628650" lvl="1" indent="-171450">
              <a:buFontTx/>
              <a:buChar char="-"/>
            </a:pPr>
            <a:r>
              <a:rPr lang="fr-FR" sz="1000" dirty="0" smtClean="0">
                <a:latin typeface="Kristen ITC" panose="03050502040202030202" pitchFamily="66" charset="0"/>
              </a:rPr>
              <a:t>Salaire 1 : 1 400 € </a:t>
            </a:r>
          </a:p>
          <a:p>
            <a:pPr marL="628650" lvl="1" indent="-171450">
              <a:buFontTx/>
              <a:buChar char="-"/>
            </a:pPr>
            <a:r>
              <a:rPr lang="fr-FR" sz="1000" dirty="0" smtClean="0">
                <a:latin typeface="Kristen ITC" panose="03050502040202030202" pitchFamily="66" charset="0"/>
              </a:rPr>
              <a:t>Salaire 2 : 1 600 €</a:t>
            </a:r>
          </a:p>
          <a:p>
            <a:endParaRPr lang="fr-FR" sz="500" b="1" dirty="0" smtClean="0">
              <a:latin typeface="Kristen ITC" panose="03050502040202030202" pitchFamily="66" charset="0"/>
            </a:endParaRPr>
          </a:p>
          <a:p>
            <a:endParaRPr lang="fr-FR" sz="700" b="1" dirty="0" smtClean="0">
              <a:latin typeface="Kristen ITC" panose="03050502040202030202" pitchFamily="66" charset="0"/>
            </a:endParaRPr>
          </a:p>
          <a:p>
            <a:r>
              <a:rPr lang="fr-FR" sz="1000" b="1" dirty="0" smtClean="0">
                <a:latin typeface="Kristen ITC" panose="03050502040202030202" pitchFamily="66" charset="0"/>
              </a:rPr>
              <a:t>Soit un total de 3 </a:t>
            </a:r>
            <a:r>
              <a:rPr lang="fr-FR" sz="1000" b="1" dirty="0">
                <a:latin typeface="Kristen ITC" panose="03050502040202030202" pitchFamily="66" charset="0"/>
              </a:rPr>
              <a:t>0</a:t>
            </a:r>
            <a:r>
              <a:rPr lang="fr-FR" sz="1000" b="1" dirty="0" smtClean="0">
                <a:latin typeface="Kristen ITC" panose="03050502040202030202" pitchFamily="66" charset="0"/>
              </a:rPr>
              <a:t>00 €</a:t>
            </a:r>
            <a:endParaRPr lang="fr-FR" sz="1000" b="1" dirty="0">
              <a:latin typeface="Kristen ITC" panose="03050502040202030202" pitchFamily="66" charset="0"/>
            </a:endParaRPr>
          </a:p>
        </p:txBody>
      </p:sp>
      <p:pic>
        <p:nvPicPr>
          <p:cNvPr id="30" name="Picture 3"/>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89433" y="3539041"/>
            <a:ext cx="346720" cy="3467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descr="Résultat de recherche d'images pour &quot;feuille de cahier à carreaux&quot;">
            <a:hlinkClick r:id="rId10"/>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508104" y="89714"/>
            <a:ext cx="2589180" cy="240642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34" name="ZoneTexte 33"/>
          <p:cNvSpPr txBox="1"/>
          <p:nvPr/>
        </p:nvSpPr>
        <p:spPr>
          <a:xfrm>
            <a:off x="5796136" y="267494"/>
            <a:ext cx="2382383" cy="1569660"/>
          </a:xfrm>
          <a:prstGeom prst="rect">
            <a:avLst/>
          </a:prstGeom>
          <a:noFill/>
        </p:spPr>
        <p:txBody>
          <a:bodyPr wrap="none" rtlCol="0">
            <a:spAutoFit/>
          </a:bodyPr>
          <a:lstStyle/>
          <a:p>
            <a:r>
              <a:rPr lang="fr-FR" sz="1200" b="1" dirty="0" smtClean="0">
                <a:latin typeface="Bradley Hand ITC" panose="03070402050302030203" pitchFamily="66" charset="0"/>
              </a:rPr>
              <a:t>Revenus : </a:t>
            </a:r>
          </a:p>
          <a:p>
            <a:r>
              <a:rPr lang="fr-FR" sz="1200" b="1" dirty="0" smtClean="0">
                <a:latin typeface="Bradley Hand ITC" panose="03070402050302030203" pitchFamily="66" charset="0"/>
              </a:rPr>
              <a:t>1 400 + 1 600 = 3 000 €</a:t>
            </a:r>
          </a:p>
          <a:p>
            <a:endParaRPr lang="fr-FR" sz="1200" b="1" dirty="0" smtClean="0">
              <a:latin typeface="Bradley Hand ITC" panose="03070402050302030203" pitchFamily="66" charset="0"/>
            </a:endParaRPr>
          </a:p>
          <a:p>
            <a:r>
              <a:rPr lang="fr-FR" sz="1200" b="1" dirty="0" smtClean="0">
                <a:latin typeface="Bradley Hand ITC" panose="03070402050302030203" pitchFamily="66" charset="0"/>
              </a:rPr>
              <a:t>Endettement maximum (norme) :</a:t>
            </a:r>
          </a:p>
          <a:p>
            <a:r>
              <a:rPr lang="fr-FR" sz="1200" b="1" dirty="0">
                <a:latin typeface="Bradley Hand ITC" panose="03070402050302030203" pitchFamily="66" charset="0"/>
              </a:rPr>
              <a:t>3</a:t>
            </a:r>
            <a:r>
              <a:rPr lang="fr-FR" sz="1200" b="1" dirty="0" smtClean="0">
                <a:latin typeface="Bradley Hand ITC" panose="03070402050302030203" pitchFamily="66" charset="0"/>
              </a:rPr>
              <a:t> 000 / 3 = 1000 €</a:t>
            </a:r>
          </a:p>
          <a:p>
            <a:endParaRPr lang="fr-FR" sz="1000" b="1" dirty="0">
              <a:latin typeface="Bradley Hand ITC" panose="03070402050302030203" pitchFamily="66" charset="0"/>
            </a:endParaRPr>
          </a:p>
          <a:p>
            <a:r>
              <a:rPr lang="fr-FR" sz="1200" b="1" dirty="0" smtClean="0">
                <a:latin typeface="Bradley Hand ITC" panose="03070402050302030203" pitchFamily="66" charset="0"/>
              </a:rPr>
              <a:t>Montant du crédit immobilier : </a:t>
            </a:r>
          </a:p>
          <a:p>
            <a:r>
              <a:rPr lang="fr-FR" sz="1200" b="1" dirty="0" smtClean="0">
                <a:latin typeface="Bradley Hand ITC" panose="03070402050302030203" pitchFamily="66" charset="0"/>
              </a:rPr>
              <a:t>1000 - 250 – 50 =700 €  </a:t>
            </a:r>
            <a:endParaRPr lang="fr-FR" sz="1200" b="1" dirty="0">
              <a:latin typeface="Bradley Hand ITC" panose="03070402050302030203" pitchFamily="66" charset="0"/>
            </a:endParaRPr>
          </a:p>
        </p:txBody>
      </p:sp>
      <p:sp>
        <p:nvSpPr>
          <p:cNvPr id="8" name="Rectangle 7"/>
          <p:cNvSpPr/>
          <p:nvPr/>
        </p:nvSpPr>
        <p:spPr>
          <a:xfrm rot="16200000">
            <a:off x="4804256" y="4334301"/>
            <a:ext cx="551754" cy="200055"/>
          </a:xfrm>
          <a:prstGeom prst="rect">
            <a:avLst/>
          </a:prstGeom>
        </p:spPr>
        <p:txBody>
          <a:bodyPr wrap="none">
            <a:spAutoFit/>
          </a:bodyPr>
          <a:lstStyle/>
          <a:p>
            <a:r>
              <a:rPr lang="fr-FR" sz="700" dirty="0" smtClean="0">
                <a:latin typeface="Kristen ITC" panose="03050502040202030202" pitchFamily="66" charset="0"/>
              </a:rPr>
              <a:t>Exemple</a:t>
            </a:r>
            <a:endParaRPr lang="fr-FR" sz="700" dirty="0">
              <a:latin typeface="Kristen ITC" panose="03050502040202030202" pitchFamily="66" charset="0"/>
            </a:endParaRPr>
          </a:p>
        </p:txBody>
      </p:sp>
      <p:cxnSp>
        <p:nvCxnSpPr>
          <p:cNvPr id="11" name="Connecteur droit 10"/>
          <p:cNvCxnSpPr/>
          <p:nvPr/>
        </p:nvCxnSpPr>
        <p:spPr>
          <a:xfrm>
            <a:off x="4943881" y="2668910"/>
            <a:ext cx="492215" cy="0"/>
          </a:xfrm>
          <a:prstGeom prst="line">
            <a:avLst/>
          </a:prstGeom>
          <a:ln>
            <a:solidFill>
              <a:srgbClr val="CC0000"/>
            </a:solidFill>
          </a:ln>
        </p:spPr>
        <p:style>
          <a:lnRef idx="1">
            <a:schemeClr val="dk1"/>
          </a:lnRef>
          <a:fillRef idx="0">
            <a:schemeClr val="dk1"/>
          </a:fillRef>
          <a:effectRef idx="0">
            <a:schemeClr val="dk1"/>
          </a:effectRef>
          <a:fontRef idx="minor">
            <a:schemeClr val="tx1"/>
          </a:fontRef>
        </p:style>
      </p:cxnSp>
      <p:cxnSp>
        <p:nvCxnSpPr>
          <p:cNvPr id="43" name="Connecteur droit 42"/>
          <p:cNvCxnSpPr/>
          <p:nvPr/>
        </p:nvCxnSpPr>
        <p:spPr>
          <a:xfrm flipH="1">
            <a:off x="4943880" y="2668910"/>
            <a:ext cx="4" cy="2363632"/>
          </a:xfrm>
          <a:prstGeom prst="line">
            <a:avLst/>
          </a:prstGeom>
          <a:ln>
            <a:solidFill>
              <a:srgbClr val="CC0000"/>
            </a:solidFill>
          </a:ln>
        </p:spPr>
        <p:style>
          <a:lnRef idx="1">
            <a:schemeClr val="dk1"/>
          </a:lnRef>
          <a:fillRef idx="0">
            <a:schemeClr val="dk1"/>
          </a:fillRef>
          <a:effectRef idx="0">
            <a:schemeClr val="dk1"/>
          </a:effectRef>
          <a:fontRef idx="minor">
            <a:schemeClr val="tx1"/>
          </a:fontRef>
        </p:style>
      </p:cxnSp>
      <p:cxnSp>
        <p:nvCxnSpPr>
          <p:cNvPr id="44" name="Connecteur droit 43"/>
          <p:cNvCxnSpPr/>
          <p:nvPr/>
        </p:nvCxnSpPr>
        <p:spPr>
          <a:xfrm>
            <a:off x="4943880" y="5044875"/>
            <a:ext cx="485475" cy="0"/>
          </a:xfrm>
          <a:prstGeom prst="line">
            <a:avLst/>
          </a:prstGeom>
          <a:ln>
            <a:solidFill>
              <a:srgbClr val="CC0000"/>
            </a:solidFill>
          </a:ln>
        </p:spPr>
        <p:style>
          <a:lnRef idx="1">
            <a:schemeClr val="dk1"/>
          </a:lnRef>
          <a:fillRef idx="0">
            <a:schemeClr val="dk1"/>
          </a:fillRef>
          <a:effectRef idx="0">
            <a:schemeClr val="dk1"/>
          </a:effectRef>
          <a:fontRef idx="minor">
            <a:schemeClr val="tx1"/>
          </a:fontRef>
        </p:style>
      </p:cxnSp>
      <p:sp>
        <p:nvSpPr>
          <p:cNvPr id="51" name="Rectangle 50"/>
          <p:cNvSpPr/>
          <p:nvPr/>
        </p:nvSpPr>
        <p:spPr>
          <a:xfrm rot="16200000">
            <a:off x="-153980" y="3708777"/>
            <a:ext cx="579005" cy="200055"/>
          </a:xfrm>
          <a:prstGeom prst="rect">
            <a:avLst/>
          </a:prstGeom>
        </p:spPr>
        <p:txBody>
          <a:bodyPr wrap="none">
            <a:spAutoFit/>
          </a:bodyPr>
          <a:lstStyle/>
          <a:p>
            <a:r>
              <a:rPr lang="fr-FR" sz="700" dirty="0" smtClean="0">
                <a:latin typeface="Kristen ITC" panose="03050502040202030202" pitchFamily="66" charset="0"/>
              </a:rPr>
              <a:t>Exemple </a:t>
            </a:r>
            <a:endParaRPr lang="fr-FR" sz="700" dirty="0">
              <a:latin typeface="Kristen ITC" panose="03050502040202030202" pitchFamily="66" charset="0"/>
            </a:endParaRPr>
          </a:p>
        </p:txBody>
      </p:sp>
      <p:cxnSp>
        <p:nvCxnSpPr>
          <p:cNvPr id="2051" name="Connecteur droit 2050"/>
          <p:cNvCxnSpPr/>
          <p:nvPr/>
        </p:nvCxnSpPr>
        <p:spPr>
          <a:xfrm>
            <a:off x="206543" y="3359341"/>
            <a:ext cx="0" cy="906664"/>
          </a:xfrm>
          <a:prstGeom prst="line">
            <a:avLst/>
          </a:prstGeom>
        </p:spPr>
        <p:style>
          <a:lnRef idx="1">
            <a:schemeClr val="dk1"/>
          </a:lnRef>
          <a:fillRef idx="0">
            <a:schemeClr val="dk1"/>
          </a:fillRef>
          <a:effectRef idx="0">
            <a:schemeClr val="dk1"/>
          </a:effectRef>
          <a:fontRef idx="minor">
            <a:schemeClr val="tx1"/>
          </a:fontRef>
        </p:style>
      </p:cxnSp>
      <p:cxnSp>
        <p:nvCxnSpPr>
          <p:cNvPr id="58" name="Connecteur droit 57"/>
          <p:cNvCxnSpPr/>
          <p:nvPr/>
        </p:nvCxnSpPr>
        <p:spPr>
          <a:xfrm>
            <a:off x="5180161" y="3808805"/>
            <a:ext cx="0" cy="1187736"/>
          </a:xfrm>
          <a:prstGeom prst="line">
            <a:avLst/>
          </a:prstGeom>
        </p:spPr>
        <p:style>
          <a:lnRef idx="1">
            <a:schemeClr val="dk1"/>
          </a:lnRef>
          <a:fillRef idx="0">
            <a:schemeClr val="dk1"/>
          </a:fillRef>
          <a:effectRef idx="0">
            <a:schemeClr val="dk1"/>
          </a:effectRef>
          <a:fontRef idx="minor">
            <a:schemeClr val="tx1"/>
          </a:fontRef>
        </p:style>
      </p:cxnSp>
      <p:sp>
        <p:nvSpPr>
          <p:cNvPr id="66" name="ZoneTexte 65"/>
          <p:cNvSpPr txBox="1"/>
          <p:nvPr/>
        </p:nvSpPr>
        <p:spPr>
          <a:xfrm>
            <a:off x="7740352" y="4272803"/>
            <a:ext cx="936104" cy="553998"/>
          </a:xfrm>
          <a:prstGeom prst="rect">
            <a:avLst/>
          </a:prstGeom>
          <a:solidFill>
            <a:schemeClr val="bg1"/>
          </a:solidFill>
        </p:spPr>
        <p:txBody>
          <a:bodyPr wrap="square" rtlCol="0">
            <a:spAutoFit/>
          </a:bodyPr>
          <a:lstStyle/>
          <a:p>
            <a:pPr algn="ctr"/>
            <a:r>
              <a:rPr lang="fr-FR" sz="1000" dirty="0" smtClean="0">
                <a:solidFill>
                  <a:srgbClr val="C00000"/>
                </a:solidFill>
                <a:latin typeface="Kristen ITC" panose="03050502040202030202" pitchFamily="66" charset="0"/>
              </a:rPr>
              <a:t>Crédit immobilier </a:t>
            </a:r>
          </a:p>
          <a:p>
            <a:pPr algn="ctr"/>
            <a:r>
              <a:rPr lang="fr-FR" sz="1000" b="1" dirty="0">
                <a:solidFill>
                  <a:srgbClr val="C00000"/>
                </a:solidFill>
                <a:latin typeface="Kristen ITC" panose="03050502040202030202" pitchFamily="66" charset="0"/>
              </a:rPr>
              <a:t>7</a:t>
            </a:r>
            <a:r>
              <a:rPr lang="fr-FR" sz="1000" b="1" dirty="0" smtClean="0">
                <a:solidFill>
                  <a:srgbClr val="C00000"/>
                </a:solidFill>
                <a:latin typeface="Kristen ITC" panose="03050502040202030202" pitchFamily="66" charset="0"/>
              </a:rPr>
              <a:t>00 €</a:t>
            </a:r>
            <a:endParaRPr lang="fr-FR" sz="1000" b="1" dirty="0">
              <a:solidFill>
                <a:srgbClr val="C00000"/>
              </a:solidFill>
              <a:latin typeface="Kristen ITC" panose="03050502040202030202" pitchFamily="66" charset="0"/>
            </a:endParaRPr>
          </a:p>
        </p:txBody>
      </p:sp>
      <p:sp>
        <p:nvSpPr>
          <p:cNvPr id="2062" name="Ellipse 2061"/>
          <p:cNvSpPr/>
          <p:nvPr/>
        </p:nvSpPr>
        <p:spPr>
          <a:xfrm>
            <a:off x="6948264" y="1563638"/>
            <a:ext cx="710798" cy="144016"/>
          </a:xfrm>
          <a:prstGeom prst="ellipse">
            <a:avLst/>
          </a:prstGeom>
          <a:noFill/>
          <a:ln w="12700">
            <a:solidFill>
              <a:srgbClr val="CC000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cxnSp>
        <p:nvCxnSpPr>
          <p:cNvPr id="2064" name="Connecteur en arc 2063"/>
          <p:cNvCxnSpPr>
            <a:stCxn id="2062" idx="6"/>
            <a:endCxn id="2067" idx="3"/>
          </p:cNvCxnSpPr>
          <p:nvPr/>
        </p:nvCxnSpPr>
        <p:spPr>
          <a:xfrm>
            <a:off x="7659062" y="1635646"/>
            <a:ext cx="162172" cy="323536"/>
          </a:xfrm>
          <a:prstGeom prst="curvedConnector3">
            <a:avLst>
              <a:gd name="adj1" fmla="val 247629"/>
            </a:avLst>
          </a:prstGeom>
          <a:ln w="12700">
            <a:solidFill>
              <a:srgbClr val="CC0000"/>
            </a:solidFill>
            <a:tailEnd type="arrow"/>
          </a:ln>
        </p:spPr>
        <p:style>
          <a:lnRef idx="1">
            <a:schemeClr val="accent1"/>
          </a:lnRef>
          <a:fillRef idx="0">
            <a:schemeClr val="accent1"/>
          </a:fillRef>
          <a:effectRef idx="0">
            <a:schemeClr val="accent1"/>
          </a:effectRef>
          <a:fontRef idx="minor">
            <a:schemeClr val="tx1"/>
          </a:fontRef>
        </p:style>
      </p:cxnSp>
      <p:sp>
        <p:nvSpPr>
          <p:cNvPr id="2067" name="ZoneTexte 2066"/>
          <p:cNvSpPr txBox="1"/>
          <p:nvPr/>
        </p:nvSpPr>
        <p:spPr>
          <a:xfrm rot="21128167">
            <a:off x="5532452" y="1862581"/>
            <a:ext cx="2299595" cy="507831"/>
          </a:xfrm>
          <a:prstGeom prst="rect">
            <a:avLst/>
          </a:prstGeom>
          <a:noFill/>
        </p:spPr>
        <p:txBody>
          <a:bodyPr wrap="square" rtlCol="0">
            <a:spAutoFit/>
          </a:bodyPr>
          <a:lstStyle/>
          <a:p>
            <a:pPr algn="ctr"/>
            <a:r>
              <a:rPr lang="fr-FR" sz="900" b="1" dirty="0" smtClean="0">
                <a:solidFill>
                  <a:srgbClr val="C00000"/>
                </a:solidFill>
                <a:latin typeface="Bradley Hand ITC" panose="03070402050302030203" pitchFamily="66" charset="0"/>
              </a:rPr>
              <a:t>JE PEUX PAYER 700 € DE MENSUALITÉ DE CRÉDIT IMMOBILIER. </a:t>
            </a:r>
          </a:p>
          <a:p>
            <a:pPr algn="ctr"/>
            <a:r>
              <a:rPr lang="fr-FR" sz="900" b="1" dirty="0" smtClean="0">
                <a:solidFill>
                  <a:srgbClr val="C00000"/>
                </a:solidFill>
                <a:latin typeface="Bradley Hand ITC" panose="03070402050302030203" pitchFamily="66" charset="0"/>
              </a:rPr>
              <a:t>MAIS COMBIEN PUIS-JE EMPRUNTER ? </a:t>
            </a:r>
            <a:endParaRPr lang="fr-FR" sz="900" b="1" dirty="0">
              <a:solidFill>
                <a:srgbClr val="C00000"/>
              </a:solidFill>
              <a:latin typeface="Bradley Hand ITC" panose="03070402050302030203" pitchFamily="66" charset="0"/>
            </a:endParaRPr>
          </a:p>
        </p:txBody>
      </p:sp>
      <p:sp>
        <p:nvSpPr>
          <p:cNvPr id="3" name="Espace réservé du numéro de diapositive 2"/>
          <p:cNvSpPr>
            <a:spLocks noGrp="1"/>
          </p:cNvSpPr>
          <p:nvPr>
            <p:ph type="sldNum" sz="quarter" idx="12"/>
          </p:nvPr>
        </p:nvSpPr>
        <p:spPr/>
        <p:txBody>
          <a:bodyPr/>
          <a:lstStyle/>
          <a:p>
            <a:fld id="{1D19D0A2-BBF5-4B7E-A646-CBE7ACEBDC00}" type="slidenum">
              <a:rPr lang="fr-FR" smtClean="0"/>
              <a:t>11</a:t>
            </a:fld>
            <a:endParaRPr lang="fr-FR"/>
          </a:p>
        </p:txBody>
      </p:sp>
      <p:pic>
        <p:nvPicPr>
          <p:cNvPr id="41" name="Picture 2"/>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172400" y="63982"/>
            <a:ext cx="839951" cy="1697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9540368" y="318449"/>
            <a:ext cx="160784" cy="160784"/>
          </a:xfrm>
          <a:prstGeom prst="rect">
            <a:avLst/>
          </a:prstGeom>
        </p:spPr>
      </p:pic>
      <p:sp>
        <p:nvSpPr>
          <p:cNvPr id="46" name="ZoneTexte 45"/>
          <p:cNvSpPr txBox="1"/>
          <p:nvPr/>
        </p:nvSpPr>
        <p:spPr>
          <a:xfrm>
            <a:off x="3551515" y="4853512"/>
            <a:ext cx="1468672" cy="261610"/>
          </a:xfrm>
          <a:prstGeom prst="rect">
            <a:avLst/>
          </a:prstGeom>
          <a:noFill/>
        </p:spPr>
        <p:txBody>
          <a:bodyPr wrap="none" rtlCol="0">
            <a:spAutoFit/>
          </a:bodyPr>
          <a:lstStyle/>
          <a:p>
            <a:r>
              <a:rPr lang="fr-FR" sz="1100" dirty="0" smtClean="0">
                <a:latin typeface="Century Gothic" panose="020B0502020202020204" pitchFamily="34" charset="0"/>
              </a:rPr>
              <a:t>Document interne </a:t>
            </a:r>
            <a:endParaRPr lang="fr-FR" sz="1100" dirty="0">
              <a:latin typeface="Century Gothic" panose="020B0502020202020204" pitchFamily="34" charset="0"/>
            </a:endParaRPr>
          </a:p>
        </p:txBody>
      </p:sp>
      <p:pic>
        <p:nvPicPr>
          <p:cNvPr id="47" name="Image 46">
            <a:hlinkClick r:id="rId14" action="ppaction://hlinksldjump"/>
          </p:cNvPr>
          <p:cNvPicPr>
            <a:picLocks noChangeAspect="1"/>
          </p:cNvPicPr>
          <p:nvPr/>
        </p:nvPicPr>
        <p:blipFill>
          <a:blip r:embed="rId15"/>
          <a:stretch>
            <a:fillRect/>
          </a:stretch>
        </p:blipFill>
        <p:spPr>
          <a:xfrm>
            <a:off x="116398" y="4736762"/>
            <a:ext cx="1054458" cy="355072"/>
          </a:xfrm>
          <a:prstGeom prst="rect">
            <a:avLst/>
          </a:prstGeom>
        </p:spPr>
      </p:pic>
    </p:spTree>
    <p:extLst>
      <p:ext uri="{BB962C8B-B14F-4D97-AF65-F5344CB8AC3E}">
        <p14:creationId xmlns:p14="http://schemas.microsoft.com/office/powerpoint/2010/main" val="2642302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81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Image 21"/>
          <p:cNvPicPr>
            <a:picLocks noChangeAspect="1"/>
          </p:cNvPicPr>
          <p:nvPr/>
        </p:nvPicPr>
        <p:blipFill rotWithShape="1">
          <a:blip r:embed="rId3">
            <a:duotone>
              <a:schemeClr val="accent2">
                <a:shade val="45000"/>
                <a:satMod val="135000"/>
              </a:schemeClr>
              <a:prstClr val="white"/>
            </a:duotone>
          </a:blip>
          <a:srcRect l="-1928" t="-32578" r="-1" b="4829"/>
          <a:stretch/>
        </p:blipFill>
        <p:spPr>
          <a:xfrm>
            <a:off x="8134841" y="233722"/>
            <a:ext cx="915067" cy="116547"/>
          </a:xfrm>
          <a:prstGeom prst="rect">
            <a:avLst/>
          </a:prstGeom>
        </p:spPr>
      </p:pic>
      <p:pic>
        <p:nvPicPr>
          <p:cNvPr id="307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72450" y="63500"/>
            <a:ext cx="839788" cy="1698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3" name="Rectangle 52"/>
          <p:cNvSpPr/>
          <p:nvPr/>
        </p:nvSpPr>
        <p:spPr>
          <a:xfrm>
            <a:off x="7691438" y="63500"/>
            <a:ext cx="1344612" cy="492125"/>
          </a:xfrm>
          <a:prstGeom prst="rect">
            <a:avLst/>
          </a:prstGeom>
          <a:solidFill>
            <a:srgbClr val="FFFFFF"/>
          </a:solidFill>
        </p:spPr>
        <p:style>
          <a:lnRef idx="1">
            <a:schemeClr val="accent2"/>
          </a:lnRef>
          <a:fillRef idx="2">
            <a:schemeClr val="accent2"/>
          </a:fillRef>
          <a:effectRef idx="1">
            <a:schemeClr val="accent2"/>
          </a:effectRef>
          <a:fontRef idx="minor">
            <a:schemeClr val="dk1"/>
          </a:fontRef>
        </p:style>
        <p:txBody>
          <a:bodyPr anchor="ctr"/>
          <a:lstStyle/>
          <a:p>
            <a:pPr algn="ctr" eaLnBrk="1" fontAlgn="auto" hangingPunct="1">
              <a:spcBef>
                <a:spcPts val="0"/>
              </a:spcBef>
              <a:spcAft>
                <a:spcPts val="0"/>
              </a:spcAft>
              <a:defRPr/>
            </a:pPr>
            <a:endParaRPr lang="fr-FR"/>
          </a:p>
        </p:txBody>
      </p:sp>
      <p:graphicFrame>
        <p:nvGraphicFramePr>
          <p:cNvPr id="3" name="Tableau 2"/>
          <p:cNvGraphicFramePr>
            <a:graphicFrameLocks noGrp="1"/>
          </p:cNvGraphicFramePr>
          <p:nvPr/>
        </p:nvGraphicFramePr>
        <p:xfrm>
          <a:off x="283275" y="607318"/>
          <a:ext cx="3857211" cy="4005543"/>
        </p:xfrm>
        <a:graphic>
          <a:graphicData uri="http://schemas.openxmlformats.org/drawingml/2006/table">
            <a:tbl>
              <a:tblPr firstRow="1" bandRow="1">
                <a:tableStyleId>{5C22544A-7EE6-4342-B048-85BDC9FD1C3A}</a:tableStyleId>
              </a:tblPr>
              <a:tblGrid>
                <a:gridCol w="302526">
                  <a:extLst>
                    <a:ext uri="{9D8B030D-6E8A-4147-A177-3AD203B41FA5}">
                      <a16:colId xmlns:a16="http://schemas.microsoft.com/office/drawing/2014/main" val="20000"/>
                    </a:ext>
                  </a:extLst>
                </a:gridCol>
                <a:gridCol w="718500">
                  <a:extLst>
                    <a:ext uri="{9D8B030D-6E8A-4147-A177-3AD203B41FA5}">
                      <a16:colId xmlns:a16="http://schemas.microsoft.com/office/drawing/2014/main" val="20001"/>
                    </a:ext>
                  </a:extLst>
                </a:gridCol>
                <a:gridCol w="945395">
                  <a:extLst>
                    <a:ext uri="{9D8B030D-6E8A-4147-A177-3AD203B41FA5}">
                      <a16:colId xmlns:a16="http://schemas.microsoft.com/office/drawing/2014/main" val="20002"/>
                    </a:ext>
                  </a:extLst>
                </a:gridCol>
                <a:gridCol w="945395">
                  <a:extLst>
                    <a:ext uri="{9D8B030D-6E8A-4147-A177-3AD203B41FA5}">
                      <a16:colId xmlns:a16="http://schemas.microsoft.com/office/drawing/2014/main" val="20003"/>
                    </a:ext>
                  </a:extLst>
                </a:gridCol>
                <a:gridCol w="945395">
                  <a:extLst>
                    <a:ext uri="{9D8B030D-6E8A-4147-A177-3AD203B41FA5}">
                      <a16:colId xmlns:a16="http://schemas.microsoft.com/office/drawing/2014/main" val="20004"/>
                    </a:ext>
                  </a:extLst>
                </a:gridCol>
              </a:tblGrid>
              <a:tr h="254392">
                <a:tc>
                  <a:txBody>
                    <a:bodyPr/>
                    <a:lstStyle/>
                    <a:p>
                      <a:pPr algn="ctr"/>
                      <a:endParaRPr lang="fr-FR" sz="800" dirty="0"/>
                    </a:p>
                  </a:txBody>
                  <a:tcPr>
                    <a:solidFill>
                      <a:schemeClr val="bg1"/>
                    </a:solidFill>
                  </a:tcPr>
                </a:tc>
                <a:tc>
                  <a:txBody>
                    <a:bodyPr/>
                    <a:lstStyle/>
                    <a:p>
                      <a:pPr algn="ctr"/>
                      <a:endParaRPr lang="fr-FR" sz="800" dirty="0"/>
                    </a:p>
                  </a:txBody>
                  <a:tcPr anchor="ctr">
                    <a:solidFill>
                      <a:schemeClr val="bg1"/>
                    </a:solidFill>
                  </a:tcPr>
                </a:tc>
                <a:tc gridSpan="3">
                  <a:txBody>
                    <a:bodyPr/>
                    <a:lstStyle/>
                    <a:p>
                      <a:pPr algn="ctr"/>
                      <a:r>
                        <a:rPr lang="fr-FR" sz="1000" dirty="0" smtClean="0"/>
                        <a:t>Montant par rapport à la durée de</a:t>
                      </a:r>
                      <a:r>
                        <a:rPr lang="fr-FR" sz="1000" baseline="0" dirty="0" smtClean="0"/>
                        <a:t> crédit*</a:t>
                      </a:r>
                      <a:endParaRPr lang="fr-FR" sz="1000" dirty="0"/>
                    </a:p>
                  </a:txBody>
                  <a:tcPr anchor="ctr">
                    <a:solidFill>
                      <a:schemeClr val="tx2">
                        <a:lumMod val="60000"/>
                        <a:lumOff val="40000"/>
                      </a:schemeClr>
                    </a:solid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0"/>
                  </a:ext>
                </a:extLst>
              </a:tr>
              <a:tr h="197429">
                <a:tc rowSpan="19">
                  <a:txBody>
                    <a:bodyPr/>
                    <a:lstStyle/>
                    <a:p>
                      <a:pPr algn="ctr"/>
                      <a:r>
                        <a:rPr lang="fr-FR" sz="1000" b="1" dirty="0" smtClean="0">
                          <a:solidFill>
                            <a:schemeClr val="bg1"/>
                          </a:solidFill>
                        </a:rPr>
                        <a:t>Mensualité</a:t>
                      </a:r>
                      <a:endParaRPr lang="fr-FR" sz="1000" b="1" dirty="0">
                        <a:solidFill>
                          <a:schemeClr val="bg1"/>
                        </a:solidFill>
                      </a:endParaRPr>
                    </a:p>
                  </a:txBody>
                  <a:tcPr vert="vert270">
                    <a:solidFill>
                      <a:schemeClr val="tx2">
                        <a:lumMod val="60000"/>
                        <a:lumOff val="40000"/>
                      </a:schemeClr>
                    </a:solidFill>
                  </a:tcPr>
                </a:tc>
                <a:tc>
                  <a:txBody>
                    <a:bodyPr/>
                    <a:lstStyle/>
                    <a:p>
                      <a:pPr algn="r" fontAlgn="t"/>
                      <a:endParaRPr lang="fr-FR" sz="1000" b="0" i="0" u="none" strike="noStrike" dirty="0">
                        <a:solidFill>
                          <a:srgbClr val="000000"/>
                        </a:solidFill>
                        <a:effectLst/>
                        <a:latin typeface="Calibri"/>
                      </a:endParaRPr>
                    </a:p>
                  </a:txBody>
                  <a:tcPr marL="0" marR="180000" marT="0" marB="0" anchor="ctr"/>
                </a:tc>
                <a:tc>
                  <a:txBody>
                    <a:bodyPr/>
                    <a:lstStyle/>
                    <a:p>
                      <a:pPr algn="ctr" fontAlgn="ctr"/>
                      <a:r>
                        <a:rPr lang="fr-FR" sz="1000" b="1" i="0" u="none" strike="noStrike" dirty="0">
                          <a:solidFill>
                            <a:srgbClr val="000000"/>
                          </a:solidFill>
                          <a:effectLst/>
                          <a:latin typeface="Calibri"/>
                        </a:rPr>
                        <a:t>15 ans</a:t>
                      </a:r>
                    </a:p>
                  </a:txBody>
                  <a:tcPr marL="0" marR="0" marT="0" marB="0" anchor="ctr"/>
                </a:tc>
                <a:tc>
                  <a:txBody>
                    <a:bodyPr/>
                    <a:lstStyle/>
                    <a:p>
                      <a:pPr algn="ctr" fontAlgn="ctr"/>
                      <a:r>
                        <a:rPr lang="fr-FR" sz="1000" b="1" i="0" u="none" strike="noStrike" dirty="0">
                          <a:solidFill>
                            <a:srgbClr val="000000"/>
                          </a:solidFill>
                          <a:effectLst/>
                          <a:latin typeface="Calibri"/>
                        </a:rPr>
                        <a:t>20 ans</a:t>
                      </a:r>
                    </a:p>
                  </a:txBody>
                  <a:tcPr marL="0" marR="0" marT="0" marB="0" anchor="ctr"/>
                </a:tc>
                <a:tc>
                  <a:txBody>
                    <a:bodyPr/>
                    <a:lstStyle/>
                    <a:p>
                      <a:pPr algn="ctr" fontAlgn="ctr"/>
                      <a:r>
                        <a:rPr lang="fr-FR" sz="1000" b="1" i="0" u="none" strike="noStrike" dirty="0">
                          <a:solidFill>
                            <a:srgbClr val="000000"/>
                          </a:solidFill>
                          <a:effectLst/>
                          <a:latin typeface="Calibri"/>
                        </a:rPr>
                        <a:t>25 ans</a:t>
                      </a:r>
                    </a:p>
                  </a:txBody>
                  <a:tcPr marL="0" marR="0" marT="0" marB="0" anchor="ctr"/>
                </a:tc>
                <a:extLst>
                  <a:ext uri="{0D108BD9-81ED-4DB2-BD59-A6C34878D82A}">
                    <a16:rowId xmlns:a16="http://schemas.microsoft.com/office/drawing/2014/main" val="10001"/>
                  </a:ext>
                </a:extLst>
              </a:tr>
              <a:tr h="197429">
                <a:tc vMerge="1">
                  <a:txBody>
                    <a:bodyPr/>
                    <a:lstStyle/>
                    <a:p>
                      <a:pPr algn="ctr"/>
                      <a:endParaRPr lang="fr-FR" sz="800" b="1" dirty="0"/>
                    </a:p>
                  </a:txBody>
                  <a:tcPr/>
                </a:tc>
                <a:tc>
                  <a:txBody>
                    <a:bodyPr/>
                    <a:lstStyle/>
                    <a:p>
                      <a:pPr algn="r" fontAlgn="ctr"/>
                      <a:r>
                        <a:rPr lang="fr-FR" sz="1000" b="1" i="0" u="none" strike="noStrike" dirty="0">
                          <a:solidFill>
                            <a:srgbClr val="000000"/>
                          </a:solidFill>
                          <a:effectLst/>
                          <a:latin typeface="Calibri"/>
                        </a:rPr>
                        <a:t>300 €</a:t>
                      </a:r>
                    </a:p>
                  </a:txBody>
                  <a:tcPr marL="0" marR="180000" marT="0" marB="0" anchor="ctr"/>
                </a:tc>
                <a:tc>
                  <a:txBody>
                    <a:bodyPr/>
                    <a:lstStyle/>
                    <a:p>
                      <a:pPr algn="ctr" fontAlgn="ctr"/>
                      <a:r>
                        <a:rPr lang="fr-FR" sz="1000" b="0" i="0" u="none" strike="noStrike">
                          <a:solidFill>
                            <a:srgbClr val="000000"/>
                          </a:solidFill>
                          <a:effectLst/>
                          <a:latin typeface="Calibri" panose="020F0502020204030204" pitchFamily="34" charset="0"/>
                        </a:rPr>
                        <a:t>47 498</a:t>
                      </a:r>
                    </a:p>
                  </a:txBody>
                  <a:tcPr marL="171450" marR="0" marT="0" marB="0" anchor="ctr"/>
                </a:tc>
                <a:tc>
                  <a:txBody>
                    <a:bodyPr/>
                    <a:lstStyle/>
                    <a:p>
                      <a:pPr algn="ctr" fontAlgn="ctr"/>
                      <a:r>
                        <a:rPr lang="fr-FR" sz="1000" b="0" i="0" u="none" strike="noStrike">
                          <a:solidFill>
                            <a:srgbClr val="000000"/>
                          </a:solidFill>
                          <a:effectLst/>
                          <a:latin typeface="Calibri" panose="020F0502020204030204" pitchFamily="34" charset="0"/>
                        </a:rPr>
                        <a:t>59 469</a:t>
                      </a:r>
                    </a:p>
                  </a:txBody>
                  <a:tcPr marL="171450" marR="0" marT="0" marB="0" anchor="ctr"/>
                </a:tc>
                <a:tc>
                  <a:txBody>
                    <a:bodyPr/>
                    <a:lstStyle/>
                    <a:p>
                      <a:pPr algn="ctr" fontAlgn="ctr"/>
                      <a:r>
                        <a:rPr lang="fr-FR" sz="1000" b="0" i="0" u="none" strike="noStrike">
                          <a:solidFill>
                            <a:srgbClr val="000000"/>
                          </a:solidFill>
                          <a:effectLst/>
                          <a:latin typeface="Calibri" panose="020F0502020204030204" pitchFamily="34" charset="0"/>
                        </a:rPr>
                        <a:t>69 416</a:t>
                      </a:r>
                    </a:p>
                  </a:txBody>
                  <a:tcPr marL="171450" marR="0" marT="0" marB="0" anchor="ctr"/>
                </a:tc>
                <a:extLst>
                  <a:ext uri="{0D108BD9-81ED-4DB2-BD59-A6C34878D82A}">
                    <a16:rowId xmlns:a16="http://schemas.microsoft.com/office/drawing/2014/main" val="10002"/>
                  </a:ext>
                </a:extLst>
              </a:tr>
              <a:tr h="197429">
                <a:tc vMerge="1">
                  <a:txBody>
                    <a:bodyPr/>
                    <a:lstStyle/>
                    <a:p>
                      <a:pPr algn="ctr"/>
                      <a:endParaRPr lang="fr-FR" sz="800" b="1" baseline="0" dirty="0" smtClean="0"/>
                    </a:p>
                  </a:txBody>
                  <a:tcPr/>
                </a:tc>
                <a:tc>
                  <a:txBody>
                    <a:bodyPr/>
                    <a:lstStyle/>
                    <a:p>
                      <a:pPr algn="r" fontAlgn="ctr"/>
                      <a:r>
                        <a:rPr lang="fr-FR" sz="1000" b="1" i="0" u="none" strike="noStrike" dirty="0">
                          <a:solidFill>
                            <a:srgbClr val="000000"/>
                          </a:solidFill>
                          <a:effectLst/>
                          <a:latin typeface="Calibri"/>
                        </a:rPr>
                        <a:t>400 €</a:t>
                      </a:r>
                    </a:p>
                  </a:txBody>
                  <a:tcPr marL="0" marR="180000" marT="0" marB="0" anchor="ctr"/>
                </a:tc>
                <a:tc>
                  <a:txBody>
                    <a:bodyPr/>
                    <a:lstStyle/>
                    <a:p>
                      <a:pPr algn="ctr" fontAlgn="ctr"/>
                      <a:r>
                        <a:rPr lang="fr-FR" sz="1000" b="0" i="0" u="none" strike="noStrike">
                          <a:solidFill>
                            <a:srgbClr val="000000"/>
                          </a:solidFill>
                          <a:effectLst/>
                          <a:latin typeface="Calibri" panose="020F0502020204030204" pitchFamily="34" charset="0"/>
                        </a:rPr>
                        <a:t>63 331</a:t>
                      </a:r>
                    </a:p>
                  </a:txBody>
                  <a:tcPr marL="171450" marR="0" marT="0" marB="0" anchor="ctr"/>
                </a:tc>
                <a:tc>
                  <a:txBody>
                    <a:bodyPr/>
                    <a:lstStyle/>
                    <a:p>
                      <a:pPr algn="ctr" fontAlgn="ctr"/>
                      <a:r>
                        <a:rPr lang="fr-FR" sz="1000" b="0" i="0" u="none" strike="noStrike">
                          <a:solidFill>
                            <a:srgbClr val="000000"/>
                          </a:solidFill>
                          <a:effectLst/>
                          <a:latin typeface="Calibri" panose="020F0502020204030204" pitchFamily="34" charset="0"/>
                        </a:rPr>
                        <a:t>79 292</a:t>
                      </a:r>
                    </a:p>
                  </a:txBody>
                  <a:tcPr marL="171450" marR="0" marT="0" marB="0" anchor="ctr"/>
                </a:tc>
                <a:tc>
                  <a:txBody>
                    <a:bodyPr/>
                    <a:lstStyle/>
                    <a:p>
                      <a:pPr algn="ctr" fontAlgn="ctr"/>
                      <a:r>
                        <a:rPr lang="fr-FR" sz="1000" b="0" i="0" u="none" strike="noStrike">
                          <a:solidFill>
                            <a:srgbClr val="000000"/>
                          </a:solidFill>
                          <a:effectLst/>
                          <a:latin typeface="Calibri" panose="020F0502020204030204" pitchFamily="34" charset="0"/>
                        </a:rPr>
                        <a:t>92 554</a:t>
                      </a:r>
                    </a:p>
                  </a:txBody>
                  <a:tcPr marL="171450" marR="0" marT="0" marB="0" anchor="ctr"/>
                </a:tc>
                <a:extLst>
                  <a:ext uri="{0D108BD9-81ED-4DB2-BD59-A6C34878D82A}">
                    <a16:rowId xmlns:a16="http://schemas.microsoft.com/office/drawing/2014/main" val="10003"/>
                  </a:ext>
                </a:extLst>
              </a:tr>
              <a:tr h="197429">
                <a:tc vMerge="1">
                  <a:txBody>
                    <a:bodyPr/>
                    <a:lstStyle/>
                    <a:p>
                      <a:pPr algn="ctr"/>
                      <a:endParaRPr lang="fr-FR" sz="800" b="1" dirty="0"/>
                    </a:p>
                  </a:txBody>
                  <a:tcPr/>
                </a:tc>
                <a:tc>
                  <a:txBody>
                    <a:bodyPr/>
                    <a:lstStyle/>
                    <a:p>
                      <a:pPr algn="r" fontAlgn="ctr"/>
                      <a:r>
                        <a:rPr lang="fr-FR" sz="1000" b="1" i="0" u="none" strike="noStrike" dirty="0">
                          <a:solidFill>
                            <a:srgbClr val="000000"/>
                          </a:solidFill>
                          <a:effectLst/>
                          <a:latin typeface="Calibri"/>
                        </a:rPr>
                        <a:t>500 €</a:t>
                      </a:r>
                    </a:p>
                  </a:txBody>
                  <a:tcPr marL="0" marR="180000" marT="0" marB="0" anchor="ctr"/>
                </a:tc>
                <a:tc>
                  <a:txBody>
                    <a:bodyPr/>
                    <a:lstStyle/>
                    <a:p>
                      <a:pPr algn="ctr" fontAlgn="ctr"/>
                      <a:r>
                        <a:rPr lang="fr-FR" sz="1000" b="0" i="0" u="none" strike="noStrike">
                          <a:solidFill>
                            <a:srgbClr val="000000"/>
                          </a:solidFill>
                          <a:effectLst/>
                          <a:latin typeface="Calibri" panose="020F0502020204030204" pitchFamily="34" charset="0"/>
                        </a:rPr>
                        <a:t>79 163</a:t>
                      </a:r>
                    </a:p>
                  </a:txBody>
                  <a:tcPr marL="171450" marR="0" marT="0" marB="0" anchor="ctr"/>
                </a:tc>
                <a:tc>
                  <a:txBody>
                    <a:bodyPr/>
                    <a:lstStyle/>
                    <a:p>
                      <a:pPr algn="ctr" fontAlgn="ctr"/>
                      <a:r>
                        <a:rPr lang="fr-FR" sz="1000" b="0" i="0" u="none" strike="noStrike">
                          <a:solidFill>
                            <a:srgbClr val="000000"/>
                          </a:solidFill>
                          <a:effectLst/>
                          <a:latin typeface="Calibri" panose="020F0502020204030204" pitchFamily="34" charset="0"/>
                        </a:rPr>
                        <a:t>99 115</a:t>
                      </a:r>
                    </a:p>
                  </a:txBody>
                  <a:tcPr marL="171450" marR="0" marT="0" marB="0" anchor="ctr"/>
                </a:tc>
                <a:tc>
                  <a:txBody>
                    <a:bodyPr/>
                    <a:lstStyle/>
                    <a:p>
                      <a:pPr algn="ctr" fontAlgn="ctr"/>
                      <a:r>
                        <a:rPr lang="fr-FR" sz="1000" b="0" i="0" u="none" strike="noStrike">
                          <a:solidFill>
                            <a:srgbClr val="000000"/>
                          </a:solidFill>
                          <a:effectLst/>
                          <a:latin typeface="Calibri" panose="020F0502020204030204" pitchFamily="34" charset="0"/>
                        </a:rPr>
                        <a:t>115 693</a:t>
                      </a:r>
                    </a:p>
                  </a:txBody>
                  <a:tcPr marL="171450" marR="0" marT="0" marB="0" anchor="ctr"/>
                </a:tc>
                <a:extLst>
                  <a:ext uri="{0D108BD9-81ED-4DB2-BD59-A6C34878D82A}">
                    <a16:rowId xmlns:a16="http://schemas.microsoft.com/office/drawing/2014/main" val="10004"/>
                  </a:ext>
                </a:extLst>
              </a:tr>
              <a:tr h="197429">
                <a:tc vMerge="1">
                  <a:txBody>
                    <a:bodyPr/>
                    <a:lstStyle/>
                    <a:p>
                      <a:pPr algn="ctr"/>
                      <a:endParaRPr lang="fr-FR" sz="800" b="1" dirty="0" smtClean="0"/>
                    </a:p>
                  </a:txBody>
                  <a:tcPr/>
                </a:tc>
                <a:tc>
                  <a:txBody>
                    <a:bodyPr/>
                    <a:lstStyle/>
                    <a:p>
                      <a:pPr algn="r" fontAlgn="ctr"/>
                      <a:r>
                        <a:rPr lang="fr-FR" sz="1000" b="1" i="0" u="none" strike="noStrike" dirty="0">
                          <a:solidFill>
                            <a:srgbClr val="000000"/>
                          </a:solidFill>
                          <a:effectLst/>
                          <a:latin typeface="Calibri"/>
                        </a:rPr>
                        <a:t>600 €</a:t>
                      </a:r>
                    </a:p>
                  </a:txBody>
                  <a:tcPr marL="0" marR="180000" marT="0" marB="0" anchor="ctr"/>
                </a:tc>
                <a:tc>
                  <a:txBody>
                    <a:bodyPr/>
                    <a:lstStyle/>
                    <a:p>
                      <a:pPr algn="ctr" fontAlgn="ctr"/>
                      <a:r>
                        <a:rPr lang="fr-FR" sz="1000" b="0" i="0" u="none" strike="noStrike">
                          <a:solidFill>
                            <a:srgbClr val="000000"/>
                          </a:solidFill>
                          <a:effectLst/>
                          <a:latin typeface="Calibri" panose="020F0502020204030204" pitchFamily="34" charset="0"/>
                        </a:rPr>
                        <a:t>94 996</a:t>
                      </a:r>
                    </a:p>
                  </a:txBody>
                  <a:tcPr marL="171450" marR="0" marT="0" marB="0" anchor="ctr"/>
                </a:tc>
                <a:tc>
                  <a:txBody>
                    <a:bodyPr/>
                    <a:lstStyle/>
                    <a:p>
                      <a:pPr algn="ctr" fontAlgn="b"/>
                      <a:r>
                        <a:rPr lang="fr-FR" sz="1000" b="0" i="0" u="none" strike="noStrike">
                          <a:solidFill>
                            <a:srgbClr val="000000"/>
                          </a:solidFill>
                          <a:effectLst/>
                          <a:latin typeface="Calibri" panose="020F0502020204030204" pitchFamily="34" charset="0"/>
                        </a:rPr>
                        <a:t>118 938</a:t>
                      </a:r>
                      <a:endParaRPr lang="fr-FR" sz="1000" b="0" i="0" u="none" strike="noStrike">
                        <a:effectLst/>
                        <a:latin typeface="Helv"/>
                      </a:endParaRPr>
                    </a:p>
                  </a:txBody>
                  <a:tcPr marL="171450" marR="0" marT="0" marB="0" anchor="ctr"/>
                </a:tc>
                <a:tc>
                  <a:txBody>
                    <a:bodyPr/>
                    <a:lstStyle/>
                    <a:p>
                      <a:pPr algn="ctr" fontAlgn="ctr"/>
                      <a:r>
                        <a:rPr lang="fr-FR" sz="1000" b="0" i="0" u="none" strike="noStrike">
                          <a:solidFill>
                            <a:srgbClr val="000000"/>
                          </a:solidFill>
                          <a:effectLst/>
                          <a:latin typeface="Calibri" panose="020F0502020204030204" pitchFamily="34" charset="0"/>
                        </a:rPr>
                        <a:t>138 831</a:t>
                      </a:r>
                    </a:p>
                  </a:txBody>
                  <a:tcPr marL="171450" marR="0" marT="0" marB="0" anchor="ctr"/>
                </a:tc>
                <a:extLst>
                  <a:ext uri="{0D108BD9-81ED-4DB2-BD59-A6C34878D82A}">
                    <a16:rowId xmlns:a16="http://schemas.microsoft.com/office/drawing/2014/main" val="10005"/>
                  </a:ext>
                </a:extLst>
              </a:tr>
              <a:tr h="197429">
                <a:tc vMerge="1">
                  <a:txBody>
                    <a:bodyPr/>
                    <a:lstStyle/>
                    <a:p>
                      <a:pPr algn="ctr"/>
                      <a:endParaRPr lang="fr-FR" sz="800" b="1" dirty="0"/>
                    </a:p>
                  </a:txBody>
                  <a:tcPr/>
                </a:tc>
                <a:tc>
                  <a:txBody>
                    <a:bodyPr/>
                    <a:lstStyle/>
                    <a:p>
                      <a:pPr algn="r" fontAlgn="ctr"/>
                      <a:r>
                        <a:rPr lang="fr-FR" sz="1000" b="1" i="0" u="none" strike="noStrike" dirty="0">
                          <a:solidFill>
                            <a:srgbClr val="000000"/>
                          </a:solidFill>
                          <a:effectLst/>
                          <a:latin typeface="Calibri"/>
                        </a:rPr>
                        <a:t>700 €</a:t>
                      </a:r>
                    </a:p>
                  </a:txBody>
                  <a:tcPr marL="0" marR="180000" marT="0" marB="0" anchor="ctr"/>
                </a:tc>
                <a:tc>
                  <a:txBody>
                    <a:bodyPr/>
                    <a:lstStyle/>
                    <a:p>
                      <a:pPr algn="ctr" fontAlgn="ctr"/>
                      <a:r>
                        <a:rPr lang="fr-FR" sz="1000" b="0" i="0" u="none" strike="noStrike">
                          <a:solidFill>
                            <a:srgbClr val="000000"/>
                          </a:solidFill>
                          <a:effectLst/>
                          <a:latin typeface="Calibri" panose="020F0502020204030204" pitchFamily="34" charset="0"/>
                        </a:rPr>
                        <a:t>110 829</a:t>
                      </a:r>
                    </a:p>
                  </a:txBody>
                  <a:tcPr marL="171450" marR="0" marT="0" marB="0" anchor="ctr"/>
                </a:tc>
                <a:tc>
                  <a:txBody>
                    <a:bodyPr/>
                    <a:lstStyle/>
                    <a:p>
                      <a:pPr algn="ctr" fontAlgn="ctr"/>
                      <a:r>
                        <a:rPr lang="fr-FR" sz="1000" b="0" i="0" u="none" strike="noStrike">
                          <a:solidFill>
                            <a:srgbClr val="000000"/>
                          </a:solidFill>
                          <a:effectLst/>
                          <a:latin typeface="Calibri" panose="020F0502020204030204" pitchFamily="34" charset="0"/>
                        </a:rPr>
                        <a:t>138 761</a:t>
                      </a:r>
                    </a:p>
                  </a:txBody>
                  <a:tcPr marL="171450" marR="0" marT="0" marB="0" anchor="ctr"/>
                </a:tc>
                <a:tc>
                  <a:txBody>
                    <a:bodyPr/>
                    <a:lstStyle/>
                    <a:p>
                      <a:pPr algn="ctr" fontAlgn="ctr"/>
                      <a:r>
                        <a:rPr lang="fr-FR" sz="1000" b="0" i="0" u="none" strike="noStrike">
                          <a:solidFill>
                            <a:srgbClr val="000000"/>
                          </a:solidFill>
                          <a:effectLst/>
                          <a:latin typeface="Calibri" panose="020F0502020204030204" pitchFamily="34" charset="0"/>
                        </a:rPr>
                        <a:t>161 970</a:t>
                      </a:r>
                    </a:p>
                  </a:txBody>
                  <a:tcPr marL="171450" marR="0" marT="0" marB="0" anchor="ctr"/>
                </a:tc>
                <a:extLst>
                  <a:ext uri="{0D108BD9-81ED-4DB2-BD59-A6C34878D82A}">
                    <a16:rowId xmlns:a16="http://schemas.microsoft.com/office/drawing/2014/main" val="10006"/>
                  </a:ext>
                </a:extLst>
              </a:tr>
              <a:tr h="197429">
                <a:tc vMerge="1">
                  <a:txBody>
                    <a:bodyPr/>
                    <a:lstStyle/>
                    <a:p>
                      <a:pPr algn="ctr"/>
                      <a:endParaRPr lang="fr-FR" sz="800" b="1" dirty="0"/>
                    </a:p>
                  </a:txBody>
                  <a:tcPr/>
                </a:tc>
                <a:tc>
                  <a:txBody>
                    <a:bodyPr/>
                    <a:lstStyle/>
                    <a:p>
                      <a:pPr algn="r" fontAlgn="ctr"/>
                      <a:r>
                        <a:rPr lang="fr-FR" sz="1000" b="1" i="0" u="none" strike="noStrike" dirty="0">
                          <a:solidFill>
                            <a:srgbClr val="000000"/>
                          </a:solidFill>
                          <a:effectLst/>
                          <a:latin typeface="Calibri"/>
                        </a:rPr>
                        <a:t>800 €</a:t>
                      </a:r>
                    </a:p>
                  </a:txBody>
                  <a:tcPr marL="0" marR="180000" marT="0" marB="0" anchor="ctr"/>
                </a:tc>
                <a:tc>
                  <a:txBody>
                    <a:bodyPr/>
                    <a:lstStyle/>
                    <a:p>
                      <a:pPr algn="ctr" fontAlgn="ctr"/>
                      <a:r>
                        <a:rPr lang="fr-FR" sz="1000" b="0" i="0" u="none" strike="noStrike">
                          <a:solidFill>
                            <a:srgbClr val="000000"/>
                          </a:solidFill>
                          <a:effectLst/>
                          <a:latin typeface="Calibri" panose="020F0502020204030204" pitchFamily="34" charset="0"/>
                        </a:rPr>
                        <a:t>126 661</a:t>
                      </a:r>
                    </a:p>
                  </a:txBody>
                  <a:tcPr marL="171450" marR="0" marT="0" marB="0" anchor="ctr"/>
                </a:tc>
                <a:tc>
                  <a:txBody>
                    <a:bodyPr/>
                    <a:lstStyle/>
                    <a:p>
                      <a:pPr algn="ctr" fontAlgn="ctr"/>
                      <a:r>
                        <a:rPr lang="fr-FR" sz="1000" b="0" i="0" u="none" strike="noStrike">
                          <a:solidFill>
                            <a:srgbClr val="000000"/>
                          </a:solidFill>
                          <a:effectLst/>
                          <a:latin typeface="Calibri" panose="020F0502020204030204" pitchFamily="34" charset="0"/>
                        </a:rPr>
                        <a:t>158 584</a:t>
                      </a:r>
                    </a:p>
                  </a:txBody>
                  <a:tcPr marL="171450" marR="0" marT="0" marB="0" anchor="ctr"/>
                </a:tc>
                <a:tc>
                  <a:txBody>
                    <a:bodyPr/>
                    <a:lstStyle/>
                    <a:p>
                      <a:pPr algn="ctr" fontAlgn="ctr"/>
                      <a:r>
                        <a:rPr lang="fr-FR" sz="1000" b="0" i="0" u="none" strike="noStrike">
                          <a:solidFill>
                            <a:srgbClr val="000000"/>
                          </a:solidFill>
                          <a:effectLst/>
                          <a:latin typeface="Calibri" panose="020F0502020204030204" pitchFamily="34" charset="0"/>
                        </a:rPr>
                        <a:t>185 108</a:t>
                      </a:r>
                    </a:p>
                  </a:txBody>
                  <a:tcPr marL="171450" marR="0" marT="0" marB="0" anchor="ctr"/>
                </a:tc>
                <a:extLst>
                  <a:ext uri="{0D108BD9-81ED-4DB2-BD59-A6C34878D82A}">
                    <a16:rowId xmlns:a16="http://schemas.microsoft.com/office/drawing/2014/main" val="10007"/>
                  </a:ext>
                </a:extLst>
              </a:tr>
              <a:tr h="197429">
                <a:tc vMerge="1">
                  <a:txBody>
                    <a:bodyPr/>
                    <a:lstStyle/>
                    <a:p>
                      <a:pPr algn="ctr"/>
                      <a:endParaRPr lang="fr-FR" sz="800" b="1" dirty="0"/>
                    </a:p>
                  </a:txBody>
                  <a:tcPr/>
                </a:tc>
                <a:tc>
                  <a:txBody>
                    <a:bodyPr/>
                    <a:lstStyle/>
                    <a:p>
                      <a:pPr algn="r" fontAlgn="ctr"/>
                      <a:r>
                        <a:rPr lang="fr-FR" sz="1000" b="1" i="0" u="none" strike="noStrike" dirty="0">
                          <a:solidFill>
                            <a:srgbClr val="000000"/>
                          </a:solidFill>
                          <a:effectLst/>
                          <a:latin typeface="Calibri"/>
                        </a:rPr>
                        <a:t>900 €</a:t>
                      </a:r>
                    </a:p>
                  </a:txBody>
                  <a:tcPr marL="0" marR="180000" marT="0" marB="0" anchor="ctr"/>
                </a:tc>
                <a:tc>
                  <a:txBody>
                    <a:bodyPr/>
                    <a:lstStyle/>
                    <a:p>
                      <a:pPr algn="ctr" fontAlgn="ctr"/>
                      <a:r>
                        <a:rPr lang="fr-FR" sz="1000" b="0" i="0" u="none" strike="noStrike">
                          <a:solidFill>
                            <a:srgbClr val="000000"/>
                          </a:solidFill>
                          <a:effectLst/>
                          <a:latin typeface="Calibri" panose="020F0502020204030204" pitchFamily="34" charset="0"/>
                        </a:rPr>
                        <a:t>142 494</a:t>
                      </a:r>
                    </a:p>
                  </a:txBody>
                  <a:tcPr marL="171450" marR="0" marT="0" marB="0" anchor="ctr"/>
                </a:tc>
                <a:tc>
                  <a:txBody>
                    <a:bodyPr/>
                    <a:lstStyle/>
                    <a:p>
                      <a:pPr algn="ctr" fontAlgn="ctr"/>
                      <a:r>
                        <a:rPr lang="fr-FR" sz="1000" b="0" i="0" u="none" strike="noStrike">
                          <a:solidFill>
                            <a:srgbClr val="000000"/>
                          </a:solidFill>
                          <a:effectLst/>
                          <a:latin typeface="Calibri" panose="020F0502020204030204" pitchFamily="34" charset="0"/>
                        </a:rPr>
                        <a:t>178 407</a:t>
                      </a:r>
                    </a:p>
                  </a:txBody>
                  <a:tcPr marL="171450" marR="0" marT="0" marB="0" anchor="ctr"/>
                </a:tc>
                <a:tc>
                  <a:txBody>
                    <a:bodyPr/>
                    <a:lstStyle/>
                    <a:p>
                      <a:pPr algn="ctr" fontAlgn="ctr"/>
                      <a:r>
                        <a:rPr lang="fr-FR" sz="1000" b="0" i="0" u="none" strike="noStrike">
                          <a:solidFill>
                            <a:srgbClr val="000000"/>
                          </a:solidFill>
                          <a:effectLst/>
                          <a:latin typeface="Calibri" panose="020F0502020204030204" pitchFamily="34" charset="0"/>
                        </a:rPr>
                        <a:t>208 247</a:t>
                      </a:r>
                    </a:p>
                  </a:txBody>
                  <a:tcPr marL="171450" marR="0" marT="0" marB="0" anchor="ctr"/>
                </a:tc>
                <a:extLst>
                  <a:ext uri="{0D108BD9-81ED-4DB2-BD59-A6C34878D82A}">
                    <a16:rowId xmlns:a16="http://schemas.microsoft.com/office/drawing/2014/main" val="10008"/>
                  </a:ext>
                </a:extLst>
              </a:tr>
              <a:tr h="197429">
                <a:tc vMerge="1">
                  <a:txBody>
                    <a:bodyPr/>
                    <a:lstStyle/>
                    <a:p>
                      <a:pPr algn="ctr"/>
                      <a:endParaRPr lang="fr-FR" sz="800" b="1" dirty="0"/>
                    </a:p>
                  </a:txBody>
                  <a:tcPr/>
                </a:tc>
                <a:tc>
                  <a:txBody>
                    <a:bodyPr/>
                    <a:lstStyle/>
                    <a:p>
                      <a:pPr algn="r" fontAlgn="ctr"/>
                      <a:r>
                        <a:rPr lang="fr-FR" sz="1000" b="1" i="0" u="none" strike="noStrike" dirty="0">
                          <a:solidFill>
                            <a:srgbClr val="000000"/>
                          </a:solidFill>
                          <a:effectLst/>
                          <a:latin typeface="Calibri"/>
                        </a:rPr>
                        <a:t>1 000 €</a:t>
                      </a:r>
                    </a:p>
                  </a:txBody>
                  <a:tcPr marL="0" marR="180000" marT="0" marB="0" anchor="ctr"/>
                </a:tc>
                <a:tc>
                  <a:txBody>
                    <a:bodyPr/>
                    <a:lstStyle/>
                    <a:p>
                      <a:pPr algn="ctr" fontAlgn="ctr"/>
                      <a:r>
                        <a:rPr lang="fr-FR" sz="1000" b="0" i="0" u="none" strike="noStrike">
                          <a:solidFill>
                            <a:srgbClr val="000000"/>
                          </a:solidFill>
                          <a:effectLst/>
                          <a:latin typeface="Calibri" panose="020F0502020204030204" pitchFamily="34" charset="0"/>
                        </a:rPr>
                        <a:t>158 327</a:t>
                      </a:r>
                    </a:p>
                  </a:txBody>
                  <a:tcPr marL="171450" marR="0" marT="0" marB="0" anchor="ctr"/>
                </a:tc>
                <a:tc>
                  <a:txBody>
                    <a:bodyPr/>
                    <a:lstStyle/>
                    <a:p>
                      <a:pPr algn="ctr" fontAlgn="ctr"/>
                      <a:r>
                        <a:rPr lang="fr-FR" sz="1000" b="0" i="0" u="none" strike="noStrike">
                          <a:solidFill>
                            <a:srgbClr val="000000"/>
                          </a:solidFill>
                          <a:effectLst/>
                          <a:latin typeface="Calibri" panose="020F0502020204030204" pitchFamily="34" charset="0"/>
                        </a:rPr>
                        <a:t>198 230</a:t>
                      </a:r>
                    </a:p>
                  </a:txBody>
                  <a:tcPr marL="171450" marR="0" marT="0" marB="0" anchor="ctr"/>
                </a:tc>
                <a:tc>
                  <a:txBody>
                    <a:bodyPr/>
                    <a:lstStyle/>
                    <a:p>
                      <a:pPr algn="ctr" fontAlgn="ctr"/>
                      <a:r>
                        <a:rPr lang="fr-FR" sz="1000" b="0" i="0" u="none" strike="noStrike">
                          <a:solidFill>
                            <a:srgbClr val="000000"/>
                          </a:solidFill>
                          <a:effectLst/>
                          <a:latin typeface="Calibri" panose="020F0502020204030204" pitchFamily="34" charset="0"/>
                        </a:rPr>
                        <a:t>231 385</a:t>
                      </a:r>
                    </a:p>
                  </a:txBody>
                  <a:tcPr marL="171450" marR="0" marT="0" marB="0" anchor="ctr"/>
                </a:tc>
                <a:extLst>
                  <a:ext uri="{0D108BD9-81ED-4DB2-BD59-A6C34878D82A}">
                    <a16:rowId xmlns:a16="http://schemas.microsoft.com/office/drawing/2014/main" val="10009"/>
                  </a:ext>
                </a:extLst>
              </a:tr>
              <a:tr h="197429">
                <a:tc vMerge="1">
                  <a:txBody>
                    <a:bodyPr/>
                    <a:lstStyle/>
                    <a:p>
                      <a:pPr algn="ctr"/>
                      <a:endParaRPr lang="fr-FR" sz="800" b="1" dirty="0"/>
                    </a:p>
                  </a:txBody>
                  <a:tcPr/>
                </a:tc>
                <a:tc>
                  <a:txBody>
                    <a:bodyPr/>
                    <a:lstStyle/>
                    <a:p>
                      <a:pPr algn="r" fontAlgn="ctr"/>
                      <a:r>
                        <a:rPr lang="fr-FR" sz="1000" b="1" i="0" u="none" strike="noStrike" dirty="0">
                          <a:solidFill>
                            <a:srgbClr val="000000"/>
                          </a:solidFill>
                          <a:effectLst/>
                          <a:latin typeface="Calibri"/>
                        </a:rPr>
                        <a:t>1 100 €</a:t>
                      </a:r>
                    </a:p>
                  </a:txBody>
                  <a:tcPr marL="0" marR="180000" marT="0" marB="0" anchor="ctr"/>
                </a:tc>
                <a:tc>
                  <a:txBody>
                    <a:bodyPr/>
                    <a:lstStyle/>
                    <a:p>
                      <a:pPr algn="ctr" fontAlgn="ctr"/>
                      <a:r>
                        <a:rPr lang="fr-FR" sz="1000" b="0" i="0" u="none" strike="noStrike">
                          <a:solidFill>
                            <a:srgbClr val="000000"/>
                          </a:solidFill>
                          <a:effectLst/>
                          <a:latin typeface="Calibri" panose="020F0502020204030204" pitchFamily="34" charset="0"/>
                        </a:rPr>
                        <a:t>174 159</a:t>
                      </a:r>
                    </a:p>
                  </a:txBody>
                  <a:tcPr marL="171450" marR="0" marT="0" marB="0" anchor="ctr"/>
                </a:tc>
                <a:tc>
                  <a:txBody>
                    <a:bodyPr/>
                    <a:lstStyle/>
                    <a:p>
                      <a:pPr algn="ctr" fontAlgn="ctr"/>
                      <a:r>
                        <a:rPr lang="fr-FR" sz="1000" b="0" i="0" u="none" strike="noStrike">
                          <a:solidFill>
                            <a:srgbClr val="000000"/>
                          </a:solidFill>
                          <a:effectLst/>
                          <a:latin typeface="Calibri" panose="020F0502020204030204" pitchFamily="34" charset="0"/>
                        </a:rPr>
                        <a:t>218 053</a:t>
                      </a:r>
                    </a:p>
                  </a:txBody>
                  <a:tcPr marL="171450" marR="0" marT="0" marB="0" anchor="ctr"/>
                </a:tc>
                <a:tc>
                  <a:txBody>
                    <a:bodyPr/>
                    <a:lstStyle/>
                    <a:p>
                      <a:pPr algn="ctr" fontAlgn="ctr"/>
                      <a:r>
                        <a:rPr lang="fr-FR" sz="1000" b="0" i="0" u="none" strike="noStrike">
                          <a:solidFill>
                            <a:srgbClr val="000000"/>
                          </a:solidFill>
                          <a:effectLst/>
                          <a:latin typeface="Calibri" panose="020F0502020204030204" pitchFamily="34" charset="0"/>
                        </a:rPr>
                        <a:t>254 524</a:t>
                      </a:r>
                    </a:p>
                  </a:txBody>
                  <a:tcPr marL="171450" marR="0" marT="0" marB="0" anchor="ctr"/>
                </a:tc>
                <a:extLst>
                  <a:ext uri="{0D108BD9-81ED-4DB2-BD59-A6C34878D82A}">
                    <a16:rowId xmlns:a16="http://schemas.microsoft.com/office/drawing/2014/main" val="10010"/>
                  </a:ext>
                </a:extLst>
              </a:tr>
              <a:tr h="197429">
                <a:tc vMerge="1">
                  <a:txBody>
                    <a:bodyPr/>
                    <a:lstStyle/>
                    <a:p>
                      <a:pPr algn="ctr"/>
                      <a:endParaRPr lang="fr-FR" sz="800" b="1" dirty="0"/>
                    </a:p>
                  </a:txBody>
                  <a:tcPr/>
                </a:tc>
                <a:tc>
                  <a:txBody>
                    <a:bodyPr/>
                    <a:lstStyle/>
                    <a:p>
                      <a:pPr algn="r" fontAlgn="ctr"/>
                      <a:r>
                        <a:rPr lang="fr-FR" sz="1000" b="1" i="0" u="none" strike="noStrike" dirty="0">
                          <a:solidFill>
                            <a:srgbClr val="000000"/>
                          </a:solidFill>
                          <a:effectLst/>
                          <a:latin typeface="Calibri"/>
                        </a:rPr>
                        <a:t>1 200 €</a:t>
                      </a:r>
                    </a:p>
                  </a:txBody>
                  <a:tcPr marL="0" marR="180000" marT="0" marB="0" anchor="ctr"/>
                </a:tc>
                <a:tc>
                  <a:txBody>
                    <a:bodyPr/>
                    <a:lstStyle/>
                    <a:p>
                      <a:pPr algn="ctr" fontAlgn="ctr"/>
                      <a:r>
                        <a:rPr lang="fr-FR" sz="1000" b="0" i="0" u="none" strike="noStrike">
                          <a:solidFill>
                            <a:srgbClr val="000000"/>
                          </a:solidFill>
                          <a:effectLst/>
                          <a:latin typeface="Calibri" panose="020F0502020204030204" pitchFamily="34" charset="0"/>
                        </a:rPr>
                        <a:t>189 992</a:t>
                      </a:r>
                    </a:p>
                  </a:txBody>
                  <a:tcPr marL="171450" marR="0" marT="0" marB="0" anchor="ctr"/>
                </a:tc>
                <a:tc>
                  <a:txBody>
                    <a:bodyPr/>
                    <a:lstStyle/>
                    <a:p>
                      <a:pPr algn="ctr" fontAlgn="ctr"/>
                      <a:r>
                        <a:rPr lang="fr-FR" sz="1000" b="0" i="0" u="none" strike="noStrike">
                          <a:solidFill>
                            <a:srgbClr val="000000"/>
                          </a:solidFill>
                          <a:effectLst/>
                          <a:latin typeface="Calibri" panose="020F0502020204030204" pitchFamily="34" charset="0"/>
                        </a:rPr>
                        <a:t>237 876</a:t>
                      </a:r>
                    </a:p>
                  </a:txBody>
                  <a:tcPr marL="171450" marR="0" marT="0" marB="0" anchor="ctr"/>
                </a:tc>
                <a:tc>
                  <a:txBody>
                    <a:bodyPr/>
                    <a:lstStyle/>
                    <a:p>
                      <a:pPr algn="ctr" fontAlgn="ctr"/>
                      <a:r>
                        <a:rPr lang="fr-FR" sz="1000" b="0" i="0" u="none" strike="noStrike">
                          <a:solidFill>
                            <a:srgbClr val="000000"/>
                          </a:solidFill>
                          <a:effectLst/>
                          <a:latin typeface="Calibri" panose="020F0502020204030204" pitchFamily="34" charset="0"/>
                        </a:rPr>
                        <a:t>277 662</a:t>
                      </a:r>
                    </a:p>
                  </a:txBody>
                  <a:tcPr marL="171450" marR="0" marT="0" marB="0" anchor="ctr"/>
                </a:tc>
                <a:extLst>
                  <a:ext uri="{0D108BD9-81ED-4DB2-BD59-A6C34878D82A}">
                    <a16:rowId xmlns:a16="http://schemas.microsoft.com/office/drawing/2014/main" val="10011"/>
                  </a:ext>
                </a:extLst>
              </a:tr>
              <a:tr h="197429">
                <a:tc vMerge="1">
                  <a:txBody>
                    <a:bodyPr/>
                    <a:lstStyle/>
                    <a:p>
                      <a:pPr algn="ctr"/>
                      <a:endParaRPr lang="fr-FR" sz="800" b="1" dirty="0"/>
                    </a:p>
                  </a:txBody>
                  <a:tcPr/>
                </a:tc>
                <a:tc>
                  <a:txBody>
                    <a:bodyPr/>
                    <a:lstStyle/>
                    <a:p>
                      <a:pPr algn="r" fontAlgn="ctr"/>
                      <a:r>
                        <a:rPr lang="fr-FR" sz="1000" b="1" i="0" u="none" strike="noStrike" dirty="0">
                          <a:solidFill>
                            <a:srgbClr val="000000"/>
                          </a:solidFill>
                          <a:effectLst/>
                          <a:latin typeface="Calibri"/>
                        </a:rPr>
                        <a:t>1 300 €</a:t>
                      </a:r>
                    </a:p>
                  </a:txBody>
                  <a:tcPr marL="0" marR="180000" marT="0" marB="0" anchor="ctr"/>
                </a:tc>
                <a:tc>
                  <a:txBody>
                    <a:bodyPr/>
                    <a:lstStyle/>
                    <a:p>
                      <a:pPr algn="ctr" fontAlgn="ctr"/>
                      <a:r>
                        <a:rPr lang="fr-FR" sz="1000" b="0" i="0" u="none" strike="noStrike">
                          <a:solidFill>
                            <a:srgbClr val="000000"/>
                          </a:solidFill>
                          <a:effectLst/>
                          <a:latin typeface="Calibri" panose="020F0502020204030204" pitchFamily="34" charset="0"/>
                        </a:rPr>
                        <a:t>205 824</a:t>
                      </a:r>
                    </a:p>
                  </a:txBody>
                  <a:tcPr marL="171450" marR="0" marT="0" marB="0" anchor="ctr"/>
                </a:tc>
                <a:tc>
                  <a:txBody>
                    <a:bodyPr/>
                    <a:lstStyle/>
                    <a:p>
                      <a:pPr algn="ctr" fontAlgn="ctr"/>
                      <a:r>
                        <a:rPr lang="fr-FR" sz="1000" b="0" i="0" u="none" strike="noStrike">
                          <a:solidFill>
                            <a:srgbClr val="000000"/>
                          </a:solidFill>
                          <a:effectLst/>
                          <a:latin typeface="Calibri" panose="020F0502020204030204" pitchFamily="34" charset="0"/>
                        </a:rPr>
                        <a:t>257 699</a:t>
                      </a:r>
                    </a:p>
                  </a:txBody>
                  <a:tcPr marL="171450" marR="0" marT="0" marB="0" anchor="ctr"/>
                </a:tc>
                <a:tc>
                  <a:txBody>
                    <a:bodyPr/>
                    <a:lstStyle/>
                    <a:p>
                      <a:pPr algn="ctr" fontAlgn="ctr"/>
                      <a:r>
                        <a:rPr lang="fr-FR" sz="1000" b="0" i="0" u="none" strike="noStrike">
                          <a:solidFill>
                            <a:srgbClr val="000000"/>
                          </a:solidFill>
                          <a:effectLst/>
                          <a:latin typeface="Calibri" panose="020F0502020204030204" pitchFamily="34" charset="0"/>
                        </a:rPr>
                        <a:t>300 801</a:t>
                      </a:r>
                    </a:p>
                  </a:txBody>
                  <a:tcPr marL="171450" marR="0" marT="0" marB="0" anchor="ctr"/>
                </a:tc>
                <a:extLst>
                  <a:ext uri="{0D108BD9-81ED-4DB2-BD59-A6C34878D82A}">
                    <a16:rowId xmlns:a16="http://schemas.microsoft.com/office/drawing/2014/main" val="10012"/>
                  </a:ext>
                </a:extLst>
              </a:tr>
              <a:tr h="197429">
                <a:tc vMerge="1">
                  <a:txBody>
                    <a:bodyPr/>
                    <a:lstStyle/>
                    <a:p>
                      <a:pPr algn="ctr"/>
                      <a:endParaRPr lang="fr-FR" sz="800" b="1" dirty="0"/>
                    </a:p>
                  </a:txBody>
                  <a:tcPr/>
                </a:tc>
                <a:tc>
                  <a:txBody>
                    <a:bodyPr/>
                    <a:lstStyle/>
                    <a:p>
                      <a:pPr algn="r" fontAlgn="ctr"/>
                      <a:r>
                        <a:rPr lang="fr-FR" sz="1000" b="1" i="0" u="none" strike="noStrike" dirty="0">
                          <a:solidFill>
                            <a:srgbClr val="000000"/>
                          </a:solidFill>
                          <a:effectLst/>
                          <a:latin typeface="Calibri"/>
                        </a:rPr>
                        <a:t>1 400 €</a:t>
                      </a:r>
                    </a:p>
                  </a:txBody>
                  <a:tcPr marL="0" marR="180000" marT="0" marB="0" anchor="ctr"/>
                </a:tc>
                <a:tc>
                  <a:txBody>
                    <a:bodyPr/>
                    <a:lstStyle/>
                    <a:p>
                      <a:pPr algn="ctr" fontAlgn="ctr"/>
                      <a:r>
                        <a:rPr lang="fr-FR" sz="1000" b="0" i="0" u="none" strike="noStrike">
                          <a:solidFill>
                            <a:srgbClr val="000000"/>
                          </a:solidFill>
                          <a:effectLst/>
                          <a:latin typeface="Calibri" panose="020F0502020204030204" pitchFamily="34" charset="0"/>
                        </a:rPr>
                        <a:t>221 657</a:t>
                      </a:r>
                    </a:p>
                  </a:txBody>
                  <a:tcPr marL="171450" marR="0" marT="0" marB="0" anchor="ctr"/>
                </a:tc>
                <a:tc>
                  <a:txBody>
                    <a:bodyPr/>
                    <a:lstStyle/>
                    <a:p>
                      <a:pPr algn="ctr" fontAlgn="ctr"/>
                      <a:r>
                        <a:rPr lang="fr-FR" sz="1000" b="0" i="0" u="none" strike="noStrike">
                          <a:solidFill>
                            <a:srgbClr val="000000"/>
                          </a:solidFill>
                          <a:effectLst/>
                          <a:latin typeface="Calibri" panose="020F0502020204030204" pitchFamily="34" charset="0"/>
                        </a:rPr>
                        <a:t>277 522</a:t>
                      </a:r>
                    </a:p>
                  </a:txBody>
                  <a:tcPr marL="171450" marR="0" marT="0" marB="0" anchor="ctr"/>
                </a:tc>
                <a:tc>
                  <a:txBody>
                    <a:bodyPr/>
                    <a:lstStyle/>
                    <a:p>
                      <a:pPr algn="ctr" fontAlgn="ctr"/>
                      <a:r>
                        <a:rPr lang="fr-FR" sz="1000" b="0" i="0" u="none" strike="noStrike">
                          <a:solidFill>
                            <a:srgbClr val="000000"/>
                          </a:solidFill>
                          <a:effectLst/>
                          <a:latin typeface="Calibri" panose="020F0502020204030204" pitchFamily="34" charset="0"/>
                        </a:rPr>
                        <a:t>323 940</a:t>
                      </a:r>
                    </a:p>
                  </a:txBody>
                  <a:tcPr marL="171450" marR="0" marT="0" marB="0" anchor="ctr"/>
                </a:tc>
                <a:extLst>
                  <a:ext uri="{0D108BD9-81ED-4DB2-BD59-A6C34878D82A}">
                    <a16:rowId xmlns:a16="http://schemas.microsoft.com/office/drawing/2014/main" val="10013"/>
                  </a:ext>
                </a:extLst>
              </a:tr>
              <a:tr h="197429">
                <a:tc vMerge="1">
                  <a:txBody>
                    <a:bodyPr/>
                    <a:lstStyle/>
                    <a:p>
                      <a:pPr algn="ctr"/>
                      <a:endParaRPr lang="fr-FR" sz="800" b="1" dirty="0"/>
                    </a:p>
                  </a:txBody>
                  <a:tcPr/>
                </a:tc>
                <a:tc>
                  <a:txBody>
                    <a:bodyPr/>
                    <a:lstStyle/>
                    <a:p>
                      <a:pPr algn="r" fontAlgn="ctr"/>
                      <a:r>
                        <a:rPr lang="fr-FR" sz="1000" b="1" i="0" u="none" strike="noStrike" dirty="0">
                          <a:solidFill>
                            <a:srgbClr val="000000"/>
                          </a:solidFill>
                          <a:effectLst/>
                          <a:latin typeface="Calibri"/>
                        </a:rPr>
                        <a:t>1 500 €</a:t>
                      </a:r>
                    </a:p>
                  </a:txBody>
                  <a:tcPr marL="0" marR="180000" marT="0" marB="0" anchor="ctr"/>
                </a:tc>
                <a:tc>
                  <a:txBody>
                    <a:bodyPr/>
                    <a:lstStyle/>
                    <a:p>
                      <a:pPr algn="ctr" fontAlgn="ctr"/>
                      <a:r>
                        <a:rPr lang="fr-FR" sz="1000" b="0" i="0" u="none" strike="noStrike">
                          <a:solidFill>
                            <a:srgbClr val="000000"/>
                          </a:solidFill>
                          <a:effectLst/>
                          <a:latin typeface="Calibri" panose="020F0502020204030204" pitchFamily="34" charset="0"/>
                        </a:rPr>
                        <a:t>237 490</a:t>
                      </a:r>
                    </a:p>
                  </a:txBody>
                  <a:tcPr marL="171450" marR="0" marT="0" marB="0" anchor="ctr"/>
                </a:tc>
                <a:tc>
                  <a:txBody>
                    <a:bodyPr/>
                    <a:lstStyle/>
                    <a:p>
                      <a:pPr algn="ctr" fontAlgn="ctr"/>
                      <a:r>
                        <a:rPr lang="fr-FR" sz="1000" b="0" i="0" u="none" strike="noStrike">
                          <a:solidFill>
                            <a:srgbClr val="000000"/>
                          </a:solidFill>
                          <a:effectLst/>
                          <a:latin typeface="Calibri" panose="020F0502020204030204" pitchFamily="34" charset="0"/>
                        </a:rPr>
                        <a:t>297 345</a:t>
                      </a:r>
                    </a:p>
                  </a:txBody>
                  <a:tcPr marL="171450" marR="0" marT="0" marB="0" anchor="ctr"/>
                </a:tc>
                <a:tc>
                  <a:txBody>
                    <a:bodyPr/>
                    <a:lstStyle/>
                    <a:p>
                      <a:pPr algn="ctr" fontAlgn="ctr"/>
                      <a:r>
                        <a:rPr lang="fr-FR" sz="1000" b="0" i="0" u="none" strike="noStrike">
                          <a:solidFill>
                            <a:srgbClr val="000000"/>
                          </a:solidFill>
                          <a:effectLst/>
                          <a:latin typeface="Calibri" panose="020F0502020204030204" pitchFamily="34" charset="0"/>
                        </a:rPr>
                        <a:t>347 078</a:t>
                      </a:r>
                    </a:p>
                  </a:txBody>
                  <a:tcPr marL="171450" marR="0" marT="0" marB="0" anchor="ctr"/>
                </a:tc>
                <a:extLst>
                  <a:ext uri="{0D108BD9-81ED-4DB2-BD59-A6C34878D82A}">
                    <a16:rowId xmlns:a16="http://schemas.microsoft.com/office/drawing/2014/main" val="10014"/>
                  </a:ext>
                </a:extLst>
              </a:tr>
              <a:tr h="197429">
                <a:tc vMerge="1">
                  <a:txBody>
                    <a:bodyPr/>
                    <a:lstStyle/>
                    <a:p>
                      <a:pPr algn="ctr"/>
                      <a:endParaRPr lang="fr-FR" sz="800" b="1" dirty="0"/>
                    </a:p>
                  </a:txBody>
                  <a:tcPr/>
                </a:tc>
                <a:tc>
                  <a:txBody>
                    <a:bodyPr/>
                    <a:lstStyle/>
                    <a:p>
                      <a:pPr algn="r" fontAlgn="ctr"/>
                      <a:r>
                        <a:rPr lang="fr-FR" sz="1000" b="1" i="0" u="none" strike="noStrike" dirty="0">
                          <a:solidFill>
                            <a:srgbClr val="000000"/>
                          </a:solidFill>
                          <a:effectLst/>
                          <a:latin typeface="Calibri"/>
                        </a:rPr>
                        <a:t>1 600 €</a:t>
                      </a:r>
                    </a:p>
                  </a:txBody>
                  <a:tcPr marL="0" marR="180000" marT="0" marB="0" anchor="ctr"/>
                </a:tc>
                <a:tc>
                  <a:txBody>
                    <a:bodyPr/>
                    <a:lstStyle/>
                    <a:p>
                      <a:pPr algn="ctr" fontAlgn="ctr"/>
                      <a:r>
                        <a:rPr lang="fr-FR" sz="1000" b="0" i="0" u="none" strike="noStrike">
                          <a:solidFill>
                            <a:srgbClr val="000000"/>
                          </a:solidFill>
                          <a:effectLst/>
                          <a:latin typeface="Calibri" panose="020F0502020204030204" pitchFamily="34" charset="0"/>
                        </a:rPr>
                        <a:t>253 322</a:t>
                      </a:r>
                    </a:p>
                  </a:txBody>
                  <a:tcPr marL="171450" marR="0" marT="0" marB="0" anchor="ctr"/>
                </a:tc>
                <a:tc>
                  <a:txBody>
                    <a:bodyPr/>
                    <a:lstStyle/>
                    <a:p>
                      <a:pPr algn="ctr" fontAlgn="ctr"/>
                      <a:r>
                        <a:rPr lang="fr-FR" sz="1000" b="0" i="0" u="none" strike="noStrike">
                          <a:solidFill>
                            <a:srgbClr val="000000"/>
                          </a:solidFill>
                          <a:effectLst/>
                          <a:latin typeface="Calibri" panose="020F0502020204030204" pitchFamily="34" charset="0"/>
                        </a:rPr>
                        <a:t>317 168</a:t>
                      </a:r>
                    </a:p>
                  </a:txBody>
                  <a:tcPr marL="171450" marR="0" marT="0" marB="0" anchor="ctr"/>
                </a:tc>
                <a:tc>
                  <a:txBody>
                    <a:bodyPr/>
                    <a:lstStyle/>
                    <a:p>
                      <a:pPr algn="ctr" fontAlgn="ctr"/>
                      <a:r>
                        <a:rPr lang="fr-FR" sz="1000" b="0" i="0" u="none" strike="noStrike">
                          <a:solidFill>
                            <a:srgbClr val="000000"/>
                          </a:solidFill>
                          <a:effectLst/>
                          <a:latin typeface="Calibri" panose="020F0502020204030204" pitchFamily="34" charset="0"/>
                        </a:rPr>
                        <a:t>370 217</a:t>
                      </a:r>
                    </a:p>
                  </a:txBody>
                  <a:tcPr marL="171450" marR="0" marT="0" marB="0" anchor="ctr"/>
                </a:tc>
                <a:extLst>
                  <a:ext uri="{0D108BD9-81ED-4DB2-BD59-A6C34878D82A}">
                    <a16:rowId xmlns:a16="http://schemas.microsoft.com/office/drawing/2014/main" val="10015"/>
                  </a:ext>
                </a:extLst>
              </a:tr>
              <a:tr h="197429">
                <a:tc vMerge="1">
                  <a:txBody>
                    <a:bodyPr/>
                    <a:lstStyle/>
                    <a:p>
                      <a:pPr algn="ctr"/>
                      <a:endParaRPr lang="fr-FR" sz="800" b="1" dirty="0"/>
                    </a:p>
                  </a:txBody>
                  <a:tcPr/>
                </a:tc>
                <a:tc>
                  <a:txBody>
                    <a:bodyPr/>
                    <a:lstStyle/>
                    <a:p>
                      <a:pPr algn="r" fontAlgn="ctr"/>
                      <a:r>
                        <a:rPr lang="fr-FR" sz="1000" b="1" i="0" u="none" strike="noStrike" dirty="0">
                          <a:solidFill>
                            <a:srgbClr val="000000"/>
                          </a:solidFill>
                          <a:effectLst/>
                          <a:latin typeface="Calibri"/>
                        </a:rPr>
                        <a:t>1 700 €</a:t>
                      </a:r>
                    </a:p>
                  </a:txBody>
                  <a:tcPr marL="0" marR="180000" marT="0" marB="0" anchor="ctr"/>
                </a:tc>
                <a:tc>
                  <a:txBody>
                    <a:bodyPr/>
                    <a:lstStyle/>
                    <a:p>
                      <a:pPr algn="ctr" fontAlgn="ctr"/>
                      <a:r>
                        <a:rPr lang="fr-FR" sz="1000" b="0" i="0" u="none" strike="noStrike">
                          <a:solidFill>
                            <a:srgbClr val="000000"/>
                          </a:solidFill>
                          <a:effectLst/>
                          <a:latin typeface="Calibri" panose="020F0502020204030204" pitchFamily="34" charset="0"/>
                        </a:rPr>
                        <a:t>269 155</a:t>
                      </a:r>
                    </a:p>
                  </a:txBody>
                  <a:tcPr marL="171450" marR="0" marT="0" marB="0" anchor="ctr"/>
                </a:tc>
                <a:tc>
                  <a:txBody>
                    <a:bodyPr/>
                    <a:lstStyle/>
                    <a:p>
                      <a:pPr algn="ctr" fontAlgn="ctr"/>
                      <a:r>
                        <a:rPr lang="fr-FR" sz="1000" b="0" i="0" u="none" strike="noStrike">
                          <a:solidFill>
                            <a:srgbClr val="000000"/>
                          </a:solidFill>
                          <a:effectLst/>
                          <a:latin typeface="Calibri" panose="020F0502020204030204" pitchFamily="34" charset="0"/>
                        </a:rPr>
                        <a:t>336 991</a:t>
                      </a:r>
                    </a:p>
                  </a:txBody>
                  <a:tcPr marL="171450" marR="0" marT="0" marB="0" anchor="ctr"/>
                </a:tc>
                <a:tc>
                  <a:txBody>
                    <a:bodyPr/>
                    <a:lstStyle/>
                    <a:p>
                      <a:pPr algn="ctr" fontAlgn="ctr"/>
                      <a:r>
                        <a:rPr lang="fr-FR" sz="1000" b="0" i="0" u="none" strike="noStrike">
                          <a:solidFill>
                            <a:srgbClr val="000000"/>
                          </a:solidFill>
                          <a:effectLst/>
                          <a:latin typeface="Calibri" panose="020F0502020204030204" pitchFamily="34" charset="0"/>
                        </a:rPr>
                        <a:t>393 355</a:t>
                      </a:r>
                    </a:p>
                  </a:txBody>
                  <a:tcPr marL="171450" marR="0" marT="0" marB="0" anchor="ctr"/>
                </a:tc>
                <a:extLst>
                  <a:ext uri="{0D108BD9-81ED-4DB2-BD59-A6C34878D82A}">
                    <a16:rowId xmlns:a16="http://schemas.microsoft.com/office/drawing/2014/main" val="10016"/>
                  </a:ext>
                </a:extLst>
              </a:tr>
              <a:tr h="197429">
                <a:tc vMerge="1">
                  <a:txBody>
                    <a:bodyPr/>
                    <a:lstStyle/>
                    <a:p>
                      <a:pPr algn="ctr"/>
                      <a:endParaRPr lang="fr-FR" sz="800" b="1" dirty="0"/>
                    </a:p>
                  </a:txBody>
                  <a:tcPr/>
                </a:tc>
                <a:tc>
                  <a:txBody>
                    <a:bodyPr/>
                    <a:lstStyle/>
                    <a:p>
                      <a:pPr algn="r" fontAlgn="ctr"/>
                      <a:r>
                        <a:rPr lang="fr-FR" sz="1000" b="1" i="0" u="none" strike="noStrike" dirty="0">
                          <a:solidFill>
                            <a:srgbClr val="000000"/>
                          </a:solidFill>
                          <a:effectLst/>
                          <a:latin typeface="Calibri"/>
                        </a:rPr>
                        <a:t>1 800 €</a:t>
                      </a:r>
                    </a:p>
                  </a:txBody>
                  <a:tcPr marL="0" marR="180000" marT="0" marB="0" anchor="ctr"/>
                </a:tc>
                <a:tc>
                  <a:txBody>
                    <a:bodyPr/>
                    <a:lstStyle/>
                    <a:p>
                      <a:pPr algn="ctr" fontAlgn="ctr"/>
                      <a:r>
                        <a:rPr lang="fr-FR" sz="1000" b="0" i="0" u="none" strike="noStrike">
                          <a:solidFill>
                            <a:srgbClr val="000000"/>
                          </a:solidFill>
                          <a:effectLst/>
                          <a:latin typeface="Calibri" panose="020F0502020204030204" pitchFamily="34" charset="0"/>
                        </a:rPr>
                        <a:t>284 988</a:t>
                      </a:r>
                    </a:p>
                  </a:txBody>
                  <a:tcPr marL="171450" marR="0" marT="0" marB="0" anchor="ctr"/>
                </a:tc>
                <a:tc>
                  <a:txBody>
                    <a:bodyPr/>
                    <a:lstStyle/>
                    <a:p>
                      <a:pPr algn="ctr" fontAlgn="ctr"/>
                      <a:r>
                        <a:rPr lang="fr-FR" sz="1000" b="0" i="0" u="none" strike="noStrike">
                          <a:solidFill>
                            <a:srgbClr val="000000"/>
                          </a:solidFill>
                          <a:effectLst/>
                          <a:latin typeface="Calibri" panose="020F0502020204030204" pitchFamily="34" charset="0"/>
                        </a:rPr>
                        <a:t>356 815</a:t>
                      </a:r>
                    </a:p>
                  </a:txBody>
                  <a:tcPr marL="171450" marR="0" marT="0" marB="0" anchor="ctr"/>
                </a:tc>
                <a:tc>
                  <a:txBody>
                    <a:bodyPr/>
                    <a:lstStyle/>
                    <a:p>
                      <a:pPr algn="ctr" fontAlgn="ctr"/>
                      <a:r>
                        <a:rPr lang="fr-FR" sz="1000" b="0" i="0" u="none" strike="noStrike">
                          <a:solidFill>
                            <a:srgbClr val="000000"/>
                          </a:solidFill>
                          <a:effectLst/>
                          <a:latin typeface="Calibri" panose="020F0502020204030204" pitchFamily="34" charset="0"/>
                        </a:rPr>
                        <a:t>416 494</a:t>
                      </a:r>
                    </a:p>
                  </a:txBody>
                  <a:tcPr marL="171450" marR="0" marT="0" marB="0" anchor="ctr"/>
                </a:tc>
                <a:extLst>
                  <a:ext uri="{0D108BD9-81ED-4DB2-BD59-A6C34878D82A}">
                    <a16:rowId xmlns:a16="http://schemas.microsoft.com/office/drawing/2014/main" val="10017"/>
                  </a:ext>
                </a:extLst>
              </a:tr>
              <a:tr h="197429">
                <a:tc vMerge="1">
                  <a:txBody>
                    <a:bodyPr/>
                    <a:lstStyle/>
                    <a:p>
                      <a:pPr algn="ctr"/>
                      <a:endParaRPr lang="fr-FR" sz="800" b="1" dirty="0"/>
                    </a:p>
                  </a:txBody>
                  <a:tcPr/>
                </a:tc>
                <a:tc>
                  <a:txBody>
                    <a:bodyPr/>
                    <a:lstStyle/>
                    <a:p>
                      <a:pPr algn="r" fontAlgn="ctr"/>
                      <a:r>
                        <a:rPr lang="fr-FR" sz="1000" b="1" i="0" u="none" strike="noStrike" dirty="0">
                          <a:solidFill>
                            <a:srgbClr val="000000"/>
                          </a:solidFill>
                          <a:effectLst/>
                          <a:latin typeface="Calibri"/>
                        </a:rPr>
                        <a:t>1 900 €</a:t>
                      </a:r>
                    </a:p>
                  </a:txBody>
                  <a:tcPr marL="0" marR="180000" marT="0" marB="0" anchor="ctr"/>
                </a:tc>
                <a:tc>
                  <a:txBody>
                    <a:bodyPr/>
                    <a:lstStyle/>
                    <a:p>
                      <a:pPr algn="ctr" fontAlgn="ctr"/>
                      <a:r>
                        <a:rPr lang="fr-FR" sz="1000" b="0" i="0" u="none" strike="noStrike">
                          <a:solidFill>
                            <a:srgbClr val="000000"/>
                          </a:solidFill>
                          <a:effectLst/>
                          <a:latin typeface="Calibri" panose="020F0502020204030204" pitchFamily="34" charset="0"/>
                        </a:rPr>
                        <a:t>300 820</a:t>
                      </a:r>
                    </a:p>
                  </a:txBody>
                  <a:tcPr marL="171450" marR="0" marT="0" marB="0" anchor="ctr"/>
                </a:tc>
                <a:tc>
                  <a:txBody>
                    <a:bodyPr/>
                    <a:lstStyle/>
                    <a:p>
                      <a:pPr algn="ctr" fontAlgn="ctr"/>
                      <a:r>
                        <a:rPr lang="fr-FR" sz="1000" b="0" i="0" u="none" strike="noStrike">
                          <a:solidFill>
                            <a:srgbClr val="000000"/>
                          </a:solidFill>
                          <a:effectLst/>
                          <a:latin typeface="Calibri" panose="020F0502020204030204" pitchFamily="34" charset="0"/>
                        </a:rPr>
                        <a:t>376 638</a:t>
                      </a:r>
                    </a:p>
                  </a:txBody>
                  <a:tcPr marL="171450" marR="0" marT="0" marB="0" anchor="ctr"/>
                </a:tc>
                <a:tc>
                  <a:txBody>
                    <a:bodyPr/>
                    <a:lstStyle/>
                    <a:p>
                      <a:pPr algn="ctr" fontAlgn="ctr"/>
                      <a:r>
                        <a:rPr lang="fr-FR" sz="1000" b="0" i="0" u="none" strike="noStrike">
                          <a:solidFill>
                            <a:srgbClr val="000000"/>
                          </a:solidFill>
                          <a:effectLst/>
                          <a:latin typeface="Calibri" panose="020F0502020204030204" pitchFamily="34" charset="0"/>
                        </a:rPr>
                        <a:t>439 632</a:t>
                      </a:r>
                    </a:p>
                  </a:txBody>
                  <a:tcPr marL="171450" marR="0" marT="0" marB="0" anchor="ctr"/>
                </a:tc>
                <a:extLst>
                  <a:ext uri="{0D108BD9-81ED-4DB2-BD59-A6C34878D82A}">
                    <a16:rowId xmlns:a16="http://schemas.microsoft.com/office/drawing/2014/main" val="10018"/>
                  </a:ext>
                </a:extLst>
              </a:tr>
              <a:tr h="197429">
                <a:tc vMerge="1">
                  <a:txBody>
                    <a:bodyPr/>
                    <a:lstStyle/>
                    <a:p>
                      <a:pPr algn="ctr"/>
                      <a:endParaRPr lang="fr-FR" sz="800" b="1" dirty="0"/>
                    </a:p>
                  </a:txBody>
                  <a:tcPr/>
                </a:tc>
                <a:tc>
                  <a:txBody>
                    <a:bodyPr/>
                    <a:lstStyle/>
                    <a:p>
                      <a:pPr algn="r" fontAlgn="ctr"/>
                      <a:r>
                        <a:rPr lang="fr-FR" sz="1000" b="1" i="0" u="none" strike="noStrike" dirty="0">
                          <a:solidFill>
                            <a:srgbClr val="000000"/>
                          </a:solidFill>
                          <a:effectLst/>
                          <a:latin typeface="Calibri"/>
                        </a:rPr>
                        <a:t>2 000 €</a:t>
                      </a:r>
                    </a:p>
                  </a:txBody>
                  <a:tcPr marL="0" marR="180000" marT="0" marB="0" anchor="ctr"/>
                </a:tc>
                <a:tc>
                  <a:txBody>
                    <a:bodyPr/>
                    <a:lstStyle/>
                    <a:p>
                      <a:pPr algn="ctr" fontAlgn="ctr"/>
                      <a:r>
                        <a:rPr lang="fr-FR" sz="1000" b="0" i="0" u="none" strike="noStrike">
                          <a:solidFill>
                            <a:srgbClr val="000000"/>
                          </a:solidFill>
                          <a:effectLst/>
                          <a:latin typeface="Calibri" panose="020F0502020204030204" pitchFamily="34" charset="0"/>
                        </a:rPr>
                        <a:t>316 653</a:t>
                      </a:r>
                    </a:p>
                  </a:txBody>
                  <a:tcPr marL="171450" marR="0" marT="0" marB="0" anchor="ctr"/>
                </a:tc>
                <a:tc>
                  <a:txBody>
                    <a:bodyPr/>
                    <a:lstStyle/>
                    <a:p>
                      <a:pPr algn="ctr" fontAlgn="ctr"/>
                      <a:r>
                        <a:rPr lang="fr-FR" sz="1000" b="0" i="0" u="none" strike="noStrike">
                          <a:solidFill>
                            <a:srgbClr val="000000"/>
                          </a:solidFill>
                          <a:effectLst/>
                          <a:latin typeface="Calibri" panose="020F0502020204030204" pitchFamily="34" charset="0"/>
                        </a:rPr>
                        <a:t>396 461</a:t>
                      </a:r>
                    </a:p>
                  </a:txBody>
                  <a:tcPr marL="171450" marR="0" marT="0" marB="0" anchor="ctr"/>
                </a:tc>
                <a:tc>
                  <a:txBody>
                    <a:bodyPr/>
                    <a:lstStyle/>
                    <a:p>
                      <a:pPr algn="ctr" fontAlgn="ctr"/>
                      <a:r>
                        <a:rPr lang="fr-FR" sz="1000" b="0" i="0" u="none" strike="noStrike" dirty="0">
                          <a:solidFill>
                            <a:srgbClr val="000000"/>
                          </a:solidFill>
                          <a:effectLst/>
                          <a:latin typeface="Calibri" panose="020F0502020204030204" pitchFamily="34" charset="0"/>
                        </a:rPr>
                        <a:t>462 771</a:t>
                      </a:r>
                    </a:p>
                  </a:txBody>
                  <a:tcPr marL="171450" marR="0" marT="0" marB="0" anchor="ctr"/>
                </a:tc>
                <a:extLst>
                  <a:ext uri="{0D108BD9-81ED-4DB2-BD59-A6C34878D82A}">
                    <a16:rowId xmlns:a16="http://schemas.microsoft.com/office/drawing/2014/main" val="10019"/>
                  </a:ext>
                </a:extLst>
              </a:tr>
            </a:tbl>
          </a:graphicData>
        </a:graphic>
      </p:graphicFrame>
      <p:pic>
        <p:nvPicPr>
          <p:cNvPr id="3078"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16850" y="98425"/>
            <a:ext cx="427038" cy="4270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079" name="ZoneTexte 36"/>
          <p:cNvSpPr txBox="1">
            <a:spLocks noChangeArrowheads="1"/>
          </p:cNvSpPr>
          <p:nvPr/>
        </p:nvSpPr>
        <p:spPr bwMode="auto">
          <a:xfrm>
            <a:off x="8101013" y="185738"/>
            <a:ext cx="10922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fr-FR" altLang="fr-FR" sz="1400">
                <a:latin typeface="Kristen ITC" panose="03050502040202030202" pitchFamily="66" charset="0"/>
              </a:rPr>
              <a:t>700 €</a:t>
            </a:r>
          </a:p>
        </p:txBody>
      </p:sp>
      <p:sp>
        <p:nvSpPr>
          <p:cNvPr id="4" name="Rectangle 3"/>
          <p:cNvSpPr/>
          <p:nvPr/>
        </p:nvSpPr>
        <p:spPr>
          <a:xfrm>
            <a:off x="592138" y="1870075"/>
            <a:ext cx="666750" cy="1778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081" name="ZoneTexte 10"/>
          <p:cNvSpPr txBox="1">
            <a:spLocks noChangeArrowheads="1"/>
          </p:cNvSpPr>
          <p:nvPr/>
        </p:nvSpPr>
        <p:spPr bwMode="auto">
          <a:xfrm>
            <a:off x="134938" y="88900"/>
            <a:ext cx="7461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fr-FR" altLang="fr-FR" sz="2000" b="1">
                <a:solidFill>
                  <a:srgbClr val="FF0000"/>
                </a:solidFill>
                <a:latin typeface="Berlin Sans FB" panose="020E0602020502020306" pitchFamily="34" charset="0"/>
              </a:rPr>
              <a:t>Q</a:t>
            </a:r>
            <a:r>
              <a:rPr lang="fr-FR" altLang="fr-FR" sz="2000" b="1">
                <a:latin typeface="Berlin Sans FB" panose="020E0602020502020306" pitchFamily="34" charset="0"/>
              </a:rPr>
              <a:t>UELLE </a:t>
            </a:r>
            <a:r>
              <a:rPr lang="fr-FR" altLang="fr-FR" sz="2000" b="1">
                <a:solidFill>
                  <a:srgbClr val="FF0000"/>
                </a:solidFill>
                <a:latin typeface="Berlin Sans FB" panose="020E0602020502020306" pitchFamily="34" charset="0"/>
              </a:rPr>
              <a:t>S</a:t>
            </a:r>
            <a:r>
              <a:rPr lang="fr-FR" altLang="fr-FR" sz="2000" b="1">
                <a:latin typeface="Berlin Sans FB" panose="020E0602020502020306" pitchFamily="34" charset="0"/>
              </a:rPr>
              <a:t>OMME PUIS-JE </a:t>
            </a:r>
            <a:r>
              <a:rPr lang="fr-FR" altLang="fr-FR" sz="2000" b="1">
                <a:solidFill>
                  <a:srgbClr val="FF0000"/>
                </a:solidFill>
                <a:latin typeface="Berlin Sans FB" panose="020E0602020502020306" pitchFamily="34" charset="0"/>
              </a:rPr>
              <a:t>E</a:t>
            </a:r>
            <a:r>
              <a:rPr lang="fr-FR" altLang="fr-FR" sz="2000" b="1">
                <a:latin typeface="Berlin Sans FB" panose="020E0602020502020306" pitchFamily="34" charset="0"/>
              </a:rPr>
              <a:t>MPRUNTER ? </a:t>
            </a:r>
            <a:endParaRPr lang="fr-FR" altLang="fr-FR" sz="2000">
              <a:latin typeface="Berlin Sans FB" panose="020E0602020502020306" pitchFamily="34" charset="0"/>
            </a:endParaRPr>
          </a:p>
        </p:txBody>
      </p:sp>
      <p:sp>
        <p:nvSpPr>
          <p:cNvPr id="6" name="Rectangle 5"/>
          <p:cNvSpPr/>
          <p:nvPr/>
        </p:nvSpPr>
        <p:spPr>
          <a:xfrm>
            <a:off x="5226050" y="3463925"/>
            <a:ext cx="3840163"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8" name="Espace réservé du numéro de diapositive 7"/>
          <p:cNvSpPr>
            <a:spLocks noGrp="1"/>
          </p:cNvSpPr>
          <p:nvPr>
            <p:ph type="sldNum" sz="quarter" idx="12"/>
          </p:nvPr>
        </p:nvSpPr>
        <p:spPr/>
        <p:txBody>
          <a:bodyPr/>
          <a:lstStyle/>
          <a:p>
            <a:pPr>
              <a:defRPr/>
            </a:pPr>
            <a:fld id="{D9160A09-7C83-4CC4-A33F-C09E20DE4A77}" type="slidenum">
              <a:rPr lang="fr-FR"/>
              <a:pPr>
                <a:defRPr/>
              </a:pPr>
              <a:t>12</a:t>
            </a:fld>
            <a:endParaRPr lang="fr-FR"/>
          </a:p>
        </p:txBody>
      </p:sp>
      <p:sp>
        <p:nvSpPr>
          <p:cNvPr id="3084" name="ZoneTexte 12"/>
          <p:cNvSpPr txBox="1">
            <a:spLocks noChangeArrowheads="1"/>
          </p:cNvSpPr>
          <p:nvPr/>
        </p:nvSpPr>
        <p:spPr bwMode="auto">
          <a:xfrm>
            <a:off x="5408613" y="4257675"/>
            <a:ext cx="2587625"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fr-FR" altLang="fr-FR" sz="1200">
                <a:solidFill>
                  <a:srgbClr val="C00000"/>
                </a:solidFill>
                <a:latin typeface="Segoe Print" panose="02000600000000000000" pitchFamily="2" charset="0"/>
              </a:rPr>
              <a:t>SIMULEZ VOTRE CRÉDIT IMMOBILIER À PARTIR DE VOTRE APPLI CAISSE D’EPARGNE. </a:t>
            </a:r>
          </a:p>
        </p:txBody>
      </p:sp>
      <p:pic>
        <p:nvPicPr>
          <p:cNvPr id="3085"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75200" y="4227513"/>
            <a:ext cx="646113" cy="6461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4410075" y="627063"/>
            <a:ext cx="4500563" cy="35353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anchor="ctr"/>
          <a:lstStyle/>
          <a:p>
            <a:pPr algn="just" eaLnBrk="1" fontAlgn="auto" hangingPunct="1">
              <a:spcBef>
                <a:spcPts val="0"/>
              </a:spcBef>
              <a:spcAft>
                <a:spcPts val="0"/>
              </a:spcAft>
              <a:defRPr/>
            </a:pPr>
            <a:r>
              <a:rPr lang="fr-FR" sz="700" dirty="0">
                <a:solidFill>
                  <a:schemeClr val="tx1">
                    <a:lumMod val="75000"/>
                    <a:lumOff val="25000"/>
                  </a:schemeClr>
                </a:solidFill>
              </a:rPr>
              <a:t>Exemple non contractuel : </a:t>
            </a:r>
          </a:p>
          <a:p>
            <a:pPr algn="just" eaLnBrk="1" fontAlgn="auto" hangingPunct="1">
              <a:spcBef>
                <a:spcPts val="0"/>
              </a:spcBef>
              <a:spcAft>
                <a:spcPts val="0"/>
              </a:spcAft>
              <a:defRPr/>
            </a:pPr>
            <a:r>
              <a:rPr lang="fr-FR" sz="700" dirty="0">
                <a:solidFill>
                  <a:schemeClr val="tx1">
                    <a:lumMod val="75000"/>
                    <a:lumOff val="25000"/>
                  </a:schemeClr>
                </a:solidFill>
              </a:rPr>
              <a:t>Par exemple à titre indicatif et non contractuel</a:t>
            </a:r>
            <a:r>
              <a:rPr lang="fr-FR" sz="700" baseline="30000" dirty="0">
                <a:solidFill>
                  <a:schemeClr val="tx1">
                    <a:lumMod val="75000"/>
                    <a:lumOff val="25000"/>
                  </a:schemeClr>
                </a:solidFill>
              </a:rPr>
              <a:t>(1)</a:t>
            </a:r>
            <a:r>
              <a:rPr lang="fr-FR" sz="700" dirty="0">
                <a:solidFill>
                  <a:schemeClr val="tx1">
                    <a:lumMod val="75000"/>
                    <a:lumOff val="25000"/>
                  </a:schemeClr>
                </a:solidFill>
              </a:rPr>
              <a:t> pour un crédit immobilier amortissable pour l’acquisition d’une résidence principale, de 161 970,00€, au taux débiteur annuel fixe de 1,53%, </a:t>
            </a:r>
            <a:r>
              <a:rPr lang="fr-FR" sz="800" b="1" dirty="0">
                <a:solidFill>
                  <a:schemeClr val="tx1">
                    <a:lumMod val="75000"/>
                    <a:lumOff val="25000"/>
                  </a:schemeClr>
                </a:solidFill>
              </a:rPr>
              <a:t>Taux Annuel Effectif Global (TAEG) fixe de 2,33%</a:t>
            </a:r>
            <a:r>
              <a:rPr lang="fr-FR" sz="800" dirty="0">
                <a:solidFill>
                  <a:schemeClr val="tx1">
                    <a:lumMod val="75000"/>
                    <a:lumOff val="25000"/>
                  </a:schemeClr>
                </a:solidFill>
              </a:rPr>
              <a:t> </a:t>
            </a:r>
            <a:r>
              <a:rPr lang="fr-FR" sz="700" dirty="0">
                <a:solidFill>
                  <a:schemeClr val="tx1">
                    <a:lumMod val="75000"/>
                    <a:lumOff val="25000"/>
                  </a:schemeClr>
                </a:solidFill>
              </a:rPr>
              <a:t>(incluant les frais de garantie, frais de dossier et le coût de l’assurance emprunteur obligatoires) sur 25 ans, vous </a:t>
            </a:r>
            <a:r>
              <a:rPr lang="fr-FR" sz="700" dirty="0">
                <a:solidFill>
                  <a:schemeClr val="tx1">
                    <a:lumMod val="75000"/>
                    <a:lumOff val="25000"/>
                  </a:schemeClr>
                </a:solidFill>
              </a:rPr>
              <a:t>rembourserez 300</a:t>
            </a:r>
            <a:r>
              <a:rPr lang="fr-FR" sz="800" b="1" dirty="0">
                <a:solidFill>
                  <a:schemeClr val="tx1">
                    <a:lumMod val="75000"/>
                    <a:lumOff val="25000"/>
                  </a:schemeClr>
                </a:solidFill>
              </a:rPr>
              <a:t> </a:t>
            </a:r>
            <a:r>
              <a:rPr lang="fr-FR" sz="800" b="1" dirty="0">
                <a:solidFill>
                  <a:schemeClr val="tx1">
                    <a:lumMod val="75000"/>
                    <a:lumOff val="25000"/>
                  </a:schemeClr>
                </a:solidFill>
              </a:rPr>
              <a:t>échéances </a:t>
            </a:r>
            <a:r>
              <a:rPr lang="fr-FR" sz="800" b="1" dirty="0">
                <a:solidFill>
                  <a:schemeClr val="tx1">
                    <a:lumMod val="75000"/>
                    <a:lumOff val="25000"/>
                  </a:schemeClr>
                </a:solidFill>
              </a:rPr>
              <a:t>mensuelles </a:t>
            </a:r>
            <a:r>
              <a:rPr lang="fr-FR" sz="800" b="1" dirty="0">
                <a:solidFill>
                  <a:schemeClr val="tx1">
                    <a:lumMod val="75000"/>
                    <a:lumOff val="25000"/>
                  </a:schemeClr>
                </a:solidFill>
              </a:rPr>
              <a:t>de 700,00€</a:t>
            </a:r>
            <a:r>
              <a:rPr lang="fr-FR" sz="700" dirty="0">
                <a:solidFill>
                  <a:schemeClr val="tx1">
                    <a:lumMod val="75000"/>
                    <a:lumOff val="25000"/>
                  </a:schemeClr>
                </a:solidFill>
              </a:rPr>
              <a:t>, assurance emprunteur obligatoire incluse. Coût moyen mensuel de l’assurance emprunteur</a:t>
            </a:r>
            <a:r>
              <a:rPr lang="fr-FR" sz="700" baseline="30000" dirty="0">
                <a:solidFill>
                  <a:schemeClr val="tx1">
                    <a:lumMod val="75000"/>
                    <a:lumOff val="25000"/>
                  </a:schemeClr>
                </a:solidFill>
              </a:rPr>
              <a:t>(2)</a:t>
            </a:r>
            <a:r>
              <a:rPr lang="fr-FR" sz="700" dirty="0">
                <a:solidFill>
                  <a:schemeClr val="tx1">
                    <a:lumMod val="75000"/>
                    <a:lumOff val="25000"/>
                  </a:schemeClr>
                </a:solidFill>
              </a:rPr>
              <a:t> obligatoire dans le cadre d’un contrat groupe souscrit auprès de CNP Assurances : 47,22€ par mois. Montant total dû au titre de l’assurance sur la durée totale du prêt : 14 165,48€. Taux Annuel Effectif de l’Assurance : 0,66%. Coût total du crédit : 50 554,62€ dont 33 864,72€ d’intérêts, dont 500,00€ de frais de dossier, dont 2 054,93€ au titre de la caution SACCEF</a:t>
            </a:r>
            <a:r>
              <a:rPr lang="fr-FR" sz="700" baseline="30000" dirty="0">
                <a:solidFill>
                  <a:schemeClr val="tx1">
                    <a:lumMod val="75000"/>
                    <a:lumOff val="25000"/>
                  </a:schemeClr>
                </a:solidFill>
              </a:rPr>
              <a:t>(3)</a:t>
            </a:r>
            <a:r>
              <a:rPr lang="fr-FR" sz="700" dirty="0">
                <a:solidFill>
                  <a:schemeClr val="tx1">
                    <a:lumMod val="75000"/>
                    <a:lumOff val="25000"/>
                  </a:schemeClr>
                </a:solidFill>
              </a:rPr>
              <a:t> de la Compagnie Européenne de Garanties et Cautions (CEGC). </a:t>
            </a:r>
            <a:r>
              <a:rPr lang="fr-FR" sz="800" b="1" dirty="0">
                <a:solidFill>
                  <a:schemeClr val="tx1">
                    <a:lumMod val="75000"/>
                    <a:lumOff val="25000"/>
                  </a:schemeClr>
                </a:solidFill>
              </a:rPr>
              <a:t>Montant total dû par l’emprunteur : 212 524,62€</a:t>
            </a:r>
            <a:r>
              <a:rPr lang="fr-FR" sz="700" dirty="0">
                <a:solidFill>
                  <a:schemeClr val="tx1">
                    <a:lumMod val="75000"/>
                    <a:lumOff val="25000"/>
                  </a:schemeClr>
                </a:solidFill>
              </a:rPr>
              <a:t>. Une garantie sous forme d’une caution accordée par un organisme de cautionnement professionnel ou d’une sûreté réelle sera demandée pour l’octroi du crédit. </a:t>
            </a:r>
            <a:r>
              <a:rPr lang="fr-FR" sz="800" b="1" dirty="0">
                <a:solidFill>
                  <a:schemeClr val="tx1">
                    <a:lumMod val="75000"/>
                    <a:lumOff val="25000"/>
                  </a:schemeClr>
                </a:solidFill>
              </a:rPr>
              <a:t>Un crédit vous engage et doit être remboursé. Vérifiez vos capacités de remboursement avant de vous engager. </a:t>
            </a:r>
          </a:p>
          <a:p>
            <a:pPr algn="just" eaLnBrk="1" fontAlgn="auto" hangingPunct="1">
              <a:spcBef>
                <a:spcPts val="0"/>
              </a:spcBef>
              <a:spcAft>
                <a:spcPts val="0"/>
              </a:spcAft>
              <a:defRPr/>
            </a:pPr>
            <a:endParaRPr lang="fr-FR" sz="400" dirty="0">
              <a:solidFill>
                <a:schemeClr val="tx1">
                  <a:lumMod val="75000"/>
                  <a:lumOff val="25000"/>
                </a:schemeClr>
              </a:solidFill>
            </a:endParaRPr>
          </a:p>
          <a:p>
            <a:pPr algn="just" eaLnBrk="1" fontAlgn="auto" hangingPunct="1">
              <a:spcBef>
                <a:spcPts val="0"/>
              </a:spcBef>
              <a:spcAft>
                <a:spcPts val="0"/>
              </a:spcAft>
              <a:defRPr/>
            </a:pPr>
            <a:r>
              <a:rPr lang="fr-FR" sz="700" dirty="0">
                <a:solidFill>
                  <a:schemeClr val="tx1">
                    <a:lumMod val="75000"/>
                    <a:lumOff val="25000"/>
                  </a:schemeClr>
                </a:solidFill>
              </a:rPr>
              <a:t>(1) Sous réserve d’acceptation de votre dossier de crédit immobilier pour l’acquisition de votre résidence principale par votre Caisse d’Epargne Grand Est Europe, prêteur. L’emprunteur dispose d’un délai de réflexion de dix jours avant d’accepter l’offre de crédit. La réalisation de la vente est subordonnée à l’obtention du prêt. Si celui-ci n’est pas obtenu, le vendeur doit rembourser les sommes versées. Offre valable au 15/06/2021 pour un prêt immobilier sur une durée de 300 mois. Taux susceptible de variation. Caisse d’Epargne et de Prévoyance Grand Est Europe, Banque coopérative régie par les articles L.512-85 et suivants du Code Monétaire et Financier, société anonyme à Directoire et Conseil d’Orientation et de Surveillance au capital de 681 876 700 € - siège social à STRASBOURG (67100), 1, avenue du Rhin - 775 618 622 RCS STRASBOURG - immatriculée à l’ORIAS sous le n° 07 004 738. </a:t>
            </a:r>
          </a:p>
          <a:p>
            <a:pPr algn="just" eaLnBrk="1" fontAlgn="auto" hangingPunct="1">
              <a:spcBef>
                <a:spcPts val="0"/>
              </a:spcBef>
              <a:spcAft>
                <a:spcPts val="0"/>
              </a:spcAft>
              <a:defRPr/>
            </a:pPr>
            <a:endParaRPr lang="fr-FR" sz="700" dirty="0">
              <a:solidFill>
                <a:schemeClr val="tx1">
                  <a:lumMod val="75000"/>
                  <a:lumOff val="25000"/>
                </a:schemeClr>
              </a:solidFill>
            </a:endParaRPr>
          </a:p>
          <a:p>
            <a:pPr algn="just" eaLnBrk="1" fontAlgn="auto" hangingPunct="1">
              <a:spcBef>
                <a:spcPts val="0"/>
              </a:spcBef>
              <a:spcAft>
                <a:spcPts val="0"/>
              </a:spcAft>
              <a:defRPr/>
            </a:pPr>
            <a:r>
              <a:rPr lang="fr-FR" sz="700" dirty="0">
                <a:solidFill>
                  <a:schemeClr val="tx1">
                    <a:lumMod val="75000"/>
                    <a:lumOff val="25000"/>
                  </a:schemeClr>
                </a:solidFill>
              </a:rPr>
              <a:t>(2) Assurance Décès, Invalidité Permanente Totale, Incapacité Temporaire Totale de Travail et Perte Totale et Irréversible d’Autonomie pour le prêt cité ci-dessus et pour 2 emprunteurs âgés de 28 ans, assurés à hauteur de 100% chacun. Le coût mensuel de l’assurance dépend des garanties offertes, de l’âge et des conditions de santé de l’emprunteur. Assurance des emprunteurs est un contrat d’assurance de CNP Assurances et BPCE Vie, entreprises régies par le Code des assurances.</a:t>
            </a:r>
          </a:p>
          <a:p>
            <a:pPr algn="just" eaLnBrk="1" fontAlgn="auto" hangingPunct="1">
              <a:spcBef>
                <a:spcPts val="0"/>
              </a:spcBef>
              <a:spcAft>
                <a:spcPts val="0"/>
              </a:spcAft>
              <a:defRPr/>
            </a:pPr>
            <a:r>
              <a:rPr lang="fr-FR" sz="700" dirty="0">
                <a:solidFill>
                  <a:schemeClr val="tx1">
                    <a:lumMod val="75000"/>
                    <a:lumOff val="25000"/>
                  </a:schemeClr>
                </a:solidFill>
              </a:rPr>
              <a:t>(3) La caution SACCEF est délivrée par la Compagnie Européenne de Garanties et Cautions (CEGC) - Société Anonyme au capital de 160 995 996 €, immatriculée au RCS Nanterre sous le numéro 382 506 079. Siège social : 16, rue Hoche - Tour Kupka B - TSA 39999 - 92919 La Défense Cedex</a:t>
            </a:r>
            <a:r>
              <a:rPr lang="fr-FR" sz="700" dirty="0">
                <a:solidFill>
                  <a:schemeClr val="tx1">
                    <a:lumMod val="65000"/>
                    <a:lumOff val="35000"/>
                  </a:schemeClr>
                </a:solidFill>
              </a:rPr>
              <a:t>.</a:t>
            </a:r>
          </a:p>
        </p:txBody>
      </p:sp>
      <p:pic>
        <p:nvPicPr>
          <p:cNvPr id="3087" name="Picture 4"/>
          <p:cNvPicPr>
            <a:picLocks noChangeAspect="1" noChangeArrowheads="1"/>
          </p:cNvPicPr>
          <p:nvPr/>
        </p:nvPicPr>
        <p:blipFill>
          <a:blip r:embed="rId7">
            <a:extLst>
              <a:ext uri="{28A0092B-C50C-407E-A947-70E740481C1C}">
                <a14:useLocalDpi xmlns:a14="http://schemas.microsoft.com/office/drawing/2010/main" val="0"/>
              </a:ext>
            </a:extLst>
          </a:blip>
          <a:srcRect l="23097" b="4350"/>
          <a:stretch>
            <a:fillRect/>
          </a:stretch>
        </p:blipFill>
        <p:spPr bwMode="auto">
          <a:xfrm rot="591037">
            <a:off x="7886700" y="4184650"/>
            <a:ext cx="546100" cy="865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Rectangle 15"/>
          <p:cNvSpPr/>
          <p:nvPr/>
        </p:nvSpPr>
        <p:spPr>
          <a:xfrm>
            <a:off x="3240088" y="1865313"/>
            <a:ext cx="900112" cy="1778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9" name="Rectangle 18"/>
          <p:cNvSpPr/>
          <p:nvPr/>
        </p:nvSpPr>
        <p:spPr>
          <a:xfrm>
            <a:off x="3203575" y="860425"/>
            <a:ext cx="900113" cy="179388"/>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090" name="ZoneTexte 6"/>
          <p:cNvSpPr txBox="1">
            <a:spLocks noChangeArrowheads="1"/>
          </p:cNvSpPr>
          <p:nvPr/>
        </p:nvSpPr>
        <p:spPr bwMode="auto">
          <a:xfrm>
            <a:off x="1331913" y="4622800"/>
            <a:ext cx="29448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defRPr/>
            </a:pPr>
            <a:r>
              <a:rPr lang="fr-FR" altLang="fr-FR" sz="700" dirty="0" smtClean="0">
                <a:solidFill>
                  <a:schemeClr val="tx1">
                    <a:lumMod val="75000"/>
                    <a:lumOff val="25000"/>
                  </a:schemeClr>
                </a:solidFill>
              </a:rPr>
              <a:t>* Les montants, arrondis à l’euro le plus proche, sont donnés à titre indicatif et non contractuel</a:t>
            </a:r>
            <a:r>
              <a:rPr lang="fr-FR" altLang="fr-FR" sz="700" dirty="0" smtClean="0"/>
              <a:t>.</a:t>
            </a:r>
            <a:endParaRPr lang="fr-FR" altLang="fr-FR" sz="700" dirty="0" smtClean="0">
              <a:solidFill>
                <a:srgbClr val="FF0000"/>
              </a:solidFill>
            </a:endParaRPr>
          </a:p>
        </p:txBody>
      </p:sp>
      <p:sp>
        <p:nvSpPr>
          <p:cNvPr id="21" name="Rectangle 20"/>
          <p:cNvSpPr/>
          <p:nvPr/>
        </p:nvSpPr>
        <p:spPr>
          <a:xfrm>
            <a:off x="592138" y="1851025"/>
            <a:ext cx="3548062" cy="192088"/>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092" name="Rectangle 4"/>
          <p:cNvSpPr>
            <a:spLocks noChangeArrowheads="1"/>
          </p:cNvSpPr>
          <p:nvPr/>
        </p:nvSpPr>
        <p:spPr bwMode="auto">
          <a:xfrm>
            <a:off x="3441700" y="4940300"/>
            <a:ext cx="45720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fr-FR" altLang="fr-FR" sz="700">
                <a:solidFill>
                  <a:srgbClr val="000000"/>
                </a:solidFill>
                <a:latin typeface="Segoe UI" panose="020B0502040204020203" pitchFamily="34" charset="0"/>
              </a:rPr>
              <a:t>DOCUMENT PUBLICITAIRE – NON CONTRACTUEL</a:t>
            </a:r>
          </a:p>
        </p:txBody>
      </p:sp>
      <p:pic>
        <p:nvPicPr>
          <p:cNvPr id="3093" name="Image 23">
            <a:hlinkClick r:id="rId8" action="ppaction://hlinksldjump"/>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0163" y="4694238"/>
            <a:ext cx="1192212"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3379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6" grpId="0" animBg="1"/>
      <p:bldP spid="1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ZoneTexte 11"/>
          <p:cNvSpPr txBox="1"/>
          <p:nvPr/>
        </p:nvSpPr>
        <p:spPr>
          <a:xfrm>
            <a:off x="135460" y="89456"/>
            <a:ext cx="7460879" cy="677108"/>
          </a:xfrm>
          <a:prstGeom prst="rect">
            <a:avLst/>
          </a:prstGeom>
          <a:noFill/>
        </p:spPr>
        <p:txBody>
          <a:bodyPr wrap="square" rtlCol="0">
            <a:spAutoFit/>
          </a:bodyPr>
          <a:lstStyle/>
          <a:p>
            <a:r>
              <a:rPr lang="fr-FR" sz="2000" b="1" dirty="0" smtClean="0">
                <a:solidFill>
                  <a:srgbClr val="FF0000"/>
                </a:solidFill>
                <a:latin typeface="Berlin Sans FB" panose="020E0602020502020306" pitchFamily="34" charset="0"/>
              </a:rPr>
              <a:t>L</a:t>
            </a:r>
            <a:r>
              <a:rPr lang="fr-FR" sz="2000" b="1" dirty="0" smtClean="0">
                <a:latin typeface="Berlin Sans FB" panose="020E0602020502020306" pitchFamily="34" charset="0"/>
              </a:rPr>
              <a:t>’ENVELOPPE DU </a:t>
            </a:r>
            <a:r>
              <a:rPr lang="fr-FR" sz="2000" b="1" dirty="0" smtClean="0">
                <a:solidFill>
                  <a:srgbClr val="FF0000"/>
                </a:solidFill>
                <a:latin typeface="Berlin Sans FB" panose="020E0602020502020306" pitchFamily="34" charset="0"/>
              </a:rPr>
              <a:t>P</a:t>
            </a:r>
            <a:r>
              <a:rPr lang="fr-FR" sz="2000" b="1" dirty="0" smtClean="0">
                <a:latin typeface="Berlin Sans FB" panose="020E0602020502020306" pitchFamily="34" charset="0"/>
              </a:rPr>
              <a:t>ROJET</a:t>
            </a:r>
            <a:endParaRPr lang="fr-FR" sz="2000" dirty="0" smtClean="0">
              <a:latin typeface="Berlin Sans FB" panose="020E0602020502020306" pitchFamily="34" charset="0"/>
            </a:endParaRPr>
          </a:p>
          <a:p>
            <a:endParaRPr lang="fr-FR" dirty="0" smtClean="0">
              <a:latin typeface="Berlin Sans FB" panose="020E0602020502020306" pitchFamily="34" charset="0"/>
            </a:endParaRPr>
          </a:p>
        </p:txBody>
      </p:sp>
      <p:sp>
        <p:nvSpPr>
          <p:cNvPr id="6" name="ZoneTexte 5"/>
          <p:cNvSpPr txBox="1"/>
          <p:nvPr/>
        </p:nvSpPr>
        <p:spPr>
          <a:xfrm>
            <a:off x="251520" y="1143000"/>
            <a:ext cx="3510898" cy="923330"/>
          </a:xfrm>
          <a:prstGeom prst="rect">
            <a:avLst/>
          </a:prstGeom>
          <a:noFill/>
        </p:spPr>
        <p:txBody>
          <a:bodyPr wrap="none" rtlCol="0">
            <a:spAutoFit/>
          </a:bodyPr>
          <a:lstStyle/>
          <a:p>
            <a:r>
              <a:rPr lang="fr-FR" dirty="0" smtClean="0">
                <a:latin typeface="Berlin Sans FB" panose="020E0602020502020306" pitchFamily="34" charset="0"/>
              </a:rPr>
              <a:t>Mensualité : 700 €</a:t>
            </a:r>
          </a:p>
          <a:p>
            <a:r>
              <a:rPr lang="fr-FR" dirty="0" smtClean="0">
                <a:latin typeface="Berlin Sans FB" panose="020E0602020502020306" pitchFamily="34" charset="0"/>
              </a:rPr>
              <a:t>Durée du crédit : 25 ans</a:t>
            </a:r>
          </a:p>
          <a:p>
            <a:r>
              <a:rPr lang="fr-FR" b="1" dirty="0" smtClean="0">
                <a:latin typeface="Berlin Sans FB" panose="020E0602020502020306" pitchFamily="34" charset="0"/>
              </a:rPr>
              <a:t>Montant emprunté : 164 000 €</a:t>
            </a:r>
            <a:endParaRPr lang="fr-FR" b="1" dirty="0">
              <a:latin typeface="Berlin Sans FB" panose="020E0602020502020306" pitchFamily="34" charset="0"/>
            </a:endParaRPr>
          </a:p>
        </p:txBody>
      </p:sp>
      <p:sp>
        <p:nvSpPr>
          <p:cNvPr id="13" name="ZoneTexte 12"/>
          <p:cNvSpPr txBox="1"/>
          <p:nvPr/>
        </p:nvSpPr>
        <p:spPr>
          <a:xfrm>
            <a:off x="755576" y="2653472"/>
            <a:ext cx="2231701" cy="461665"/>
          </a:xfrm>
          <a:prstGeom prst="rect">
            <a:avLst/>
          </a:prstGeom>
          <a:noFill/>
        </p:spPr>
        <p:txBody>
          <a:bodyPr wrap="none" rtlCol="0">
            <a:spAutoFit/>
          </a:bodyPr>
          <a:lstStyle/>
          <a:p>
            <a:r>
              <a:rPr lang="fr-FR" sz="2400" b="1" dirty="0" smtClean="0">
                <a:latin typeface="Berlin Sans FB" panose="020E0602020502020306" pitchFamily="34" charset="0"/>
              </a:rPr>
              <a:t>+ mon apport </a:t>
            </a:r>
            <a:endParaRPr lang="fr-FR" sz="2400" b="1" dirty="0">
              <a:latin typeface="Berlin Sans FB" panose="020E0602020502020306" pitchFamily="34" charset="0"/>
            </a:endParaRPr>
          </a:p>
        </p:txBody>
      </p:sp>
      <p:sp>
        <p:nvSpPr>
          <p:cNvPr id="16" name="ZoneTexte 15"/>
          <p:cNvSpPr txBox="1"/>
          <p:nvPr/>
        </p:nvSpPr>
        <p:spPr>
          <a:xfrm>
            <a:off x="253112" y="3612961"/>
            <a:ext cx="3589444" cy="830997"/>
          </a:xfrm>
          <a:prstGeom prst="rect">
            <a:avLst/>
          </a:prstGeom>
          <a:noFill/>
        </p:spPr>
        <p:txBody>
          <a:bodyPr wrap="none" rtlCol="0">
            <a:spAutoFit/>
          </a:bodyPr>
          <a:lstStyle/>
          <a:p>
            <a:pPr algn="ctr"/>
            <a:r>
              <a:rPr lang="fr-FR" sz="2400" b="1" dirty="0" smtClean="0">
                <a:latin typeface="Berlin Sans FB" panose="020E0602020502020306" pitchFamily="34" charset="0"/>
              </a:rPr>
              <a:t>= enveloppe maximum </a:t>
            </a:r>
          </a:p>
          <a:p>
            <a:pPr algn="ctr"/>
            <a:r>
              <a:rPr lang="fr-FR" sz="2400" b="1" dirty="0" smtClean="0">
                <a:latin typeface="Berlin Sans FB" panose="020E0602020502020306" pitchFamily="34" charset="0"/>
              </a:rPr>
              <a:t>de mon projet</a:t>
            </a:r>
            <a:endParaRPr lang="fr-FR" sz="2400" b="1" dirty="0">
              <a:latin typeface="Berlin Sans FB" panose="020E0602020502020306" pitchFamily="34" charset="0"/>
            </a:endParaRPr>
          </a:p>
        </p:txBody>
      </p:sp>
      <p:pic>
        <p:nvPicPr>
          <p:cNvPr id="29702" name="Picture 6" descr="Euro premium ic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97003" y="2643758"/>
            <a:ext cx="431393" cy="431393"/>
          </a:xfrm>
          <a:prstGeom prst="rect">
            <a:avLst/>
          </a:prstGeom>
          <a:noFill/>
          <a:extLst>
            <a:ext uri="{909E8E84-426E-40DD-AFC4-6F175D3DCCD1}">
              <a14:hiddenFill xmlns:a14="http://schemas.microsoft.com/office/drawing/2010/main">
                <a:solidFill>
                  <a:srgbClr val="FFFFFF"/>
                </a:solidFill>
              </a14:hiddenFill>
            </a:ext>
          </a:extLst>
        </p:spPr>
      </p:pic>
      <p:sp>
        <p:nvSpPr>
          <p:cNvPr id="18" name="ZoneTexte 17"/>
          <p:cNvSpPr txBox="1"/>
          <p:nvPr/>
        </p:nvSpPr>
        <p:spPr>
          <a:xfrm>
            <a:off x="5308394" y="1187943"/>
            <a:ext cx="3456384" cy="646331"/>
          </a:xfrm>
          <a:prstGeom prst="rect">
            <a:avLst/>
          </a:prstGeom>
          <a:noFill/>
        </p:spPr>
        <p:txBody>
          <a:bodyPr wrap="square" rtlCol="0">
            <a:spAutoFit/>
          </a:bodyPr>
          <a:lstStyle/>
          <a:p>
            <a:r>
              <a:rPr lang="fr-FR" dirty="0" smtClean="0">
                <a:solidFill>
                  <a:srgbClr val="CC0000"/>
                </a:solidFill>
                <a:effectLst>
                  <a:outerShdw blurRad="38100" dist="38100" dir="2700000" algn="tl">
                    <a:srgbClr val="000000">
                      <a:alpha val="43137"/>
                    </a:srgbClr>
                  </a:outerShdw>
                </a:effectLst>
                <a:latin typeface="Berlin Sans FB" panose="020E0602020502020306" pitchFamily="34" charset="0"/>
              </a:rPr>
              <a:t>Préparez votre projet immobilier, en constituant votre apport : </a:t>
            </a:r>
            <a:endParaRPr lang="fr-FR" dirty="0">
              <a:solidFill>
                <a:srgbClr val="CC0000"/>
              </a:solidFill>
              <a:effectLst>
                <a:outerShdw blurRad="38100" dist="38100" dir="2700000" algn="tl">
                  <a:srgbClr val="000000">
                    <a:alpha val="43137"/>
                  </a:srgbClr>
                </a:outerShdw>
              </a:effectLst>
              <a:latin typeface="Berlin Sans FB" panose="020E0602020502020306" pitchFamily="34" charset="0"/>
            </a:endParaRPr>
          </a:p>
        </p:txBody>
      </p:sp>
      <p:cxnSp>
        <p:nvCxnSpPr>
          <p:cNvPr id="8" name="Connecteur droit 7"/>
          <p:cNvCxnSpPr/>
          <p:nvPr/>
        </p:nvCxnSpPr>
        <p:spPr>
          <a:xfrm>
            <a:off x="4211960" y="457624"/>
            <a:ext cx="0" cy="4130350"/>
          </a:xfrm>
          <a:prstGeom prst="line">
            <a:avLst/>
          </a:prstGeom>
          <a:ln>
            <a:prstDash val="dash"/>
          </a:ln>
        </p:spPr>
        <p:style>
          <a:lnRef idx="1">
            <a:schemeClr val="dk1"/>
          </a:lnRef>
          <a:fillRef idx="0">
            <a:schemeClr val="dk1"/>
          </a:fillRef>
          <a:effectRef idx="0">
            <a:schemeClr val="dk1"/>
          </a:effectRef>
          <a:fontRef idx="minor">
            <a:schemeClr val="tx1"/>
          </a:fontRef>
        </p:style>
      </p:cxnSp>
      <p:pic>
        <p:nvPicPr>
          <p:cNvPr id="29700"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314424" y="1170009"/>
            <a:ext cx="922784" cy="9227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595869" y="2392334"/>
            <a:ext cx="557007" cy="5570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 name="ZoneTexte 22"/>
          <p:cNvSpPr txBox="1"/>
          <p:nvPr/>
        </p:nvSpPr>
        <p:spPr>
          <a:xfrm>
            <a:off x="5305638" y="2272536"/>
            <a:ext cx="3390672" cy="738664"/>
          </a:xfrm>
          <a:prstGeom prst="rect">
            <a:avLst/>
          </a:prstGeom>
          <a:noFill/>
        </p:spPr>
        <p:txBody>
          <a:bodyPr wrap="none" rtlCol="0">
            <a:spAutoFit/>
          </a:bodyPr>
          <a:lstStyle/>
          <a:p>
            <a:r>
              <a:rPr lang="fr-FR" sz="1400" dirty="0" smtClean="0">
                <a:latin typeface="Berlin Sans FB" panose="020E0602020502020306" pitchFamily="34" charset="0"/>
              </a:rPr>
              <a:t>Loyer : 500 €</a:t>
            </a:r>
          </a:p>
          <a:p>
            <a:r>
              <a:rPr lang="fr-FR" sz="1400" dirty="0" smtClean="0">
                <a:latin typeface="Berlin Sans FB" panose="020E0602020502020306" pitchFamily="34" charset="0"/>
              </a:rPr>
              <a:t>Épargne mensuelle : 200 €</a:t>
            </a:r>
          </a:p>
          <a:p>
            <a:r>
              <a:rPr lang="fr-FR" sz="1400" dirty="0" smtClean="0">
                <a:latin typeface="Berlin Sans FB" panose="020E0602020502020306" pitchFamily="34" charset="0"/>
              </a:rPr>
              <a:t>Apport constitué au bout de 3 ans : 7 200 €</a:t>
            </a:r>
            <a:endParaRPr lang="fr-FR" sz="1400" dirty="0">
              <a:latin typeface="Berlin Sans FB" panose="020E0602020502020306" pitchFamily="34" charset="0"/>
            </a:endParaRPr>
          </a:p>
        </p:txBody>
      </p:sp>
      <p:pic>
        <p:nvPicPr>
          <p:cNvPr id="24"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598074" y="3379119"/>
            <a:ext cx="557007" cy="5570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ZoneTexte 24"/>
          <p:cNvSpPr txBox="1"/>
          <p:nvPr/>
        </p:nvSpPr>
        <p:spPr>
          <a:xfrm>
            <a:off x="5307844" y="3273246"/>
            <a:ext cx="3619902" cy="738664"/>
          </a:xfrm>
          <a:prstGeom prst="rect">
            <a:avLst/>
          </a:prstGeom>
          <a:noFill/>
        </p:spPr>
        <p:txBody>
          <a:bodyPr wrap="none" rtlCol="0">
            <a:spAutoFit/>
          </a:bodyPr>
          <a:lstStyle/>
          <a:p>
            <a:r>
              <a:rPr lang="fr-FR" sz="1400" dirty="0" smtClean="0">
                <a:latin typeface="Berlin Sans FB" panose="020E0602020502020306" pitchFamily="34" charset="0"/>
              </a:rPr>
              <a:t>Loyer : 0 €</a:t>
            </a:r>
          </a:p>
          <a:p>
            <a:r>
              <a:rPr lang="fr-FR" sz="1400" dirty="0" smtClean="0">
                <a:latin typeface="Berlin Sans FB" panose="020E0602020502020306" pitchFamily="34" charset="0"/>
              </a:rPr>
              <a:t>Épargne mensuelle : 700 €</a:t>
            </a:r>
          </a:p>
          <a:p>
            <a:r>
              <a:rPr lang="fr-FR" sz="1400" dirty="0" smtClean="0">
                <a:latin typeface="Berlin Sans FB" panose="020E0602020502020306" pitchFamily="34" charset="0"/>
              </a:rPr>
              <a:t>Apport constitué au bout de 3 ans : 25 </a:t>
            </a:r>
            <a:r>
              <a:rPr lang="fr-FR" sz="1400" dirty="0">
                <a:latin typeface="Berlin Sans FB" panose="020E0602020502020306" pitchFamily="34" charset="0"/>
              </a:rPr>
              <a:t>2</a:t>
            </a:r>
            <a:r>
              <a:rPr lang="fr-FR" sz="1400" dirty="0" smtClean="0">
                <a:latin typeface="Berlin Sans FB" panose="020E0602020502020306" pitchFamily="34" charset="0"/>
              </a:rPr>
              <a:t>00 € ! </a:t>
            </a:r>
            <a:endParaRPr lang="fr-FR" sz="1400" dirty="0">
              <a:latin typeface="Berlin Sans FB" panose="020E0602020502020306" pitchFamily="34" charset="0"/>
            </a:endParaRPr>
          </a:p>
        </p:txBody>
      </p:sp>
      <p:sp>
        <p:nvSpPr>
          <p:cNvPr id="3" name="Espace réservé du numéro de diapositive 2"/>
          <p:cNvSpPr>
            <a:spLocks noGrp="1"/>
          </p:cNvSpPr>
          <p:nvPr>
            <p:ph type="sldNum" sz="quarter" idx="12"/>
          </p:nvPr>
        </p:nvSpPr>
        <p:spPr/>
        <p:txBody>
          <a:bodyPr/>
          <a:lstStyle/>
          <a:p>
            <a:fld id="{1D19D0A2-BBF5-4B7E-A646-CBE7ACEBDC00}" type="slidenum">
              <a:rPr lang="fr-FR" smtClean="0"/>
              <a:t>13</a:t>
            </a:fld>
            <a:endParaRPr lang="fr-FR"/>
          </a:p>
        </p:txBody>
      </p:sp>
      <p:pic>
        <p:nvPicPr>
          <p:cNvPr id="19"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172400" y="63982"/>
            <a:ext cx="839951" cy="1697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9396536" y="317158"/>
            <a:ext cx="280931" cy="280931"/>
          </a:xfrm>
          <a:prstGeom prst="rect">
            <a:avLst/>
          </a:prstGeom>
        </p:spPr>
      </p:pic>
      <p:sp>
        <p:nvSpPr>
          <p:cNvPr id="21" name="ZoneTexte 20"/>
          <p:cNvSpPr txBox="1"/>
          <p:nvPr/>
        </p:nvSpPr>
        <p:spPr>
          <a:xfrm>
            <a:off x="251520" y="916778"/>
            <a:ext cx="2381486" cy="276999"/>
          </a:xfrm>
          <a:prstGeom prst="rect">
            <a:avLst/>
          </a:prstGeom>
          <a:noFill/>
        </p:spPr>
        <p:txBody>
          <a:bodyPr wrap="none" rtlCol="0">
            <a:spAutoFit/>
          </a:bodyPr>
          <a:lstStyle/>
          <a:p>
            <a:r>
              <a:rPr lang="fr-FR" sz="1200" dirty="0" smtClean="0"/>
              <a:t>Exemple sans valeur contractuelle :</a:t>
            </a:r>
            <a:endParaRPr lang="fr-FR" sz="1200" dirty="0"/>
          </a:p>
        </p:txBody>
      </p:sp>
      <p:pic>
        <p:nvPicPr>
          <p:cNvPr id="26" name="Image 25"/>
          <p:cNvPicPr>
            <a:picLocks noChangeAspect="1"/>
          </p:cNvPicPr>
          <p:nvPr/>
        </p:nvPicPr>
        <p:blipFill rotWithShape="1">
          <a:blip r:embed="rId10">
            <a:duotone>
              <a:schemeClr val="accent2">
                <a:shade val="45000"/>
                <a:satMod val="135000"/>
              </a:schemeClr>
              <a:prstClr val="white"/>
            </a:duotone>
          </a:blip>
          <a:srcRect l="-1928" t="-32578" r="-1" b="4829"/>
          <a:stretch/>
        </p:blipFill>
        <p:spPr>
          <a:xfrm>
            <a:off x="8134841" y="233722"/>
            <a:ext cx="915067" cy="116547"/>
          </a:xfrm>
          <a:prstGeom prst="rect">
            <a:avLst/>
          </a:prstGeom>
        </p:spPr>
      </p:pic>
      <p:sp>
        <p:nvSpPr>
          <p:cNvPr id="27" name="ZoneTexte 26"/>
          <p:cNvSpPr txBox="1"/>
          <p:nvPr/>
        </p:nvSpPr>
        <p:spPr>
          <a:xfrm>
            <a:off x="3551515" y="4853512"/>
            <a:ext cx="1468672" cy="261610"/>
          </a:xfrm>
          <a:prstGeom prst="rect">
            <a:avLst/>
          </a:prstGeom>
          <a:noFill/>
        </p:spPr>
        <p:txBody>
          <a:bodyPr wrap="none" rtlCol="0">
            <a:spAutoFit/>
          </a:bodyPr>
          <a:lstStyle/>
          <a:p>
            <a:r>
              <a:rPr lang="fr-FR" sz="1100" dirty="0" smtClean="0">
                <a:latin typeface="Century Gothic" panose="020B0502020202020204" pitchFamily="34" charset="0"/>
              </a:rPr>
              <a:t>Document interne </a:t>
            </a:r>
            <a:endParaRPr lang="fr-FR" sz="1100" dirty="0">
              <a:latin typeface="Century Gothic" panose="020B0502020202020204" pitchFamily="34" charset="0"/>
            </a:endParaRPr>
          </a:p>
        </p:txBody>
      </p:sp>
      <p:pic>
        <p:nvPicPr>
          <p:cNvPr id="28" name="Image 27">
            <a:hlinkClick r:id="rId11" action="ppaction://hlinksldjump"/>
          </p:cNvPr>
          <p:cNvPicPr>
            <a:picLocks noChangeAspect="1"/>
          </p:cNvPicPr>
          <p:nvPr/>
        </p:nvPicPr>
        <p:blipFill>
          <a:blip r:embed="rId12"/>
          <a:stretch>
            <a:fillRect/>
          </a:stretch>
        </p:blipFill>
        <p:spPr>
          <a:xfrm>
            <a:off x="116398" y="4736762"/>
            <a:ext cx="1054458" cy="355072"/>
          </a:xfrm>
          <a:prstGeom prst="rect">
            <a:avLst/>
          </a:prstGeom>
        </p:spPr>
      </p:pic>
    </p:spTree>
    <p:extLst>
      <p:ext uri="{BB962C8B-B14F-4D97-AF65-F5344CB8AC3E}">
        <p14:creationId xmlns:p14="http://schemas.microsoft.com/office/powerpoint/2010/main" val="3424901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969"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35980" y="0"/>
            <a:ext cx="4708020" cy="5143500"/>
          </a:xfrm>
          <a:prstGeom prst="rect">
            <a:avLst/>
          </a:prstGeom>
        </p:spPr>
      </p:pic>
      <p:sp>
        <p:nvSpPr>
          <p:cNvPr id="4" name="Rectangle 3"/>
          <p:cNvSpPr/>
          <p:nvPr/>
        </p:nvSpPr>
        <p:spPr>
          <a:xfrm>
            <a:off x="0" y="0"/>
            <a:ext cx="4573800" cy="5143500"/>
          </a:xfrm>
          <a:prstGeom prst="rect">
            <a:avLst/>
          </a:prstGeom>
          <a:solidFill>
            <a:schemeClr val="bg1"/>
          </a:solidFill>
          <a:ln>
            <a:noFill/>
          </a:ln>
          <a:effectLst>
            <a:outerShdw blurRad="50800" dist="38100" sx="101000" sy="101000" algn="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dirty="0"/>
          </a:p>
        </p:txBody>
      </p:sp>
      <p:pic>
        <p:nvPicPr>
          <p:cNvPr id="6" name="Imag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00900" y="4501944"/>
            <a:ext cx="972000" cy="218096"/>
          </a:xfrm>
          <a:prstGeom prst="rect">
            <a:avLst/>
          </a:prstGeom>
        </p:spPr>
      </p:pic>
      <p:sp>
        <p:nvSpPr>
          <p:cNvPr id="7" name="ZoneTexte 6"/>
          <p:cNvSpPr txBox="1"/>
          <p:nvPr/>
        </p:nvSpPr>
        <p:spPr>
          <a:xfrm>
            <a:off x="1806934" y="4867228"/>
            <a:ext cx="978011" cy="92333"/>
          </a:xfrm>
          <a:prstGeom prst="rect">
            <a:avLst/>
          </a:prstGeom>
          <a:noFill/>
        </p:spPr>
        <p:txBody>
          <a:bodyPr wrap="square" lIns="0" tIns="0" rIns="0" bIns="0" rtlCol="0">
            <a:spAutoFit/>
          </a:bodyPr>
          <a:lstStyle/>
          <a:p>
            <a:pPr algn="just"/>
            <a:r>
              <a:rPr lang="fr-FR" sz="600" b="1" dirty="0">
                <a:solidFill>
                  <a:schemeClr val="bg2">
                    <a:lumMod val="50000"/>
                  </a:schemeClr>
                </a:solidFill>
                <a:latin typeface="Arial Narrow" panose="020B0606020202030204" pitchFamily="34" charset="0"/>
              </a:rPr>
              <a:t>MARKETING . Marchés &amp; Offres</a:t>
            </a:r>
          </a:p>
        </p:txBody>
      </p:sp>
      <p:pic>
        <p:nvPicPr>
          <p:cNvPr id="8" name="Image 7">
            <a:hlinkClick r:id="rId6" action="ppaction://hlinksldjump"/>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350939" y="2568484"/>
            <a:ext cx="1890000" cy="536051"/>
          </a:xfrm>
          <a:prstGeom prst="rect">
            <a:avLst/>
          </a:prstGeom>
        </p:spPr>
      </p:pic>
      <p:pic>
        <p:nvPicPr>
          <p:cNvPr id="9" name="Imag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28626" y="1171227"/>
            <a:ext cx="3213000" cy="1019637"/>
          </a:xfrm>
          <a:prstGeom prst="rect">
            <a:avLst/>
          </a:prstGeom>
        </p:spPr>
      </p:pic>
      <p:cxnSp>
        <p:nvCxnSpPr>
          <p:cNvPr id="12" name="Connecteur droit 11"/>
          <p:cNvCxnSpPr/>
          <p:nvPr/>
        </p:nvCxnSpPr>
        <p:spPr>
          <a:xfrm>
            <a:off x="1520927" y="2237932"/>
            <a:ext cx="1485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455141" y="1160711"/>
            <a:ext cx="3612803"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9612560" y="353385"/>
            <a:ext cx="160784" cy="160784"/>
          </a:xfrm>
          <a:prstGeom prst="rect">
            <a:avLst/>
          </a:prstGeom>
        </p:spPr>
      </p:pic>
      <p:pic>
        <p:nvPicPr>
          <p:cNvPr id="11" name="Image 10"/>
          <p:cNvPicPr>
            <a:picLocks noChangeAspect="1"/>
          </p:cNvPicPr>
          <p:nvPr/>
        </p:nvPicPr>
        <p:blipFill>
          <a:blip r:embed="rId10"/>
          <a:stretch>
            <a:fillRect/>
          </a:stretch>
        </p:blipFill>
        <p:spPr>
          <a:xfrm>
            <a:off x="722063" y="1341114"/>
            <a:ext cx="3147754" cy="553593"/>
          </a:xfrm>
          <a:prstGeom prst="rect">
            <a:avLst/>
          </a:prstGeom>
        </p:spPr>
      </p:pic>
      <p:pic>
        <p:nvPicPr>
          <p:cNvPr id="3" name="Image 2"/>
          <p:cNvPicPr>
            <a:picLocks noChangeAspect="1"/>
          </p:cNvPicPr>
          <p:nvPr/>
        </p:nvPicPr>
        <p:blipFill rotWithShape="1">
          <a:blip r:embed="rId11"/>
          <a:srcRect b="14642"/>
          <a:stretch/>
        </p:blipFill>
        <p:spPr>
          <a:xfrm>
            <a:off x="546085" y="952177"/>
            <a:ext cx="3421336" cy="467445"/>
          </a:xfrm>
          <a:prstGeom prst="rect">
            <a:avLst/>
          </a:prstGeom>
        </p:spPr>
      </p:pic>
    </p:spTree>
    <p:extLst>
      <p:ext uri="{BB962C8B-B14F-4D97-AF65-F5344CB8AC3E}">
        <p14:creationId xmlns:p14="http://schemas.microsoft.com/office/powerpoint/2010/main" val="1787022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309"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1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ZoneTexte 13"/>
          <p:cNvSpPr txBox="1"/>
          <p:nvPr/>
        </p:nvSpPr>
        <p:spPr>
          <a:xfrm>
            <a:off x="135460" y="89456"/>
            <a:ext cx="7460879" cy="677108"/>
          </a:xfrm>
          <a:prstGeom prst="rect">
            <a:avLst/>
          </a:prstGeom>
          <a:noFill/>
        </p:spPr>
        <p:txBody>
          <a:bodyPr wrap="square" rtlCol="0">
            <a:spAutoFit/>
          </a:bodyPr>
          <a:lstStyle/>
          <a:p>
            <a:r>
              <a:rPr lang="fr-FR" sz="2000" b="1" dirty="0" smtClean="0">
                <a:solidFill>
                  <a:srgbClr val="FF0000"/>
                </a:solidFill>
                <a:latin typeface="Berlin Sans FB" panose="020E0602020502020306" pitchFamily="34" charset="0"/>
              </a:rPr>
              <a:t>L</a:t>
            </a:r>
            <a:r>
              <a:rPr lang="fr-FR" sz="2000" b="1" dirty="0" smtClean="0">
                <a:latin typeface="Berlin Sans FB" panose="020E0602020502020306" pitchFamily="34" charset="0"/>
              </a:rPr>
              <a:t>E BIEN </a:t>
            </a:r>
            <a:r>
              <a:rPr lang="fr-FR" sz="2000" b="1" dirty="0" smtClean="0">
                <a:solidFill>
                  <a:srgbClr val="FF0000"/>
                </a:solidFill>
                <a:latin typeface="Berlin Sans FB" panose="020E0602020502020306" pitchFamily="34" charset="0"/>
              </a:rPr>
              <a:t>A</a:t>
            </a:r>
            <a:r>
              <a:rPr lang="fr-FR" sz="2000" b="1" dirty="0" smtClean="0">
                <a:latin typeface="Berlin Sans FB" panose="020E0602020502020306" pitchFamily="34" charset="0"/>
              </a:rPr>
              <a:t>CHETÉ</a:t>
            </a:r>
            <a:endParaRPr lang="fr-FR" sz="2000" dirty="0" smtClean="0">
              <a:latin typeface="Berlin Sans FB" panose="020E0602020502020306" pitchFamily="34" charset="0"/>
            </a:endParaRPr>
          </a:p>
          <a:p>
            <a:endParaRPr lang="fr-FR" dirty="0" smtClean="0">
              <a:latin typeface="Berlin Sans FB" panose="020E0602020502020306" pitchFamily="34" charset="0"/>
            </a:endParaRPr>
          </a:p>
        </p:txBody>
      </p:sp>
      <p:pic>
        <p:nvPicPr>
          <p:cNvPr id="3074" name="Picture 2" descr="Terrain premium ic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6064" y="699542"/>
            <a:ext cx="741149" cy="741149"/>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36064" y="1686585"/>
            <a:ext cx="741149" cy="7411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8" name="Picture 6" descr="Toolbox premium icon"/>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07501" y="2838713"/>
            <a:ext cx="741149" cy="741149"/>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p:cNvSpPr txBox="1"/>
          <p:nvPr/>
        </p:nvSpPr>
        <p:spPr>
          <a:xfrm>
            <a:off x="1392586" y="885450"/>
            <a:ext cx="925253" cy="369332"/>
          </a:xfrm>
          <a:prstGeom prst="rect">
            <a:avLst/>
          </a:prstGeom>
          <a:noFill/>
        </p:spPr>
        <p:txBody>
          <a:bodyPr wrap="none" rtlCol="0">
            <a:spAutoFit/>
          </a:bodyPr>
          <a:lstStyle/>
          <a:p>
            <a:r>
              <a:rPr lang="fr-FR" dirty="0" smtClean="0">
                <a:latin typeface="Berlin Sans FB" panose="020E0602020502020306" pitchFamily="34" charset="0"/>
              </a:rPr>
              <a:t>Terrain </a:t>
            </a:r>
            <a:endParaRPr lang="fr-FR" dirty="0">
              <a:latin typeface="Berlin Sans FB" panose="020E0602020502020306" pitchFamily="34" charset="0"/>
            </a:endParaRPr>
          </a:p>
        </p:txBody>
      </p:sp>
      <p:sp>
        <p:nvSpPr>
          <p:cNvPr id="20" name="ZoneTexte 19"/>
          <p:cNvSpPr txBox="1"/>
          <p:nvPr/>
        </p:nvSpPr>
        <p:spPr>
          <a:xfrm>
            <a:off x="1392586" y="3023379"/>
            <a:ext cx="1584176" cy="369332"/>
          </a:xfrm>
          <a:prstGeom prst="rect">
            <a:avLst/>
          </a:prstGeom>
          <a:noFill/>
        </p:spPr>
        <p:txBody>
          <a:bodyPr wrap="square" rtlCol="0">
            <a:spAutoFit/>
          </a:bodyPr>
          <a:lstStyle/>
          <a:p>
            <a:r>
              <a:rPr lang="fr-FR" dirty="0" smtClean="0">
                <a:latin typeface="Berlin Sans FB" panose="020E0602020502020306" pitchFamily="34" charset="0"/>
              </a:rPr>
              <a:t>Travaux</a:t>
            </a:r>
            <a:endParaRPr lang="fr-FR" dirty="0">
              <a:latin typeface="Berlin Sans FB" panose="020E0602020502020306" pitchFamily="34" charset="0"/>
            </a:endParaRPr>
          </a:p>
        </p:txBody>
      </p:sp>
      <p:sp>
        <p:nvSpPr>
          <p:cNvPr id="21" name="ZoneTexte 20"/>
          <p:cNvSpPr txBox="1"/>
          <p:nvPr/>
        </p:nvSpPr>
        <p:spPr>
          <a:xfrm>
            <a:off x="1403648" y="1748664"/>
            <a:ext cx="1584176" cy="646331"/>
          </a:xfrm>
          <a:prstGeom prst="rect">
            <a:avLst/>
          </a:prstGeom>
          <a:noFill/>
        </p:spPr>
        <p:txBody>
          <a:bodyPr wrap="square" rtlCol="0">
            <a:spAutoFit/>
          </a:bodyPr>
          <a:lstStyle/>
          <a:p>
            <a:r>
              <a:rPr lang="fr-FR" dirty="0" smtClean="0">
                <a:latin typeface="Berlin Sans FB" panose="020E0602020502020306" pitchFamily="34" charset="0"/>
              </a:rPr>
              <a:t>Maison ou appartement </a:t>
            </a:r>
            <a:endParaRPr lang="fr-FR" dirty="0">
              <a:latin typeface="Berlin Sans FB" panose="020E0602020502020306" pitchFamily="34" charset="0"/>
            </a:endParaRPr>
          </a:p>
        </p:txBody>
      </p:sp>
      <p:pic>
        <p:nvPicPr>
          <p:cNvPr id="80"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95536" y="3804730"/>
            <a:ext cx="741149" cy="7411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1" name="Rectangle 80"/>
          <p:cNvSpPr/>
          <p:nvPr/>
        </p:nvSpPr>
        <p:spPr>
          <a:xfrm>
            <a:off x="751882" y="3792189"/>
            <a:ext cx="967648" cy="1140475"/>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2" name="ZoneTexte 81"/>
          <p:cNvSpPr txBox="1"/>
          <p:nvPr/>
        </p:nvSpPr>
        <p:spPr>
          <a:xfrm>
            <a:off x="1403648" y="4008444"/>
            <a:ext cx="1584176" cy="369332"/>
          </a:xfrm>
          <a:prstGeom prst="rect">
            <a:avLst/>
          </a:prstGeom>
          <a:noFill/>
        </p:spPr>
        <p:txBody>
          <a:bodyPr wrap="square" rtlCol="0">
            <a:spAutoFit/>
          </a:bodyPr>
          <a:lstStyle/>
          <a:p>
            <a:r>
              <a:rPr lang="fr-FR" dirty="0" smtClean="0">
                <a:latin typeface="Berlin Sans FB" panose="020E0602020502020306" pitchFamily="34" charset="0"/>
              </a:rPr>
              <a:t>Soulte</a:t>
            </a:r>
            <a:endParaRPr lang="fr-FR" dirty="0">
              <a:latin typeface="Berlin Sans FB" panose="020E0602020502020306" pitchFamily="34" charset="0"/>
            </a:endParaRPr>
          </a:p>
        </p:txBody>
      </p:sp>
      <p:sp>
        <p:nvSpPr>
          <p:cNvPr id="5" name="Espace réservé du numéro de diapositive 4"/>
          <p:cNvSpPr>
            <a:spLocks noGrp="1"/>
          </p:cNvSpPr>
          <p:nvPr>
            <p:ph type="sldNum" sz="quarter" idx="12"/>
          </p:nvPr>
        </p:nvSpPr>
        <p:spPr/>
        <p:txBody>
          <a:bodyPr/>
          <a:lstStyle/>
          <a:p>
            <a:fld id="{1D19D0A2-BBF5-4B7E-A646-CBE7ACEBDC00}" type="slidenum">
              <a:rPr lang="fr-FR" smtClean="0"/>
              <a:t>15</a:t>
            </a:fld>
            <a:endParaRPr lang="fr-FR"/>
          </a:p>
        </p:txBody>
      </p:sp>
      <p:pic>
        <p:nvPicPr>
          <p:cNvPr id="78"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172400" y="63982"/>
            <a:ext cx="839951" cy="1697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9612560" y="394742"/>
            <a:ext cx="304800" cy="304800"/>
          </a:xfrm>
          <a:prstGeom prst="rect">
            <a:avLst/>
          </a:prstGeom>
        </p:spPr>
      </p:pic>
      <p:pic>
        <p:nvPicPr>
          <p:cNvPr id="16" name="Image 15"/>
          <p:cNvPicPr>
            <a:picLocks noChangeAspect="1"/>
          </p:cNvPicPr>
          <p:nvPr/>
        </p:nvPicPr>
        <p:blipFill rotWithShape="1">
          <a:blip r:embed="rId10">
            <a:duotone>
              <a:schemeClr val="accent2">
                <a:shade val="45000"/>
                <a:satMod val="135000"/>
              </a:schemeClr>
              <a:prstClr val="white"/>
            </a:duotone>
          </a:blip>
          <a:srcRect l="-1928" t="-32578" r="-1" b="4829"/>
          <a:stretch/>
        </p:blipFill>
        <p:spPr>
          <a:xfrm>
            <a:off x="8134841" y="233722"/>
            <a:ext cx="915067" cy="116547"/>
          </a:xfrm>
          <a:prstGeom prst="rect">
            <a:avLst/>
          </a:prstGeom>
        </p:spPr>
      </p:pic>
      <p:sp>
        <p:nvSpPr>
          <p:cNvPr id="18" name="ZoneTexte 17"/>
          <p:cNvSpPr txBox="1"/>
          <p:nvPr/>
        </p:nvSpPr>
        <p:spPr>
          <a:xfrm>
            <a:off x="3551515" y="4853512"/>
            <a:ext cx="1468672" cy="261610"/>
          </a:xfrm>
          <a:prstGeom prst="rect">
            <a:avLst/>
          </a:prstGeom>
          <a:noFill/>
        </p:spPr>
        <p:txBody>
          <a:bodyPr wrap="none" rtlCol="0">
            <a:spAutoFit/>
          </a:bodyPr>
          <a:lstStyle/>
          <a:p>
            <a:r>
              <a:rPr lang="fr-FR" sz="1100" dirty="0" smtClean="0">
                <a:latin typeface="Century Gothic" panose="020B0502020202020204" pitchFamily="34" charset="0"/>
              </a:rPr>
              <a:t>Document interne </a:t>
            </a:r>
            <a:endParaRPr lang="fr-FR" sz="1100" dirty="0">
              <a:latin typeface="Century Gothic" panose="020B0502020202020204" pitchFamily="34" charset="0"/>
            </a:endParaRPr>
          </a:p>
        </p:txBody>
      </p:sp>
      <p:pic>
        <p:nvPicPr>
          <p:cNvPr id="19" name="Image 18">
            <a:hlinkClick r:id="rId11" action="ppaction://hlinksldjump"/>
          </p:cNvPr>
          <p:cNvPicPr>
            <a:picLocks noChangeAspect="1"/>
          </p:cNvPicPr>
          <p:nvPr/>
        </p:nvPicPr>
        <p:blipFill>
          <a:blip r:embed="rId12"/>
          <a:stretch>
            <a:fillRect/>
          </a:stretch>
        </p:blipFill>
        <p:spPr>
          <a:xfrm>
            <a:off x="116398" y="4736762"/>
            <a:ext cx="1054458" cy="355072"/>
          </a:xfrm>
          <a:prstGeom prst="rect">
            <a:avLst/>
          </a:prstGeom>
        </p:spPr>
      </p:pic>
    </p:spTree>
    <p:extLst>
      <p:ext uri="{BB962C8B-B14F-4D97-AF65-F5344CB8AC3E}">
        <p14:creationId xmlns:p14="http://schemas.microsoft.com/office/powerpoint/2010/main" val="3207696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3244"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7"/>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ZoneTexte 13"/>
          <p:cNvSpPr txBox="1"/>
          <p:nvPr/>
        </p:nvSpPr>
        <p:spPr>
          <a:xfrm>
            <a:off x="135460" y="89456"/>
            <a:ext cx="7460879" cy="677108"/>
          </a:xfrm>
          <a:prstGeom prst="rect">
            <a:avLst/>
          </a:prstGeom>
          <a:noFill/>
        </p:spPr>
        <p:txBody>
          <a:bodyPr wrap="square" rtlCol="0">
            <a:spAutoFit/>
          </a:bodyPr>
          <a:lstStyle/>
          <a:p>
            <a:r>
              <a:rPr lang="fr-FR" sz="2000" b="1" dirty="0" smtClean="0">
                <a:solidFill>
                  <a:srgbClr val="FF0000"/>
                </a:solidFill>
                <a:latin typeface="Berlin Sans FB" panose="020E0602020502020306" pitchFamily="34" charset="0"/>
              </a:rPr>
              <a:t>L</a:t>
            </a:r>
            <a:r>
              <a:rPr lang="fr-FR" sz="2000" b="1" dirty="0" smtClean="0">
                <a:latin typeface="Berlin Sans FB" panose="020E0602020502020306" pitchFamily="34" charset="0"/>
              </a:rPr>
              <a:t>E BIEN </a:t>
            </a:r>
            <a:r>
              <a:rPr lang="fr-FR" sz="2000" b="1" dirty="0" smtClean="0">
                <a:solidFill>
                  <a:srgbClr val="FF0000"/>
                </a:solidFill>
                <a:latin typeface="Berlin Sans FB" panose="020E0602020502020306" pitchFamily="34" charset="0"/>
              </a:rPr>
              <a:t>A</a:t>
            </a:r>
            <a:r>
              <a:rPr lang="fr-FR" sz="2000" b="1" dirty="0" smtClean="0">
                <a:latin typeface="Berlin Sans FB" panose="020E0602020502020306" pitchFamily="34" charset="0"/>
              </a:rPr>
              <a:t>CHETÉ</a:t>
            </a:r>
            <a:endParaRPr lang="fr-FR" sz="2000" dirty="0" smtClean="0">
              <a:latin typeface="Berlin Sans FB" panose="020E0602020502020306" pitchFamily="34" charset="0"/>
            </a:endParaRPr>
          </a:p>
          <a:p>
            <a:endParaRPr lang="fr-FR" dirty="0" smtClean="0">
              <a:latin typeface="Berlin Sans FB" panose="020E0602020502020306" pitchFamily="34" charset="0"/>
            </a:endParaRPr>
          </a:p>
        </p:txBody>
      </p:sp>
      <p:pic>
        <p:nvPicPr>
          <p:cNvPr id="3074" name="Picture 2" descr="Terrain premium ic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6064" y="699542"/>
            <a:ext cx="741149" cy="741149"/>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36064" y="1686585"/>
            <a:ext cx="741149" cy="7411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8" name="Picture 6" descr="Toolbox premium icon"/>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07501" y="2838713"/>
            <a:ext cx="741149" cy="741149"/>
          </a:xfrm>
          <a:prstGeom prst="rect">
            <a:avLst/>
          </a:prstGeom>
          <a:noFill/>
          <a:extLst>
            <a:ext uri="{909E8E84-426E-40DD-AFC4-6F175D3DCCD1}">
              <a14:hiddenFill xmlns:a14="http://schemas.microsoft.com/office/drawing/2010/main">
                <a:solidFill>
                  <a:srgbClr val="FFFFFF"/>
                </a:solidFill>
              </a14:hiddenFill>
            </a:ext>
          </a:extLst>
        </p:spPr>
      </p:pic>
      <p:pic>
        <p:nvPicPr>
          <p:cNvPr id="3079"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20983" y="148852"/>
            <a:ext cx="994792" cy="9947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92991" y="4134857"/>
            <a:ext cx="1029181" cy="10291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ZoneTexte 3"/>
          <p:cNvSpPr txBox="1"/>
          <p:nvPr/>
        </p:nvSpPr>
        <p:spPr>
          <a:xfrm>
            <a:off x="1392586" y="885450"/>
            <a:ext cx="925253" cy="369332"/>
          </a:xfrm>
          <a:prstGeom prst="rect">
            <a:avLst/>
          </a:prstGeom>
          <a:noFill/>
        </p:spPr>
        <p:txBody>
          <a:bodyPr wrap="none" rtlCol="0">
            <a:spAutoFit/>
          </a:bodyPr>
          <a:lstStyle/>
          <a:p>
            <a:r>
              <a:rPr lang="fr-FR" dirty="0" smtClean="0">
                <a:latin typeface="Berlin Sans FB" panose="020E0602020502020306" pitchFamily="34" charset="0"/>
              </a:rPr>
              <a:t>Terrain </a:t>
            </a:r>
            <a:endParaRPr lang="fr-FR" dirty="0">
              <a:latin typeface="Berlin Sans FB" panose="020E0602020502020306" pitchFamily="34" charset="0"/>
            </a:endParaRPr>
          </a:p>
        </p:txBody>
      </p:sp>
      <p:sp>
        <p:nvSpPr>
          <p:cNvPr id="20" name="ZoneTexte 19"/>
          <p:cNvSpPr txBox="1"/>
          <p:nvPr/>
        </p:nvSpPr>
        <p:spPr>
          <a:xfrm>
            <a:off x="1392586" y="3023379"/>
            <a:ext cx="1584176" cy="369332"/>
          </a:xfrm>
          <a:prstGeom prst="rect">
            <a:avLst/>
          </a:prstGeom>
          <a:noFill/>
        </p:spPr>
        <p:txBody>
          <a:bodyPr wrap="square" rtlCol="0">
            <a:spAutoFit/>
          </a:bodyPr>
          <a:lstStyle/>
          <a:p>
            <a:r>
              <a:rPr lang="fr-FR" dirty="0" smtClean="0">
                <a:latin typeface="Berlin Sans FB" panose="020E0602020502020306" pitchFamily="34" charset="0"/>
              </a:rPr>
              <a:t>Travaux</a:t>
            </a:r>
            <a:endParaRPr lang="fr-FR" dirty="0">
              <a:latin typeface="Berlin Sans FB" panose="020E0602020502020306" pitchFamily="34" charset="0"/>
            </a:endParaRPr>
          </a:p>
        </p:txBody>
      </p:sp>
      <p:sp>
        <p:nvSpPr>
          <p:cNvPr id="21" name="ZoneTexte 20"/>
          <p:cNvSpPr txBox="1"/>
          <p:nvPr/>
        </p:nvSpPr>
        <p:spPr>
          <a:xfrm>
            <a:off x="1403648" y="1748664"/>
            <a:ext cx="1584176" cy="646331"/>
          </a:xfrm>
          <a:prstGeom prst="rect">
            <a:avLst/>
          </a:prstGeom>
          <a:noFill/>
        </p:spPr>
        <p:txBody>
          <a:bodyPr wrap="square" rtlCol="0">
            <a:spAutoFit/>
          </a:bodyPr>
          <a:lstStyle/>
          <a:p>
            <a:r>
              <a:rPr lang="fr-FR" dirty="0" smtClean="0">
                <a:latin typeface="Berlin Sans FB" panose="020E0602020502020306" pitchFamily="34" charset="0"/>
              </a:rPr>
              <a:t>Maison ou appartement </a:t>
            </a:r>
            <a:endParaRPr lang="fr-FR" dirty="0">
              <a:latin typeface="Berlin Sans FB" panose="020E0602020502020306" pitchFamily="34" charset="0"/>
            </a:endParaRPr>
          </a:p>
        </p:txBody>
      </p:sp>
      <p:cxnSp>
        <p:nvCxnSpPr>
          <p:cNvPr id="6" name="Connecteur droit 5"/>
          <p:cNvCxnSpPr/>
          <p:nvPr/>
        </p:nvCxnSpPr>
        <p:spPr>
          <a:xfrm>
            <a:off x="2987824" y="411510"/>
            <a:ext cx="0" cy="4320480"/>
          </a:xfrm>
          <a:prstGeom prst="line">
            <a:avLst/>
          </a:prstGeom>
          <a:ln>
            <a:prstDash val="dash"/>
          </a:ln>
        </p:spPr>
        <p:style>
          <a:lnRef idx="1">
            <a:schemeClr val="dk1"/>
          </a:lnRef>
          <a:fillRef idx="0">
            <a:schemeClr val="dk1"/>
          </a:fillRef>
          <a:effectRef idx="0">
            <a:schemeClr val="dk1"/>
          </a:effectRef>
          <a:fontRef idx="minor">
            <a:schemeClr val="tx1"/>
          </a:fontRef>
        </p:style>
      </p:cxnSp>
      <p:sp>
        <p:nvSpPr>
          <p:cNvPr id="26" name="ZoneTexte 25"/>
          <p:cNvSpPr txBox="1"/>
          <p:nvPr/>
        </p:nvSpPr>
        <p:spPr>
          <a:xfrm>
            <a:off x="4845119" y="474226"/>
            <a:ext cx="2313454" cy="369332"/>
          </a:xfrm>
          <a:prstGeom prst="rect">
            <a:avLst/>
          </a:prstGeom>
          <a:noFill/>
        </p:spPr>
        <p:txBody>
          <a:bodyPr wrap="none" rtlCol="0">
            <a:spAutoFit/>
          </a:bodyPr>
          <a:lstStyle/>
          <a:p>
            <a:r>
              <a:rPr lang="fr-FR" dirty="0" smtClean="0">
                <a:latin typeface="Berlin Sans FB" panose="020E0602020502020306" pitchFamily="34" charset="0"/>
              </a:rPr>
              <a:t>Bien neuf à construir</a:t>
            </a:r>
            <a:r>
              <a:rPr lang="fr-FR" dirty="0">
                <a:latin typeface="Berlin Sans FB" panose="020E0602020502020306" pitchFamily="34" charset="0"/>
              </a:rPr>
              <a:t>e</a:t>
            </a:r>
            <a:r>
              <a:rPr lang="fr-FR" dirty="0" smtClean="0">
                <a:latin typeface="Berlin Sans FB" panose="020E0602020502020306" pitchFamily="34" charset="0"/>
              </a:rPr>
              <a:t> </a:t>
            </a:r>
            <a:endParaRPr lang="fr-FR" dirty="0">
              <a:latin typeface="Berlin Sans FB" panose="020E0602020502020306" pitchFamily="34" charset="0"/>
            </a:endParaRPr>
          </a:p>
        </p:txBody>
      </p:sp>
      <p:sp>
        <p:nvSpPr>
          <p:cNvPr id="28" name="ZoneTexte 27"/>
          <p:cNvSpPr txBox="1"/>
          <p:nvPr/>
        </p:nvSpPr>
        <p:spPr>
          <a:xfrm>
            <a:off x="4989135" y="4480813"/>
            <a:ext cx="2247731" cy="369332"/>
          </a:xfrm>
          <a:prstGeom prst="rect">
            <a:avLst/>
          </a:prstGeom>
          <a:noFill/>
        </p:spPr>
        <p:txBody>
          <a:bodyPr wrap="none" rtlCol="0">
            <a:spAutoFit/>
          </a:bodyPr>
          <a:lstStyle/>
          <a:p>
            <a:r>
              <a:rPr lang="fr-FR" dirty="0" smtClean="0">
                <a:latin typeface="Berlin Sans FB" panose="020E0602020502020306" pitchFamily="34" charset="0"/>
              </a:rPr>
              <a:t>Bien ancien (existant)</a:t>
            </a:r>
          </a:p>
        </p:txBody>
      </p:sp>
      <p:pic>
        <p:nvPicPr>
          <p:cNvPr id="80"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95536" y="3804730"/>
            <a:ext cx="741149" cy="7411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1" name="Rectangle 80"/>
          <p:cNvSpPr/>
          <p:nvPr/>
        </p:nvSpPr>
        <p:spPr>
          <a:xfrm>
            <a:off x="751882" y="3792189"/>
            <a:ext cx="967648" cy="1140475"/>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2" name="ZoneTexte 81"/>
          <p:cNvSpPr txBox="1"/>
          <p:nvPr/>
        </p:nvSpPr>
        <p:spPr>
          <a:xfrm>
            <a:off x="1403648" y="4008444"/>
            <a:ext cx="1584176" cy="369332"/>
          </a:xfrm>
          <a:prstGeom prst="rect">
            <a:avLst/>
          </a:prstGeom>
          <a:noFill/>
        </p:spPr>
        <p:txBody>
          <a:bodyPr wrap="square" rtlCol="0">
            <a:spAutoFit/>
          </a:bodyPr>
          <a:lstStyle/>
          <a:p>
            <a:r>
              <a:rPr lang="fr-FR" dirty="0" smtClean="0">
                <a:latin typeface="Berlin Sans FB" panose="020E0602020502020306" pitchFamily="34" charset="0"/>
              </a:rPr>
              <a:t>Soulte</a:t>
            </a:r>
            <a:endParaRPr lang="fr-FR" dirty="0">
              <a:latin typeface="Berlin Sans FB" panose="020E0602020502020306" pitchFamily="34" charset="0"/>
            </a:endParaRPr>
          </a:p>
        </p:txBody>
      </p:sp>
      <p:sp>
        <p:nvSpPr>
          <p:cNvPr id="5" name="Espace réservé du numéro de diapositive 4"/>
          <p:cNvSpPr>
            <a:spLocks noGrp="1"/>
          </p:cNvSpPr>
          <p:nvPr>
            <p:ph type="sldNum" sz="quarter" idx="12"/>
          </p:nvPr>
        </p:nvSpPr>
        <p:spPr/>
        <p:txBody>
          <a:bodyPr/>
          <a:lstStyle/>
          <a:p>
            <a:fld id="{1D19D0A2-BBF5-4B7E-A646-CBE7ACEBDC00}" type="slidenum">
              <a:rPr lang="fr-FR" smtClean="0"/>
              <a:t>16</a:t>
            </a:fld>
            <a:endParaRPr lang="fr-FR"/>
          </a:p>
        </p:txBody>
      </p:sp>
      <p:pic>
        <p:nvPicPr>
          <p:cNvPr id="78" name="Picture 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172400" y="63982"/>
            <a:ext cx="839951" cy="1697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9441594" y="370608"/>
            <a:ext cx="304800" cy="304800"/>
          </a:xfrm>
          <a:prstGeom prst="rect">
            <a:avLst/>
          </a:prstGeom>
        </p:spPr>
      </p:pic>
      <p:pic>
        <p:nvPicPr>
          <p:cNvPr id="22" name="Image 21"/>
          <p:cNvPicPr>
            <a:picLocks noChangeAspect="1"/>
          </p:cNvPicPr>
          <p:nvPr/>
        </p:nvPicPr>
        <p:blipFill rotWithShape="1">
          <a:blip r:embed="rId12">
            <a:duotone>
              <a:schemeClr val="accent2">
                <a:shade val="45000"/>
                <a:satMod val="135000"/>
              </a:schemeClr>
              <a:prstClr val="white"/>
            </a:duotone>
          </a:blip>
          <a:srcRect l="-1928" t="-32578" r="-1" b="4829"/>
          <a:stretch/>
        </p:blipFill>
        <p:spPr>
          <a:xfrm>
            <a:off x="8134841" y="233722"/>
            <a:ext cx="915067" cy="116547"/>
          </a:xfrm>
          <a:prstGeom prst="rect">
            <a:avLst/>
          </a:prstGeom>
        </p:spPr>
      </p:pic>
      <p:sp>
        <p:nvSpPr>
          <p:cNvPr id="24" name="ZoneTexte 23">
            <a:hlinkClick r:id="rId13"/>
          </p:cNvPr>
          <p:cNvSpPr txBox="1"/>
          <p:nvPr/>
        </p:nvSpPr>
        <p:spPr>
          <a:xfrm>
            <a:off x="4989135" y="4859596"/>
            <a:ext cx="2258952" cy="276999"/>
          </a:xfrm>
          <a:prstGeom prst="rect">
            <a:avLst/>
          </a:prstGeom>
          <a:solidFill>
            <a:schemeClr val="accent1">
              <a:lumMod val="40000"/>
              <a:lumOff val="60000"/>
            </a:schemeClr>
          </a:solidFill>
        </p:spPr>
        <p:txBody>
          <a:bodyPr wrap="none" rtlCol="0">
            <a:spAutoFit/>
          </a:bodyPr>
          <a:lstStyle/>
          <a:p>
            <a:r>
              <a:rPr lang="fr-FR" sz="1200" dirty="0" smtClean="0">
                <a:latin typeface="Berlin Sans FB" panose="020E0602020502020306" pitchFamily="34" charset="0"/>
              </a:rPr>
              <a:t>Zoom sur le diagnostic technique</a:t>
            </a:r>
          </a:p>
        </p:txBody>
      </p:sp>
      <p:pic>
        <p:nvPicPr>
          <p:cNvPr id="25" name="Image 24">
            <a:hlinkClick r:id="rId13"/>
          </p:cNvPr>
          <p:cNvPicPr>
            <a:picLocks noChangeAspect="1"/>
          </p:cNvPicPr>
          <p:nvPr/>
        </p:nvPicPr>
        <p:blipFill>
          <a:blip r:embed="rId14">
            <a:extLst>
              <a:ext uri="{BEBA8EAE-BF5A-486C-A8C5-ECC9F3942E4B}">
                <a14:imgProps xmlns:a14="http://schemas.microsoft.com/office/drawing/2010/main">
                  <a14:imgLayer r:embed="rId15">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rot="19095067" flipH="1">
            <a:off x="7199439" y="4797602"/>
            <a:ext cx="418189" cy="400985"/>
          </a:xfrm>
          <a:prstGeom prst="rect">
            <a:avLst/>
          </a:prstGeom>
        </p:spPr>
      </p:pic>
      <p:sp>
        <p:nvSpPr>
          <p:cNvPr id="27" name="ZoneTexte 26"/>
          <p:cNvSpPr txBox="1"/>
          <p:nvPr/>
        </p:nvSpPr>
        <p:spPr>
          <a:xfrm>
            <a:off x="2090406" y="4858434"/>
            <a:ext cx="1468672" cy="261610"/>
          </a:xfrm>
          <a:prstGeom prst="rect">
            <a:avLst/>
          </a:prstGeom>
          <a:noFill/>
        </p:spPr>
        <p:txBody>
          <a:bodyPr wrap="none" rtlCol="0">
            <a:spAutoFit/>
          </a:bodyPr>
          <a:lstStyle/>
          <a:p>
            <a:r>
              <a:rPr lang="fr-FR" sz="1100" dirty="0" smtClean="0">
                <a:latin typeface="Century Gothic" panose="020B0502020202020204" pitchFamily="34" charset="0"/>
              </a:rPr>
              <a:t>Document interne </a:t>
            </a:r>
            <a:endParaRPr lang="fr-FR" sz="1100" dirty="0">
              <a:latin typeface="Century Gothic" panose="020B0502020202020204" pitchFamily="34" charset="0"/>
            </a:endParaRPr>
          </a:p>
        </p:txBody>
      </p:sp>
      <p:pic>
        <p:nvPicPr>
          <p:cNvPr id="29" name="Image 28">
            <a:hlinkClick r:id="rId16" action="ppaction://hlinksldjump"/>
          </p:cNvPr>
          <p:cNvPicPr>
            <a:picLocks noChangeAspect="1"/>
          </p:cNvPicPr>
          <p:nvPr/>
        </p:nvPicPr>
        <p:blipFill>
          <a:blip r:embed="rId17"/>
          <a:stretch>
            <a:fillRect/>
          </a:stretch>
        </p:blipFill>
        <p:spPr>
          <a:xfrm>
            <a:off x="116398" y="4736762"/>
            <a:ext cx="1054458" cy="355072"/>
          </a:xfrm>
          <a:prstGeom prst="rect">
            <a:avLst/>
          </a:prstGeom>
        </p:spPr>
      </p:pic>
    </p:spTree>
    <p:extLst>
      <p:ext uri="{BB962C8B-B14F-4D97-AF65-F5344CB8AC3E}">
        <p14:creationId xmlns:p14="http://schemas.microsoft.com/office/powerpoint/2010/main" val="2417484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174"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Rectangle 61"/>
          <p:cNvSpPr/>
          <p:nvPr/>
        </p:nvSpPr>
        <p:spPr>
          <a:xfrm>
            <a:off x="4611295" y="1451672"/>
            <a:ext cx="1455073"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sp>
        <p:nvSpPr>
          <p:cNvPr id="14" name="ZoneTexte 13"/>
          <p:cNvSpPr txBox="1"/>
          <p:nvPr/>
        </p:nvSpPr>
        <p:spPr>
          <a:xfrm>
            <a:off x="135460" y="89456"/>
            <a:ext cx="7460879" cy="677108"/>
          </a:xfrm>
          <a:prstGeom prst="rect">
            <a:avLst/>
          </a:prstGeom>
          <a:noFill/>
        </p:spPr>
        <p:txBody>
          <a:bodyPr wrap="square" rtlCol="0">
            <a:spAutoFit/>
          </a:bodyPr>
          <a:lstStyle/>
          <a:p>
            <a:r>
              <a:rPr lang="fr-FR" sz="2000" b="1" dirty="0" smtClean="0">
                <a:solidFill>
                  <a:srgbClr val="FF0000"/>
                </a:solidFill>
                <a:latin typeface="Berlin Sans FB" panose="020E0602020502020306" pitchFamily="34" charset="0"/>
              </a:rPr>
              <a:t>L</a:t>
            </a:r>
            <a:r>
              <a:rPr lang="fr-FR" sz="2000" b="1" dirty="0" smtClean="0">
                <a:latin typeface="Berlin Sans FB" panose="020E0602020502020306" pitchFamily="34" charset="0"/>
              </a:rPr>
              <a:t>E BIEN </a:t>
            </a:r>
            <a:r>
              <a:rPr lang="fr-FR" sz="2000" b="1" dirty="0" smtClean="0">
                <a:solidFill>
                  <a:srgbClr val="FF0000"/>
                </a:solidFill>
                <a:latin typeface="Berlin Sans FB" panose="020E0602020502020306" pitchFamily="34" charset="0"/>
              </a:rPr>
              <a:t>A</a:t>
            </a:r>
            <a:r>
              <a:rPr lang="fr-FR" sz="2000" b="1" dirty="0" smtClean="0">
                <a:latin typeface="Berlin Sans FB" panose="020E0602020502020306" pitchFamily="34" charset="0"/>
              </a:rPr>
              <a:t>CHETÉ</a:t>
            </a:r>
            <a:endParaRPr lang="fr-FR" sz="2000" dirty="0" smtClean="0">
              <a:latin typeface="Berlin Sans FB" panose="020E0602020502020306" pitchFamily="34" charset="0"/>
            </a:endParaRPr>
          </a:p>
          <a:p>
            <a:endParaRPr lang="fr-FR" dirty="0" smtClean="0">
              <a:latin typeface="Berlin Sans FB" panose="020E0602020502020306" pitchFamily="34" charset="0"/>
            </a:endParaRPr>
          </a:p>
        </p:txBody>
      </p:sp>
      <p:pic>
        <p:nvPicPr>
          <p:cNvPr id="3074" name="Picture 2" descr="Terrain premium ic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6064" y="699542"/>
            <a:ext cx="741149" cy="741149"/>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36064" y="1686585"/>
            <a:ext cx="741149" cy="7411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8" name="Picture 6" descr="Toolbox premium icon"/>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07501" y="2838713"/>
            <a:ext cx="741149" cy="741149"/>
          </a:xfrm>
          <a:prstGeom prst="rect">
            <a:avLst/>
          </a:prstGeom>
          <a:noFill/>
          <a:extLst>
            <a:ext uri="{909E8E84-426E-40DD-AFC4-6F175D3DCCD1}">
              <a14:hiddenFill xmlns:a14="http://schemas.microsoft.com/office/drawing/2010/main">
                <a:solidFill>
                  <a:srgbClr val="FFFFFF"/>
                </a:solidFill>
              </a14:hiddenFill>
            </a:ext>
          </a:extLst>
        </p:spPr>
      </p:pic>
      <p:pic>
        <p:nvPicPr>
          <p:cNvPr id="3079"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20983" y="148852"/>
            <a:ext cx="994792" cy="9947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92991" y="4134857"/>
            <a:ext cx="1029181" cy="10291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ZoneTexte 3"/>
          <p:cNvSpPr txBox="1"/>
          <p:nvPr/>
        </p:nvSpPr>
        <p:spPr>
          <a:xfrm>
            <a:off x="1392586" y="885450"/>
            <a:ext cx="925253" cy="369332"/>
          </a:xfrm>
          <a:prstGeom prst="rect">
            <a:avLst/>
          </a:prstGeom>
          <a:noFill/>
        </p:spPr>
        <p:txBody>
          <a:bodyPr wrap="none" rtlCol="0">
            <a:spAutoFit/>
          </a:bodyPr>
          <a:lstStyle/>
          <a:p>
            <a:r>
              <a:rPr lang="fr-FR" dirty="0" smtClean="0">
                <a:latin typeface="Berlin Sans FB" panose="020E0602020502020306" pitchFamily="34" charset="0"/>
              </a:rPr>
              <a:t>Terrain </a:t>
            </a:r>
            <a:endParaRPr lang="fr-FR" dirty="0">
              <a:latin typeface="Berlin Sans FB" panose="020E0602020502020306" pitchFamily="34" charset="0"/>
            </a:endParaRPr>
          </a:p>
        </p:txBody>
      </p:sp>
      <p:sp>
        <p:nvSpPr>
          <p:cNvPr id="20" name="ZoneTexte 19"/>
          <p:cNvSpPr txBox="1"/>
          <p:nvPr/>
        </p:nvSpPr>
        <p:spPr>
          <a:xfrm>
            <a:off x="1392586" y="3023379"/>
            <a:ext cx="1584176" cy="369332"/>
          </a:xfrm>
          <a:prstGeom prst="rect">
            <a:avLst/>
          </a:prstGeom>
          <a:noFill/>
        </p:spPr>
        <p:txBody>
          <a:bodyPr wrap="square" rtlCol="0">
            <a:spAutoFit/>
          </a:bodyPr>
          <a:lstStyle/>
          <a:p>
            <a:r>
              <a:rPr lang="fr-FR" dirty="0" smtClean="0">
                <a:latin typeface="Berlin Sans FB" panose="020E0602020502020306" pitchFamily="34" charset="0"/>
              </a:rPr>
              <a:t>Travaux</a:t>
            </a:r>
            <a:endParaRPr lang="fr-FR" dirty="0">
              <a:latin typeface="Berlin Sans FB" panose="020E0602020502020306" pitchFamily="34" charset="0"/>
            </a:endParaRPr>
          </a:p>
        </p:txBody>
      </p:sp>
      <p:sp>
        <p:nvSpPr>
          <p:cNvPr id="21" name="ZoneTexte 20"/>
          <p:cNvSpPr txBox="1"/>
          <p:nvPr/>
        </p:nvSpPr>
        <p:spPr>
          <a:xfrm>
            <a:off x="1403648" y="1748664"/>
            <a:ext cx="1584176" cy="646331"/>
          </a:xfrm>
          <a:prstGeom prst="rect">
            <a:avLst/>
          </a:prstGeom>
          <a:noFill/>
        </p:spPr>
        <p:txBody>
          <a:bodyPr wrap="square" rtlCol="0">
            <a:spAutoFit/>
          </a:bodyPr>
          <a:lstStyle/>
          <a:p>
            <a:r>
              <a:rPr lang="fr-FR" dirty="0" smtClean="0">
                <a:latin typeface="Berlin Sans FB" panose="020E0602020502020306" pitchFamily="34" charset="0"/>
              </a:rPr>
              <a:t>Maison ou appartement </a:t>
            </a:r>
            <a:endParaRPr lang="fr-FR" dirty="0">
              <a:latin typeface="Berlin Sans FB" panose="020E0602020502020306" pitchFamily="34" charset="0"/>
            </a:endParaRPr>
          </a:p>
        </p:txBody>
      </p:sp>
      <p:cxnSp>
        <p:nvCxnSpPr>
          <p:cNvPr id="6" name="Connecteur droit 5"/>
          <p:cNvCxnSpPr/>
          <p:nvPr/>
        </p:nvCxnSpPr>
        <p:spPr>
          <a:xfrm>
            <a:off x="2987824" y="411510"/>
            <a:ext cx="0" cy="4320480"/>
          </a:xfrm>
          <a:prstGeom prst="line">
            <a:avLst/>
          </a:prstGeom>
          <a:ln>
            <a:prstDash val="dash"/>
          </a:ln>
        </p:spPr>
        <p:style>
          <a:lnRef idx="1">
            <a:schemeClr val="dk1"/>
          </a:lnRef>
          <a:fillRef idx="0">
            <a:schemeClr val="dk1"/>
          </a:fillRef>
          <a:effectRef idx="0">
            <a:schemeClr val="dk1"/>
          </a:effectRef>
          <a:fontRef idx="minor">
            <a:schemeClr val="tx1"/>
          </a:fontRef>
        </p:style>
      </p:cxnSp>
      <p:sp>
        <p:nvSpPr>
          <p:cNvPr id="26" name="ZoneTexte 25"/>
          <p:cNvSpPr txBox="1"/>
          <p:nvPr/>
        </p:nvSpPr>
        <p:spPr>
          <a:xfrm>
            <a:off x="4845119" y="474226"/>
            <a:ext cx="2313454" cy="369332"/>
          </a:xfrm>
          <a:prstGeom prst="rect">
            <a:avLst/>
          </a:prstGeom>
          <a:noFill/>
        </p:spPr>
        <p:txBody>
          <a:bodyPr wrap="none" rtlCol="0">
            <a:spAutoFit/>
          </a:bodyPr>
          <a:lstStyle/>
          <a:p>
            <a:r>
              <a:rPr lang="fr-FR" dirty="0" smtClean="0">
                <a:latin typeface="Berlin Sans FB" panose="020E0602020502020306" pitchFamily="34" charset="0"/>
              </a:rPr>
              <a:t>Bien neuf à construir</a:t>
            </a:r>
            <a:r>
              <a:rPr lang="fr-FR" dirty="0">
                <a:latin typeface="Berlin Sans FB" panose="020E0602020502020306" pitchFamily="34" charset="0"/>
              </a:rPr>
              <a:t>e</a:t>
            </a:r>
            <a:r>
              <a:rPr lang="fr-FR" dirty="0" smtClean="0">
                <a:latin typeface="Berlin Sans FB" panose="020E0602020502020306" pitchFamily="34" charset="0"/>
              </a:rPr>
              <a:t> </a:t>
            </a:r>
            <a:endParaRPr lang="fr-FR" dirty="0">
              <a:latin typeface="Berlin Sans FB" panose="020E0602020502020306" pitchFamily="34" charset="0"/>
            </a:endParaRPr>
          </a:p>
        </p:txBody>
      </p:sp>
      <p:sp>
        <p:nvSpPr>
          <p:cNvPr id="28" name="ZoneTexte 27"/>
          <p:cNvSpPr txBox="1"/>
          <p:nvPr/>
        </p:nvSpPr>
        <p:spPr>
          <a:xfrm>
            <a:off x="4989135" y="4480813"/>
            <a:ext cx="2247731" cy="369332"/>
          </a:xfrm>
          <a:prstGeom prst="rect">
            <a:avLst/>
          </a:prstGeom>
          <a:noFill/>
        </p:spPr>
        <p:txBody>
          <a:bodyPr wrap="none" rtlCol="0">
            <a:spAutoFit/>
          </a:bodyPr>
          <a:lstStyle/>
          <a:p>
            <a:r>
              <a:rPr lang="fr-FR" dirty="0" smtClean="0">
                <a:latin typeface="Berlin Sans FB" panose="020E0602020502020306" pitchFamily="34" charset="0"/>
              </a:rPr>
              <a:t>Bien ancien (existant)</a:t>
            </a:r>
            <a:endParaRPr lang="fr-FR" dirty="0">
              <a:latin typeface="Berlin Sans FB" panose="020E0602020502020306" pitchFamily="34" charset="0"/>
            </a:endParaRPr>
          </a:p>
        </p:txBody>
      </p:sp>
      <p:sp>
        <p:nvSpPr>
          <p:cNvPr id="12" name="Rectangle 11"/>
          <p:cNvSpPr/>
          <p:nvPr/>
        </p:nvSpPr>
        <p:spPr>
          <a:xfrm>
            <a:off x="3186618" y="1448409"/>
            <a:ext cx="1352669" cy="4572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1200" dirty="0" smtClean="0">
                <a:latin typeface="Berlin Sans FB" panose="020E0602020502020306" pitchFamily="34" charset="0"/>
              </a:rPr>
              <a:t>Auto construction</a:t>
            </a:r>
            <a:endParaRPr lang="fr-FR" sz="1200" dirty="0">
              <a:latin typeface="Berlin Sans FB" panose="020E0602020502020306" pitchFamily="34" charset="0"/>
            </a:endParaRPr>
          </a:p>
        </p:txBody>
      </p:sp>
      <p:pic>
        <p:nvPicPr>
          <p:cNvPr id="33" name="Picture 3"/>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132067" y="1532718"/>
            <a:ext cx="346720" cy="3467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7" name="Rectangle 46"/>
          <p:cNvSpPr/>
          <p:nvPr/>
        </p:nvSpPr>
        <p:spPr>
          <a:xfrm>
            <a:off x="6093837" y="944353"/>
            <a:ext cx="676334" cy="4572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fr-FR" sz="800" dirty="0" smtClean="0">
                <a:latin typeface="Berlin Sans FB" panose="020E0602020502020306" pitchFamily="34" charset="0"/>
              </a:rPr>
              <a:t>Implication du client</a:t>
            </a:r>
            <a:endParaRPr lang="fr-FR" sz="800" dirty="0">
              <a:latin typeface="Berlin Sans FB" panose="020E0602020502020306" pitchFamily="34" charset="0"/>
            </a:endParaRPr>
          </a:p>
        </p:txBody>
      </p:sp>
      <p:sp>
        <p:nvSpPr>
          <p:cNvPr id="48" name="Rectangle 47"/>
          <p:cNvSpPr/>
          <p:nvPr/>
        </p:nvSpPr>
        <p:spPr>
          <a:xfrm>
            <a:off x="6806450" y="944353"/>
            <a:ext cx="676334" cy="4572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fr-FR" sz="800" dirty="0" smtClean="0">
                <a:latin typeface="Berlin Sans FB" panose="020E0602020502020306" pitchFamily="34" charset="0"/>
              </a:rPr>
              <a:t>Coût au m</a:t>
            </a:r>
            <a:r>
              <a:rPr lang="fr-FR" sz="800" baseline="30000" dirty="0" smtClean="0">
                <a:latin typeface="Berlin Sans FB" panose="020E0602020502020306" pitchFamily="34" charset="0"/>
              </a:rPr>
              <a:t>2</a:t>
            </a:r>
            <a:endParaRPr lang="fr-FR" sz="800" baseline="30000" dirty="0">
              <a:latin typeface="Berlin Sans FB" panose="020E0602020502020306" pitchFamily="34" charset="0"/>
            </a:endParaRPr>
          </a:p>
        </p:txBody>
      </p:sp>
      <p:sp>
        <p:nvSpPr>
          <p:cNvPr id="49" name="Rectangle 48"/>
          <p:cNvSpPr/>
          <p:nvPr/>
        </p:nvSpPr>
        <p:spPr>
          <a:xfrm>
            <a:off x="7522403" y="944353"/>
            <a:ext cx="707563" cy="4572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fr-FR" sz="800" dirty="0" smtClean="0">
                <a:latin typeface="Berlin Sans FB" panose="020E0602020502020306" pitchFamily="34" charset="0"/>
              </a:rPr>
              <a:t>maitrise du coût</a:t>
            </a:r>
            <a:endParaRPr lang="fr-FR" sz="800" dirty="0">
              <a:latin typeface="Berlin Sans FB" panose="020E0602020502020306" pitchFamily="34" charset="0"/>
            </a:endParaRPr>
          </a:p>
        </p:txBody>
      </p:sp>
      <p:sp>
        <p:nvSpPr>
          <p:cNvPr id="50" name="Rectangle 49"/>
          <p:cNvSpPr/>
          <p:nvPr/>
        </p:nvSpPr>
        <p:spPr>
          <a:xfrm>
            <a:off x="6102935" y="1451672"/>
            <a:ext cx="676334"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sp>
        <p:nvSpPr>
          <p:cNvPr id="54" name="Rectangle 53"/>
          <p:cNvSpPr/>
          <p:nvPr/>
        </p:nvSpPr>
        <p:spPr>
          <a:xfrm>
            <a:off x="6819069" y="1458943"/>
            <a:ext cx="676334"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sp>
        <p:nvSpPr>
          <p:cNvPr id="55" name="Rectangle 54"/>
          <p:cNvSpPr/>
          <p:nvPr/>
        </p:nvSpPr>
        <p:spPr>
          <a:xfrm>
            <a:off x="7541269" y="1460552"/>
            <a:ext cx="676334"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sp>
        <p:nvSpPr>
          <p:cNvPr id="66" name="ZoneTexte 65"/>
          <p:cNvSpPr txBox="1"/>
          <p:nvPr/>
        </p:nvSpPr>
        <p:spPr>
          <a:xfrm>
            <a:off x="6173977" y="1492343"/>
            <a:ext cx="534249" cy="369332"/>
          </a:xfrm>
          <a:prstGeom prst="rect">
            <a:avLst/>
          </a:prstGeom>
          <a:noFill/>
        </p:spPr>
        <p:txBody>
          <a:bodyPr wrap="none" rtlCol="0">
            <a:spAutoFit/>
          </a:bodyPr>
          <a:lstStyle/>
          <a:p>
            <a:r>
              <a:rPr lang="fr-FR" dirty="0" smtClean="0"/>
              <a:t>+++</a:t>
            </a:r>
            <a:endParaRPr lang="fr-FR" dirty="0"/>
          </a:p>
        </p:txBody>
      </p:sp>
      <p:sp>
        <p:nvSpPr>
          <p:cNvPr id="79" name="Rectangle 78"/>
          <p:cNvSpPr/>
          <p:nvPr/>
        </p:nvSpPr>
        <p:spPr>
          <a:xfrm>
            <a:off x="7723967" y="414976"/>
            <a:ext cx="1029755" cy="42858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1050" dirty="0" smtClean="0">
                <a:latin typeface="Berlin Sans FB" panose="020E0602020502020306" pitchFamily="34" charset="0"/>
              </a:rPr>
              <a:t>Dommages-Ouvrages</a:t>
            </a:r>
            <a:endParaRPr lang="fr-FR" sz="1050" dirty="0">
              <a:latin typeface="Berlin Sans FB" panose="020E0602020502020306" pitchFamily="34" charset="0"/>
            </a:endParaRPr>
          </a:p>
        </p:txBody>
      </p:sp>
      <p:pic>
        <p:nvPicPr>
          <p:cNvPr id="2050" name="Picture 2" descr="Exclamation mark premium icon"/>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557100" y="335040"/>
            <a:ext cx="278074" cy="278074"/>
          </a:xfrm>
          <a:prstGeom prst="rect">
            <a:avLst/>
          </a:prstGeom>
          <a:noFill/>
          <a:extLst>
            <a:ext uri="{909E8E84-426E-40DD-AFC4-6F175D3DCCD1}">
              <a14:hiddenFill xmlns:a14="http://schemas.microsoft.com/office/drawing/2010/main">
                <a:solidFill>
                  <a:srgbClr val="FFFFFF"/>
                </a:solidFill>
              </a14:hiddenFill>
            </a:ext>
          </a:extLst>
        </p:spPr>
      </p:pic>
      <p:pic>
        <p:nvPicPr>
          <p:cNvPr id="80"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95536" y="3804730"/>
            <a:ext cx="741149" cy="7411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1" name="Rectangle 80"/>
          <p:cNvSpPr/>
          <p:nvPr/>
        </p:nvSpPr>
        <p:spPr>
          <a:xfrm>
            <a:off x="751882" y="3792189"/>
            <a:ext cx="967648" cy="1140475"/>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2" name="ZoneTexte 81"/>
          <p:cNvSpPr txBox="1"/>
          <p:nvPr/>
        </p:nvSpPr>
        <p:spPr>
          <a:xfrm>
            <a:off x="1403648" y="4008444"/>
            <a:ext cx="1584176" cy="369332"/>
          </a:xfrm>
          <a:prstGeom prst="rect">
            <a:avLst/>
          </a:prstGeom>
          <a:noFill/>
        </p:spPr>
        <p:txBody>
          <a:bodyPr wrap="square" rtlCol="0">
            <a:spAutoFit/>
          </a:bodyPr>
          <a:lstStyle/>
          <a:p>
            <a:r>
              <a:rPr lang="fr-FR" dirty="0" smtClean="0">
                <a:latin typeface="Berlin Sans FB" panose="020E0602020502020306" pitchFamily="34" charset="0"/>
              </a:rPr>
              <a:t>Soulte</a:t>
            </a:r>
            <a:endParaRPr lang="fr-FR" dirty="0">
              <a:latin typeface="Berlin Sans FB" panose="020E0602020502020306" pitchFamily="34" charset="0"/>
            </a:endParaRPr>
          </a:p>
        </p:txBody>
      </p:sp>
      <p:cxnSp>
        <p:nvCxnSpPr>
          <p:cNvPr id="8" name="Connecteur en arc 7"/>
          <p:cNvCxnSpPr/>
          <p:nvPr/>
        </p:nvCxnSpPr>
        <p:spPr>
          <a:xfrm flipH="1" flipV="1">
            <a:off x="8753722" y="600220"/>
            <a:ext cx="180603" cy="1177190"/>
          </a:xfrm>
          <a:prstGeom prst="curvedConnector3">
            <a:avLst>
              <a:gd name="adj1" fmla="val -80548"/>
            </a:avLst>
          </a:prstGeom>
          <a:ln>
            <a:tailEnd type="arrow"/>
          </a:ln>
        </p:spPr>
        <p:style>
          <a:lnRef idx="1">
            <a:schemeClr val="dk1"/>
          </a:lnRef>
          <a:fillRef idx="0">
            <a:schemeClr val="dk1"/>
          </a:fillRef>
          <a:effectRef idx="0">
            <a:schemeClr val="dk1"/>
          </a:effectRef>
          <a:fontRef idx="minor">
            <a:schemeClr val="tx1"/>
          </a:fontRef>
        </p:style>
      </p:cxnSp>
      <p:pic>
        <p:nvPicPr>
          <p:cNvPr id="88" name="Picture 2" descr="Image associée">
            <a:hlinkClick r:id="rId12"/>
          </p:cNvPr>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l="66981" t="22918" b="26155"/>
          <a:stretch/>
        </p:blipFill>
        <p:spPr bwMode="auto">
          <a:xfrm>
            <a:off x="7701293" y="1534732"/>
            <a:ext cx="319423" cy="32272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ystem attention icon">
            <a:hlinkClick r:id="rId14"/>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059832" y="1188982"/>
            <a:ext cx="425141" cy="425141"/>
          </a:xfrm>
          <a:prstGeom prst="rect">
            <a:avLst/>
          </a:prstGeom>
          <a:noFill/>
          <a:extLst>
            <a:ext uri="{909E8E84-426E-40DD-AFC4-6F175D3DCCD1}">
              <a14:hiddenFill xmlns:a14="http://schemas.microsoft.com/office/drawing/2010/main">
                <a:solidFill>
                  <a:srgbClr val="FFFFFF"/>
                </a:solidFill>
              </a14:hiddenFill>
            </a:ext>
          </a:extLst>
        </p:spPr>
      </p:pic>
      <p:sp>
        <p:nvSpPr>
          <p:cNvPr id="5" name="Espace réservé du numéro de diapositive 4"/>
          <p:cNvSpPr>
            <a:spLocks noGrp="1"/>
          </p:cNvSpPr>
          <p:nvPr>
            <p:ph type="sldNum" sz="quarter" idx="12"/>
          </p:nvPr>
        </p:nvSpPr>
        <p:spPr/>
        <p:txBody>
          <a:bodyPr/>
          <a:lstStyle/>
          <a:p>
            <a:fld id="{1D19D0A2-BBF5-4B7E-A646-CBE7ACEBDC00}" type="slidenum">
              <a:rPr lang="fr-FR" smtClean="0"/>
              <a:t>17</a:t>
            </a:fld>
            <a:endParaRPr lang="fr-FR"/>
          </a:p>
        </p:txBody>
      </p:sp>
      <p:pic>
        <p:nvPicPr>
          <p:cNvPr id="78" name="Picture 2"/>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8172400" y="63982"/>
            <a:ext cx="839951" cy="1697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9" name="Rectangle 88"/>
          <p:cNvSpPr/>
          <p:nvPr/>
        </p:nvSpPr>
        <p:spPr>
          <a:xfrm>
            <a:off x="8270355" y="946850"/>
            <a:ext cx="676333" cy="4572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fr-FR" sz="800" dirty="0" smtClean="0">
                <a:latin typeface="Berlin Sans FB" panose="020E0602020502020306" pitchFamily="34" charset="0"/>
              </a:rPr>
              <a:t>Garantie</a:t>
            </a:r>
          </a:p>
        </p:txBody>
      </p:sp>
      <p:sp>
        <p:nvSpPr>
          <p:cNvPr id="92" name="Rectangle 91"/>
          <p:cNvSpPr/>
          <p:nvPr/>
        </p:nvSpPr>
        <p:spPr>
          <a:xfrm>
            <a:off x="8257991" y="1463049"/>
            <a:ext cx="676334"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pic>
        <p:nvPicPr>
          <p:cNvPr id="100" name="Picture 2" descr="Image associée">
            <a:hlinkClick r:id="rId12"/>
          </p:cNvPr>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l="66981" t="22918" b="26155"/>
          <a:stretch/>
        </p:blipFill>
        <p:spPr bwMode="auto">
          <a:xfrm>
            <a:off x="8418015" y="1537229"/>
            <a:ext cx="319423" cy="322722"/>
          </a:xfrm>
          <a:prstGeom prst="rect">
            <a:avLst/>
          </a:prstGeom>
          <a:noFill/>
          <a:extLst>
            <a:ext uri="{909E8E84-426E-40DD-AFC4-6F175D3DCCD1}">
              <a14:hiddenFill xmlns:a14="http://schemas.microsoft.com/office/drawing/2010/main">
                <a:solidFill>
                  <a:srgbClr val="FFFFFF"/>
                </a:solidFill>
              </a14:hiddenFill>
            </a:ext>
          </a:extLst>
        </p:spPr>
      </p:pic>
      <p:pic>
        <p:nvPicPr>
          <p:cNvPr id="102" name="Picture 5" descr="Coin icon">
            <a:hlinkClick r:id="rId17"/>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7175308" y="1592363"/>
            <a:ext cx="261190" cy="261190"/>
          </a:xfrm>
          <a:prstGeom prst="rect">
            <a:avLst/>
          </a:prstGeom>
          <a:noFill/>
          <a:extLst>
            <a:ext uri="{909E8E84-426E-40DD-AFC4-6F175D3DCCD1}">
              <a14:hiddenFill xmlns:a14="http://schemas.microsoft.com/office/drawing/2010/main">
                <a:solidFill>
                  <a:srgbClr val="FFFFFF"/>
                </a:solidFill>
              </a14:hiddenFill>
            </a:ext>
          </a:extLst>
        </p:spPr>
      </p:pic>
      <p:pic>
        <p:nvPicPr>
          <p:cNvPr id="103" name="Picture 5" descr="Coin icon">
            <a:hlinkClick r:id="rId17"/>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6883427" y="1590451"/>
            <a:ext cx="261190" cy="261190"/>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Coin icon">
            <a:hlinkClick r:id="rId17"/>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7014022" y="1588269"/>
            <a:ext cx="261190" cy="261190"/>
          </a:xfrm>
          <a:prstGeom prst="rect">
            <a:avLst/>
          </a:prstGeom>
          <a:noFill/>
          <a:extLst>
            <a:ext uri="{909E8E84-426E-40DD-AFC4-6F175D3DCCD1}">
              <a14:hiddenFill xmlns:a14="http://schemas.microsoft.com/office/drawing/2010/main">
                <a:solidFill>
                  <a:srgbClr val="FFFFFF"/>
                </a:solidFill>
              </a14:hiddenFill>
            </a:ext>
          </a:extLst>
        </p:spPr>
      </p:pic>
      <p:pic>
        <p:nvPicPr>
          <p:cNvPr id="11"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9"/>
          <a:stretch>
            <a:fillRect/>
          </a:stretch>
        </p:blipFill>
        <p:spPr>
          <a:xfrm>
            <a:off x="9811816" y="4793323"/>
            <a:ext cx="304800" cy="304800"/>
          </a:xfrm>
          <a:prstGeom prst="rect">
            <a:avLst/>
          </a:prstGeom>
        </p:spPr>
      </p:pic>
      <p:pic>
        <p:nvPicPr>
          <p:cNvPr id="42" name="Image 41"/>
          <p:cNvPicPr>
            <a:picLocks noChangeAspect="1"/>
          </p:cNvPicPr>
          <p:nvPr/>
        </p:nvPicPr>
        <p:blipFill rotWithShape="1">
          <a:blip r:embed="rId20">
            <a:duotone>
              <a:schemeClr val="accent2">
                <a:shade val="45000"/>
                <a:satMod val="135000"/>
              </a:schemeClr>
              <a:prstClr val="white"/>
            </a:duotone>
          </a:blip>
          <a:srcRect l="-1928" t="-32578" r="-1" b="4829"/>
          <a:stretch/>
        </p:blipFill>
        <p:spPr>
          <a:xfrm>
            <a:off x="8134841" y="233722"/>
            <a:ext cx="915067" cy="116547"/>
          </a:xfrm>
          <a:prstGeom prst="rect">
            <a:avLst/>
          </a:prstGeom>
        </p:spPr>
      </p:pic>
      <p:sp>
        <p:nvSpPr>
          <p:cNvPr id="43" name="ZoneTexte 42">
            <a:hlinkClick r:id="rId21"/>
          </p:cNvPr>
          <p:cNvSpPr txBox="1"/>
          <p:nvPr/>
        </p:nvSpPr>
        <p:spPr>
          <a:xfrm>
            <a:off x="4989135" y="4859596"/>
            <a:ext cx="2258952" cy="276999"/>
          </a:xfrm>
          <a:prstGeom prst="rect">
            <a:avLst/>
          </a:prstGeom>
          <a:solidFill>
            <a:schemeClr val="accent1">
              <a:lumMod val="40000"/>
              <a:lumOff val="60000"/>
            </a:schemeClr>
          </a:solidFill>
        </p:spPr>
        <p:txBody>
          <a:bodyPr wrap="none" rtlCol="0">
            <a:spAutoFit/>
          </a:bodyPr>
          <a:lstStyle/>
          <a:p>
            <a:r>
              <a:rPr lang="fr-FR" sz="1200" dirty="0" smtClean="0">
                <a:latin typeface="Berlin Sans FB" panose="020E0602020502020306" pitchFamily="34" charset="0"/>
              </a:rPr>
              <a:t>Zoom sur le diagnostic technique</a:t>
            </a:r>
          </a:p>
        </p:txBody>
      </p:sp>
      <p:pic>
        <p:nvPicPr>
          <p:cNvPr id="44" name="Image 43">
            <a:hlinkClick r:id="rId21"/>
          </p:cNvPr>
          <p:cNvPicPr>
            <a:picLocks noChangeAspect="1"/>
          </p:cNvPicPr>
          <p:nvPr/>
        </p:nvPicPr>
        <p:blipFill>
          <a:blip r:embed="rId22">
            <a:extLst>
              <a:ext uri="{BEBA8EAE-BF5A-486C-A8C5-ECC9F3942E4B}">
                <a14:imgProps xmlns:a14="http://schemas.microsoft.com/office/drawing/2010/main">
                  <a14:imgLayer r:embed="rId23">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rot="19095067" flipH="1">
            <a:off x="7199439" y="4797602"/>
            <a:ext cx="418189" cy="400985"/>
          </a:xfrm>
          <a:prstGeom prst="rect">
            <a:avLst/>
          </a:prstGeom>
        </p:spPr>
      </p:pic>
      <p:sp>
        <p:nvSpPr>
          <p:cNvPr id="45" name="ZoneTexte 44"/>
          <p:cNvSpPr txBox="1"/>
          <p:nvPr/>
        </p:nvSpPr>
        <p:spPr>
          <a:xfrm>
            <a:off x="2090406" y="4858434"/>
            <a:ext cx="1468672" cy="261610"/>
          </a:xfrm>
          <a:prstGeom prst="rect">
            <a:avLst/>
          </a:prstGeom>
          <a:noFill/>
        </p:spPr>
        <p:txBody>
          <a:bodyPr wrap="none" rtlCol="0">
            <a:spAutoFit/>
          </a:bodyPr>
          <a:lstStyle/>
          <a:p>
            <a:r>
              <a:rPr lang="fr-FR" sz="1100" dirty="0" smtClean="0">
                <a:latin typeface="Century Gothic" panose="020B0502020202020204" pitchFamily="34" charset="0"/>
              </a:rPr>
              <a:t>Document interne </a:t>
            </a:r>
            <a:endParaRPr lang="fr-FR" sz="1100" dirty="0">
              <a:latin typeface="Century Gothic" panose="020B0502020202020204" pitchFamily="34" charset="0"/>
            </a:endParaRPr>
          </a:p>
        </p:txBody>
      </p:sp>
      <p:pic>
        <p:nvPicPr>
          <p:cNvPr id="46" name="Image 45">
            <a:hlinkClick r:id="rId24" action="ppaction://hlinksldjump"/>
          </p:cNvPr>
          <p:cNvPicPr>
            <a:picLocks noChangeAspect="1"/>
          </p:cNvPicPr>
          <p:nvPr/>
        </p:nvPicPr>
        <p:blipFill>
          <a:blip r:embed="rId25"/>
          <a:stretch>
            <a:fillRect/>
          </a:stretch>
        </p:blipFill>
        <p:spPr>
          <a:xfrm>
            <a:off x="116398" y="4736762"/>
            <a:ext cx="1054458" cy="355072"/>
          </a:xfrm>
          <a:prstGeom prst="rect">
            <a:avLst/>
          </a:prstGeom>
        </p:spPr>
      </p:pic>
    </p:spTree>
    <p:extLst>
      <p:ext uri="{BB962C8B-B14F-4D97-AF65-F5344CB8AC3E}">
        <p14:creationId xmlns:p14="http://schemas.microsoft.com/office/powerpoint/2010/main" val="2812050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2780"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11"/>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Rectangle 62"/>
          <p:cNvSpPr/>
          <p:nvPr/>
        </p:nvSpPr>
        <p:spPr>
          <a:xfrm>
            <a:off x="4593354" y="1969233"/>
            <a:ext cx="1465589"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sp>
        <p:nvSpPr>
          <p:cNvPr id="62" name="Rectangle 61"/>
          <p:cNvSpPr/>
          <p:nvPr/>
        </p:nvSpPr>
        <p:spPr>
          <a:xfrm>
            <a:off x="4611295" y="1451672"/>
            <a:ext cx="1455073"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sp>
        <p:nvSpPr>
          <p:cNvPr id="14" name="ZoneTexte 13"/>
          <p:cNvSpPr txBox="1"/>
          <p:nvPr/>
        </p:nvSpPr>
        <p:spPr>
          <a:xfrm>
            <a:off x="135460" y="89456"/>
            <a:ext cx="7460879" cy="677108"/>
          </a:xfrm>
          <a:prstGeom prst="rect">
            <a:avLst/>
          </a:prstGeom>
          <a:noFill/>
        </p:spPr>
        <p:txBody>
          <a:bodyPr wrap="square" rtlCol="0">
            <a:spAutoFit/>
          </a:bodyPr>
          <a:lstStyle/>
          <a:p>
            <a:r>
              <a:rPr lang="fr-FR" sz="2000" b="1" dirty="0" smtClean="0">
                <a:solidFill>
                  <a:srgbClr val="FF0000"/>
                </a:solidFill>
                <a:latin typeface="Berlin Sans FB" panose="020E0602020502020306" pitchFamily="34" charset="0"/>
              </a:rPr>
              <a:t>L</a:t>
            </a:r>
            <a:r>
              <a:rPr lang="fr-FR" sz="2000" b="1" dirty="0" smtClean="0">
                <a:latin typeface="Berlin Sans FB" panose="020E0602020502020306" pitchFamily="34" charset="0"/>
              </a:rPr>
              <a:t>E BIEN </a:t>
            </a:r>
            <a:r>
              <a:rPr lang="fr-FR" sz="2000" b="1" dirty="0" smtClean="0">
                <a:solidFill>
                  <a:srgbClr val="FF0000"/>
                </a:solidFill>
                <a:latin typeface="Berlin Sans FB" panose="020E0602020502020306" pitchFamily="34" charset="0"/>
              </a:rPr>
              <a:t>A</a:t>
            </a:r>
            <a:r>
              <a:rPr lang="fr-FR" sz="2000" b="1" dirty="0" smtClean="0">
                <a:latin typeface="Berlin Sans FB" panose="020E0602020502020306" pitchFamily="34" charset="0"/>
              </a:rPr>
              <a:t>CHETÉ</a:t>
            </a:r>
            <a:endParaRPr lang="fr-FR" sz="2000" dirty="0" smtClean="0">
              <a:latin typeface="Berlin Sans FB" panose="020E0602020502020306" pitchFamily="34" charset="0"/>
            </a:endParaRPr>
          </a:p>
          <a:p>
            <a:endParaRPr lang="fr-FR" dirty="0" smtClean="0">
              <a:latin typeface="Berlin Sans FB" panose="020E0602020502020306" pitchFamily="34" charset="0"/>
            </a:endParaRPr>
          </a:p>
        </p:txBody>
      </p:sp>
      <p:pic>
        <p:nvPicPr>
          <p:cNvPr id="3074" name="Picture 2" descr="Terrain premium ic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6064" y="699542"/>
            <a:ext cx="741149" cy="741149"/>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36064" y="1686585"/>
            <a:ext cx="741149" cy="7411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8" name="Picture 6" descr="Toolbox premium icon"/>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07501" y="2838713"/>
            <a:ext cx="741149" cy="741149"/>
          </a:xfrm>
          <a:prstGeom prst="rect">
            <a:avLst/>
          </a:prstGeom>
          <a:noFill/>
          <a:extLst>
            <a:ext uri="{909E8E84-426E-40DD-AFC4-6F175D3DCCD1}">
              <a14:hiddenFill xmlns:a14="http://schemas.microsoft.com/office/drawing/2010/main">
                <a:solidFill>
                  <a:srgbClr val="FFFFFF"/>
                </a:solidFill>
              </a14:hiddenFill>
            </a:ext>
          </a:extLst>
        </p:spPr>
      </p:pic>
      <p:pic>
        <p:nvPicPr>
          <p:cNvPr id="3079"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20983" y="148852"/>
            <a:ext cx="994792" cy="9947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92991" y="4134857"/>
            <a:ext cx="1029181" cy="10291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ZoneTexte 3"/>
          <p:cNvSpPr txBox="1"/>
          <p:nvPr/>
        </p:nvSpPr>
        <p:spPr>
          <a:xfrm>
            <a:off x="1392586" y="885450"/>
            <a:ext cx="925253" cy="369332"/>
          </a:xfrm>
          <a:prstGeom prst="rect">
            <a:avLst/>
          </a:prstGeom>
          <a:noFill/>
        </p:spPr>
        <p:txBody>
          <a:bodyPr wrap="none" rtlCol="0">
            <a:spAutoFit/>
          </a:bodyPr>
          <a:lstStyle/>
          <a:p>
            <a:r>
              <a:rPr lang="fr-FR" dirty="0" smtClean="0">
                <a:latin typeface="Berlin Sans FB" panose="020E0602020502020306" pitchFamily="34" charset="0"/>
              </a:rPr>
              <a:t>Terrain </a:t>
            </a:r>
            <a:endParaRPr lang="fr-FR" dirty="0">
              <a:latin typeface="Berlin Sans FB" panose="020E0602020502020306" pitchFamily="34" charset="0"/>
            </a:endParaRPr>
          </a:p>
        </p:txBody>
      </p:sp>
      <p:sp>
        <p:nvSpPr>
          <p:cNvPr id="20" name="ZoneTexte 19"/>
          <p:cNvSpPr txBox="1"/>
          <p:nvPr/>
        </p:nvSpPr>
        <p:spPr>
          <a:xfrm>
            <a:off x="1392586" y="3023379"/>
            <a:ext cx="1584176" cy="369332"/>
          </a:xfrm>
          <a:prstGeom prst="rect">
            <a:avLst/>
          </a:prstGeom>
          <a:noFill/>
        </p:spPr>
        <p:txBody>
          <a:bodyPr wrap="square" rtlCol="0">
            <a:spAutoFit/>
          </a:bodyPr>
          <a:lstStyle/>
          <a:p>
            <a:r>
              <a:rPr lang="fr-FR" dirty="0" smtClean="0">
                <a:latin typeface="Berlin Sans FB" panose="020E0602020502020306" pitchFamily="34" charset="0"/>
              </a:rPr>
              <a:t>Travaux</a:t>
            </a:r>
            <a:endParaRPr lang="fr-FR" dirty="0">
              <a:latin typeface="Berlin Sans FB" panose="020E0602020502020306" pitchFamily="34" charset="0"/>
            </a:endParaRPr>
          </a:p>
        </p:txBody>
      </p:sp>
      <p:sp>
        <p:nvSpPr>
          <p:cNvPr id="21" name="ZoneTexte 20"/>
          <p:cNvSpPr txBox="1"/>
          <p:nvPr/>
        </p:nvSpPr>
        <p:spPr>
          <a:xfrm>
            <a:off x="1403648" y="1748664"/>
            <a:ext cx="1584176" cy="646331"/>
          </a:xfrm>
          <a:prstGeom prst="rect">
            <a:avLst/>
          </a:prstGeom>
          <a:noFill/>
        </p:spPr>
        <p:txBody>
          <a:bodyPr wrap="square" rtlCol="0">
            <a:spAutoFit/>
          </a:bodyPr>
          <a:lstStyle/>
          <a:p>
            <a:r>
              <a:rPr lang="fr-FR" dirty="0" smtClean="0">
                <a:latin typeface="Berlin Sans FB" panose="020E0602020502020306" pitchFamily="34" charset="0"/>
              </a:rPr>
              <a:t>Maison ou appartement </a:t>
            </a:r>
            <a:endParaRPr lang="fr-FR" dirty="0">
              <a:latin typeface="Berlin Sans FB" panose="020E0602020502020306" pitchFamily="34" charset="0"/>
            </a:endParaRPr>
          </a:p>
        </p:txBody>
      </p:sp>
      <p:cxnSp>
        <p:nvCxnSpPr>
          <p:cNvPr id="6" name="Connecteur droit 5"/>
          <p:cNvCxnSpPr/>
          <p:nvPr/>
        </p:nvCxnSpPr>
        <p:spPr>
          <a:xfrm>
            <a:off x="2987824" y="411510"/>
            <a:ext cx="0" cy="4320480"/>
          </a:xfrm>
          <a:prstGeom prst="line">
            <a:avLst/>
          </a:prstGeom>
          <a:ln>
            <a:prstDash val="dash"/>
          </a:ln>
        </p:spPr>
        <p:style>
          <a:lnRef idx="1">
            <a:schemeClr val="dk1"/>
          </a:lnRef>
          <a:fillRef idx="0">
            <a:schemeClr val="dk1"/>
          </a:fillRef>
          <a:effectRef idx="0">
            <a:schemeClr val="dk1"/>
          </a:effectRef>
          <a:fontRef idx="minor">
            <a:schemeClr val="tx1"/>
          </a:fontRef>
        </p:style>
      </p:cxnSp>
      <p:sp>
        <p:nvSpPr>
          <p:cNvPr id="26" name="ZoneTexte 25"/>
          <p:cNvSpPr txBox="1"/>
          <p:nvPr/>
        </p:nvSpPr>
        <p:spPr>
          <a:xfrm>
            <a:off x="4845119" y="474226"/>
            <a:ext cx="2313454" cy="369332"/>
          </a:xfrm>
          <a:prstGeom prst="rect">
            <a:avLst/>
          </a:prstGeom>
          <a:noFill/>
        </p:spPr>
        <p:txBody>
          <a:bodyPr wrap="none" rtlCol="0">
            <a:spAutoFit/>
          </a:bodyPr>
          <a:lstStyle/>
          <a:p>
            <a:r>
              <a:rPr lang="fr-FR" dirty="0" smtClean="0">
                <a:latin typeface="Berlin Sans FB" panose="020E0602020502020306" pitchFamily="34" charset="0"/>
              </a:rPr>
              <a:t>Bien neuf à construir</a:t>
            </a:r>
            <a:r>
              <a:rPr lang="fr-FR" dirty="0">
                <a:latin typeface="Berlin Sans FB" panose="020E0602020502020306" pitchFamily="34" charset="0"/>
              </a:rPr>
              <a:t>e</a:t>
            </a:r>
            <a:r>
              <a:rPr lang="fr-FR" dirty="0" smtClean="0">
                <a:latin typeface="Berlin Sans FB" panose="020E0602020502020306" pitchFamily="34" charset="0"/>
              </a:rPr>
              <a:t> </a:t>
            </a:r>
            <a:endParaRPr lang="fr-FR" dirty="0">
              <a:latin typeface="Berlin Sans FB" panose="020E0602020502020306" pitchFamily="34" charset="0"/>
            </a:endParaRPr>
          </a:p>
        </p:txBody>
      </p:sp>
      <p:sp>
        <p:nvSpPr>
          <p:cNvPr id="28" name="ZoneTexte 27"/>
          <p:cNvSpPr txBox="1"/>
          <p:nvPr/>
        </p:nvSpPr>
        <p:spPr>
          <a:xfrm>
            <a:off x="4989135" y="4480813"/>
            <a:ext cx="2247731" cy="369332"/>
          </a:xfrm>
          <a:prstGeom prst="rect">
            <a:avLst/>
          </a:prstGeom>
          <a:noFill/>
        </p:spPr>
        <p:txBody>
          <a:bodyPr wrap="none" rtlCol="0">
            <a:spAutoFit/>
          </a:bodyPr>
          <a:lstStyle/>
          <a:p>
            <a:r>
              <a:rPr lang="fr-FR" dirty="0" smtClean="0">
                <a:latin typeface="Berlin Sans FB" panose="020E0602020502020306" pitchFamily="34" charset="0"/>
              </a:rPr>
              <a:t>Bien ancien (existant)</a:t>
            </a:r>
            <a:endParaRPr lang="fr-FR" dirty="0">
              <a:latin typeface="Berlin Sans FB" panose="020E0602020502020306" pitchFamily="34" charset="0"/>
            </a:endParaRPr>
          </a:p>
        </p:txBody>
      </p:sp>
      <p:sp>
        <p:nvSpPr>
          <p:cNvPr id="12" name="Rectangle 11"/>
          <p:cNvSpPr/>
          <p:nvPr/>
        </p:nvSpPr>
        <p:spPr>
          <a:xfrm>
            <a:off x="3186618" y="1448409"/>
            <a:ext cx="1352669" cy="4572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1200" dirty="0" smtClean="0">
                <a:latin typeface="Berlin Sans FB" panose="020E0602020502020306" pitchFamily="34" charset="0"/>
              </a:rPr>
              <a:t>Auto construction</a:t>
            </a:r>
            <a:endParaRPr lang="fr-FR" sz="1200" dirty="0">
              <a:latin typeface="Berlin Sans FB" panose="020E0602020502020306" pitchFamily="34" charset="0"/>
            </a:endParaRPr>
          </a:p>
        </p:txBody>
      </p:sp>
      <p:sp>
        <p:nvSpPr>
          <p:cNvPr id="32" name="Rectangle 31"/>
          <p:cNvSpPr/>
          <p:nvPr/>
        </p:nvSpPr>
        <p:spPr>
          <a:xfrm>
            <a:off x="3186617" y="1952465"/>
            <a:ext cx="1352669" cy="4572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1200" dirty="0" smtClean="0">
                <a:latin typeface="Berlin Sans FB" panose="020E0602020502020306" pitchFamily="34" charset="0"/>
              </a:rPr>
              <a:t>Contrat de maitrise d’œuvre </a:t>
            </a:r>
            <a:endParaRPr lang="fr-FR" sz="1200" dirty="0">
              <a:latin typeface="Berlin Sans FB" panose="020E0602020502020306" pitchFamily="34" charset="0"/>
            </a:endParaRPr>
          </a:p>
        </p:txBody>
      </p:sp>
      <p:pic>
        <p:nvPicPr>
          <p:cNvPr id="33" name="Picture 3"/>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132067" y="1532718"/>
            <a:ext cx="346720" cy="3467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 name="Picture 3"/>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855553" y="2024473"/>
            <a:ext cx="346720" cy="3467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81" name="Picture 9"/>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490305" y="2024473"/>
            <a:ext cx="335895" cy="3358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ZoneTexte 12"/>
          <p:cNvSpPr txBox="1"/>
          <p:nvPr/>
        </p:nvSpPr>
        <p:spPr>
          <a:xfrm>
            <a:off x="5190223" y="2024473"/>
            <a:ext cx="300082" cy="369332"/>
          </a:xfrm>
          <a:prstGeom prst="rect">
            <a:avLst/>
          </a:prstGeom>
          <a:noFill/>
        </p:spPr>
        <p:txBody>
          <a:bodyPr wrap="none" rtlCol="0">
            <a:spAutoFit/>
          </a:bodyPr>
          <a:lstStyle/>
          <a:p>
            <a:r>
              <a:rPr lang="fr-FR" dirty="0" smtClean="0"/>
              <a:t>+</a:t>
            </a:r>
            <a:endParaRPr lang="fr-FR" dirty="0"/>
          </a:p>
        </p:txBody>
      </p:sp>
      <p:sp>
        <p:nvSpPr>
          <p:cNvPr id="47" name="Rectangle 46"/>
          <p:cNvSpPr/>
          <p:nvPr/>
        </p:nvSpPr>
        <p:spPr>
          <a:xfrm>
            <a:off x="6093837" y="944353"/>
            <a:ext cx="676334" cy="4572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fr-FR" sz="800" dirty="0" smtClean="0">
                <a:latin typeface="Berlin Sans FB" panose="020E0602020502020306" pitchFamily="34" charset="0"/>
              </a:rPr>
              <a:t>Implication du client</a:t>
            </a:r>
            <a:endParaRPr lang="fr-FR" sz="800" dirty="0">
              <a:latin typeface="Berlin Sans FB" panose="020E0602020502020306" pitchFamily="34" charset="0"/>
            </a:endParaRPr>
          </a:p>
        </p:txBody>
      </p:sp>
      <p:sp>
        <p:nvSpPr>
          <p:cNvPr id="48" name="Rectangle 47"/>
          <p:cNvSpPr/>
          <p:nvPr/>
        </p:nvSpPr>
        <p:spPr>
          <a:xfrm>
            <a:off x="6806450" y="944353"/>
            <a:ext cx="676334" cy="4572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fr-FR" sz="800" dirty="0" smtClean="0">
                <a:latin typeface="Berlin Sans FB" panose="020E0602020502020306" pitchFamily="34" charset="0"/>
              </a:rPr>
              <a:t>Coût au m</a:t>
            </a:r>
            <a:r>
              <a:rPr lang="fr-FR" sz="800" baseline="30000" dirty="0" smtClean="0">
                <a:latin typeface="Berlin Sans FB" panose="020E0602020502020306" pitchFamily="34" charset="0"/>
              </a:rPr>
              <a:t>2</a:t>
            </a:r>
            <a:endParaRPr lang="fr-FR" sz="800" baseline="30000" dirty="0">
              <a:latin typeface="Berlin Sans FB" panose="020E0602020502020306" pitchFamily="34" charset="0"/>
            </a:endParaRPr>
          </a:p>
        </p:txBody>
      </p:sp>
      <p:sp>
        <p:nvSpPr>
          <p:cNvPr id="49" name="Rectangle 48"/>
          <p:cNvSpPr/>
          <p:nvPr/>
        </p:nvSpPr>
        <p:spPr>
          <a:xfrm>
            <a:off x="7522403" y="944353"/>
            <a:ext cx="707563" cy="4572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fr-FR" sz="800" dirty="0" smtClean="0">
                <a:latin typeface="Berlin Sans FB" panose="020E0602020502020306" pitchFamily="34" charset="0"/>
              </a:rPr>
              <a:t>maitrise du coût</a:t>
            </a:r>
            <a:endParaRPr lang="fr-FR" sz="800" dirty="0">
              <a:latin typeface="Berlin Sans FB" panose="020E0602020502020306" pitchFamily="34" charset="0"/>
            </a:endParaRPr>
          </a:p>
        </p:txBody>
      </p:sp>
      <p:sp>
        <p:nvSpPr>
          <p:cNvPr id="50" name="Rectangle 49"/>
          <p:cNvSpPr/>
          <p:nvPr/>
        </p:nvSpPr>
        <p:spPr>
          <a:xfrm>
            <a:off x="6102935" y="1451672"/>
            <a:ext cx="676334"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sp>
        <p:nvSpPr>
          <p:cNvPr id="51" name="Rectangle 50"/>
          <p:cNvSpPr/>
          <p:nvPr/>
        </p:nvSpPr>
        <p:spPr>
          <a:xfrm>
            <a:off x="6104400" y="1958408"/>
            <a:ext cx="676334"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sp>
        <p:nvSpPr>
          <p:cNvPr id="54" name="Rectangle 53"/>
          <p:cNvSpPr/>
          <p:nvPr/>
        </p:nvSpPr>
        <p:spPr>
          <a:xfrm>
            <a:off x="6819069" y="1458943"/>
            <a:ext cx="676334"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sp>
        <p:nvSpPr>
          <p:cNvPr id="55" name="Rectangle 54"/>
          <p:cNvSpPr/>
          <p:nvPr/>
        </p:nvSpPr>
        <p:spPr>
          <a:xfrm>
            <a:off x="7541269" y="1460552"/>
            <a:ext cx="676334"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sp>
        <p:nvSpPr>
          <p:cNvPr id="56" name="Rectangle 55"/>
          <p:cNvSpPr/>
          <p:nvPr/>
        </p:nvSpPr>
        <p:spPr>
          <a:xfrm>
            <a:off x="6819069" y="1958408"/>
            <a:ext cx="676334"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sp>
        <p:nvSpPr>
          <p:cNvPr id="57" name="Rectangle 56"/>
          <p:cNvSpPr/>
          <p:nvPr/>
        </p:nvSpPr>
        <p:spPr>
          <a:xfrm>
            <a:off x="7538202" y="1958351"/>
            <a:ext cx="676334"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sp>
        <p:nvSpPr>
          <p:cNvPr id="66" name="ZoneTexte 65"/>
          <p:cNvSpPr txBox="1"/>
          <p:nvPr/>
        </p:nvSpPr>
        <p:spPr>
          <a:xfrm>
            <a:off x="6173977" y="1492343"/>
            <a:ext cx="534249" cy="369332"/>
          </a:xfrm>
          <a:prstGeom prst="rect">
            <a:avLst/>
          </a:prstGeom>
          <a:noFill/>
        </p:spPr>
        <p:txBody>
          <a:bodyPr wrap="none" rtlCol="0">
            <a:spAutoFit/>
          </a:bodyPr>
          <a:lstStyle/>
          <a:p>
            <a:r>
              <a:rPr lang="fr-FR" dirty="0" smtClean="0"/>
              <a:t>+++</a:t>
            </a:r>
            <a:endParaRPr lang="fr-FR" dirty="0"/>
          </a:p>
        </p:txBody>
      </p:sp>
      <p:sp>
        <p:nvSpPr>
          <p:cNvPr id="67" name="ZoneTexte 66"/>
          <p:cNvSpPr txBox="1"/>
          <p:nvPr/>
        </p:nvSpPr>
        <p:spPr>
          <a:xfrm>
            <a:off x="6232518" y="2017798"/>
            <a:ext cx="417165" cy="369332"/>
          </a:xfrm>
          <a:prstGeom prst="rect">
            <a:avLst/>
          </a:prstGeom>
          <a:noFill/>
        </p:spPr>
        <p:txBody>
          <a:bodyPr wrap="none" rtlCol="0">
            <a:spAutoFit/>
          </a:bodyPr>
          <a:lstStyle/>
          <a:p>
            <a:r>
              <a:rPr lang="fr-FR" dirty="0" smtClean="0"/>
              <a:t>++</a:t>
            </a:r>
            <a:endParaRPr lang="fr-FR" dirty="0"/>
          </a:p>
        </p:txBody>
      </p:sp>
      <p:sp>
        <p:nvSpPr>
          <p:cNvPr id="79" name="Rectangle 78"/>
          <p:cNvSpPr/>
          <p:nvPr/>
        </p:nvSpPr>
        <p:spPr>
          <a:xfrm>
            <a:off x="7723967" y="414976"/>
            <a:ext cx="1029755" cy="42858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1050" dirty="0" smtClean="0">
                <a:latin typeface="Berlin Sans FB" panose="020E0602020502020306" pitchFamily="34" charset="0"/>
              </a:rPr>
              <a:t>Dommages-Ouvrages</a:t>
            </a:r>
            <a:endParaRPr lang="fr-FR" sz="1050" dirty="0">
              <a:latin typeface="Berlin Sans FB" panose="020E0602020502020306" pitchFamily="34" charset="0"/>
            </a:endParaRPr>
          </a:p>
        </p:txBody>
      </p:sp>
      <p:pic>
        <p:nvPicPr>
          <p:cNvPr id="2050" name="Picture 2" descr="Exclamation mark premium icon"/>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557100" y="335040"/>
            <a:ext cx="278074" cy="278074"/>
          </a:xfrm>
          <a:prstGeom prst="rect">
            <a:avLst/>
          </a:prstGeom>
          <a:noFill/>
          <a:extLst>
            <a:ext uri="{909E8E84-426E-40DD-AFC4-6F175D3DCCD1}">
              <a14:hiddenFill xmlns:a14="http://schemas.microsoft.com/office/drawing/2010/main">
                <a:solidFill>
                  <a:srgbClr val="FFFFFF"/>
                </a:solidFill>
              </a14:hiddenFill>
            </a:ext>
          </a:extLst>
        </p:spPr>
      </p:pic>
      <p:pic>
        <p:nvPicPr>
          <p:cNvPr id="80"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95536" y="3804730"/>
            <a:ext cx="741149" cy="7411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1" name="Rectangle 80"/>
          <p:cNvSpPr/>
          <p:nvPr/>
        </p:nvSpPr>
        <p:spPr>
          <a:xfrm>
            <a:off x="751882" y="3792189"/>
            <a:ext cx="967648" cy="1140475"/>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2" name="ZoneTexte 81"/>
          <p:cNvSpPr txBox="1"/>
          <p:nvPr/>
        </p:nvSpPr>
        <p:spPr>
          <a:xfrm>
            <a:off x="1403648" y="4008444"/>
            <a:ext cx="1584176" cy="369332"/>
          </a:xfrm>
          <a:prstGeom prst="rect">
            <a:avLst/>
          </a:prstGeom>
          <a:noFill/>
        </p:spPr>
        <p:txBody>
          <a:bodyPr wrap="square" rtlCol="0">
            <a:spAutoFit/>
          </a:bodyPr>
          <a:lstStyle/>
          <a:p>
            <a:r>
              <a:rPr lang="fr-FR" dirty="0" smtClean="0">
                <a:latin typeface="Berlin Sans FB" panose="020E0602020502020306" pitchFamily="34" charset="0"/>
              </a:rPr>
              <a:t>Soulte</a:t>
            </a:r>
            <a:endParaRPr lang="fr-FR" dirty="0">
              <a:latin typeface="Berlin Sans FB" panose="020E0602020502020306" pitchFamily="34" charset="0"/>
            </a:endParaRPr>
          </a:p>
        </p:txBody>
      </p:sp>
      <p:pic>
        <p:nvPicPr>
          <p:cNvPr id="98" name="Picture 5" descr="Coin icon">
            <a:hlinkClick r:id="rId13"/>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897960" y="2049454"/>
            <a:ext cx="261190" cy="261190"/>
          </a:xfrm>
          <a:prstGeom prst="rect">
            <a:avLst/>
          </a:prstGeom>
          <a:noFill/>
          <a:extLst>
            <a:ext uri="{909E8E84-426E-40DD-AFC4-6F175D3DCCD1}">
              <a14:hiddenFill xmlns:a14="http://schemas.microsoft.com/office/drawing/2010/main">
                <a:solidFill>
                  <a:srgbClr val="FFFFFF"/>
                </a:solidFill>
              </a14:hiddenFill>
            </a:ext>
          </a:extLst>
        </p:spPr>
      </p:pic>
      <p:pic>
        <p:nvPicPr>
          <p:cNvPr id="99" name="Picture 5" descr="Coin icon">
            <a:hlinkClick r:id="rId13"/>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043511" y="2061825"/>
            <a:ext cx="261190" cy="261190"/>
          </a:xfrm>
          <a:prstGeom prst="rect">
            <a:avLst/>
          </a:prstGeom>
          <a:noFill/>
          <a:extLst>
            <a:ext uri="{909E8E84-426E-40DD-AFC4-6F175D3DCCD1}">
              <a14:hiddenFill xmlns:a14="http://schemas.microsoft.com/office/drawing/2010/main">
                <a:solidFill>
                  <a:srgbClr val="FFFFFF"/>
                </a:solidFill>
              </a14:hiddenFill>
            </a:ext>
          </a:extLst>
        </p:spPr>
      </p:pic>
      <p:cxnSp>
        <p:nvCxnSpPr>
          <p:cNvPr id="8" name="Connecteur en arc 7"/>
          <p:cNvCxnSpPr/>
          <p:nvPr/>
        </p:nvCxnSpPr>
        <p:spPr>
          <a:xfrm flipH="1" flipV="1">
            <a:off x="8753722" y="600220"/>
            <a:ext cx="180603" cy="1177190"/>
          </a:xfrm>
          <a:prstGeom prst="curvedConnector3">
            <a:avLst>
              <a:gd name="adj1" fmla="val -80548"/>
            </a:avLst>
          </a:prstGeom>
          <a:ln>
            <a:tailEnd type="arrow"/>
          </a:ln>
        </p:spPr>
        <p:style>
          <a:lnRef idx="1">
            <a:schemeClr val="dk1"/>
          </a:lnRef>
          <a:fillRef idx="0">
            <a:schemeClr val="dk1"/>
          </a:fillRef>
          <a:effectRef idx="0">
            <a:schemeClr val="dk1"/>
          </a:effectRef>
          <a:fontRef idx="minor">
            <a:schemeClr val="tx1"/>
          </a:fontRef>
        </p:style>
      </p:cxnSp>
      <p:pic>
        <p:nvPicPr>
          <p:cNvPr id="76" name="Picture 2" descr="Image associée">
            <a:hlinkClick r:id="rId15"/>
          </p:cNvPr>
          <p:cNvPicPr>
            <a:picLocks noChangeAspect="1" noChangeArrowheads="1"/>
          </p:cNvPicPr>
          <p:nvPr/>
        </p:nvPicPr>
        <p:blipFill rotWithShape="1">
          <a:blip r:embed="rId16" cstate="print">
            <a:extLst>
              <a:ext uri="{28A0092B-C50C-407E-A947-70E740481C1C}">
                <a14:useLocalDpi xmlns:a14="http://schemas.microsoft.com/office/drawing/2010/main" val="0"/>
              </a:ext>
            </a:extLst>
          </a:blip>
          <a:srcRect l="32936" t="20272" r="33532" b="23339"/>
          <a:stretch/>
        </p:blipFill>
        <p:spPr bwMode="auto">
          <a:xfrm>
            <a:off x="7696337" y="2026742"/>
            <a:ext cx="324379" cy="357340"/>
          </a:xfrm>
          <a:prstGeom prst="rect">
            <a:avLst/>
          </a:prstGeom>
          <a:noFill/>
          <a:extLst>
            <a:ext uri="{909E8E84-426E-40DD-AFC4-6F175D3DCCD1}">
              <a14:hiddenFill xmlns:a14="http://schemas.microsoft.com/office/drawing/2010/main">
                <a:solidFill>
                  <a:srgbClr val="FFFFFF"/>
                </a:solidFill>
              </a14:hiddenFill>
            </a:ext>
          </a:extLst>
        </p:spPr>
      </p:pic>
      <p:pic>
        <p:nvPicPr>
          <p:cNvPr id="88" name="Picture 2" descr="Image associée">
            <a:hlinkClick r:id="rId15"/>
          </p:cNvPr>
          <p:cNvPicPr>
            <a:picLocks noChangeAspect="1" noChangeArrowheads="1"/>
          </p:cNvPicPr>
          <p:nvPr/>
        </p:nvPicPr>
        <p:blipFill rotWithShape="1">
          <a:blip r:embed="rId17" cstate="print">
            <a:extLst>
              <a:ext uri="{28A0092B-C50C-407E-A947-70E740481C1C}">
                <a14:useLocalDpi xmlns:a14="http://schemas.microsoft.com/office/drawing/2010/main" val="0"/>
              </a:ext>
            </a:extLst>
          </a:blip>
          <a:srcRect l="66981" t="22918" b="26155"/>
          <a:stretch/>
        </p:blipFill>
        <p:spPr bwMode="auto">
          <a:xfrm>
            <a:off x="7701293" y="1534732"/>
            <a:ext cx="319423" cy="32272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ystem attention icon">
            <a:hlinkClick r:id="rId18"/>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3059832" y="1188982"/>
            <a:ext cx="425141" cy="425141"/>
          </a:xfrm>
          <a:prstGeom prst="rect">
            <a:avLst/>
          </a:prstGeom>
          <a:noFill/>
          <a:extLst>
            <a:ext uri="{909E8E84-426E-40DD-AFC4-6F175D3DCCD1}">
              <a14:hiddenFill xmlns:a14="http://schemas.microsoft.com/office/drawing/2010/main">
                <a:solidFill>
                  <a:srgbClr val="FFFFFF"/>
                </a:solidFill>
              </a14:hiddenFill>
            </a:ext>
          </a:extLst>
        </p:spPr>
      </p:pic>
      <p:sp>
        <p:nvSpPr>
          <p:cNvPr id="5" name="Espace réservé du numéro de diapositive 4"/>
          <p:cNvSpPr>
            <a:spLocks noGrp="1"/>
          </p:cNvSpPr>
          <p:nvPr>
            <p:ph type="sldNum" sz="quarter" idx="12"/>
          </p:nvPr>
        </p:nvSpPr>
        <p:spPr/>
        <p:txBody>
          <a:bodyPr/>
          <a:lstStyle/>
          <a:p>
            <a:fld id="{1D19D0A2-BBF5-4B7E-A646-CBE7ACEBDC00}" type="slidenum">
              <a:rPr lang="fr-FR" smtClean="0"/>
              <a:t>18</a:t>
            </a:fld>
            <a:endParaRPr lang="fr-FR"/>
          </a:p>
        </p:txBody>
      </p:sp>
      <p:pic>
        <p:nvPicPr>
          <p:cNvPr id="78" name="Picture 2"/>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8172400" y="63982"/>
            <a:ext cx="839951" cy="1697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9" name="Rectangle 88"/>
          <p:cNvSpPr/>
          <p:nvPr/>
        </p:nvSpPr>
        <p:spPr>
          <a:xfrm>
            <a:off x="8270355" y="946850"/>
            <a:ext cx="676333" cy="4572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fr-FR" sz="800" dirty="0" smtClean="0">
                <a:latin typeface="Berlin Sans FB" panose="020E0602020502020306" pitchFamily="34" charset="0"/>
              </a:rPr>
              <a:t>Garantie</a:t>
            </a:r>
          </a:p>
        </p:txBody>
      </p:sp>
      <p:sp>
        <p:nvSpPr>
          <p:cNvPr id="92" name="Rectangle 91"/>
          <p:cNvSpPr/>
          <p:nvPr/>
        </p:nvSpPr>
        <p:spPr>
          <a:xfrm>
            <a:off x="8257991" y="1463049"/>
            <a:ext cx="676334"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sp>
        <p:nvSpPr>
          <p:cNvPr id="93" name="Rectangle 92"/>
          <p:cNvSpPr/>
          <p:nvPr/>
        </p:nvSpPr>
        <p:spPr>
          <a:xfrm>
            <a:off x="8254924" y="1960848"/>
            <a:ext cx="676334"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pic>
        <p:nvPicPr>
          <p:cNvPr id="97" name="Picture 2" descr="Image associée">
            <a:hlinkClick r:id="rId15"/>
          </p:cNvPr>
          <p:cNvPicPr>
            <a:picLocks noChangeAspect="1" noChangeArrowheads="1"/>
          </p:cNvPicPr>
          <p:nvPr/>
        </p:nvPicPr>
        <p:blipFill rotWithShape="1">
          <a:blip r:embed="rId16" cstate="print">
            <a:extLst>
              <a:ext uri="{28A0092B-C50C-407E-A947-70E740481C1C}">
                <a14:useLocalDpi xmlns:a14="http://schemas.microsoft.com/office/drawing/2010/main" val="0"/>
              </a:ext>
            </a:extLst>
          </a:blip>
          <a:srcRect l="32936" t="20272" r="33532" b="23339"/>
          <a:stretch/>
        </p:blipFill>
        <p:spPr bwMode="auto">
          <a:xfrm>
            <a:off x="8413059" y="2029239"/>
            <a:ext cx="324379" cy="357340"/>
          </a:xfrm>
          <a:prstGeom prst="rect">
            <a:avLst/>
          </a:prstGeom>
          <a:noFill/>
          <a:extLst>
            <a:ext uri="{909E8E84-426E-40DD-AFC4-6F175D3DCCD1}">
              <a14:hiddenFill xmlns:a14="http://schemas.microsoft.com/office/drawing/2010/main">
                <a:solidFill>
                  <a:srgbClr val="FFFFFF"/>
                </a:solidFill>
              </a14:hiddenFill>
            </a:ext>
          </a:extLst>
        </p:spPr>
      </p:pic>
      <p:pic>
        <p:nvPicPr>
          <p:cNvPr id="100" name="Picture 2" descr="Image associée">
            <a:hlinkClick r:id="rId15"/>
          </p:cNvPr>
          <p:cNvPicPr>
            <a:picLocks noChangeAspect="1" noChangeArrowheads="1"/>
          </p:cNvPicPr>
          <p:nvPr/>
        </p:nvPicPr>
        <p:blipFill rotWithShape="1">
          <a:blip r:embed="rId17" cstate="print">
            <a:extLst>
              <a:ext uri="{28A0092B-C50C-407E-A947-70E740481C1C}">
                <a14:useLocalDpi xmlns:a14="http://schemas.microsoft.com/office/drawing/2010/main" val="0"/>
              </a:ext>
            </a:extLst>
          </a:blip>
          <a:srcRect l="66981" t="22918" b="26155"/>
          <a:stretch/>
        </p:blipFill>
        <p:spPr bwMode="auto">
          <a:xfrm>
            <a:off x="8418015" y="1537229"/>
            <a:ext cx="319423" cy="322722"/>
          </a:xfrm>
          <a:prstGeom prst="rect">
            <a:avLst/>
          </a:prstGeom>
          <a:noFill/>
          <a:extLst>
            <a:ext uri="{909E8E84-426E-40DD-AFC4-6F175D3DCCD1}">
              <a14:hiddenFill xmlns:a14="http://schemas.microsoft.com/office/drawing/2010/main">
                <a:solidFill>
                  <a:srgbClr val="FFFFFF"/>
                </a:solidFill>
              </a14:hiddenFill>
            </a:ext>
          </a:extLst>
        </p:spPr>
      </p:pic>
      <p:pic>
        <p:nvPicPr>
          <p:cNvPr id="102" name="Picture 5" descr="Coin icon">
            <a:hlinkClick r:id="rId13"/>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175308" y="1592363"/>
            <a:ext cx="261190" cy="261190"/>
          </a:xfrm>
          <a:prstGeom prst="rect">
            <a:avLst/>
          </a:prstGeom>
          <a:noFill/>
          <a:extLst>
            <a:ext uri="{909E8E84-426E-40DD-AFC4-6F175D3DCCD1}">
              <a14:hiddenFill xmlns:a14="http://schemas.microsoft.com/office/drawing/2010/main">
                <a:solidFill>
                  <a:srgbClr val="FFFFFF"/>
                </a:solidFill>
              </a14:hiddenFill>
            </a:ext>
          </a:extLst>
        </p:spPr>
      </p:pic>
      <p:pic>
        <p:nvPicPr>
          <p:cNvPr id="103" name="Picture 5" descr="Coin icon">
            <a:hlinkClick r:id="rId13"/>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883427" y="1590451"/>
            <a:ext cx="261190" cy="261190"/>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Coin icon">
            <a:hlinkClick r:id="rId13"/>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014022" y="1588269"/>
            <a:ext cx="261190" cy="261190"/>
          </a:xfrm>
          <a:prstGeom prst="rect">
            <a:avLst/>
          </a:prstGeom>
          <a:noFill/>
          <a:extLst>
            <a:ext uri="{909E8E84-426E-40DD-AFC4-6F175D3DCCD1}">
              <a14:hiddenFill xmlns:a14="http://schemas.microsoft.com/office/drawing/2010/main">
                <a:solidFill>
                  <a:srgbClr val="FFFFFF"/>
                </a:solidFill>
              </a14:hiddenFill>
            </a:ext>
          </a:extLst>
        </p:spPr>
      </p:pic>
      <p:pic>
        <p:nvPicPr>
          <p:cNvPr id="10"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1"/>
          <a:stretch>
            <a:fillRect/>
          </a:stretch>
        </p:blipFill>
        <p:spPr>
          <a:xfrm>
            <a:off x="9396536" y="4519251"/>
            <a:ext cx="317786" cy="317786"/>
          </a:xfrm>
          <a:prstGeom prst="rect">
            <a:avLst/>
          </a:prstGeom>
        </p:spPr>
      </p:pic>
      <p:pic>
        <p:nvPicPr>
          <p:cNvPr id="58" name="Image 57"/>
          <p:cNvPicPr>
            <a:picLocks noChangeAspect="1"/>
          </p:cNvPicPr>
          <p:nvPr/>
        </p:nvPicPr>
        <p:blipFill rotWithShape="1">
          <a:blip r:embed="rId22">
            <a:duotone>
              <a:schemeClr val="accent2">
                <a:shade val="45000"/>
                <a:satMod val="135000"/>
              </a:schemeClr>
              <a:prstClr val="white"/>
            </a:duotone>
          </a:blip>
          <a:srcRect l="-1928" t="-32578" r="-1" b="4829"/>
          <a:stretch/>
        </p:blipFill>
        <p:spPr>
          <a:xfrm>
            <a:off x="8134841" y="233722"/>
            <a:ext cx="915067" cy="116547"/>
          </a:xfrm>
          <a:prstGeom prst="rect">
            <a:avLst/>
          </a:prstGeom>
        </p:spPr>
      </p:pic>
      <p:sp>
        <p:nvSpPr>
          <p:cNvPr id="59" name="ZoneTexte 58">
            <a:hlinkClick r:id="rId23"/>
          </p:cNvPr>
          <p:cNvSpPr txBox="1"/>
          <p:nvPr/>
        </p:nvSpPr>
        <p:spPr>
          <a:xfrm>
            <a:off x="4989135" y="4859596"/>
            <a:ext cx="2258952" cy="276999"/>
          </a:xfrm>
          <a:prstGeom prst="rect">
            <a:avLst/>
          </a:prstGeom>
          <a:solidFill>
            <a:schemeClr val="accent1">
              <a:lumMod val="40000"/>
              <a:lumOff val="60000"/>
            </a:schemeClr>
          </a:solidFill>
        </p:spPr>
        <p:txBody>
          <a:bodyPr wrap="none" rtlCol="0">
            <a:spAutoFit/>
          </a:bodyPr>
          <a:lstStyle/>
          <a:p>
            <a:r>
              <a:rPr lang="fr-FR" sz="1200" dirty="0" smtClean="0">
                <a:latin typeface="Berlin Sans FB" panose="020E0602020502020306" pitchFamily="34" charset="0"/>
              </a:rPr>
              <a:t>Zoom sur le diagnostic technique</a:t>
            </a:r>
          </a:p>
        </p:txBody>
      </p:sp>
      <p:pic>
        <p:nvPicPr>
          <p:cNvPr id="60" name="Image 59">
            <a:hlinkClick r:id="rId23"/>
          </p:cNvPr>
          <p:cNvPicPr>
            <a:picLocks noChangeAspect="1"/>
          </p:cNvPicPr>
          <p:nvPr/>
        </p:nvPicPr>
        <p:blipFill>
          <a:blip r:embed="rId24">
            <a:extLst>
              <a:ext uri="{BEBA8EAE-BF5A-486C-A8C5-ECC9F3942E4B}">
                <a14:imgProps xmlns:a14="http://schemas.microsoft.com/office/drawing/2010/main">
                  <a14:imgLayer r:embed="rId25">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rot="19095067" flipH="1">
            <a:off x="7199439" y="4797602"/>
            <a:ext cx="418189" cy="400985"/>
          </a:xfrm>
          <a:prstGeom prst="rect">
            <a:avLst/>
          </a:prstGeom>
        </p:spPr>
      </p:pic>
      <p:sp>
        <p:nvSpPr>
          <p:cNvPr id="61" name="ZoneTexte 60"/>
          <p:cNvSpPr txBox="1"/>
          <p:nvPr/>
        </p:nvSpPr>
        <p:spPr>
          <a:xfrm>
            <a:off x="2090406" y="4858434"/>
            <a:ext cx="1468672" cy="261610"/>
          </a:xfrm>
          <a:prstGeom prst="rect">
            <a:avLst/>
          </a:prstGeom>
          <a:noFill/>
        </p:spPr>
        <p:txBody>
          <a:bodyPr wrap="none" rtlCol="0">
            <a:spAutoFit/>
          </a:bodyPr>
          <a:lstStyle/>
          <a:p>
            <a:r>
              <a:rPr lang="fr-FR" sz="1100" dirty="0" smtClean="0">
                <a:latin typeface="Century Gothic" panose="020B0502020202020204" pitchFamily="34" charset="0"/>
              </a:rPr>
              <a:t>Document interne </a:t>
            </a:r>
            <a:endParaRPr lang="fr-FR" sz="1100" dirty="0">
              <a:latin typeface="Century Gothic" panose="020B0502020202020204" pitchFamily="34" charset="0"/>
            </a:endParaRPr>
          </a:p>
        </p:txBody>
      </p:sp>
      <p:pic>
        <p:nvPicPr>
          <p:cNvPr id="64" name="Image 63">
            <a:hlinkClick r:id="rId26" action="ppaction://hlinksldjump"/>
          </p:cNvPr>
          <p:cNvPicPr>
            <a:picLocks noChangeAspect="1"/>
          </p:cNvPicPr>
          <p:nvPr/>
        </p:nvPicPr>
        <p:blipFill>
          <a:blip r:embed="rId27"/>
          <a:stretch>
            <a:fillRect/>
          </a:stretch>
        </p:blipFill>
        <p:spPr>
          <a:xfrm>
            <a:off x="116398" y="4736762"/>
            <a:ext cx="1054458" cy="355072"/>
          </a:xfrm>
          <a:prstGeom prst="rect">
            <a:avLst/>
          </a:prstGeom>
        </p:spPr>
      </p:pic>
    </p:spTree>
    <p:extLst>
      <p:ext uri="{BB962C8B-B14F-4D97-AF65-F5344CB8AC3E}">
        <p14:creationId xmlns:p14="http://schemas.microsoft.com/office/powerpoint/2010/main" val="1493097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148"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10"/>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Rectangle 63"/>
          <p:cNvSpPr/>
          <p:nvPr/>
        </p:nvSpPr>
        <p:spPr>
          <a:xfrm>
            <a:off x="4593354" y="2456521"/>
            <a:ext cx="1477678"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sp>
        <p:nvSpPr>
          <p:cNvPr id="63" name="Rectangle 62"/>
          <p:cNvSpPr/>
          <p:nvPr/>
        </p:nvSpPr>
        <p:spPr>
          <a:xfrm>
            <a:off x="4593354" y="1969233"/>
            <a:ext cx="1465589"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sp>
        <p:nvSpPr>
          <p:cNvPr id="62" name="Rectangle 61"/>
          <p:cNvSpPr/>
          <p:nvPr/>
        </p:nvSpPr>
        <p:spPr>
          <a:xfrm>
            <a:off x="4611295" y="1451672"/>
            <a:ext cx="1455073"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sp>
        <p:nvSpPr>
          <p:cNvPr id="14" name="ZoneTexte 13"/>
          <p:cNvSpPr txBox="1"/>
          <p:nvPr/>
        </p:nvSpPr>
        <p:spPr>
          <a:xfrm>
            <a:off x="135460" y="89456"/>
            <a:ext cx="7460879" cy="677108"/>
          </a:xfrm>
          <a:prstGeom prst="rect">
            <a:avLst/>
          </a:prstGeom>
          <a:noFill/>
        </p:spPr>
        <p:txBody>
          <a:bodyPr wrap="square" rtlCol="0">
            <a:spAutoFit/>
          </a:bodyPr>
          <a:lstStyle/>
          <a:p>
            <a:r>
              <a:rPr lang="fr-FR" sz="2000" b="1" dirty="0" smtClean="0">
                <a:solidFill>
                  <a:srgbClr val="FF0000"/>
                </a:solidFill>
                <a:latin typeface="Berlin Sans FB" panose="020E0602020502020306" pitchFamily="34" charset="0"/>
              </a:rPr>
              <a:t>L</a:t>
            </a:r>
            <a:r>
              <a:rPr lang="fr-FR" sz="2000" b="1" dirty="0" smtClean="0">
                <a:latin typeface="Berlin Sans FB" panose="020E0602020502020306" pitchFamily="34" charset="0"/>
              </a:rPr>
              <a:t>E BIEN </a:t>
            </a:r>
            <a:r>
              <a:rPr lang="fr-FR" sz="2000" b="1" dirty="0" smtClean="0">
                <a:solidFill>
                  <a:srgbClr val="FF0000"/>
                </a:solidFill>
                <a:latin typeface="Berlin Sans FB" panose="020E0602020502020306" pitchFamily="34" charset="0"/>
              </a:rPr>
              <a:t>A</a:t>
            </a:r>
            <a:r>
              <a:rPr lang="fr-FR" sz="2000" b="1" dirty="0" smtClean="0">
                <a:latin typeface="Berlin Sans FB" panose="020E0602020502020306" pitchFamily="34" charset="0"/>
              </a:rPr>
              <a:t>CHETÉ</a:t>
            </a:r>
            <a:endParaRPr lang="fr-FR" sz="2000" dirty="0" smtClean="0">
              <a:latin typeface="Berlin Sans FB" panose="020E0602020502020306" pitchFamily="34" charset="0"/>
            </a:endParaRPr>
          </a:p>
          <a:p>
            <a:endParaRPr lang="fr-FR" dirty="0" smtClean="0">
              <a:latin typeface="Berlin Sans FB" panose="020E0602020502020306" pitchFamily="34" charset="0"/>
            </a:endParaRPr>
          </a:p>
        </p:txBody>
      </p:sp>
      <p:pic>
        <p:nvPicPr>
          <p:cNvPr id="3074" name="Picture 2" descr="Terrain premium ic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6064" y="699542"/>
            <a:ext cx="741149" cy="741149"/>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36064" y="1686585"/>
            <a:ext cx="741149" cy="7411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8" name="Picture 6" descr="Toolbox premium icon"/>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07501" y="2838713"/>
            <a:ext cx="741149" cy="741149"/>
          </a:xfrm>
          <a:prstGeom prst="rect">
            <a:avLst/>
          </a:prstGeom>
          <a:noFill/>
          <a:extLst>
            <a:ext uri="{909E8E84-426E-40DD-AFC4-6F175D3DCCD1}">
              <a14:hiddenFill xmlns:a14="http://schemas.microsoft.com/office/drawing/2010/main">
                <a:solidFill>
                  <a:srgbClr val="FFFFFF"/>
                </a:solidFill>
              </a14:hiddenFill>
            </a:ext>
          </a:extLst>
        </p:spPr>
      </p:pic>
      <p:pic>
        <p:nvPicPr>
          <p:cNvPr id="3079"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20983" y="148852"/>
            <a:ext cx="994792" cy="9947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92991" y="4134857"/>
            <a:ext cx="1029181" cy="10291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ZoneTexte 3"/>
          <p:cNvSpPr txBox="1"/>
          <p:nvPr/>
        </p:nvSpPr>
        <p:spPr>
          <a:xfrm>
            <a:off x="1392586" y="885450"/>
            <a:ext cx="925253" cy="369332"/>
          </a:xfrm>
          <a:prstGeom prst="rect">
            <a:avLst/>
          </a:prstGeom>
          <a:noFill/>
        </p:spPr>
        <p:txBody>
          <a:bodyPr wrap="none" rtlCol="0">
            <a:spAutoFit/>
          </a:bodyPr>
          <a:lstStyle/>
          <a:p>
            <a:r>
              <a:rPr lang="fr-FR" dirty="0" smtClean="0">
                <a:latin typeface="Berlin Sans FB" panose="020E0602020502020306" pitchFamily="34" charset="0"/>
              </a:rPr>
              <a:t>Terrain </a:t>
            </a:r>
            <a:endParaRPr lang="fr-FR" dirty="0">
              <a:latin typeface="Berlin Sans FB" panose="020E0602020502020306" pitchFamily="34" charset="0"/>
            </a:endParaRPr>
          </a:p>
        </p:txBody>
      </p:sp>
      <p:sp>
        <p:nvSpPr>
          <p:cNvPr id="20" name="ZoneTexte 19"/>
          <p:cNvSpPr txBox="1"/>
          <p:nvPr/>
        </p:nvSpPr>
        <p:spPr>
          <a:xfrm>
            <a:off x="1392586" y="3023379"/>
            <a:ext cx="1584176" cy="369332"/>
          </a:xfrm>
          <a:prstGeom prst="rect">
            <a:avLst/>
          </a:prstGeom>
          <a:noFill/>
        </p:spPr>
        <p:txBody>
          <a:bodyPr wrap="square" rtlCol="0">
            <a:spAutoFit/>
          </a:bodyPr>
          <a:lstStyle/>
          <a:p>
            <a:r>
              <a:rPr lang="fr-FR" dirty="0" smtClean="0">
                <a:latin typeface="Berlin Sans FB" panose="020E0602020502020306" pitchFamily="34" charset="0"/>
              </a:rPr>
              <a:t>Travaux</a:t>
            </a:r>
            <a:endParaRPr lang="fr-FR" dirty="0">
              <a:latin typeface="Berlin Sans FB" panose="020E0602020502020306" pitchFamily="34" charset="0"/>
            </a:endParaRPr>
          </a:p>
        </p:txBody>
      </p:sp>
      <p:sp>
        <p:nvSpPr>
          <p:cNvPr id="21" name="ZoneTexte 20"/>
          <p:cNvSpPr txBox="1"/>
          <p:nvPr/>
        </p:nvSpPr>
        <p:spPr>
          <a:xfrm>
            <a:off x="1403648" y="1748664"/>
            <a:ext cx="1584176" cy="646331"/>
          </a:xfrm>
          <a:prstGeom prst="rect">
            <a:avLst/>
          </a:prstGeom>
          <a:noFill/>
        </p:spPr>
        <p:txBody>
          <a:bodyPr wrap="square" rtlCol="0">
            <a:spAutoFit/>
          </a:bodyPr>
          <a:lstStyle/>
          <a:p>
            <a:r>
              <a:rPr lang="fr-FR" dirty="0" smtClean="0">
                <a:latin typeface="Berlin Sans FB" panose="020E0602020502020306" pitchFamily="34" charset="0"/>
              </a:rPr>
              <a:t>Maison ou appartement </a:t>
            </a:r>
            <a:endParaRPr lang="fr-FR" dirty="0">
              <a:latin typeface="Berlin Sans FB" panose="020E0602020502020306" pitchFamily="34" charset="0"/>
            </a:endParaRPr>
          </a:p>
        </p:txBody>
      </p:sp>
      <p:cxnSp>
        <p:nvCxnSpPr>
          <p:cNvPr id="6" name="Connecteur droit 5"/>
          <p:cNvCxnSpPr/>
          <p:nvPr/>
        </p:nvCxnSpPr>
        <p:spPr>
          <a:xfrm>
            <a:off x="2987824" y="411510"/>
            <a:ext cx="0" cy="4320480"/>
          </a:xfrm>
          <a:prstGeom prst="line">
            <a:avLst/>
          </a:prstGeom>
          <a:ln>
            <a:prstDash val="dash"/>
          </a:ln>
        </p:spPr>
        <p:style>
          <a:lnRef idx="1">
            <a:schemeClr val="dk1"/>
          </a:lnRef>
          <a:fillRef idx="0">
            <a:schemeClr val="dk1"/>
          </a:fillRef>
          <a:effectRef idx="0">
            <a:schemeClr val="dk1"/>
          </a:effectRef>
          <a:fontRef idx="minor">
            <a:schemeClr val="tx1"/>
          </a:fontRef>
        </p:style>
      </p:cxnSp>
      <p:sp>
        <p:nvSpPr>
          <p:cNvPr id="26" name="ZoneTexte 25"/>
          <p:cNvSpPr txBox="1"/>
          <p:nvPr/>
        </p:nvSpPr>
        <p:spPr>
          <a:xfrm>
            <a:off x="4845119" y="474226"/>
            <a:ext cx="2313454" cy="369332"/>
          </a:xfrm>
          <a:prstGeom prst="rect">
            <a:avLst/>
          </a:prstGeom>
          <a:noFill/>
        </p:spPr>
        <p:txBody>
          <a:bodyPr wrap="none" rtlCol="0">
            <a:spAutoFit/>
          </a:bodyPr>
          <a:lstStyle/>
          <a:p>
            <a:r>
              <a:rPr lang="fr-FR" dirty="0" smtClean="0">
                <a:latin typeface="Berlin Sans FB" panose="020E0602020502020306" pitchFamily="34" charset="0"/>
              </a:rPr>
              <a:t>Bien neuf à construir</a:t>
            </a:r>
            <a:r>
              <a:rPr lang="fr-FR" dirty="0">
                <a:latin typeface="Berlin Sans FB" panose="020E0602020502020306" pitchFamily="34" charset="0"/>
              </a:rPr>
              <a:t>e</a:t>
            </a:r>
            <a:r>
              <a:rPr lang="fr-FR" dirty="0" smtClean="0">
                <a:latin typeface="Berlin Sans FB" panose="020E0602020502020306" pitchFamily="34" charset="0"/>
              </a:rPr>
              <a:t> </a:t>
            </a:r>
            <a:endParaRPr lang="fr-FR" dirty="0">
              <a:latin typeface="Berlin Sans FB" panose="020E0602020502020306" pitchFamily="34" charset="0"/>
            </a:endParaRPr>
          </a:p>
        </p:txBody>
      </p:sp>
      <p:sp>
        <p:nvSpPr>
          <p:cNvPr id="28" name="ZoneTexte 27"/>
          <p:cNvSpPr txBox="1"/>
          <p:nvPr/>
        </p:nvSpPr>
        <p:spPr>
          <a:xfrm>
            <a:off x="4989135" y="4480813"/>
            <a:ext cx="2247731" cy="369332"/>
          </a:xfrm>
          <a:prstGeom prst="rect">
            <a:avLst/>
          </a:prstGeom>
          <a:noFill/>
        </p:spPr>
        <p:txBody>
          <a:bodyPr wrap="none" rtlCol="0">
            <a:spAutoFit/>
          </a:bodyPr>
          <a:lstStyle/>
          <a:p>
            <a:r>
              <a:rPr lang="fr-FR" dirty="0" smtClean="0">
                <a:latin typeface="Berlin Sans FB" panose="020E0602020502020306" pitchFamily="34" charset="0"/>
              </a:rPr>
              <a:t>Bien ancien (existant)</a:t>
            </a:r>
            <a:endParaRPr lang="fr-FR" dirty="0">
              <a:latin typeface="Berlin Sans FB" panose="020E0602020502020306" pitchFamily="34" charset="0"/>
            </a:endParaRPr>
          </a:p>
        </p:txBody>
      </p:sp>
      <p:sp>
        <p:nvSpPr>
          <p:cNvPr id="12" name="Rectangle 11"/>
          <p:cNvSpPr/>
          <p:nvPr/>
        </p:nvSpPr>
        <p:spPr>
          <a:xfrm>
            <a:off x="3186618" y="1448409"/>
            <a:ext cx="1352669" cy="4572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1200" dirty="0" smtClean="0">
                <a:latin typeface="Berlin Sans FB" panose="020E0602020502020306" pitchFamily="34" charset="0"/>
              </a:rPr>
              <a:t>Auto construction</a:t>
            </a:r>
            <a:endParaRPr lang="fr-FR" sz="1200" dirty="0">
              <a:latin typeface="Berlin Sans FB" panose="020E0602020502020306" pitchFamily="34" charset="0"/>
            </a:endParaRPr>
          </a:p>
        </p:txBody>
      </p:sp>
      <p:sp>
        <p:nvSpPr>
          <p:cNvPr id="32" name="Rectangle 31"/>
          <p:cNvSpPr/>
          <p:nvPr/>
        </p:nvSpPr>
        <p:spPr>
          <a:xfrm>
            <a:off x="3186617" y="1952465"/>
            <a:ext cx="1352669" cy="4572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1200" dirty="0" smtClean="0">
                <a:latin typeface="Berlin Sans FB" panose="020E0602020502020306" pitchFamily="34" charset="0"/>
              </a:rPr>
              <a:t>Contrat de maitrise d’œuvre </a:t>
            </a:r>
            <a:endParaRPr lang="fr-FR" sz="1200" dirty="0">
              <a:latin typeface="Berlin Sans FB" panose="020E0602020502020306" pitchFamily="34" charset="0"/>
            </a:endParaRPr>
          </a:p>
        </p:txBody>
      </p:sp>
      <p:pic>
        <p:nvPicPr>
          <p:cNvPr id="33" name="Picture 3"/>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132067" y="1532718"/>
            <a:ext cx="346720" cy="3467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 name="Picture 3"/>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855553" y="2024473"/>
            <a:ext cx="346720" cy="3467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81" name="Picture 9"/>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490305" y="2024473"/>
            <a:ext cx="335895" cy="3358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ZoneTexte 12"/>
          <p:cNvSpPr txBox="1"/>
          <p:nvPr/>
        </p:nvSpPr>
        <p:spPr>
          <a:xfrm>
            <a:off x="5190223" y="2024473"/>
            <a:ext cx="300082" cy="369332"/>
          </a:xfrm>
          <a:prstGeom prst="rect">
            <a:avLst/>
          </a:prstGeom>
          <a:noFill/>
        </p:spPr>
        <p:txBody>
          <a:bodyPr wrap="none" rtlCol="0">
            <a:spAutoFit/>
          </a:bodyPr>
          <a:lstStyle/>
          <a:p>
            <a:r>
              <a:rPr lang="fr-FR" dirty="0" smtClean="0"/>
              <a:t>+</a:t>
            </a:r>
            <a:endParaRPr lang="fr-FR" dirty="0"/>
          </a:p>
        </p:txBody>
      </p:sp>
      <p:sp>
        <p:nvSpPr>
          <p:cNvPr id="37" name="Rectangle 36"/>
          <p:cNvSpPr/>
          <p:nvPr/>
        </p:nvSpPr>
        <p:spPr>
          <a:xfrm>
            <a:off x="3186619" y="2456521"/>
            <a:ext cx="1352669" cy="4572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1200" dirty="0" smtClean="0">
                <a:latin typeface="Berlin Sans FB" panose="020E0602020502020306" pitchFamily="34" charset="0"/>
                <a:hlinkClick r:id="rId12"/>
              </a:rPr>
              <a:t>CCMI</a:t>
            </a:r>
            <a:endParaRPr lang="fr-FR" sz="1200" dirty="0">
              <a:latin typeface="Berlin Sans FB" panose="020E0602020502020306" pitchFamily="34" charset="0"/>
            </a:endParaRPr>
          </a:p>
        </p:txBody>
      </p:sp>
      <p:pic>
        <p:nvPicPr>
          <p:cNvPr id="38" name="Picture 9"/>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932168" y="2528529"/>
            <a:ext cx="335895" cy="3358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 name="Picture 4"/>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473485" y="2528529"/>
            <a:ext cx="352614" cy="3526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7" name="Rectangle 46"/>
          <p:cNvSpPr/>
          <p:nvPr/>
        </p:nvSpPr>
        <p:spPr>
          <a:xfrm>
            <a:off x="6093837" y="944353"/>
            <a:ext cx="676334" cy="4572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fr-FR" sz="800" dirty="0" smtClean="0">
                <a:latin typeface="Berlin Sans FB" panose="020E0602020502020306" pitchFamily="34" charset="0"/>
              </a:rPr>
              <a:t>Implication du client</a:t>
            </a:r>
            <a:endParaRPr lang="fr-FR" sz="800" dirty="0">
              <a:latin typeface="Berlin Sans FB" panose="020E0602020502020306" pitchFamily="34" charset="0"/>
            </a:endParaRPr>
          </a:p>
        </p:txBody>
      </p:sp>
      <p:sp>
        <p:nvSpPr>
          <p:cNvPr id="48" name="Rectangle 47"/>
          <p:cNvSpPr/>
          <p:nvPr/>
        </p:nvSpPr>
        <p:spPr>
          <a:xfrm>
            <a:off x="6806450" y="944353"/>
            <a:ext cx="676334" cy="4572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fr-FR" sz="800" dirty="0" smtClean="0">
                <a:latin typeface="Berlin Sans FB" panose="020E0602020502020306" pitchFamily="34" charset="0"/>
              </a:rPr>
              <a:t>Coût au m</a:t>
            </a:r>
            <a:r>
              <a:rPr lang="fr-FR" sz="800" baseline="30000" dirty="0" smtClean="0">
                <a:latin typeface="Berlin Sans FB" panose="020E0602020502020306" pitchFamily="34" charset="0"/>
              </a:rPr>
              <a:t>2</a:t>
            </a:r>
            <a:endParaRPr lang="fr-FR" sz="800" baseline="30000" dirty="0">
              <a:latin typeface="Berlin Sans FB" panose="020E0602020502020306" pitchFamily="34" charset="0"/>
            </a:endParaRPr>
          </a:p>
        </p:txBody>
      </p:sp>
      <p:sp>
        <p:nvSpPr>
          <p:cNvPr id="49" name="Rectangle 48"/>
          <p:cNvSpPr/>
          <p:nvPr/>
        </p:nvSpPr>
        <p:spPr>
          <a:xfrm>
            <a:off x="7522403" y="944353"/>
            <a:ext cx="707563" cy="4572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fr-FR" sz="800" dirty="0" smtClean="0">
                <a:latin typeface="Berlin Sans FB" panose="020E0602020502020306" pitchFamily="34" charset="0"/>
              </a:rPr>
              <a:t>maitrise du coût</a:t>
            </a:r>
            <a:endParaRPr lang="fr-FR" sz="800" dirty="0">
              <a:latin typeface="Berlin Sans FB" panose="020E0602020502020306" pitchFamily="34" charset="0"/>
            </a:endParaRPr>
          </a:p>
        </p:txBody>
      </p:sp>
      <p:sp>
        <p:nvSpPr>
          <p:cNvPr id="50" name="Rectangle 49"/>
          <p:cNvSpPr/>
          <p:nvPr/>
        </p:nvSpPr>
        <p:spPr>
          <a:xfrm>
            <a:off x="6102935" y="1451672"/>
            <a:ext cx="676334"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sp>
        <p:nvSpPr>
          <p:cNvPr id="51" name="Rectangle 50"/>
          <p:cNvSpPr/>
          <p:nvPr/>
        </p:nvSpPr>
        <p:spPr>
          <a:xfrm>
            <a:off x="6104400" y="1958408"/>
            <a:ext cx="676334"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sp>
        <p:nvSpPr>
          <p:cNvPr id="52" name="Rectangle 51"/>
          <p:cNvSpPr/>
          <p:nvPr/>
        </p:nvSpPr>
        <p:spPr>
          <a:xfrm>
            <a:off x="6108722" y="2468277"/>
            <a:ext cx="676334"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sp>
        <p:nvSpPr>
          <p:cNvPr id="54" name="Rectangle 53"/>
          <p:cNvSpPr/>
          <p:nvPr/>
        </p:nvSpPr>
        <p:spPr>
          <a:xfrm>
            <a:off x="6819069" y="1458943"/>
            <a:ext cx="676334"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sp>
        <p:nvSpPr>
          <p:cNvPr id="55" name="Rectangle 54"/>
          <p:cNvSpPr/>
          <p:nvPr/>
        </p:nvSpPr>
        <p:spPr>
          <a:xfrm>
            <a:off x="7541269" y="1460552"/>
            <a:ext cx="676334"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sp>
        <p:nvSpPr>
          <p:cNvPr id="56" name="Rectangle 55"/>
          <p:cNvSpPr/>
          <p:nvPr/>
        </p:nvSpPr>
        <p:spPr>
          <a:xfrm>
            <a:off x="6819069" y="1958408"/>
            <a:ext cx="676334"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sp>
        <p:nvSpPr>
          <p:cNvPr id="57" name="Rectangle 56"/>
          <p:cNvSpPr/>
          <p:nvPr/>
        </p:nvSpPr>
        <p:spPr>
          <a:xfrm>
            <a:off x="7538202" y="1958351"/>
            <a:ext cx="676334"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sp>
        <p:nvSpPr>
          <p:cNvPr id="59" name="Rectangle 58"/>
          <p:cNvSpPr/>
          <p:nvPr/>
        </p:nvSpPr>
        <p:spPr>
          <a:xfrm>
            <a:off x="7541269" y="2463111"/>
            <a:ext cx="676334"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sp>
        <p:nvSpPr>
          <p:cNvPr id="66" name="ZoneTexte 65"/>
          <p:cNvSpPr txBox="1"/>
          <p:nvPr/>
        </p:nvSpPr>
        <p:spPr>
          <a:xfrm>
            <a:off x="6173977" y="1492343"/>
            <a:ext cx="534249" cy="369332"/>
          </a:xfrm>
          <a:prstGeom prst="rect">
            <a:avLst/>
          </a:prstGeom>
          <a:noFill/>
        </p:spPr>
        <p:txBody>
          <a:bodyPr wrap="none" rtlCol="0">
            <a:spAutoFit/>
          </a:bodyPr>
          <a:lstStyle/>
          <a:p>
            <a:r>
              <a:rPr lang="fr-FR" dirty="0" smtClean="0"/>
              <a:t>+++</a:t>
            </a:r>
            <a:endParaRPr lang="fr-FR" dirty="0"/>
          </a:p>
        </p:txBody>
      </p:sp>
      <p:sp>
        <p:nvSpPr>
          <p:cNvPr id="67" name="ZoneTexte 66"/>
          <p:cNvSpPr txBox="1"/>
          <p:nvPr/>
        </p:nvSpPr>
        <p:spPr>
          <a:xfrm>
            <a:off x="6232518" y="2017798"/>
            <a:ext cx="417165" cy="369332"/>
          </a:xfrm>
          <a:prstGeom prst="rect">
            <a:avLst/>
          </a:prstGeom>
          <a:noFill/>
        </p:spPr>
        <p:txBody>
          <a:bodyPr wrap="none" rtlCol="0">
            <a:spAutoFit/>
          </a:bodyPr>
          <a:lstStyle/>
          <a:p>
            <a:r>
              <a:rPr lang="fr-FR" dirty="0" smtClean="0"/>
              <a:t>++</a:t>
            </a:r>
            <a:endParaRPr lang="fr-FR" dirty="0"/>
          </a:p>
        </p:txBody>
      </p:sp>
      <p:sp>
        <p:nvSpPr>
          <p:cNvPr id="68" name="ZoneTexte 67"/>
          <p:cNvSpPr txBox="1"/>
          <p:nvPr/>
        </p:nvSpPr>
        <p:spPr>
          <a:xfrm>
            <a:off x="6312764" y="2512211"/>
            <a:ext cx="300082" cy="369332"/>
          </a:xfrm>
          <a:prstGeom prst="rect">
            <a:avLst/>
          </a:prstGeom>
          <a:noFill/>
        </p:spPr>
        <p:txBody>
          <a:bodyPr wrap="none" rtlCol="0">
            <a:spAutoFit/>
          </a:bodyPr>
          <a:lstStyle/>
          <a:p>
            <a:r>
              <a:rPr lang="fr-FR" dirty="0" smtClean="0"/>
              <a:t>+</a:t>
            </a:r>
            <a:endParaRPr lang="fr-FR" dirty="0"/>
          </a:p>
        </p:txBody>
      </p:sp>
      <p:sp>
        <p:nvSpPr>
          <p:cNvPr id="79" name="Rectangle 78"/>
          <p:cNvSpPr/>
          <p:nvPr/>
        </p:nvSpPr>
        <p:spPr>
          <a:xfrm>
            <a:off x="7723967" y="414976"/>
            <a:ext cx="1029755" cy="42858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1050" dirty="0" smtClean="0">
                <a:latin typeface="Berlin Sans FB" panose="020E0602020502020306" pitchFamily="34" charset="0"/>
              </a:rPr>
              <a:t>Dommages-Ouvrages</a:t>
            </a:r>
            <a:endParaRPr lang="fr-FR" sz="1050" dirty="0">
              <a:latin typeface="Berlin Sans FB" panose="020E0602020502020306" pitchFamily="34" charset="0"/>
            </a:endParaRPr>
          </a:p>
        </p:txBody>
      </p:sp>
      <p:pic>
        <p:nvPicPr>
          <p:cNvPr id="2050" name="Picture 2" descr="Exclamation mark premium icon"/>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557100" y="335040"/>
            <a:ext cx="278074" cy="278074"/>
          </a:xfrm>
          <a:prstGeom prst="rect">
            <a:avLst/>
          </a:prstGeom>
          <a:noFill/>
          <a:extLst>
            <a:ext uri="{909E8E84-426E-40DD-AFC4-6F175D3DCCD1}">
              <a14:hiddenFill xmlns:a14="http://schemas.microsoft.com/office/drawing/2010/main">
                <a:solidFill>
                  <a:srgbClr val="FFFFFF"/>
                </a:solidFill>
              </a14:hiddenFill>
            </a:ext>
          </a:extLst>
        </p:spPr>
      </p:pic>
      <p:pic>
        <p:nvPicPr>
          <p:cNvPr id="80"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95536" y="3804730"/>
            <a:ext cx="741149" cy="7411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1" name="Rectangle 80"/>
          <p:cNvSpPr/>
          <p:nvPr/>
        </p:nvSpPr>
        <p:spPr>
          <a:xfrm>
            <a:off x="751882" y="3792189"/>
            <a:ext cx="967648" cy="1140475"/>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2" name="ZoneTexte 81"/>
          <p:cNvSpPr txBox="1"/>
          <p:nvPr/>
        </p:nvSpPr>
        <p:spPr>
          <a:xfrm>
            <a:off x="1403648" y="4008444"/>
            <a:ext cx="1584176" cy="369332"/>
          </a:xfrm>
          <a:prstGeom prst="rect">
            <a:avLst/>
          </a:prstGeom>
          <a:noFill/>
        </p:spPr>
        <p:txBody>
          <a:bodyPr wrap="square" rtlCol="0">
            <a:spAutoFit/>
          </a:bodyPr>
          <a:lstStyle/>
          <a:p>
            <a:r>
              <a:rPr lang="fr-FR" dirty="0" smtClean="0">
                <a:latin typeface="Berlin Sans FB" panose="020E0602020502020306" pitchFamily="34" charset="0"/>
              </a:rPr>
              <a:t>Soulte</a:t>
            </a:r>
            <a:endParaRPr lang="fr-FR" dirty="0">
              <a:latin typeface="Berlin Sans FB" panose="020E0602020502020306" pitchFamily="34" charset="0"/>
            </a:endParaRPr>
          </a:p>
        </p:txBody>
      </p:sp>
      <p:pic>
        <p:nvPicPr>
          <p:cNvPr id="98" name="Picture 5" descr="Coin icon">
            <a:hlinkClick r:id="rId15"/>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6897960" y="2049454"/>
            <a:ext cx="261190" cy="261190"/>
          </a:xfrm>
          <a:prstGeom prst="rect">
            <a:avLst/>
          </a:prstGeom>
          <a:noFill/>
          <a:extLst>
            <a:ext uri="{909E8E84-426E-40DD-AFC4-6F175D3DCCD1}">
              <a14:hiddenFill xmlns:a14="http://schemas.microsoft.com/office/drawing/2010/main">
                <a:solidFill>
                  <a:srgbClr val="FFFFFF"/>
                </a:solidFill>
              </a14:hiddenFill>
            </a:ext>
          </a:extLst>
        </p:spPr>
      </p:pic>
      <p:pic>
        <p:nvPicPr>
          <p:cNvPr id="99" name="Picture 5" descr="Coin icon">
            <a:hlinkClick r:id="rId15"/>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7043511" y="2061825"/>
            <a:ext cx="261190" cy="261190"/>
          </a:xfrm>
          <a:prstGeom prst="rect">
            <a:avLst/>
          </a:prstGeom>
          <a:noFill/>
          <a:extLst>
            <a:ext uri="{909E8E84-426E-40DD-AFC4-6F175D3DCCD1}">
              <a14:hiddenFill xmlns:a14="http://schemas.microsoft.com/office/drawing/2010/main">
                <a:solidFill>
                  <a:srgbClr val="FFFFFF"/>
                </a:solidFill>
              </a14:hiddenFill>
            </a:ext>
          </a:extLst>
        </p:spPr>
      </p:pic>
      <p:cxnSp>
        <p:nvCxnSpPr>
          <p:cNvPr id="8" name="Connecteur en arc 7"/>
          <p:cNvCxnSpPr/>
          <p:nvPr/>
        </p:nvCxnSpPr>
        <p:spPr>
          <a:xfrm flipH="1" flipV="1">
            <a:off x="8753722" y="600220"/>
            <a:ext cx="180603" cy="1177190"/>
          </a:xfrm>
          <a:prstGeom prst="curvedConnector3">
            <a:avLst>
              <a:gd name="adj1" fmla="val -80548"/>
            </a:avLst>
          </a:prstGeom>
          <a:ln>
            <a:tailEnd type="arrow"/>
          </a:ln>
        </p:spPr>
        <p:style>
          <a:lnRef idx="1">
            <a:schemeClr val="dk1"/>
          </a:lnRef>
          <a:fillRef idx="0">
            <a:schemeClr val="dk1"/>
          </a:fillRef>
          <a:effectRef idx="0">
            <a:schemeClr val="dk1"/>
          </a:effectRef>
          <a:fontRef idx="minor">
            <a:schemeClr val="tx1"/>
          </a:fontRef>
        </p:style>
      </p:cxnSp>
      <p:grpSp>
        <p:nvGrpSpPr>
          <p:cNvPr id="77" name="Groupe 76"/>
          <p:cNvGrpSpPr/>
          <p:nvPr/>
        </p:nvGrpSpPr>
        <p:grpSpPr>
          <a:xfrm>
            <a:off x="6827929" y="2468277"/>
            <a:ext cx="676334" cy="457200"/>
            <a:chOff x="7885874" y="3847790"/>
            <a:chExt cx="676334" cy="457200"/>
          </a:xfrm>
        </p:grpSpPr>
        <p:sp>
          <p:nvSpPr>
            <p:cNvPr id="84" name="Rectangle 83"/>
            <p:cNvSpPr/>
            <p:nvPr/>
          </p:nvSpPr>
          <p:spPr>
            <a:xfrm>
              <a:off x="7885874" y="3847790"/>
              <a:ext cx="676334"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pic>
          <p:nvPicPr>
            <p:cNvPr id="85" name="Picture 5" descr="Coin icon">
              <a:hlinkClick r:id="rId15"/>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8250152" y="3962432"/>
              <a:ext cx="261190" cy="261190"/>
            </a:xfrm>
            <a:prstGeom prst="rect">
              <a:avLst/>
            </a:prstGeom>
            <a:noFill/>
            <a:extLst>
              <a:ext uri="{909E8E84-426E-40DD-AFC4-6F175D3DCCD1}">
                <a14:hiddenFill xmlns:a14="http://schemas.microsoft.com/office/drawing/2010/main">
                  <a:solidFill>
                    <a:srgbClr val="FFFFFF"/>
                  </a:solidFill>
                </a14:hiddenFill>
              </a:ext>
            </a:extLst>
          </p:spPr>
        </p:pic>
        <p:pic>
          <p:nvPicPr>
            <p:cNvPr id="86" name="Picture 5" descr="Coin icon">
              <a:hlinkClick r:id="rId15"/>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7956376" y="3945394"/>
              <a:ext cx="261190" cy="261190"/>
            </a:xfrm>
            <a:prstGeom prst="rect">
              <a:avLst/>
            </a:prstGeom>
            <a:noFill/>
            <a:extLst>
              <a:ext uri="{909E8E84-426E-40DD-AFC4-6F175D3DCCD1}">
                <a14:hiddenFill xmlns:a14="http://schemas.microsoft.com/office/drawing/2010/main">
                  <a:solidFill>
                    <a:srgbClr val="FFFFFF"/>
                  </a:solidFill>
                </a14:hiddenFill>
              </a:ext>
            </a:extLst>
          </p:spPr>
        </p:pic>
        <p:pic>
          <p:nvPicPr>
            <p:cNvPr id="87" name="Picture 5" descr="Coin icon">
              <a:hlinkClick r:id="rId15"/>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8100392" y="3963034"/>
              <a:ext cx="261190" cy="261190"/>
            </a:xfrm>
            <a:prstGeom prst="rect">
              <a:avLst/>
            </a:prstGeom>
            <a:noFill/>
            <a:extLst>
              <a:ext uri="{909E8E84-426E-40DD-AFC4-6F175D3DCCD1}">
                <a14:hiddenFill xmlns:a14="http://schemas.microsoft.com/office/drawing/2010/main">
                  <a:solidFill>
                    <a:srgbClr val="FFFFFF"/>
                  </a:solidFill>
                </a14:hiddenFill>
              </a:ext>
            </a:extLst>
          </p:spPr>
        </p:pic>
      </p:grpSp>
      <p:pic>
        <p:nvPicPr>
          <p:cNvPr id="7" name="Picture 2" descr="Image associée">
            <a:hlinkClick r:id="rId17"/>
          </p:cNvPr>
          <p:cNvPicPr>
            <a:picLocks noChangeAspect="1" noChangeArrowheads="1"/>
          </p:cNvPicPr>
          <p:nvPr/>
        </p:nvPicPr>
        <p:blipFill rotWithShape="1">
          <a:blip r:embed="rId18" cstate="print">
            <a:extLst>
              <a:ext uri="{28A0092B-C50C-407E-A947-70E740481C1C}">
                <a14:useLocalDpi xmlns:a14="http://schemas.microsoft.com/office/drawing/2010/main" val="0"/>
              </a:ext>
            </a:extLst>
          </a:blip>
          <a:srcRect t="21384" r="65627" b="25047"/>
          <a:stretch/>
        </p:blipFill>
        <p:spPr bwMode="auto">
          <a:xfrm>
            <a:off x="7701293" y="2530641"/>
            <a:ext cx="332520" cy="339474"/>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2" descr="Image associée">
            <a:hlinkClick r:id="rId17"/>
          </p:cNvPr>
          <p:cNvPicPr>
            <a:picLocks noChangeAspect="1" noChangeArrowheads="1"/>
          </p:cNvPicPr>
          <p:nvPr/>
        </p:nvPicPr>
        <p:blipFill rotWithShape="1">
          <a:blip r:embed="rId19" cstate="print">
            <a:extLst>
              <a:ext uri="{28A0092B-C50C-407E-A947-70E740481C1C}">
                <a14:useLocalDpi xmlns:a14="http://schemas.microsoft.com/office/drawing/2010/main" val="0"/>
              </a:ext>
            </a:extLst>
          </a:blip>
          <a:srcRect l="32936" t="20272" r="33532" b="23339"/>
          <a:stretch/>
        </p:blipFill>
        <p:spPr bwMode="auto">
          <a:xfrm>
            <a:off x="7696337" y="2026742"/>
            <a:ext cx="324379" cy="357340"/>
          </a:xfrm>
          <a:prstGeom prst="rect">
            <a:avLst/>
          </a:prstGeom>
          <a:noFill/>
          <a:extLst>
            <a:ext uri="{909E8E84-426E-40DD-AFC4-6F175D3DCCD1}">
              <a14:hiddenFill xmlns:a14="http://schemas.microsoft.com/office/drawing/2010/main">
                <a:solidFill>
                  <a:srgbClr val="FFFFFF"/>
                </a:solidFill>
              </a14:hiddenFill>
            </a:ext>
          </a:extLst>
        </p:spPr>
      </p:pic>
      <p:pic>
        <p:nvPicPr>
          <p:cNvPr id="88" name="Picture 2" descr="Image associée">
            <a:hlinkClick r:id="rId17"/>
          </p:cNvPr>
          <p:cNvPicPr>
            <a:picLocks noChangeAspect="1" noChangeArrowheads="1"/>
          </p:cNvPicPr>
          <p:nvPr/>
        </p:nvPicPr>
        <p:blipFill rotWithShape="1">
          <a:blip r:embed="rId20" cstate="print">
            <a:extLst>
              <a:ext uri="{28A0092B-C50C-407E-A947-70E740481C1C}">
                <a14:useLocalDpi xmlns:a14="http://schemas.microsoft.com/office/drawing/2010/main" val="0"/>
              </a:ext>
            </a:extLst>
          </a:blip>
          <a:srcRect l="66981" t="22918" b="26155"/>
          <a:stretch/>
        </p:blipFill>
        <p:spPr bwMode="auto">
          <a:xfrm>
            <a:off x="7701293" y="1534732"/>
            <a:ext cx="319423" cy="32272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ystem attention icon">
            <a:hlinkClick r:id="rId21"/>
          </p:cNvPr>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3059832" y="1188982"/>
            <a:ext cx="425141" cy="425141"/>
          </a:xfrm>
          <a:prstGeom prst="rect">
            <a:avLst/>
          </a:prstGeom>
          <a:noFill/>
          <a:extLst>
            <a:ext uri="{909E8E84-426E-40DD-AFC4-6F175D3DCCD1}">
              <a14:hiddenFill xmlns:a14="http://schemas.microsoft.com/office/drawing/2010/main">
                <a:solidFill>
                  <a:srgbClr val="FFFFFF"/>
                </a:solidFill>
              </a14:hiddenFill>
            </a:ext>
          </a:extLst>
        </p:spPr>
      </p:pic>
      <p:sp>
        <p:nvSpPr>
          <p:cNvPr id="5" name="Espace réservé du numéro de diapositive 4"/>
          <p:cNvSpPr>
            <a:spLocks noGrp="1"/>
          </p:cNvSpPr>
          <p:nvPr>
            <p:ph type="sldNum" sz="quarter" idx="12"/>
          </p:nvPr>
        </p:nvSpPr>
        <p:spPr/>
        <p:txBody>
          <a:bodyPr/>
          <a:lstStyle/>
          <a:p>
            <a:fld id="{1D19D0A2-BBF5-4B7E-A646-CBE7ACEBDC00}" type="slidenum">
              <a:rPr lang="fr-FR" smtClean="0"/>
              <a:t>19</a:t>
            </a:fld>
            <a:endParaRPr lang="fr-FR"/>
          </a:p>
        </p:txBody>
      </p:sp>
      <p:pic>
        <p:nvPicPr>
          <p:cNvPr id="78" name="Picture 2"/>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8172400" y="63982"/>
            <a:ext cx="839951" cy="1697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9" name="Rectangle 88"/>
          <p:cNvSpPr/>
          <p:nvPr/>
        </p:nvSpPr>
        <p:spPr>
          <a:xfrm>
            <a:off x="8270355" y="946850"/>
            <a:ext cx="676333" cy="4572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fr-FR" sz="800" dirty="0" smtClean="0">
                <a:latin typeface="Berlin Sans FB" panose="020E0602020502020306" pitchFamily="34" charset="0"/>
              </a:rPr>
              <a:t>Garantie</a:t>
            </a:r>
          </a:p>
        </p:txBody>
      </p:sp>
      <p:sp>
        <p:nvSpPr>
          <p:cNvPr id="92" name="Rectangle 91"/>
          <p:cNvSpPr/>
          <p:nvPr/>
        </p:nvSpPr>
        <p:spPr>
          <a:xfrm>
            <a:off x="8257991" y="1463049"/>
            <a:ext cx="676334"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sp>
        <p:nvSpPr>
          <p:cNvPr id="93" name="Rectangle 92"/>
          <p:cNvSpPr/>
          <p:nvPr/>
        </p:nvSpPr>
        <p:spPr>
          <a:xfrm>
            <a:off x="8254924" y="1960848"/>
            <a:ext cx="676334"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sp>
        <p:nvSpPr>
          <p:cNvPr id="94" name="Rectangle 93"/>
          <p:cNvSpPr/>
          <p:nvPr/>
        </p:nvSpPr>
        <p:spPr>
          <a:xfrm>
            <a:off x="8257991" y="2465608"/>
            <a:ext cx="676334"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pic>
        <p:nvPicPr>
          <p:cNvPr id="96" name="Picture 2" descr="Image associée">
            <a:hlinkClick r:id="rId17"/>
          </p:cNvPr>
          <p:cNvPicPr>
            <a:picLocks noChangeAspect="1" noChangeArrowheads="1"/>
          </p:cNvPicPr>
          <p:nvPr/>
        </p:nvPicPr>
        <p:blipFill rotWithShape="1">
          <a:blip r:embed="rId18" cstate="print">
            <a:extLst>
              <a:ext uri="{28A0092B-C50C-407E-A947-70E740481C1C}">
                <a14:useLocalDpi xmlns:a14="http://schemas.microsoft.com/office/drawing/2010/main" val="0"/>
              </a:ext>
            </a:extLst>
          </a:blip>
          <a:srcRect t="21384" r="65627" b="25047"/>
          <a:stretch/>
        </p:blipFill>
        <p:spPr bwMode="auto">
          <a:xfrm>
            <a:off x="8418015" y="2533138"/>
            <a:ext cx="332520" cy="339474"/>
          </a:xfrm>
          <a:prstGeom prst="rect">
            <a:avLst/>
          </a:prstGeom>
          <a:noFill/>
          <a:extLst>
            <a:ext uri="{909E8E84-426E-40DD-AFC4-6F175D3DCCD1}">
              <a14:hiddenFill xmlns:a14="http://schemas.microsoft.com/office/drawing/2010/main">
                <a:solidFill>
                  <a:srgbClr val="FFFFFF"/>
                </a:solidFill>
              </a14:hiddenFill>
            </a:ext>
          </a:extLst>
        </p:spPr>
      </p:pic>
      <p:pic>
        <p:nvPicPr>
          <p:cNvPr id="97" name="Picture 2" descr="Image associée">
            <a:hlinkClick r:id="rId17"/>
          </p:cNvPr>
          <p:cNvPicPr>
            <a:picLocks noChangeAspect="1" noChangeArrowheads="1"/>
          </p:cNvPicPr>
          <p:nvPr/>
        </p:nvPicPr>
        <p:blipFill rotWithShape="1">
          <a:blip r:embed="rId19" cstate="print">
            <a:extLst>
              <a:ext uri="{28A0092B-C50C-407E-A947-70E740481C1C}">
                <a14:useLocalDpi xmlns:a14="http://schemas.microsoft.com/office/drawing/2010/main" val="0"/>
              </a:ext>
            </a:extLst>
          </a:blip>
          <a:srcRect l="32936" t="20272" r="33532" b="23339"/>
          <a:stretch/>
        </p:blipFill>
        <p:spPr bwMode="auto">
          <a:xfrm>
            <a:off x="8413059" y="2029239"/>
            <a:ext cx="324379" cy="357340"/>
          </a:xfrm>
          <a:prstGeom prst="rect">
            <a:avLst/>
          </a:prstGeom>
          <a:noFill/>
          <a:extLst>
            <a:ext uri="{909E8E84-426E-40DD-AFC4-6F175D3DCCD1}">
              <a14:hiddenFill xmlns:a14="http://schemas.microsoft.com/office/drawing/2010/main">
                <a:solidFill>
                  <a:srgbClr val="FFFFFF"/>
                </a:solidFill>
              </a14:hiddenFill>
            </a:ext>
          </a:extLst>
        </p:spPr>
      </p:pic>
      <p:pic>
        <p:nvPicPr>
          <p:cNvPr id="100" name="Picture 2" descr="Image associée">
            <a:hlinkClick r:id="rId17"/>
          </p:cNvPr>
          <p:cNvPicPr>
            <a:picLocks noChangeAspect="1" noChangeArrowheads="1"/>
          </p:cNvPicPr>
          <p:nvPr/>
        </p:nvPicPr>
        <p:blipFill rotWithShape="1">
          <a:blip r:embed="rId20" cstate="print">
            <a:extLst>
              <a:ext uri="{28A0092B-C50C-407E-A947-70E740481C1C}">
                <a14:useLocalDpi xmlns:a14="http://schemas.microsoft.com/office/drawing/2010/main" val="0"/>
              </a:ext>
            </a:extLst>
          </a:blip>
          <a:srcRect l="66981" t="22918" b="26155"/>
          <a:stretch/>
        </p:blipFill>
        <p:spPr bwMode="auto">
          <a:xfrm>
            <a:off x="8418015" y="1537229"/>
            <a:ext cx="319423" cy="322722"/>
          </a:xfrm>
          <a:prstGeom prst="rect">
            <a:avLst/>
          </a:prstGeom>
          <a:noFill/>
          <a:extLst>
            <a:ext uri="{909E8E84-426E-40DD-AFC4-6F175D3DCCD1}">
              <a14:hiddenFill xmlns:a14="http://schemas.microsoft.com/office/drawing/2010/main">
                <a:solidFill>
                  <a:srgbClr val="FFFFFF"/>
                </a:solidFill>
              </a14:hiddenFill>
            </a:ext>
          </a:extLst>
        </p:spPr>
      </p:pic>
      <p:pic>
        <p:nvPicPr>
          <p:cNvPr id="102" name="Picture 5" descr="Coin icon">
            <a:hlinkClick r:id="rId15"/>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7175308" y="1592363"/>
            <a:ext cx="261190" cy="261190"/>
          </a:xfrm>
          <a:prstGeom prst="rect">
            <a:avLst/>
          </a:prstGeom>
          <a:noFill/>
          <a:extLst>
            <a:ext uri="{909E8E84-426E-40DD-AFC4-6F175D3DCCD1}">
              <a14:hiddenFill xmlns:a14="http://schemas.microsoft.com/office/drawing/2010/main">
                <a:solidFill>
                  <a:srgbClr val="FFFFFF"/>
                </a:solidFill>
              </a14:hiddenFill>
            </a:ext>
          </a:extLst>
        </p:spPr>
      </p:pic>
      <p:pic>
        <p:nvPicPr>
          <p:cNvPr id="103" name="Picture 5" descr="Coin icon">
            <a:hlinkClick r:id="rId15"/>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6883427" y="1590451"/>
            <a:ext cx="261190" cy="261190"/>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Coin icon">
            <a:hlinkClick r:id="rId15"/>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7014022" y="1588269"/>
            <a:ext cx="261190" cy="261190"/>
          </a:xfrm>
          <a:prstGeom prst="rect">
            <a:avLst/>
          </a:prstGeom>
          <a:noFill/>
          <a:extLst>
            <a:ext uri="{909E8E84-426E-40DD-AFC4-6F175D3DCCD1}">
              <a14:hiddenFill xmlns:a14="http://schemas.microsoft.com/office/drawing/2010/main">
                <a:solidFill>
                  <a:srgbClr val="FFFFFF"/>
                </a:solidFill>
              </a14:hiddenFill>
            </a:ext>
          </a:extLst>
        </p:spPr>
      </p:pic>
      <p:pic>
        <p:nvPicPr>
          <p:cNvPr id="10"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4"/>
          <a:stretch>
            <a:fillRect/>
          </a:stretch>
        </p:blipFill>
        <p:spPr>
          <a:xfrm>
            <a:off x="9933602" y="4717999"/>
            <a:ext cx="327030" cy="327030"/>
          </a:xfrm>
          <a:prstGeom prst="rect">
            <a:avLst/>
          </a:prstGeom>
        </p:spPr>
      </p:pic>
      <p:pic>
        <p:nvPicPr>
          <p:cNvPr id="71" name="Image 70"/>
          <p:cNvPicPr>
            <a:picLocks noChangeAspect="1"/>
          </p:cNvPicPr>
          <p:nvPr/>
        </p:nvPicPr>
        <p:blipFill rotWithShape="1">
          <a:blip r:embed="rId25">
            <a:duotone>
              <a:schemeClr val="accent2">
                <a:shade val="45000"/>
                <a:satMod val="135000"/>
              </a:schemeClr>
              <a:prstClr val="white"/>
            </a:duotone>
          </a:blip>
          <a:srcRect l="-1928" t="-32578" r="-1" b="4829"/>
          <a:stretch/>
        </p:blipFill>
        <p:spPr>
          <a:xfrm>
            <a:off x="8134841" y="233722"/>
            <a:ext cx="915067" cy="116547"/>
          </a:xfrm>
          <a:prstGeom prst="rect">
            <a:avLst/>
          </a:prstGeom>
        </p:spPr>
      </p:pic>
      <p:sp>
        <p:nvSpPr>
          <p:cNvPr id="72" name="ZoneTexte 71">
            <a:hlinkClick r:id="rId26"/>
          </p:cNvPr>
          <p:cNvSpPr txBox="1"/>
          <p:nvPr/>
        </p:nvSpPr>
        <p:spPr>
          <a:xfrm>
            <a:off x="4989135" y="4859596"/>
            <a:ext cx="2258952" cy="276999"/>
          </a:xfrm>
          <a:prstGeom prst="rect">
            <a:avLst/>
          </a:prstGeom>
          <a:solidFill>
            <a:schemeClr val="accent1">
              <a:lumMod val="40000"/>
              <a:lumOff val="60000"/>
            </a:schemeClr>
          </a:solidFill>
        </p:spPr>
        <p:txBody>
          <a:bodyPr wrap="none" rtlCol="0">
            <a:spAutoFit/>
          </a:bodyPr>
          <a:lstStyle/>
          <a:p>
            <a:r>
              <a:rPr lang="fr-FR" sz="1200" dirty="0" smtClean="0">
                <a:latin typeface="Berlin Sans FB" panose="020E0602020502020306" pitchFamily="34" charset="0"/>
              </a:rPr>
              <a:t>Zoom sur le diagnostic technique</a:t>
            </a:r>
          </a:p>
        </p:txBody>
      </p:sp>
      <p:pic>
        <p:nvPicPr>
          <p:cNvPr id="73" name="Image 72">
            <a:hlinkClick r:id="rId26"/>
          </p:cNvPr>
          <p:cNvPicPr>
            <a:picLocks noChangeAspect="1"/>
          </p:cNvPicPr>
          <p:nvPr/>
        </p:nvPicPr>
        <p:blipFill>
          <a:blip r:embed="rId27">
            <a:extLst>
              <a:ext uri="{BEBA8EAE-BF5A-486C-A8C5-ECC9F3942E4B}">
                <a14:imgProps xmlns:a14="http://schemas.microsoft.com/office/drawing/2010/main">
                  <a14:imgLayer r:embed="rId28">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rot="19095067" flipH="1">
            <a:off x="7199439" y="4797602"/>
            <a:ext cx="418189" cy="400985"/>
          </a:xfrm>
          <a:prstGeom prst="rect">
            <a:avLst/>
          </a:prstGeom>
        </p:spPr>
      </p:pic>
      <p:sp>
        <p:nvSpPr>
          <p:cNvPr id="74" name="ZoneTexte 73"/>
          <p:cNvSpPr txBox="1"/>
          <p:nvPr/>
        </p:nvSpPr>
        <p:spPr>
          <a:xfrm>
            <a:off x="2090406" y="4858434"/>
            <a:ext cx="1468672" cy="261610"/>
          </a:xfrm>
          <a:prstGeom prst="rect">
            <a:avLst/>
          </a:prstGeom>
          <a:noFill/>
        </p:spPr>
        <p:txBody>
          <a:bodyPr wrap="none" rtlCol="0">
            <a:spAutoFit/>
          </a:bodyPr>
          <a:lstStyle/>
          <a:p>
            <a:r>
              <a:rPr lang="fr-FR" sz="1100" dirty="0" smtClean="0">
                <a:latin typeface="Century Gothic" panose="020B0502020202020204" pitchFamily="34" charset="0"/>
              </a:rPr>
              <a:t>Document interne </a:t>
            </a:r>
            <a:endParaRPr lang="fr-FR" sz="1100" dirty="0">
              <a:latin typeface="Century Gothic" panose="020B0502020202020204" pitchFamily="34" charset="0"/>
            </a:endParaRPr>
          </a:p>
        </p:txBody>
      </p:sp>
      <p:pic>
        <p:nvPicPr>
          <p:cNvPr id="75" name="Image 74">
            <a:hlinkClick r:id="rId29" action="ppaction://hlinksldjump"/>
          </p:cNvPr>
          <p:cNvPicPr>
            <a:picLocks noChangeAspect="1"/>
          </p:cNvPicPr>
          <p:nvPr/>
        </p:nvPicPr>
        <p:blipFill>
          <a:blip r:embed="rId30"/>
          <a:stretch>
            <a:fillRect/>
          </a:stretch>
        </p:blipFill>
        <p:spPr>
          <a:xfrm>
            <a:off x="116398" y="4736762"/>
            <a:ext cx="1054458" cy="355072"/>
          </a:xfrm>
          <a:prstGeom prst="rect">
            <a:avLst/>
          </a:prstGeom>
        </p:spPr>
      </p:pic>
    </p:spTree>
    <p:extLst>
      <p:ext uri="{BB962C8B-B14F-4D97-AF65-F5344CB8AC3E}">
        <p14:creationId xmlns:p14="http://schemas.microsoft.com/office/powerpoint/2010/main" val="790075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448"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Rectangle 64"/>
          <p:cNvSpPr/>
          <p:nvPr/>
        </p:nvSpPr>
        <p:spPr>
          <a:xfrm>
            <a:off x="4593354" y="2975672"/>
            <a:ext cx="1459737"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sp>
        <p:nvSpPr>
          <p:cNvPr id="64" name="Rectangle 63"/>
          <p:cNvSpPr/>
          <p:nvPr/>
        </p:nvSpPr>
        <p:spPr>
          <a:xfrm>
            <a:off x="4593354" y="2456521"/>
            <a:ext cx="1477678"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sp>
        <p:nvSpPr>
          <p:cNvPr id="63" name="Rectangle 62"/>
          <p:cNvSpPr/>
          <p:nvPr/>
        </p:nvSpPr>
        <p:spPr>
          <a:xfrm>
            <a:off x="4593354" y="1969233"/>
            <a:ext cx="1465589"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sp>
        <p:nvSpPr>
          <p:cNvPr id="62" name="Rectangle 61"/>
          <p:cNvSpPr/>
          <p:nvPr/>
        </p:nvSpPr>
        <p:spPr>
          <a:xfrm>
            <a:off x="4611295" y="1451672"/>
            <a:ext cx="1455073"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sp>
        <p:nvSpPr>
          <p:cNvPr id="14" name="ZoneTexte 13"/>
          <p:cNvSpPr txBox="1"/>
          <p:nvPr/>
        </p:nvSpPr>
        <p:spPr>
          <a:xfrm>
            <a:off x="135460" y="89456"/>
            <a:ext cx="7460879" cy="677108"/>
          </a:xfrm>
          <a:prstGeom prst="rect">
            <a:avLst/>
          </a:prstGeom>
          <a:noFill/>
        </p:spPr>
        <p:txBody>
          <a:bodyPr wrap="square" rtlCol="0">
            <a:spAutoFit/>
          </a:bodyPr>
          <a:lstStyle/>
          <a:p>
            <a:r>
              <a:rPr lang="fr-FR" sz="2000" b="1" dirty="0" smtClean="0">
                <a:solidFill>
                  <a:srgbClr val="FF0000"/>
                </a:solidFill>
                <a:latin typeface="Berlin Sans FB" panose="020E0602020502020306" pitchFamily="34" charset="0"/>
              </a:rPr>
              <a:t>L</a:t>
            </a:r>
            <a:r>
              <a:rPr lang="fr-FR" sz="2000" b="1" dirty="0" smtClean="0">
                <a:latin typeface="Berlin Sans FB" panose="020E0602020502020306" pitchFamily="34" charset="0"/>
              </a:rPr>
              <a:t>E BIEN </a:t>
            </a:r>
            <a:r>
              <a:rPr lang="fr-FR" sz="2000" b="1" dirty="0" smtClean="0">
                <a:solidFill>
                  <a:srgbClr val="FF0000"/>
                </a:solidFill>
                <a:latin typeface="Berlin Sans FB" panose="020E0602020502020306" pitchFamily="34" charset="0"/>
              </a:rPr>
              <a:t>A</a:t>
            </a:r>
            <a:r>
              <a:rPr lang="fr-FR" sz="2000" b="1" dirty="0" smtClean="0">
                <a:latin typeface="Berlin Sans FB" panose="020E0602020502020306" pitchFamily="34" charset="0"/>
              </a:rPr>
              <a:t>CHETÉ</a:t>
            </a:r>
            <a:endParaRPr lang="fr-FR" sz="2000" dirty="0" smtClean="0">
              <a:latin typeface="Berlin Sans FB" panose="020E0602020502020306" pitchFamily="34" charset="0"/>
            </a:endParaRPr>
          </a:p>
          <a:p>
            <a:endParaRPr lang="fr-FR" dirty="0" smtClean="0">
              <a:latin typeface="Berlin Sans FB" panose="020E0602020502020306" pitchFamily="34" charset="0"/>
            </a:endParaRPr>
          </a:p>
        </p:txBody>
      </p:sp>
      <p:pic>
        <p:nvPicPr>
          <p:cNvPr id="3074" name="Picture 2" descr="Terrain premium ic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6064" y="699542"/>
            <a:ext cx="741149" cy="741149"/>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36064" y="1686585"/>
            <a:ext cx="741149" cy="7411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8" name="Picture 6" descr="Toolbox premium icon"/>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07501" y="2838713"/>
            <a:ext cx="741149" cy="741149"/>
          </a:xfrm>
          <a:prstGeom prst="rect">
            <a:avLst/>
          </a:prstGeom>
          <a:noFill/>
          <a:extLst>
            <a:ext uri="{909E8E84-426E-40DD-AFC4-6F175D3DCCD1}">
              <a14:hiddenFill xmlns:a14="http://schemas.microsoft.com/office/drawing/2010/main">
                <a:solidFill>
                  <a:srgbClr val="FFFFFF"/>
                </a:solidFill>
              </a14:hiddenFill>
            </a:ext>
          </a:extLst>
        </p:spPr>
      </p:pic>
      <p:pic>
        <p:nvPicPr>
          <p:cNvPr id="3079"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20983" y="148852"/>
            <a:ext cx="994792" cy="9947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92991" y="4134857"/>
            <a:ext cx="1029181" cy="10291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ZoneTexte 3"/>
          <p:cNvSpPr txBox="1"/>
          <p:nvPr/>
        </p:nvSpPr>
        <p:spPr>
          <a:xfrm>
            <a:off x="1392586" y="885450"/>
            <a:ext cx="925253" cy="369332"/>
          </a:xfrm>
          <a:prstGeom prst="rect">
            <a:avLst/>
          </a:prstGeom>
          <a:noFill/>
        </p:spPr>
        <p:txBody>
          <a:bodyPr wrap="none" rtlCol="0">
            <a:spAutoFit/>
          </a:bodyPr>
          <a:lstStyle/>
          <a:p>
            <a:r>
              <a:rPr lang="fr-FR" dirty="0" smtClean="0">
                <a:latin typeface="Berlin Sans FB" panose="020E0602020502020306" pitchFamily="34" charset="0"/>
              </a:rPr>
              <a:t>Terrain </a:t>
            </a:r>
            <a:endParaRPr lang="fr-FR" dirty="0">
              <a:latin typeface="Berlin Sans FB" panose="020E0602020502020306" pitchFamily="34" charset="0"/>
            </a:endParaRPr>
          </a:p>
        </p:txBody>
      </p:sp>
      <p:sp>
        <p:nvSpPr>
          <p:cNvPr id="20" name="ZoneTexte 19"/>
          <p:cNvSpPr txBox="1"/>
          <p:nvPr/>
        </p:nvSpPr>
        <p:spPr>
          <a:xfrm>
            <a:off x="1392586" y="3023379"/>
            <a:ext cx="1584176" cy="369332"/>
          </a:xfrm>
          <a:prstGeom prst="rect">
            <a:avLst/>
          </a:prstGeom>
          <a:noFill/>
        </p:spPr>
        <p:txBody>
          <a:bodyPr wrap="square" rtlCol="0">
            <a:spAutoFit/>
          </a:bodyPr>
          <a:lstStyle/>
          <a:p>
            <a:r>
              <a:rPr lang="fr-FR" dirty="0" smtClean="0">
                <a:latin typeface="Berlin Sans FB" panose="020E0602020502020306" pitchFamily="34" charset="0"/>
              </a:rPr>
              <a:t>Travaux</a:t>
            </a:r>
            <a:endParaRPr lang="fr-FR" dirty="0">
              <a:latin typeface="Berlin Sans FB" panose="020E0602020502020306" pitchFamily="34" charset="0"/>
            </a:endParaRPr>
          </a:p>
        </p:txBody>
      </p:sp>
      <p:sp>
        <p:nvSpPr>
          <p:cNvPr id="21" name="ZoneTexte 20"/>
          <p:cNvSpPr txBox="1"/>
          <p:nvPr/>
        </p:nvSpPr>
        <p:spPr>
          <a:xfrm>
            <a:off x="1403648" y="1748664"/>
            <a:ext cx="1584176" cy="646331"/>
          </a:xfrm>
          <a:prstGeom prst="rect">
            <a:avLst/>
          </a:prstGeom>
          <a:noFill/>
        </p:spPr>
        <p:txBody>
          <a:bodyPr wrap="square" rtlCol="0">
            <a:spAutoFit/>
          </a:bodyPr>
          <a:lstStyle/>
          <a:p>
            <a:r>
              <a:rPr lang="fr-FR" dirty="0" smtClean="0">
                <a:latin typeface="Berlin Sans FB" panose="020E0602020502020306" pitchFamily="34" charset="0"/>
              </a:rPr>
              <a:t>Maison ou appartement </a:t>
            </a:r>
            <a:endParaRPr lang="fr-FR" dirty="0">
              <a:latin typeface="Berlin Sans FB" panose="020E0602020502020306" pitchFamily="34" charset="0"/>
            </a:endParaRPr>
          </a:p>
        </p:txBody>
      </p:sp>
      <p:cxnSp>
        <p:nvCxnSpPr>
          <p:cNvPr id="6" name="Connecteur droit 5"/>
          <p:cNvCxnSpPr/>
          <p:nvPr/>
        </p:nvCxnSpPr>
        <p:spPr>
          <a:xfrm>
            <a:off x="2987824" y="411510"/>
            <a:ext cx="0" cy="4320480"/>
          </a:xfrm>
          <a:prstGeom prst="line">
            <a:avLst/>
          </a:prstGeom>
          <a:ln>
            <a:prstDash val="dash"/>
          </a:ln>
        </p:spPr>
        <p:style>
          <a:lnRef idx="1">
            <a:schemeClr val="dk1"/>
          </a:lnRef>
          <a:fillRef idx="0">
            <a:schemeClr val="dk1"/>
          </a:fillRef>
          <a:effectRef idx="0">
            <a:schemeClr val="dk1"/>
          </a:effectRef>
          <a:fontRef idx="minor">
            <a:schemeClr val="tx1"/>
          </a:fontRef>
        </p:style>
      </p:cxnSp>
      <p:sp>
        <p:nvSpPr>
          <p:cNvPr id="26" name="ZoneTexte 25"/>
          <p:cNvSpPr txBox="1"/>
          <p:nvPr/>
        </p:nvSpPr>
        <p:spPr>
          <a:xfrm>
            <a:off x="4845119" y="474226"/>
            <a:ext cx="2313454" cy="369332"/>
          </a:xfrm>
          <a:prstGeom prst="rect">
            <a:avLst/>
          </a:prstGeom>
          <a:noFill/>
        </p:spPr>
        <p:txBody>
          <a:bodyPr wrap="none" rtlCol="0">
            <a:spAutoFit/>
          </a:bodyPr>
          <a:lstStyle/>
          <a:p>
            <a:r>
              <a:rPr lang="fr-FR" dirty="0" smtClean="0">
                <a:latin typeface="Berlin Sans FB" panose="020E0602020502020306" pitchFamily="34" charset="0"/>
              </a:rPr>
              <a:t>Bien neuf à construir</a:t>
            </a:r>
            <a:r>
              <a:rPr lang="fr-FR" dirty="0">
                <a:latin typeface="Berlin Sans FB" panose="020E0602020502020306" pitchFamily="34" charset="0"/>
              </a:rPr>
              <a:t>e</a:t>
            </a:r>
            <a:r>
              <a:rPr lang="fr-FR" dirty="0" smtClean="0">
                <a:latin typeface="Berlin Sans FB" panose="020E0602020502020306" pitchFamily="34" charset="0"/>
              </a:rPr>
              <a:t> </a:t>
            </a:r>
            <a:endParaRPr lang="fr-FR" dirty="0">
              <a:latin typeface="Berlin Sans FB" panose="020E0602020502020306" pitchFamily="34" charset="0"/>
            </a:endParaRPr>
          </a:p>
        </p:txBody>
      </p:sp>
      <p:sp>
        <p:nvSpPr>
          <p:cNvPr id="28" name="ZoneTexte 27"/>
          <p:cNvSpPr txBox="1"/>
          <p:nvPr/>
        </p:nvSpPr>
        <p:spPr>
          <a:xfrm>
            <a:off x="4989135" y="4480813"/>
            <a:ext cx="2247731" cy="369332"/>
          </a:xfrm>
          <a:prstGeom prst="rect">
            <a:avLst/>
          </a:prstGeom>
          <a:noFill/>
        </p:spPr>
        <p:txBody>
          <a:bodyPr wrap="none" rtlCol="0">
            <a:spAutoFit/>
          </a:bodyPr>
          <a:lstStyle/>
          <a:p>
            <a:r>
              <a:rPr lang="fr-FR" dirty="0" smtClean="0">
                <a:latin typeface="Berlin Sans FB" panose="020E0602020502020306" pitchFamily="34" charset="0"/>
              </a:rPr>
              <a:t>Bien ancien (existant)</a:t>
            </a:r>
            <a:endParaRPr lang="fr-FR" dirty="0">
              <a:latin typeface="Berlin Sans FB" panose="020E0602020502020306" pitchFamily="34" charset="0"/>
            </a:endParaRPr>
          </a:p>
        </p:txBody>
      </p:sp>
      <p:sp>
        <p:nvSpPr>
          <p:cNvPr id="12" name="Rectangle 11"/>
          <p:cNvSpPr/>
          <p:nvPr/>
        </p:nvSpPr>
        <p:spPr>
          <a:xfrm>
            <a:off x="3186618" y="1448409"/>
            <a:ext cx="1352669" cy="4572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1200" dirty="0" smtClean="0">
                <a:latin typeface="Berlin Sans FB" panose="020E0602020502020306" pitchFamily="34" charset="0"/>
              </a:rPr>
              <a:t>Auto construction</a:t>
            </a:r>
            <a:endParaRPr lang="fr-FR" sz="1200" dirty="0">
              <a:latin typeface="Berlin Sans FB" panose="020E0602020502020306" pitchFamily="34" charset="0"/>
            </a:endParaRPr>
          </a:p>
        </p:txBody>
      </p:sp>
      <p:sp>
        <p:nvSpPr>
          <p:cNvPr id="32" name="Rectangle 31"/>
          <p:cNvSpPr/>
          <p:nvPr/>
        </p:nvSpPr>
        <p:spPr>
          <a:xfrm>
            <a:off x="3186617" y="1952465"/>
            <a:ext cx="1352669" cy="4572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1200" dirty="0" smtClean="0">
                <a:latin typeface="Berlin Sans FB" panose="020E0602020502020306" pitchFamily="34" charset="0"/>
              </a:rPr>
              <a:t>Contrat de maitrise d’œuvre </a:t>
            </a:r>
            <a:endParaRPr lang="fr-FR" sz="1200" dirty="0">
              <a:latin typeface="Berlin Sans FB" panose="020E0602020502020306" pitchFamily="34" charset="0"/>
            </a:endParaRPr>
          </a:p>
        </p:txBody>
      </p:sp>
      <p:pic>
        <p:nvPicPr>
          <p:cNvPr id="33" name="Picture 3"/>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132067" y="1532718"/>
            <a:ext cx="346720" cy="3467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 name="Picture 3"/>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855553" y="2024473"/>
            <a:ext cx="346720" cy="3467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81" name="Picture 9"/>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490305" y="2024473"/>
            <a:ext cx="335895" cy="3358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ZoneTexte 12"/>
          <p:cNvSpPr txBox="1"/>
          <p:nvPr/>
        </p:nvSpPr>
        <p:spPr>
          <a:xfrm>
            <a:off x="5190223" y="2024473"/>
            <a:ext cx="300082" cy="369332"/>
          </a:xfrm>
          <a:prstGeom prst="rect">
            <a:avLst/>
          </a:prstGeom>
          <a:noFill/>
        </p:spPr>
        <p:txBody>
          <a:bodyPr wrap="none" rtlCol="0">
            <a:spAutoFit/>
          </a:bodyPr>
          <a:lstStyle/>
          <a:p>
            <a:r>
              <a:rPr lang="fr-FR" dirty="0" smtClean="0"/>
              <a:t>+</a:t>
            </a:r>
            <a:endParaRPr lang="fr-FR" dirty="0"/>
          </a:p>
        </p:txBody>
      </p:sp>
      <p:sp>
        <p:nvSpPr>
          <p:cNvPr id="37" name="Rectangle 36"/>
          <p:cNvSpPr/>
          <p:nvPr/>
        </p:nvSpPr>
        <p:spPr>
          <a:xfrm>
            <a:off x="3186619" y="2456521"/>
            <a:ext cx="1352669" cy="4572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1200" dirty="0" smtClean="0">
                <a:latin typeface="Berlin Sans FB" panose="020E0602020502020306" pitchFamily="34" charset="0"/>
                <a:hlinkClick r:id="rId12"/>
              </a:rPr>
              <a:t>CCMI</a:t>
            </a:r>
            <a:endParaRPr lang="fr-FR" sz="1200" dirty="0">
              <a:latin typeface="Berlin Sans FB" panose="020E0602020502020306" pitchFamily="34" charset="0"/>
            </a:endParaRPr>
          </a:p>
        </p:txBody>
      </p:sp>
      <p:pic>
        <p:nvPicPr>
          <p:cNvPr id="38" name="Picture 9"/>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932168" y="2528529"/>
            <a:ext cx="335895" cy="3358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 name="Picture 4"/>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473485" y="2528529"/>
            <a:ext cx="352614" cy="3526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1" name="Rectangle 40"/>
          <p:cNvSpPr/>
          <p:nvPr/>
        </p:nvSpPr>
        <p:spPr>
          <a:xfrm>
            <a:off x="3186619" y="2975672"/>
            <a:ext cx="1352669" cy="4572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1200" dirty="0" smtClean="0">
                <a:latin typeface="Berlin Sans FB" panose="020E0602020502020306" pitchFamily="34" charset="0"/>
                <a:hlinkClick r:id="rId14"/>
              </a:rPr>
              <a:t>VEFA</a:t>
            </a:r>
            <a:endParaRPr lang="fr-FR" sz="1200" dirty="0">
              <a:latin typeface="Berlin Sans FB" panose="020E0602020502020306" pitchFamily="34" charset="0"/>
            </a:endParaRPr>
          </a:p>
        </p:txBody>
      </p:sp>
      <p:pic>
        <p:nvPicPr>
          <p:cNvPr id="42" name="Picture 9"/>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967148" y="3056730"/>
            <a:ext cx="335895" cy="3358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83" name="Picture 11"/>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5419260" y="3045905"/>
            <a:ext cx="346720" cy="3467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7" name="Rectangle 46"/>
          <p:cNvSpPr/>
          <p:nvPr/>
        </p:nvSpPr>
        <p:spPr>
          <a:xfrm>
            <a:off x="6093837" y="944353"/>
            <a:ext cx="676334" cy="4572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fr-FR" sz="800" dirty="0" smtClean="0">
                <a:latin typeface="Berlin Sans FB" panose="020E0602020502020306" pitchFamily="34" charset="0"/>
              </a:rPr>
              <a:t>Implication du client</a:t>
            </a:r>
            <a:endParaRPr lang="fr-FR" sz="800" dirty="0">
              <a:latin typeface="Berlin Sans FB" panose="020E0602020502020306" pitchFamily="34" charset="0"/>
            </a:endParaRPr>
          </a:p>
        </p:txBody>
      </p:sp>
      <p:sp>
        <p:nvSpPr>
          <p:cNvPr id="48" name="Rectangle 47"/>
          <p:cNvSpPr/>
          <p:nvPr/>
        </p:nvSpPr>
        <p:spPr>
          <a:xfrm>
            <a:off x="6806450" y="944353"/>
            <a:ext cx="676334" cy="4572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fr-FR" sz="800" dirty="0" smtClean="0">
                <a:latin typeface="Berlin Sans FB" panose="020E0602020502020306" pitchFamily="34" charset="0"/>
              </a:rPr>
              <a:t>Coût au m</a:t>
            </a:r>
            <a:r>
              <a:rPr lang="fr-FR" sz="800" baseline="30000" dirty="0" smtClean="0">
                <a:latin typeface="Berlin Sans FB" panose="020E0602020502020306" pitchFamily="34" charset="0"/>
              </a:rPr>
              <a:t>2</a:t>
            </a:r>
            <a:endParaRPr lang="fr-FR" sz="800" baseline="30000" dirty="0">
              <a:latin typeface="Berlin Sans FB" panose="020E0602020502020306" pitchFamily="34" charset="0"/>
            </a:endParaRPr>
          </a:p>
        </p:txBody>
      </p:sp>
      <p:sp>
        <p:nvSpPr>
          <p:cNvPr id="49" name="Rectangle 48"/>
          <p:cNvSpPr/>
          <p:nvPr/>
        </p:nvSpPr>
        <p:spPr>
          <a:xfrm>
            <a:off x="7522403" y="944353"/>
            <a:ext cx="707563" cy="4572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fr-FR" sz="800" dirty="0" smtClean="0">
                <a:latin typeface="Berlin Sans FB" panose="020E0602020502020306" pitchFamily="34" charset="0"/>
              </a:rPr>
              <a:t>maitrise du coût</a:t>
            </a:r>
            <a:endParaRPr lang="fr-FR" sz="800" dirty="0">
              <a:latin typeface="Berlin Sans FB" panose="020E0602020502020306" pitchFamily="34" charset="0"/>
            </a:endParaRPr>
          </a:p>
        </p:txBody>
      </p:sp>
      <p:sp>
        <p:nvSpPr>
          <p:cNvPr id="50" name="Rectangle 49"/>
          <p:cNvSpPr/>
          <p:nvPr/>
        </p:nvSpPr>
        <p:spPr>
          <a:xfrm>
            <a:off x="6102935" y="1451672"/>
            <a:ext cx="676334"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sp>
        <p:nvSpPr>
          <p:cNvPr id="51" name="Rectangle 50"/>
          <p:cNvSpPr/>
          <p:nvPr/>
        </p:nvSpPr>
        <p:spPr>
          <a:xfrm>
            <a:off x="6104400" y="1958408"/>
            <a:ext cx="676334"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sp>
        <p:nvSpPr>
          <p:cNvPr id="52" name="Rectangle 51"/>
          <p:cNvSpPr/>
          <p:nvPr/>
        </p:nvSpPr>
        <p:spPr>
          <a:xfrm>
            <a:off x="6108722" y="2468277"/>
            <a:ext cx="676334"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sp>
        <p:nvSpPr>
          <p:cNvPr id="53" name="Rectangle 52"/>
          <p:cNvSpPr/>
          <p:nvPr/>
        </p:nvSpPr>
        <p:spPr>
          <a:xfrm>
            <a:off x="6118070" y="2975672"/>
            <a:ext cx="676334"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sp>
        <p:nvSpPr>
          <p:cNvPr id="54" name="Rectangle 53"/>
          <p:cNvSpPr/>
          <p:nvPr/>
        </p:nvSpPr>
        <p:spPr>
          <a:xfrm>
            <a:off x="6819069" y="1458943"/>
            <a:ext cx="676334"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sp>
        <p:nvSpPr>
          <p:cNvPr id="55" name="Rectangle 54"/>
          <p:cNvSpPr/>
          <p:nvPr/>
        </p:nvSpPr>
        <p:spPr>
          <a:xfrm>
            <a:off x="7541269" y="1460552"/>
            <a:ext cx="676334"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sp>
        <p:nvSpPr>
          <p:cNvPr id="56" name="Rectangle 55"/>
          <p:cNvSpPr/>
          <p:nvPr/>
        </p:nvSpPr>
        <p:spPr>
          <a:xfrm>
            <a:off x="6819069" y="1958408"/>
            <a:ext cx="676334"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sp>
        <p:nvSpPr>
          <p:cNvPr id="57" name="Rectangle 56"/>
          <p:cNvSpPr/>
          <p:nvPr/>
        </p:nvSpPr>
        <p:spPr>
          <a:xfrm>
            <a:off x="7538202" y="1958351"/>
            <a:ext cx="676334"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sp>
        <p:nvSpPr>
          <p:cNvPr id="59" name="Rectangle 58"/>
          <p:cNvSpPr/>
          <p:nvPr/>
        </p:nvSpPr>
        <p:spPr>
          <a:xfrm>
            <a:off x="7541269" y="2463111"/>
            <a:ext cx="676334"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sp>
        <p:nvSpPr>
          <p:cNvPr id="61" name="Rectangle 60"/>
          <p:cNvSpPr/>
          <p:nvPr/>
        </p:nvSpPr>
        <p:spPr>
          <a:xfrm>
            <a:off x="7553633" y="2976394"/>
            <a:ext cx="676334"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sp>
        <p:nvSpPr>
          <p:cNvPr id="66" name="ZoneTexte 65"/>
          <p:cNvSpPr txBox="1"/>
          <p:nvPr/>
        </p:nvSpPr>
        <p:spPr>
          <a:xfrm>
            <a:off x="6173977" y="1492343"/>
            <a:ext cx="534249" cy="369332"/>
          </a:xfrm>
          <a:prstGeom prst="rect">
            <a:avLst/>
          </a:prstGeom>
          <a:noFill/>
        </p:spPr>
        <p:txBody>
          <a:bodyPr wrap="none" rtlCol="0">
            <a:spAutoFit/>
          </a:bodyPr>
          <a:lstStyle/>
          <a:p>
            <a:r>
              <a:rPr lang="fr-FR" dirty="0" smtClean="0"/>
              <a:t>+++</a:t>
            </a:r>
            <a:endParaRPr lang="fr-FR" dirty="0"/>
          </a:p>
        </p:txBody>
      </p:sp>
      <p:sp>
        <p:nvSpPr>
          <p:cNvPr id="67" name="ZoneTexte 66"/>
          <p:cNvSpPr txBox="1"/>
          <p:nvPr/>
        </p:nvSpPr>
        <p:spPr>
          <a:xfrm>
            <a:off x="6232518" y="2017798"/>
            <a:ext cx="417165" cy="369332"/>
          </a:xfrm>
          <a:prstGeom prst="rect">
            <a:avLst/>
          </a:prstGeom>
          <a:noFill/>
        </p:spPr>
        <p:txBody>
          <a:bodyPr wrap="none" rtlCol="0">
            <a:spAutoFit/>
          </a:bodyPr>
          <a:lstStyle/>
          <a:p>
            <a:r>
              <a:rPr lang="fr-FR" dirty="0" smtClean="0"/>
              <a:t>++</a:t>
            </a:r>
            <a:endParaRPr lang="fr-FR" dirty="0"/>
          </a:p>
        </p:txBody>
      </p:sp>
      <p:sp>
        <p:nvSpPr>
          <p:cNvPr id="68" name="ZoneTexte 67"/>
          <p:cNvSpPr txBox="1"/>
          <p:nvPr/>
        </p:nvSpPr>
        <p:spPr>
          <a:xfrm>
            <a:off x="6312764" y="2512211"/>
            <a:ext cx="300082" cy="369332"/>
          </a:xfrm>
          <a:prstGeom prst="rect">
            <a:avLst/>
          </a:prstGeom>
          <a:noFill/>
        </p:spPr>
        <p:txBody>
          <a:bodyPr wrap="none" rtlCol="0">
            <a:spAutoFit/>
          </a:bodyPr>
          <a:lstStyle/>
          <a:p>
            <a:r>
              <a:rPr lang="fr-FR" dirty="0" smtClean="0"/>
              <a:t>+</a:t>
            </a:r>
            <a:endParaRPr lang="fr-FR" dirty="0"/>
          </a:p>
        </p:txBody>
      </p:sp>
      <p:sp>
        <p:nvSpPr>
          <p:cNvPr id="69" name="ZoneTexte 68"/>
          <p:cNvSpPr txBox="1"/>
          <p:nvPr/>
        </p:nvSpPr>
        <p:spPr>
          <a:xfrm>
            <a:off x="6347833" y="3023293"/>
            <a:ext cx="255198" cy="369332"/>
          </a:xfrm>
          <a:prstGeom prst="rect">
            <a:avLst/>
          </a:prstGeom>
          <a:noFill/>
        </p:spPr>
        <p:txBody>
          <a:bodyPr wrap="none" rtlCol="0">
            <a:spAutoFit/>
          </a:bodyPr>
          <a:lstStyle/>
          <a:p>
            <a:r>
              <a:rPr lang="fr-FR" dirty="0" smtClean="0"/>
              <a:t>-</a:t>
            </a:r>
            <a:endParaRPr lang="fr-FR" dirty="0"/>
          </a:p>
        </p:txBody>
      </p:sp>
      <p:sp>
        <p:nvSpPr>
          <p:cNvPr id="79" name="Rectangle 78"/>
          <p:cNvSpPr/>
          <p:nvPr/>
        </p:nvSpPr>
        <p:spPr>
          <a:xfrm>
            <a:off x="7723967" y="414976"/>
            <a:ext cx="1029755" cy="42858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1050" dirty="0" smtClean="0">
                <a:latin typeface="Berlin Sans FB" panose="020E0602020502020306" pitchFamily="34" charset="0"/>
              </a:rPr>
              <a:t>Dommages-Ouvrages</a:t>
            </a:r>
            <a:endParaRPr lang="fr-FR" sz="1050" dirty="0">
              <a:latin typeface="Berlin Sans FB" panose="020E0602020502020306" pitchFamily="34" charset="0"/>
            </a:endParaRPr>
          </a:p>
        </p:txBody>
      </p:sp>
      <p:pic>
        <p:nvPicPr>
          <p:cNvPr id="2050" name="Picture 2" descr="Exclamation mark premium icon"/>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7557100" y="335040"/>
            <a:ext cx="278074" cy="278074"/>
          </a:xfrm>
          <a:prstGeom prst="rect">
            <a:avLst/>
          </a:prstGeom>
          <a:noFill/>
          <a:extLst>
            <a:ext uri="{909E8E84-426E-40DD-AFC4-6F175D3DCCD1}">
              <a14:hiddenFill xmlns:a14="http://schemas.microsoft.com/office/drawing/2010/main">
                <a:solidFill>
                  <a:srgbClr val="FFFFFF"/>
                </a:solidFill>
              </a14:hiddenFill>
            </a:ext>
          </a:extLst>
        </p:spPr>
      </p:pic>
      <p:pic>
        <p:nvPicPr>
          <p:cNvPr id="80"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95536" y="3804730"/>
            <a:ext cx="741149" cy="7411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1" name="Rectangle 80"/>
          <p:cNvSpPr/>
          <p:nvPr/>
        </p:nvSpPr>
        <p:spPr>
          <a:xfrm>
            <a:off x="751882" y="3792189"/>
            <a:ext cx="967648" cy="1140475"/>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2" name="ZoneTexte 81"/>
          <p:cNvSpPr txBox="1"/>
          <p:nvPr/>
        </p:nvSpPr>
        <p:spPr>
          <a:xfrm>
            <a:off x="1403648" y="4008444"/>
            <a:ext cx="1584176" cy="369332"/>
          </a:xfrm>
          <a:prstGeom prst="rect">
            <a:avLst/>
          </a:prstGeom>
          <a:noFill/>
        </p:spPr>
        <p:txBody>
          <a:bodyPr wrap="square" rtlCol="0">
            <a:spAutoFit/>
          </a:bodyPr>
          <a:lstStyle/>
          <a:p>
            <a:r>
              <a:rPr lang="fr-FR" dirty="0" smtClean="0">
                <a:latin typeface="Berlin Sans FB" panose="020E0602020502020306" pitchFamily="34" charset="0"/>
              </a:rPr>
              <a:t>Soulte</a:t>
            </a:r>
            <a:endParaRPr lang="fr-FR" dirty="0">
              <a:latin typeface="Berlin Sans FB" panose="020E0602020502020306" pitchFamily="34" charset="0"/>
            </a:endParaRPr>
          </a:p>
        </p:txBody>
      </p:sp>
      <p:pic>
        <p:nvPicPr>
          <p:cNvPr id="98" name="Picture 5" descr="Coin icon">
            <a:hlinkClick r:id="rId17"/>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6897960" y="2049454"/>
            <a:ext cx="261190" cy="261190"/>
          </a:xfrm>
          <a:prstGeom prst="rect">
            <a:avLst/>
          </a:prstGeom>
          <a:noFill/>
          <a:extLst>
            <a:ext uri="{909E8E84-426E-40DD-AFC4-6F175D3DCCD1}">
              <a14:hiddenFill xmlns:a14="http://schemas.microsoft.com/office/drawing/2010/main">
                <a:solidFill>
                  <a:srgbClr val="FFFFFF"/>
                </a:solidFill>
              </a14:hiddenFill>
            </a:ext>
          </a:extLst>
        </p:spPr>
      </p:pic>
      <p:pic>
        <p:nvPicPr>
          <p:cNvPr id="99" name="Picture 5" descr="Coin icon">
            <a:hlinkClick r:id="rId17"/>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7043511" y="2061825"/>
            <a:ext cx="261190" cy="261190"/>
          </a:xfrm>
          <a:prstGeom prst="rect">
            <a:avLst/>
          </a:prstGeom>
          <a:noFill/>
          <a:extLst>
            <a:ext uri="{909E8E84-426E-40DD-AFC4-6F175D3DCCD1}">
              <a14:hiddenFill xmlns:a14="http://schemas.microsoft.com/office/drawing/2010/main">
                <a:solidFill>
                  <a:srgbClr val="FFFFFF"/>
                </a:solidFill>
              </a14:hiddenFill>
            </a:ext>
          </a:extLst>
        </p:spPr>
      </p:pic>
      <p:cxnSp>
        <p:nvCxnSpPr>
          <p:cNvPr id="8" name="Connecteur en arc 7"/>
          <p:cNvCxnSpPr/>
          <p:nvPr/>
        </p:nvCxnSpPr>
        <p:spPr>
          <a:xfrm flipH="1" flipV="1">
            <a:off x="8753722" y="600220"/>
            <a:ext cx="180603" cy="1177190"/>
          </a:xfrm>
          <a:prstGeom prst="curvedConnector3">
            <a:avLst>
              <a:gd name="adj1" fmla="val -80548"/>
            </a:avLst>
          </a:prstGeom>
          <a:ln>
            <a:tailEnd type="arrow"/>
          </a:ln>
        </p:spPr>
        <p:style>
          <a:lnRef idx="1">
            <a:schemeClr val="dk1"/>
          </a:lnRef>
          <a:fillRef idx="0">
            <a:schemeClr val="dk1"/>
          </a:fillRef>
          <a:effectRef idx="0">
            <a:schemeClr val="dk1"/>
          </a:effectRef>
          <a:fontRef idx="minor">
            <a:schemeClr val="tx1"/>
          </a:fontRef>
        </p:style>
      </p:cxnSp>
      <p:grpSp>
        <p:nvGrpSpPr>
          <p:cNvPr id="3" name="Groupe 2"/>
          <p:cNvGrpSpPr/>
          <p:nvPr/>
        </p:nvGrpSpPr>
        <p:grpSpPr>
          <a:xfrm>
            <a:off x="6830195" y="2976394"/>
            <a:ext cx="676334" cy="457200"/>
            <a:chOff x="7885874" y="3847790"/>
            <a:chExt cx="676334" cy="457200"/>
          </a:xfrm>
        </p:grpSpPr>
        <p:sp>
          <p:nvSpPr>
            <p:cNvPr id="71" name="Rectangle 70"/>
            <p:cNvSpPr/>
            <p:nvPr/>
          </p:nvSpPr>
          <p:spPr>
            <a:xfrm>
              <a:off x="7885874" y="3847790"/>
              <a:ext cx="676334"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pic>
          <p:nvPicPr>
            <p:cNvPr id="73" name="Picture 5" descr="Coin icon">
              <a:hlinkClick r:id="rId17"/>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8250152" y="3962432"/>
              <a:ext cx="261190" cy="261190"/>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5" descr="Coin icon">
              <a:hlinkClick r:id="rId17"/>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7956376" y="3945394"/>
              <a:ext cx="261190" cy="261190"/>
            </a:xfrm>
            <a:prstGeom prst="rect">
              <a:avLst/>
            </a:prstGeom>
            <a:noFill/>
            <a:extLst>
              <a:ext uri="{909E8E84-426E-40DD-AFC4-6F175D3DCCD1}">
                <a14:hiddenFill xmlns:a14="http://schemas.microsoft.com/office/drawing/2010/main">
                  <a:solidFill>
                    <a:srgbClr val="FFFFFF"/>
                  </a:solidFill>
                </a14:hiddenFill>
              </a:ext>
            </a:extLst>
          </p:spPr>
        </p:pic>
        <p:pic>
          <p:nvPicPr>
            <p:cNvPr id="75" name="Picture 5" descr="Coin icon">
              <a:hlinkClick r:id="rId17"/>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8100392" y="3963034"/>
              <a:ext cx="261190" cy="26119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7" name="Groupe 76"/>
          <p:cNvGrpSpPr/>
          <p:nvPr/>
        </p:nvGrpSpPr>
        <p:grpSpPr>
          <a:xfrm>
            <a:off x="6827929" y="2468277"/>
            <a:ext cx="676334" cy="457200"/>
            <a:chOff x="7885874" y="3847790"/>
            <a:chExt cx="676334" cy="457200"/>
          </a:xfrm>
        </p:grpSpPr>
        <p:sp>
          <p:nvSpPr>
            <p:cNvPr id="84" name="Rectangle 83"/>
            <p:cNvSpPr/>
            <p:nvPr/>
          </p:nvSpPr>
          <p:spPr>
            <a:xfrm>
              <a:off x="7885874" y="3847790"/>
              <a:ext cx="676334"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pic>
          <p:nvPicPr>
            <p:cNvPr id="85" name="Picture 5" descr="Coin icon">
              <a:hlinkClick r:id="rId17"/>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8250152" y="3962432"/>
              <a:ext cx="261190" cy="261190"/>
            </a:xfrm>
            <a:prstGeom prst="rect">
              <a:avLst/>
            </a:prstGeom>
            <a:noFill/>
            <a:extLst>
              <a:ext uri="{909E8E84-426E-40DD-AFC4-6F175D3DCCD1}">
                <a14:hiddenFill xmlns:a14="http://schemas.microsoft.com/office/drawing/2010/main">
                  <a:solidFill>
                    <a:srgbClr val="FFFFFF"/>
                  </a:solidFill>
                </a14:hiddenFill>
              </a:ext>
            </a:extLst>
          </p:spPr>
        </p:pic>
        <p:pic>
          <p:nvPicPr>
            <p:cNvPr id="86" name="Picture 5" descr="Coin icon">
              <a:hlinkClick r:id="rId17"/>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7956376" y="3945394"/>
              <a:ext cx="261190" cy="261190"/>
            </a:xfrm>
            <a:prstGeom prst="rect">
              <a:avLst/>
            </a:prstGeom>
            <a:noFill/>
            <a:extLst>
              <a:ext uri="{909E8E84-426E-40DD-AFC4-6F175D3DCCD1}">
                <a14:hiddenFill xmlns:a14="http://schemas.microsoft.com/office/drawing/2010/main">
                  <a:solidFill>
                    <a:srgbClr val="FFFFFF"/>
                  </a:solidFill>
                </a14:hiddenFill>
              </a:ext>
            </a:extLst>
          </p:spPr>
        </p:pic>
        <p:pic>
          <p:nvPicPr>
            <p:cNvPr id="87" name="Picture 5" descr="Coin icon">
              <a:hlinkClick r:id="rId17"/>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8100392" y="3963034"/>
              <a:ext cx="261190" cy="261190"/>
            </a:xfrm>
            <a:prstGeom prst="rect">
              <a:avLst/>
            </a:prstGeom>
            <a:noFill/>
            <a:extLst>
              <a:ext uri="{909E8E84-426E-40DD-AFC4-6F175D3DCCD1}">
                <a14:hiddenFill xmlns:a14="http://schemas.microsoft.com/office/drawing/2010/main">
                  <a:solidFill>
                    <a:srgbClr val="FFFFFF"/>
                  </a:solidFill>
                </a14:hiddenFill>
              </a:ext>
            </a:extLst>
          </p:spPr>
        </p:pic>
      </p:grpSp>
      <p:pic>
        <p:nvPicPr>
          <p:cNvPr id="7" name="Picture 2" descr="Image associée">
            <a:hlinkClick r:id="rId19"/>
          </p:cNvPr>
          <p:cNvPicPr>
            <a:picLocks noChangeAspect="1" noChangeArrowheads="1"/>
          </p:cNvPicPr>
          <p:nvPr/>
        </p:nvPicPr>
        <p:blipFill rotWithShape="1">
          <a:blip r:embed="rId20" cstate="print">
            <a:extLst>
              <a:ext uri="{28A0092B-C50C-407E-A947-70E740481C1C}">
                <a14:useLocalDpi xmlns:a14="http://schemas.microsoft.com/office/drawing/2010/main" val="0"/>
              </a:ext>
            </a:extLst>
          </a:blip>
          <a:srcRect t="21384" r="65627" b="25047"/>
          <a:stretch/>
        </p:blipFill>
        <p:spPr bwMode="auto">
          <a:xfrm>
            <a:off x="7701293" y="2530641"/>
            <a:ext cx="332520" cy="339474"/>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2" descr="Image associée">
            <a:hlinkClick r:id="rId19"/>
          </p:cNvPr>
          <p:cNvPicPr>
            <a:picLocks noChangeAspect="1" noChangeArrowheads="1"/>
          </p:cNvPicPr>
          <p:nvPr/>
        </p:nvPicPr>
        <p:blipFill rotWithShape="1">
          <a:blip r:embed="rId21" cstate="print">
            <a:extLst>
              <a:ext uri="{28A0092B-C50C-407E-A947-70E740481C1C}">
                <a14:useLocalDpi xmlns:a14="http://schemas.microsoft.com/office/drawing/2010/main" val="0"/>
              </a:ext>
            </a:extLst>
          </a:blip>
          <a:srcRect l="32936" t="20272" r="33532" b="23339"/>
          <a:stretch/>
        </p:blipFill>
        <p:spPr bwMode="auto">
          <a:xfrm>
            <a:off x="7696337" y="2026742"/>
            <a:ext cx="324379" cy="357340"/>
          </a:xfrm>
          <a:prstGeom prst="rect">
            <a:avLst/>
          </a:prstGeom>
          <a:noFill/>
          <a:extLst>
            <a:ext uri="{909E8E84-426E-40DD-AFC4-6F175D3DCCD1}">
              <a14:hiddenFill xmlns:a14="http://schemas.microsoft.com/office/drawing/2010/main">
                <a:solidFill>
                  <a:srgbClr val="FFFFFF"/>
                </a:solidFill>
              </a14:hiddenFill>
            </a:ext>
          </a:extLst>
        </p:spPr>
      </p:pic>
      <p:pic>
        <p:nvPicPr>
          <p:cNvPr id="88" name="Picture 2" descr="Image associée">
            <a:hlinkClick r:id="rId19"/>
          </p:cNvPr>
          <p:cNvPicPr>
            <a:picLocks noChangeAspect="1" noChangeArrowheads="1"/>
          </p:cNvPicPr>
          <p:nvPr/>
        </p:nvPicPr>
        <p:blipFill rotWithShape="1">
          <a:blip r:embed="rId22" cstate="print">
            <a:extLst>
              <a:ext uri="{28A0092B-C50C-407E-A947-70E740481C1C}">
                <a14:useLocalDpi xmlns:a14="http://schemas.microsoft.com/office/drawing/2010/main" val="0"/>
              </a:ext>
            </a:extLst>
          </a:blip>
          <a:srcRect l="66981" t="22918" b="26155"/>
          <a:stretch/>
        </p:blipFill>
        <p:spPr bwMode="auto">
          <a:xfrm>
            <a:off x="7701293" y="1534732"/>
            <a:ext cx="319423" cy="322722"/>
          </a:xfrm>
          <a:prstGeom prst="rect">
            <a:avLst/>
          </a:prstGeom>
          <a:noFill/>
          <a:extLst>
            <a:ext uri="{909E8E84-426E-40DD-AFC4-6F175D3DCCD1}">
              <a14:hiddenFill xmlns:a14="http://schemas.microsoft.com/office/drawing/2010/main">
                <a:solidFill>
                  <a:srgbClr val="FFFFFF"/>
                </a:solidFill>
              </a14:hiddenFill>
            </a:ext>
          </a:extLst>
        </p:spPr>
      </p:pic>
      <p:pic>
        <p:nvPicPr>
          <p:cNvPr id="90" name="Picture 2" descr="Image associée">
            <a:hlinkClick r:id="rId19"/>
          </p:cNvPr>
          <p:cNvPicPr>
            <a:picLocks noChangeAspect="1" noChangeArrowheads="1"/>
          </p:cNvPicPr>
          <p:nvPr/>
        </p:nvPicPr>
        <p:blipFill rotWithShape="1">
          <a:blip r:embed="rId20" cstate="print">
            <a:extLst>
              <a:ext uri="{28A0092B-C50C-407E-A947-70E740481C1C}">
                <a14:useLocalDpi xmlns:a14="http://schemas.microsoft.com/office/drawing/2010/main" val="0"/>
              </a:ext>
            </a:extLst>
          </a:blip>
          <a:srcRect t="21384" r="65627" b="25047"/>
          <a:stretch/>
        </p:blipFill>
        <p:spPr bwMode="auto">
          <a:xfrm>
            <a:off x="7725540" y="3045491"/>
            <a:ext cx="332520" cy="33947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ystem attention icon">
            <a:hlinkClick r:id="rId23"/>
          </p:cNvPr>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3059832" y="1188982"/>
            <a:ext cx="425141" cy="425141"/>
          </a:xfrm>
          <a:prstGeom prst="rect">
            <a:avLst/>
          </a:prstGeom>
          <a:noFill/>
          <a:extLst>
            <a:ext uri="{909E8E84-426E-40DD-AFC4-6F175D3DCCD1}">
              <a14:hiddenFill xmlns:a14="http://schemas.microsoft.com/office/drawing/2010/main">
                <a:solidFill>
                  <a:srgbClr val="FFFFFF"/>
                </a:solidFill>
              </a14:hiddenFill>
            </a:ext>
          </a:extLst>
        </p:spPr>
      </p:pic>
      <p:sp>
        <p:nvSpPr>
          <p:cNvPr id="5" name="Espace réservé du numéro de diapositive 4"/>
          <p:cNvSpPr>
            <a:spLocks noGrp="1"/>
          </p:cNvSpPr>
          <p:nvPr>
            <p:ph type="sldNum" sz="quarter" idx="12"/>
          </p:nvPr>
        </p:nvSpPr>
        <p:spPr/>
        <p:txBody>
          <a:bodyPr/>
          <a:lstStyle/>
          <a:p>
            <a:fld id="{1D19D0A2-BBF5-4B7E-A646-CBE7ACEBDC00}" type="slidenum">
              <a:rPr lang="fr-FR" smtClean="0"/>
              <a:t>20</a:t>
            </a:fld>
            <a:endParaRPr lang="fr-FR"/>
          </a:p>
        </p:txBody>
      </p:sp>
      <p:pic>
        <p:nvPicPr>
          <p:cNvPr id="78" name="Picture 2"/>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8172400" y="63982"/>
            <a:ext cx="839951" cy="1697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9" name="Rectangle 88"/>
          <p:cNvSpPr/>
          <p:nvPr/>
        </p:nvSpPr>
        <p:spPr>
          <a:xfrm>
            <a:off x="8270355" y="946850"/>
            <a:ext cx="676333" cy="4572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fr-FR" sz="800" dirty="0" smtClean="0">
                <a:latin typeface="Berlin Sans FB" panose="020E0602020502020306" pitchFamily="34" charset="0"/>
              </a:rPr>
              <a:t>Garantie</a:t>
            </a:r>
          </a:p>
        </p:txBody>
      </p:sp>
      <p:sp>
        <p:nvSpPr>
          <p:cNvPr id="92" name="Rectangle 91"/>
          <p:cNvSpPr/>
          <p:nvPr/>
        </p:nvSpPr>
        <p:spPr>
          <a:xfrm>
            <a:off x="8257991" y="1463049"/>
            <a:ext cx="676334"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sp>
        <p:nvSpPr>
          <p:cNvPr id="93" name="Rectangle 92"/>
          <p:cNvSpPr/>
          <p:nvPr/>
        </p:nvSpPr>
        <p:spPr>
          <a:xfrm>
            <a:off x="8254924" y="1960848"/>
            <a:ext cx="676334"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sp>
        <p:nvSpPr>
          <p:cNvPr id="94" name="Rectangle 93"/>
          <p:cNvSpPr/>
          <p:nvPr/>
        </p:nvSpPr>
        <p:spPr>
          <a:xfrm>
            <a:off x="8257991" y="2465608"/>
            <a:ext cx="676334"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sp>
        <p:nvSpPr>
          <p:cNvPr id="95" name="Rectangle 94"/>
          <p:cNvSpPr/>
          <p:nvPr/>
        </p:nvSpPr>
        <p:spPr>
          <a:xfrm>
            <a:off x="8270355" y="2978891"/>
            <a:ext cx="676334"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pic>
        <p:nvPicPr>
          <p:cNvPr id="96" name="Picture 2" descr="Image associée">
            <a:hlinkClick r:id="rId19"/>
          </p:cNvPr>
          <p:cNvPicPr>
            <a:picLocks noChangeAspect="1" noChangeArrowheads="1"/>
          </p:cNvPicPr>
          <p:nvPr/>
        </p:nvPicPr>
        <p:blipFill rotWithShape="1">
          <a:blip r:embed="rId20" cstate="print">
            <a:extLst>
              <a:ext uri="{28A0092B-C50C-407E-A947-70E740481C1C}">
                <a14:useLocalDpi xmlns:a14="http://schemas.microsoft.com/office/drawing/2010/main" val="0"/>
              </a:ext>
            </a:extLst>
          </a:blip>
          <a:srcRect t="21384" r="65627" b="25047"/>
          <a:stretch/>
        </p:blipFill>
        <p:spPr bwMode="auto">
          <a:xfrm>
            <a:off x="8418015" y="2533138"/>
            <a:ext cx="332520" cy="339474"/>
          </a:xfrm>
          <a:prstGeom prst="rect">
            <a:avLst/>
          </a:prstGeom>
          <a:noFill/>
          <a:extLst>
            <a:ext uri="{909E8E84-426E-40DD-AFC4-6F175D3DCCD1}">
              <a14:hiddenFill xmlns:a14="http://schemas.microsoft.com/office/drawing/2010/main">
                <a:solidFill>
                  <a:srgbClr val="FFFFFF"/>
                </a:solidFill>
              </a14:hiddenFill>
            </a:ext>
          </a:extLst>
        </p:spPr>
      </p:pic>
      <p:pic>
        <p:nvPicPr>
          <p:cNvPr id="97" name="Picture 2" descr="Image associée">
            <a:hlinkClick r:id="rId19"/>
          </p:cNvPr>
          <p:cNvPicPr>
            <a:picLocks noChangeAspect="1" noChangeArrowheads="1"/>
          </p:cNvPicPr>
          <p:nvPr/>
        </p:nvPicPr>
        <p:blipFill rotWithShape="1">
          <a:blip r:embed="rId21" cstate="print">
            <a:extLst>
              <a:ext uri="{28A0092B-C50C-407E-A947-70E740481C1C}">
                <a14:useLocalDpi xmlns:a14="http://schemas.microsoft.com/office/drawing/2010/main" val="0"/>
              </a:ext>
            </a:extLst>
          </a:blip>
          <a:srcRect l="32936" t="20272" r="33532" b="23339"/>
          <a:stretch/>
        </p:blipFill>
        <p:spPr bwMode="auto">
          <a:xfrm>
            <a:off x="8413059" y="2029239"/>
            <a:ext cx="324379" cy="357340"/>
          </a:xfrm>
          <a:prstGeom prst="rect">
            <a:avLst/>
          </a:prstGeom>
          <a:noFill/>
          <a:extLst>
            <a:ext uri="{909E8E84-426E-40DD-AFC4-6F175D3DCCD1}">
              <a14:hiddenFill xmlns:a14="http://schemas.microsoft.com/office/drawing/2010/main">
                <a:solidFill>
                  <a:srgbClr val="FFFFFF"/>
                </a:solidFill>
              </a14:hiddenFill>
            </a:ext>
          </a:extLst>
        </p:spPr>
      </p:pic>
      <p:pic>
        <p:nvPicPr>
          <p:cNvPr id="100" name="Picture 2" descr="Image associée">
            <a:hlinkClick r:id="rId19"/>
          </p:cNvPr>
          <p:cNvPicPr>
            <a:picLocks noChangeAspect="1" noChangeArrowheads="1"/>
          </p:cNvPicPr>
          <p:nvPr/>
        </p:nvPicPr>
        <p:blipFill rotWithShape="1">
          <a:blip r:embed="rId22" cstate="print">
            <a:extLst>
              <a:ext uri="{28A0092B-C50C-407E-A947-70E740481C1C}">
                <a14:useLocalDpi xmlns:a14="http://schemas.microsoft.com/office/drawing/2010/main" val="0"/>
              </a:ext>
            </a:extLst>
          </a:blip>
          <a:srcRect l="66981" t="22918" b="26155"/>
          <a:stretch/>
        </p:blipFill>
        <p:spPr bwMode="auto">
          <a:xfrm>
            <a:off x="8418015" y="1537229"/>
            <a:ext cx="319423" cy="322722"/>
          </a:xfrm>
          <a:prstGeom prst="rect">
            <a:avLst/>
          </a:prstGeom>
          <a:noFill/>
          <a:extLst>
            <a:ext uri="{909E8E84-426E-40DD-AFC4-6F175D3DCCD1}">
              <a14:hiddenFill xmlns:a14="http://schemas.microsoft.com/office/drawing/2010/main">
                <a:solidFill>
                  <a:srgbClr val="FFFFFF"/>
                </a:solidFill>
              </a14:hiddenFill>
            </a:ext>
          </a:extLst>
        </p:spPr>
      </p:pic>
      <p:pic>
        <p:nvPicPr>
          <p:cNvPr id="101" name="Picture 2" descr="Image associée">
            <a:hlinkClick r:id="rId19"/>
          </p:cNvPr>
          <p:cNvPicPr>
            <a:picLocks noChangeAspect="1" noChangeArrowheads="1"/>
          </p:cNvPicPr>
          <p:nvPr/>
        </p:nvPicPr>
        <p:blipFill rotWithShape="1">
          <a:blip r:embed="rId20" cstate="print">
            <a:extLst>
              <a:ext uri="{28A0092B-C50C-407E-A947-70E740481C1C}">
                <a14:useLocalDpi xmlns:a14="http://schemas.microsoft.com/office/drawing/2010/main" val="0"/>
              </a:ext>
            </a:extLst>
          </a:blip>
          <a:srcRect t="21384" r="65627" b="25047"/>
          <a:stretch/>
        </p:blipFill>
        <p:spPr bwMode="auto">
          <a:xfrm>
            <a:off x="8442262" y="3047988"/>
            <a:ext cx="332520" cy="339474"/>
          </a:xfrm>
          <a:prstGeom prst="rect">
            <a:avLst/>
          </a:prstGeom>
          <a:noFill/>
          <a:extLst>
            <a:ext uri="{909E8E84-426E-40DD-AFC4-6F175D3DCCD1}">
              <a14:hiddenFill xmlns:a14="http://schemas.microsoft.com/office/drawing/2010/main">
                <a:solidFill>
                  <a:srgbClr val="FFFFFF"/>
                </a:solidFill>
              </a14:hiddenFill>
            </a:ext>
          </a:extLst>
        </p:spPr>
      </p:pic>
      <p:pic>
        <p:nvPicPr>
          <p:cNvPr id="102" name="Picture 5" descr="Coin icon">
            <a:hlinkClick r:id="rId17"/>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7175308" y="1592363"/>
            <a:ext cx="261190" cy="261190"/>
          </a:xfrm>
          <a:prstGeom prst="rect">
            <a:avLst/>
          </a:prstGeom>
          <a:noFill/>
          <a:extLst>
            <a:ext uri="{909E8E84-426E-40DD-AFC4-6F175D3DCCD1}">
              <a14:hiddenFill xmlns:a14="http://schemas.microsoft.com/office/drawing/2010/main">
                <a:solidFill>
                  <a:srgbClr val="FFFFFF"/>
                </a:solidFill>
              </a14:hiddenFill>
            </a:ext>
          </a:extLst>
        </p:spPr>
      </p:pic>
      <p:pic>
        <p:nvPicPr>
          <p:cNvPr id="103" name="Picture 5" descr="Coin icon">
            <a:hlinkClick r:id="rId17"/>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6883427" y="1590451"/>
            <a:ext cx="261190" cy="261190"/>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Coin icon">
            <a:hlinkClick r:id="rId17"/>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7014022" y="1588269"/>
            <a:ext cx="261190" cy="261190"/>
          </a:xfrm>
          <a:prstGeom prst="rect">
            <a:avLst/>
          </a:prstGeom>
          <a:noFill/>
          <a:extLst>
            <a:ext uri="{909E8E84-426E-40DD-AFC4-6F175D3DCCD1}">
              <a14:hiddenFill xmlns:a14="http://schemas.microsoft.com/office/drawing/2010/main">
                <a:solidFill>
                  <a:srgbClr val="FFFFFF"/>
                </a:solidFill>
              </a14:hiddenFill>
            </a:ext>
          </a:extLst>
        </p:spPr>
      </p:pic>
      <p:pic>
        <p:nvPicPr>
          <p:cNvPr id="10"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6"/>
          <a:stretch>
            <a:fillRect/>
          </a:stretch>
        </p:blipFill>
        <p:spPr>
          <a:xfrm>
            <a:off x="9967001" y="4757369"/>
            <a:ext cx="293631" cy="293631"/>
          </a:xfrm>
          <a:prstGeom prst="rect">
            <a:avLst/>
          </a:prstGeom>
        </p:spPr>
      </p:pic>
      <p:pic>
        <p:nvPicPr>
          <p:cNvPr id="104" name="Image 103"/>
          <p:cNvPicPr>
            <a:picLocks noChangeAspect="1"/>
          </p:cNvPicPr>
          <p:nvPr/>
        </p:nvPicPr>
        <p:blipFill rotWithShape="1">
          <a:blip r:embed="rId27">
            <a:duotone>
              <a:schemeClr val="accent2">
                <a:shade val="45000"/>
                <a:satMod val="135000"/>
              </a:schemeClr>
              <a:prstClr val="white"/>
            </a:duotone>
          </a:blip>
          <a:srcRect l="-1928" t="-32578" r="-1" b="4829"/>
          <a:stretch/>
        </p:blipFill>
        <p:spPr>
          <a:xfrm>
            <a:off x="8134841" y="233722"/>
            <a:ext cx="915067" cy="116547"/>
          </a:xfrm>
          <a:prstGeom prst="rect">
            <a:avLst/>
          </a:prstGeom>
        </p:spPr>
      </p:pic>
      <p:sp>
        <p:nvSpPr>
          <p:cNvPr id="105" name="ZoneTexte 104">
            <a:hlinkClick r:id="rId28"/>
          </p:cNvPr>
          <p:cNvSpPr txBox="1"/>
          <p:nvPr/>
        </p:nvSpPr>
        <p:spPr>
          <a:xfrm>
            <a:off x="4989135" y="4859596"/>
            <a:ext cx="2258952" cy="276999"/>
          </a:xfrm>
          <a:prstGeom prst="rect">
            <a:avLst/>
          </a:prstGeom>
          <a:solidFill>
            <a:schemeClr val="accent1">
              <a:lumMod val="40000"/>
              <a:lumOff val="60000"/>
            </a:schemeClr>
          </a:solidFill>
        </p:spPr>
        <p:txBody>
          <a:bodyPr wrap="none" rtlCol="0">
            <a:spAutoFit/>
          </a:bodyPr>
          <a:lstStyle/>
          <a:p>
            <a:r>
              <a:rPr lang="fr-FR" sz="1200" dirty="0" smtClean="0">
                <a:latin typeface="Berlin Sans FB" panose="020E0602020502020306" pitchFamily="34" charset="0"/>
              </a:rPr>
              <a:t>Zoom sur le diagnostic technique</a:t>
            </a:r>
          </a:p>
        </p:txBody>
      </p:sp>
      <p:pic>
        <p:nvPicPr>
          <p:cNvPr id="106" name="Image 105">
            <a:hlinkClick r:id="rId28"/>
          </p:cNvPr>
          <p:cNvPicPr>
            <a:picLocks noChangeAspect="1"/>
          </p:cNvPicPr>
          <p:nvPr/>
        </p:nvPicPr>
        <p:blipFill>
          <a:blip r:embed="rId29">
            <a:extLst>
              <a:ext uri="{BEBA8EAE-BF5A-486C-A8C5-ECC9F3942E4B}">
                <a14:imgProps xmlns:a14="http://schemas.microsoft.com/office/drawing/2010/main">
                  <a14:imgLayer r:embed="rId30">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rot="19095067" flipH="1">
            <a:off x="7199439" y="4797602"/>
            <a:ext cx="418189" cy="400985"/>
          </a:xfrm>
          <a:prstGeom prst="rect">
            <a:avLst/>
          </a:prstGeom>
        </p:spPr>
      </p:pic>
      <p:sp>
        <p:nvSpPr>
          <p:cNvPr id="107" name="ZoneTexte 106"/>
          <p:cNvSpPr txBox="1"/>
          <p:nvPr/>
        </p:nvSpPr>
        <p:spPr>
          <a:xfrm>
            <a:off x="2090406" y="4858434"/>
            <a:ext cx="1468672" cy="261610"/>
          </a:xfrm>
          <a:prstGeom prst="rect">
            <a:avLst/>
          </a:prstGeom>
          <a:noFill/>
        </p:spPr>
        <p:txBody>
          <a:bodyPr wrap="none" rtlCol="0">
            <a:spAutoFit/>
          </a:bodyPr>
          <a:lstStyle/>
          <a:p>
            <a:r>
              <a:rPr lang="fr-FR" sz="1100" dirty="0" smtClean="0">
                <a:latin typeface="Century Gothic" panose="020B0502020202020204" pitchFamily="34" charset="0"/>
              </a:rPr>
              <a:t>Document interne </a:t>
            </a:r>
            <a:endParaRPr lang="fr-FR" sz="1100" dirty="0">
              <a:latin typeface="Century Gothic" panose="020B0502020202020204" pitchFamily="34" charset="0"/>
            </a:endParaRPr>
          </a:p>
        </p:txBody>
      </p:sp>
      <p:pic>
        <p:nvPicPr>
          <p:cNvPr id="108" name="Image 107">
            <a:hlinkClick r:id="rId31" action="ppaction://hlinksldjump"/>
          </p:cNvPr>
          <p:cNvPicPr>
            <a:picLocks noChangeAspect="1"/>
          </p:cNvPicPr>
          <p:nvPr/>
        </p:nvPicPr>
        <p:blipFill>
          <a:blip r:embed="rId32"/>
          <a:stretch>
            <a:fillRect/>
          </a:stretch>
        </p:blipFill>
        <p:spPr>
          <a:xfrm>
            <a:off x="116398" y="4736762"/>
            <a:ext cx="1054458" cy="355072"/>
          </a:xfrm>
          <a:prstGeom prst="rect">
            <a:avLst/>
          </a:prstGeom>
        </p:spPr>
      </p:pic>
    </p:spTree>
    <p:extLst>
      <p:ext uri="{BB962C8B-B14F-4D97-AF65-F5344CB8AC3E}">
        <p14:creationId xmlns:p14="http://schemas.microsoft.com/office/powerpoint/2010/main" val="1199539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032"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Rectangle 64"/>
          <p:cNvSpPr/>
          <p:nvPr/>
        </p:nvSpPr>
        <p:spPr>
          <a:xfrm>
            <a:off x="4593354" y="2975672"/>
            <a:ext cx="1459737"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sp>
        <p:nvSpPr>
          <p:cNvPr id="64" name="Rectangle 63"/>
          <p:cNvSpPr/>
          <p:nvPr/>
        </p:nvSpPr>
        <p:spPr>
          <a:xfrm>
            <a:off x="4593354" y="2456521"/>
            <a:ext cx="1477678"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sp>
        <p:nvSpPr>
          <p:cNvPr id="63" name="Rectangle 62"/>
          <p:cNvSpPr/>
          <p:nvPr/>
        </p:nvSpPr>
        <p:spPr>
          <a:xfrm>
            <a:off x="4593354" y="1969233"/>
            <a:ext cx="1465589"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sp>
        <p:nvSpPr>
          <p:cNvPr id="62" name="Rectangle 61"/>
          <p:cNvSpPr/>
          <p:nvPr/>
        </p:nvSpPr>
        <p:spPr>
          <a:xfrm>
            <a:off x="4611295" y="1451672"/>
            <a:ext cx="1455073"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sp>
        <p:nvSpPr>
          <p:cNvPr id="14" name="ZoneTexte 13"/>
          <p:cNvSpPr txBox="1"/>
          <p:nvPr/>
        </p:nvSpPr>
        <p:spPr>
          <a:xfrm>
            <a:off x="135460" y="89456"/>
            <a:ext cx="7460879" cy="677108"/>
          </a:xfrm>
          <a:prstGeom prst="rect">
            <a:avLst/>
          </a:prstGeom>
          <a:noFill/>
        </p:spPr>
        <p:txBody>
          <a:bodyPr wrap="square" rtlCol="0">
            <a:spAutoFit/>
          </a:bodyPr>
          <a:lstStyle/>
          <a:p>
            <a:r>
              <a:rPr lang="fr-FR" sz="2000" b="1" dirty="0" smtClean="0">
                <a:solidFill>
                  <a:srgbClr val="FF0000"/>
                </a:solidFill>
                <a:latin typeface="Berlin Sans FB" panose="020E0602020502020306" pitchFamily="34" charset="0"/>
              </a:rPr>
              <a:t>L</a:t>
            </a:r>
            <a:r>
              <a:rPr lang="fr-FR" sz="2000" b="1" dirty="0" smtClean="0">
                <a:latin typeface="Berlin Sans FB" panose="020E0602020502020306" pitchFamily="34" charset="0"/>
              </a:rPr>
              <a:t>E BIEN </a:t>
            </a:r>
            <a:r>
              <a:rPr lang="fr-FR" sz="2000" b="1" dirty="0" smtClean="0">
                <a:solidFill>
                  <a:srgbClr val="FF0000"/>
                </a:solidFill>
                <a:latin typeface="Berlin Sans FB" panose="020E0602020502020306" pitchFamily="34" charset="0"/>
              </a:rPr>
              <a:t>A</a:t>
            </a:r>
            <a:r>
              <a:rPr lang="fr-FR" sz="2000" b="1" dirty="0" smtClean="0">
                <a:latin typeface="Berlin Sans FB" panose="020E0602020502020306" pitchFamily="34" charset="0"/>
              </a:rPr>
              <a:t>CHETÉ</a:t>
            </a:r>
            <a:endParaRPr lang="fr-FR" sz="2000" dirty="0" smtClean="0">
              <a:latin typeface="Berlin Sans FB" panose="020E0602020502020306" pitchFamily="34" charset="0"/>
            </a:endParaRPr>
          </a:p>
          <a:p>
            <a:endParaRPr lang="fr-FR" dirty="0" smtClean="0">
              <a:latin typeface="Berlin Sans FB" panose="020E0602020502020306" pitchFamily="34" charset="0"/>
            </a:endParaRPr>
          </a:p>
        </p:txBody>
      </p:sp>
      <p:pic>
        <p:nvPicPr>
          <p:cNvPr id="3074" name="Picture 2" descr="Terrain premium ic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6064" y="699542"/>
            <a:ext cx="741149" cy="741149"/>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36064" y="1686585"/>
            <a:ext cx="741149" cy="7411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8" name="Picture 6" descr="Toolbox premium icon"/>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07501" y="2838713"/>
            <a:ext cx="741149" cy="741149"/>
          </a:xfrm>
          <a:prstGeom prst="rect">
            <a:avLst/>
          </a:prstGeom>
          <a:noFill/>
          <a:extLst>
            <a:ext uri="{909E8E84-426E-40DD-AFC4-6F175D3DCCD1}">
              <a14:hiddenFill xmlns:a14="http://schemas.microsoft.com/office/drawing/2010/main">
                <a:solidFill>
                  <a:srgbClr val="FFFFFF"/>
                </a:solidFill>
              </a14:hiddenFill>
            </a:ext>
          </a:extLst>
        </p:spPr>
      </p:pic>
      <p:pic>
        <p:nvPicPr>
          <p:cNvPr id="3079"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20983" y="148852"/>
            <a:ext cx="994792" cy="9947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92991" y="4134857"/>
            <a:ext cx="1029181" cy="10291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ZoneTexte 3"/>
          <p:cNvSpPr txBox="1"/>
          <p:nvPr/>
        </p:nvSpPr>
        <p:spPr>
          <a:xfrm>
            <a:off x="1392586" y="885450"/>
            <a:ext cx="925253" cy="369332"/>
          </a:xfrm>
          <a:prstGeom prst="rect">
            <a:avLst/>
          </a:prstGeom>
          <a:noFill/>
        </p:spPr>
        <p:txBody>
          <a:bodyPr wrap="none" rtlCol="0">
            <a:spAutoFit/>
          </a:bodyPr>
          <a:lstStyle/>
          <a:p>
            <a:r>
              <a:rPr lang="fr-FR" dirty="0" smtClean="0">
                <a:latin typeface="Berlin Sans FB" panose="020E0602020502020306" pitchFamily="34" charset="0"/>
              </a:rPr>
              <a:t>Terrain </a:t>
            </a:r>
            <a:endParaRPr lang="fr-FR" dirty="0">
              <a:latin typeface="Berlin Sans FB" panose="020E0602020502020306" pitchFamily="34" charset="0"/>
            </a:endParaRPr>
          </a:p>
        </p:txBody>
      </p:sp>
      <p:sp>
        <p:nvSpPr>
          <p:cNvPr id="20" name="ZoneTexte 19"/>
          <p:cNvSpPr txBox="1"/>
          <p:nvPr/>
        </p:nvSpPr>
        <p:spPr>
          <a:xfrm>
            <a:off x="1392586" y="3023379"/>
            <a:ext cx="1584176" cy="369332"/>
          </a:xfrm>
          <a:prstGeom prst="rect">
            <a:avLst/>
          </a:prstGeom>
          <a:noFill/>
        </p:spPr>
        <p:txBody>
          <a:bodyPr wrap="square" rtlCol="0">
            <a:spAutoFit/>
          </a:bodyPr>
          <a:lstStyle/>
          <a:p>
            <a:r>
              <a:rPr lang="fr-FR" dirty="0" smtClean="0">
                <a:latin typeface="Berlin Sans FB" panose="020E0602020502020306" pitchFamily="34" charset="0"/>
              </a:rPr>
              <a:t>Travaux</a:t>
            </a:r>
            <a:endParaRPr lang="fr-FR" dirty="0">
              <a:latin typeface="Berlin Sans FB" panose="020E0602020502020306" pitchFamily="34" charset="0"/>
            </a:endParaRPr>
          </a:p>
        </p:txBody>
      </p:sp>
      <p:sp>
        <p:nvSpPr>
          <p:cNvPr id="21" name="ZoneTexte 20"/>
          <p:cNvSpPr txBox="1"/>
          <p:nvPr/>
        </p:nvSpPr>
        <p:spPr>
          <a:xfrm>
            <a:off x="1403648" y="1748664"/>
            <a:ext cx="1584176" cy="646331"/>
          </a:xfrm>
          <a:prstGeom prst="rect">
            <a:avLst/>
          </a:prstGeom>
          <a:noFill/>
        </p:spPr>
        <p:txBody>
          <a:bodyPr wrap="square" rtlCol="0">
            <a:spAutoFit/>
          </a:bodyPr>
          <a:lstStyle/>
          <a:p>
            <a:r>
              <a:rPr lang="fr-FR" dirty="0" smtClean="0">
                <a:latin typeface="Berlin Sans FB" panose="020E0602020502020306" pitchFamily="34" charset="0"/>
              </a:rPr>
              <a:t>Maison ou appartement </a:t>
            </a:r>
            <a:endParaRPr lang="fr-FR" dirty="0">
              <a:latin typeface="Berlin Sans FB" panose="020E0602020502020306" pitchFamily="34" charset="0"/>
            </a:endParaRPr>
          </a:p>
        </p:txBody>
      </p:sp>
      <p:cxnSp>
        <p:nvCxnSpPr>
          <p:cNvPr id="6" name="Connecteur droit 5"/>
          <p:cNvCxnSpPr/>
          <p:nvPr/>
        </p:nvCxnSpPr>
        <p:spPr>
          <a:xfrm>
            <a:off x="2987824" y="411510"/>
            <a:ext cx="0" cy="4320480"/>
          </a:xfrm>
          <a:prstGeom prst="line">
            <a:avLst/>
          </a:prstGeom>
          <a:ln>
            <a:prstDash val="dash"/>
          </a:ln>
        </p:spPr>
        <p:style>
          <a:lnRef idx="1">
            <a:schemeClr val="dk1"/>
          </a:lnRef>
          <a:fillRef idx="0">
            <a:schemeClr val="dk1"/>
          </a:fillRef>
          <a:effectRef idx="0">
            <a:schemeClr val="dk1"/>
          </a:effectRef>
          <a:fontRef idx="minor">
            <a:schemeClr val="tx1"/>
          </a:fontRef>
        </p:style>
      </p:cxnSp>
      <p:sp>
        <p:nvSpPr>
          <p:cNvPr id="26" name="ZoneTexte 25"/>
          <p:cNvSpPr txBox="1"/>
          <p:nvPr/>
        </p:nvSpPr>
        <p:spPr>
          <a:xfrm>
            <a:off x="4845119" y="474226"/>
            <a:ext cx="2313454" cy="369332"/>
          </a:xfrm>
          <a:prstGeom prst="rect">
            <a:avLst/>
          </a:prstGeom>
          <a:noFill/>
        </p:spPr>
        <p:txBody>
          <a:bodyPr wrap="none" rtlCol="0">
            <a:spAutoFit/>
          </a:bodyPr>
          <a:lstStyle/>
          <a:p>
            <a:r>
              <a:rPr lang="fr-FR" dirty="0" smtClean="0">
                <a:latin typeface="Berlin Sans FB" panose="020E0602020502020306" pitchFamily="34" charset="0"/>
              </a:rPr>
              <a:t>Bien neuf à construir</a:t>
            </a:r>
            <a:r>
              <a:rPr lang="fr-FR" dirty="0">
                <a:latin typeface="Berlin Sans FB" panose="020E0602020502020306" pitchFamily="34" charset="0"/>
              </a:rPr>
              <a:t>e</a:t>
            </a:r>
            <a:r>
              <a:rPr lang="fr-FR" dirty="0" smtClean="0">
                <a:latin typeface="Berlin Sans FB" panose="020E0602020502020306" pitchFamily="34" charset="0"/>
              </a:rPr>
              <a:t> </a:t>
            </a:r>
            <a:endParaRPr lang="fr-FR" dirty="0">
              <a:latin typeface="Berlin Sans FB" panose="020E0602020502020306" pitchFamily="34" charset="0"/>
            </a:endParaRPr>
          </a:p>
        </p:txBody>
      </p:sp>
      <p:sp>
        <p:nvSpPr>
          <p:cNvPr id="28" name="ZoneTexte 27"/>
          <p:cNvSpPr txBox="1"/>
          <p:nvPr/>
        </p:nvSpPr>
        <p:spPr>
          <a:xfrm>
            <a:off x="4989135" y="4480813"/>
            <a:ext cx="2247731" cy="369332"/>
          </a:xfrm>
          <a:prstGeom prst="rect">
            <a:avLst/>
          </a:prstGeom>
          <a:noFill/>
        </p:spPr>
        <p:txBody>
          <a:bodyPr wrap="none" rtlCol="0">
            <a:spAutoFit/>
          </a:bodyPr>
          <a:lstStyle/>
          <a:p>
            <a:r>
              <a:rPr lang="fr-FR" dirty="0" smtClean="0">
                <a:latin typeface="Berlin Sans FB" panose="020E0602020502020306" pitchFamily="34" charset="0"/>
              </a:rPr>
              <a:t>Bien ancien (existant)</a:t>
            </a:r>
            <a:endParaRPr lang="fr-FR" dirty="0">
              <a:latin typeface="Berlin Sans FB" panose="020E0602020502020306" pitchFamily="34" charset="0"/>
            </a:endParaRPr>
          </a:p>
        </p:txBody>
      </p:sp>
      <p:sp>
        <p:nvSpPr>
          <p:cNvPr id="12" name="Rectangle 11"/>
          <p:cNvSpPr/>
          <p:nvPr/>
        </p:nvSpPr>
        <p:spPr>
          <a:xfrm>
            <a:off x="3186618" y="1448409"/>
            <a:ext cx="1352669" cy="4572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1200" dirty="0" smtClean="0">
                <a:latin typeface="Berlin Sans FB" panose="020E0602020502020306" pitchFamily="34" charset="0"/>
              </a:rPr>
              <a:t>Auto construction</a:t>
            </a:r>
            <a:endParaRPr lang="fr-FR" sz="1200" dirty="0">
              <a:latin typeface="Berlin Sans FB" panose="020E0602020502020306" pitchFamily="34" charset="0"/>
            </a:endParaRPr>
          </a:p>
        </p:txBody>
      </p:sp>
      <p:sp>
        <p:nvSpPr>
          <p:cNvPr id="32" name="Rectangle 31"/>
          <p:cNvSpPr/>
          <p:nvPr/>
        </p:nvSpPr>
        <p:spPr>
          <a:xfrm>
            <a:off x="3186617" y="1952465"/>
            <a:ext cx="1352669" cy="4572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1200" dirty="0" smtClean="0">
                <a:latin typeface="Berlin Sans FB" panose="020E0602020502020306" pitchFamily="34" charset="0"/>
              </a:rPr>
              <a:t>Contrat de maitrise d’œuvre </a:t>
            </a:r>
            <a:endParaRPr lang="fr-FR" sz="1200" dirty="0">
              <a:latin typeface="Berlin Sans FB" panose="020E0602020502020306" pitchFamily="34" charset="0"/>
            </a:endParaRPr>
          </a:p>
        </p:txBody>
      </p:sp>
      <p:pic>
        <p:nvPicPr>
          <p:cNvPr id="33" name="Picture 3"/>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132067" y="1532718"/>
            <a:ext cx="346720" cy="3467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 name="Picture 3"/>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855553" y="2024473"/>
            <a:ext cx="346720" cy="3467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81" name="Picture 9"/>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490305" y="2024473"/>
            <a:ext cx="335895" cy="3358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ZoneTexte 12"/>
          <p:cNvSpPr txBox="1"/>
          <p:nvPr/>
        </p:nvSpPr>
        <p:spPr>
          <a:xfrm>
            <a:off x="5190223" y="2024473"/>
            <a:ext cx="300082" cy="369332"/>
          </a:xfrm>
          <a:prstGeom prst="rect">
            <a:avLst/>
          </a:prstGeom>
          <a:noFill/>
        </p:spPr>
        <p:txBody>
          <a:bodyPr wrap="none" rtlCol="0">
            <a:spAutoFit/>
          </a:bodyPr>
          <a:lstStyle/>
          <a:p>
            <a:r>
              <a:rPr lang="fr-FR" dirty="0" smtClean="0"/>
              <a:t>+</a:t>
            </a:r>
            <a:endParaRPr lang="fr-FR" dirty="0"/>
          </a:p>
        </p:txBody>
      </p:sp>
      <p:sp>
        <p:nvSpPr>
          <p:cNvPr id="37" name="Rectangle 36"/>
          <p:cNvSpPr/>
          <p:nvPr/>
        </p:nvSpPr>
        <p:spPr>
          <a:xfrm>
            <a:off x="3186619" y="2456521"/>
            <a:ext cx="1352669" cy="4572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1200" dirty="0" smtClean="0">
                <a:latin typeface="Berlin Sans FB" panose="020E0602020502020306" pitchFamily="34" charset="0"/>
                <a:hlinkClick r:id="rId12"/>
              </a:rPr>
              <a:t>CCMI</a:t>
            </a:r>
            <a:endParaRPr lang="fr-FR" sz="1200" dirty="0">
              <a:latin typeface="Berlin Sans FB" panose="020E0602020502020306" pitchFamily="34" charset="0"/>
            </a:endParaRPr>
          </a:p>
        </p:txBody>
      </p:sp>
      <p:pic>
        <p:nvPicPr>
          <p:cNvPr id="38" name="Picture 9"/>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932168" y="2528529"/>
            <a:ext cx="335895" cy="3358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 name="Picture 4"/>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473485" y="2528529"/>
            <a:ext cx="352614" cy="3526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1" name="Rectangle 40"/>
          <p:cNvSpPr/>
          <p:nvPr/>
        </p:nvSpPr>
        <p:spPr>
          <a:xfrm>
            <a:off x="3186619" y="2975672"/>
            <a:ext cx="1352669" cy="4572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1200" dirty="0" smtClean="0">
                <a:latin typeface="Berlin Sans FB" panose="020E0602020502020306" pitchFamily="34" charset="0"/>
                <a:hlinkClick r:id="rId14"/>
              </a:rPr>
              <a:t>VEFA</a:t>
            </a:r>
            <a:endParaRPr lang="fr-FR" sz="1200" dirty="0">
              <a:latin typeface="Berlin Sans FB" panose="020E0602020502020306" pitchFamily="34" charset="0"/>
            </a:endParaRPr>
          </a:p>
        </p:txBody>
      </p:sp>
      <p:pic>
        <p:nvPicPr>
          <p:cNvPr id="42" name="Picture 9"/>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967148" y="3056730"/>
            <a:ext cx="335895" cy="3358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83" name="Picture 11"/>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5419260" y="3045905"/>
            <a:ext cx="346720" cy="3467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7" name="Rectangle 46"/>
          <p:cNvSpPr/>
          <p:nvPr/>
        </p:nvSpPr>
        <p:spPr>
          <a:xfrm>
            <a:off x="6093837" y="944353"/>
            <a:ext cx="676334" cy="4572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fr-FR" sz="800" dirty="0" smtClean="0">
                <a:latin typeface="Berlin Sans FB" panose="020E0602020502020306" pitchFamily="34" charset="0"/>
              </a:rPr>
              <a:t>Implication du client</a:t>
            </a:r>
            <a:endParaRPr lang="fr-FR" sz="800" dirty="0">
              <a:latin typeface="Berlin Sans FB" panose="020E0602020502020306" pitchFamily="34" charset="0"/>
            </a:endParaRPr>
          </a:p>
        </p:txBody>
      </p:sp>
      <p:sp>
        <p:nvSpPr>
          <p:cNvPr id="48" name="Rectangle 47"/>
          <p:cNvSpPr/>
          <p:nvPr/>
        </p:nvSpPr>
        <p:spPr>
          <a:xfrm>
            <a:off x="6806450" y="944353"/>
            <a:ext cx="676334" cy="4572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fr-FR" sz="800" dirty="0" smtClean="0">
                <a:latin typeface="Berlin Sans FB" panose="020E0602020502020306" pitchFamily="34" charset="0"/>
              </a:rPr>
              <a:t>Coût au m</a:t>
            </a:r>
            <a:r>
              <a:rPr lang="fr-FR" sz="800" baseline="30000" dirty="0" smtClean="0">
                <a:latin typeface="Berlin Sans FB" panose="020E0602020502020306" pitchFamily="34" charset="0"/>
              </a:rPr>
              <a:t>2</a:t>
            </a:r>
            <a:endParaRPr lang="fr-FR" sz="800" baseline="30000" dirty="0">
              <a:latin typeface="Berlin Sans FB" panose="020E0602020502020306" pitchFamily="34" charset="0"/>
            </a:endParaRPr>
          </a:p>
        </p:txBody>
      </p:sp>
      <p:sp>
        <p:nvSpPr>
          <p:cNvPr id="49" name="Rectangle 48"/>
          <p:cNvSpPr/>
          <p:nvPr/>
        </p:nvSpPr>
        <p:spPr>
          <a:xfrm>
            <a:off x="7522403" y="944353"/>
            <a:ext cx="707563" cy="4572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fr-FR" sz="800" dirty="0" smtClean="0">
                <a:latin typeface="Berlin Sans FB" panose="020E0602020502020306" pitchFamily="34" charset="0"/>
              </a:rPr>
              <a:t>maitrise du coût</a:t>
            </a:r>
            <a:endParaRPr lang="fr-FR" sz="800" dirty="0">
              <a:latin typeface="Berlin Sans FB" panose="020E0602020502020306" pitchFamily="34" charset="0"/>
            </a:endParaRPr>
          </a:p>
        </p:txBody>
      </p:sp>
      <p:sp>
        <p:nvSpPr>
          <p:cNvPr id="50" name="Rectangle 49"/>
          <p:cNvSpPr/>
          <p:nvPr/>
        </p:nvSpPr>
        <p:spPr>
          <a:xfrm>
            <a:off x="6102935" y="1451672"/>
            <a:ext cx="676334"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sp>
        <p:nvSpPr>
          <p:cNvPr id="51" name="Rectangle 50"/>
          <p:cNvSpPr/>
          <p:nvPr/>
        </p:nvSpPr>
        <p:spPr>
          <a:xfrm>
            <a:off x="6104400" y="1958408"/>
            <a:ext cx="676334"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sp>
        <p:nvSpPr>
          <p:cNvPr id="52" name="Rectangle 51"/>
          <p:cNvSpPr/>
          <p:nvPr/>
        </p:nvSpPr>
        <p:spPr>
          <a:xfrm>
            <a:off x="6108722" y="2468277"/>
            <a:ext cx="676334"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sp>
        <p:nvSpPr>
          <p:cNvPr id="53" name="Rectangle 52"/>
          <p:cNvSpPr/>
          <p:nvPr/>
        </p:nvSpPr>
        <p:spPr>
          <a:xfrm>
            <a:off x="6118070" y="2975672"/>
            <a:ext cx="676334"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sp>
        <p:nvSpPr>
          <p:cNvPr id="54" name="Rectangle 53"/>
          <p:cNvSpPr/>
          <p:nvPr/>
        </p:nvSpPr>
        <p:spPr>
          <a:xfrm>
            <a:off x="6819069" y="1458943"/>
            <a:ext cx="676334"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sp>
        <p:nvSpPr>
          <p:cNvPr id="55" name="Rectangle 54"/>
          <p:cNvSpPr/>
          <p:nvPr/>
        </p:nvSpPr>
        <p:spPr>
          <a:xfrm>
            <a:off x="7541269" y="1460552"/>
            <a:ext cx="676334"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sp>
        <p:nvSpPr>
          <p:cNvPr id="56" name="Rectangle 55"/>
          <p:cNvSpPr/>
          <p:nvPr/>
        </p:nvSpPr>
        <p:spPr>
          <a:xfrm>
            <a:off x="6819069" y="1958408"/>
            <a:ext cx="676334"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sp>
        <p:nvSpPr>
          <p:cNvPr id="57" name="Rectangle 56"/>
          <p:cNvSpPr/>
          <p:nvPr/>
        </p:nvSpPr>
        <p:spPr>
          <a:xfrm>
            <a:off x="7538202" y="1958351"/>
            <a:ext cx="676334"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sp>
        <p:nvSpPr>
          <p:cNvPr id="59" name="Rectangle 58"/>
          <p:cNvSpPr/>
          <p:nvPr/>
        </p:nvSpPr>
        <p:spPr>
          <a:xfrm>
            <a:off x="7541269" y="2463111"/>
            <a:ext cx="676334"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sp>
        <p:nvSpPr>
          <p:cNvPr id="61" name="Rectangle 60"/>
          <p:cNvSpPr/>
          <p:nvPr/>
        </p:nvSpPr>
        <p:spPr>
          <a:xfrm>
            <a:off x="7553633" y="2976394"/>
            <a:ext cx="676334"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sp>
        <p:nvSpPr>
          <p:cNvPr id="66" name="ZoneTexte 65"/>
          <p:cNvSpPr txBox="1"/>
          <p:nvPr/>
        </p:nvSpPr>
        <p:spPr>
          <a:xfrm>
            <a:off x="6173977" y="1492343"/>
            <a:ext cx="534249" cy="369332"/>
          </a:xfrm>
          <a:prstGeom prst="rect">
            <a:avLst/>
          </a:prstGeom>
          <a:noFill/>
        </p:spPr>
        <p:txBody>
          <a:bodyPr wrap="none" rtlCol="0">
            <a:spAutoFit/>
          </a:bodyPr>
          <a:lstStyle/>
          <a:p>
            <a:r>
              <a:rPr lang="fr-FR" dirty="0" smtClean="0"/>
              <a:t>+++</a:t>
            </a:r>
            <a:endParaRPr lang="fr-FR" dirty="0"/>
          </a:p>
        </p:txBody>
      </p:sp>
      <p:sp>
        <p:nvSpPr>
          <p:cNvPr id="67" name="ZoneTexte 66"/>
          <p:cNvSpPr txBox="1"/>
          <p:nvPr/>
        </p:nvSpPr>
        <p:spPr>
          <a:xfrm>
            <a:off x="6232518" y="2017798"/>
            <a:ext cx="417165" cy="369332"/>
          </a:xfrm>
          <a:prstGeom prst="rect">
            <a:avLst/>
          </a:prstGeom>
          <a:noFill/>
        </p:spPr>
        <p:txBody>
          <a:bodyPr wrap="none" rtlCol="0">
            <a:spAutoFit/>
          </a:bodyPr>
          <a:lstStyle/>
          <a:p>
            <a:r>
              <a:rPr lang="fr-FR" dirty="0" smtClean="0"/>
              <a:t>++</a:t>
            </a:r>
            <a:endParaRPr lang="fr-FR" dirty="0"/>
          </a:p>
        </p:txBody>
      </p:sp>
      <p:sp>
        <p:nvSpPr>
          <p:cNvPr id="68" name="ZoneTexte 67"/>
          <p:cNvSpPr txBox="1"/>
          <p:nvPr/>
        </p:nvSpPr>
        <p:spPr>
          <a:xfrm>
            <a:off x="6312764" y="2512211"/>
            <a:ext cx="300082" cy="369332"/>
          </a:xfrm>
          <a:prstGeom prst="rect">
            <a:avLst/>
          </a:prstGeom>
          <a:noFill/>
        </p:spPr>
        <p:txBody>
          <a:bodyPr wrap="none" rtlCol="0">
            <a:spAutoFit/>
          </a:bodyPr>
          <a:lstStyle/>
          <a:p>
            <a:r>
              <a:rPr lang="fr-FR" dirty="0" smtClean="0"/>
              <a:t>+</a:t>
            </a:r>
            <a:endParaRPr lang="fr-FR" dirty="0"/>
          </a:p>
        </p:txBody>
      </p:sp>
      <p:sp>
        <p:nvSpPr>
          <p:cNvPr id="69" name="ZoneTexte 68"/>
          <p:cNvSpPr txBox="1"/>
          <p:nvPr/>
        </p:nvSpPr>
        <p:spPr>
          <a:xfrm>
            <a:off x="6347833" y="3023293"/>
            <a:ext cx="255198" cy="369332"/>
          </a:xfrm>
          <a:prstGeom prst="rect">
            <a:avLst/>
          </a:prstGeom>
          <a:noFill/>
        </p:spPr>
        <p:txBody>
          <a:bodyPr wrap="none" rtlCol="0">
            <a:spAutoFit/>
          </a:bodyPr>
          <a:lstStyle/>
          <a:p>
            <a:r>
              <a:rPr lang="fr-FR" dirty="0" smtClean="0"/>
              <a:t>-</a:t>
            </a:r>
            <a:endParaRPr lang="fr-FR" dirty="0"/>
          </a:p>
        </p:txBody>
      </p:sp>
      <p:sp>
        <p:nvSpPr>
          <p:cNvPr id="79" name="Rectangle 78"/>
          <p:cNvSpPr/>
          <p:nvPr/>
        </p:nvSpPr>
        <p:spPr>
          <a:xfrm>
            <a:off x="7723967" y="414976"/>
            <a:ext cx="1029755" cy="42858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1050" dirty="0" smtClean="0">
                <a:latin typeface="Berlin Sans FB" panose="020E0602020502020306" pitchFamily="34" charset="0"/>
              </a:rPr>
              <a:t>Dommages-Ouvrages</a:t>
            </a:r>
            <a:endParaRPr lang="fr-FR" sz="1050" dirty="0">
              <a:latin typeface="Berlin Sans FB" panose="020E0602020502020306" pitchFamily="34" charset="0"/>
            </a:endParaRPr>
          </a:p>
        </p:txBody>
      </p:sp>
      <p:pic>
        <p:nvPicPr>
          <p:cNvPr id="2050" name="Picture 2" descr="Exclamation mark premium icon"/>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7557100" y="335040"/>
            <a:ext cx="278074" cy="278074"/>
          </a:xfrm>
          <a:prstGeom prst="rect">
            <a:avLst/>
          </a:prstGeom>
          <a:noFill/>
          <a:extLst>
            <a:ext uri="{909E8E84-426E-40DD-AFC4-6F175D3DCCD1}">
              <a14:hiddenFill xmlns:a14="http://schemas.microsoft.com/office/drawing/2010/main">
                <a:solidFill>
                  <a:srgbClr val="FFFFFF"/>
                </a:solidFill>
              </a14:hiddenFill>
            </a:ext>
          </a:extLst>
        </p:spPr>
      </p:pic>
      <p:pic>
        <p:nvPicPr>
          <p:cNvPr id="80"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95536" y="3804730"/>
            <a:ext cx="741149" cy="7411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1" name="Rectangle 80"/>
          <p:cNvSpPr/>
          <p:nvPr/>
        </p:nvSpPr>
        <p:spPr>
          <a:xfrm>
            <a:off x="751882" y="3792189"/>
            <a:ext cx="967648" cy="1140475"/>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2" name="ZoneTexte 81"/>
          <p:cNvSpPr txBox="1"/>
          <p:nvPr/>
        </p:nvSpPr>
        <p:spPr>
          <a:xfrm>
            <a:off x="1403648" y="4008444"/>
            <a:ext cx="1584176" cy="369332"/>
          </a:xfrm>
          <a:prstGeom prst="rect">
            <a:avLst/>
          </a:prstGeom>
          <a:noFill/>
        </p:spPr>
        <p:txBody>
          <a:bodyPr wrap="square" rtlCol="0">
            <a:spAutoFit/>
          </a:bodyPr>
          <a:lstStyle/>
          <a:p>
            <a:r>
              <a:rPr lang="fr-FR" dirty="0" smtClean="0">
                <a:latin typeface="Berlin Sans FB" panose="020E0602020502020306" pitchFamily="34" charset="0"/>
              </a:rPr>
              <a:t>Soulte</a:t>
            </a:r>
            <a:endParaRPr lang="fr-FR" dirty="0">
              <a:latin typeface="Berlin Sans FB" panose="020E0602020502020306" pitchFamily="34" charset="0"/>
            </a:endParaRPr>
          </a:p>
        </p:txBody>
      </p:sp>
      <p:pic>
        <p:nvPicPr>
          <p:cNvPr id="98" name="Picture 5" descr="Coin icon">
            <a:hlinkClick r:id="rId17"/>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6897960" y="2049454"/>
            <a:ext cx="261190" cy="261190"/>
          </a:xfrm>
          <a:prstGeom prst="rect">
            <a:avLst/>
          </a:prstGeom>
          <a:noFill/>
          <a:extLst>
            <a:ext uri="{909E8E84-426E-40DD-AFC4-6F175D3DCCD1}">
              <a14:hiddenFill xmlns:a14="http://schemas.microsoft.com/office/drawing/2010/main">
                <a:solidFill>
                  <a:srgbClr val="FFFFFF"/>
                </a:solidFill>
              </a14:hiddenFill>
            </a:ext>
          </a:extLst>
        </p:spPr>
      </p:pic>
      <p:pic>
        <p:nvPicPr>
          <p:cNvPr id="99" name="Picture 5" descr="Coin icon">
            <a:hlinkClick r:id="rId17"/>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7043511" y="2061825"/>
            <a:ext cx="261190" cy="261190"/>
          </a:xfrm>
          <a:prstGeom prst="rect">
            <a:avLst/>
          </a:prstGeom>
          <a:noFill/>
          <a:extLst>
            <a:ext uri="{909E8E84-426E-40DD-AFC4-6F175D3DCCD1}">
              <a14:hiddenFill xmlns:a14="http://schemas.microsoft.com/office/drawing/2010/main">
                <a:solidFill>
                  <a:srgbClr val="FFFFFF"/>
                </a:solidFill>
              </a14:hiddenFill>
            </a:ext>
          </a:extLst>
        </p:spPr>
      </p:pic>
      <p:cxnSp>
        <p:nvCxnSpPr>
          <p:cNvPr id="8" name="Connecteur en arc 7"/>
          <p:cNvCxnSpPr/>
          <p:nvPr/>
        </p:nvCxnSpPr>
        <p:spPr>
          <a:xfrm flipH="1" flipV="1">
            <a:off x="8753722" y="600220"/>
            <a:ext cx="180603" cy="1177190"/>
          </a:xfrm>
          <a:prstGeom prst="curvedConnector3">
            <a:avLst>
              <a:gd name="adj1" fmla="val -80548"/>
            </a:avLst>
          </a:prstGeom>
          <a:ln>
            <a:tailEnd type="arrow"/>
          </a:ln>
        </p:spPr>
        <p:style>
          <a:lnRef idx="1">
            <a:schemeClr val="dk1"/>
          </a:lnRef>
          <a:fillRef idx="0">
            <a:schemeClr val="dk1"/>
          </a:fillRef>
          <a:effectRef idx="0">
            <a:schemeClr val="dk1"/>
          </a:effectRef>
          <a:fontRef idx="minor">
            <a:schemeClr val="tx1"/>
          </a:fontRef>
        </p:style>
      </p:cxnSp>
      <p:grpSp>
        <p:nvGrpSpPr>
          <p:cNvPr id="3" name="Groupe 2"/>
          <p:cNvGrpSpPr/>
          <p:nvPr/>
        </p:nvGrpSpPr>
        <p:grpSpPr>
          <a:xfrm>
            <a:off x="6830195" y="2976394"/>
            <a:ext cx="676334" cy="457200"/>
            <a:chOff x="7885874" y="3847790"/>
            <a:chExt cx="676334" cy="457200"/>
          </a:xfrm>
        </p:grpSpPr>
        <p:sp>
          <p:nvSpPr>
            <p:cNvPr id="71" name="Rectangle 70"/>
            <p:cNvSpPr/>
            <p:nvPr/>
          </p:nvSpPr>
          <p:spPr>
            <a:xfrm>
              <a:off x="7885874" y="3847790"/>
              <a:ext cx="676334"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pic>
          <p:nvPicPr>
            <p:cNvPr id="73" name="Picture 5" descr="Coin icon">
              <a:hlinkClick r:id="rId17"/>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8250152" y="3962432"/>
              <a:ext cx="261190" cy="261190"/>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5" descr="Coin icon">
              <a:hlinkClick r:id="rId17"/>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7956376" y="3945394"/>
              <a:ext cx="261190" cy="261190"/>
            </a:xfrm>
            <a:prstGeom prst="rect">
              <a:avLst/>
            </a:prstGeom>
            <a:noFill/>
            <a:extLst>
              <a:ext uri="{909E8E84-426E-40DD-AFC4-6F175D3DCCD1}">
                <a14:hiddenFill xmlns:a14="http://schemas.microsoft.com/office/drawing/2010/main">
                  <a:solidFill>
                    <a:srgbClr val="FFFFFF"/>
                  </a:solidFill>
                </a14:hiddenFill>
              </a:ext>
            </a:extLst>
          </p:spPr>
        </p:pic>
        <p:pic>
          <p:nvPicPr>
            <p:cNvPr id="75" name="Picture 5" descr="Coin icon">
              <a:hlinkClick r:id="rId17"/>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8100392" y="3963034"/>
              <a:ext cx="261190" cy="26119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7" name="Groupe 76"/>
          <p:cNvGrpSpPr/>
          <p:nvPr/>
        </p:nvGrpSpPr>
        <p:grpSpPr>
          <a:xfrm>
            <a:off x="6827929" y="2468277"/>
            <a:ext cx="676334" cy="457200"/>
            <a:chOff x="7885874" y="3847790"/>
            <a:chExt cx="676334" cy="457200"/>
          </a:xfrm>
        </p:grpSpPr>
        <p:sp>
          <p:nvSpPr>
            <p:cNvPr id="84" name="Rectangle 83"/>
            <p:cNvSpPr/>
            <p:nvPr/>
          </p:nvSpPr>
          <p:spPr>
            <a:xfrm>
              <a:off x="7885874" y="3847790"/>
              <a:ext cx="676334"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pic>
          <p:nvPicPr>
            <p:cNvPr id="85" name="Picture 5" descr="Coin icon">
              <a:hlinkClick r:id="rId17"/>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8250152" y="3962432"/>
              <a:ext cx="261190" cy="261190"/>
            </a:xfrm>
            <a:prstGeom prst="rect">
              <a:avLst/>
            </a:prstGeom>
            <a:noFill/>
            <a:extLst>
              <a:ext uri="{909E8E84-426E-40DD-AFC4-6F175D3DCCD1}">
                <a14:hiddenFill xmlns:a14="http://schemas.microsoft.com/office/drawing/2010/main">
                  <a:solidFill>
                    <a:srgbClr val="FFFFFF"/>
                  </a:solidFill>
                </a14:hiddenFill>
              </a:ext>
            </a:extLst>
          </p:spPr>
        </p:pic>
        <p:pic>
          <p:nvPicPr>
            <p:cNvPr id="86" name="Picture 5" descr="Coin icon">
              <a:hlinkClick r:id="rId17"/>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7956376" y="3945394"/>
              <a:ext cx="261190" cy="261190"/>
            </a:xfrm>
            <a:prstGeom prst="rect">
              <a:avLst/>
            </a:prstGeom>
            <a:noFill/>
            <a:extLst>
              <a:ext uri="{909E8E84-426E-40DD-AFC4-6F175D3DCCD1}">
                <a14:hiddenFill xmlns:a14="http://schemas.microsoft.com/office/drawing/2010/main">
                  <a:solidFill>
                    <a:srgbClr val="FFFFFF"/>
                  </a:solidFill>
                </a14:hiddenFill>
              </a:ext>
            </a:extLst>
          </p:spPr>
        </p:pic>
        <p:pic>
          <p:nvPicPr>
            <p:cNvPr id="87" name="Picture 5" descr="Coin icon">
              <a:hlinkClick r:id="rId17"/>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8100392" y="3963034"/>
              <a:ext cx="261190" cy="261190"/>
            </a:xfrm>
            <a:prstGeom prst="rect">
              <a:avLst/>
            </a:prstGeom>
            <a:noFill/>
            <a:extLst>
              <a:ext uri="{909E8E84-426E-40DD-AFC4-6F175D3DCCD1}">
                <a14:hiddenFill xmlns:a14="http://schemas.microsoft.com/office/drawing/2010/main">
                  <a:solidFill>
                    <a:srgbClr val="FFFFFF"/>
                  </a:solidFill>
                </a14:hiddenFill>
              </a:ext>
            </a:extLst>
          </p:spPr>
        </p:pic>
      </p:grpSp>
      <p:pic>
        <p:nvPicPr>
          <p:cNvPr id="7" name="Picture 2" descr="Image associée">
            <a:hlinkClick r:id="rId19"/>
          </p:cNvPr>
          <p:cNvPicPr>
            <a:picLocks noChangeAspect="1" noChangeArrowheads="1"/>
          </p:cNvPicPr>
          <p:nvPr/>
        </p:nvPicPr>
        <p:blipFill rotWithShape="1">
          <a:blip r:embed="rId20" cstate="print">
            <a:extLst>
              <a:ext uri="{28A0092B-C50C-407E-A947-70E740481C1C}">
                <a14:useLocalDpi xmlns:a14="http://schemas.microsoft.com/office/drawing/2010/main" val="0"/>
              </a:ext>
            </a:extLst>
          </a:blip>
          <a:srcRect t="21384" r="65627" b="25047"/>
          <a:stretch/>
        </p:blipFill>
        <p:spPr bwMode="auto">
          <a:xfrm>
            <a:off x="7701293" y="2530641"/>
            <a:ext cx="332520" cy="339474"/>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2" descr="Image associée">
            <a:hlinkClick r:id="rId19"/>
          </p:cNvPr>
          <p:cNvPicPr>
            <a:picLocks noChangeAspect="1" noChangeArrowheads="1"/>
          </p:cNvPicPr>
          <p:nvPr/>
        </p:nvPicPr>
        <p:blipFill rotWithShape="1">
          <a:blip r:embed="rId21" cstate="print">
            <a:extLst>
              <a:ext uri="{28A0092B-C50C-407E-A947-70E740481C1C}">
                <a14:useLocalDpi xmlns:a14="http://schemas.microsoft.com/office/drawing/2010/main" val="0"/>
              </a:ext>
            </a:extLst>
          </a:blip>
          <a:srcRect l="32936" t="20272" r="33532" b="23339"/>
          <a:stretch/>
        </p:blipFill>
        <p:spPr bwMode="auto">
          <a:xfrm>
            <a:off x="7696337" y="2026742"/>
            <a:ext cx="324379" cy="357340"/>
          </a:xfrm>
          <a:prstGeom prst="rect">
            <a:avLst/>
          </a:prstGeom>
          <a:noFill/>
          <a:extLst>
            <a:ext uri="{909E8E84-426E-40DD-AFC4-6F175D3DCCD1}">
              <a14:hiddenFill xmlns:a14="http://schemas.microsoft.com/office/drawing/2010/main">
                <a:solidFill>
                  <a:srgbClr val="FFFFFF"/>
                </a:solidFill>
              </a14:hiddenFill>
            </a:ext>
          </a:extLst>
        </p:spPr>
      </p:pic>
      <p:pic>
        <p:nvPicPr>
          <p:cNvPr id="88" name="Picture 2" descr="Image associée">
            <a:hlinkClick r:id="rId19"/>
          </p:cNvPr>
          <p:cNvPicPr>
            <a:picLocks noChangeAspect="1" noChangeArrowheads="1"/>
          </p:cNvPicPr>
          <p:nvPr/>
        </p:nvPicPr>
        <p:blipFill rotWithShape="1">
          <a:blip r:embed="rId22" cstate="print">
            <a:extLst>
              <a:ext uri="{28A0092B-C50C-407E-A947-70E740481C1C}">
                <a14:useLocalDpi xmlns:a14="http://schemas.microsoft.com/office/drawing/2010/main" val="0"/>
              </a:ext>
            </a:extLst>
          </a:blip>
          <a:srcRect l="66981" t="22918" b="26155"/>
          <a:stretch/>
        </p:blipFill>
        <p:spPr bwMode="auto">
          <a:xfrm>
            <a:off x="7701293" y="1534732"/>
            <a:ext cx="319423" cy="322722"/>
          </a:xfrm>
          <a:prstGeom prst="rect">
            <a:avLst/>
          </a:prstGeom>
          <a:noFill/>
          <a:extLst>
            <a:ext uri="{909E8E84-426E-40DD-AFC4-6F175D3DCCD1}">
              <a14:hiddenFill xmlns:a14="http://schemas.microsoft.com/office/drawing/2010/main">
                <a:solidFill>
                  <a:srgbClr val="FFFFFF"/>
                </a:solidFill>
              </a14:hiddenFill>
            </a:ext>
          </a:extLst>
        </p:spPr>
      </p:pic>
      <p:pic>
        <p:nvPicPr>
          <p:cNvPr id="90" name="Picture 2" descr="Image associée">
            <a:hlinkClick r:id="rId19"/>
          </p:cNvPr>
          <p:cNvPicPr>
            <a:picLocks noChangeAspect="1" noChangeArrowheads="1"/>
          </p:cNvPicPr>
          <p:nvPr/>
        </p:nvPicPr>
        <p:blipFill rotWithShape="1">
          <a:blip r:embed="rId20" cstate="print">
            <a:extLst>
              <a:ext uri="{28A0092B-C50C-407E-A947-70E740481C1C}">
                <a14:useLocalDpi xmlns:a14="http://schemas.microsoft.com/office/drawing/2010/main" val="0"/>
              </a:ext>
            </a:extLst>
          </a:blip>
          <a:srcRect t="21384" r="65627" b="25047"/>
          <a:stretch/>
        </p:blipFill>
        <p:spPr bwMode="auto">
          <a:xfrm>
            <a:off x="7725540" y="3045491"/>
            <a:ext cx="332520" cy="33947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ystem attention icon">
            <a:hlinkClick r:id="rId23"/>
          </p:cNvPr>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3059832" y="1188982"/>
            <a:ext cx="425141" cy="425141"/>
          </a:xfrm>
          <a:prstGeom prst="rect">
            <a:avLst/>
          </a:prstGeom>
          <a:noFill/>
          <a:extLst>
            <a:ext uri="{909E8E84-426E-40DD-AFC4-6F175D3DCCD1}">
              <a14:hiddenFill xmlns:a14="http://schemas.microsoft.com/office/drawing/2010/main">
                <a:solidFill>
                  <a:srgbClr val="FFFFFF"/>
                </a:solidFill>
              </a14:hiddenFill>
            </a:ext>
          </a:extLst>
        </p:spPr>
      </p:pic>
      <p:sp>
        <p:nvSpPr>
          <p:cNvPr id="5" name="Espace réservé du numéro de diapositive 4"/>
          <p:cNvSpPr>
            <a:spLocks noGrp="1"/>
          </p:cNvSpPr>
          <p:nvPr>
            <p:ph type="sldNum" sz="quarter" idx="12"/>
          </p:nvPr>
        </p:nvSpPr>
        <p:spPr/>
        <p:txBody>
          <a:bodyPr/>
          <a:lstStyle/>
          <a:p>
            <a:fld id="{1D19D0A2-BBF5-4B7E-A646-CBE7ACEBDC00}" type="slidenum">
              <a:rPr lang="fr-FR" smtClean="0"/>
              <a:t>21</a:t>
            </a:fld>
            <a:endParaRPr lang="fr-FR"/>
          </a:p>
        </p:txBody>
      </p:sp>
      <p:pic>
        <p:nvPicPr>
          <p:cNvPr id="78" name="Picture 2"/>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8172400" y="63982"/>
            <a:ext cx="839951" cy="1697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9" name="Rectangle 88"/>
          <p:cNvSpPr/>
          <p:nvPr/>
        </p:nvSpPr>
        <p:spPr>
          <a:xfrm>
            <a:off x="8270355" y="946850"/>
            <a:ext cx="676333" cy="4572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fr-FR" sz="800" dirty="0" smtClean="0">
                <a:latin typeface="Berlin Sans FB" panose="020E0602020502020306" pitchFamily="34" charset="0"/>
              </a:rPr>
              <a:t>Garantie</a:t>
            </a:r>
          </a:p>
        </p:txBody>
      </p:sp>
      <p:sp>
        <p:nvSpPr>
          <p:cNvPr id="92" name="Rectangle 91"/>
          <p:cNvSpPr/>
          <p:nvPr/>
        </p:nvSpPr>
        <p:spPr>
          <a:xfrm>
            <a:off x="8257991" y="1463049"/>
            <a:ext cx="676334"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sp>
        <p:nvSpPr>
          <p:cNvPr id="93" name="Rectangle 92"/>
          <p:cNvSpPr/>
          <p:nvPr/>
        </p:nvSpPr>
        <p:spPr>
          <a:xfrm>
            <a:off x="8254924" y="1960848"/>
            <a:ext cx="676334"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sp>
        <p:nvSpPr>
          <p:cNvPr id="94" name="Rectangle 93"/>
          <p:cNvSpPr/>
          <p:nvPr/>
        </p:nvSpPr>
        <p:spPr>
          <a:xfrm>
            <a:off x="8257991" y="2465608"/>
            <a:ext cx="676334"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sp>
        <p:nvSpPr>
          <p:cNvPr id="95" name="Rectangle 94"/>
          <p:cNvSpPr/>
          <p:nvPr/>
        </p:nvSpPr>
        <p:spPr>
          <a:xfrm>
            <a:off x="8270355" y="2978891"/>
            <a:ext cx="676334" cy="4572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fr-FR" sz="800" dirty="0">
              <a:latin typeface="Berlin Sans FB" panose="020E0602020502020306" pitchFamily="34" charset="0"/>
            </a:endParaRPr>
          </a:p>
        </p:txBody>
      </p:sp>
      <p:pic>
        <p:nvPicPr>
          <p:cNvPr id="96" name="Picture 2" descr="Image associée">
            <a:hlinkClick r:id="rId19"/>
          </p:cNvPr>
          <p:cNvPicPr>
            <a:picLocks noChangeAspect="1" noChangeArrowheads="1"/>
          </p:cNvPicPr>
          <p:nvPr/>
        </p:nvPicPr>
        <p:blipFill rotWithShape="1">
          <a:blip r:embed="rId20" cstate="print">
            <a:extLst>
              <a:ext uri="{28A0092B-C50C-407E-A947-70E740481C1C}">
                <a14:useLocalDpi xmlns:a14="http://schemas.microsoft.com/office/drawing/2010/main" val="0"/>
              </a:ext>
            </a:extLst>
          </a:blip>
          <a:srcRect t="21384" r="65627" b="25047"/>
          <a:stretch/>
        </p:blipFill>
        <p:spPr bwMode="auto">
          <a:xfrm>
            <a:off x="8418015" y="2533138"/>
            <a:ext cx="332520" cy="339474"/>
          </a:xfrm>
          <a:prstGeom prst="rect">
            <a:avLst/>
          </a:prstGeom>
          <a:noFill/>
          <a:extLst>
            <a:ext uri="{909E8E84-426E-40DD-AFC4-6F175D3DCCD1}">
              <a14:hiddenFill xmlns:a14="http://schemas.microsoft.com/office/drawing/2010/main">
                <a:solidFill>
                  <a:srgbClr val="FFFFFF"/>
                </a:solidFill>
              </a14:hiddenFill>
            </a:ext>
          </a:extLst>
        </p:spPr>
      </p:pic>
      <p:pic>
        <p:nvPicPr>
          <p:cNvPr id="97" name="Picture 2" descr="Image associée">
            <a:hlinkClick r:id="rId19"/>
          </p:cNvPr>
          <p:cNvPicPr>
            <a:picLocks noChangeAspect="1" noChangeArrowheads="1"/>
          </p:cNvPicPr>
          <p:nvPr/>
        </p:nvPicPr>
        <p:blipFill rotWithShape="1">
          <a:blip r:embed="rId21" cstate="print">
            <a:extLst>
              <a:ext uri="{28A0092B-C50C-407E-A947-70E740481C1C}">
                <a14:useLocalDpi xmlns:a14="http://schemas.microsoft.com/office/drawing/2010/main" val="0"/>
              </a:ext>
            </a:extLst>
          </a:blip>
          <a:srcRect l="32936" t="20272" r="33532" b="23339"/>
          <a:stretch/>
        </p:blipFill>
        <p:spPr bwMode="auto">
          <a:xfrm>
            <a:off x="8413059" y="2029239"/>
            <a:ext cx="324379" cy="357340"/>
          </a:xfrm>
          <a:prstGeom prst="rect">
            <a:avLst/>
          </a:prstGeom>
          <a:noFill/>
          <a:extLst>
            <a:ext uri="{909E8E84-426E-40DD-AFC4-6F175D3DCCD1}">
              <a14:hiddenFill xmlns:a14="http://schemas.microsoft.com/office/drawing/2010/main">
                <a:solidFill>
                  <a:srgbClr val="FFFFFF"/>
                </a:solidFill>
              </a14:hiddenFill>
            </a:ext>
          </a:extLst>
        </p:spPr>
      </p:pic>
      <p:pic>
        <p:nvPicPr>
          <p:cNvPr id="100" name="Picture 2" descr="Image associée">
            <a:hlinkClick r:id="rId19"/>
          </p:cNvPr>
          <p:cNvPicPr>
            <a:picLocks noChangeAspect="1" noChangeArrowheads="1"/>
          </p:cNvPicPr>
          <p:nvPr/>
        </p:nvPicPr>
        <p:blipFill rotWithShape="1">
          <a:blip r:embed="rId22" cstate="print">
            <a:extLst>
              <a:ext uri="{28A0092B-C50C-407E-A947-70E740481C1C}">
                <a14:useLocalDpi xmlns:a14="http://schemas.microsoft.com/office/drawing/2010/main" val="0"/>
              </a:ext>
            </a:extLst>
          </a:blip>
          <a:srcRect l="66981" t="22918" b="26155"/>
          <a:stretch/>
        </p:blipFill>
        <p:spPr bwMode="auto">
          <a:xfrm>
            <a:off x="8418015" y="1537229"/>
            <a:ext cx="319423" cy="322722"/>
          </a:xfrm>
          <a:prstGeom prst="rect">
            <a:avLst/>
          </a:prstGeom>
          <a:noFill/>
          <a:extLst>
            <a:ext uri="{909E8E84-426E-40DD-AFC4-6F175D3DCCD1}">
              <a14:hiddenFill xmlns:a14="http://schemas.microsoft.com/office/drawing/2010/main">
                <a:solidFill>
                  <a:srgbClr val="FFFFFF"/>
                </a:solidFill>
              </a14:hiddenFill>
            </a:ext>
          </a:extLst>
        </p:spPr>
      </p:pic>
      <p:pic>
        <p:nvPicPr>
          <p:cNvPr id="101" name="Picture 2" descr="Image associée">
            <a:hlinkClick r:id="rId19"/>
          </p:cNvPr>
          <p:cNvPicPr>
            <a:picLocks noChangeAspect="1" noChangeArrowheads="1"/>
          </p:cNvPicPr>
          <p:nvPr/>
        </p:nvPicPr>
        <p:blipFill rotWithShape="1">
          <a:blip r:embed="rId20" cstate="print">
            <a:extLst>
              <a:ext uri="{28A0092B-C50C-407E-A947-70E740481C1C}">
                <a14:useLocalDpi xmlns:a14="http://schemas.microsoft.com/office/drawing/2010/main" val="0"/>
              </a:ext>
            </a:extLst>
          </a:blip>
          <a:srcRect t="21384" r="65627" b="25047"/>
          <a:stretch/>
        </p:blipFill>
        <p:spPr bwMode="auto">
          <a:xfrm>
            <a:off x="8442262" y="3047988"/>
            <a:ext cx="332520" cy="339474"/>
          </a:xfrm>
          <a:prstGeom prst="rect">
            <a:avLst/>
          </a:prstGeom>
          <a:noFill/>
          <a:extLst>
            <a:ext uri="{909E8E84-426E-40DD-AFC4-6F175D3DCCD1}">
              <a14:hiddenFill xmlns:a14="http://schemas.microsoft.com/office/drawing/2010/main">
                <a:solidFill>
                  <a:srgbClr val="FFFFFF"/>
                </a:solidFill>
              </a14:hiddenFill>
            </a:ext>
          </a:extLst>
        </p:spPr>
      </p:pic>
      <p:pic>
        <p:nvPicPr>
          <p:cNvPr id="102" name="Picture 5" descr="Coin icon">
            <a:hlinkClick r:id="rId17"/>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7175308" y="1592363"/>
            <a:ext cx="261190" cy="261190"/>
          </a:xfrm>
          <a:prstGeom prst="rect">
            <a:avLst/>
          </a:prstGeom>
          <a:noFill/>
          <a:extLst>
            <a:ext uri="{909E8E84-426E-40DD-AFC4-6F175D3DCCD1}">
              <a14:hiddenFill xmlns:a14="http://schemas.microsoft.com/office/drawing/2010/main">
                <a:solidFill>
                  <a:srgbClr val="FFFFFF"/>
                </a:solidFill>
              </a14:hiddenFill>
            </a:ext>
          </a:extLst>
        </p:spPr>
      </p:pic>
      <p:pic>
        <p:nvPicPr>
          <p:cNvPr id="103" name="Picture 5" descr="Coin icon">
            <a:hlinkClick r:id="rId17"/>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6883427" y="1590451"/>
            <a:ext cx="261190" cy="261190"/>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Coin icon">
            <a:hlinkClick r:id="rId17"/>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7014022" y="1588269"/>
            <a:ext cx="261190" cy="261190"/>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3484973" y="3490229"/>
            <a:ext cx="5461715" cy="461665"/>
          </a:xfrm>
          <a:prstGeom prst="rect">
            <a:avLst/>
          </a:prstGeom>
          <a:noFill/>
        </p:spPr>
        <p:txBody>
          <a:bodyPr wrap="square" rtlCol="0">
            <a:spAutoFit/>
          </a:bodyPr>
          <a:lstStyle/>
          <a:p>
            <a:r>
              <a:rPr lang="fr-FR" sz="1200" dirty="0" smtClean="0">
                <a:latin typeface="Berlin Sans FB" panose="020E0602020502020306" pitchFamily="34" charset="0"/>
              </a:rPr>
              <a:t>Si vous êtes locataire, vous aurez à payer : l’avancement de la construction, les frais liées au crédit sur les sommes débloquées ainsi que votre loyer actuel.</a:t>
            </a:r>
            <a:endParaRPr lang="fr-FR" sz="1200" dirty="0">
              <a:latin typeface="Berlin Sans FB" panose="020E0602020502020306" pitchFamily="34" charset="0"/>
            </a:endParaRPr>
          </a:p>
        </p:txBody>
      </p:sp>
      <p:pic>
        <p:nvPicPr>
          <p:cNvPr id="9" name="Image 8"/>
          <p:cNvPicPr>
            <a:picLocks noChangeAspect="1"/>
          </p:cNvPicPr>
          <p:nvPr/>
        </p:nvPicPr>
        <p:blipFill>
          <a:blip r:embed="rId26">
            <a:extLst>
              <a:ext uri="{BEBA8EAE-BF5A-486C-A8C5-ECC9F3942E4B}">
                <a14:imgProps xmlns:a14="http://schemas.microsoft.com/office/drawing/2010/main">
                  <a14:imgLayer r:embed="rId27">
                    <a14:imgEffect>
                      <a14:backgroundRemoval t="0" b="100000" l="0" r="100000"/>
                    </a14:imgEffect>
                  </a14:imgLayer>
                </a14:imgProps>
              </a:ext>
            </a:extLst>
          </a:blip>
          <a:stretch>
            <a:fillRect/>
          </a:stretch>
        </p:blipFill>
        <p:spPr>
          <a:xfrm>
            <a:off x="3110149" y="3432872"/>
            <a:ext cx="388509" cy="469690"/>
          </a:xfrm>
          <a:prstGeom prst="rect">
            <a:avLst/>
          </a:prstGeom>
        </p:spPr>
      </p:pic>
      <p:pic>
        <p:nvPicPr>
          <p:cNvPr id="15"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8"/>
          <a:stretch>
            <a:fillRect/>
          </a:stretch>
        </p:blipFill>
        <p:spPr>
          <a:xfrm>
            <a:off x="9837631" y="2713514"/>
            <a:ext cx="609600" cy="609600"/>
          </a:xfrm>
          <a:prstGeom prst="rect">
            <a:avLst/>
          </a:prstGeom>
        </p:spPr>
      </p:pic>
      <p:pic>
        <p:nvPicPr>
          <p:cNvPr id="104" name="Image 103"/>
          <p:cNvPicPr>
            <a:picLocks noChangeAspect="1"/>
          </p:cNvPicPr>
          <p:nvPr/>
        </p:nvPicPr>
        <p:blipFill rotWithShape="1">
          <a:blip r:embed="rId29">
            <a:duotone>
              <a:schemeClr val="accent2">
                <a:shade val="45000"/>
                <a:satMod val="135000"/>
              </a:schemeClr>
              <a:prstClr val="white"/>
            </a:duotone>
          </a:blip>
          <a:srcRect l="-1928" t="-32578" r="-1" b="4829"/>
          <a:stretch/>
        </p:blipFill>
        <p:spPr>
          <a:xfrm>
            <a:off x="8134841" y="233722"/>
            <a:ext cx="915067" cy="116547"/>
          </a:xfrm>
          <a:prstGeom prst="rect">
            <a:avLst/>
          </a:prstGeom>
        </p:spPr>
      </p:pic>
      <p:sp>
        <p:nvSpPr>
          <p:cNvPr id="105" name="ZoneTexte 104">
            <a:hlinkClick r:id="rId30"/>
          </p:cNvPr>
          <p:cNvSpPr txBox="1"/>
          <p:nvPr/>
        </p:nvSpPr>
        <p:spPr>
          <a:xfrm>
            <a:off x="4989135" y="4859596"/>
            <a:ext cx="2258952" cy="276999"/>
          </a:xfrm>
          <a:prstGeom prst="rect">
            <a:avLst/>
          </a:prstGeom>
          <a:solidFill>
            <a:schemeClr val="accent1">
              <a:lumMod val="40000"/>
              <a:lumOff val="60000"/>
            </a:schemeClr>
          </a:solidFill>
        </p:spPr>
        <p:txBody>
          <a:bodyPr wrap="none" rtlCol="0">
            <a:spAutoFit/>
          </a:bodyPr>
          <a:lstStyle/>
          <a:p>
            <a:r>
              <a:rPr lang="fr-FR" sz="1200" dirty="0" smtClean="0">
                <a:latin typeface="Berlin Sans FB" panose="020E0602020502020306" pitchFamily="34" charset="0"/>
              </a:rPr>
              <a:t>Zoom sur le diagnostic technique</a:t>
            </a:r>
          </a:p>
        </p:txBody>
      </p:sp>
      <p:pic>
        <p:nvPicPr>
          <p:cNvPr id="106" name="Image 105">
            <a:hlinkClick r:id="rId30"/>
          </p:cNvPr>
          <p:cNvPicPr>
            <a:picLocks noChangeAspect="1"/>
          </p:cNvPicPr>
          <p:nvPr/>
        </p:nvPicPr>
        <p:blipFill>
          <a:blip r:embed="rId31">
            <a:extLst>
              <a:ext uri="{BEBA8EAE-BF5A-486C-A8C5-ECC9F3942E4B}">
                <a14:imgProps xmlns:a14="http://schemas.microsoft.com/office/drawing/2010/main">
                  <a14:imgLayer r:embed="rId32">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rot="19095067" flipH="1">
            <a:off x="7199439" y="4797602"/>
            <a:ext cx="418189" cy="400985"/>
          </a:xfrm>
          <a:prstGeom prst="rect">
            <a:avLst/>
          </a:prstGeom>
        </p:spPr>
      </p:pic>
      <p:sp>
        <p:nvSpPr>
          <p:cNvPr id="107" name="ZoneTexte 106"/>
          <p:cNvSpPr txBox="1"/>
          <p:nvPr/>
        </p:nvSpPr>
        <p:spPr>
          <a:xfrm>
            <a:off x="2090406" y="4858434"/>
            <a:ext cx="1468672" cy="261610"/>
          </a:xfrm>
          <a:prstGeom prst="rect">
            <a:avLst/>
          </a:prstGeom>
          <a:noFill/>
        </p:spPr>
        <p:txBody>
          <a:bodyPr wrap="none" rtlCol="0">
            <a:spAutoFit/>
          </a:bodyPr>
          <a:lstStyle/>
          <a:p>
            <a:r>
              <a:rPr lang="fr-FR" sz="1100" dirty="0" smtClean="0">
                <a:latin typeface="Century Gothic" panose="020B0502020202020204" pitchFamily="34" charset="0"/>
              </a:rPr>
              <a:t>Document interne </a:t>
            </a:r>
            <a:endParaRPr lang="fr-FR" sz="1100" dirty="0">
              <a:latin typeface="Century Gothic" panose="020B0502020202020204" pitchFamily="34" charset="0"/>
            </a:endParaRPr>
          </a:p>
        </p:txBody>
      </p:sp>
      <p:pic>
        <p:nvPicPr>
          <p:cNvPr id="108" name="Image 107">
            <a:hlinkClick r:id="rId33" action="ppaction://hlinksldjump"/>
          </p:cNvPr>
          <p:cNvPicPr>
            <a:picLocks noChangeAspect="1"/>
          </p:cNvPicPr>
          <p:nvPr/>
        </p:nvPicPr>
        <p:blipFill>
          <a:blip r:embed="rId34"/>
          <a:stretch>
            <a:fillRect/>
          </a:stretch>
        </p:blipFill>
        <p:spPr>
          <a:xfrm>
            <a:off x="116398" y="4736762"/>
            <a:ext cx="1054458" cy="355072"/>
          </a:xfrm>
          <a:prstGeom prst="rect">
            <a:avLst/>
          </a:prstGeom>
        </p:spPr>
      </p:pic>
    </p:spTree>
    <p:extLst>
      <p:ext uri="{BB962C8B-B14F-4D97-AF65-F5344CB8AC3E}">
        <p14:creationId xmlns:p14="http://schemas.microsoft.com/office/powerpoint/2010/main" val="2401276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228"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5"/>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8" name="Picture 1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82936" y="3964777"/>
            <a:ext cx="490736" cy="4907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9" name="Picture 1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89239" y="4007080"/>
            <a:ext cx="490736" cy="4907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0" name="ZoneTexte 69"/>
          <p:cNvSpPr txBox="1"/>
          <p:nvPr/>
        </p:nvSpPr>
        <p:spPr>
          <a:xfrm>
            <a:off x="1691680" y="2169582"/>
            <a:ext cx="4680520" cy="1169551"/>
          </a:xfrm>
          <a:prstGeom prst="rect">
            <a:avLst/>
          </a:prstGeom>
          <a:noFill/>
        </p:spPr>
        <p:txBody>
          <a:bodyPr wrap="square" rtlCol="0">
            <a:spAutoFit/>
          </a:bodyPr>
          <a:lstStyle/>
          <a:p>
            <a:pPr marL="285750" indent="-285750">
              <a:buFontTx/>
              <a:buChar char="-"/>
            </a:pPr>
            <a:r>
              <a:rPr lang="fr-FR" sz="1400" dirty="0" smtClean="0">
                <a:latin typeface="Berlin Sans FB" panose="020E0602020502020306" pitchFamily="34" charset="0"/>
              </a:rPr>
              <a:t>Panneaux de vente (terrain à construire)</a:t>
            </a:r>
          </a:p>
          <a:p>
            <a:pPr marL="285750" indent="-285750">
              <a:buFontTx/>
              <a:buChar char="-"/>
            </a:pPr>
            <a:r>
              <a:rPr lang="fr-FR" sz="1400" dirty="0" smtClean="0">
                <a:latin typeface="Berlin Sans FB" panose="020E0602020502020306" pitchFamily="34" charset="0"/>
              </a:rPr>
              <a:t>Mairie </a:t>
            </a:r>
          </a:p>
          <a:p>
            <a:pPr marL="285750" indent="-285750">
              <a:buFontTx/>
              <a:buChar char="-"/>
            </a:pPr>
            <a:r>
              <a:rPr lang="fr-FR" sz="1400" dirty="0" smtClean="0">
                <a:latin typeface="Berlin Sans FB" panose="020E0602020502020306" pitchFamily="34" charset="0"/>
              </a:rPr>
              <a:t>Constructeurs de maisons individuelles (CCMI)</a:t>
            </a:r>
          </a:p>
          <a:p>
            <a:pPr marL="285750" indent="-285750">
              <a:buFontTx/>
              <a:buChar char="-"/>
            </a:pPr>
            <a:r>
              <a:rPr lang="fr-FR" sz="1400" dirty="0" smtClean="0">
                <a:latin typeface="Berlin Sans FB" panose="020E0602020502020306" pitchFamily="34" charset="0"/>
              </a:rPr>
              <a:t>Promoteurs (VEFA)</a:t>
            </a:r>
          </a:p>
          <a:p>
            <a:pPr marL="285750" indent="-285750">
              <a:buFontTx/>
              <a:buChar char="-"/>
            </a:pPr>
            <a:r>
              <a:rPr lang="fr-FR" sz="1400" dirty="0" smtClean="0">
                <a:latin typeface="Berlin Sans FB" panose="020E0602020502020306" pitchFamily="34" charset="0"/>
              </a:rPr>
              <a:t>Votre banque &amp; ses Partenaires</a:t>
            </a:r>
            <a:endParaRPr lang="fr-FR" sz="1400" dirty="0">
              <a:latin typeface="Berlin Sans FB" panose="020E0602020502020306" pitchFamily="34" charset="0"/>
            </a:endParaRPr>
          </a:p>
        </p:txBody>
      </p:sp>
      <p:sp>
        <p:nvSpPr>
          <p:cNvPr id="58" name="ZoneTexte 57"/>
          <p:cNvSpPr txBox="1"/>
          <p:nvPr/>
        </p:nvSpPr>
        <p:spPr>
          <a:xfrm>
            <a:off x="1691680" y="1203598"/>
            <a:ext cx="3888432" cy="738664"/>
          </a:xfrm>
          <a:prstGeom prst="rect">
            <a:avLst/>
          </a:prstGeom>
          <a:noFill/>
        </p:spPr>
        <p:txBody>
          <a:bodyPr wrap="square" rtlCol="0">
            <a:spAutoFit/>
          </a:bodyPr>
          <a:lstStyle/>
          <a:p>
            <a:pPr marL="285750" indent="-285750">
              <a:buFontTx/>
              <a:buChar char="-"/>
            </a:pPr>
            <a:r>
              <a:rPr lang="fr-FR" sz="1400" dirty="0" smtClean="0">
                <a:latin typeface="Berlin Sans FB" panose="020E0602020502020306" pitchFamily="34" charset="0"/>
              </a:rPr>
              <a:t>Panneaux de vente sur les biens immobiliers</a:t>
            </a:r>
          </a:p>
          <a:p>
            <a:pPr marL="285750" indent="-285750">
              <a:buFontTx/>
              <a:buChar char="-"/>
            </a:pPr>
            <a:r>
              <a:rPr lang="fr-FR" sz="1400" dirty="0" smtClean="0">
                <a:latin typeface="Berlin Sans FB" panose="020E0602020502020306" pitchFamily="34" charset="0"/>
              </a:rPr>
              <a:t>Sites internet dédiés</a:t>
            </a:r>
          </a:p>
          <a:p>
            <a:pPr marL="285750" indent="-285750">
              <a:buFontTx/>
              <a:buChar char="-"/>
            </a:pPr>
            <a:r>
              <a:rPr lang="fr-FR" sz="1400" dirty="0" smtClean="0">
                <a:latin typeface="Berlin Sans FB" panose="020E0602020502020306" pitchFamily="34" charset="0"/>
              </a:rPr>
              <a:t>Agences immobilières</a:t>
            </a:r>
            <a:endParaRPr lang="fr-FR" sz="1400" dirty="0">
              <a:latin typeface="Berlin Sans FB" panose="020E0602020502020306" pitchFamily="34" charset="0"/>
            </a:endParaRPr>
          </a:p>
        </p:txBody>
      </p:sp>
      <p:sp>
        <p:nvSpPr>
          <p:cNvPr id="35" name="ZoneTexte 34"/>
          <p:cNvSpPr txBox="1"/>
          <p:nvPr/>
        </p:nvSpPr>
        <p:spPr>
          <a:xfrm>
            <a:off x="135460" y="89456"/>
            <a:ext cx="7460879" cy="400110"/>
          </a:xfrm>
          <a:prstGeom prst="rect">
            <a:avLst/>
          </a:prstGeom>
          <a:noFill/>
        </p:spPr>
        <p:txBody>
          <a:bodyPr wrap="square" rtlCol="0">
            <a:spAutoFit/>
          </a:bodyPr>
          <a:lstStyle/>
          <a:p>
            <a:r>
              <a:rPr lang="fr-FR" sz="2000" b="1" dirty="0" smtClean="0">
                <a:solidFill>
                  <a:srgbClr val="FF0000"/>
                </a:solidFill>
                <a:latin typeface="Berlin Sans FB" panose="020E0602020502020306" pitchFamily="34" charset="0"/>
              </a:rPr>
              <a:t>C</a:t>
            </a:r>
            <a:r>
              <a:rPr lang="fr-FR" sz="2000" b="1" dirty="0" smtClean="0">
                <a:latin typeface="Berlin Sans FB" panose="020E0602020502020306" pitchFamily="34" charset="0"/>
              </a:rPr>
              <a:t>OMMENT TROUVER ET </a:t>
            </a:r>
            <a:r>
              <a:rPr lang="fr-FR" sz="2000" b="1" dirty="0" smtClean="0">
                <a:solidFill>
                  <a:srgbClr val="FF0000"/>
                </a:solidFill>
                <a:latin typeface="Berlin Sans FB" panose="020E0602020502020306" pitchFamily="34" charset="0"/>
              </a:rPr>
              <a:t>C</a:t>
            </a:r>
            <a:r>
              <a:rPr lang="fr-FR" sz="2000" b="1" dirty="0" smtClean="0">
                <a:latin typeface="Berlin Sans FB" panose="020E0602020502020306" pitchFamily="34" charset="0"/>
              </a:rPr>
              <a:t>HOISIR MON BIEN ?</a:t>
            </a:r>
            <a:endParaRPr lang="fr-FR" dirty="0" smtClean="0">
              <a:latin typeface="Berlin Sans FB" panose="020E0602020502020306" pitchFamily="34" charset="0"/>
            </a:endParaRPr>
          </a:p>
        </p:txBody>
      </p:sp>
      <p:sp>
        <p:nvSpPr>
          <p:cNvPr id="6" name="Espace réservé du numéro de diapositive 5"/>
          <p:cNvSpPr>
            <a:spLocks noGrp="1"/>
          </p:cNvSpPr>
          <p:nvPr>
            <p:ph type="sldNum" sz="quarter" idx="12"/>
          </p:nvPr>
        </p:nvSpPr>
        <p:spPr/>
        <p:txBody>
          <a:bodyPr/>
          <a:lstStyle/>
          <a:p>
            <a:fld id="{1D19D0A2-BBF5-4B7E-A646-CBE7ACEBDC00}" type="slidenum">
              <a:rPr lang="fr-FR" smtClean="0"/>
              <a:t>22</a:t>
            </a:fld>
            <a:endParaRPr lang="fr-FR"/>
          </a:p>
        </p:txBody>
      </p:sp>
      <p:pic>
        <p:nvPicPr>
          <p:cNvPr id="50"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172400" y="63982"/>
            <a:ext cx="839951" cy="1697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9"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8483" y="1038513"/>
            <a:ext cx="1029181" cy="10291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6" name="Picture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06976" y="2254204"/>
            <a:ext cx="994792" cy="9947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ZoneTexte 1"/>
          <p:cNvSpPr txBox="1"/>
          <p:nvPr/>
        </p:nvSpPr>
        <p:spPr>
          <a:xfrm rot="16200000">
            <a:off x="-155585" y="1455468"/>
            <a:ext cx="681597" cy="246221"/>
          </a:xfrm>
          <a:prstGeom prst="rect">
            <a:avLst/>
          </a:prstGeom>
          <a:noFill/>
        </p:spPr>
        <p:txBody>
          <a:bodyPr wrap="none" rtlCol="0">
            <a:spAutoFit/>
          </a:bodyPr>
          <a:lstStyle/>
          <a:p>
            <a:r>
              <a:rPr lang="fr-FR" sz="1000" b="1" dirty="0" smtClean="0">
                <a:latin typeface="Berlin Sans FB" panose="020E0602020502020306" pitchFamily="34" charset="0"/>
              </a:rPr>
              <a:t>ANCIEN</a:t>
            </a:r>
            <a:endParaRPr lang="fr-FR" sz="1000" b="1" dirty="0">
              <a:latin typeface="Berlin Sans FB" panose="020E0602020502020306" pitchFamily="34" charset="0"/>
            </a:endParaRPr>
          </a:p>
        </p:txBody>
      </p:sp>
      <p:sp>
        <p:nvSpPr>
          <p:cNvPr id="71" name="ZoneTexte 70"/>
          <p:cNvSpPr txBox="1"/>
          <p:nvPr/>
        </p:nvSpPr>
        <p:spPr>
          <a:xfrm rot="16200000">
            <a:off x="-264588" y="2619036"/>
            <a:ext cx="899605" cy="246221"/>
          </a:xfrm>
          <a:prstGeom prst="rect">
            <a:avLst/>
          </a:prstGeom>
          <a:noFill/>
        </p:spPr>
        <p:txBody>
          <a:bodyPr wrap="none" rtlCol="0">
            <a:spAutoFit/>
          </a:bodyPr>
          <a:lstStyle/>
          <a:p>
            <a:r>
              <a:rPr lang="fr-FR" sz="1000" b="1" dirty="0" smtClean="0">
                <a:latin typeface="Berlin Sans FB" panose="020E0602020502020306" pitchFamily="34" charset="0"/>
              </a:rPr>
              <a:t>BIEN NEUF</a:t>
            </a:r>
            <a:endParaRPr lang="fr-FR" sz="1000" b="1" dirty="0">
              <a:latin typeface="Berlin Sans FB" panose="020E0602020502020306" pitchFamily="34" charset="0"/>
            </a:endParaRPr>
          </a:p>
        </p:txBody>
      </p:sp>
      <p:cxnSp>
        <p:nvCxnSpPr>
          <p:cNvPr id="72" name="Connecteur droit 71"/>
          <p:cNvCxnSpPr/>
          <p:nvPr/>
        </p:nvCxnSpPr>
        <p:spPr>
          <a:xfrm>
            <a:off x="47297" y="2097574"/>
            <a:ext cx="8845183" cy="0"/>
          </a:xfrm>
          <a:prstGeom prst="line">
            <a:avLst/>
          </a:prstGeom>
          <a:ln>
            <a:prstDash val="dash"/>
          </a:ln>
        </p:spPr>
        <p:style>
          <a:lnRef idx="1">
            <a:schemeClr val="dk1"/>
          </a:lnRef>
          <a:fillRef idx="0">
            <a:schemeClr val="dk1"/>
          </a:fillRef>
          <a:effectRef idx="0">
            <a:schemeClr val="dk1"/>
          </a:effectRef>
          <a:fontRef idx="minor">
            <a:schemeClr val="tx1"/>
          </a:fontRef>
        </p:style>
      </p:cxnSp>
      <p:pic>
        <p:nvPicPr>
          <p:cNvPr id="73" name="Picture 4" descr="Résultat de recherche d'images pour &quot;notaire&quot;">
            <a:hlinkClick r:id="rId10"/>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692166" y="505048"/>
            <a:ext cx="463698" cy="463698"/>
          </a:xfrm>
          <a:prstGeom prst="rect">
            <a:avLst/>
          </a:prstGeom>
          <a:noFill/>
          <a:extLst>
            <a:ext uri="{909E8E84-426E-40DD-AFC4-6F175D3DCCD1}">
              <a14:hiddenFill xmlns:a14="http://schemas.microsoft.com/office/drawing/2010/main">
                <a:solidFill>
                  <a:srgbClr val="FFFFFF"/>
                </a:solidFill>
              </a14:hiddenFill>
            </a:ext>
          </a:extLst>
        </p:spPr>
      </p:pic>
      <p:cxnSp>
        <p:nvCxnSpPr>
          <p:cNvPr id="74" name="Connecteur droit 73"/>
          <p:cNvCxnSpPr/>
          <p:nvPr/>
        </p:nvCxnSpPr>
        <p:spPr>
          <a:xfrm flipV="1">
            <a:off x="5580112" y="513398"/>
            <a:ext cx="0" cy="2880320"/>
          </a:xfrm>
          <a:prstGeom prst="line">
            <a:avLst/>
          </a:prstGeom>
          <a:ln>
            <a:prstDash val="dash"/>
          </a:ln>
        </p:spPr>
        <p:style>
          <a:lnRef idx="1">
            <a:schemeClr val="dk1"/>
          </a:lnRef>
          <a:fillRef idx="0">
            <a:schemeClr val="dk1"/>
          </a:fillRef>
          <a:effectRef idx="0">
            <a:schemeClr val="dk1"/>
          </a:effectRef>
          <a:fontRef idx="minor">
            <a:schemeClr val="tx1"/>
          </a:fontRef>
        </p:style>
      </p:cxnSp>
      <p:cxnSp>
        <p:nvCxnSpPr>
          <p:cNvPr id="75" name="Connecteur droit 74"/>
          <p:cNvCxnSpPr/>
          <p:nvPr/>
        </p:nvCxnSpPr>
        <p:spPr>
          <a:xfrm flipV="1">
            <a:off x="6228184" y="486621"/>
            <a:ext cx="0" cy="2907097"/>
          </a:xfrm>
          <a:prstGeom prst="line">
            <a:avLst/>
          </a:prstGeom>
          <a:ln>
            <a:prstDash val="dash"/>
          </a:ln>
        </p:spPr>
        <p:style>
          <a:lnRef idx="1">
            <a:schemeClr val="dk1"/>
          </a:lnRef>
          <a:fillRef idx="0">
            <a:schemeClr val="dk1"/>
          </a:fillRef>
          <a:effectRef idx="0">
            <a:schemeClr val="dk1"/>
          </a:effectRef>
          <a:fontRef idx="minor">
            <a:schemeClr val="tx1"/>
          </a:fontRef>
        </p:style>
      </p:cxnSp>
      <p:sp>
        <p:nvSpPr>
          <p:cNvPr id="16" name="ZoneTexte 15"/>
          <p:cNvSpPr txBox="1"/>
          <p:nvPr/>
        </p:nvSpPr>
        <p:spPr>
          <a:xfrm>
            <a:off x="5580112" y="1210763"/>
            <a:ext cx="671852" cy="715581"/>
          </a:xfrm>
          <a:prstGeom prst="rect">
            <a:avLst/>
          </a:prstGeom>
          <a:noFill/>
        </p:spPr>
        <p:txBody>
          <a:bodyPr wrap="square" rtlCol="0">
            <a:spAutoFit/>
          </a:bodyPr>
          <a:lstStyle/>
          <a:p>
            <a:r>
              <a:rPr lang="fr-FR" dirty="0" smtClean="0">
                <a:latin typeface="Berlin Sans FB" panose="020E0602020502020306" pitchFamily="34" charset="0"/>
                <a:hlinkClick r:id="rId12"/>
              </a:rPr>
              <a:t>8 %*</a:t>
            </a:r>
          </a:p>
          <a:p>
            <a:r>
              <a:rPr lang="fr-FR" sz="1200" dirty="0">
                <a:latin typeface="Berlin Sans FB" panose="020E0602020502020306" pitchFamily="34" charset="0"/>
                <a:hlinkClick r:id="rId12"/>
              </a:rPr>
              <a:t>d</a:t>
            </a:r>
            <a:r>
              <a:rPr lang="fr-FR" sz="1200" dirty="0" smtClean="0">
                <a:latin typeface="Berlin Sans FB" panose="020E0602020502020306" pitchFamily="34" charset="0"/>
                <a:hlinkClick r:id="rId12"/>
              </a:rPr>
              <a:t>u prix </a:t>
            </a:r>
            <a:r>
              <a:rPr lang="fr-FR" sz="1050" dirty="0" smtClean="0">
                <a:latin typeface="Berlin Sans FB" panose="020E0602020502020306" pitchFamily="34" charset="0"/>
                <a:hlinkClick r:id="rId12"/>
              </a:rPr>
              <a:t>de vente</a:t>
            </a:r>
            <a:endParaRPr lang="fr-FR" sz="1050" dirty="0">
              <a:latin typeface="Berlin Sans FB" panose="020E0602020502020306" pitchFamily="34" charset="0"/>
            </a:endParaRPr>
          </a:p>
        </p:txBody>
      </p:sp>
      <p:sp>
        <p:nvSpPr>
          <p:cNvPr id="76" name="ZoneTexte 75"/>
          <p:cNvSpPr txBox="1"/>
          <p:nvPr/>
        </p:nvSpPr>
        <p:spPr>
          <a:xfrm>
            <a:off x="5580112" y="2340519"/>
            <a:ext cx="692371" cy="992579"/>
          </a:xfrm>
          <a:prstGeom prst="rect">
            <a:avLst/>
          </a:prstGeom>
          <a:noFill/>
        </p:spPr>
        <p:txBody>
          <a:bodyPr wrap="square" rtlCol="0">
            <a:spAutoFit/>
          </a:bodyPr>
          <a:lstStyle/>
          <a:p>
            <a:r>
              <a:rPr lang="fr-FR" dirty="0">
                <a:latin typeface="Berlin Sans FB" panose="020E0602020502020306" pitchFamily="34" charset="0"/>
                <a:hlinkClick r:id="rId12"/>
              </a:rPr>
              <a:t>2</a:t>
            </a:r>
            <a:r>
              <a:rPr lang="fr-FR" dirty="0" smtClean="0">
                <a:latin typeface="Berlin Sans FB" panose="020E0602020502020306" pitchFamily="34" charset="0"/>
                <a:hlinkClick r:id="rId12"/>
              </a:rPr>
              <a:t> %*</a:t>
            </a:r>
          </a:p>
          <a:p>
            <a:r>
              <a:rPr lang="fr-FR" sz="1200" dirty="0">
                <a:latin typeface="Berlin Sans FB" panose="020E0602020502020306" pitchFamily="34" charset="0"/>
                <a:hlinkClick r:id="rId12"/>
              </a:rPr>
              <a:t>du prix </a:t>
            </a:r>
            <a:r>
              <a:rPr lang="fr-FR" sz="1050" dirty="0">
                <a:latin typeface="Berlin Sans FB" panose="020E0602020502020306" pitchFamily="34" charset="0"/>
                <a:hlinkClick r:id="rId12"/>
              </a:rPr>
              <a:t>de vente</a:t>
            </a:r>
            <a:endParaRPr lang="fr-FR" sz="1050" dirty="0">
              <a:latin typeface="Berlin Sans FB" panose="020E0602020502020306" pitchFamily="34" charset="0"/>
            </a:endParaRPr>
          </a:p>
          <a:p>
            <a:endParaRPr lang="fr-FR" dirty="0">
              <a:latin typeface="Berlin Sans FB" panose="020E0602020502020306" pitchFamily="34" charset="0"/>
            </a:endParaRPr>
          </a:p>
        </p:txBody>
      </p:sp>
      <p:pic>
        <p:nvPicPr>
          <p:cNvPr id="1037" name="Picture 13" descr="Satisfaction premium icon"/>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308304" y="403160"/>
            <a:ext cx="728430" cy="728430"/>
          </a:xfrm>
          <a:prstGeom prst="rect">
            <a:avLst/>
          </a:prstGeom>
          <a:noFill/>
          <a:extLst>
            <a:ext uri="{909E8E84-426E-40DD-AFC4-6F175D3DCCD1}">
              <a14:hiddenFill xmlns:a14="http://schemas.microsoft.com/office/drawing/2010/main">
                <a:solidFill>
                  <a:srgbClr val="FFFFFF"/>
                </a:solidFill>
              </a14:hiddenFill>
            </a:ext>
          </a:extLst>
        </p:spPr>
      </p:pic>
      <p:sp>
        <p:nvSpPr>
          <p:cNvPr id="77" name="ZoneTexte 76"/>
          <p:cNvSpPr txBox="1"/>
          <p:nvPr/>
        </p:nvSpPr>
        <p:spPr>
          <a:xfrm>
            <a:off x="6270424" y="1221308"/>
            <a:ext cx="2873576" cy="677108"/>
          </a:xfrm>
          <a:prstGeom prst="rect">
            <a:avLst/>
          </a:prstGeom>
          <a:noFill/>
        </p:spPr>
        <p:txBody>
          <a:bodyPr wrap="square" rtlCol="0">
            <a:spAutoFit/>
          </a:bodyPr>
          <a:lstStyle/>
          <a:p>
            <a:pPr marL="285750" indent="-285750">
              <a:buFont typeface="Wingdings 2" panose="05020102010507070707" pitchFamily="18" charset="2"/>
              <a:buChar char="Ç"/>
            </a:pPr>
            <a:r>
              <a:rPr lang="fr-FR" sz="1100" dirty="0" smtClean="0">
                <a:latin typeface="Berlin Sans FB" panose="020E0602020502020306" pitchFamily="34" charset="0"/>
              </a:rPr>
              <a:t>Prix moins élevés que dans le neuf</a:t>
            </a:r>
          </a:p>
          <a:p>
            <a:endParaRPr lang="fr-FR" sz="500" dirty="0" smtClean="0">
              <a:latin typeface="Berlin Sans FB" panose="020E0602020502020306" pitchFamily="34" charset="0"/>
            </a:endParaRPr>
          </a:p>
          <a:p>
            <a:pPr marL="285750" indent="-285750">
              <a:buFontTx/>
              <a:buChar char="-"/>
            </a:pPr>
            <a:r>
              <a:rPr lang="fr-FR" sz="1100" dirty="0" smtClean="0">
                <a:latin typeface="Berlin Sans FB" panose="020E0602020502020306" pitchFamily="34" charset="0"/>
              </a:rPr>
              <a:t>Logement vieillissant, travaux à prévoir ? </a:t>
            </a:r>
          </a:p>
          <a:p>
            <a:endParaRPr lang="fr-FR" sz="1100" dirty="0">
              <a:latin typeface="Berlin Sans FB" panose="020E0602020502020306" pitchFamily="34" charset="0"/>
            </a:endParaRPr>
          </a:p>
        </p:txBody>
      </p:sp>
      <p:sp>
        <p:nvSpPr>
          <p:cNvPr id="78" name="ZoneTexte 77"/>
          <p:cNvSpPr txBox="1"/>
          <p:nvPr/>
        </p:nvSpPr>
        <p:spPr>
          <a:xfrm>
            <a:off x="6251965" y="2148701"/>
            <a:ext cx="2892036" cy="1431161"/>
          </a:xfrm>
          <a:prstGeom prst="rect">
            <a:avLst/>
          </a:prstGeom>
          <a:noFill/>
        </p:spPr>
        <p:txBody>
          <a:bodyPr wrap="square" rtlCol="0">
            <a:spAutoFit/>
          </a:bodyPr>
          <a:lstStyle/>
          <a:p>
            <a:pPr marL="285750" indent="-285750">
              <a:buFont typeface="Wingdings 2" panose="05020102010507070707" pitchFamily="18" charset="2"/>
              <a:buChar char="Ç"/>
            </a:pPr>
            <a:r>
              <a:rPr lang="fr-FR" sz="1100" dirty="0" smtClean="0">
                <a:latin typeface="Berlin Sans FB" panose="020E0602020502020306" pitchFamily="34" charset="0"/>
              </a:rPr>
              <a:t>Possibilité d’avoir un bien sur-mesure </a:t>
            </a:r>
          </a:p>
          <a:p>
            <a:endParaRPr lang="fr-FR" sz="500" dirty="0" smtClean="0">
              <a:latin typeface="Berlin Sans FB" panose="020E0602020502020306" pitchFamily="34" charset="0"/>
            </a:endParaRPr>
          </a:p>
          <a:p>
            <a:pPr marL="285750" indent="-285750">
              <a:buFontTx/>
              <a:buChar char="-"/>
            </a:pPr>
            <a:r>
              <a:rPr lang="fr-FR" sz="1100" dirty="0" smtClean="0">
                <a:latin typeface="Berlin Sans FB" panose="020E0602020502020306" pitchFamily="34" charset="0"/>
              </a:rPr>
              <a:t>Délai de construction (frais supplémentaires)</a:t>
            </a:r>
          </a:p>
          <a:p>
            <a:pPr marL="285750" indent="-285750">
              <a:buFontTx/>
              <a:buChar char="-"/>
            </a:pPr>
            <a:endParaRPr lang="fr-FR" sz="500" dirty="0" smtClean="0">
              <a:latin typeface="Berlin Sans FB" panose="020E0602020502020306" pitchFamily="34" charset="0"/>
            </a:endParaRPr>
          </a:p>
          <a:p>
            <a:pPr marL="285750" indent="-285750">
              <a:buFontTx/>
              <a:buChar char="-"/>
            </a:pPr>
            <a:r>
              <a:rPr lang="fr-FR" sz="1100" dirty="0" smtClean="0">
                <a:latin typeface="Berlin Sans FB" panose="020E0602020502020306" pitchFamily="34" charset="0"/>
              </a:rPr>
              <a:t>Commencer à payer la construction du nouveau bien en même temps que le loyer actuel (si locataire). </a:t>
            </a:r>
          </a:p>
          <a:p>
            <a:endParaRPr lang="fr-FR" sz="1100" dirty="0">
              <a:latin typeface="Berlin Sans FB" panose="020E0602020502020306" pitchFamily="34" charset="0"/>
            </a:endParaRPr>
          </a:p>
        </p:txBody>
      </p:sp>
      <p:cxnSp>
        <p:nvCxnSpPr>
          <p:cNvPr id="79" name="Connecteur droit 78"/>
          <p:cNvCxnSpPr/>
          <p:nvPr/>
        </p:nvCxnSpPr>
        <p:spPr>
          <a:xfrm>
            <a:off x="47297" y="1059582"/>
            <a:ext cx="8941683" cy="0"/>
          </a:xfrm>
          <a:prstGeom prst="line">
            <a:avLst/>
          </a:prstGeom>
          <a:ln>
            <a:prstDash val="dash"/>
          </a:ln>
        </p:spPr>
        <p:style>
          <a:lnRef idx="1">
            <a:schemeClr val="dk1"/>
          </a:lnRef>
          <a:fillRef idx="0">
            <a:schemeClr val="dk1"/>
          </a:fillRef>
          <a:effectRef idx="0">
            <a:schemeClr val="dk1"/>
          </a:effectRef>
          <a:fontRef idx="minor">
            <a:schemeClr val="tx1"/>
          </a:fontRef>
        </p:style>
      </p:cxnSp>
      <p:cxnSp>
        <p:nvCxnSpPr>
          <p:cNvPr id="82" name="Connecteur droit 81"/>
          <p:cNvCxnSpPr/>
          <p:nvPr/>
        </p:nvCxnSpPr>
        <p:spPr>
          <a:xfrm flipV="1">
            <a:off x="381679" y="921635"/>
            <a:ext cx="0" cy="2472083"/>
          </a:xfrm>
          <a:prstGeom prst="line">
            <a:avLst/>
          </a:prstGeom>
          <a:ln>
            <a:prstDash val="dash"/>
          </a:ln>
        </p:spPr>
        <p:style>
          <a:lnRef idx="1">
            <a:schemeClr val="dk1"/>
          </a:lnRef>
          <a:fillRef idx="0">
            <a:schemeClr val="dk1"/>
          </a:fillRef>
          <a:effectRef idx="0">
            <a:schemeClr val="dk1"/>
          </a:effectRef>
          <a:fontRef idx="minor">
            <a:schemeClr val="tx1"/>
          </a:fontRef>
        </p:style>
      </p:cxnSp>
      <p:cxnSp>
        <p:nvCxnSpPr>
          <p:cNvPr id="86" name="Connecteur droit 85"/>
          <p:cNvCxnSpPr/>
          <p:nvPr/>
        </p:nvCxnSpPr>
        <p:spPr>
          <a:xfrm>
            <a:off x="47297" y="3465726"/>
            <a:ext cx="8932626" cy="0"/>
          </a:xfrm>
          <a:prstGeom prst="line">
            <a:avLst/>
          </a:prstGeom>
          <a:ln>
            <a:prstDash val="dash"/>
          </a:ln>
        </p:spPr>
        <p:style>
          <a:lnRef idx="1">
            <a:schemeClr val="dk1"/>
          </a:lnRef>
          <a:fillRef idx="0">
            <a:schemeClr val="dk1"/>
          </a:fillRef>
          <a:effectRef idx="0">
            <a:schemeClr val="dk1"/>
          </a:effectRef>
          <a:fontRef idx="minor">
            <a:schemeClr val="tx1"/>
          </a:fontRef>
        </p:style>
      </p:cxnSp>
      <p:sp>
        <p:nvSpPr>
          <p:cNvPr id="93" name="ZoneTexte 92"/>
          <p:cNvSpPr txBox="1"/>
          <p:nvPr/>
        </p:nvSpPr>
        <p:spPr>
          <a:xfrm>
            <a:off x="3584934" y="3867894"/>
            <a:ext cx="3233258" cy="830997"/>
          </a:xfrm>
          <a:prstGeom prst="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p:spPr>
        <p:txBody>
          <a:bodyPr wrap="square" rtlCol="0">
            <a:spAutoFit/>
          </a:bodyPr>
          <a:lstStyle/>
          <a:p>
            <a:pPr algn="ctr"/>
            <a:r>
              <a:rPr lang="fr-FR" sz="1600" b="1" dirty="0" smtClean="0">
                <a:latin typeface="Berlin Sans FB" panose="020E0602020502020306" pitchFamily="34" charset="0"/>
              </a:rPr>
              <a:t>Dans tous les cas : se demander si le bien pourra se revendre facilement. </a:t>
            </a:r>
            <a:endParaRPr lang="fr-FR" sz="1600" b="1" dirty="0">
              <a:latin typeface="Berlin Sans FB" panose="020E0602020502020306" pitchFamily="34" charset="0"/>
            </a:endParaRPr>
          </a:p>
        </p:txBody>
      </p:sp>
      <p:sp>
        <p:nvSpPr>
          <p:cNvPr id="95" name="ZoneTexte 94"/>
          <p:cNvSpPr txBox="1"/>
          <p:nvPr/>
        </p:nvSpPr>
        <p:spPr>
          <a:xfrm rot="21256159">
            <a:off x="2061951" y="4077676"/>
            <a:ext cx="1047082" cy="338554"/>
          </a:xfrm>
          <a:prstGeom prst="rect">
            <a:avLst/>
          </a:prstGeom>
          <a:noFill/>
        </p:spPr>
        <p:txBody>
          <a:bodyPr wrap="none" rtlCol="0">
            <a:spAutoFit/>
          </a:bodyPr>
          <a:lstStyle/>
          <a:p>
            <a:r>
              <a:rPr lang="fr-FR" sz="1600" dirty="0" smtClean="0">
                <a:solidFill>
                  <a:schemeClr val="bg1">
                    <a:lumMod val="50000"/>
                  </a:schemeClr>
                </a:solidFill>
                <a:latin typeface="Berlin Sans FB" panose="020E0602020502020306" pitchFamily="34" charset="0"/>
              </a:rPr>
              <a:t>luminosité</a:t>
            </a:r>
            <a:endParaRPr lang="fr-FR" sz="1600" dirty="0">
              <a:solidFill>
                <a:schemeClr val="bg1">
                  <a:lumMod val="50000"/>
                </a:schemeClr>
              </a:solidFill>
              <a:latin typeface="Berlin Sans FB" panose="020E0602020502020306" pitchFamily="34" charset="0"/>
            </a:endParaRPr>
          </a:p>
        </p:txBody>
      </p:sp>
      <p:sp>
        <p:nvSpPr>
          <p:cNvPr id="96" name="ZoneTexte 95"/>
          <p:cNvSpPr txBox="1"/>
          <p:nvPr/>
        </p:nvSpPr>
        <p:spPr>
          <a:xfrm>
            <a:off x="1118446" y="4531731"/>
            <a:ext cx="1146468" cy="338554"/>
          </a:xfrm>
          <a:prstGeom prst="rect">
            <a:avLst/>
          </a:prstGeom>
          <a:noFill/>
        </p:spPr>
        <p:txBody>
          <a:bodyPr wrap="none" rtlCol="0">
            <a:spAutoFit/>
          </a:bodyPr>
          <a:lstStyle/>
          <a:p>
            <a:r>
              <a:rPr lang="fr-FR" sz="1600" dirty="0" smtClean="0">
                <a:solidFill>
                  <a:schemeClr val="bg1">
                    <a:lumMod val="50000"/>
                  </a:schemeClr>
                </a:solidFill>
                <a:latin typeface="Berlin Sans FB" panose="020E0602020502020306" pitchFamily="34" charset="0"/>
              </a:rPr>
              <a:t>commodité</a:t>
            </a:r>
            <a:endParaRPr lang="fr-FR" sz="1600" dirty="0">
              <a:solidFill>
                <a:schemeClr val="bg1">
                  <a:lumMod val="50000"/>
                </a:schemeClr>
              </a:solidFill>
              <a:latin typeface="Berlin Sans FB" panose="020E0602020502020306" pitchFamily="34" charset="0"/>
            </a:endParaRPr>
          </a:p>
        </p:txBody>
      </p:sp>
      <p:sp>
        <p:nvSpPr>
          <p:cNvPr id="97" name="ZoneTexte 96"/>
          <p:cNvSpPr txBox="1"/>
          <p:nvPr/>
        </p:nvSpPr>
        <p:spPr>
          <a:xfrm rot="506500">
            <a:off x="1328198" y="3702496"/>
            <a:ext cx="1175322" cy="338554"/>
          </a:xfrm>
          <a:prstGeom prst="rect">
            <a:avLst/>
          </a:prstGeom>
          <a:noFill/>
        </p:spPr>
        <p:txBody>
          <a:bodyPr wrap="none" rtlCol="0">
            <a:spAutoFit/>
          </a:bodyPr>
          <a:lstStyle/>
          <a:p>
            <a:r>
              <a:rPr lang="fr-FR" sz="1600" dirty="0" smtClean="0">
                <a:solidFill>
                  <a:schemeClr val="bg1">
                    <a:lumMod val="50000"/>
                  </a:schemeClr>
                </a:solidFill>
                <a:latin typeface="Berlin Sans FB" panose="020E0602020502020306" pitchFamily="34" charset="0"/>
              </a:rPr>
              <a:t>frais à venir</a:t>
            </a:r>
            <a:endParaRPr lang="fr-FR" sz="1600" dirty="0">
              <a:solidFill>
                <a:schemeClr val="bg1">
                  <a:lumMod val="50000"/>
                </a:schemeClr>
              </a:solidFill>
              <a:latin typeface="Berlin Sans FB" panose="020E0602020502020306" pitchFamily="34" charset="0"/>
            </a:endParaRPr>
          </a:p>
        </p:txBody>
      </p:sp>
      <p:sp>
        <p:nvSpPr>
          <p:cNvPr id="98" name="ZoneTexte 97"/>
          <p:cNvSpPr txBox="1"/>
          <p:nvPr/>
        </p:nvSpPr>
        <p:spPr>
          <a:xfrm rot="21282220">
            <a:off x="95599" y="4219768"/>
            <a:ext cx="880369" cy="338554"/>
          </a:xfrm>
          <a:prstGeom prst="rect">
            <a:avLst/>
          </a:prstGeom>
          <a:noFill/>
        </p:spPr>
        <p:txBody>
          <a:bodyPr wrap="none" rtlCol="0">
            <a:spAutoFit/>
          </a:bodyPr>
          <a:lstStyle/>
          <a:p>
            <a:r>
              <a:rPr lang="fr-FR" sz="1600" dirty="0" smtClean="0">
                <a:solidFill>
                  <a:schemeClr val="bg1">
                    <a:lumMod val="50000"/>
                  </a:schemeClr>
                </a:solidFill>
                <a:latin typeface="Berlin Sans FB" panose="020E0602020502020306" pitchFamily="34" charset="0"/>
              </a:rPr>
              <a:t>isolation</a:t>
            </a:r>
            <a:endParaRPr lang="fr-FR" sz="1600" dirty="0">
              <a:solidFill>
                <a:schemeClr val="bg1">
                  <a:lumMod val="50000"/>
                </a:schemeClr>
              </a:solidFill>
              <a:latin typeface="Berlin Sans FB" panose="020E0602020502020306" pitchFamily="34" charset="0"/>
            </a:endParaRPr>
          </a:p>
        </p:txBody>
      </p:sp>
      <p:sp>
        <p:nvSpPr>
          <p:cNvPr id="99" name="ZoneTexte 98"/>
          <p:cNvSpPr txBox="1"/>
          <p:nvPr/>
        </p:nvSpPr>
        <p:spPr>
          <a:xfrm>
            <a:off x="2198217" y="4528341"/>
            <a:ext cx="319318" cy="338554"/>
          </a:xfrm>
          <a:prstGeom prst="rect">
            <a:avLst/>
          </a:prstGeom>
          <a:noFill/>
        </p:spPr>
        <p:txBody>
          <a:bodyPr wrap="none" rtlCol="0">
            <a:spAutoFit/>
          </a:bodyPr>
          <a:lstStyle/>
          <a:p>
            <a:r>
              <a:rPr lang="fr-FR" sz="1600" dirty="0" smtClean="0">
                <a:solidFill>
                  <a:schemeClr val="bg1">
                    <a:lumMod val="50000"/>
                  </a:schemeClr>
                </a:solidFill>
                <a:latin typeface="Berlin Sans FB" panose="020E0602020502020306" pitchFamily="34" charset="0"/>
              </a:rPr>
              <a:t>…</a:t>
            </a:r>
            <a:endParaRPr lang="fr-FR" sz="1600" dirty="0">
              <a:solidFill>
                <a:schemeClr val="bg1">
                  <a:lumMod val="50000"/>
                </a:schemeClr>
              </a:solidFill>
              <a:latin typeface="Berlin Sans FB" panose="020E0602020502020306" pitchFamily="34" charset="0"/>
            </a:endParaRPr>
          </a:p>
        </p:txBody>
      </p:sp>
      <p:sp>
        <p:nvSpPr>
          <p:cNvPr id="33" name="ZoneTexte 32"/>
          <p:cNvSpPr txBox="1"/>
          <p:nvPr/>
        </p:nvSpPr>
        <p:spPr>
          <a:xfrm>
            <a:off x="6553200" y="3488860"/>
            <a:ext cx="2561920" cy="215444"/>
          </a:xfrm>
          <a:prstGeom prst="rect">
            <a:avLst/>
          </a:prstGeom>
          <a:noFill/>
        </p:spPr>
        <p:txBody>
          <a:bodyPr wrap="none" rtlCol="0">
            <a:spAutoFit/>
          </a:bodyPr>
          <a:lstStyle/>
          <a:p>
            <a:r>
              <a:rPr lang="fr-FR" sz="800" dirty="0" smtClean="0">
                <a:latin typeface="Berlin Sans FB" panose="020E0602020502020306" pitchFamily="34" charset="0"/>
              </a:rPr>
              <a:t>* Taux donnés à titre indicatif, susceptibles d’évolution. </a:t>
            </a:r>
            <a:endParaRPr lang="fr-FR" sz="800" dirty="0">
              <a:latin typeface="Berlin Sans FB" panose="020E0602020502020306" pitchFamily="34" charset="0"/>
            </a:endParaRPr>
          </a:p>
        </p:txBody>
      </p:sp>
      <p:sp>
        <p:nvSpPr>
          <p:cNvPr id="4" name="ZoneTexte 3">
            <a:hlinkClick r:id="rId14"/>
          </p:cNvPr>
          <p:cNvSpPr txBox="1"/>
          <p:nvPr/>
        </p:nvSpPr>
        <p:spPr>
          <a:xfrm flipH="1">
            <a:off x="7128764" y="3900413"/>
            <a:ext cx="1928960" cy="615553"/>
          </a:xfrm>
          <a:prstGeom prst="rect">
            <a:avLst/>
          </a:prstGeom>
          <a:noFill/>
        </p:spPr>
        <p:txBody>
          <a:bodyPr wrap="square" rtlCol="0">
            <a:spAutoFit/>
          </a:bodyPr>
          <a:lstStyle/>
          <a:p>
            <a:pPr algn="ctr"/>
            <a:r>
              <a:rPr lang="fr-FR" sz="1200" dirty="0" smtClean="0">
                <a:solidFill>
                  <a:srgbClr val="990033"/>
                </a:solidFill>
                <a:latin typeface="Berlin Sans FB" panose="020E0602020502020306" pitchFamily="34" charset="0"/>
              </a:rPr>
              <a:t>Quels sont les prix </a:t>
            </a:r>
          </a:p>
          <a:p>
            <a:pPr algn="ctr"/>
            <a:r>
              <a:rPr lang="fr-FR" sz="1200" dirty="0" smtClean="0">
                <a:solidFill>
                  <a:srgbClr val="990033"/>
                </a:solidFill>
                <a:latin typeface="Berlin Sans FB" panose="020E0602020502020306" pitchFamily="34" charset="0"/>
              </a:rPr>
              <a:t>pratiqués dans ma région ? </a:t>
            </a:r>
          </a:p>
          <a:p>
            <a:pPr algn="ctr"/>
            <a:r>
              <a:rPr lang="fr-FR" sz="1000" dirty="0" smtClean="0">
                <a:solidFill>
                  <a:srgbClr val="990033"/>
                </a:solidFill>
                <a:latin typeface="Berlin Sans FB" panose="020E0602020502020306" pitchFamily="34" charset="0"/>
              </a:rPr>
              <a:t>(hors Alsace Moselle)</a:t>
            </a:r>
            <a:endParaRPr lang="fr-FR" sz="1000" dirty="0">
              <a:solidFill>
                <a:srgbClr val="990033"/>
              </a:solidFill>
              <a:latin typeface="Berlin Sans FB" panose="020E0602020502020306" pitchFamily="34" charset="0"/>
            </a:endParaRPr>
          </a:p>
        </p:txBody>
      </p:sp>
      <p:pic>
        <p:nvPicPr>
          <p:cNvPr id="5" name="Image 4">
            <a:hlinkClick r:id="rId14"/>
          </p:cNvPr>
          <p:cNvPicPr>
            <a:picLocks noChangeAspect="1"/>
          </p:cNvPicPr>
          <p:nvPr/>
        </p:nvPicPr>
        <p:blipFill>
          <a:blip r:embed="rId15">
            <a:extLst>
              <a:ext uri="{BEBA8EAE-BF5A-486C-A8C5-ECC9F3942E4B}">
                <a14:imgProps xmlns:a14="http://schemas.microsoft.com/office/drawing/2010/main">
                  <a14:imgLayer r:embed="rId16">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a:off x="7726493" y="4498398"/>
            <a:ext cx="400985" cy="400985"/>
          </a:xfrm>
          <a:prstGeom prst="rect">
            <a:avLst/>
          </a:prstGeom>
        </p:spPr>
      </p:pic>
      <p:sp>
        <p:nvSpPr>
          <p:cNvPr id="94" name="ZoneTexte 93"/>
          <p:cNvSpPr txBox="1"/>
          <p:nvPr/>
        </p:nvSpPr>
        <p:spPr>
          <a:xfrm rot="20139481">
            <a:off x="161157" y="3795805"/>
            <a:ext cx="1120820" cy="338554"/>
          </a:xfrm>
          <a:prstGeom prst="rect">
            <a:avLst/>
          </a:prstGeom>
          <a:noFill/>
        </p:spPr>
        <p:txBody>
          <a:bodyPr wrap="none" rtlCol="0">
            <a:spAutoFit/>
          </a:bodyPr>
          <a:lstStyle/>
          <a:p>
            <a:r>
              <a:rPr lang="fr-FR" sz="1600" dirty="0">
                <a:solidFill>
                  <a:schemeClr val="bg1">
                    <a:lumMod val="50000"/>
                  </a:schemeClr>
                </a:solidFill>
                <a:latin typeface="Berlin Sans FB" panose="020E0602020502020306" pitchFamily="34" charset="0"/>
              </a:rPr>
              <a:t>l</a:t>
            </a:r>
            <a:r>
              <a:rPr lang="fr-FR" sz="1600" dirty="0" smtClean="0">
                <a:solidFill>
                  <a:schemeClr val="bg1">
                    <a:lumMod val="50000"/>
                  </a:schemeClr>
                </a:solidFill>
                <a:latin typeface="Berlin Sans FB" panose="020E0602020502020306" pitchFamily="34" charset="0"/>
              </a:rPr>
              <a:t>ocalisation</a:t>
            </a:r>
            <a:endParaRPr lang="fr-FR" sz="1600" dirty="0">
              <a:solidFill>
                <a:schemeClr val="bg1">
                  <a:lumMod val="50000"/>
                </a:schemeClr>
              </a:solidFill>
              <a:latin typeface="Berlin Sans FB" panose="020E0602020502020306" pitchFamily="34" charset="0"/>
            </a:endParaRPr>
          </a:p>
        </p:txBody>
      </p:sp>
      <p:pic>
        <p:nvPicPr>
          <p:cNvPr id="7"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9760396" y="4726075"/>
            <a:ext cx="356220" cy="356220"/>
          </a:xfrm>
          <a:prstGeom prst="rect">
            <a:avLst/>
          </a:prstGeom>
        </p:spPr>
      </p:pic>
      <p:pic>
        <p:nvPicPr>
          <p:cNvPr id="37" name="Image 36"/>
          <p:cNvPicPr>
            <a:picLocks noChangeAspect="1"/>
          </p:cNvPicPr>
          <p:nvPr/>
        </p:nvPicPr>
        <p:blipFill rotWithShape="1">
          <a:blip r:embed="rId18">
            <a:duotone>
              <a:schemeClr val="accent2">
                <a:shade val="45000"/>
                <a:satMod val="135000"/>
              </a:schemeClr>
              <a:prstClr val="white"/>
            </a:duotone>
          </a:blip>
          <a:srcRect l="-1928" t="-32578" r="-1" b="4829"/>
          <a:stretch/>
        </p:blipFill>
        <p:spPr>
          <a:xfrm>
            <a:off x="8134841" y="233722"/>
            <a:ext cx="915067" cy="116547"/>
          </a:xfrm>
          <a:prstGeom prst="rect">
            <a:avLst/>
          </a:prstGeom>
        </p:spPr>
      </p:pic>
      <p:sp>
        <p:nvSpPr>
          <p:cNvPr id="38" name="ZoneTexte 37"/>
          <p:cNvSpPr txBox="1"/>
          <p:nvPr/>
        </p:nvSpPr>
        <p:spPr>
          <a:xfrm>
            <a:off x="3551515" y="4853512"/>
            <a:ext cx="1468672" cy="261610"/>
          </a:xfrm>
          <a:prstGeom prst="rect">
            <a:avLst/>
          </a:prstGeom>
          <a:noFill/>
        </p:spPr>
        <p:txBody>
          <a:bodyPr wrap="none" rtlCol="0">
            <a:spAutoFit/>
          </a:bodyPr>
          <a:lstStyle/>
          <a:p>
            <a:r>
              <a:rPr lang="fr-FR" sz="1100" dirty="0" smtClean="0">
                <a:latin typeface="Century Gothic" panose="020B0502020202020204" pitchFamily="34" charset="0"/>
              </a:rPr>
              <a:t>Document interne </a:t>
            </a:r>
            <a:endParaRPr lang="fr-FR" sz="1100" dirty="0">
              <a:latin typeface="Century Gothic" panose="020B0502020202020204" pitchFamily="34" charset="0"/>
            </a:endParaRPr>
          </a:p>
        </p:txBody>
      </p:sp>
      <p:pic>
        <p:nvPicPr>
          <p:cNvPr id="39" name="Image 38">
            <a:hlinkClick r:id="rId19" action="ppaction://hlinksldjump"/>
          </p:cNvPr>
          <p:cNvPicPr>
            <a:picLocks noChangeAspect="1"/>
          </p:cNvPicPr>
          <p:nvPr/>
        </p:nvPicPr>
        <p:blipFill>
          <a:blip r:embed="rId20"/>
          <a:stretch>
            <a:fillRect/>
          </a:stretch>
        </p:blipFill>
        <p:spPr>
          <a:xfrm>
            <a:off x="116398" y="4736762"/>
            <a:ext cx="1054458" cy="355072"/>
          </a:xfrm>
          <a:prstGeom prst="rect">
            <a:avLst/>
          </a:prstGeom>
        </p:spPr>
      </p:pic>
    </p:spTree>
    <p:extLst>
      <p:ext uri="{BB962C8B-B14F-4D97-AF65-F5344CB8AC3E}">
        <p14:creationId xmlns:p14="http://schemas.microsoft.com/office/powerpoint/2010/main" val="4226902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926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35980" y="0"/>
            <a:ext cx="4708020" cy="5143500"/>
          </a:xfrm>
          <a:prstGeom prst="rect">
            <a:avLst/>
          </a:prstGeom>
        </p:spPr>
      </p:pic>
      <p:sp>
        <p:nvSpPr>
          <p:cNvPr id="4" name="Rectangle 3"/>
          <p:cNvSpPr/>
          <p:nvPr/>
        </p:nvSpPr>
        <p:spPr>
          <a:xfrm>
            <a:off x="0" y="0"/>
            <a:ext cx="4573800" cy="5143500"/>
          </a:xfrm>
          <a:prstGeom prst="rect">
            <a:avLst/>
          </a:prstGeom>
          <a:solidFill>
            <a:schemeClr val="bg1"/>
          </a:solidFill>
          <a:ln>
            <a:noFill/>
          </a:ln>
          <a:effectLst>
            <a:outerShdw blurRad="50800" dist="38100" sx="101000" sy="101000" algn="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dirty="0"/>
          </a:p>
        </p:txBody>
      </p:sp>
      <p:pic>
        <p:nvPicPr>
          <p:cNvPr id="6" name="Image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800900" y="4501944"/>
            <a:ext cx="972000" cy="218096"/>
          </a:xfrm>
          <a:prstGeom prst="rect">
            <a:avLst/>
          </a:prstGeom>
        </p:spPr>
      </p:pic>
      <p:sp>
        <p:nvSpPr>
          <p:cNvPr id="7" name="ZoneTexte 6"/>
          <p:cNvSpPr txBox="1"/>
          <p:nvPr/>
        </p:nvSpPr>
        <p:spPr>
          <a:xfrm>
            <a:off x="1806934" y="4867228"/>
            <a:ext cx="978011" cy="92333"/>
          </a:xfrm>
          <a:prstGeom prst="rect">
            <a:avLst/>
          </a:prstGeom>
          <a:noFill/>
        </p:spPr>
        <p:txBody>
          <a:bodyPr wrap="square" lIns="0" tIns="0" rIns="0" bIns="0" rtlCol="0">
            <a:spAutoFit/>
          </a:bodyPr>
          <a:lstStyle/>
          <a:p>
            <a:pPr algn="just"/>
            <a:r>
              <a:rPr lang="fr-FR" sz="600" b="1" dirty="0">
                <a:solidFill>
                  <a:schemeClr val="bg2">
                    <a:lumMod val="50000"/>
                  </a:schemeClr>
                </a:solidFill>
                <a:latin typeface="Arial Narrow" panose="020B0606020202030204" pitchFamily="34" charset="0"/>
              </a:rPr>
              <a:t>MARKETING . Marchés &amp; Offres</a:t>
            </a:r>
          </a:p>
        </p:txBody>
      </p:sp>
      <p:pic>
        <p:nvPicPr>
          <p:cNvPr id="8" name="Image 7">
            <a:hlinkClick r:id="rId8" action="ppaction://hlinksldjump"/>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350939" y="2568484"/>
            <a:ext cx="1890000" cy="536051"/>
          </a:xfrm>
          <a:prstGeom prst="rect">
            <a:avLst/>
          </a:prstGeom>
        </p:spPr>
      </p:pic>
      <p:pic>
        <p:nvPicPr>
          <p:cNvPr id="9" name="Image 8"/>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28626" y="1171227"/>
            <a:ext cx="3213000" cy="1019637"/>
          </a:xfrm>
          <a:prstGeom prst="rect">
            <a:avLst/>
          </a:prstGeom>
        </p:spPr>
      </p:pic>
      <p:cxnSp>
        <p:nvCxnSpPr>
          <p:cNvPr id="12" name="Connecteur droit 11"/>
          <p:cNvCxnSpPr/>
          <p:nvPr/>
        </p:nvCxnSpPr>
        <p:spPr>
          <a:xfrm>
            <a:off x="1520927" y="2237932"/>
            <a:ext cx="1485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455141" y="1160711"/>
            <a:ext cx="3612803"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0099848" y="4749903"/>
            <a:ext cx="304800" cy="304800"/>
          </a:xfrm>
          <a:prstGeom prst="rect">
            <a:avLst/>
          </a:prstGeom>
        </p:spPr>
      </p:pic>
      <p:pic>
        <p:nvPicPr>
          <p:cNvPr id="15" name="Son enregistré">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9571384" y="3867894"/>
            <a:ext cx="376808" cy="376808"/>
          </a:xfrm>
          <a:prstGeom prst="rect">
            <a:avLst/>
          </a:prstGeom>
        </p:spPr>
      </p:pic>
      <p:pic>
        <p:nvPicPr>
          <p:cNvPr id="2" name="Image 1"/>
          <p:cNvPicPr>
            <a:picLocks noChangeAspect="1"/>
          </p:cNvPicPr>
          <p:nvPr/>
        </p:nvPicPr>
        <p:blipFill rotWithShape="1">
          <a:blip r:embed="rId12"/>
          <a:srcRect l="41774" b="5530"/>
          <a:stretch/>
        </p:blipFill>
        <p:spPr>
          <a:xfrm>
            <a:off x="668988" y="1554674"/>
            <a:ext cx="3222874" cy="483640"/>
          </a:xfrm>
          <a:prstGeom prst="rect">
            <a:avLst/>
          </a:prstGeom>
        </p:spPr>
      </p:pic>
      <p:pic>
        <p:nvPicPr>
          <p:cNvPr id="16" name="Image 15"/>
          <p:cNvPicPr>
            <a:picLocks noChangeAspect="1"/>
          </p:cNvPicPr>
          <p:nvPr/>
        </p:nvPicPr>
        <p:blipFill rotWithShape="1">
          <a:blip r:embed="rId12"/>
          <a:srcRect r="58322" b="-2329"/>
          <a:stretch/>
        </p:blipFill>
        <p:spPr>
          <a:xfrm>
            <a:off x="1086183" y="1069053"/>
            <a:ext cx="2350717" cy="533818"/>
          </a:xfrm>
          <a:prstGeom prst="rect">
            <a:avLst/>
          </a:prstGeom>
        </p:spPr>
      </p:pic>
    </p:spTree>
    <p:extLst>
      <p:ext uri="{BB962C8B-B14F-4D97-AF65-F5344CB8AC3E}">
        <p14:creationId xmlns:p14="http://schemas.microsoft.com/office/powerpoint/2010/main" val="308249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352" fill="hold"/>
                                        <p:tgtEl>
                                          <p:spTgt spid="13"/>
                                        </p:tgtEl>
                                      </p:cBhvr>
                                    </p:cmd>
                                  </p:childTnLst>
                                </p:cTn>
                              </p:par>
                            </p:childTnLst>
                          </p:cTn>
                        </p:par>
                        <p:par>
                          <p:cTn id="7" fill="hold">
                            <p:stCondLst>
                              <p:cond delay="8352"/>
                            </p:stCondLst>
                            <p:childTnLst>
                              <p:par>
                                <p:cTn id="8" presetID="1" presetClass="mediacall" presetSubtype="0" fill="hold" nodeType="afterEffect">
                                  <p:stCondLst>
                                    <p:cond delay="0"/>
                                  </p:stCondLst>
                                  <p:childTnLst>
                                    <p:cmd type="call" cmd="playFrom(0.0)">
                                      <p:cBhvr>
                                        <p:cTn id="9" dur="11115"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13"/>
                </p:tgtEl>
              </p:cMediaNode>
            </p:audio>
            <p:audio>
              <p:cMediaNode vol="80000">
                <p:cTn id="11" fill="hold" display="0">
                  <p:stCondLst>
                    <p:cond delay="indefinite"/>
                  </p:stCondLst>
                  <p:endCondLst>
                    <p:cond evt="onStopAudio" delay="0">
                      <p:tgtEl>
                        <p:sldTgt/>
                      </p:tgtEl>
                    </p:cond>
                  </p:endCondLst>
                </p:cTn>
                <p:tgtEl>
                  <p:spTgt spid="15"/>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301502" y="782516"/>
            <a:ext cx="3838450" cy="478133"/>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1200" dirty="0" smtClean="0">
                <a:latin typeface="Berlin Sans FB" panose="020E0602020502020306" pitchFamily="34" charset="0"/>
              </a:rPr>
              <a:t>ACHETEUR                                    VENDEUR</a:t>
            </a:r>
            <a:endParaRPr lang="fr-FR" sz="1200" dirty="0">
              <a:latin typeface="Berlin Sans FB" panose="020E0602020502020306" pitchFamily="34" charset="0"/>
            </a:endParaRPr>
          </a:p>
        </p:txBody>
      </p:sp>
      <p:cxnSp>
        <p:nvCxnSpPr>
          <p:cNvPr id="4" name="Connecteur droit 3"/>
          <p:cNvCxnSpPr/>
          <p:nvPr/>
        </p:nvCxnSpPr>
        <p:spPr>
          <a:xfrm>
            <a:off x="2342717" y="1354546"/>
            <a:ext cx="0" cy="1800200"/>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0" name="ZoneTexte 19"/>
          <p:cNvSpPr txBox="1"/>
          <p:nvPr/>
        </p:nvSpPr>
        <p:spPr>
          <a:xfrm>
            <a:off x="323528" y="3651870"/>
            <a:ext cx="7059946" cy="738664"/>
          </a:xfrm>
          <a:prstGeom prst="rect">
            <a:avLst/>
          </a:prstGeom>
          <a:noFill/>
        </p:spPr>
        <p:txBody>
          <a:bodyPr wrap="none" rtlCol="0">
            <a:spAutoFit/>
          </a:bodyPr>
          <a:lstStyle/>
          <a:p>
            <a:pPr marL="285750" indent="-285750">
              <a:buClr>
                <a:srgbClr val="FF0000"/>
              </a:buClr>
              <a:buFont typeface="Wingdings" panose="05000000000000000000" pitchFamily="2" charset="2"/>
              <a:buChar char="n"/>
            </a:pPr>
            <a:r>
              <a:rPr lang="fr-FR" sz="1400" dirty="0" smtClean="0">
                <a:latin typeface="Berlin Sans FB" panose="020E0602020502020306" pitchFamily="34" charset="0"/>
              </a:rPr>
              <a:t>Peut être signé via un </a:t>
            </a:r>
            <a:r>
              <a:rPr lang="fr-FR" sz="1400" dirty="0" smtClean="0">
                <a:solidFill>
                  <a:schemeClr val="bg1"/>
                </a:solidFill>
                <a:latin typeface="Berlin Sans FB" panose="020E0602020502020306" pitchFamily="34" charset="0"/>
              </a:rPr>
              <a:t>Notaire</a:t>
            </a:r>
            <a:r>
              <a:rPr lang="fr-FR" sz="1400" dirty="0" smtClean="0">
                <a:latin typeface="Berlin Sans FB" panose="020E0602020502020306" pitchFamily="34" charset="0"/>
              </a:rPr>
              <a:t> (acte authentique) ou non (sous seing privé).</a:t>
            </a:r>
          </a:p>
          <a:p>
            <a:pPr marL="285750" indent="-285750">
              <a:buClr>
                <a:srgbClr val="FF0000"/>
              </a:buClr>
              <a:buFont typeface="Wingdings" panose="05000000000000000000" pitchFamily="2" charset="2"/>
              <a:buChar char="n"/>
            </a:pPr>
            <a:r>
              <a:rPr lang="fr-FR" sz="1400" dirty="0" smtClean="0">
                <a:latin typeface="Berlin Sans FB" panose="020E0602020502020306" pitchFamily="34" charset="0"/>
              </a:rPr>
              <a:t>Si la vente passe par une agence immobilière, elle se charge de faire signer le précontrat. </a:t>
            </a:r>
          </a:p>
          <a:p>
            <a:pPr marL="285750" indent="-285750">
              <a:buClr>
                <a:srgbClr val="FF0000"/>
              </a:buClr>
              <a:buFont typeface="Wingdings" panose="05000000000000000000" pitchFamily="2" charset="2"/>
              <a:buChar char="n"/>
            </a:pPr>
            <a:r>
              <a:rPr lang="fr-FR" sz="1400" dirty="0" smtClean="0">
                <a:latin typeface="Berlin Sans FB" panose="020E0602020502020306" pitchFamily="34" charset="0"/>
              </a:rPr>
              <a:t>Signature possible de particulier à particulier (document accessible sur le net).  </a:t>
            </a:r>
            <a:endParaRPr lang="fr-FR" sz="1400" dirty="0">
              <a:latin typeface="Berlin Sans FB" panose="020E0602020502020306" pitchFamily="34" charset="0"/>
            </a:endParaRPr>
          </a:p>
        </p:txBody>
      </p:sp>
      <p:pic>
        <p:nvPicPr>
          <p:cNvPr id="31746" name="Picture 2" descr="Documents premium ic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26693" y="782517"/>
            <a:ext cx="478133" cy="478133"/>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7" descr="Signature premium icon"/>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365759" y="1031344"/>
            <a:ext cx="352418" cy="352418"/>
          </a:xfrm>
          <a:prstGeom prst="rect">
            <a:avLst/>
          </a:prstGeom>
          <a:noFill/>
          <a:extLst>
            <a:ext uri="{909E8E84-426E-40DD-AFC4-6F175D3DCCD1}">
              <a14:hiddenFill xmlns:a14="http://schemas.microsoft.com/office/drawing/2010/main">
                <a:solidFill>
                  <a:srgbClr val="FFFFFF"/>
                </a:solidFill>
              </a14:hiddenFill>
            </a:ext>
          </a:extLst>
        </p:spPr>
      </p:pic>
      <p:pic>
        <p:nvPicPr>
          <p:cNvPr id="31748" name="Picture 4" descr="Résultat de recherche d'images pour &quot;notaire&quot;">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408118" y="3509069"/>
            <a:ext cx="434479" cy="434479"/>
          </a:xfrm>
          <a:prstGeom prst="rect">
            <a:avLst/>
          </a:prstGeom>
          <a:noFill/>
          <a:extLst>
            <a:ext uri="{909E8E84-426E-40DD-AFC4-6F175D3DCCD1}">
              <a14:hiddenFill xmlns:a14="http://schemas.microsoft.com/office/drawing/2010/main">
                <a:solidFill>
                  <a:srgbClr val="FFFFFF"/>
                </a:solidFill>
              </a14:hiddenFill>
            </a:ext>
          </a:extLst>
        </p:spPr>
      </p:pic>
      <p:sp>
        <p:nvSpPr>
          <p:cNvPr id="26" name="ZoneTexte 25"/>
          <p:cNvSpPr txBox="1"/>
          <p:nvPr/>
        </p:nvSpPr>
        <p:spPr>
          <a:xfrm>
            <a:off x="1008323" y="2506140"/>
            <a:ext cx="1207679" cy="507831"/>
          </a:xfrm>
          <a:prstGeom prst="rect">
            <a:avLst/>
          </a:prstGeom>
          <a:noFill/>
        </p:spPr>
        <p:txBody>
          <a:bodyPr wrap="square" rtlCol="0">
            <a:spAutoFit/>
          </a:bodyPr>
          <a:lstStyle/>
          <a:p>
            <a:pPr>
              <a:buClr>
                <a:srgbClr val="C00000"/>
              </a:buClr>
            </a:pPr>
            <a:r>
              <a:rPr lang="fr-FR" sz="900" dirty="0" smtClean="0">
                <a:latin typeface="Berlin Sans FB" panose="020E0602020502020306" pitchFamily="34" charset="0"/>
              </a:rPr>
              <a:t>S’engage à trouver un financement pour acheter le bien. </a:t>
            </a:r>
          </a:p>
        </p:txBody>
      </p:sp>
      <p:cxnSp>
        <p:nvCxnSpPr>
          <p:cNvPr id="12" name="Connecteur droit 11"/>
          <p:cNvCxnSpPr/>
          <p:nvPr/>
        </p:nvCxnSpPr>
        <p:spPr>
          <a:xfrm>
            <a:off x="4139952" y="1260649"/>
            <a:ext cx="0" cy="1894097"/>
          </a:xfrm>
          <a:prstGeom prst="line">
            <a:avLst/>
          </a:prstGeom>
        </p:spPr>
        <p:style>
          <a:lnRef idx="1">
            <a:schemeClr val="dk1"/>
          </a:lnRef>
          <a:fillRef idx="0">
            <a:schemeClr val="dk1"/>
          </a:fillRef>
          <a:effectRef idx="0">
            <a:schemeClr val="dk1"/>
          </a:effectRef>
          <a:fontRef idx="minor">
            <a:schemeClr val="tx1"/>
          </a:fontRef>
        </p:style>
      </p:cxnSp>
      <p:cxnSp>
        <p:nvCxnSpPr>
          <p:cNvPr id="32" name="Connecteur droit 31"/>
          <p:cNvCxnSpPr/>
          <p:nvPr/>
        </p:nvCxnSpPr>
        <p:spPr>
          <a:xfrm>
            <a:off x="306315" y="1260648"/>
            <a:ext cx="0" cy="1894097"/>
          </a:xfrm>
          <a:prstGeom prst="line">
            <a:avLst/>
          </a:prstGeom>
        </p:spPr>
        <p:style>
          <a:lnRef idx="1">
            <a:schemeClr val="dk1"/>
          </a:lnRef>
          <a:fillRef idx="0">
            <a:schemeClr val="dk1"/>
          </a:fillRef>
          <a:effectRef idx="0">
            <a:schemeClr val="dk1"/>
          </a:effectRef>
          <a:fontRef idx="minor">
            <a:schemeClr val="tx1"/>
          </a:fontRef>
        </p:style>
      </p:cxnSp>
      <p:cxnSp>
        <p:nvCxnSpPr>
          <p:cNvPr id="33" name="Connecteur droit 32"/>
          <p:cNvCxnSpPr/>
          <p:nvPr/>
        </p:nvCxnSpPr>
        <p:spPr>
          <a:xfrm>
            <a:off x="301502" y="3154745"/>
            <a:ext cx="3838450" cy="0"/>
          </a:xfrm>
          <a:prstGeom prst="line">
            <a:avLst/>
          </a:prstGeom>
        </p:spPr>
        <p:style>
          <a:lnRef idx="1">
            <a:schemeClr val="dk1"/>
          </a:lnRef>
          <a:fillRef idx="0">
            <a:schemeClr val="dk1"/>
          </a:fillRef>
          <a:effectRef idx="0">
            <a:schemeClr val="dk1"/>
          </a:effectRef>
          <a:fontRef idx="minor">
            <a:schemeClr val="tx1"/>
          </a:fontRef>
        </p:style>
      </p:cxnSp>
      <p:cxnSp>
        <p:nvCxnSpPr>
          <p:cNvPr id="19" name="Connecteur droit avec flèche 18"/>
          <p:cNvCxnSpPr/>
          <p:nvPr/>
        </p:nvCxnSpPr>
        <p:spPr>
          <a:xfrm>
            <a:off x="6286510" y="1260921"/>
            <a:ext cx="0" cy="1342742"/>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pic>
        <p:nvPicPr>
          <p:cNvPr id="21" name="Picture 7" descr="Signature premium icon"/>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06510" y="851344"/>
            <a:ext cx="360000" cy="360000"/>
          </a:xfrm>
          <a:prstGeom prst="rect">
            <a:avLst/>
          </a:prstGeom>
          <a:noFill/>
          <a:extLst>
            <a:ext uri="{909E8E84-426E-40DD-AFC4-6F175D3DCCD1}">
              <a14:hiddenFill xmlns:a14="http://schemas.microsoft.com/office/drawing/2010/main">
                <a:solidFill>
                  <a:srgbClr val="FFFFFF"/>
                </a:solidFill>
              </a14:hiddenFill>
            </a:ext>
          </a:extLst>
        </p:spPr>
      </p:pic>
      <p:sp>
        <p:nvSpPr>
          <p:cNvPr id="22" name="ZoneTexte 21"/>
          <p:cNvSpPr txBox="1"/>
          <p:nvPr/>
        </p:nvSpPr>
        <p:spPr>
          <a:xfrm>
            <a:off x="5652120" y="2603663"/>
            <a:ext cx="1584176" cy="400110"/>
          </a:xfrm>
          <a:prstGeom prst="rect">
            <a:avLst/>
          </a:prstGeom>
          <a:noFill/>
          <a:ln>
            <a:solidFill>
              <a:schemeClr val="tx1"/>
            </a:solidFill>
          </a:ln>
        </p:spPr>
        <p:txBody>
          <a:bodyPr wrap="square" rtlCol="0">
            <a:spAutoFit/>
          </a:bodyPr>
          <a:lstStyle/>
          <a:p>
            <a:pPr algn="ctr"/>
            <a:r>
              <a:rPr lang="fr-FR" sz="1000" dirty="0" smtClean="0">
                <a:latin typeface="Berlin Sans FB" panose="020E0602020502020306" pitchFamily="34" charset="0"/>
              </a:rPr>
              <a:t>précontrat de vente (compromis ou promesse)</a:t>
            </a:r>
            <a:endParaRPr lang="fr-FR" sz="1000" dirty="0">
              <a:latin typeface="Berlin Sans FB" panose="020E0602020502020306" pitchFamily="34" charset="0"/>
            </a:endParaRPr>
          </a:p>
        </p:txBody>
      </p:sp>
      <p:cxnSp>
        <p:nvCxnSpPr>
          <p:cNvPr id="23" name="Connecteur droit avec flèche 22"/>
          <p:cNvCxnSpPr>
            <a:endCxn id="25" idx="0"/>
          </p:cNvCxnSpPr>
          <p:nvPr/>
        </p:nvCxnSpPr>
        <p:spPr>
          <a:xfrm>
            <a:off x="8336000" y="1260921"/>
            <a:ext cx="0" cy="1342742"/>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pic>
        <p:nvPicPr>
          <p:cNvPr id="24" name="Picture 21" descr="Property premium icon"/>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185700" y="900921"/>
            <a:ext cx="360000" cy="360000"/>
          </a:xfrm>
          <a:prstGeom prst="rect">
            <a:avLst/>
          </a:prstGeom>
          <a:noFill/>
          <a:extLst>
            <a:ext uri="{909E8E84-426E-40DD-AFC4-6F175D3DCCD1}">
              <a14:hiddenFill xmlns:a14="http://schemas.microsoft.com/office/drawing/2010/main">
                <a:solidFill>
                  <a:srgbClr val="FFFFFF"/>
                </a:solidFill>
              </a14:hiddenFill>
            </a:ext>
          </a:extLst>
        </p:spPr>
      </p:pic>
      <p:sp>
        <p:nvSpPr>
          <p:cNvPr id="25" name="ZoneTexte 24"/>
          <p:cNvSpPr txBox="1"/>
          <p:nvPr/>
        </p:nvSpPr>
        <p:spPr>
          <a:xfrm>
            <a:off x="7716317" y="2603663"/>
            <a:ext cx="1239366" cy="400110"/>
          </a:xfrm>
          <a:prstGeom prst="rect">
            <a:avLst/>
          </a:prstGeom>
          <a:solidFill>
            <a:schemeClr val="bg1"/>
          </a:solidFill>
          <a:ln w="3175">
            <a:solidFill>
              <a:schemeClr val="tx1"/>
            </a:solidFill>
          </a:ln>
        </p:spPr>
        <p:txBody>
          <a:bodyPr wrap="square" rtlCol="0">
            <a:spAutoFit/>
          </a:bodyPr>
          <a:lstStyle/>
          <a:p>
            <a:pPr algn="ctr"/>
            <a:r>
              <a:rPr lang="fr-FR" sz="1000" dirty="0" smtClean="0">
                <a:latin typeface="Berlin Sans FB" panose="020E0602020502020306" pitchFamily="34" charset="0"/>
              </a:rPr>
              <a:t>RDV chez le notaire pour la signature</a:t>
            </a:r>
          </a:p>
        </p:txBody>
      </p:sp>
      <p:sp>
        <p:nvSpPr>
          <p:cNvPr id="3" name="Double flèche horizontale 2"/>
          <p:cNvSpPr/>
          <p:nvPr/>
        </p:nvSpPr>
        <p:spPr>
          <a:xfrm>
            <a:off x="6372200" y="1689976"/>
            <a:ext cx="1872208" cy="242316"/>
          </a:xfrm>
          <a:prstGeom prst="leftRightArrow">
            <a:avLst/>
          </a:prstGeom>
        </p:spPr>
        <p:style>
          <a:lnRef idx="1">
            <a:schemeClr val="dk1"/>
          </a:lnRef>
          <a:fillRef idx="2">
            <a:schemeClr val="dk1"/>
          </a:fillRef>
          <a:effectRef idx="1">
            <a:schemeClr val="dk1"/>
          </a:effectRef>
          <a:fontRef idx="minor">
            <a:schemeClr val="dk1"/>
          </a:fontRef>
        </p:style>
        <p:txBody>
          <a:bodyPr rtlCol="0" anchor="ctr"/>
          <a:lstStyle/>
          <a:p>
            <a:pPr algn="ctr"/>
            <a:r>
              <a:rPr lang="fr-FR" sz="700" dirty="0" smtClean="0">
                <a:latin typeface="Berlin Sans FB" panose="020E0602020502020306" pitchFamily="34" charset="0"/>
              </a:rPr>
              <a:t>Environ 60 jours à 90 jours</a:t>
            </a:r>
            <a:endParaRPr lang="fr-FR" sz="700" dirty="0">
              <a:latin typeface="Berlin Sans FB" panose="020E0602020502020306" pitchFamily="34" charset="0"/>
            </a:endParaRPr>
          </a:p>
        </p:txBody>
      </p:sp>
      <p:sp>
        <p:nvSpPr>
          <p:cNvPr id="13" name="Accolade fermante 12"/>
          <p:cNvSpPr/>
          <p:nvPr/>
        </p:nvSpPr>
        <p:spPr>
          <a:xfrm rot="5400000">
            <a:off x="7218302" y="1269739"/>
            <a:ext cx="180004" cy="1584176"/>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fr-FR"/>
          </a:p>
        </p:txBody>
      </p:sp>
      <p:sp>
        <p:nvSpPr>
          <p:cNvPr id="31" name="ZoneTexte 30"/>
          <p:cNvSpPr txBox="1"/>
          <p:nvPr/>
        </p:nvSpPr>
        <p:spPr>
          <a:xfrm>
            <a:off x="6444208" y="2067694"/>
            <a:ext cx="1728191" cy="553998"/>
          </a:xfrm>
          <a:prstGeom prst="rect">
            <a:avLst/>
          </a:prstGeom>
          <a:noFill/>
          <a:ln>
            <a:noFill/>
          </a:ln>
        </p:spPr>
        <p:txBody>
          <a:bodyPr wrap="square" rtlCol="0">
            <a:spAutoFit/>
          </a:bodyPr>
          <a:lstStyle/>
          <a:p>
            <a:pPr algn="ctr"/>
            <a:r>
              <a:rPr lang="fr-FR" sz="1000" dirty="0" smtClean="0">
                <a:latin typeface="Berlin Sans FB" panose="020E0602020502020306" pitchFamily="34" charset="0"/>
              </a:rPr>
              <a:t>Démarches bancaires pour trouver et finaliser un financement. </a:t>
            </a:r>
            <a:endParaRPr lang="fr-FR" sz="1000" dirty="0">
              <a:latin typeface="Berlin Sans FB" panose="020E0602020502020306" pitchFamily="34" charset="0"/>
            </a:endParaRPr>
          </a:p>
        </p:txBody>
      </p:sp>
      <p:pic>
        <p:nvPicPr>
          <p:cNvPr id="34" name="Picture 4" descr="Résultat de recherche d'images pour &quot;notaire&quot;">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515265" y="3001367"/>
            <a:ext cx="434479" cy="434479"/>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26"/>
          <p:cNvSpPr/>
          <p:nvPr/>
        </p:nvSpPr>
        <p:spPr>
          <a:xfrm>
            <a:off x="5652120" y="3115124"/>
            <a:ext cx="1584176" cy="44037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fr-FR" sz="700" dirty="0" smtClean="0">
                <a:latin typeface="Berlin Sans FB" panose="020E0602020502020306" pitchFamily="34" charset="0"/>
              </a:rPr>
              <a:t>- Conditions suspensives (obtention crédit, droit de préemption…)</a:t>
            </a:r>
          </a:p>
          <a:p>
            <a:r>
              <a:rPr lang="fr-FR" sz="700" dirty="0" smtClean="0">
                <a:latin typeface="Berlin Sans FB" panose="020E0602020502020306" pitchFamily="34" charset="0"/>
              </a:rPr>
              <a:t>- Dépôt de garantie</a:t>
            </a:r>
            <a:endParaRPr lang="fr-FR" sz="700" dirty="0">
              <a:latin typeface="Berlin Sans FB" panose="020E0602020502020306" pitchFamily="34" charset="0"/>
            </a:endParaRPr>
          </a:p>
        </p:txBody>
      </p:sp>
      <p:cxnSp>
        <p:nvCxnSpPr>
          <p:cNvPr id="30" name="Connecteur en arc 29"/>
          <p:cNvCxnSpPr>
            <a:stCxn id="22" idx="1"/>
            <a:endCxn id="27" idx="1"/>
          </p:cNvCxnSpPr>
          <p:nvPr/>
        </p:nvCxnSpPr>
        <p:spPr>
          <a:xfrm rot="10800000" flipV="1">
            <a:off x="5652120" y="2803717"/>
            <a:ext cx="12700" cy="531593"/>
          </a:xfrm>
          <a:prstGeom prst="curvedConnector3">
            <a:avLst>
              <a:gd name="adj1" fmla="val 1800000"/>
            </a:avLst>
          </a:prstGeom>
          <a:ln>
            <a:tailEnd type="arrow"/>
          </a:ln>
        </p:spPr>
        <p:style>
          <a:lnRef idx="1">
            <a:schemeClr val="dk1"/>
          </a:lnRef>
          <a:fillRef idx="0">
            <a:schemeClr val="dk1"/>
          </a:fillRef>
          <a:effectRef idx="0">
            <a:schemeClr val="dk1"/>
          </a:effectRef>
          <a:fontRef idx="minor">
            <a:schemeClr val="tx1"/>
          </a:fontRef>
        </p:style>
      </p:cxnSp>
      <p:cxnSp>
        <p:nvCxnSpPr>
          <p:cNvPr id="46" name="Connecteur droit avec flèche 45"/>
          <p:cNvCxnSpPr/>
          <p:nvPr/>
        </p:nvCxnSpPr>
        <p:spPr>
          <a:xfrm>
            <a:off x="4860032" y="1260648"/>
            <a:ext cx="0" cy="1342742"/>
          </a:xfrm>
          <a:prstGeom prst="straightConnector1">
            <a:avLst/>
          </a:prstGeom>
          <a:ln>
            <a:solidFill>
              <a:schemeClr val="bg1">
                <a:lumMod val="50000"/>
              </a:schemeClr>
            </a:solidFill>
            <a:prstDash val="sysDash"/>
            <a:tailEnd type="arrow"/>
          </a:ln>
        </p:spPr>
        <p:style>
          <a:lnRef idx="1">
            <a:schemeClr val="dk1"/>
          </a:lnRef>
          <a:fillRef idx="0">
            <a:schemeClr val="dk1"/>
          </a:fillRef>
          <a:effectRef idx="0">
            <a:schemeClr val="dk1"/>
          </a:effectRef>
          <a:fontRef idx="minor">
            <a:schemeClr val="tx1"/>
          </a:fontRef>
        </p:style>
      </p:cxnSp>
      <p:pic>
        <p:nvPicPr>
          <p:cNvPr id="47" name="Picture 7" descr="Signature premium icon"/>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80032" y="851344"/>
            <a:ext cx="360000" cy="360000"/>
          </a:xfrm>
          <a:prstGeom prst="rect">
            <a:avLst/>
          </a:prstGeom>
          <a:noFill/>
          <a:extLst>
            <a:ext uri="{909E8E84-426E-40DD-AFC4-6F175D3DCCD1}">
              <a14:hiddenFill xmlns:a14="http://schemas.microsoft.com/office/drawing/2010/main">
                <a:solidFill>
                  <a:srgbClr val="FFFFFF"/>
                </a:solidFill>
              </a14:hiddenFill>
            </a:ext>
          </a:extLst>
        </p:spPr>
      </p:pic>
      <p:sp>
        <p:nvSpPr>
          <p:cNvPr id="48" name="ZoneTexte 47"/>
          <p:cNvSpPr txBox="1"/>
          <p:nvPr/>
        </p:nvSpPr>
        <p:spPr>
          <a:xfrm>
            <a:off x="4427984" y="2603663"/>
            <a:ext cx="864096" cy="553998"/>
          </a:xfrm>
          <a:prstGeom prst="rect">
            <a:avLst/>
          </a:prstGeom>
          <a:noFill/>
          <a:ln>
            <a:solidFill>
              <a:schemeClr val="bg1">
                <a:lumMod val="50000"/>
              </a:schemeClr>
            </a:solidFill>
            <a:prstDash val="sysDash"/>
          </a:ln>
        </p:spPr>
        <p:txBody>
          <a:bodyPr wrap="square" rtlCol="0">
            <a:spAutoFit/>
          </a:bodyPr>
          <a:lstStyle/>
          <a:p>
            <a:pPr algn="ctr"/>
            <a:r>
              <a:rPr lang="fr-FR" sz="1000" dirty="0" smtClean="0">
                <a:solidFill>
                  <a:schemeClr val="bg1">
                    <a:lumMod val="50000"/>
                  </a:schemeClr>
                </a:solidFill>
                <a:latin typeface="Berlin Sans FB" panose="020E0602020502020306" pitchFamily="34" charset="0"/>
              </a:rPr>
              <a:t>Signature de l’offre d’achat</a:t>
            </a:r>
            <a:endParaRPr lang="fr-FR" sz="1000" dirty="0">
              <a:solidFill>
                <a:schemeClr val="bg1">
                  <a:lumMod val="50000"/>
                </a:schemeClr>
              </a:solidFill>
              <a:latin typeface="Berlin Sans FB" panose="020E0602020502020306" pitchFamily="34" charset="0"/>
            </a:endParaRPr>
          </a:p>
        </p:txBody>
      </p:sp>
      <p:sp>
        <p:nvSpPr>
          <p:cNvPr id="51" name="Double flèche horizontale 50"/>
          <p:cNvSpPr/>
          <p:nvPr/>
        </p:nvSpPr>
        <p:spPr>
          <a:xfrm>
            <a:off x="4932040" y="1689976"/>
            <a:ext cx="1296144" cy="242316"/>
          </a:xfrm>
          <a:prstGeom prst="leftRightArrow">
            <a:avLst/>
          </a:prstGeom>
          <a:ln>
            <a:solidFill>
              <a:schemeClr val="bg1">
                <a:lumMod val="50000"/>
              </a:schemeClr>
            </a:solidFill>
            <a:prstDash val="sysDash"/>
          </a:ln>
        </p:spPr>
        <p:style>
          <a:lnRef idx="1">
            <a:schemeClr val="dk1"/>
          </a:lnRef>
          <a:fillRef idx="2">
            <a:schemeClr val="dk1"/>
          </a:fillRef>
          <a:effectRef idx="1">
            <a:schemeClr val="dk1"/>
          </a:effectRef>
          <a:fontRef idx="minor">
            <a:schemeClr val="dk1"/>
          </a:fontRef>
        </p:style>
        <p:txBody>
          <a:bodyPr rtlCol="0" anchor="ctr"/>
          <a:lstStyle/>
          <a:p>
            <a:pPr algn="ctr"/>
            <a:r>
              <a:rPr lang="fr-FR" sz="700" dirty="0" smtClean="0">
                <a:latin typeface="Berlin Sans FB" panose="020E0602020502020306" pitchFamily="34" charset="0"/>
              </a:rPr>
              <a:t>8 à 10 jours</a:t>
            </a:r>
            <a:endParaRPr lang="fr-FR" sz="700" dirty="0">
              <a:latin typeface="Berlin Sans FB" panose="020E0602020502020306" pitchFamily="34" charset="0"/>
            </a:endParaRPr>
          </a:p>
        </p:txBody>
      </p:sp>
      <p:sp>
        <p:nvSpPr>
          <p:cNvPr id="35" name="ZoneTexte 34"/>
          <p:cNvSpPr txBox="1"/>
          <p:nvPr/>
        </p:nvSpPr>
        <p:spPr>
          <a:xfrm>
            <a:off x="135460" y="89456"/>
            <a:ext cx="7460879" cy="677108"/>
          </a:xfrm>
          <a:prstGeom prst="rect">
            <a:avLst/>
          </a:prstGeom>
          <a:noFill/>
        </p:spPr>
        <p:txBody>
          <a:bodyPr wrap="square" rtlCol="0">
            <a:spAutoFit/>
          </a:bodyPr>
          <a:lstStyle/>
          <a:p>
            <a:r>
              <a:rPr lang="fr-FR" sz="2000" b="1" dirty="0" smtClean="0">
                <a:solidFill>
                  <a:srgbClr val="FF0000"/>
                </a:solidFill>
                <a:latin typeface="Berlin Sans FB" panose="020E0602020502020306" pitchFamily="34" charset="0"/>
              </a:rPr>
              <a:t>L</a:t>
            </a:r>
            <a:r>
              <a:rPr lang="fr-FR" sz="2000" b="1" dirty="0">
                <a:latin typeface="Berlin Sans FB" panose="020E0602020502020306" pitchFamily="34" charset="0"/>
              </a:rPr>
              <a:t>E </a:t>
            </a:r>
            <a:r>
              <a:rPr lang="fr-FR" sz="2000" b="1" dirty="0" smtClean="0">
                <a:latin typeface="Berlin Sans FB" panose="020E0602020502020306" pitchFamily="34" charset="0"/>
                <a:hlinkClick r:id="rId10"/>
              </a:rPr>
              <a:t>PRÉCONTRAT</a:t>
            </a:r>
            <a:r>
              <a:rPr lang="fr-FR" sz="2000" b="1" dirty="0" smtClean="0">
                <a:latin typeface="Berlin Sans FB" panose="020E0602020502020306" pitchFamily="34" charset="0"/>
              </a:rPr>
              <a:t> : </a:t>
            </a:r>
            <a:r>
              <a:rPr lang="fr-FR" sz="2000" b="1" dirty="0" smtClean="0">
                <a:solidFill>
                  <a:srgbClr val="FF0000"/>
                </a:solidFill>
                <a:latin typeface="Berlin Sans FB" panose="020E0602020502020306" pitchFamily="34" charset="0"/>
              </a:rPr>
              <a:t>C</a:t>
            </a:r>
            <a:r>
              <a:rPr lang="fr-FR" sz="2000" b="1" dirty="0" smtClean="0">
                <a:latin typeface="Berlin Sans FB" panose="020E0602020502020306" pitchFamily="34" charset="0"/>
              </a:rPr>
              <a:t>OMPROMIS, </a:t>
            </a:r>
            <a:r>
              <a:rPr lang="fr-FR" sz="2000" b="1" dirty="0" smtClean="0">
                <a:solidFill>
                  <a:srgbClr val="FF0000"/>
                </a:solidFill>
                <a:latin typeface="Berlin Sans FB" panose="020E0602020502020306" pitchFamily="34" charset="0"/>
              </a:rPr>
              <a:t>P</a:t>
            </a:r>
            <a:r>
              <a:rPr lang="fr-FR" sz="2000" b="1" dirty="0" smtClean="0">
                <a:latin typeface="Berlin Sans FB" panose="020E0602020502020306" pitchFamily="34" charset="0"/>
              </a:rPr>
              <a:t>ROMESSE DE </a:t>
            </a:r>
            <a:r>
              <a:rPr lang="fr-FR" sz="2000" b="1" dirty="0" smtClean="0">
                <a:solidFill>
                  <a:srgbClr val="FF0000"/>
                </a:solidFill>
                <a:latin typeface="Berlin Sans FB" panose="020E0602020502020306" pitchFamily="34" charset="0"/>
              </a:rPr>
              <a:t>V</a:t>
            </a:r>
            <a:r>
              <a:rPr lang="fr-FR" sz="2000" b="1" dirty="0" smtClean="0">
                <a:latin typeface="Berlin Sans FB" panose="020E0602020502020306" pitchFamily="34" charset="0"/>
              </a:rPr>
              <a:t>ENTE</a:t>
            </a:r>
            <a:endParaRPr lang="fr-FR" sz="2000" dirty="0" smtClean="0">
              <a:latin typeface="Berlin Sans FB" panose="020E0602020502020306" pitchFamily="34" charset="0"/>
            </a:endParaRPr>
          </a:p>
          <a:p>
            <a:endParaRPr lang="fr-FR" dirty="0" smtClean="0">
              <a:latin typeface="Berlin Sans FB" panose="020E0602020502020306" pitchFamily="34" charset="0"/>
            </a:endParaRPr>
          </a:p>
        </p:txBody>
      </p:sp>
      <p:pic>
        <p:nvPicPr>
          <p:cNvPr id="7170" name="Picture 2"/>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40074" y="2518746"/>
            <a:ext cx="482621" cy="4826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4" name="Picture 2"/>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62793" y="1578745"/>
            <a:ext cx="318592" cy="3185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l="50000" t="26100" b="24532"/>
          <a:stretch/>
        </p:blipFill>
        <p:spPr bwMode="auto">
          <a:xfrm>
            <a:off x="1547664" y="1995896"/>
            <a:ext cx="283634" cy="2800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6"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t="24212" r="46511" b="24655"/>
          <a:stretch/>
        </p:blipFill>
        <p:spPr bwMode="auto">
          <a:xfrm>
            <a:off x="1013048" y="1998126"/>
            <a:ext cx="303422" cy="2900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7169" name="Connecteur droit 7168"/>
          <p:cNvCxnSpPr>
            <a:endCxn id="57" idx="2"/>
          </p:cNvCxnSpPr>
          <p:nvPr/>
        </p:nvCxnSpPr>
        <p:spPr>
          <a:xfrm flipV="1">
            <a:off x="1454039" y="1650454"/>
            <a:ext cx="0" cy="253326"/>
          </a:xfrm>
          <a:prstGeom prst="line">
            <a:avLst/>
          </a:prstGeom>
        </p:spPr>
        <p:style>
          <a:lnRef idx="1">
            <a:schemeClr val="dk1"/>
          </a:lnRef>
          <a:fillRef idx="0">
            <a:schemeClr val="dk1"/>
          </a:fillRef>
          <a:effectRef idx="0">
            <a:schemeClr val="dk1"/>
          </a:effectRef>
          <a:fontRef idx="minor">
            <a:schemeClr val="tx1"/>
          </a:fontRef>
        </p:style>
      </p:cxnSp>
      <p:cxnSp>
        <p:nvCxnSpPr>
          <p:cNvPr id="7173" name="Connecteur droit avec flèche 7172"/>
          <p:cNvCxnSpPr/>
          <p:nvPr/>
        </p:nvCxnSpPr>
        <p:spPr>
          <a:xfrm>
            <a:off x="781385" y="1791418"/>
            <a:ext cx="1345308" cy="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sp>
        <p:nvSpPr>
          <p:cNvPr id="57" name="ZoneTexte 56"/>
          <p:cNvSpPr txBox="1"/>
          <p:nvPr/>
        </p:nvSpPr>
        <p:spPr>
          <a:xfrm>
            <a:off x="1227412" y="1419622"/>
            <a:ext cx="453254" cy="230832"/>
          </a:xfrm>
          <a:prstGeom prst="rect">
            <a:avLst/>
          </a:prstGeom>
          <a:noFill/>
        </p:spPr>
        <p:txBody>
          <a:bodyPr wrap="square" rtlCol="0">
            <a:spAutoFit/>
          </a:bodyPr>
          <a:lstStyle/>
          <a:p>
            <a:pPr algn="ctr">
              <a:buClr>
                <a:srgbClr val="C00000"/>
              </a:buClr>
            </a:pPr>
            <a:r>
              <a:rPr lang="fr-FR" sz="900" dirty="0" smtClean="0">
                <a:latin typeface="Berlin Sans FB" panose="020E0602020502020306" pitchFamily="34" charset="0"/>
              </a:rPr>
              <a:t>J + 7 </a:t>
            </a:r>
          </a:p>
        </p:txBody>
      </p:sp>
      <p:pic>
        <p:nvPicPr>
          <p:cNvPr id="60" name="Picture 2"/>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013048" y="1606626"/>
            <a:ext cx="318592" cy="3185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 name="Picture 2"/>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560039" y="1618664"/>
            <a:ext cx="318592" cy="3185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Éclair 4"/>
          <p:cNvSpPr/>
          <p:nvPr/>
        </p:nvSpPr>
        <p:spPr>
          <a:xfrm rot="20808570">
            <a:off x="1011733" y="1581183"/>
            <a:ext cx="195011" cy="356689"/>
          </a:xfrm>
          <a:prstGeom prst="lightningBol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100000" t="100000"/>
            </a:path>
            <a:tileRect r="-100000" b="-10000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2" name="Éclair 61"/>
          <p:cNvSpPr/>
          <p:nvPr/>
        </p:nvSpPr>
        <p:spPr>
          <a:xfrm rot="20808570">
            <a:off x="1598163" y="1581183"/>
            <a:ext cx="195011" cy="356689"/>
          </a:xfrm>
          <a:prstGeom prst="lightningBol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100000" t="100000"/>
            </a:path>
            <a:tileRect r="-100000" b="-10000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3" name="Picture 3"/>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l="50000" t="26100" b="24532"/>
          <a:stretch/>
        </p:blipFill>
        <p:spPr bwMode="auto">
          <a:xfrm>
            <a:off x="3047457" y="1937817"/>
            <a:ext cx="283634" cy="2800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4" name="Picture 2"/>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059832" y="1560585"/>
            <a:ext cx="318592" cy="3185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5" name="Éclair 64"/>
          <p:cNvSpPr/>
          <p:nvPr/>
        </p:nvSpPr>
        <p:spPr>
          <a:xfrm rot="20808570">
            <a:off x="3097956" y="1523104"/>
            <a:ext cx="195011" cy="356689"/>
          </a:xfrm>
          <a:prstGeom prst="lightningBol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100000" t="100000"/>
            </a:path>
            <a:tileRect r="-100000" b="-10000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179" name="Rectangle 7178"/>
          <p:cNvSpPr/>
          <p:nvPr/>
        </p:nvSpPr>
        <p:spPr>
          <a:xfrm>
            <a:off x="2915816" y="2499742"/>
            <a:ext cx="1134435" cy="507831"/>
          </a:xfrm>
          <a:prstGeom prst="rect">
            <a:avLst/>
          </a:prstGeom>
        </p:spPr>
        <p:txBody>
          <a:bodyPr wrap="square">
            <a:spAutoFit/>
          </a:bodyPr>
          <a:lstStyle/>
          <a:p>
            <a:pPr algn="ctr">
              <a:buClr>
                <a:srgbClr val="C00000"/>
              </a:buClr>
            </a:pPr>
            <a:r>
              <a:rPr lang="fr-FR" sz="900" dirty="0">
                <a:latin typeface="Berlin Sans FB" panose="020E0602020502020306" pitchFamily="34" charset="0"/>
              </a:rPr>
              <a:t>S’engage </a:t>
            </a:r>
            <a:r>
              <a:rPr lang="fr-FR" sz="900" dirty="0" smtClean="0">
                <a:latin typeface="Berlin Sans FB" panose="020E0602020502020306" pitchFamily="34" charset="0"/>
              </a:rPr>
              <a:t>à </a:t>
            </a:r>
            <a:r>
              <a:rPr lang="fr-FR" sz="900" dirty="0">
                <a:latin typeface="Berlin Sans FB" panose="020E0602020502020306" pitchFamily="34" charset="0"/>
              </a:rPr>
              <a:t>vendre le bien à l’acheteur, au prix convenu.  </a:t>
            </a:r>
          </a:p>
        </p:txBody>
      </p:sp>
      <p:pic>
        <p:nvPicPr>
          <p:cNvPr id="67" name="Picture 3"/>
          <p:cNvPicPr>
            <a:picLocks noChangeAspect="1" noChangeArrowheads="1"/>
          </p:cNvPicPr>
          <p:nvPr/>
        </p:nvPicPr>
        <p:blipFill rotWithShape="1">
          <a:blip r:embed="rId15" cstate="print">
            <a:extLst>
              <a:ext uri="{28A0092B-C50C-407E-A947-70E740481C1C}">
                <a14:useLocalDpi xmlns:a14="http://schemas.microsoft.com/office/drawing/2010/main" val="0"/>
              </a:ext>
            </a:extLst>
          </a:blip>
          <a:srcRect t="14154" b="14327"/>
          <a:stretch/>
        </p:blipFill>
        <p:spPr bwMode="auto">
          <a:xfrm>
            <a:off x="2461223" y="2655012"/>
            <a:ext cx="415846" cy="2974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8" name="Picture 4"/>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454402" y="4443958"/>
            <a:ext cx="412576" cy="4125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9" name="ZoneTexte 68"/>
          <p:cNvSpPr txBox="1"/>
          <p:nvPr/>
        </p:nvSpPr>
        <p:spPr>
          <a:xfrm>
            <a:off x="1900194" y="4371950"/>
            <a:ext cx="6488230" cy="523220"/>
          </a:xfrm>
          <a:prstGeom prst="rect">
            <a:avLst/>
          </a:prstGeom>
          <a:noFill/>
        </p:spPr>
        <p:txBody>
          <a:bodyPr wrap="square" rtlCol="0">
            <a:spAutoFit/>
          </a:bodyPr>
          <a:lstStyle/>
          <a:p>
            <a:r>
              <a:rPr lang="fr-FR" sz="1400" dirty="0">
                <a:solidFill>
                  <a:srgbClr val="CC0000"/>
                </a:solidFill>
                <a:effectLst>
                  <a:outerShdw blurRad="38100" dist="38100" dir="2700000" algn="tl">
                    <a:srgbClr val="000000">
                      <a:alpha val="43137"/>
                    </a:srgbClr>
                  </a:outerShdw>
                </a:effectLst>
                <a:latin typeface="Berlin Sans FB" panose="020E0602020502020306" pitchFamily="34" charset="0"/>
              </a:rPr>
              <a:t>P</a:t>
            </a:r>
            <a:r>
              <a:rPr lang="fr-FR" sz="1400" dirty="0" smtClean="0">
                <a:solidFill>
                  <a:srgbClr val="CC0000"/>
                </a:solidFill>
                <a:effectLst>
                  <a:outerShdw blurRad="38100" dist="38100" dir="2700000" algn="tl">
                    <a:srgbClr val="000000">
                      <a:alpha val="43137"/>
                    </a:srgbClr>
                  </a:outerShdw>
                </a:effectLst>
                <a:latin typeface="Berlin Sans FB" panose="020E0602020502020306" pitchFamily="34" charset="0"/>
              </a:rPr>
              <a:t>rivilégiez la rédaction du compromis par un notaire. Cet acte n’est pas payant </a:t>
            </a:r>
          </a:p>
          <a:p>
            <a:r>
              <a:rPr lang="fr-FR" sz="1400" dirty="0" smtClean="0">
                <a:solidFill>
                  <a:srgbClr val="CC0000"/>
                </a:solidFill>
                <a:effectLst>
                  <a:outerShdw blurRad="38100" dist="38100" dir="2700000" algn="tl">
                    <a:srgbClr val="000000">
                      <a:alpha val="43137"/>
                    </a:srgbClr>
                  </a:outerShdw>
                </a:effectLst>
                <a:latin typeface="Berlin Sans FB" panose="020E0602020502020306" pitchFamily="34" charset="0"/>
              </a:rPr>
              <a:t>(pris en compte dans les frais globaux) et le contrat sera juridiquement conforme. </a:t>
            </a:r>
            <a:endParaRPr lang="fr-FR" sz="1400" dirty="0">
              <a:solidFill>
                <a:srgbClr val="CC0000"/>
              </a:solidFill>
              <a:effectLst>
                <a:outerShdw blurRad="38100" dist="38100" dir="2700000" algn="tl">
                  <a:srgbClr val="000000">
                    <a:alpha val="43137"/>
                  </a:srgbClr>
                </a:outerShdw>
              </a:effectLst>
              <a:latin typeface="Berlin Sans FB" panose="020E0602020502020306" pitchFamily="34" charset="0"/>
            </a:endParaRPr>
          </a:p>
        </p:txBody>
      </p:sp>
      <p:sp>
        <p:nvSpPr>
          <p:cNvPr id="6" name="Espace réservé du numéro de diapositive 5"/>
          <p:cNvSpPr>
            <a:spLocks noGrp="1"/>
          </p:cNvSpPr>
          <p:nvPr>
            <p:ph type="sldNum" sz="quarter" idx="12"/>
          </p:nvPr>
        </p:nvSpPr>
        <p:spPr/>
        <p:txBody>
          <a:bodyPr/>
          <a:lstStyle/>
          <a:p>
            <a:fld id="{1D19D0A2-BBF5-4B7E-A646-CBE7ACEBDC00}" type="slidenum">
              <a:rPr lang="fr-FR" smtClean="0"/>
              <a:t>24</a:t>
            </a:fld>
            <a:endParaRPr lang="fr-FR"/>
          </a:p>
        </p:txBody>
      </p:sp>
      <p:pic>
        <p:nvPicPr>
          <p:cNvPr id="50" name="Picture 2"/>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8172400" y="63982"/>
            <a:ext cx="839951" cy="1697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10096580" y="4750151"/>
            <a:ext cx="308068" cy="308068"/>
          </a:xfrm>
          <a:prstGeom prst="rect">
            <a:avLst/>
          </a:prstGeom>
        </p:spPr>
      </p:pic>
      <p:pic>
        <p:nvPicPr>
          <p:cNvPr id="53" name="Image 52"/>
          <p:cNvPicPr>
            <a:picLocks noChangeAspect="1"/>
          </p:cNvPicPr>
          <p:nvPr/>
        </p:nvPicPr>
        <p:blipFill rotWithShape="1">
          <a:blip r:embed="rId19">
            <a:duotone>
              <a:schemeClr val="accent2">
                <a:shade val="45000"/>
                <a:satMod val="135000"/>
              </a:schemeClr>
              <a:prstClr val="white"/>
            </a:duotone>
          </a:blip>
          <a:srcRect l="-1928" t="-32578" r="-1" b="4829"/>
          <a:stretch/>
        </p:blipFill>
        <p:spPr>
          <a:xfrm>
            <a:off x="8134841" y="233722"/>
            <a:ext cx="915067" cy="116547"/>
          </a:xfrm>
          <a:prstGeom prst="rect">
            <a:avLst/>
          </a:prstGeom>
        </p:spPr>
      </p:pic>
      <p:sp>
        <p:nvSpPr>
          <p:cNvPr id="54" name="ZoneTexte 53"/>
          <p:cNvSpPr txBox="1"/>
          <p:nvPr/>
        </p:nvSpPr>
        <p:spPr>
          <a:xfrm>
            <a:off x="3551515" y="4853512"/>
            <a:ext cx="1468672" cy="261610"/>
          </a:xfrm>
          <a:prstGeom prst="rect">
            <a:avLst/>
          </a:prstGeom>
          <a:noFill/>
        </p:spPr>
        <p:txBody>
          <a:bodyPr wrap="none" rtlCol="0">
            <a:spAutoFit/>
          </a:bodyPr>
          <a:lstStyle/>
          <a:p>
            <a:r>
              <a:rPr lang="fr-FR" sz="1100" dirty="0" smtClean="0">
                <a:latin typeface="Century Gothic" panose="020B0502020202020204" pitchFamily="34" charset="0"/>
              </a:rPr>
              <a:t>Document interne </a:t>
            </a:r>
            <a:endParaRPr lang="fr-FR" sz="1100" dirty="0">
              <a:latin typeface="Century Gothic" panose="020B0502020202020204" pitchFamily="34" charset="0"/>
            </a:endParaRPr>
          </a:p>
        </p:txBody>
      </p:sp>
      <p:pic>
        <p:nvPicPr>
          <p:cNvPr id="55" name="Image 54">
            <a:hlinkClick r:id="rId20" action="ppaction://hlinksldjump"/>
          </p:cNvPr>
          <p:cNvPicPr>
            <a:picLocks noChangeAspect="1"/>
          </p:cNvPicPr>
          <p:nvPr/>
        </p:nvPicPr>
        <p:blipFill>
          <a:blip r:embed="rId21"/>
          <a:stretch>
            <a:fillRect/>
          </a:stretch>
        </p:blipFill>
        <p:spPr>
          <a:xfrm>
            <a:off x="116398" y="4736762"/>
            <a:ext cx="1054458" cy="355072"/>
          </a:xfrm>
          <a:prstGeom prst="rect">
            <a:avLst/>
          </a:prstGeom>
        </p:spPr>
      </p:pic>
    </p:spTree>
    <p:extLst>
      <p:ext uri="{BB962C8B-B14F-4D97-AF65-F5344CB8AC3E}">
        <p14:creationId xmlns:p14="http://schemas.microsoft.com/office/powerpoint/2010/main" val="2606391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7323"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6005594" cy="5143500"/>
          </a:xfrm>
          <a:prstGeom prst="rect">
            <a:avLst/>
          </a:prstGeom>
        </p:spPr>
      </p:pic>
      <p:sp>
        <p:nvSpPr>
          <p:cNvPr id="4" name="Rectangle 3"/>
          <p:cNvSpPr/>
          <p:nvPr/>
        </p:nvSpPr>
        <p:spPr>
          <a:xfrm>
            <a:off x="4570200" y="0"/>
            <a:ext cx="4573800" cy="5143500"/>
          </a:xfrm>
          <a:prstGeom prst="rect">
            <a:avLst/>
          </a:prstGeom>
          <a:solidFill>
            <a:schemeClr val="bg1"/>
          </a:solidFill>
          <a:ln>
            <a:noFill/>
          </a:ln>
          <a:effectLst>
            <a:outerShdw blurRad="50800" dist="38100" dir="10800000" sx="101000" sy="101000" algn="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71100" y="4501944"/>
            <a:ext cx="972000" cy="218096"/>
          </a:xfrm>
          <a:prstGeom prst="rect">
            <a:avLst/>
          </a:prstGeom>
        </p:spPr>
      </p:pic>
      <p:sp>
        <p:nvSpPr>
          <p:cNvPr id="7" name="ZoneTexte 6"/>
          <p:cNvSpPr txBox="1"/>
          <p:nvPr/>
        </p:nvSpPr>
        <p:spPr>
          <a:xfrm>
            <a:off x="6377134" y="4867228"/>
            <a:ext cx="978011" cy="92333"/>
          </a:xfrm>
          <a:prstGeom prst="rect">
            <a:avLst/>
          </a:prstGeom>
          <a:noFill/>
        </p:spPr>
        <p:txBody>
          <a:bodyPr wrap="square" lIns="0" tIns="0" rIns="0" bIns="0" rtlCol="0">
            <a:spAutoFit/>
          </a:bodyPr>
          <a:lstStyle/>
          <a:p>
            <a:pPr algn="just"/>
            <a:r>
              <a:rPr lang="fr-FR" sz="600" b="1" dirty="0">
                <a:solidFill>
                  <a:schemeClr val="bg2">
                    <a:lumMod val="50000"/>
                  </a:schemeClr>
                </a:solidFill>
                <a:latin typeface="Arial Narrow" panose="020B0606020202030204" pitchFamily="34" charset="0"/>
              </a:rPr>
              <a:t>MARKETING . Marchés &amp; Offres</a:t>
            </a:r>
          </a:p>
        </p:txBody>
      </p:sp>
      <p:pic>
        <p:nvPicPr>
          <p:cNvPr id="8" name="Image 7">
            <a:hlinkClick r:id="rId6" action="ppaction://hlinksldjump"/>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921139" y="2035699"/>
            <a:ext cx="1890000" cy="536051"/>
          </a:xfrm>
          <a:prstGeom prst="rect">
            <a:avLst/>
          </a:prstGeom>
        </p:spPr>
      </p:pic>
      <p:pic>
        <p:nvPicPr>
          <p:cNvPr id="3" name="Image 2"/>
          <p:cNvPicPr>
            <a:picLocks noChangeAspect="1"/>
          </p:cNvPicPr>
          <p:nvPr/>
        </p:nvPicPr>
        <p:blipFill>
          <a:blip r:embed="rId8"/>
          <a:stretch>
            <a:fillRect/>
          </a:stretch>
        </p:blipFill>
        <p:spPr>
          <a:xfrm>
            <a:off x="5740654" y="3257169"/>
            <a:ext cx="2335425" cy="462319"/>
          </a:xfrm>
          <a:prstGeom prst="rect">
            <a:avLst/>
          </a:prstGeom>
        </p:spPr>
      </p:pic>
      <p:pic>
        <p:nvPicPr>
          <p:cNvPr id="11"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9434850" y="4197144"/>
            <a:ext cx="609600" cy="609600"/>
          </a:xfrm>
          <a:prstGeom prst="rect">
            <a:avLst/>
          </a:prstGeom>
        </p:spPr>
      </p:pic>
    </p:spTree>
    <p:extLst>
      <p:ext uri="{BB962C8B-B14F-4D97-AF65-F5344CB8AC3E}">
        <p14:creationId xmlns:p14="http://schemas.microsoft.com/office/powerpoint/2010/main" val="3226120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52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1"/>
                </p:tgtEl>
              </p:cMediaNode>
            </p:audio>
          </p:childTnLst>
        </p:cTn>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8760</TotalTime>
  <Words>4328</Words>
  <Application>Microsoft Office PowerPoint</Application>
  <PresentationFormat>Affichage à l'écran (16:9)</PresentationFormat>
  <Paragraphs>603</Paragraphs>
  <Slides>25</Slides>
  <Notes>14</Notes>
  <HiddenSlides>1</HiddenSlides>
  <MMClips>25</MMClips>
  <ScaleCrop>false</ScaleCrop>
  <HeadingPairs>
    <vt:vector size="6" baseType="variant">
      <vt:variant>
        <vt:lpstr>Polices utilisées</vt:lpstr>
      </vt:variant>
      <vt:variant>
        <vt:i4>13</vt:i4>
      </vt:variant>
      <vt:variant>
        <vt:lpstr>Thème</vt:lpstr>
      </vt:variant>
      <vt:variant>
        <vt:i4>1</vt:i4>
      </vt:variant>
      <vt:variant>
        <vt:lpstr>Titres des diapositives</vt:lpstr>
      </vt:variant>
      <vt:variant>
        <vt:i4>25</vt:i4>
      </vt:variant>
    </vt:vector>
  </HeadingPairs>
  <TitlesOfParts>
    <vt:vector size="39" baseType="lpstr">
      <vt:lpstr>Arial</vt:lpstr>
      <vt:lpstr>Arial Narrow</vt:lpstr>
      <vt:lpstr>Berlin Sans FB</vt:lpstr>
      <vt:lpstr>Bradley Hand ITC</vt:lpstr>
      <vt:lpstr>Calibri</vt:lpstr>
      <vt:lpstr>Century Gothic</vt:lpstr>
      <vt:lpstr>Helv</vt:lpstr>
      <vt:lpstr>Kristen ITC</vt:lpstr>
      <vt:lpstr>MV Boli</vt:lpstr>
      <vt:lpstr>Segoe Print</vt:lpstr>
      <vt:lpstr>Segoe UI</vt:lpstr>
      <vt:lpstr>Wingdings</vt:lpstr>
      <vt:lpstr>Wingdings 2</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GCE Tech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A6702071</dc:creator>
  <cp:lastModifiedBy>VALENTIN Valerie [CEGEE]</cp:lastModifiedBy>
  <cp:revision>335</cp:revision>
  <cp:lastPrinted>2019-09-13T12:39:51Z</cp:lastPrinted>
  <dcterms:created xsi:type="dcterms:W3CDTF">2019-08-12T12:46:08Z</dcterms:created>
  <dcterms:modified xsi:type="dcterms:W3CDTF">2021-06-17T08:41:47Z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valerie.valentin@cegee.caisse-epargne.fr</vt:lpwstr>
  </property>
  <property fmtid="{D5CDD505-2E9C-101B-9397-08002B2CF9AE}" pid="5" name="MSIP_Label_48a19f0c-bea1-442e-a475-ed109d9ec508_SetDate">
    <vt:lpwstr>2020-03-26T08:39:05.3987333Z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ies>
</file>