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7"/>
  </p:notesMasterIdLst>
  <p:sldIdLst>
    <p:sldId id="256" r:id="rId5"/>
    <p:sldId id="258" r:id="rId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F0"/>
    <a:srgbClr val="FFFF00"/>
    <a:srgbClr val="DCF2FA"/>
    <a:srgbClr val="BFE9F9"/>
    <a:srgbClr val="FFFF99"/>
    <a:srgbClr val="FF00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6" autoAdjust="0"/>
    <p:restoredTop sz="94676" autoAdjust="0"/>
  </p:normalViewPr>
  <p:slideViewPr>
    <p:cSldViewPr>
      <p:cViewPr>
        <p:scale>
          <a:sx n="400" d="100"/>
          <a:sy n="400" d="100"/>
        </p:scale>
        <p:origin x="-3444" y="-93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D4170BD-F4CF-475F-9F86-7FFF60333B1C}" type="datetimeFigureOut">
              <a:rPr lang="pl-PL" smtClean="0"/>
              <a:t>2015-04-23</a:t>
            </a:fld>
            <a:endParaRPr lang="pl-PL"/>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pl-PL"/>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pl-PL"/>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A5EBF4C-3CDD-4CBD-B9F4-69FE71BB7899}" type="slidenum">
              <a:rPr lang="pl-PL" smtClean="0"/>
              <a:t>‹#›</a:t>
            </a:fld>
            <a:endParaRPr lang="pl-PL"/>
          </a:p>
        </p:txBody>
      </p:sp>
    </p:spTree>
    <p:extLst>
      <p:ext uri="{BB962C8B-B14F-4D97-AF65-F5344CB8AC3E}">
        <p14:creationId xmlns:p14="http://schemas.microsoft.com/office/powerpoint/2010/main" val="2525967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a:p>
        </p:txBody>
      </p:sp>
      <p:sp>
        <p:nvSpPr>
          <p:cNvPr id="4" name="Slide Number Placeholder 3"/>
          <p:cNvSpPr>
            <a:spLocks noGrp="1"/>
          </p:cNvSpPr>
          <p:nvPr>
            <p:ph type="sldNum" sz="quarter" idx="10"/>
          </p:nvPr>
        </p:nvSpPr>
        <p:spPr/>
        <p:txBody>
          <a:bodyPr/>
          <a:lstStyle/>
          <a:p>
            <a:fld id="{DA5EBF4C-3CDD-4CBD-B9F4-69FE71BB7899}" type="slidenum">
              <a:rPr lang="pl-PL" smtClean="0"/>
              <a:t>1</a:t>
            </a:fld>
            <a:endParaRPr lang="pl-PL"/>
          </a:p>
        </p:txBody>
      </p:sp>
    </p:spTree>
    <p:extLst>
      <p:ext uri="{BB962C8B-B14F-4D97-AF65-F5344CB8AC3E}">
        <p14:creationId xmlns:p14="http://schemas.microsoft.com/office/powerpoint/2010/main" val="2538599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a:p>
        </p:txBody>
      </p:sp>
      <p:sp>
        <p:nvSpPr>
          <p:cNvPr id="4" name="Slide Number Placeholder 3"/>
          <p:cNvSpPr>
            <a:spLocks noGrp="1"/>
          </p:cNvSpPr>
          <p:nvPr>
            <p:ph type="sldNum" sz="quarter" idx="10"/>
          </p:nvPr>
        </p:nvSpPr>
        <p:spPr/>
        <p:txBody>
          <a:bodyPr/>
          <a:lstStyle/>
          <a:p>
            <a:fld id="{DA5EBF4C-3CDD-4CBD-B9F4-69FE71BB7899}" type="slidenum">
              <a:rPr lang="pl-PL" smtClean="0"/>
              <a:t>2</a:t>
            </a:fld>
            <a:endParaRPr lang="pl-PL"/>
          </a:p>
        </p:txBody>
      </p:sp>
    </p:spTree>
    <p:extLst>
      <p:ext uri="{BB962C8B-B14F-4D97-AF65-F5344CB8AC3E}">
        <p14:creationId xmlns:p14="http://schemas.microsoft.com/office/powerpoint/2010/main" val="286491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248571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1050924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146529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601659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91717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292931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599286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963806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40064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67205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34152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4121258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emf"/><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8.emf"/><Relationship Id="rId7" Type="http://schemas.openxmlformats.org/officeDocument/2006/relationships/image" Target="../media/image5.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2.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emf"/><Relationship Id="rId5" Type="http://schemas.openxmlformats.org/officeDocument/2006/relationships/image" Target="../media/image8.png"/><Relationship Id="rId15" Type="http://schemas.openxmlformats.org/officeDocument/2006/relationships/image" Target="../media/image28.emf"/><Relationship Id="rId10" Type="http://schemas.openxmlformats.org/officeDocument/2006/relationships/image" Target="../media/image23.emf"/><Relationship Id="rId19"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descr="&quot;&quot;"/>
          <p:cNvGraphicFramePr>
            <a:graphicFrameLocks noGrp="1"/>
          </p:cNvGraphicFramePr>
          <p:nvPr>
            <p:extLst>
              <p:ext uri="{D42A27DB-BD31-4B8C-83A1-F6EECF244321}">
                <p14:modId xmlns:p14="http://schemas.microsoft.com/office/powerpoint/2010/main" val="2030074188"/>
              </p:ext>
            </p:extLst>
          </p:nvPr>
        </p:nvGraphicFramePr>
        <p:xfrm>
          <a:off x="617913" y="1775845"/>
          <a:ext cx="3153845" cy="3373716"/>
        </p:xfrm>
        <a:graphic>
          <a:graphicData uri="http://schemas.openxmlformats.org/drawingml/2006/table">
            <a:tbl>
              <a:tblPr>
                <a:tableStyleId>{C083E6E3-FA7D-4D7B-A595-EF9225AFEA82}</a:tableStyleId>
              </a:tblPr>
              <a:tblGrid>
                <a:gridCol w="999461"/>
                <a:gridCol w="2154384"/>
              </a:tblGrid>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Disponible *</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En ligne et disponible</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De retour dans quelques minutes **</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Vous n’êtes pas devant votre ordinateur pendant un court instant</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Absent(e) *, **</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Vous êtes connecté, mais vous n’êtes pas devant votre ordinateur</a:t>
                      </a:r>
                      <a:r>
                        <a:rPr sz="600" dirty="0"/>
                        <a:t> </a:t>
                      </a:r>
                      <a:r>
                        <a:rPr lang="en-US" sz="600" b="0" kern="1200" dirty="0" smtClean="0">
                          <a:solidFill>
                            <a:schemeClr val="tx1"/>
                          </a:solidFill>
                          <a:effectLst/>
                          <a:latin typeface="Segoe UI" panose="020B0502040204020203" pitchFamily="34" charset="0"/>
                        </a:rPr>
                        <a:t>pendant un certain temps.</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Absent(e) du bureau **</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Pas au travail ou non disponible</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Occupé(e) *, **</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Vous êtes en plein travail et ne voulez pas être dérangé(e).</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En communication *</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Vous effectuez un appel Skype Entreprise (appel bidirectionnel)</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En réunion *</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En réunion (via Skype Entreprise ou Outlook)</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En conférence *</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En conférence Skype Entreprise (réunion Skype avec audio)</a:t>
                      </a:r>
                      <a:r>
                        <a:t/>
                      </a:r>
                      <a:b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6323">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Ne pas déranger **</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Vous ne voulez pas être dérangée). Vous voyez les messages instantanés, mais seulement si vous êtes tous les deux dans le même groupe de travail.</a:t>
                      </a:r>
                      <a:r>
                        <a:rPr dirty="0"/>
                        <a:t/>
                      </a:r>
                      <a:br>
                        <a:rPr dirty="0"/>
                      </a:br>
                      <a:endParaRPr lang="fr-FR" sz="600" b="0" kern="1200" dirty="0" smtClean="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En présentation *</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En cours de présentation</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Absent(e) du bureau</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Définissez le statut Absent(e) du bureau dans votre calendrier Outlook.</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Hors connexion *</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Non connecté</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5329">
                <a:tc>
                  <a:txBody>
                    <a:bodyPr/>
                    <a:lstStyle/>
                    <a:p>
                      <a:pPr marL="0" marR="0" algn="l" defTabSz="914400" rtl="0" eaLnBrk="1" latinLnBrk="0" hangingPunct="1">
                        <a:lnSpc>
                          <a:spcPct val="115000"/>
                        </a:lnSpc>
                        <a:spcBef>
                          <a:spcPts val="0"/>
                        </a:spcBef>
                        <a:spcAft>
                          <a:spcPts val="600"/>
                        </a:spcAft>
                      </a:pPr>
                      <a:r>
                        <a:rPr lang="en-US" sz="600" b="0" kern="1200" dirty="0" smtClean="0">
                          <a:solidFill>
                            <a:schemeClr val="tx1"/>
                          </a:solidFill>
                          <a:effectLst/>
                          <a:latin typeface="Segoe UI" panose="020B0502040204020203" pitchFamily="34" charset="0"/>
                        </a:rPr>
                        <a:t>Inconnu</a:t>
                      </a: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15000"/>
                        </a:lnSpc>
                        <a:spcBef>
                          <a:spcPts val="0"/>
                        </a:spcBef>
                        <a:spcAft>
                          <a:spcPts val="600"/>
                        </a:spcAft>
                      </a:pPr>
                      <a:r>
                        <a:rPr lang="en-US" sz="600" b="0" kern="1200" dirty="0">
                          <a:solidFill>
                            <a:schemeClr val="tx1"/>
                          </a:solidFill>
                          <a:effectLst/>
                          <a:latin typeface="Segoe UI" panose="020B0502040204020203" pitchFamily="34" charset="0"/>
                        </a:rPr>
                        <a:t>La présence ne peut pas être détectée.</a:t>
                      </a:r>
                      <a:endParaRPr lang="fr-FR" sz="600" b="0" kern="1200" dirty="0">
                        <a:solidFill>
                          <a:schemeClr val="tx1"/>
                        </a:solidFill>
                        <a:effectLst/>
                        <a:latin typeface="Segoe UI" panose="020B0502040204020203" pitchFamily="34" charset="0"/>
                        <a:ea typeface="+mn-ea"/>
                        <a:cs typeface="Segoe UI" panose="020B0502040204020203" pitchFamily="34" charset="0"/>
                      </a:endParaRPr>
                    </a:p>
                  </a:txBody>
                  <a:tcPr marL="73152" marR="73152" marT="9144"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6" name="Group 55"/>
          <p:cNvGrpSpPr/>
          <p:nvPr/>
        </p:nvGrpSpPr>
        <p:grpSpPr>
          <a:xfrm>
            <a:off x="75301" y="3782"/>
            <a:ext cx="9072173" cy="6778018"/>
            <a:chOff x="75301" y="3782"/>
            <a:chExt cx="9072173" cy="6778018"/>
          </a:xfrm>
        </p:grpSpPr>
        <p:cxnSp>
          <p:nvCxnSpPr>
            <p:cNvPr id="94" name="Straight Connector 93"/>
            <p:cNvCxnSpPr>
              <a:endCxn id="88" idx="1"/>
            </p:cNvCxnSpPr>
            <p:nvPr/>
          </p:nvCxnSpPr>
          <p:spPr>
            <a:xfrm>
              <a:off x="2854141" y="1047802"/>
              <a:ext cx="182222" cy="1"/>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descr="&quot;&quot;"/>
            <p:cNvCxnSpPr/>
            <p:nvPr/>
          </p:nvCxnSpPr>
          <p:spPr>
            <a:xfrm>
              <a:off x="4500441" y="76200"/>
              <a:ext cx="0" cy="67056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789030" y="1305336"/>
              <a:ext cx="4278770" cy="4093428"/>
            </a:xfrm>
            <a:prstGeom prst="rect">
              <a:avLst/>
            </a:prstGeom>
            <a:noFill/>
          </p:spPr>
          <p:txBody>
            <a:bodyPr wrap="square" rtlCol="0">
              <a:spAutoFit/>
            </a:bodyPr>
            <a:lstStyle/>
            <a:p>
              <a:pPr>
                <a:lnSpc>
                  <a:spcPct val="125000"/>
                </a:lnSpc>
                <a:spcBef>
                  <a:spcPts val="300"/>
                </a:spcBef>
              </a:pPr>
              <a:r>
                <a:rPr lang="en-US" sz="1200" dirty="0" smtClean="0">
                  <a:latin typeface="Segoe UI" panose="020B0502040204020203" pitchFamily="34" charset="0"/>
                  <a:cs typeface="Segoe UI" panose="020B0502040204020203" pitchFamily="34" charset="0"/>
                </a:rPr>
                <a:t>Rechercher une personne</a:t>
              </a:r>
            </a:p>
            <a:p>
              <a:pPr>
                <a:lnSpc>
                  <a:spcPct val="125000"/>
                </a:lnSpc>
                <a:spcBef>
                  <a:spcPts val="300"/>
                </a:spcBef>
              </a:pPr>
              <a:r>
                <a:rPr lang="en-US" sz="800" dirty="0" smtClean="0">
                  <a:latin typeface="Segoe UI" pitchFamily="34" charset="0"/>
                  <a:cs typeface="Segoe UI" panose="020B0502040204020203" pitchFamily="34" charset="0"/>
                </a:rPr>
                <a:t>Communiquez avec des membres de votre organisation ou avec des amis qui ont un compte Skype. </a:t>
              </a:r>
              <a:endParaRPr lang="fr-FR" sz="800" dirty="0">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a:pPr>
              <a:r>
                <a:rPr lang="en-US" sz="800" spc="-30" dirty="0" smtClean="0">
                  <a:latin typeface="Segoe UI" pitchFamily="34" charset="0"/>
                  <a:cs typeface="Segoe UI" panose="020B0502040204020203" pitchFamily="34" charset="0"/>
                </a:rPr>
                <a:t>Tapez un nom dans la zone de recherche. Dès que vous avez terminé, les onglets en dessous du champ de recherche passent de :</a:t>
              </a:r>
              <a:r>
                <a:rPr lang="en-US" sz="800" dirty="0" smtClean="0">
                  <a:latin typeface="Segoe UI" pitchFamily="34" charset="0"/>
                  <a:cs typeface="Segoe UI" panose="020B0502040204020203" pitchFamily="34" charset="0"/>
                </a:rPr>
                <a:t>	</a:t>
              </a:r>
              <a:r>
                <a:rPr lang="pl-PL" sz="800" dirty="0" smtClean="0">
                  <a:latin typeface="Segoe UI" pitchFamily="34" charset="0"/>
                  <a:cs typeface="Segoe UI" panose="020B0502040204020203" pitchFamily="34" charset="0"/>
                </a:rPr>
                <a:t>             </a:t>
              </a:r>
              <a:r>
                <a:rPr lang="en-US" sz="800" dirty="0" smtClean="0">
                  <a:latin typeface="Segoe UI" pitchFamily="34" charset="0"/>
                  <a:cs typeface="Segoe UI" panose="020B0502040204020203" pitchFamily="34" charset="0"/>
                </a:rPr>
                <a:t>à :</a:t>
              </a:r>
            </a:p>
            <a:p>
              <a:pPr>
                <a:lnSpc>
                  <a:spcPct val="125000"/>
                </a:lnSpc>
                <a:spcBef>
                  <a:spcPts val="300"/>
                </a:spcBef>
              </a:pPr>
              <a:endParaRPr lang="fr-FR" sz="900" dirty="0" smtClean="0">
                <a:solidFill>
                  <a:schemeClr val="tx1">
                    <a:lumMod val="65000"/>
                    <a:lumOff val="35000"/>
                  </a:schemeClr>
                </a:solidFill>
                <a:latin typeface="Segoe UI" pitchFamily="34" charset="0"/>
                <a:ea typeface="Segoe UI" pitchFamily="34" charset="0"/>
                <a:cs typeface="Segoe UI" pitchFamily="34" charset="0"/>
              </a:endParaRPr>
            </a:p>
            <a:p>
              <a:pPr>
                <a:lnSpc>
                  <a:spcPct val="125000"/>
                </a:lnSpc>
                <a:spcBef>
                  <a:spcPts val="300"/>
                </a:spcBef>
              </a:pPr>
              <a:endParaRPr lang="fr-FR" sz="800" dirty="0">
                <a:solidFill>
                  <a:schemeClr val="tx1">
                    <a:lumMod val="65000"/>
                    <a:lumOff val="35000"/>
                  </a:schemeClr>
                </a:solidFill>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startAt="2"/>
              </a:pPr>
              <a:r>
                <a:rPr sz="800" dirty="0" smtClean="0">
                  <a:latin typeface="Segoe UI" panose="020B0502040204020203" pitchFamily="34" charset="0"/>
                  <a:cs typeface="Segoe UI" panose="020B0502040204020203" pitchFamily="34" charset="0"/>
                </a:rPr>
                <a:t>Si la personne fait partie de votre organisation, restez sur l’onglet MES CONTACTS.</a:t>
              </a:r>
              <a:r>
                <a:rPr lang="en-US" sz="800" dirty="0" smtClean="0">
                  <a:latin typeface="Segoe UI" pitchFamily="34" charset="0"/>
                  <a:cs typeface="Segoe UI" panose="020B0502040204020203" pitchFamily="34" charset="0"/>
                </a:rPr>
                <a:t> </a:t>
              </a:r>
              <a:r>
                <a:rPr sz="800" dirty="0" smtClean="0">
                  <a:latin typeface="Segoe UI" panose="020B0502040204020203" pitchFamily="34" charset="0"/>
                  <a:cs typeface="Segoe UI" panose="020B0502040204020203" pitchFamily="34" charset="0"/>
                </a:rPr>
                <a:t>Sinon, cliquez sur l’onglet ANNUAIRE SKYPE.</a:t>
              </a:r>
              <a:r>
                <a:rPr lang="en-US" sz="800" dirty="0" smtClean="0">
                  <a:latin typeface="Segoe UI" pitchFamily="34" charset="0"/>
                  <a:cs typeface="Segoe UI" panose="020B0502040204020203" pitchFamily="34" charset="0"/>
                </a:rPr>
                <a:t> Votre recherche est affinée si vous connaissez le nom complet ou le nom d’utilisateur Skype de la personne recherchée.</a:t>
              </a:r>
              <a:r>
                <a:rPr sz="800" dirty="0">
                  <a:latin typeface="Segoe UI" panose="020B0502040204020203" pitchFamily="34" charset="0"/>
                  <a:cs typeface="Segoe UI" panose="020B0502040204020203" pitchFamily="34" charset="0"/>
                </a:rPr>
                <a:t/>
              </a:r>
              <a:br>
                <a:rPr sz="800" dirty="0">
                  <a:latin typeface="Segoe UI" panose="020B0502040204020203" pitchFamily="34" charset="0"/>
                  <a:cs typeface="Segoe UI" panose="020B0502040204020203" pitchFamily="34" charset="0"/>
                </a:rPr>
              </a:br>
              <a:endParaRPr lang="fr-FR" sz="400" dirty="0" smtClean="0">
                <a:latin typeface="Segoe UI" panose="020B0502040204020203" pitchFamily="34" charset="0"/>
                <a:ea typeface="Segoe UI" panose="020B0502040204020203" pitchFamily="34" charset="0"/>
                <a:cs typeface="Segoe UI" panose="020B0502040204020203" pitchFamily="34" charset="0"/>
              </a:endParaRPr>
            </a:p>
            <a:p>
              <a:pPr>
                <a:lnSpc>
                  <a:spcPct val="125000"/>
                </a:lnSpc>
                <a:spcBef>
                  <a:spcPts val="300"/>
                </a:spcBef>
              </a:pPr>
              <a:r>
                <a:rPr lang="en-US" sz="1200" dirty="0" smtClean="0">
                  <a:latin typeface="Segoe UI" panose="020B0502040204020203" pitchFamily="34" charset="0"/>
                  <a:cs typeface="Segoe UI" panose="020B0502040204020203" pitchFamily="34" charset="0"/>
                </a:rPr>
                <a:t>Ajouter un contact</a:t>
              </a:r>
            </a:p>
            <a:p>
              <a:pPr>
                <a:lnSpc>
                  <a:spcPct val="125000"/>
                </a:lnSpc>
                <a:spcBef>
                  <a:spcPts val="300"/>
                </a:spcBef>
              </a:pPr>
              <a:r>
                <a:rPr sz="800" dirty="0" smtClean="0">
                  <a:latin typeface="Segoe UI" panose="020B0502040204020203" pitchFamily="34" charset="0"/>
                  <a:cs typeface="Segoe UI" panose="020B0502040204020203" pitchFamily="34" charset="0"/>
                </a:rPr>
                <a:t>Une fois que vous avez trouvé la </a:t>
              </a:r>
              <a:r>
                <a:rPr sz="800" dirty="0" err="1" smtClean="0">
                  <a:latin typeface="Segoe UI" panose="020B0502040204020203" pitchFamily="34" charset="0"/>
                  <a:cs typeface="Segoe UI" panose="020B0502040204020203" pitchFamily="34" charset="0"/>
                </a:rPr>
                <a:t>personne</a:t>
              </a:r>
              <a:r>
                <a:rPr sz="800" dirty="0" smtClean="0">
                  <a:latin typeface="Segoe UI" panose="020B0502040204020203" pitchFamily="34" charset="0"/>
                  <a:cs typeface="Segoe UI" panose="020B0502040204020203" pitchFamily="34" charset="0"/>
                </a:rPr>
                <a:t> </a:t>
              </a:r>
              <a:r>
                <a:rPr lang="pl-PL" sz="800" dirty="0" smtClean="0">
                  <a:latin typeface="Segoe UI" panose="020B0502040204020203" pitchFamily="34" charset="0"/>
                  <a:cs typeface="Segoe UI" panose="020B0502040204020203" pitchFamily="34" charset="0"/>
                </a:rPr>
                <a:t/>
              </a:r>
              <a:br>
                <a:rPr lang="pl-PL" sz="800" dirty="0" smtClean="0">
                  <a:latin typeface="Segoe UI" panose="020B0502040204020203" pitchFamily="34" charset="0"/>
                  <a:cs typeface="Segoe UI" panose="020B0502040204020203" pitchFamily="34" charset="0"/>
                </a:rPr>
              </a:br>
              <a:r>
                <a:rPr sz="800" dirty="0" err="1" smtClean="0">
                  <a:latin typeface="Segoe UI" panose="020B0502040204020203" pitchFamily="34" charset="0"/>
                  <a:cs typeface="Segoe UI" panose="020B0502040204020203" pitchFamily="34" charset="0"/>
                </a:rPr>
                <a:t>recherchée</a:t>
              </a:r>
              <a:r>
                <a:rPr sz="800" dirty="0" smtClean="0">
                  <a:latin typeface="Segoe UI" panose="020B0502040204020203" pitchFamily="34" charset="0"/>
                  <a:cs typeface="Segoe UI" panose="020B0502040204020203" pitchFamily="34" charset="0"/>
                </a:rPr>
                <a:t>, vous pouvez l’ajouter à votre </a:t>
              </a:r>
              <a:r>
                <a:rPr sz="800" dirty="0" err="1" smtClean="0">
                  <a:latin typeface="Segoe UI" panose="020B0502040204020203" pitchFamily="34" charset="0"/>
                  <a:cs typeface="Segoe UI" panose="020B0502040204020203" pitchFamily="34" charset="0"/>
                </a:rPr>
                <a:t>liste</a:t>
              </a:r>
              <a:r>
                <a:rPr sz="800" dirty="0" smtClean="0">
                  <a:latin typeface="Segoe UI" panose="020B0502040204020203" pitchFamily="34" charset="0"/>
                  <a:cs typeface="Segoe UI" panose="020B0502040204020203" pitchFamily="34" charset="0"/>
                </a:rPr>
                <a:t> </a:t>
              </a:r>
              <a:r>
                <a:rPr lang="pl-PL" sz="800" dirty="0" smtClean="0">
                  <a:latin typeface="Segoe UI" panose="020B0502040204020203" pitchFamily="34" charset="0"/>
                  <a:cs typeface="Segoe UI" panose="020B0502040204020203" pitchFamily="34" charset="0"/>
                </a:rPr>
                <a:t/>
              </a:r>
              <a:br>
                <a:rPr lang="pl-PL" sz="800" dirty="0" smtClean="0">
                  <a:latin typeface="Segoe UI" panose="020B0502040204020203" pitchFamily="34" charset="0"/>
                  <a:cs typeface="Segoe UI" panose="020B0502040204020203" pitchFamily="34" charset="0"/>
                </a:rPr>
              </a:br>
              <a:r>
                <a:rPr sz="800" dirty="0" smtClean="0">
                  <a:latin typeface="Segoe UI" panose="020B0502040204020203" pitchFamily="34" charset="0"/>
                  <a:cs typeface="Segoe UI" panose="020B0502040204020203" pitchFamily="34" charset="0"/>
                </a:rPr>
                <a:t>de contacts pour un accès rapide.</a:t>
              </a:r>
            </a:p>
            <a:p>
              <a:pPr marL="228600" indent="-228600">
                <a:lnSpc>
                  <a:spcPct val="125000"/>
                </a:lnSpc>
                <a:spcBef>
                  <a:spcPts val="300"/>
                </a:spcBef>
                <a:buFont typeface="+mj-lt"/>
                <a:buAutoNum type="arabicPeriod"/>
              </a:pPr>
              <a:r>
                <a:rPr sz="800" dirty="0" smtClean="0">
                  <a:latin typeface="Segoe UI" panose="020B0502040204020203" pitchFamily="34" charset="0"/>
                  <a:cs typeface="Segoe UI" panose="020B0502040204020203" pitchFamily="34" charset="0"/>
                </a:rPr>
                <a:t>Cliquez avec le bouton droit sur le nom </a:t>
              </a:r>
              <a:r>
                <a:rPr lang="pl-PL" sz="800" dirty="0" smtClean="0">
                  <a:latin typeface="Segoe UI" panose="020B0502040204020203" pitchFamily="34" charset="0"/>
                  <a:cs typeface="Segoe UI" panose="020B0502040204020203" pitchFamily="34" charset="0"/>
                </a:rPr>
                <a:t/>
              </a:r>
              <a:br>
                <a:rPr lang="pl-PL" sz="800" dirty="0" smtClean="0">
                  <a:latin typeface="Segoe UI" panose="020B0502040204020203" pitchFamily="34" charset="0"/>
                  <a:cs typeface="Segoe UI" panose="020B0502040204020203" pitchFamily="34" charset="0"/>
                </a:rPr>
              </a:br>
              <a:r>
                <a:rPr sz="800" dirty="0" err="1" smtClean="0">
                  <a:latin typeface="Segoe UI" panose="020B0502040204020203" pitchFamily="34" charset="0"/>
                  <a:cs typeface="Segoe UI" panose="020B0502040204020203" pitchFamily="34" charset="0"/>
                </a:rPr>
                <a:t>dans</a:t>
              </a:r>
              <a:r>
                <a:rPr sz="800" dirty="0" smtClean="0">
                  <a:latin typeface="Segoe UI" panose="020B0502040204020203" pitchFamily="34" charset="0"/>
                  <a:cs typeface="Segoe UI" panose="020B0502040204020203" pitchFamily="34" charset="0"/>
                </a:rPr>
                <a:t> les résultats de la recherche.</a:t>
              </a:r>
              <a:endParaRPr lang="fr-FR" sz="800" dirty="0">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a:pPr>
              <a:r>
                <a:rPr lang="en-US" sz="800" dirty="0">
                  <a:latin typeface="Segoe UI" pitchFamily="34" charset="0"/>
                  <a:cs typeface="Segoe UI" panose="020B0502040204020203" pitchFamily="34" charset="0"/>
                </a:rPr>
                <a:t>Cliquez sur </a:t>
              </a:r>
              <a:r>
                <a:rPr lang="en-US" sz="800" b="1" dirty="0">
                  <a:latin typeface="Segoe UI" pitchFamily="34" charset="0"/>
                  <a:cs typeface="Segoe UI" panose="020B0502040204020203" pitchFamily="34" charset="0"/>
                </a:rPr>
                <a:t>Ajouter à la liste des </a:t>
              </a:r>
              <a:r>
                <a:rPr lang="pl-PL" sz="800" b="1" dirty="0" smtClean="0">
                  <a:latin typeface="Segoe UI" pitchFamily="34" charset="0"/>
                  <a:cs typeface="Segoe UI" panose="020B0502040204020203" pitchFamily="34" charset="0"/>
                </a:rPr>
                <a:t/>
              </a:r>
              <a:br>
                <a:rPr lang="pl-PL" sz="800" b="1" dirty="0" smtClean="0">
                  <a:latin typeface="Segoe UI" pitchFamily="34" charset="0"/>
                  <a:cs typeface="Segoe UI" panose="020B0502040204020203" pitchFamily="34" charset="0"/>
                </a:rPr>
              </a:br>
              <a:r>
                <a:rPr lang="en-US" sz="800" b="1" dirty="0" smtClean="0">
                  <a:latin typeface="Segoe UI" pitchFamily="34" charset="0"/>
                  <a:cs typeface="Segoe UI" panose="020B0502040204020203" pitchFamily="34" charset="0"/>
                </a:rPr>
                <a:t>contacts</a:t>
              </a:r>
              <a:r>
                <a:rPr lang="en-US" sz="800" b="1" dirty="0">
                  <a:latin typeface="Segoe UI" pitchFamily="34" charset="0"/>
                  <a:cs typeface="Segoe UI" panose="020B0502040204020203" pitchFamily="34" charset="0"/>
                </a:rPr>
                <a:t>.</a:t>
              </a:r>
              <a:endParaRPr lang="fr-FR" sz="800" dirty="0">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a:pPr>
              <a:r>
                <a:rPr lang="en-US" sz="800" dirty="0" smtClean="0">
                  <a:latin typeface="Segoe UI" pitchFamily="34" charset="0"/>
                  <a:cs typeface="Segoe UI" panose="020B0502040204020203" pitchFamily="34" charset="0"/>
                </a:rPr>
                <a:t>Choisissez un groupe auquel </a:t>
              </a:r>
              <a:r>
                <a:rPr lang="en-US" sz="800" dirty="0" err="1" smtClean="0">
                  <a:latin typeface="Segoe UI" pitchFamily="34" charset="0"/>
                  <a:cs typeface="Segoe UI" panose="020B0502040204020203" pitchFamily="34" charset="0"/>
                </a:rPr>
                <a:t>ajouter</a:t>
              </a:r>
              <a:r>
                <a:rPr lang="en-US" sz="800" dirty="0" smtClean="0">
                  <a:latin typeface="Segoe UI" pitchFamily="34" charset="0"/>
                  <a:cs typeface="Segoe UI" panose="020B0502040204020203" pitchFamily="34" charset="0"/>
                </a:rPr>
                <a:t> </a:t>
              </a:r>
              <a:r>
                <a:rPr lang="pl-PL" sz="800" dirty="0" smtClean="0">
                  <a:latin typeface="Segoe UI" pitchFamily="34" charset="0"/>
                  <a:cs typeface="Segoe UI" panose="020B0502040204020203" pitchFamily="34" charset="0"/>
                </a:rPr>
                <a:t/>
              </a:r>
              <a:br>
                <a:rPr lang="pl-PL" sz="800" dirty="0" smtClean="0">
                  <a:latin typeface="Segoe UI" pitchFamily="34" charset="0"/>
                  <a:cs typeface="Segoe UI" panose="020B0502040204020203" pitchFamily="34" charset="0"/>
                </a:rPr>
              </a:br>
              <a:r>
                <a:rPr lang="en-US" sz="800" dirty="0" err="1" smtClean="0">
                  <a:latin typeface="Segoe UI" pitchFamily="34" charset="0"/>
                  <a:cs typeface="Segoe UI" panose="020B0502040204020203" pitchFamily="34" charset="0"/>
                </a:rPr>
                <a:t>votre</a:t>
              </a:r>
              <a:r>
                <a:rPr lang="en-US" sz="800" dirty="0" smtClean="0">
                  <a:latin typeface="Segoe UI" pitchFamily="34" charset="0"/>
                  <a:cs typeface="Segoe UI" panose="020B0502040204020203" pitchFamily="34" charset="0"/>
                </a:rPr>
                <a:t> nouveau contact.</a:t>
              </a:r>
              <a:endParaRPr lang="fr-FR" sz="800" dirty="0">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a:pPr>
              <a:endParaRPr lang="fr-FR" sz="900" dirty="0">
                <a:solidFill>
                  <a:schemeClr val="tx1">
                    <a:lumMod val="65000"/>
                    <a:lumOff val="35000"/>
                  </a:schemeClr>
                </a:solidFill>
                <a:latin typeface="Segoe UI" pitchFamily="34" charset="0"/>
                <a:ea typeface="Segoe UI" pitchFamily="34" charset="0"/>
                <a:cs typeface="Segoe UI" pitchFamily="34" charset="0"/>
              </a:endParaRPr>
            </a:p>
          </p:txBody>
        </p:sp>
        <p:pic>
          <p:nvPicPr>
            <p:cNvPr id="31" name="Picture 30"/>
            <p:cNvPicPr>
              <a:picLocks noChangeAspect="1"/>
            </p:cNvPicPr>
            <p:nvPr/>
          </p:nvPicPr>
          <p:blipFill>
            <a:blip r:embed="rId3"/>
            <a:stretch>
              <a:fillRect/>
            </a:stretch>
          </p:blipFill>
          <p:spPr>
            <a:xfrm>
              <a:off x="7102767" y="2330159"/>
              <a:ext cx="1611961" cy="260641"/>
            </a:xfrm>
            <a:prstGeom prst="rect">
              <a:avLst/>
            </a:prstGeom>
            <a:ln>
              <a:solidFill>
                <a:schemeClr val="bg1">
                  <a:lumMod val="50000"/>
                </a:schemeClr>
              </a:solidFill>
            </a:ln>
          </p:spPr>
        </p:pic>
        <p:pic>
          <p:nvPicPr>
            <p:cNvPr id="32" name="Picture 31"/>
            <p:cNvPicPr>
              <a:picLocks noChangeAspect="1"/>
            </p:cNvPicPr>
            <p:nvPr/>
          </p:nvPicPr>
          <p:blipFill>
            <a:blip r:embed="rId4"/>
            <a:stretch>
              <a:fillRect/>
            </a:stretch>
          </p:blipFill>
          <p:spPr>
            <a:xfrm>
              <a:off x="5105178" y="2330236"/>
              <a:ext cx="1741431" cy="260564"/>
            </a:xfrm>
            <a:prstGeom prst="rect">
              <a:avLst/>
            </a:prstGeom>
            <a:ln w="6350">
              <a:solidFill>
                <a:schemeClr val="bg1">
                  <a:lumMod val="50000"/>
                </a:schemeClr>
              </a:solidFill>
            </a:ln>
          </p:spPr>
        </p:pic>
        <p:sp>
          <p:nvSpPr>
            <p:cNvPr id="59" name="Oval 58"/>
            <p:cNvSpPr/>
            <p:nvPr/>
          </p:nvSpPr>
          <p:spPr>
            <a:xfrm>
              <a:off x="7348847" y="2347079"/>
              <a:ext cx="331229" cy="319921"/>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5"/>
            <a:stretch>
              <a:fillRect/>
            </a:stretch>
          </p:blipFill>
          <p:spPr>
            <a:xfrm>
              <a:off x="6674098" y="5587313"/>
              <a:ext cx="440210" cy="432487"/>
            </a:xfrm>
            <a:prstGeom prst="rect">
              <a:avLst/>
            </a:prstGeom>
          </p:spPr>
        </p:pic>
        <p:pic>
          <p:nvPicPr>
            <p:cNvPr id="58" name="Picture 57"/>
            <p:cNvPicPr>
              <a:picLocks noChangeAspect="1"/>
            </p:cNvPicPr>
            <p:nvPr/>
          </p:nvPicPr>
          <p:blipFill>
            <a:blip r:embed="rId6"/>
            <a:stretch>
              <a:fillRect/>
            </a:stretch>
          </p:blipFill>
          <p:spPr>
            <a:xfrm>
              <a:off x="7009014" y="3276600"/>
              <a:ext cx="1906386" cy="1572118"/>
            </a:xfrm>
            <a:prstGeom prst="rect">
              <a:avLst/>
            </a:prstGeom>
          </p:spPr>
        </p:pic>
        <p:sp>
          <p:nvSpPr>
            <p:cNvPr id="65" name="Oval 64"/>
            <p:cNvSpPr/>
            <p:nvPr/>
          </p:nvSpPr>
          <p:spPr>
            <a:xfrm>
              <a:off x="8325394" y="4227475"/>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2</a:t>
              </a:r>
              <a:endParaRPr lang="fr-FR" sz="900" dirty="0">
                <a:latin typeface="Segoe UI Semibold" panose="020B0702040204020203" pitchFamily="34" charset="0"/>
                <a:cs typeface="Segoe UI Semibold" panose="020B0702040204020203" pitchFamily="34" charset="0"/>
              </a:endParaRPr>
            </a:p>
          </p:txBody>
        </p:sp>
        <p:sp>
          <p:nvSpPr>
            <p:cNvPr id="67" name="Oval 66"/>
            <p:cNvSpPr/>
            <p:nvPr/>
          </p:nvSpPr>
          <p:spPr>
            <a:xfrm>
              <a:off x="8793669" y="4402845"/>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3</a:t>
              </a:r>
              <a:endParaRPr lang="fr-FR" sz="1050" dirty="0"/>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5125" y="3674009"/>
              <a:ext cx="59183" cy="59183"/>
            </a:xfrm>
            <a:prstGeom prst="rect">
              <a:avLst/>
            </a:prstGeom>
          </p:spPr>
        </p:pic>
        <p:sp>
          <p:nvSpPr>
            <p:cNvPr id="10" name="Oval 9"/>
            <p:cNvSpPr/>
            <p:nvPr/>
          </p:nvSpPr>
          <p:spPr>
            <a:xfrm>
              <a:off x="6870558" y="3339267"/>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1</a:t>
              </a:r>
              <a:endParaRPr lang="fr-FR" sz="900" dirty="0">
                <a:latin typeface="Segoe UI Semibold" panose="020B0702040204020203" pitchFamily="34" charset="0"/>
                <a:cs typeface="Segoe UI Semibold" panose="020B0702040204020203" pitchFamily="34" charset="0"/>
              </a:endParaRPr>
            </a:p>
          </p:txBody>
        </p:sp>
        <p:pic>
          <p:nvPicPr>
            <p:cNvPr id="86" name="Picture 85"/>
            <p:cNvPicPr>
              <a:picLocks noChangeAspect="1"/>
            </p:cNvPicPr>
            <p:nvPr/>
          </p:nvPicPr>
          <p:blipFill>
            <a:blip r:embed="rId8"/>
            <a:stretch>
              <a:fillRect/>
            </a:stretch>
          </p:blipFill>
          <p:spPr>
            <a:xfrm>
              <a:off x="6629400" y="5295025"/>
              <a:ext cx="2145838" cy="1258175"/>
            </a:xfrm>
            <a:prstGeom prst="rect">
              <a:avLst/>
            </a:prstGeom>
            <a:ln w="3175">
              <a:solidFill>
                <a:schemeClr val="bg1">
                  <a:lumMod val="50000"/>
                </a:schemeClr>
              </a:solidFill>
            </a:ln>
          </p:spPr>
        </p:pic>
        <p:pic>
          <p:nvPicPr>
            <p:cNvPr id="12" name="Picture 11"/>
            <p:cNvPicPr>
              <a:picLocks noChangeAspect="1"/>
            </p:cNvPicPr>
            <p:nvPr/>
          </p:nvPicPr>
          <p:blipFill>
            <a:blip r:embed="rId9"/>
            <a:stretch>
              <a:fillRect/>
            </a:stretch>
          </p:blipFill>
          <p:spPr>
            <a:xfrm>
              <a:off x="4881817" y="5955829"/>
              <a:ext cx="2519141" cy="398713"/>
            </a:xfrm>
            <a:prstGeom prst="rect">
              <a:avLst/>
            </a:prstGeom>
            <a:ln w="3175">
              <a:solidFill>
                <a:schemeClr val="bg1">
                  <a:lumMod val="50000"/>
                </a:schemeClr>
              </a:solidFill>
            </a:ln>
          </p:spPr>
        </p:pic>
        <p:sp>
          <p:nvSpPr>
            <p:cNvPr id="44" name="TextBox 43"/>
            <p:cNvSpPr txBox="1"/>
            <p:nvPr/>
          </p:nvSpPr>
          <p:spPr>
            <a:xfrm>
              <a:off x="4774363" y="5029200"/>
              <a:ext cx="2667138" cy="861774"/>
            </a:xfrm>
            <a:prstGeom prst="rect">
              <a:avLst/>
            </a:prstGeom>
            <a:noFill/>
          </p:spPr>
          <p:txBody>
            <a:bodyPr wrap="square" rtlCol="0">
              <a:spAutoFit/>
            </a:bodyPr>
            <a:lstStyle/>
            <a:p>
              <a:pPr>
                <a:lnSpc>
                  <a:spcPct val="125000"/>
                </a:lnSpc>
                <a:spcBef>
                  <a:spcPts val="300"/>
                </a:spcBef>
              </a:pPr>
              <a:r>
                <a:rPr lang="en-US" sz="1200" spc="-10" dirty="0" smtClean="0">
                  <a:latin typeface="Segoe UI" panose="020B0502040204020203" pitchFamily="34" charset="0"/>
                </a:rPr>
                <a:t>Afficher une carte de visite</a:t>
              </a:r>
            </a:p>
            <a:p>
              <a:pPr marL="228600" indent="-228600">
                <a:lnSpc>
                  <a:spcPct val="125000"/>
                </a:lnSpc>
                <a:spcBef>
                  <a:spcPts val="300"/>
                </a:spcBef>
                <a:buFont typeface="+mj-lt"/>
                <a:buAutoNum type="arabicPeriod"/>
              </a:pPr>
              <a:r>
                <a:rPr lang="en-US" sz="800" spc="-10" dirty="0" smtClean="0">
                  <a:latin typeface="Segoe UI" pitchFamily="34" charset="0"/>
                </a:rPr>
                <a:t>Appuyez sur l’image d’un contact.</a:t>
              </a:r>
              <a:endParaRPr lang="fr-FR" sz="800" spc="-10" dirty="0">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a:pPr>
              <a:r>
                <a:rPr lang="en-US" sz="800" spc="-30" dirty="0" smtClean="0">
                  <a:latin typeface="Segoe UI" pitchFamily="34" charset="0"/>
                </a:rPr>
                <a:t>Appuyez sur le bouton Carte de </a:t>
              </a:r>
              <a:r>
                <a:rPr lang="pl-PL" sz="800" spc="-30" dirty="0" smtClean="0">
                  <a:latin typeface="Segoe UI" pitchFamily="34" charset="0"/>
                </a:rPr>
                <a:t/>
              </a:r>
              <a:br>
                <a:rPr lang="pl-PL" sz="800" spc="-30" dirty="0" smtClean="0">
                  <a:latin typeface="Segoe UI" pitchFamily="34" charset="0"/>
                </a:rPr>
              </a:br>
              <a:r>
                <a:rPr lang="en-US" sz="800" spc="-30" dirty="0" err="1" smtClean="0">
                  <a:latin typeface="Segoe UI" pitchFamily="34" charset="0"/>
                </a:rPr>
                <a:t>visite</a:t>
              </a:r>
              <a:r>
                <a:rPr lang="en-US" sz="800" spc="-30" dirty="0" smtClean="0">
                  <a:latin typeface="Segoe UI" pitchFamily="34" charset="0"/>
                </a:rPr>
                <a:t> pour ouvrir une Carte de visite.</a:t>
              </a:r>
            </a:p>
          </p:txBody>
        </p:sp>
        <p:sp>
          <p:nvSpPr>
            <p:cNvPr id="70" name="Oval 69"/>
            <p:cNvSpPr/>
            <p:nvPr/>
          </p:nvSpPr>
          <p:spPr>
            <a:xfrm>
              <a:off x="6631728" y="5931749"/>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2</a:t>
              </a:r>
              <a:endParaRPr lang="fr-FR" sz="900" dirty="0">
                <a:latin typeface="Segoe UI Semibold" panose="020B0702040204020203" pitchFamily="34" charset="0"/>
                <a:cs typeface="Segoe UI Semibold" panose="020B0702040204020203" pitchFamily="34" charset="0"/>
              </a:endParaRPr>
            </a:p>
          </p:txBody>
        </p:sp>
        <p:pic>
          <p:nvPicPr>
            <p:cNvPr id="50" name="Picture 4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4814" y="5740941"/>
              <a:ext cx="110059" cy="110059"/>
            </a:xfrm>
            <a:prstGeom prst="rect">
              <a:avLst/>
            </a:prstGeom>
          </p:spPr>
        </p:pic>
        <p:pic>
          <p:nvPicPr>
            <p:cNvPr id="51" name="Picture 5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26161" y="5994446"/>
              <a:ext cx="336432" cy="340486"/>
            </a:xfrm>
            <a:prstGeom prst="rect">
              <a:avLst/>
            </a:prstGeom>
          </p:spPr>
        </p:pic>
        <p:sp>
          <p:nvSpPr>
            <p:cNvPr id="68" name="Oval 67"/>
            <p:cNvSpPr/>
            <p:nvPr/>
          </p:nvSpPr>
          <p:spPr>
            <a:xfrm>
              <a:off x="4828665" y="5927872"/>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1</a:t>
              </a:r>
              <a:endParaRPr lang="fr-FR" sz="900" dirty="0">
                <a:latin typeface="Segoe UI Semibold" panose="020B0702040204020203" pitchFamily="34" charset="0"/>
                <a:cs typeface="Segoe UI Semibold" panose="020B0702040204020203" pitchFamily="34" charset="0"/>
              </a:endParaRPr>
            </a:p>
          </p:txBody>
        </p:sp>
        <p:pic>
          <p:nvPicPr>
            <p:cNvPr id="52" name="Picture 5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2534" y="6224873"/>
              <a:ext cx="110059" cy="110059"/>
            </a:xfrm>
            <a:prstGeom prst="rect">
              <a:avLst/>
            </a:prstGeom>
          </p:spPr>
        </p:pic>
        <p:sp>
          <p:nvSpPr>
            <p:cNvPr id="16" name="TextBox 15" descr="&quot;&quot;"/>
            <p:cNvSpPr txBox="1"/>
            <p:nvPr/>
          </p:nvSpPr>
          <p:spPr>
            <a:xfrm>
              <a:off x="75301" y="6499816"/>
              <a:ext cx="2239041" cy="200055"/>
            </a:xfrm>
            <a:prstGeom prst="rect">
              <a:avLst/>
            </a:prstGeom>
            <a:noFill/>
          </p:spPr>
          <p:txBody>
            <a:bodyPr wrap="square" rtlCol="0">
              <a:spAutoFit/>
            </a:bodyPr>
            <a:lstStyle/>
            <a:p>
              <a:r>
                <a:rPr lang="en-US" sz="700" dirty="0" smtClean="0">
                  <a:effectLst/>
                </a:rPr>
                <a:t>© 2015 Microsoft Corporation.  Tous droits réservés</a:t>
              </a:r>
              <a:r>
                <a:rPr lang="en-US" sz="700" dirty="0" smtClean="0">
                  <a:solidFill>
                    <a:schemeClr val="tx1">
                      <a:lumMod val="65000"/>
                      <a:lumOff val="35000"/>
                    </a:schemeClr>
                  </a:solidFill>
                  <a:effectLst/>
                </a:rPr>
                <a:t>.</a:t>
              </a:r>
              <a:endParaRPr lang="fr-FR" sz="700" dirty="0">
                <a:solidFill>
                  <a:schemeClr val="tx1">
                    <a:lumMod val="65000"/>
                    <a:lumOff val="35000"/>
                  </a:schemeClr>
                </a:solidFill>
              </a:endParaRPr>
            </a:p>
          </p:txBody>
        </p:sp>
        <p:pic>
          <p:nvPicPr>
            <p:cNvPr id="77" name="Picture 76"/>
            <p:cNvPicPr>
              <a:picLocks noChangeAspect="1"/>
            </p:cNvPicPr>
            <p:nvPr/>
          </p:nvPicPr>
          <p:blipFill>
            <a:blip r:embed="rId11"/>
            <a:stretch>
              <a:fillRect/>
            </a:stretch>
          </p:blipFill>
          <p:spPr>
            <a:xfrm>
              <a:off x="296848" y="5516752"/>
              <a:ext cx="169307" cy="197309"/>
            </a:xfrm>
            <a:prstGeom prst="rect">
              <a:avLst/>
            </a:prstGeom>
          </p:spPr>
        </p:pic>
        <p:pic>
          <p:nvPicPr>
            <p:cNvPr id="78" name="Picture 77"/>
            <p:cNvPicPr>
              <a:picLocks noChangeAspect="1"/>
            </p:cNvPicPr>
            <p:nvPr/>
          </p:nvPicPr>
          <p:blipFill>
            <a:blip r:embed="rId12"/>
            <a:stretch>
              <a:fillRect/>
            </a:stretch>
          </p:blipFill>
          <p:spPr>
            <a:xfrm>
              <a:off x="289651" y="5738897"/>
              <a:ext cx="177586" cy="206958"/>
            </a:xfrm>
            <a:prstGeom prst="rect">
              <a:avLst/>
            </a:prstGeom>
          </p:spPr>
        </p:pic>
        <p:sp>
          <p:nvSpPr>
            <p:cNvPr id="79" name="TextBox 78"/>
            <p:cNvSpPr txBox="1"/>
            <p:nvPr/>
          </p:nvSpPr>
          <p:spPr>
            <a:xfrm>
              <a:off x="446538" y="5505869"/>
              <a:ext cx="3670867" cy="338554"/>
            </a:xfrm>
            <a:prstGeom prst="rect">
              <a:avLst/>
            </a:prstGeom>
            <a:noFill/>
          </p:spPr>
          <p:txBody>
            <a:bodyPr wrap="square" rtlCol="0">
              <a:spAutoFit/>
            </a:bodyPr>
            <a:lstStyle/>
            <a:p>
              <a:r>
                <a:rPr lang="en-US" sz="800" dirty="0" smtClean="0">
                  <a:latin typeface="Segoe UI" panose="020B0502040204020203" pitchFamily="34" charset="0"/>
                </a:rPr>
                <a:t>Skype Entreprise vous permet de </a:t>
              </a:r>
              <a:r>
                <a:rPr lang="en-US" sz="800" dirty="0" err="1" smtClean="0">
                  <a:latin typeface="Segoe UI" panose="020B0502040204020203" pitchFamily="34" charset="0"/>
                </a:rPr>
                <a:t>contacter</a:t>
              </a:r>
              <a:r>
                <a:rPr lang="en-US" sz="800" dirty="0" smtClean="0">
                  <a:latin typeface="Segoe UI" panose="020B0502040204020203" pitchFamily="34" charset="0"/>
                </a:rPr>
                <a:t> un collègue ou un partenaire commercial.</a:t>
              </a:r>
              <a:endParaRPr lang="fr-FR" sz="800" dirty="0">
                <a:latin typeface="Segoe UI" panose="020B0502040204020203" pitchFamily="34" charset="0"/>
                <a:cs typeface="Segoe UI" panose="020B0502040204020203" pitchFamily="34" charset="0"/>
              </a:endParaRPr>
            </a:p>
          </p:txBody>
        </p:sp>
        <p:sp>
          <p:nvSpPr>
            <p:cNvPr id="80" name="TextBox 79"/>
            <p:cNvSpPr txBox="1"/>
            <p:nvPr/>
          </p:nvSpPr>
          <p:spPr>
            <a:xfrm>
              <a:off x="441390" y="5731982"/>
              <a:ext cx="3944721" cy="215444"/>
            </a:xfrm>
            <a:prstGeom prst="rect">
              <a:avLst/>
            </a:prstGeom>
            <a:noFill/>
          </p:spPr>
          <p:txBody>
            <a:bodyPr wrap="square" rtlCol="0">
              <a:spAutoFit/>
            </a:bodyPr>
            <a:lstStyle/>
            <a:p>
              <a:r>
                <a:rPr lang="en-US" sz="800" dirty="0" smtClean="0">
                  <a:latin typeface="Segoe UI" panose="020B0502040204020203" pitchFamily="34" charset="0"/>
                </a:rPr>
                <a:t>Skype vous permet de communiquer avec votre grand-mère ou de discuter avec des amis tout en jouant à des jeux vidéo.</a:t>
              </a:r>
              <a:endParaRPr lang="fr-FR" sz="800" dirty="0">
                <a:latin typeface="Segoe UI" panose="020B0502040204020203" pitchFamily="34" charset="0"/>
                <a:cs typeface="Segoe UI" panose="020B0502040204020203" pitchFamily="34" charset="0"/>
              </a:endParaRPr>
            </a:p>
          </p:txBody>
        </p:sp>
        <p:sp>
          <p:nvSpPr>
            <p:cNvPr id="76" name="TextBox 75"/>
            <p:cNvSpPr txBox="1"/>
            <p:nvPr/>
          </p:nvSpPr>
          <p:spPr>
            <a:xfrm>
              <a:off x="212771" y="5218353"/>
              <a:ext cx="1978427" cy="276999"/>
            </a:xfrm>
            <a:prstGeom prst="rect">
              <a:avLst/>
            </a:prstGeom>
            <a:noFill/>
          </p:spPr>
          <p:txBody>
            <a:bodyPr wrap="none" rtlCol="0">
              <a:spAutoFit/>
            </a:bodyPr>
            <a:lstStyle/>
            <a:p>
              <a:r>
                <a:rPr lang="en-US" sz="1200" dirty="0" smtClean="0">
                  <a:latin typeface="Segoe UI" panose="020B0502040204020203" pitchFamily="34" charset="0"/>
                </a:rPr>
                <a:t>Quelle version de Skype dois-je utiliser ?</a:t>
              </a:r>
              <a:endParaRPr lang="fr-FR" sz="1200" dirty="0">
                <a:latin typeface="Segoe UI" panose="020B0502040204020203" pitchFamily="34" charset="0"/>
                <a:cs typeface="Segoe UI" panose="020B0502040204020203" pitchFamily="34" charset="0"/>
              </a:endParaRPr>
            </a:p>
          </p:txBody>
        </p:sp>
        <p:pic>
          <p:nvPicPr>
            <p:cNvPr id="88" name="Picture 87"/>
            <p:cNvPicPr>
              <a:picLocks noChangeAspect="1"/>
            </p:cNvPicPr>
            <p:nvPr/>
          </p:nvPicPr>
          <p:blipFill>
            <a:blip r:embed="rId13"/>
            <a:stretch>
              <a:fillRect/>
            </a:stretch>
          </p:blipFill>
          <p:spPr>
            <a:xfrm>
              <a:off x="3036363" y="341600"/>
              <a:ext cx="1154637" cy="1412405"/>
            </a:xfrm>
            <a:prstGeom prst="rect">
              <a:avLst/>
            </a:prstGeom>
            <a:ln>
              <a:solidFill>
                <a:schemeClr val="bg1">
                  <a:lumMod val="50000"/>
                </a:schemeClr>
              </a:solidFill>
            </a:ln>
          </p:spPr>
        </p:pic>
        <p:sp>
          <p:nvSpPr>
            <p:cNvPr id="101" name="TextBox 100"/>
            <p:cNvSpPr txBox="1"/>
            <p:nvPr/>
          </p:nvSpPr>
          <p:spPr>
            <a:xfrm>
              <a:off x="3423579" y="3971958"/>
              <a:ext cx="996021" cy="861774"/>
            </a:xfrm>
            <a:prstGeom prst="rect">
              <a:avLst/>
            </a:prstGeom>
            <a:noFill/>
          </p:spPr>
          <p:txBody>
            <a:bodyPr wrap="square" rtlCol="0">
              <a:spAutoFit/>
            </a:bodyPr>
            <a:lstStyle/>
            <a:p>
              <a:pPr>
                <a:lnSpc>
                  <a:spcPct val="125000"/>
                </a:lnSpc>
              </a:pPr>
              <a:r>
                <a:rPr lang="en-US" sz="500" dirty="0" smtClean="0">
                  <a:latin typeface="Segoe UI" pitchFamily="34" charset="0"/>
                </a:rPr>
                <a:t>* Défini automatiquement pour vous en fonction de l’activité de votre clavier ou du calendrier Outlook.</a:t>
              </a:r>
            </a:p>
            <a:p>
              <a:pPr marL="171450" indent="-171450">
                <a:lnSpc>
                  <a:spcPct val="125000"/>
                </a:lnSpc>
                <a:buFont typeface="Arial" panose="020B0604020202020204" pitchFamily="34" charset="0"/>
                <a:buChar char="•"/>
              </a:pPr>
              <a:endParaRPr lang="fr-FR" sz="500" dirty="0" smtClean="0">
                <a:latin typeface="Segoe UI" pitchFamily="34" charset="0"/>
                <a:ea typeface="Segoe UI" pitchFamily="34" charset="0"/>
                <a:cs typeface="Segoe UI" pitchFamily="34" charset="0"/>
              </a:endParaRPr>
            </a:p>
            <a:p>
              <a:pPr>
                <a:lnSpc>
                  <a:spcPct val="125000"/>
                </a:lnSpc>
              </a:pPr>
              <a:r>
                <a:rPr lang="en-US" sz="500" dirty="0" smtClean="0">
                  <a:latin typeface="Segoe UI" pitchFamily="34" charset="0"/>
                </a:rPr>
                <a:t>** Vous pouvez configurer votre présence ainsi à votre guise.</a:t>
              </a:r>
            </a:p>
          </p:txBody>
        </p:sp>
        <p:sp>
          <p:nvSpPr>
            <p:cNvPr id="8" name="Rectangle 7"/>
            <p:cNvSpPr/>
            <p:nvPr/>
          </p:nvSpPr>
          <p:spPr>
            <a:xfrm>
              <a:off x="223336" y="233125"/>
              <a:ext cx="2952861" cy="265650"/>
            </a:xfrm>
            <a:prstGeom prst="rect">
              <a:avLst/>
            </a:prstGeom>
          </p:spPr>
          <p:txBody>
            <a:bodyPr wrap="square">
              <a:spAutoFit/>
            </a:bodyPr>
            <a:lstStyle/>
            <a:p>
              <a:pPr>
                <a:lnSpc>
                  <a:spcPct val="125000"/>
                </a:lnSpc>
                <a:spcBef>
                  <a:spcPts val="300"/>
                </a:spcBef>
              </a:pPr>
              <a:r>
                <a:rPr lang="en-US" sz="1000" spc="-40" dirty="0" smtClean="0">
                  <a:latin typeface="Segoe UI" panose="020B0502040204020203" pitchFamily="34" charset="0"/>
                </a:rPr>
                <a:t>Vous voulez fermer la porte de votre bureau virtuel ?</a:t>
              </a:r>
              <a:endParaRPr lang="fr-FR" sz="1000" spc="-40"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758" y="1752600"/>
              <a:ext cx="115578" cy="115578"/>
            </a:xfrm>
            <a:prstGeom prst="rect">
              <a:avLst/>
            </a:prstGeom>
          </p:spPr>
        </p:pic>
        <p:pic>
          <p:nvPicPr>
            <p:cNvPr id="7" name="Picture 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53710" y="2020327"/>
              <a:ext cx="119674" cy="106376"/>
            </a:xfrm>
            <a:prstGeom prst="rect">
              <a:avLst/>
            </a:prstGeom>
          </p:spPr>
        </p:pic>
        <p:pic>
          <p:nvPicPr>
            <p:cNvPr id="11" name="Picture 1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2956" y="2742811"/>
              <a:ext cx="121182" cy="121182"/>
            </a:xfrm>
            <a:prstGeom prst="rect">
              <a:avLst/>
            </a:prstGeom>
          </p:spPr>
        </p:pic>
        <p:pic>
          <p:nvPicPr>
            <p:cNvPr id="17" name="Picture 1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55057" y="3733800"/>
              <a:ext cx="116981" cy="116981"/>
            </a:xfrm>
            <a:prstGeom prst="rect">
              <a:avLst/>
            </a:prstGeom>
          </p:spPr>
        </p:pic>
        <p:pic>
          <p:nvPicPr>
            <p:cNvPr id="18" name="Picture 1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2502" y="4419600"/>
              <a:ext cx="122091" cy="122091"/>
            </a:xfrm>
            <a:prstGeom prst="rect">
              <a:avLst/>
            </a:prstGeom>
          </p:spPr>
        </p:pic>
        <p:pic>
          <p:nvPicPr>
            <p:cNvPr id="19" name="Picture 1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51956" y="4648200"/>
              <a:ext cx="123183" cy="123183"/>
            </a:xfrm>
            <a:prstGeom prst="rect">
              <a:avLst/>
            </a:prstGeom>
          </p:spPr>
        </p:pic>
        <p:pic>
          <p:nvPicPr>
            <p:cNvPr id="20" name="Picture 1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50571" y="4910657"/>
              <a:ext cx="125952" cy="118543"/>
            </a:xfrm>
            <a:prstGeom prst="rect">
              <a:avLst/>
            </a:prstGeom>
          </p:spPr>
        </p:pic>
        <p:pic>
          <p:nvPicPr>
            <p:cNvPr id="61" name="Picture 6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53710" y="2246843"/>
              <a:ext cx="119674" cy="106376"/>
            </a:xfrm>
            <a:prstGeom prst="rect">
              <a:avLst/>
            </a:prstGeom>
          </p:spPr>
        </p:pic>
        <p:pic>
          <p:nvPicPr>
            <p:cNvPr id="62" name="Picture 6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53710" y="2505831"/>
              <a:ext cx="119674" cy="106376"/>
            </a:xfrm>
            <a:prstGeom prst="rect">
              <a:avLst/>
            </a:prstGeom>
          </p:spPr>
        </p:pic>
        <p:pic>
          <p:nvPicPr>
            <p:cNvPr id="63" name="Picture 6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2956" y="2988241"/>
              <a:ext cx="121182" cy="121182"/>
            </a:xfrm>
            <a:prstGeom prst="rect">
              <a:avLst/>
            </a:prstGeom>
          </p:spPr>
        </p:pic>
        <p:pic>
          <p:nvPicPr>
            <p:cNvPr id="64" name="Picture 6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2956" y="3242263"/>
              <a:ext cx="121182" cy="121182"/>
            </a:xfrm>
            <a:prstGeom prst="rect">
              <a:avLst/>
            </a:prstGeom>
          </p:spPr>
        </p:pic>
        <p:pic>
          <p:nvPicPr>
            <p:cNvPr id="66" name="Picture 6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2956" y="3505200"/>
              <a:ext cx="121182" cy="121182"/>
            </a:xfrm>
            <a:prstGeom prst="rect">
              <a:avLst/>
            </a:prstGeom>
          </p:spPr>
        </p:pic>
        <p:pic>
          <p:nvPicPr>
            <p:cNvPr id="69" name="Picture 6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55056" y="4150218"/>
              <a:ext cx="116982" cy="116982"/>
            </a:xfrm>
            <a:prstGeom prst="rect">
              <a:avLst/>
            </a:prstGeom>
          </p:spPr>
        </p:pic>
        <p:pic>
          <p:nvPicPr>
            <p:cNvPr id="73" name="Picture 7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69599" y="557698"/>
              <a:ext cx="81975" cy="77676"/>
            </a:xfrm>
            <a:prstGeom prst="rect">
              <a:avLst/>
            </a:prstGeom>
          </p:spPr>
        </p:pic>
        <p:sp>
          <p:nvSpPr>
            <p:cNvPr id="35" name="Subtitle 2"/>
            <p:cNvSpPr txBox="1">
              <a:spLocks/>
            </p:cNvSpPr>
            <p:nvPr/>
          </p:nvSpPr>
          <p:spPr bwMode="auto">
            <a:xfrm>
              <a:off x="6823374" y="768613"/>
              <a:ext cx="2151186" cy="4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sz="1200" dirty="0" smtClean="0">
                  <a:solidFill>
                    <a:schemeClr val="bg1"/>
                  </a:solidFill>
                  <a:latin typeface="Segoe UI" panose="020B0502040204020203" pitchFamily="34" charset="0"/>
                </a:rPr>
                <a:t>Skype Entreprise </a:t>
              </a:r>
            </a:p>
            <a:p>
              <a:pPr algn="r"/>
              <a:r>
                <a:rPr lang="en-US" sz="800" dirty="0" smtClean="0">
                  <a:solidFill>
                    <a:schemeClr val="bg1"/>
                  </a:solidFill>
                  <a:latin typeface="Segoe UI Semilight" panose="020B0402040204020203" pitchFamily="34" charset="0"/>
                </a:rPr>
                <a:t>Guide de démarrage rapide</a:t>
              </a:r>
              <a:endParaRPr lang="fr-FR" sz="800" dirty="0">
                <a:solidFill>
                  <a:schemeClr val="bg1"/>
                </a:solidFill>
                <a:latin typeface="Segoe UI Semilight" panose="020B0402040204020203" pitchFamily="34" charset="0"/>
                <a:cs typeface="Segoe UI Semilight" panose="020B0402040204020203" pitchFamily="34" charset="0"/>
              </a:endParaRPr>
            </a:p>
          </p:txBody>
        </p:sp>
        <p:sp>
          <p:nvSpPr>
            <p:cNvPr id="36" name="Subtitle 2"/>
            <p:cNvSpPr txBox="1">
              <a:spLocks/>
            </p:cNvSpPr>
            <p:nvPr/>
          </p:nvSpPr>
          <p:spPr>
            <a:xfrm>
              <a:off x="4757890" y="260535"/>
              <a:ext cx="3467101" cy="38851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dirty="0" smtClean="0">
                  <a:solidFill>
                    <a:schemeClr val="bg1"/>
                  </a:solidFill>
                  <a:latin typeface="Segoe UI Semibold" panose="020B0702040204020203" pitchFamily="34" charset="0"/>
                </a:rPr>
                <a:t>Contacts, présence et messagerie instantanée</a:t>
              </a:r>
              <a:endParaRPr lang="fr-FR" sz="2000" dirty="0">
                <a:solidFill>
                  <a:schemeClr val="bg1"/>
                </a:solidFill>
                <a:latin typeface="Segoe UI Semibold" panose="020B0702040204020203" pitchFamily="34" charset="0"/>
                <a:cs typeface="Segoe UI Semibold" panose="020B0702040204020203" pitchFamily="34" charset="0"/>
              </a:endParaRPr>
            </a:p>
          </p:txBody>
        </p:sp>
        <p:sp>
          <p:nvSpPr>
            <p:cNvPr id="28" name="AutoShape 3"/>
            <p:cNvSpPr>
              <a:spLocks noChangeAspect="1" noChangeArrowheads="1" noTextEdit="1"/>
            </p:cNvSpPr>
            <p:nvPr/>
          </p:nvSpPr>
          <p:spPr bwMode="auto">
            <a:xfrm>
              <a:off x="7248558" y="83405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5"/>
            <p:cNvSpPr>
              <a:spLocks/>
            </p:cNvSpPr>
            <p:nvPr/>
          </p:nvSpPr>
          <p:spPr bwMode="auto">
            <a:xfrm>
              <a:off x="7253321" y="838818"/>
              <a:ext cx="298450" cy="298450"/>
            </a:xfrm>
            <a:custGeom>
              <a:avLst/>
              <a:gdLst>
                <a:gd name="T0" fmla="*/ 848 w 1207"/>
                <a:gd name="T1" fmla="*/ 1207 h 1207"/>
                <a:gd name="T2" fmla="*/ 687 w 1207"/>
                <a:gd name="T3" fmla="*/ 1168 h 1207"/>
                <a:gd name="T4" fmla="*/ 605 w 1207"/>
                <a:gd name="T5" fmla="*/ 1175 h 1207"/>
                <a:gd name="T6" fmla="*/ 36 w 1207"/>
                <a:gd name="T7" fmla="*/ 605 h 1207"/>
                <a:gd name="T8" fmla="*/ 42 w 1207"/>
                <a:gd name="T9" fmla="*/ 524 h 1207"/>
                <a:gd name="T10" fmla="*/ 0 w 1207"/>
                <a:gd name="T11" fmla="*/ 359 h 1207"/>
                <a:gd name="T12" fmla="*/ 359 w 1207"/>
                <a:gd name="T13" fmla="*/ 0 h 1207"/>
                <a:gd name="T14" fmla="*/ 522 w 1207"/>
                <a:gd name="T15" fmla="*/ 39 h 1207"/>
                <a:gd name="T16" fmla="*/ 604 w 1207"/>
                <a:gd name="T17" fmla="*/ 32 h 1207"/>
                <a:gd name="T18" fmla="*/ 1173 w 1207"/>
                <a:gd name="T19" fmla="*/ 602 h 1207"/>
                <a:gd name="T20" fmla="*/ 1167 w 1207"/>
                <a:gd name="T21" fmla="*/ 684 h 1207"/>
                <a:gd name="T22" fmla="*/ 1205 w 1207"/>
                <a:gd name="T23" fmla="*/ 845 h 1207"/>
                <a:gd name="T24" fmla="*/ 848 w 1207"/>
                <a:gd name="T25"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7" h="1207">
                  <a:moveTo>
                    <a:pt x="848" y="1207"/>
                  </a:moveTo>
                  <a:cubicBezTo>
                    <a:pt x="792" y="1207"/>
                    <a:pt x="736" y="1194"/>
                    <a:pt x="687" y="1168"/>
                  </a:cubicBezTo>
                  <a:cubicBezTo>
                    <a:pt x="660" y="1172"/>
                    <a:pt x="632" y="1175"/>
                    <a:pt x="605" y="1175"/>
                  </a:cubicBezTo>
                  <a:cubicBezTo>
                    <a:pt x="292" y="1175"/>
                    <a:pt x="36" y="919"/>
                    <a:pt x="36" y="605"/>
                  </a:cubicBezTo>
                  <a:cubicBezTo>
                    <a:pt x="36" y="578"/>
                    <a:pt x="37" y="551"/>
                    <a:pt x="42" y="524"/>
                  </a:cubicBezTo>
                  <a:cubicBezTo>
                    <a:pt x="13" y="471"/>
                    <a:pt x="0" y="416"/>
                    <a:pt x="0" y="359"/>
                  </a:cubicBezTo>
                  <a:cubicBezTo>
                    <a:pt x="0" y="162"/>
                    <a:pt x="162" y="0"/>
                    <a:pt x="359" y="0"/>
                  </a:cubicBezTo>
                  <a:cubicBezTo>
                    <a:pt x="415" y="0"/>
                    <a:pt x="471" y="13"/>
                    <a:pt x="522" y="39"/>
                  </a:cubicBezTo>
                  <a:cubicBezTo>
                    <a:pt x="549" y="36"/>
                    <a:pt x="576" y="32"/>
                    <a:pt x="604" y="32"/>
                  </a:cubicBezTo>
                  <a:cubicBezTo>
                    <a:pt x="919" y="32"/>
                    <a:pt x="1173" y="288"/>
                    <a:pt x="1173" y="602"/>
                  </a:cubicBezTo>
                  <a:cubicBezTo>
                    <a:pt x="1173" y="629"/>
                    <a:pt x="1172" y="656"/>
                    <a:pt x="1167" y="684"/>
                  </a:cubicBezTo>
                  <a:cubicBezTo>
                    <a:pt x="1192" y="733"/>
                    <a:pt x="1205" y="789"/>
                    <a:pt x="1205" y="845"/>
                  </a:cubicBezTo>
                  <a:cubicBezTo>
                    <a:pt x="1207" y="1045"/>
                    <a:pt x="1045" y="1207"/>
                    <a:pt x="848" y="1207"/>
                  </a:cubicBezTo>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Rectangle 86"/>
            <p:cNvSpPr/>
            <p:nvPr/>
          </p:nvSpPr>
          <p:spPr>
            <a:xfrm>
              <a:off x="4499274" y="3782"/>
              <a:ext cx="4648200" cy="1258827"/>
            </a:xfrm>
            <a:prstGeom prst="rect">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4"/>
            <p:cNvGrpSpPr>
              <a:grpSpLocks noChangeAspect="1"/>
            </p:cNvGrpSpPr>
            <p:nvPr/>
          </p:nvGrpSpPr>
          <p:grpSpPr bwMode="auto">
            <a:xfrm>
              <a:off x="7252032" y="837837"/>
              <a:ext cx="304800" cy="304800"/>
              <a:chOff x="4542" y="510"/>
              <a:chExt cx="192" cy="192"/>
            </a:xfrm>
          </p:grpSpPr>
          <p:sp>
            <p:nvSpPr>
              <p:cNvPr id="90" name="AutoShape 3"/>
              <p:cNvSpPr>
                <a:spLocks noChangeAspect="1" noChangeArrowheads="1" noTextEdit="1"/>
              </p:cNvSpPr>
              <p:nvPr/>
            </p:nvSpPr>
            <p:spPr bwMode="auto">
              <a:xfrm>
                <a:off x="4542" y="510"/>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7"/>
              <p:cNvSpPr>
                <a:spLocks/>
              </p:cNvSpPr>
              <p:nvPr/>
            </p:nvSpPr>
            <p:spPr bwMode="auto">
              <a:xfrm>
                <a:off x="4599" y="556"/>
                <a:ext cx="80" cy="101"/>
              </a:xfrm>
              <a:custGeom>
                <a:avLst/>
                <a:gdLst>
                  <a:gd name="T0" fmla="*/ 349 w 515"/>
                  <a:gd name="T1" fmla="*/ 272 h 643"/>
                  <a:gd name="T2" fmla="*/ 232 w 515"/>
                  <a:gd name="T3" fmla="*/ 246 h 643"/>
                  <a:gd name="T4" fmla="*/ 138 w 515"/>
                  <a:gd name="T5" fmla="*/ 179 h 643"/>
                  <a:gd name="T6" fmla="*/ 237 w 515"/>
                  <a:gd name="T7" fmla="*/ 106 h 643"/>
                  <a:gd name="T8" fmla="*/ 423 w 515"/>
                  <a:gd name="T9" fmla="*/ 197 h 643"/>
                  <a:gd name="T10" fmla="*/ 487 w 515"/>
                  <a:gd name="T11" fmla="*/ 142 h 643"/>
                  <a:gd name="T12" fmla="*/ 247 w 515"/>
                  <a:gd name="T13" fmla="*/ 0 h 643"/>
                  <a:gd name="T14" fmla="*/ 3 w 515"/>
                  <a:gd name="T15" fmla="*/ 186 h 643"/>
                  <a:gd name="T16" fmla="*/ 154 w 515"/>
                  <a:gd name="T17" fmla="*/ 354 h 643"/>
                  <a:gd name="T18" fmla="*/ 312 w 515"/>
                  <a:gd name="T19" fmla="*/ 394 h 643"/>
                  <a:gd name="T20" fmla="*/ 375 w 515"/>
                  <a:gd name="T21" fmla="*/ 458 h 643"/>
                  <a:gd name="T22" fmla="*/ 259 w 515"/>
                  <a:gd name="T23" fmla="*/ 542 h 643"/>
                  <a:gd name="T24" fmla="*/ 61 w 515"/>
                  <a:gd name="T25" fmla="*/ 429 h 643"/>
                  <a:gd name="T26" fmla="*/ 0 w 515"/>
                  <a:gd name="T27" fmla="*/ 486 h 643"/>
                  <a:gd name="T28" fmla="*/ 259 w 515"/>
                  <a:gd name="T29" fmla="*/ 643 h 643"/>
                  <a:gd name="T30" fmla="*/ 515 w 515"/>
                  <a:gd name="T31" fmla="*/ 448 h 643"/>
                  <a:gd name="T32" fmla="*/ 349 w 515"/>
                  <a:gd name="T33" fmla="*/ 27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5" h="643">
                    <a:moveTo>
                      <a:pt x="349" y="272"/>
                    </a:moveTo>
                    <a:lnTo>
                      <a:pt x="232" y="246"/>
                    </a:lnTo>
                    <a:cubicBezTo>
                      <a:pt x="187" y="237"/>
                      <a:pt x="138" y="222"/>
                      <a:pt x="138" y="179"/>
                    </a:cubicBezTo>
                    <a:cubicBezTo>
                      <a:pt x="138" y="136"/>
                      <a:pt x="171" y="106"/>
                      <a:pt x="237" y="106"/>
                    </a:cubicBezTo>
                    <a:cubicBezTo>
                      <a:pt x="368" y="106"/>
                      <a:pt x="357" y="197"/>
                      <a:pt x="423" y="197"/>
                    </a:cubicBezTo>
                    <a:cubicBezTo>
                      <a:pt x="456" y="197"/>
                      <a:pt x="487" y="178"/>
                      <a:pt x="487" y="142"/>
                    </a:cubicBezTo>
                    <a:cubicBezTo>
                      <a:pt x="487" y="61"/>
                      <a:pt x="357" y="0"/>
                      <a:pt x="247" y="0"/>
                    </a:cubicBezTo>
                    <a:cubicBezTo>
                      <a:pt x="128" y="0"/>
                      <a:pt x="3" y="50"/>
                      <a:pt x="3" y="186"/>
                    </a:cubicBezTo>
                    <a:cubicBezTo>
                      <a:pt x="3" y="251"/>
                      <a:pt x="26" y="322"/>
                      <a:pt x="154" y="354"/>
                    </a:cubicBezTo>
                    <a:lnTo>
                      <a:pt x="312" y="394"/>
                    </a:lnTo>
                    <a:cubicBezTo>
                      <a:pt x="360" y="406"/>
                      <a:pt x="375" y="434"/>
                      <a:pt x="375" y="458"/>
                    </a:cubicBezTo>
                    <a:cubicBezTo>
                      <a:pt x="375" y="499"/>
                      <a:pt x="331" y="542"/>
                      <a:pt x="259" y="542"/>
                    </a:cubicBezTo>
                    <a:cubicBezTo>
                      <a:pt x="117" y="542"/>
                      <a:pt x="138" y="429"/>
                      <a:pt x="61" y="429"/>
                    </a:cubicBezTo>
                    <a:cubicBezTo>
                      <a:pt x="27" y="429"/>
                      <a:pt x="0" y="453"/>
                      <a:pt x="0" y="486"/>
                    </a:cubicBezTo>
                    <a:cubicBezTo>
                      <a:pt x="0" y="552"/>
                      <a:pt x="82" y="643"/>
                      <a:pt x="259" y="643"/>
                    </a:cubicBezTo>
                    <a:cubicBezTo>
                      <a:pt x="429" y="643"/>
                      <a:pt x="515" y="558"/>
                      <a:pt x="515" y="448"/>
                    </a:cubicBezTo>
                    <a:cubicBezTo>
                      <a:pt x="512" y="376"/>
                      <a:pt x="477" y="301"/>
                      <a:pt x="349" y="272"/>
                    </a:cubicBezTo>
                    <a:close/>
                  </a:path>
                </a:pathLst>
              </a:custGeom>
              <a:solidFill>
                <a:srgbClr val="00ADE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5" name="Subtitle 2"/>
            <p:cNvSpPr txBox="1">
              <a:spLocks/>
            </p:cNvSpPr>
            <p:nvPr/>
          </p:nvSpPr>
          <p:spPr>
            <a:xfrm>
              <a:off x="5105178" y="533400"/>
              <a:ext cx="3851797" cy="38851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sz="2000" dirty="0" smtClean="0">
                  <a:solidFill>
                    <a:schemeClr val="bg1"/>
                  </a:solidFill>
                  <a:latin typeface="Segoe UI Semibold" panose="020B0702040204020203" pitchFamily="34" charset="0"/>
                </a:rPr>
                <a:t>Contacts, présence et messagerie instantanée</a:t>
              </a:r>
              <a:endParaRPr lang="fr-FR" sz="2000" dirty="0">
                <a:solidFill>
                  <a:schemeClr val="bg1"/>
                </a:solidFill>
                <a:latin typeface="Segoe UI Semibold" panose="020B0702040204020203" pitchFamily="34" charset="0"/>
                <a:cs typeface="Segoe UI Semibold" panose="020B0702040204020203" pitchFamily="34" charset="0"/>
              </a:endParaRPr>
            </a:p>
          </p:txBody>
        </p:sp>
        <p:sp>
          <p:nvSpPr>
            <p:cNvPr id="81" name="Subtitle 2"/>
            <p:cNvSpPr txBox="1">
              <a:spLocks/>
            </p:cNvSpPr>
            <p:nvPr/>
          </p:nvSpPr>
          <p:spPr bwMode="auto">
            <a:xfrm>
              <a:off x="5001783" y="120304"/>
              <a:ext cx="2151186" cy="4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200" dirty="0" smtClean="0">
                  <a:solidFill>
                    <a:schemeClr val="bg1"/>
                  </a:solidFill>
                  <a:latin typeface="Segoe UI" panose="020B0502040204020203" pitchFamily="34" charset="0"/>
                </a:rPr>
                <a:t>Skype Entreprise </a:t>
              </a:r>
            </a:p>
            <a:p>
              <a:pPr algn="l"/>
              <a:r>
                <a:rPr lang="en-US" sz="800" dirty="0" smtClean="0">
                  <a:solidFill>
                    <a:schemeClr val="bg1"/>
                  </a:solidFill>
                  <a:latin typeface="Segoe UI Semilight" panose="020B0402040204020203" pitchFamily="34" charset="0"/>
                </a:rPr>
                <a:t>Guide de démarrage rapide</a:t>
              </a:r>
              <a:endParaRPr lang="fr-FR" sz="800" dirty="0">
                <a:solidFill>
                  <a:schemeClr val="bg1"/>
                </a:solidFill>
                <a:latin typeface="Segoe UI Semilight" panose="020B0402040204020203" pitchFamily="34" charset="0"/>
                <a:cs typeface="Segoe UI Semilight" panose="020B0402040204020203" pitchFamily="34" charset="0"/>
              </a:endParaRPr>
            </a:p>
          </p:txBody>
        </p:sp>
        <p:sp>
          <p:nvSpPr>
            <p:cNvPr id="83" name="AutoShape 3"/>
            <p:cNvSpPr>
              <a:spLocks noChangeAspect="1" noChangeArrowheads="1" noTextEdit="1"/>
            </p:cNvSpPr>
            <p:nvPr/>
          </p:nvSpPr>
          <p:spPr bwMode="auto">
            <a:xfrm>
              <a:off x="4727872" y="178446"/>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5"/>
            <p:cNvSpPr>
              <a:spLocks/>
            </p:cNvSpPr>
            <p:nvPr/>
          </p:nvSpPr>
          <p:spPr bwMode="auto">
            <a:xfrm>
              <a:off x="4732635" y="183209"/>
              <a:ext cx="298450" cy="298450"/>
            </a:xfrm>
            <a:custGeom>
              <a:avLst/>
              <a:gdLst>
                <a:gd name="T0" fmla="*/ 848 w 1207"/>
                <a:gd name="T1" fmla="*/ 1207 h 1207"/>
                <a:gd name="T2" fmla="*/ 687 w 1207"/>
                <a:gd name="T3" fmla="*/ 1168 h 1207"/>
                <a:gd name="T4" fmla="*/ 605 w 1207"/>
                <a:gd name="T5" fmla="*/ 1175 h 1207"/>
                <a:gd name="T6" fmla="*/ 36 w 1207"/>
                <a:gd name="T7" fmla="*/ 605 h 1207"/>
                <a:gd name="T8" fmla="*/ 42 w 1207"/>
                <a:gd name="T9" fmla="*/ 524 h 1207"/>
                <a:gd name="T10" fmla="*/ 0 w 1207"/>
                <a:gd name="T11" fmla="*/ 359 h 1207"/>
                <a:gd name="T12" fmla="*/ 359 w 1207"/>
                <a:gd name="T13" fmla="*/ 0 h 1207"/>
                <a:gd name="T14" fmla="*/ 522 w 1207"/>
                <a:gd name="T15" fmla="*/ 39 h 1207"/>
                <a:gd name="T16" fmla="*/ 604 w 1207"/>
                <a:gd name="T17" fmla="*/ 32 h 1207"/>
                <a:gd name="T18" fmla="*/ 1173 w 1207"/>
                <a:gd name="T19" fmla="*/ 602 h 1207"/>
                <a:gd name="T20" fmla="*/ 1167 w 1207"/>
                <a:gd name="T21" fmla="*/ 684 h 1207"/>
                <a:gd name="T22" fmla="*/ 1205 w 1207"/>
                <a:gd name="T23" fmla="*/ 845 h 1207"/>
                <a:gd name="T24" fmla="*/ 848 w 1207"/>
                <a:gd name="T25"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7" h="1207">
                  <a:moveTo>
                    <a:pt x="848" y="1207"/>
                  </a:moveTo>
                  <a:cubicBezTo>
                    <a:pt x="792" y="1207"/>
                    <a:pt x="736" y="1194"/>
                    <a:pt x="687" y="1168"/>
                  </a:cubicBezTo>
                  <a:cubicBezTo>
                    <a:pt x="660" y="1172"/>
                    <a:pt x="632" y="1175"/>
                    <a:pt x="605" y="1175"/>
                  </a:cubicBezTo>
                  <a:cubicBezTo>
                    <a:pt x="292" y="1175"/>
                    <a:pt x="36" y="919"/>
                    <a:pt x="36" y="605"/>
                  </a:cubicBezTo>
                  <a:cubicBezTo>
                    <a:pt x="36" y="578"/>
                    <a:pt x="37" y="551"/>
                    <a:pt x="42" y="524"/>
                  </a:cubicBezTo>
                  <a:cubicBezTo>
                    <a:pt x="13" y="471"/>
                    <a:pt x="0" y="416"/>
                    <a:pt x="0" y="359"/>
                  </a:cubicBezTo>
                  <a:cubicBezTo>
                    <a:pt x="0" y="162"/>
                    <a:pt x="162" y="0"/>
                    <a:pt x="359" y="0"/>
                  </a:cubicBezTo>
                  <a:cubicBezTo>
                    <a:pt x="415" y="0"/>
                    <a:pt x="471" y="13"/>
                    <a:pt x="522" y="39"/>
                  </a:cubicBezTo>
                  <a:cubicBezTo>
                    <a:pt x="549" y="36"/>
                    <a:pt x="576" y="32"/>
                    <a:pt x="604" y="32"/>
                  </a:cubicBezTo>
                  <a:cubicBezTo>
                    <a:pt x="919" y="32"/>
                    <a:pt x="1173" y="288"/>
                    <a:pt x="1173" y="602"/>
                  </a:cubicBezTo>
                  <a:cubicBezTo>
                    <a:pt x="1173" y="629"/>
                    <a:pt x="1172" y="656"/>
                    <a:pt x="1167" y="684"/>
                  </a:cubicBezTo>
                  <a:cubicBezTo>
                    <a:pt x="1192" y="733"/>
                    <a:pt x="1205" y="789"/>
                    <a:pt x="1205" y="845"/>
                  </a:cubicBezTo>
                  <a:cubicBezTo>
                    <a:pt x="1207" y="1045"/>
                    <a:pt x="1045" y="1207"/>
                    <a:pt x="848" y="1207"/>
                  </a:cubicBezTo>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7"/>
            <p:cNvSpPr>
              <a:spLocks/>
            </p:cNvSpPr>
            <p:nvPr/>
          </p:nvSpPr>
          <p:spPr bwMode="auto">
            <a:xfrm>
              <a:off x="4818360" y="251471"/>
              <a:ext cx="127000" cy="160338"/>
            </a:xfrm>
            <a:custGeom>
              <a:avLst/>
              <a:gdLst>
                <a:gd name="T0" fmla="*/ 349 w 515"/>
                <a:gd name="T1" fmla="*/ 272 h 643"/>
                <a:gd name="T2" fmla="*/ 232 w 515"/>
                <a:gd name="T3" fmla="*/ 246 h 643"/>
                <a:gd name="T4" fmla="*/ 138 w 515"/>
                <a:gd name="T5" fmla="*/ 179 h 643"/>
                <a:gd name="T6" fmla="*/ 237 w 515"/>
                <a:gd name="T7" fmla="*/ 106 h 643"/>
                <a:gd name="T8" fmla="*/ 423 w 515"/>
                <a:gd name="T9" fmla="*/ 197 h 643"/>
                <a:gd name="T10" fmla="*/ 487 w 515"/>
                <a:gd name="T11" fmla="*/ 142 h 643"/>
                <a:gd name="T12" fmla="*/ 247 w 515"/>
                <a:gd name="T13" fmla="*/ 0 h 643"/>
                <a:gd name="T14" fmla="*/ 3 w 515"/>
                <a:gd name="T15" fmla="*/ 186 h 643"/>
                <a:gd name="T16" fmla="*/ 154 w 515"/>
                <a:gd name="T17" fmla="*/ 354 h 643"/>
                <a:gd name="T18" fmla="*/ 312 w 515"/>
                <a:gd name="T19" fmla="*/ 394 h 643"/>
                <a:gd name="T20" fmla="*/ 375 w 515"/>
                <a:gd name="T21" fmla="*/ 458 h 643"/>
                <a:gd name="T22" fmla="*/ 259 w 515"/>
                <a:gd name="T23" fmla="*/ 542 h 643"/>
                <a:gd name="T24" fmla="*/ 61 w 515"/>
                <a:gd name="T25" fmla="*/ 429 h 643"/>
                <a:gd name="T26" fmla="*/ 0 w 515"/>
                <a:gd name="T27" fmla="*/ 486 h 643"/>
                <a:gd name="T28" fmla="*/ 259 w 515"/>
                <a:gd name="T29" fmla="*/ 643 h 643"/>
                <a:gd name="T30" fmla="*/ 515 w 515"/>
                <a:gd name="T31" fmla="*/ 448 h 643"/>
                <a:gd name="T32" fmla="*/ 349 w 515"/>
                <a:gd name="T33" fmla="*/ 27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5" h="643">
                  <a:moveTo>
                    <a:pt x="349" y="272"/>
                  </a:moveTo>
                  <a:lnTo>
                    <a:pt x="232" y="246"/>
                  </a:lnTo>
                  <a:cubicBezTo>
                    <a:pt x="187" y="237"/>
                    <a:pt x="138" y="222"/>
                    <a:pt x="138" y="179"/>
                  </a:cubicBezTo>
                  <a:cubicBezTo>
                    <a:pt x="138" y="136"/>
                    <a:pt x="171" y="106"/>
                    <a:pt x="237" y="106"/>
                  </a:cubicBezTo>
                  <a:cubicBezTo>
                    <a:pt x="368" y="106"/>
                    <a:pt x="357" y="197"/>
                    <a:pt x="423" y="197"/>
                  </a:cubicBezTo>
                  <a:cubicBezTo>
                    <a:pt x="456" y="197"/>
                    <a:pt x="487" y="178"/>
                    <a:pt x="487" y="142"/>
                  </a:cubicBezTo>
                  <a:cubicBezTo>
                    <a:pt x="487" y="61"/>
                    <a:pt x="357" y="0"/>
                    <a:pt x="247" y="0"/>
                  </a:cubicBezTo>
                  <a:cubicBezTo>
                    <a:pt x="128" y="0"/>
                    <a:pt x="3" y="50"/>
                    <a:pt x="3" y="186"/>
                  </a:cubicBezTo>
                  <a:cubicBezTo>
                    <a:pt x="3" y="251"/>
                    <a:pt x="26" y="322"/>
                    <a:pt x="154" y="354"/>
                  </a:cubicBezTo>
                  <a:lnTo>
                    <a:pt x="312" y="394"/>
                  </a:lnTo>
                  <a:cubicBezTo>
                    <a:pt x="360" y="406"/>
                    <a:pt x="375" y="434"/>
                    <a:pt x="375" y="458"/>
                  </a:cubicBezTo>
                  <a:cubicBezTo>
                    <a:pt x="375" y="499"/>
                    <a:pt x="331" y="542"/>
                    <a:pt x="259" y="542"/>
                  </a:cubicBezTo>
                  <a:cubicBezTo>
                    <a:pt x="117" y="542"/>
                    <a:pt x="138" y="429"/>
                    <a:pt x="61" y="429"/>
                  </a:cubicBezTo>
                  <a:cubicBezTo>
                    <a:pt x="27" y="429"/>
                    <a:pt x="0" y="453"/>
                    <a:pt x="0" y="486"/>
                  </a:cubicBezTo>
                  <a:cubicBezTo>
                    <a:pt x="0" y="552"/>
                    <a:pt x="82" y="643"/>
                    <a:pt x="259" y="643"/>
                  </a:cubicBezTo>
                  <a:cubicBezTo>
                    <a:pt x="429" y="643"/>
                    <a:pt x="515" y="558"/>
                    <a:pt x="515" y="448"/>
                  </a:cubicBezTo>
                  <a:cubicBezTo>
                    <a:pt x="512" y="376"/>
                    <a:pt x="477" y="301"/>
                    <a:pt x="349" y="272"/>
                  </a:cubicBezTo>
                  <a:close/>
                </a:path>
              </a:pathLst>
            </a:custGeom>
            <a:solidFill>
              <a:srgbClr val="00ADE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Rectangle 92"/>
            <p:cNvSpPr/>
            <p:nvPr/>
          </p:nvSpPr>
          <p:spPr>
            <a:xfrm>
              <a:off x="232761" y="457200"/>
              <a:ext cx="3272439" cy="1361911"/>
            </a:xfrm>
            <a:prstGeom prst="rect">
              <a:avLst/>
            </a:prstGeom>
          </p:spPr>
          <p:txBody>
            <a:bodyPr wrap="square">
              <a:spAutoFit/>
            </a:bodyPr>
            <a:lstStyle/>
            <a:p>
              <a:pPr>
                <a:lnSpc>
                  <a:spcPct val="125000"/>
                </a:lnSpc>
                <a:spcBef>
                  <a:spcPts val="300"/>
                </a:spcBef>
              </a:pPr>
              <a:r>
                <a:rPr lang="en-US" sz="800" dirty="0" smtClean="0">
                  <a:latin typeface="Segoe UI" pitchFamily="34" charset="0"/>
                  <a:cs typeface="Segoe UI" panose="020B0502040204020203" pitchFamily="34" charset="0"/>
                </a:rPr>
                <a:t>Le statut de présence est défini automatiquement </a:t>
              </a:r>
              <a:r>
                <a:rPr lang="en-US" sz="800" dirty="0" err="1" smtClean="0">
                  <a:latin typeface="Segoe UI" pitchFamily="34" charset="0"/>
                  <a:cs typeface="Segoe UI" panose="020B0502040204020203" pitchFamily="34" charset="0"/>
                </a:rPr>
                <a:t>en</a:t>
              </a:r>
              <a:r>
                <a:rPr lang="en-US" sz="800" dirty="0" smtClean="0">
                  <a:latin typeface="Segoe UI" pitchFamily="34" charset="0"/>
                  <a:cs typeface="Segoe UI" panose="020B0502040204020203" pitchFamily="34" charset="0"/>
                </a:rPr>
                <a:t> </a:t>
              </a:r>
              <a:r>
                <a:rPr lang="pl-PL" sz="800" dirty="0" smtClean="0">
                  <a:latin typeface="Segoe UI" pitchFamily="34" charset="0"/>
                  <a:cs typeface="Segoe UI" panose="020B0502040204020203" pitchFamily="34" charset="0"/>
                </a:rPr>
                <a:t/>
              </a:r>
              <a:br>
                <a:rPr lang="pl-PL" sz="800" dirty="0" smtClean="0">
                  <a:latin typeface="Segoe UI" pitchFamily="34" charset="0"/>
                  <a:cs typeface="Segoe UI" panose="020B0502040204020203" pitchFamily="34" charset="0"/>
                </a:rPr>
              </a:br>
              <a:r>
                <a:rPr lang="en-US" sz="800" dirty="0" err="1" smtClean="0">
                  <a:latin typeface="Segoe UI" pitchFamily="34" charset="0"/>
                  <a:cs typeface="Segoe UI" panose="020B0502040204020203" pitchFamily="34" charset="0"/>
                </a:rPr>
                <a:t>fonction</a:t>
              </a:r>
              <a:r>
                <a:rPr lang="en-US" sz="800" dirty="0" smtClean="0">
                  <a:latin typeface="Segoe UI" pitchFamily="34" charset="0"/>
                  <a:cs typeface="Segoe UI" panose="020B0502040204020203" pitchFamily="34" charset="0"/>
                </a:rPr>
                <a:t> de votre calendrier Outlook, mais vous pouvez le </a:t>
              </a:r>
              <a:r>
                <a:rPr lang="pl-PL" sz="800" dirty="0" smtClean="0">
                  <a:latin typeface="Segoe UI" pitchFamily="34" charset="0"/>
                  <a:cs typeface="Segoe UI" panose="020B0502040204020203" pitchFamily="34" charset="0"/>
                </a:rPr>
                <a:t/>
              </a:r>
              <a:br>
                <a:rPr lang="pl-PL" sz="800" dirty="0" smtClean="0">
                  <a:latin typeface="Segoe UI" pitchFamily="34" charset="0"/>
                  <a:cs typeface="Segoe UI" panose="020B0502040204020203" pitchFamily="34" charset="0"/>
                </a:rPr>
              </a:br>
              <a:r>
                <a:rPr lang="en-US" sz="800" dirty="0" smtClean="0">
                  <a:latin typeface="Segoe UI" pitchFamily="34" charset="0"/>
                  <a:cs typeface="Segoe UI" panose="020B0502040204020203" pitchFamily="34" charset="0"/>
                </a:rPr>
                <a:t>changer temporairement au besoin. </a:t>
              </a:r>
              <a:r>
                <a:rPr sz="800" dirty="0" smtClean="0">
                  <a:latin typeface="Segoe UI" panose="020B0502040204020203" pitchFamily="34" charset="0"/>
                  <a:cs typeface="Segoe UI" panose="020B0502040204020203" pitchFamily="34" charset="0"/>
                </a:rPr>
                <a:t>Le statut de </a:t>
              </a:r>
              <a:r>
                <a:rPr lang="pl-PL" sz="800" dirty="0" smtClean="0">
                  <a:latin typeface="Segoe UI" panose="020B0502040204020203" pitchFamily="34" charset="0"/>
                  <a:cs typeface="Segoe UI" panose="020B0502040204020203" pitchFamily="34" charset="0"/>
                </a:rPr>
                <a:t/>
              </a:r>
              <a:br>
                <a:rPr lang="pl-PL" sz="800" dirty="0" smtClean="0">
                  <a:latin typeface="Segoe UI" panose="020B0502040204020203" pitchFamily="34" charset="0"/>
                  <a:cs typeface="Segoe UI" panose="020B0502040204020203" pitchFamily="34" charset="0"/>
                </a:rPr>
              </a:br>
              <a:r>
                <a:rPr sz="800" dirty="0" err="1" smtClean="0">
                  <a:latin typeface="Segoe UI" panose="020B0502040204020203" pitchFamily="34" charset="0"/>
                  <a:cs typeface="Segoe UI" panose="020B0502040204020203" pitchFamily="34" charset="0"/>
                </a:rPr>
                <a:t>présence</a:t>
              </a:r>
              <a:r>
                <a:rPr sz="800" dirty="0" smtClean="0">
                  <a:latin typeface="Segoe UI" panose="020B0502040204020203" pitchFamily="34" charset="0"/>
                  <a:cs typeface="Segoe UI" panose="020B0502040204020203" pitchFamily="34" charset="0"/>
                </a:rPr>
                <a:t> est un moyen rapide pour indiquer aux </a:t>
              </a:r>
              <a:r>
                <a:rPr sz="800" dirty="0" err="1" smtClean="0">
                  <a:latin typeface="Segoe UI" panose="020B0502040204020203" pitchFamily="34" charset="0"/>
                  <a:cs typeface="Segoe UI" panose="020B0502040204020203" pitchFamily="34" charset="0"/>
                </a:rPr>
                <a:t>autres</a:t>
              </a:r>
              <a:r>
                <a:rPr sz="800" dirty="0" smtClean="0">
                  <a:latin typeface="Segoe UI" panose="020B0502040204020203" pitchFamily="34" charset="0"/>
                  <a:cs typeface="Segoe UI" panose="020B0502040204020203" pitchFamily="34" charset="0"/>
                </a:rPr>
                <a:t> </a:t>
              </a:r>
              <a:r>
                <a:rPr lang="pl-PL" sz="800" dirty="0" smtClean="0">
                  <a:latin typeface="Segoe UI" panose="020B0502040204020203" pitchFamily="34" charset="0"/>
                  <a:cs typeface="Segoe UI" panose="020B0502040204020203" pitchFamily="34" charset="0"/>
                </a:rPr>
                <a:t/>
              </a:r>
              <a:br>
                <a:rPr lang="pl-PL" sz="800" dirty="0" smtClean="0">
                  <a:latin typeface="Segoe UI" panose="020B0502040204020203" pitchFamily="34" charset="0"/>
                  <a:cs typeface="Segoe UI" panose="020B0502040204020203" pitchFamily="34" charset="0"/>
                </a:rPr>
              </a:br>
              <a:r>
                <a:rPr sz="800" dirty="0" err="1" smtClean="0">
                  <a:latin typeface="Segoe UI" panose="020B0502040204020203" pitchFamily="34" charset="0"/>
                  <a:cs typeface="Segoe UI" panose="020B0502040204020203" pitchFamily="34" charset="0"/>
                </a:rPr>
                <a:t>si</a:t>
              </a:r>
              <a:r>
                <a:rPr sz="800" dirty="0" smtClean="0">
                  <a:latin typeface="Segoe UI" panose="020B0502040204020203" pitchFamily="34" charset="0"/>
                  <a:cs typeface="Segoe UI" panose="020B0502040204020203" pitchFamily="34" charset="0"/>
                </a:rPr>
                <a:t> vous êtes disponible pour discuter.</a:t>
              </a:r>
              <a:r>
                <a:rPr lang="en-US" sz="800" dirty="0" smtClean="0">
                  <a:latin typeface="Segoe UI" pitchFamily="34" charset="0"/>
                  <a:cs typeface="Segoe UI" panose="020B0502040204020203" pitchFamily="34" charset="0"/>
                </a:rPr>
                <a:t> </a:t>
              </a:r>
              <a:r>
                <a:rPr lang="en-US" sz="800" dirty="0" err="1" smtClean="0">
                  <a:latin typeface="Segoe UI" pitchFamily="34" charset="0"/>
                  <a:cs typeface="Segoe UI" panose="020B0502040204020203" pitchFamily="34" charset="0"/>
                </a:rPr>
                <a:t>Voici</a:t>
              </a:r>
              <a:r>
                <a:rPr lang="en-US" sz="800" dirty="0" smtClean="0">
                  <a:latin typeface="Segoe UI" pitchFamily="34" charset="0"/>
                  <a:cs typeface="Segoe UI" panose="020B0502040204020203" pitchFamily="34" charset="0"/>
                </a:rPr>
                <a:t> les </a:t>
              </a:r>
              <a:r>
                <a:rPr lang="pl-PL" sz="800" dirty="0" smtClean="0">
                  <a:latin typeface="Segoe UI" pitchFamily="34" charset="0"/>
                  <a:cs typeface="Segoe UI" panose="020B0502040204020203" pitchFamily="34" charset="0"/>
                </a:rPr>
                <a:t/>
              </a:r>
              <a:br>
                <a:rPr lang="pl-PL" sz="800" dirty="0" smtClean="0">
                  <a:latin typeface="Segoe UI" pitchFamily="34" charset="0"/>
                  <a:cs typeface="Segoe UI" panose="020B0502040204020203" pitchFamily="34" charset="0"/>
                </a:rPr>
              </a:br>
              <a:r>
                <a:rPr lang="en-US" sz="800" dirty="0" err="1" smtClean="0">
                  <a:latin typeface="Segoe UI" pitchFamily="34" charset="0"/>
                  <a:cs typeface="Segoe UI" panose="020B0502040204020203" pitchFamily="34" charset="0"/>
                </a:rPr>
                <a:t>paramètres</a:t>
              </a:r>
              <a:r>
                <a:rPr lang="en-US" sz="800" dirty="0" smtClean="0">
                  <a:latin typeface="Segoe UI" pitchFamily="34" charset="0"/>
                  <a:cs typeface="Segoe UI" panose="020B0502040204020203" pitchFamily="34" charset="0"/>
                </a:rPr>
                <a:t> de </a:t>
              </a:r>
              <a:r>
                <a:rPr lang="en-US" sz="800" dirty="0" err="1" smtClean="0">
                  <a:latin typeface="Segoe UI" pitchFamily="34" charset="0"/>
                  <a:cs typeface="Segoe UI" panose="020B0502040204020203" pitchFamily="34" charset="0"/>
                </a:rPr>
                <a:t>présence</a:t>
              </a:r>
              <a:r>
                <a:rPr lang="en-US" sz="800" dirty="0" smtClean="0">
                  <a:latin typeface="Segoe UI" pitchFamily="34" charset="0"/>
                  <a:cs typeface="Segoe UI" panose="020B0502040204020203" pitchFamily="34" charset="0"/>
                </a:rPr>
                <a:t> </a:t>
              </a:r>
              <a:r>
                <a:rPr lang="en-US" sz="800" dirty="0" err="1" smtClean="0">
                  <a:latin typeface="Segoe UI" pitchFamily="34" charset="0"/>
                  <a:cs typeface="Segoe UI" panose="020B0502040204020203" pitchFamily="34" charset="0"/>
                </a:rPr>
                <a:t>que</a:t>
              </a:r>
              <a:r>
                <a:rPr lang="en-US" sz="800" dirty="0" smtClean="0">
                  <a:latin typeface="Segoe UI" pitchFamily="34" charset="0"/>
                  <a:cs typeface="Segoe UI" panose="020B0502040204020203" pitchFamily="34" charset="0"/>
                </a:rPr>
                <a:t> </a:t>
              </a:r>
              <a:r>
                <a:rPr lang="en-US" sz="800" dirty="0" err="1" smtClean="0">
                  <a:latin typeface="Segoe UI" pitchFamily="34" charset="0"/>
                  <a:cs typeface="Segoe UI" panose="020B0502040204020203" pitchFamily="34" charset="0"/>
                </a:rPr>
                <a:t>vous</a:t>
              </a:r>
              <a:r>
                <a:rPr lang="en-US" sz="800" dirty="0" smtClean="0">
                  <a:latin typeface="Segoe UI" pitchFamily="34" charset="0"/>
                  <a:cs typeface="Segoe UI" panose="020B0502040204020203" pitchFamily="34" charset="0"/>
                </a:rPr>
                <a:t> </a:t>
              </a:r>
              <a:r>
                <a:rPr lang="en-US" sz="800" dirty="0" err="1" smtClean="0">
                  <a:latin typeface="Segoe UI" pitchFamily="34" charset="0"/>
                  <a:cs typeface="Segoe UI" panose="020B0502040204020203" pitchFamily="34" charset="0"/>
                </a:rPr>
                <a:t>pouvez</a:t>
              </a:r>
              <a:r>
                <a:rPr lang="en-US" sz="800" dirty="0" smtClean="0">
                  <a:latin typeface="Segoe UI" pitchFamily="34" charset="0"/>
                  <a:cs typeface="Segoe UI" panose="020B0502040204020203" pitchFamily="34" charset="0"/>
                </a:rPr>
                <a:t> modifier :</a:t>
              </a:r>
              <a:endParaRPr lang="fr-FR" sz="800" dirty="0">
                <a:latin typeface="Segoe UI" pitchFamily="34" charset="0"/>
                <a:ea typeface="Segoe UI" pitchFamily="34" charset="0"/>
                <a:cs typeface="Segoe UI" pitchFamily="34" charset="0"/>
              </a:endParaRPr>
            </a:p>
            <a:p>
              <a:pPr>
                <a:lnSpc>
                  <a:spcPct val="110000"/>
                </a:lnSpc>
                <a:spcBef>
                  <a:spcPts val="300"/>
                </a:spcBef>
              </a:pPr>
              <a:r>
                <a:rPr lang="en-US" sz="800" dirty="0" smtClean="0">
                  <a:latin typeface="Segoe UI" pitchFamily="34" charset="0"/>
                  <a:cs typeface="Segoe UI" panose="020B0502040204020203" pitchFamily="34" charset="0"/>
                </a:rPr>
                <a:t>Si votre statut de </a:t>
              </a:r>
              <a:r>
                <a:rPr lang="pl-PL" sz="800" dirty="0" smtClean="0">
                  <a:latin typeface="Segoe UI" pitchFamily="34" charset="0"/>
                  <a:cs typeface="Segoe UI" panose="020B0502040204020203" pitchFamily="34" charset="0"/>
                </a:rPr>
                <a:t/>
              </a:r>
              <a:br>
                <a:rPr lang="pl-PL" sz="800" dirty="0" smtClean="0">
                  <a:latin typeface="Segoe UI" pitchFamily="34" charset="0"/>
                  <a:cs typeface="Segoe UI" panose="020B0502040204020203" pitchFamily="34" charset="0"/>
                </a:rPr>
              </a:br>
              <a:r>
                <a:rPr lang="en-US" sz="800" dirty="0" err="1" smtClean="0">
                  <a:latin typeface="Segoe UI" pitchFamily="34" charset="0"/>
                  <a:cs typeface="Segoe UI" panose="020B0502040204020203" pitchFamily="34" charset="0"/>
                </a:rPr>
                <a:t>présence</a:t>
              </a:r>
              <a:r>
                <a:rPr lang="en-US" sz="800" dirty="0" smtClean="0">
                  <a:latin typeface="Segoe UI" pitchFamily="34" charset="0"/>
                  <a:cs typeface="Segoe UI" panose="020B0502040204020203" pitchFamily="34" charset="0"/>
                </a:rPr>
                <a:t> est :</a:t>
              </a:r>
            </a:p>
          </p:txBody>
        </p:sp>
        <p:cxnSp>
          <p:nvCxnSpPr>
            <p:cNvPr id="95" name="Straight Connector 94"/>
            <p:cNvCxnSpPr/>
            <p:nvPr/>
          </p:nvCxnSpPr>
          <p:spPr>
            <a:xfrm>
              <a:off x="2715694" y="1319707"/>
              <a:ext cx="138697" cy="0"/>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flipV="1">
              <a:off x="2852554" y="1047802"/>
              <a:ext cx="2816" cy="277899"/>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1606384" y="1451654"/>
            <a:ext cx="2052953" cy="461665"/>
          </a:xfrm>
          <a:prstGeom prst="rect">
            <a:avLst/>
          </a:prstGeom>
          <a:noFill/>
        </p:spPr>
        <p:txBody>
          <a:bodyPr wrap="square" rtlCol="0">
            <a:spAutoFit/>
          </a:bodyPr>
          <a:lstStyle/>
          <a:p>
            <a:r>
              <a:rPr lang="en-US" sz="800" dirty="0" err="1">
                <a:latin typeface="Segoe UI" pitchFamily="34" charset="0"/>
                <a:cs typeface="Segoe UI" panose="020B0502040204020203" pitchFamily="34" charset="0"/>
              </a:rPr>
              <a:t>Cela</a:t>
            </a:r>
            <a:r>
              <a:rPr lang="en-US" sz="800" dirty="0">
                <a:latin typeface="Segoe UI" pitchFamily="34" charset="0"/>
                <a:cs typeface="Segoe UI" panose="020B0502040204020203" pitchFamily="34" charset="0"/>
              </a:rPr>
              <a:t> </a:t>
            </a:r>
            <a:r>
              <a:rPr lang="en-US" sz="800" dirty="0" err="1">
                <a:latin typeface="Segoe UI" pitchFamily="34" charset="0"/>
                <a:cs typeface="Segoe UI" panose="020B0502040204020203" pitchFamily="34" charset="0"/>
              </a:rPr>
              <a:t>signifie</a:t>
            </a:r>
            <a:r>
              <a:rPr lang="en-US" sz="800" dirty="0">
                <a:latin typeface="Segoe UI" pitchFamily="34" charset="0"/>
                <a:cs typeface="Segoe UI" panose="020B0502040204020203" pitchFamily="34" charset="0"/>
              </a:rPr>
              <a:t> </a:t>
            </a:r>
            <a:r>
              <a:rPr lang="en-US" sz="800" dirty="0" err="1">
                <a:latin typeface="Segoe UI" pitchFamily="34" charset="0"/>
                <a:cs typeface="Segoe UI" panose="020B0502040204020203" pitchFamily="34" charset="0"/>
              </a:rPr>
              <a:t>que</a:t>
            </a:r>
            <a:r>
              <a:rPr lang="en-US" sz="800" dirty="0">
                <a:latin typeface="Segoe UI" pitchFamily="34" charset="0"/>
                <a:cs typeface="Segoe UI" panose="020B0502040204020203" pitchFamily="34" charset="0"/>
              </a:rPr>
              <a:t> </a:t>
            </a:r>
            <a:endParaRPr lang="pl-PL" sz="800" dirty="0" smtClean="0">
              <a:latin typeface="Segoe UI" pitchFamily="34" charset="0"/>
              <a:cs typeface="Segoe UI" panose="020B0502040204020203" pitchFamily="34" charset="0"/>
            </a:endParaRPr>
          </a:p>
          <a:p>
            <a:r>
              <a:rPr lang="en-US" sz="800" dirty="0" err="1" smtClean="0">
                <a:latin typeface="Segoe UI" pitchFamily="34" charset="0"/>
                <a:cs typeface="Segoe UI" panose="020B0502040204020203" pitchFamily="34" charset="0"/>
              </a:rPr>
              <a:t>vous</a:t>
            </a:r>
            <a:r>
              <a:rPr lang="en-US" sz="800" dirty="0" smtClean="0">
                <a:latin typeface="Segoe UI" pitchFamily="34" charset="0"/>
                <a:cs typeface="Segoe UI" panose="020B0502040204020203" pitchFamily="34" charset="0"/>
              </a:rPr>
              <a:t> </a:t>
            </a:r>
            <a:r>
              <a:rPr lang="en-US" sz="800" dirty="0" err="1">
                <a:latin typeface="Segoe UI" pitchFamily="34" charset="0"/>
                <a:cs typeface="Segoe UI" panose="020B0502040204020203" pitchFamily="34" charset="0"/>
              </a:rPr>
              <a:t>êtes</a:t>
            </a:r>
            <a:r>
              <a:rPr lang="en-US" sz="800" dirty="0">
                <a:latin typeface="Segoe UI" pitchFamily="34" charset="0"/>
                <a:cs typeface="Segoe UI" panose="020B0502040204020203" pitchFamily="34" charset="0"/>
              </a:rPr>
              <a:t> :</a:t>
            </a:r>
          </a:p>
          <a:p>
            <a:endParaRPr lang="pl-PL" sz="800" dirty="0"/>
          </a:p>
        </p:txBody>
      </p:sp>
    </p:spTree>
    <p:extLst>
      <p:ext uri="{BB962C8B-B14F-4D97-AF65-F5344CB8AC3E}">
        <p14:creationId xmlns:p14="http://schemas.microsoft.com/office/powerpoint/2010/main" val="3530550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228600" y="0"/>
            <a:ext cx="8808882" cy="6705600"/>
            <a:chOff x="214870" y="68249"/>
            <a:chExt cx="8808882" cy="6705600"/>
          </a:xfrm>
        </p:grpSpPr>
        <p:grpSp>
          <p:nvGrpSpPr>
            <p:cNvPr id="29" name="Group 28"/>
            <p:cNvGrpSpPr/>
            <p:nvPr/>
          </p:nvGrpSpPr>
          <p:grpSpPr>
            <a:xfrm>
              <a:off x="6639206" y="2321928"/>
              <a:ext cx="2061995" cy="1536841"/>
              <a:chOff x="7682872" y="2246297"/>
              <a:chExt cx="2061995" cy="1536841"/>
            </a:xfrm>
          </p:grpSpPr>
          <p:pic>
            <p:nvPicPr>
              <p:cNvPr id="71" name="Picture 70"/>
              <p:cNvPicPr>
                <a:picLocks noChangeAspect="1"/>
              </p:cNvPicPr>
              <p:nvPr/>
            </p:nvPicPr>
            <p:blipFill>
              <a:blip r:embed="rId3"/>
              <a:stretch>
                <a:fillRect/>
              </a:stretch>
            </p:blipFill>
            <p:spPr>
              <a:xfrm>
                <a:off x="7682872" y="2246297"/>
                <a:ext cx="2061995" cy="1536841"/>
              </a:xfrm>
              <a:prstGeom prst="rect">
                <a:avLst/>
              </a:prstGeom>
              <a:ln>
                <a:noFill/>
              </a:ln>
            </p:spPr>
          </p:pic>
          <p:pic>
            <p:nvPicPr>
              <p:cNvPr id="19" name="Picture 18"/>
              <p:cNvPicPr>
                <a:picLocks noChangeAspect="1"/>
              </p:cNvPicPr>
              <p:nvPr/>
            </p:nvPicPr>
            <p:blipFill>
              <a:blip r:embed="rId4"/>
              <a:stretch>
                <a:fillRect/>
              </a:stretch>
            </p:blipFill>
            <p:spPr>
              <a:xfrm>
                <a:off x="7700289" y="2355176"/>
                <a:ext cx="628695" cy="398918"/>
              </a:xfrm>
              <a:prstGeom prst="rect">
                <a:avLst/>
              </a:prstGeom>
            </p:spPr>
          </p:pic>
          <p:pic>
            <p:nvPicPr>
              <p:cNvPr id="72" name="Picture 7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1426" y="2485303"/>
                <a:ext cx="114293" cy="115203"/>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723965" y="2357527"/>
                <a:ext cx="104414" cy="108099"/>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94916" y="2551645"/>
                <a:ext cx="45719" cy="45719"/>
              </a:xfrm>
              <a:prstGeom prst="rect">
                <a:avLst/>
              </a:prstGeom>
            </p:spPr>
          </p:pic>
          <p:pic>
            <p:nvPicPr>
              <p:cNvPr id="75" name="Picture 7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92703" y="2420849"/>
                <a:ext cx="45719" cy="45719"/>
              </a:xfrm>
              <a:prstGeom prst="rect">
                <a:avLst/>
              </a:prstGeom>
            </p:spPr>
          </p:pic>
          <p:sp>
            <p:nvSpPr>
              <p:cNvPr id="25" name="TextBox 24"/>
              <p:cNvSpPr txBox="1"/>
              <p:nvPr/>
            </p:nvSpPr>
            <p:spPr>
              <a:xfrm>
                <a:off x="7776172" y="2475816"/>
                <a:ext cx="812309" cy="138499"/>
              </a:xfrm>
              <a:prstGeom prst="rect">
                <a:avLst/>
              </a:prstGeom>
              <a:noFill/>
            </p:spPr>
            <p:txBody>
              <a:bodyPr wrap="square" rtlCol="0">
                <a:spAutoFit/>
              </a:bodyPr>
              <a:lstStyle/>
              <a:p>
                <a:r>
                  <a:rPr lang="en-US" sz="300" dirty="0" smtClean="0">
                    <a:latin typeface="Segoe UI" panose="020B0502040204020203" pitchFamily="34" charset="0"/>
                  </a:rPr>
                  <a:t>Royce Freeland </a:t>
                </a:r>
                <a:endParaRPr lang="fr-FR" sz="300" dirty="0">
                  <a:latin typeface="Segoe UI" panose="020B0502040204020203" pitchFamily="34" charset="0"/>
                  <a:cs typeface="Segoe UI" panose="020B0502040204020203" pitchFamily="34" charset="0"/>
                </a:endParaRPr>
              </a:p>
            </p:txBody>
          </p:sp>
          <p:sp>
            <p:nvSpPr>
              <p:cNvPr id="76" name="TextBox 75"/>
              <p:cNvSpPr txBox="1"/>
              <p:nvPr/>
            </p:nvSpPr>
            <p:spPr>
              <a:xfrm>
                <a:off x="7781639" y="2351329"/>
                <a:ext cx="334807" cy="138499"/>
              </a:xfrm>
              <a:prstGeom prst="rect">
                <a:avLst/>
              </a:prstGeom>
              <a:noFill/>
            </p:spPr>
            <p:txBody>
              <a:bodyPr wrap="square" rtlCol="0">
                <a:spAutoFit/>
              </a:bodyPr>
              <a:lstStyle/>
              <a:p>
                <a:r>
                  <a:rPr lang="en-US" sz="300" dirty="0" smtClean="0">
                    <a:latin typeface="Segoe UI" panose="020B0502040204020203" pitchFamily="34" charset="0"/>
                  </a:rPr>
                  <a:t>Anh Lai</a:t>
                </a:r>
                <a:endParaRPr lang="fr-FR" sz="300" dirty="0">
                  <a:latin typeface="Segoe UI" panose="020B0502040204020203" pitchFamily="34" charset="0"/>
                  <a:cs typeface="Segoe UI" panose="020B0502040204020203" pitchFamily="34" charset="0"/>
                </a:endParaRPr>
              </a:p>
            </p:txBody>
          </p:sp>
        </p:grpSp>
        <p:cxnSp>
          <p:nvCxnSpPr>
            <p:cNvPr id="14" name="Straight Connector 13" descr="&quot;&quot;"/>
            <p:cNvCxnSpPr/>
            <p:nvPr/>
          </p:nvCxnSpPr>
          <p:spPr>
            <a:xfrm>
              <a:off x="4572000" y="68249"/>
              <a:ext cx="0" cy="67056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51275" y="3254121"/>
              <a:ext cx="4451753" cy="2400657"/>
            </a:xfrm>
            <a:prstGeom prst="rect">
              <a:avLst/>
            </a:prstGeom>
            <a:noFill/>
          </p:spPr>
          <p:txBody>
            <a:bodyPr wrap="square" rtlCol="0">
              <a:spAutoFit/>
            </a:bodyPr>
            <a:lstStyle/>
            <a:p>
              <a:pPr>
                <a:lnSpc>
                  <a:spcPct val="125000"/>
                </a:lnSpc>
                <a:spcBef>
                  <a:spcPts val="300"/>
                </a:spcBef>
              </a:pPr>
              <a:r>
                <a:rPr lang="en-US" sz="800" dirty="0" smtClean="0">
                  <a:latin typeface="Segoe UI" pitchFamily="34" charset="0"/>
                </a:rPr>
                <a:t>Utilisez la messagerie instantanée (IM) pour communiquer avec vos contacts immédiatement.  </a:t>
              </a:r>
              <a:endParaRPr lang="fr-FR" sz="800" dirty="0">
                <a:latin typeface="Segoe UI" pitchFamily="34" charset="0"/>
                <a:ea typeface="Segoe UI" pitchFamily="34" charset="0"/>
                <a:cs typeface="Segoe UI" pitchFamily="34" charset="0"/>
              </a:endParaRPr>
            </a:p>
            <a:p>
              <a:pPr marL="228600" lvl="0" indent="-228600">
                <a:lnSpc>
                  <a:spcPct val="125000"/>
                </a:lnSpc>
                <a:spcBef>
                  <a:spcPts val="300"/>
                </a:spcBef>
                <a:buFont typeface="+mj-lt"/>
                <a:buAutoNum type="arabicPeriod"/>
              </a:pPr>
              <a:r>
                <a:rPr lang="en-US" sz="800" dirty="0">
                  <a:latin typeface="Segoe UI" pitchFamily="34" charset="0"/>
                </a:rPr>
                <a:t>Dans la liste des contacts, pointez sur le </a:t>
              </a:r>
              <a:r>
                <a:rPr lang="pl-PL" sz="800" dirty="0" smtClean="0">
                  <a:latin typeface="Segoe UI" pitchFamily="34" charset="0"/>
                </a:rPr>
                <a:t/>
              </a:r>
              <a:br>
                <a:rPr lang="pl-PL" sz="800" dirty="0" smtClean="0">
                  <a:latin typeface="Segoe UI" pitchFamily="34" charset="0"/>
                </a:rPr>
              </a:br>
              <a:r>
                <a:rPr lang="en-US" sz="800" spc="-30" dirty="0" smtClean="0">
                  <a:latin typeface="Segoe UI" pitchFamily="34" charset="0"/>
                </a:rPr>
                <a:t>contact </a:t>
              </a:r>
              <a:r>
                <a:rPr lang="en-US" sz="800" spc="-30" dirty="0">
                  <a:latin typeface="Segoe UI" pitchFamily="34" charset="0"/>
                </a:rPr>
                <a:t>avec lequel vous voulez </a:t>
              </a:r>
              <a:r>
                <a:rPr lang="en-US" sz="800" spc="-30" dirty="0" err="1">
                  <a:latin typeface="Segoe UI" pitchFamily="34" charset="0"/>
                </a:rPr>
                <a:t>discuter</a:t>
              </a:r>
              <a:r>
                <a:rPr lang="en-US" sz="800" spc="-30" dirty="0">
                  <a:latin typeface="Segoe UI" pitchFamily="34" charset="0"/>
                </a:rPr>
                <a:t> </a:t>
              </a:r>
              <a:r>
                <a:rPr lang="pl-PL" sz="800" spc="-30" dirty="0" smtClean="0">
                  <a:latin typeface="Segoe UI" pitchFamily="34" charset="0"/>
                </a:rPr>
                <a:t/>
              </a:r>
              <a:br>
                <a:rPr lang="pl-PL" sz="800" spc="-30" dirty="0" smtClean="0">
                  <a:latin typeface="Segoe UI" pitchFamily="34" charset="0"/>
                </a:rPr>
              </a:br>
              <a:r>
                <a:rPr lang="en-US" sz="800" spc="-30" dirty="0" smtClean="0">
                  <a:latin typeface="Segoe UI" pitchFamily="34" charset="0"/>
                </a:rPr>
                <a:t>par </a:t>
              </a:r>
              <a:r>
                <a:rPr lang="en-US" sz="800" spc="-30" dirty="0">
                  <a:latin typeface="Segoe UI" pitchFamily="34" charset="0"/>
                </a:rPr>
                <a:t>messagerie instantanée. Si vous </a:t>
              </a:r>
              <a:r>
                <a:rPr lang="en-US" sz="800" spc="-30" dirty="0" err="1">
                  <a:latin typeface="Segoe UI" pitchFamily="34" charset="0"/>
                </a:rPr>
                <a:t>voulez</a:t>
              </a:r>
              <a:r>
                <a:rPr lang="en-US" sz="800" spc="-30" dirty="0">
                  <a:latin typeface="Segoe UI" pitchFamily="34" charset="0"/>
                </a:rPr>
                <a:t> </a:t>
              </a:r>
              <a:r>
                <a:rPr lang="pl-PL" sz="800" spc="-30" dirty="0" smtClean="0">
                  <a:latin typeface="Segoe UI" pitchFamily="34" charset="0"/>
                </a:rPr>
                <a:t/>
              </a:r>
              <a:br>
                <a:rPr lang="pl-PL" sz="800" spc="-30" dirty="0" smtClean="0">
                  <a:latin typeface="Segoe UI" pitchFamily="34" charset="0"/>
                </a:rPr>
              </a:br>
              <a:r>
                <a:rPr lang="en-US" sz="800" spc="-30" dirty="0" err="1" smtClean="0">
                  <a:latin typeface="Segoe UI" pitchFamily="34" charset="0"/>
                </a:rPr>
                <a:t>discuter</a:t>
              </a:r>
              <a:r>
                <a:rPr lang="en-US" sz="800" spc="-30" dirty="0" smtClean="0">
                  <a:latin typeface="Segoe UI" pitchFamily="34" charset="0"/>
                </a:rPr>
                <a:t> </a:t>
              </a:r>
              <a:r>
                <a:rPr lang="en-US" sz="800" spc="-30" dirty="0">
                  <a:latin typeface="Segoe UI" pitchFamily="34" charset="0"/>
                </a:rPr>
                <a:t>par messagerie instantanée avec </a:t>
              </a:r>
              <a:r>
                <a:rPr lang="pl-PL" sz="800" spc="-30" dirty="0" smtClean="0">
                  <a:latin typeface="Segoe UI" pitchFamily="34" charset="0"/>
                </a:rPr>
                <a:t/>
              </a:r>
              <a:br>
                <a:rPr lang="pl-PL" sz="800" spc="-30" dirty="0" smtClean="0">
                  <a:latin typeface="Segoe UI" pitchFamily="34" charset="0"/>
                </a:rPr>
              </a:br>
              <a:r>
                <a:rPr lang="en-US" sz="800" spc="-30" dirty="0" err="1" smtClean="0">
                  <a:latin typeface="Segoe UI" pitchFamily="34" charset="0"/>
                </a:rPr>
                <a:t>plusieurs</a:t>
              </a:r>
              <a:r>
                <a:rPr lang="en-US" sz="800" spc="-30" dirty="0" smtClean="0">
                  <a:latin typeface="Segoe UI" pitchFamily="34" charset="0"/>
                </a:rPr>
                <a:t> </a:t>
              </a:r>
              <a:r>
                <a:rPr lang="en-US" sz="800" spc="-30" dirty="0">
                  <a:latin typeface="Segoe UI" pitchFamily="34" charset="0"/>
                </a:rPr>
                <a:t>contacts, </a:t>
              </a:r>
              <a:r>
                <a:rPr lang="en-US" sz="800" spc="-30" dirty="0" err="1">
                  <a:latin typeface="Segoe UI" pitchFamily="34" charset="0"/>
                </a:rPr>
                <a:t>maintenez</a:t>
              </a:r>
              <a:r>
                <a:rPr lang="en-US" sz="800" spc="-30" dirty="0">
                  <a:latin typeface="Segoe UI" pitchFamily="34" charset="0"/>
                </a:rPr>
                <a:t> </a:t>
              </a:r>
              <a:r>
                <a:rPr lang="pl-PL" sz="800" spc="-30" dirty="0" smtClean="0">
                  <a:latin typeface="Segoe UI" pitchFamily="34" charset="0"/>
                </a:rPr>
                <a:t/>
              </a:r>
              <a:br>
                <a:rPr lang="pl-PL" sz="800" spc="-30" dirty="0" smtClean="0">
                  <a:latin typeface="Segoe UI" pitchFamily="34" charset="0"/>
                </a:rPr>
              </a:br>
              <a:r>
                <a:rPr lang="en-US" sz="800" spc="-30" dirty="0" smtClean="0">
                  <a:latin typeface="Segoe UI" pitchFamily="34" charset="0"/>
                </a:rPr>
                <a:t>la </a:t>
              </a:r>
              <a:r>
                <a:rPr lang="en-US" sz="800" spc="-30" dirty="0">
                  <a:latin typeface="Segoe UI" pitchFamily="34" charset="0"/>
                </a:rPr>
                <a:t>touche </a:t>
              </a:r>
              <a:r>
                <a:rPr lang="en-US" sz="800" b="1" spc="-30" dirty="0" smtClean="0">
                  <a:latin typeface="Segoe UI" pitchFamily="34" charset="0"/>
                </a:rPr>
                <a:t>Ctrl</a:t>
              </a:r>
              <a:r>
                <a:rPr lang="en-US" sz="800" spc="-30" dirty="0">
                  <a:latin typeface="Segoe UI" pitchFamily="34" charset="0"/>
                </a:rPr>
                <a:t> enfoncée tout </a:t>
              </a:r>
              <a:r>
                <a:rPr lang="en-US" sz="800" spc="-30" dirty="0" err="1">
                  <a:latin typeface="Segoe UI" pitchFamily="34" charset="0"/>
                </a:rPr>
                <a:t>en</a:t>
              </a:r>
              <a:r>
                <a:rPr lang="en-US" sz="800" spc="-30" dirty="0">
                  <a:latin typeface="Segoe UI" pitchFamily="34" charset="0"/>
                </a:rPr>
                <a:t> </a:t>
              </a:r>
              <a:r>
                <a:rPr lang="pl-PL" sz="800" spc="-30" dirty="0" smtClean="0">
                  <a:latin typeface="Segoe UI" pitchFamily="34" charset="0"/>
                </a:rPr>
                <a:t/>
              </a:r>
              <a:br>
                <a:rPr lang="pl-PL" sz="800" spc="-30" dirty="0" smtClean="0">
                  <a:latin typeface="Segoe UI" pitchFamily="34" charset="0"/>
                </a:rPr>
              </a:br>
              <a:r>
                <a:rPr lang="en-US" sz="800" spc="-30" dirty="0" err="1" smtClean="0">
                  <a:latin typeface="Segoe UI" pitchFamily="34" charset="0"/>
                </a:rPr>
                <a:t>cliquant</a:t>
              </a:r>
              <a:r>
                <a:rPr lang="en-US" sz="800" spc="-30" dirty="0" smtClean="0">
                  <a:latin typeface="Segoe UI" pitchFamily="34" charset="0"/>
                </a:rPr>
                <a:t> </a:t>
              </a:r>
              <a:r>
                <a:rPr lang="en-US" sz="800" spc="-30" dirty="0">
                  <a:latin typeface="Segoe UI" pitchFamily="34" charset="0"/>
                </a:rPr>
                <a:t>sur chaque nom de </a:t>
              </a:r>
              <a:r>
                <a:rPr lang="en-US" sz="800" spc="-30" dirty="0" smtClean="0">
                  <a:latin typeface="Segoe UI" pitchFamily="34" charset="0"/>
                </a:rPr>
                <a:t>contact</a:t>
              </a:r>
              <a:r>
                <a:rPr lang="en-US" sz="800" spc="-30" dirty="0">
                  <a:latin typeface="Segoe UI" pitchFamily="34" charset="0"/>
                </a:rPr>
                <a:t>.</a:t>
              </a:r>
            </a:p>
            <a:p>
              <a:pPr marL="228600" indent="-228600">
                <a:lnSpc>
                  <a:spcPct val="125000"/>
                </a:lnSpc>
                <a:spcBef>
                  <a:spcPts val="300"/>
                </a:spcBef>
                <a:buFont typeface="+mj-lt"/>
                <a:buAutoNum type="arabicPeriod" startAt="2"/>
              </a:pPr>
              <a:r>
                <a:rPr lang="en-US" sz="800" dirty="0">
                  <a:latin typeface="Segoe UI" pitchFamily="34" charset="0"/>
                </a:rPr>
                <a:t>Cliquez sur le bouton de </a:t>
              </a:r>
              <a:r>
                <a:rPr lang="pl-PL" sz="800" dirty="0" smtClean="0">
                  <a:latin typeface="Segoe UI" pitchFamily="34" charset="0"/>
                </a:rPr>
                <a:t/>
              </a:r>
              <a:br>
                <a:rPr lang="pl-PL" sz="800" dirty="0" smtClean="0">
                  <a:latin typeface="Segoe UI" pitchFamily="34" charset="0"/>
                </a:rPr>
              </a:br>
              <a:r>
                <a:rPr lang="en-US" sz="800" dirty="0" err="1" smtClean="0">
                  <a:latin typeface="Segoe UI" pitchFamily="34" charset="0"/>
                </a:rPr>
                <a:t>messagerie</a:t>
              </a:r>
              <a:r>
                <a:rPr lang="en-US" sz="800" dirty="0" smtClean="0">
                  <a:latin typeface="Segoe UI" pitchFamily="34" charset="0"/>
                </a:rPr>
                <a:t> </a:t>
              </a:r>
              <a:r>
                <a:rPr lang="en-US" sz="800" dirty="0">
                  <a:latin typeface="Segoe UI" pitchFamily="34" charset="0"/>
                </a:rPr>
                <a:t>instantanée. </a:t>
              </a:r>
            </a:p>
            <a:p>
              <a:pPr marL="228600" indent="-228600">
                <a:lnSpc>
                  <a:spcPct val="125000"/>
                </a:lnSpc>
                <a:spcBef>
                  <a:spcPts val="300"/>
                </a:spcBef>
                <a:buFont typeface="+mj-lt"/>
                <a:buAutoNum type="arabicPeriod" startAt="2"/>
              </a:pPr>
              <a:r>
                <a:rPr lang="en-US" sz="800" dirty="0">
                  <a:latin typeface="Segoe UI" pitchFamily="34" charset="0"/>
                </a:rPr>
                <a:t>Tapez votre message, </a:t>
              </a:r>
              <a:r>
                <a:rPr lang="en-US" sz="800" dirty="0" err="1">
                  <a:latin typeface="Segoe UI" pitchFamily="34" charset="0"/>
                </a:rPr>
                <a:t>puis</a:t>
              </a:r>
              <a:r>
                <a:rPr lang="en-US" sz="800" dirty="0">
                  <a:latin typeface="Segoe UI" pitchFamily="34" charset="0"/>
                </a:rPr>
                <a:t> </a:t>
              </a:r>
              <a:r>
                <a:rPr lang="pl-PL" sz="800" dirty="0" smtClean="0">
                  <a:latin typeface="Segoe UI" pitchFamily="34" charset="0"/>
                </a:rPr>
                <a:t/>
              </a:r>
              <a:br>
                <a:rPr lang="pl-PL" sz="800" dirty="0" smtClean="0">
                  <a:latin typeface="Segoe UI" pitchFamily="34" charset="0"/>
                </a:rPr>
              </a:br>
              <a:r>
                <a:rPr lang="en-US" sz="800" dirty="0" err="1" smtClean="0">
                  <a:latin typeface="Segoe UI" pitchFamily="34" charset="0"/>
                </a:rPr>
                <a:t>appuyez</a:t>
              </a:r>
              <a:r>
                <a:rPr lang="en-US" sz="800" dirty="0" smtClean="0">
                  <a:latin typeface="Segoe UI" pitchFamily="34" charset="0"/>
                </a:rPr>
                <a:t> </a:t>
              </a:r>
              <a:r>
                <a:rPr lang="en-US" sz="800" dirty="0">
                  <a:latin typeface="Segoe UI" pitchFamily="34" charset="0"/>
                </a:rPr>
                <a:t>sur la touche </a:t>
              </a:r>
              <a:r>
                <a:rPr lang="en-US" sz="800" b="1" dirty="0">
                  <a:latin typeface="Segoe UI" pitchFamily="34" charset="0"/>
                </a:rPr>
                <a:t>Entrée</a:t>
              </a:r>
              <a:r>
                <a:rPr lang="en-US" sz="800" dirty="0">
                  <a:latin typeface="Segoe UI" pitchFamily="34" charset="0"/>
                </a:rPr>
                <a:t> de </a:t>
              </a:r>
              <a:r>
                <a:rPr lang="pl-PL" sz="800" dirty="0" smtClean="0">
                  <a:latin typeface="Segoe UI" pitchFamily="34" charset="0"/>
                </a:rPr>
                <a:t/>
              </a:r>
              <a:br>
                <a:rPr lang="pl-PL" sz="800" dirty="0" smtClean="0">
                  <a:latin typeface="Segoe UI" pitchFamily="34" charset="0"/>
                </a:rPr>
              </a:br>
              <a:r>
                <a:rPr lang="en-US" sz="800" dirty="0" err="1" smtClean="0">
                  <a:latin typeface="Segoe UI" pitchFamily="34" charset="0"/>
                </a:rPr>
                <a:t>votre</a:t>
              </a:r>
              <a:r>
                <a:rPr lang="en-US" sz="800" dirty="0" smtClean="0">
                  <a:latin typeface="Segoe UI" pitchFamily="34" charset="0"/>
                </a:rPr>
                <a:t> </a:t>
              </a:r>
              <a:r>
                <a:rPr lang="en-US" sz="800" dirty="0">
                  <a:latin typeface="Segoe UI" pitchFamily="34" charset="0"/>
                </a:rPr>
                <a:t>clavier. </a:t>
              </a:r>
            </a:p>
            <a:p>
              <a:pPr lvl="0">
                <a:lnSpc>
                  <a:spcPct val="125000"/>
                </a:lnSpc>
                <a:spcBef>
                  <a:spcPts val="300"/>
                </a:spcBef>
              </a:pPr>
              <a:endParaRPr lang="fr-FR" sz="800" dirty="0">
                <a:solidFill>
                  <a:schemeClr val="tx1">
                    <a:lumMod val="65000"/>
                    <a:lumOff val="35000"/>
                  </a:schemeClr>
                </a:solidFill>
                <a:latin typeface="Segoe UI" pitchFamily="34" charset="0"/>
                <a:ea typeface="Segoe UI" pitchFamily="34" charset="0"/>
                <a:cs typeface="Segoe UI" pitchFamily="34" charset="0"/>
              </a:endParaRPr>
            </a:p>
          </p:txBody>
        </p:sp>
        <p:sp>
          <p:nvSpPr>
            <p:cNvPr id="24" name="Rectangle 23"/>
            <p:cNvSpPr/>
            <p:nvPr/>
          </p:nvSpPr>
          <p:spPr>
            <a:xfrm>
              <a:off x="246565" y="457200"/>
              <a:ext cx="4063500" cy="1892826"/>
            </a:xfrm>
            <a:prstGeom prst="rect">
              <a:avLst/>
            </a:prstGeom>
          </p:spPr>
          <p:txBody>
            <a:bodyPr wrap="square">
              <a:spAutoFit/>
            </a:bodyPr>
            <a:lstStyle/>
            <a:p>
              <a:r>
                <a:rPr lang="en-US" sz="1200" dirty="0">
                  <a:latin typeface="Segoe UI" panose="020B0502040204020203" pitchFamily="34" charset="0"/>
                </a:rPr>
                <a:t>Créer un groupe</a:t>
              </a:r>
            </a:p>
            <a:p>
              <a:pPr>
                <a:lnSpc>
                  <a:spcPct val="125000"/>
                </a:lnSpc>
                <a:spcBef>
                  <a:spcPts val="300"/>
                </a:spcBef>
              </a:pPr>
              <a:r>
                <a:rPr lang="en-US" sz="800" dirty="0" smtClean="0">
                  <a:latin typeface="Segoe UI" pitchFamily="34" charset="0"/>
                </a:rPr>
                <a:t>Définissez un groupe pour chaque équipe avec laquelle vous travaillez afin de voir rapidement les personnes disponibles, </a:t>
              </a:r>
              <a:r>
                <a:rPr lang="en-US" sz="800" dirty="0" err="1" smtClean="0">
                  <a:latin typeface="Segoe UI" pitchFamily="34" charset="0"/>
                </a:rPr>
                <a:t>ou</a:t>
              </a:r>
              <a:r>
                <a:rPr lang="en-US" sz="800" dirty="0" smtClean="0">
                  <a:latin typeface="Segoe UI" pitchFamily="34" charset="0"/>
                </a:rPr>
                <a:t> de communiquer avec tous les </a:t>
              </a:r>
              <a:r>
                <a:rPr lang="en-US" sz="800" dirty="0" err="1" smtClean="0">
                  <a:latin typeface="Segoe UI" pitchFamily="34" charset="0"/>
                </a:rPr>
                <a:t>membres</a:t>
              </a:r>
              <a:r>
                <a:rPr lang="en-US" sz="800" dirty="0" smtClean="0">
                  <a:latin typeface="Segoe UI" pitchFamily="34" charset="0"/>
                </a:rPr>
                <a:t> </a:t>
              </a:r>
              <a:r>
                <a:rPr lang="pl-PL" sz="800" dirty="0" smtClean="0">
                  <a:latin typeface="Segoe UI" pitchFamily="34" charset="0"/>
                </a:rPr>
                <a:t/>
              </a:r>
              <a:br>
                <a:rPr lang="pl-PL" sz="800" dirty="0" smtClean="0">
                  <a:latin typeface="Segoe UI" pitchFamily="34" charset="0"/>
                </a:rPr>
              </a:br>
              <a:r>
                <a:rPr lang="en-US" sz="800" dirty="0" smtClean="0">
                  <a:latin typeface="Segoe UI" pitchFamily="34" charset="0"/>
                </a:rPr>
                <a:t>de l’équipe en même temps.</a:t>
              </a:r>
            </a:p>
            <a:p>
              <a:pPr marL="228600" lvl="0" indent="-228600">
                <a:lnSpc>
                  <a:spcPct val="125000"/>
                </a:lnSpc>
                <a:spcBef>
                  <a:spcPts val="300"/>
                </a:spcBef>
                <a:buFont typeface="+mj-lt"/>
                <a:buAutoNum type="arabicPeriod"/>
              </a:pPr>
              <a:r>
                <a:rPr lang="en-US" sz="800" spc="-30" dirty="0">
                  <a:latin typeface="Segoe UI" pitchFamily="34" charset="0"/>
                </a:rPr>
                <a:t>Cliquez sur le bouton </a:t>
              </a:r>
              <a:r>
                <a:rPr lang="en-US" sz="800" b="1" spc="-30" dirty="0">
                  <a:latin typeface="Segoe UI" pitchFamily="34" charset="0"/>
                </a:rPr>
                <a:t>Ajouter un </a:t>
              </a:r>
              <a:r>
                <a:rPr lang="en-US" sz="800" b="1" spc="-30" dirty="0" smtClean="0">
                  <a:latin typeface="Segoe UI" pitchFamily="34" charset="0"/>
                </a:rPr>
                <a:t>contact</a:t>
              </a:r>
              <a:r>
                <a:rPr lang="en-US" sz="800" spc="-30" dirty="0">
                  <a:latin typeface="Segoe UI" pitchFamily="34" charset="0"/>
                </a:rPr>
                <a:t>.</a:t>
              </a:r>
            </a:p>
            <a:p>
              <a:pPr marL="228600" lvl="0" indent="-228600">
                <a:lnSpc>
                  <a:spcPct val="125000"/>
                </a:lnSpc>
                <a:spcBef>
                  <a:spcPts val="300"/>
                </a:spcBef>
                <a:buFont typeface="+mj-lt"/>
                <a:buAutoNum type="arabicPeriod"/>
              </a:pPr>
              <a:r>
                <a:rPr lang="en-US" sz="800" spc="-30" dirty="0">
                  <a:latin typeface="Segoe UI" pitchFamily="34" charset="0"/>
                </a:rPr>
                <a:t>Sélectionnez </a:t>
              </a:r>
              <a:r>
                <a:rPr lang="en-US" sz="800" b="1" spc="-30" dirty="0">
                  <a:latin typeface="Segoe UI" pitchFamily="34" charset="0"/>
                </a:rPr>
                <a:t>Créer un nouveau </a:t>
              </a:r>
              <a:r>
                <a:rPr lang="en-US" sz="800" b="1" spc="-30" dirty="0" err="1" smtClean="0">
                  <a:latin typeface="Segoe UI" pitchFamily="34" charset="0"/>
                </a:rPr>
                <a:t>groupe</a:t>
              </a:r>
              <a:r>
                <a:rPr lang="en-US" sz="800" b="1" spc="-30" dirty="0">
                  <a:latin typeface="Segoe UI" pitchFamily="34" charset="0"/>
                </a:rPr>
                <a:t>.</a:t>
              </a:r>
              <a:endParaRPr lang="fr-FR" sz="800" spc="-30" dirty="0">
                <a:latin typeface="Segoe UI" pitchFamily="34" charset="0"/>
                <a:ea typeface="Segoe UI" pitchFamily="34" charset="0"/>
                <a:cs typeface="Segoe UI" pitchFamily="34" charset="0"/>
              </a:endParaRPr>
            </a:p>
            <a:p>
              <a:pPr marL="228600" lvl="0" indent="-228600">
                <a:lnSpc>
                  <a:spcPct val="125000"/>
                </a:lnSpc>
                <a:spcBef>
                  <a:spcPts val="300"/>
                </a:spcBef>
                <a:buFont typeface="+mj-lt"/>
                <a:buAutoNum type="arabicPeriod"/>
              </a:pPr>
              <a:r>
                <a:rPr lang="en-US" sz="800" dirty="0">
                  <a:latin typeface="Segoe UI" pitchFamily="34" charset="0"/>
                </a:rPr>
                <a:t>Commencez à taper le nom de </a:t>
              </a:r>
              <a:r>
                <a:rPr lang="en-US" sz="800" dirty="0" err="1">
                  <a:latin typeface="Segoe UI" pitchFamily="34" charset="0"/>
                </a:rPr>
                <a:t>votre</a:t>
              </a:r>
              <a:r>
                <a:rPr lang="en-US" sz="800" dirty="0">
                  <a:latin typeface="Segoe UI" pitchFamily="34" charset="0"/>
                </a:rPr>
                <a:t> </a:t>
              </a:r>
              <a:r>
                <a:rPr lang="pl-PL" sz="800" dirty="0" smtClean="0">
                  <a:latin typeface="Segoe UI" pitchFamily="34" charset="0"/>
                </a:rPr>
                <a:t/>
              </a:r>
              <a:br>
                <a:rPr lang="pl-PL" sz="800" dirty="0" smtClean="0">
                  <a:latin typeface="Segoe UI" pitchFamily="34" charset="0"/>
                </a:rPr>
              </a:br>
              <a:r>
                <a:rPr lang="en-US" sz="800" dirty="0" smtClean="0">
                  <a:latin typeface="Segoe UI" pitchFamily="34" charset="0"/>
                </a:rPr>
                <a:t>nouveau </a:t>
              </a:r>
              <a:r>
                <a:rPr lang="en-US" sz="800" dirty="0">
                  <a:latin typeface="Segoe UI" pitchFamily="34" charset="0"/>
                </a:rPr>
                <a:t>groupe.</a:t>
              </a:r>
            </a:p>
            <a:p>
              <a:pPr>
                <a:lnSpc>
                  <a:spcPct val="125000"/>
                </a:lnSpc>
                <a:spcBef>
                  <a:spcPts val="300"/>
                </a:spcBef>
              </a:pPr>
              <a:r>
                <a:rPr dirty="0" smtClean="0"/>
                <a:t> </a:t>
              </a:r>
              <a:endParaRPr lang="fr-FR" sz="800" dirty="0">
                <a:solidFill>
                  <a:schemeClr val="tx1">
                    <a:lumMod val="65000"/>
                    <a:lumOff val="35000"/>
                  </a:schemeClr>
                </a:solidFill>
                <a:latin typeface="Segoe UI" pitchFamily="34" charset="0"/>
                <a:ea typeface="Segoe UI" pitchFamily="34" charset="0"/>
                <a:cs typeface="Segoe UI" pitchFamily="34" charset="0"/>
              </a:endParaRPr>
            </a:p>
          </p:txBody>
        </p:sp>
        <p:sp>
          <p:nvSpPr>
            <p:cNvPr id="31" name="TextBox 30"/>
            <p:cNvSpPr txBox="1"/>
            <p:nvPr/>
          </p:nvSpPr>
          <p:spPr>
            <a:xfrm>
              <a:off x="243252" y="2948331"/>
              <a:ext cx="2571352" cy="323165"/>
            </a:xfrm>
            <a:prstGeom prst="rect">
              <a:avLst/>
            </a:prstGeom>
            <a:noFill/>
          </p:spPr>
          <p:txBody>
            <a:bodyPr wrap="square" rtlCol="0">
              <a:spAutoFit/>
            </a:bodyPr>
            <a:lstStyle/>
            <a:p>
              <a:pPr>
                <a:lnSpc>
                  <a:spcPct val="125000"/>
                </a:lnSpc>
                <a:spcBef>
                  <a:spcPts val="300"/>
                </a:spcBef>
              </a:pPr>
              <a:r>
                <a:rPr lang="en-US" sz="1200" dirty="0">
                  <a:latin typeface="Segoe UI" panose="020B0502040204020203" pitchFamily="34" charset="0"/>
                </a:rPr>
                <a:t>Envoyer un message instantané</a:t>
              </a:r>
              <a:endParaRPr lang="fr-FR" sz="120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8"/>
            <a:stretch>
              <a:fillRect/>
            </a:stretch>
          </p:blipFill>
          <p:spPr>
            <a:xfrm>
              <a:off x="2340781" y="1104270"/>
              <a:ext cx="1982214" cy="946056"/>
            </a:xfrm>
            <a:prstGeom prst="rect">
              <a:avLst/>
            </a:prstGeom>
          </p:spPr>
        </p:pic>
        <p:sp>
          <p:nvSpPr>
            <p:cNvPr id="36" name="Oval 35"/>
            <p:cNvSpPr/>
            <p:nvPr/>
          </p:nvSpPr>
          <p:spPr>
            <a:xfrm>
              <a:off x="3396406" y="1670776"/>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2</a:t>
              </a:r>
              <a:endParaRPr lang="fr-FR" sz="900" dirty="0">
                <a:latin typeface="Segoe UI Semibold" panose="020B0702040204020203" pitchFamily="34" charset="0"/>
                <a:cs typeface="Segoe UI Semibold" panose="020B0702040204020203" pitchFamily="34" charset="0"/>
              </a:endParaRPr>
            </a:p>
          </p:txBody>
        </p:sp>
        <p:pic>
          <p:nvPicPr>
            <p:cNvPr id="5" name="Picture 4"/>
            <p:cNvPicPr>
              <a:picLocks noChangeAspect="1"/>
            </p:cNvPicPr>
            <p:nvPr/>
          </p:nvPicPr>
          <p:blipFill>
            <a:blip r:embed="rId9"/>
            <a:stretch>
              <a:fillRect/>
            </a:stretch>
          </p:blipFill>
          <p:spPr>
            <a:xfrm>
              <a:off x="565198" y="2228058"/>
              <a:ext cx="3002816" cy="431959"/>
            </a:xfrm>
            <a:prstGeom prst="rect">
              <a:avLst/>
            </a:prstGeom>
            <a:ln w="9525">
              <a:solidFill>
                <a:schemeClr val="bg1">
                  <a:lumMod val="50000"/>
                </a:schemeClr>
              </a:solidFill>
            </a:ln>
          </p:spPr>
        </p:pic>
        <p:sp>
          <p:nvSpPr>
            <p:cNvPr id="37" name="Oval 36"/>
            <p:cNvSpPr/>
            <p:nvPr/>
          </p:nvSpPr>
          <p:spPr>
            <a:xfrm>
              <a:off x="1464739" y="2164269"/>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3</a:t>
              </a:r>
              <a:endParaRPr lang="fr-FR" sz="1050" dirty="0"/>
            </a:p>
          </p:txBody>
        </p:sp>
        <p:sp>
          <p:nvSpPr>
            <p:cNvPr id="10" name="Rectangle 9"/>
            <p:cNvSpPr/>
            <p:nvPr/>
          </p:nvSpPr>
          <p:spPr>
            <a:xfrm>
              <a:off x="2341875" y="1079691"/>
              <a:ext cx="248925" cy="172811"/>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2550444" y="1079691"/>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1</a:t>
              </a:r>
              <a:endParaRPr lang="fr-FR" sz="900" dirty="0">
                <a:latin typeface="Segoe UI Semibold" panose="020B0702040204020203" pitchFamily="34" charset="0"/>
                <a:cs typeface="Segoe UI Semibold" panose="020B0702040204020203" pitchFamily="34" charset="0"/>
              </a:endParaRPr>
            </a:p>
          </p:txBody>
        </p:sp>
        <p:grpSp>
          <p:nvGrpSpPr>
            <p:cNvPr id="12" name="Group 11"/>
            <p:cNvGrpSpPr/>
            <p:nvPr/>
          </p:nvGrpSpPr>
          <p:grpSpPr>
            <a:xfrm>
              <a:off x="1963712" y="4111220"/>
              <a:ext cx="2284648" cy="1827245"/>
              <a:chOff x="1963712" y="4397456"/>
              <a:chExt cx="2284648" cy="1827245"/>
            </a:xfrm>
          </p:grpSpPr>
          <p:pic>
            <p:nvPicPr>
              <p:cNvPr id="40" name="Picture 39"/>
              <p:cNvPicPr>
                <a:picLocks noChangeAspect="1"/>
              </p:cNvPicPr>
              <p:nvPr/>
            </p:nvPicPr>
            <p:blipFill>
              <a:blip r:embed="rId10"/>
              <a:stretch>
                <a:fillRect/>
              </a:stretch>
            </p:blipFill>
            <p:spPr>
              <a:xfrm>
                <a:off x="2123385" y="4467394"/>
                <a:ext cx="2124975" cy="1757307"/>
              </a:xfrm>
              <a:prstGeom prst="rect">
                <a:avLst/>
              </a:prstGeom>
              <a:ln>
                <a:solidFill>
                  <a:schemeClr val="bg1">
                    <a:lumMod val="50000"/>
                  </a:schemeClr>
                </a:solidFill>
              </a:ln>
            </p:spPr>
          </p:pic>
          <p:pic>
            <p:nvPicPr>
              <p:cNvPr id="49" name="Picture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5124" y="4648618"/>
                <a:ext cx="50680" cy="46586"/>
              </a:xfrm>
              <a:prstGeom prst="rect">
                <a:avLst/>
              </a:prstGeom>
            </p:spPr>
          </p:pic>
          <p:pic>
            <p:nvPicPr>
              <p:cNvPr id="65" name="Picture 6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5123" y="5158859"/>
                <a:ext cx="50680" cy="46586"/>
              </a:xfrm>
              <a:prstGeom prst="rect">
                <a:avLst/>
              </a:prstGeom>
            </p:spPr>
          </p:pic>
          <p:pic>
            <p:nvPicPr>
              <p:cNvPr id="67" name="Picture 66"/>
              <p:cNvPicPr>
                <a:picLocks noChangeAspect="1"/>
              </p:cNvPicPr>
              <p:nvPr/>
            </p:nvPicPr>
            <p:blipFill>
              <a:blip r:embed="rId11"/>
              <a:stretch>
                <a:fillRect/>
              </a:stretch>
            </p:blipFill>
            <p:spPr>
              <a:xfrm>
                <a:off x="2983239" y="5816381"/>
                <a:ext cx="107647" cy="102631"/>
              </a:xfrm>
              <a:prstGeom prst="rect">
                <a:avLst/>
              </a:prstGeom>
            </p:spPr>
          </p:pic>
          <p:sp>
            <p:nvSpPr>
              <p:cNvPr id="52" name="Oval 51"/>
              <p:cNvSpPr/>
              <p:nvPr/>
            </p:nvSpPr>
            <p:spPr>
              <a:xfrm>
                <a:off x="1963712" y="4397456"/>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3</a:t>
                </a:r>
                <a:endParaRPr lang="fr-FR" sz="1050" dirty="0"/>
              </a:p>
            </p:txBody>
          </p:sp>
        </p:grpSp>
        <p:grpSp>
          <p:nvGrpSpPr>
            <p:cNvPr id="9" name="Group 8"/>
            <p:cNvGrpSpPr/>
            <p:nvPr/>
          </p:nvGrpSpPr>
          <p:grpSpPr>
            <a:xfrm>
              <a:off x="2451478" y="3574400"/>
              <a:ext cx="1894814" cy="473604"/>
              <a:chOff x="2451478" y="3725469"/>
              <a:chExt cx="1894814" cy="473604"/>
            </a:xfrm>
          </p:grpSpPr>
          <p:pic>
            <p:nvPicPr>
              <p:cNvPr id="7" name="Picture 6"/>
              <p:cNvPicPr>
                <a:picLocks noChangeAspect="1"/>
              </p:cNvPicPr>
              <p:nvPr/>
            </p:nvPicPr>
            <p:blipFill>
              <a:blip r:embed="rId12"/>
              <a:stretch>
                <a:fillRect/>
              </a:stretch>
            </p:blipFill>
            <p:spPr>
              <a:xfrm>
                <a:off x="2533968" y="3778028"/>
                <a:ext cx="1812324" cy="421045"/>
              </a:xfrm>
              <a:prstGeom prst="rect">
                <a:avLst/>
              </a:prstGeom>
              <a:ln w="6350">
                <a:solidFill>
                  <a:schemeClr val="bg1">
                    <a:lumMod val="50000"/>
                  </a:schemeClr>
                </a:solidFill>
              </a:ln>
            </p:spPr>
          </p:pic>
          <p:sp>
            <p:nvSpPr>
              <p:cNvPr id="51" name="Oval 50"/>
              <p:cNvSpPr/>
              <p:nvPr/>
            </p:nvSpPr>
            <p:spPr>
              <a:xfrm>
                <a:off x="3066011" y="3725469"/>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2</a:t>
                </a:r>
                <a:endParaRPr lang="fr-FR" sz="900" dirty="0">
                  <a:latin typeface="Segoe UI Semibold" panose="020B0702040204020203" pitchFamily="34" charset="0"/>
                  <a:cs typeface="Segoe UI Semibold" panose="020B0702040204020203" pitchFamily="34" charset="0"/>
                </a:endParaRPr>
              </a:p>
            </p:txBody>
          </p:sp>
          <p:pic>
            <p:nvPicPr>
              <p:cNvPr id="46" name="Picture 4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5832" y="4058446"/>
                <a:ext cx="90858" cy="88772"/>
              </a:xfrm>
              <a:prstGeom prst="rect">
                <a:avLst/>
              </a:prstGeom>
            </p:spPr>
          </p:pic>
          <p:grpSp>
            <p:nvGrpSpPr>
              <p:cNvPr id="68" name="Group 67"/>
              <p:cNvGrpSpPr/>
              <p:nvPr/>
            </p:nvGrpSpPr>
            <p:grpSpPr>
              <a:xfrm>
                <a:off x="2582972" y="3828530"/>
                <a:ext cx="333396" cy="336047"/>
                <a:chOff x="6902234" y="3795543"/>
                <a:chExt cx="220054" cy="222705"/>
              </a:xfrm>
            </p:grpSpPr>
            <p:pic>
              <p:nvPicPr>
                <p:cNvPr id="69" name="Picture 6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2234" y="3795543"/>
                  <a:ext cx="220054" cy="222705"/>
                </a:xfrm>
                <a:prstGeom prst="rect">
                  <a:avLst/>
                </a:prstGeom>
              </p:spPr>
            </p:pic>
            <p:pic>
              <p:nvPicPr>
                <p:cNvPr id="70" name="Picture 6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5125" y="3947503"/>
                  <a:ext cx="59183" cy="59183"/>
                </a:xfrm>
                <a:prstGeom prst="rect">
                  <a:avLst/>
                </a:prstGeom>
              </p:spPr>
            </p:pic>
          </p:grpSp>
          <p:sp>
            <p:nvSpPr>
              <p:cNvPr id="44" name="Oval 43"/>
              <p:cNvSpPr/>
              <p:nvPr/>
            </p:nvSpPr>
            <p:spPr>
              <a:xfrm>
                <a:off x="2451478" y="3725470"/>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1</a:t>
                </a:r>
                <a:endParaRPr lang="fr-FR" sz="900" dirty="0">
                  <a:latin typeface="Segoe UI Semibold" panose="020B0702040204020203" pitchFamily="34" charset="0"/>
                  <a:cs typeface="Segoe UI Semibold" panose="020B0702040204020203" pitchFamily="34" charset="0"/>
                </a:endParaRPr>
              </a:p>
            </p:txBody>
          </p:sp>
        </p:grpSp>
        <p:sp>
          <p:nvSpPr>
            <p:cNvPr id="27" name="TextBox 26"/>
            <p:cNvSpPr txBox="1"/>
            <p:nvPr/>
          </p:nvSpPr>
          <p:spPr>
            <a:xfrm>
              <a:off x="4724400" y="381000"/>
              <a:ext cx="3886200" cy="300275"/>
            </a:xfrm>
            <a:prstGeom prst="rect">
              <a:avLst/>
            </a:prstGeom>
            <a:noFill/>
          </p:spPr>
          <p:txBody>
            <a:bodyPr wrap="square" rtlCol="0">
              <a:spAutoFit/>
            </a:bodyPr>
            <a:lstStyle/>
            <a:p>
              <a:pPr>
                <a:lnSpc>
                  <a:spcPct val="125000"/>
                </a:lnSpc>
                <a:spcBef>
                  <a:spcPts val="300"/>
                </a:spcBef>
              </a:pPr>
              <a:r>
                <a:rPr lang="en-US" sz="1200" dirty="0">
                  <a:latin typeface="Segoe UI" panose="020B0502040204020203" pitchFamily="34" charset="0"/>
                </a:rPr>
                <a:t>Ajouter du son, la vidéo ou partager des fichiers dans une conversation par messagerie instantanée  </a:t>
              </a:r>
              <a:endParaRPr lang="fr-FR" sz="1200" dirty="0" smtClean="0">
                <a:latin typeface="Segoe UI" panose="020B0502040204020203" pitchFamily="34" charset="0"/>
                <a:ea typeface="Segoe UI" panose="020B0502040204020203" pitchFamily="34" charset="0"/>
                <a:cs typeface="Segoe UI" panose="020B0502040204020203" pitchFamily="34" charset="0"/>
              </a:endParaRPr>
            </a:p>
          </p:txBody>
        </p:sp>
        <p:pic>
          <p:nvPicPr>
            <p:cNvPr id="11" name="Picture 10"/>
            <p:cNvPicPr>
              <a:picLocks noChangeAspect="1"/>
            </p:cNvPicPr>
            <p:nvPr/>
          </p:nvPicPr>
          <p:blipFill>
            <a:blip r:embed="rId13"/>
            <a:stretch>
              <a:fillRect/>
            </a:stretch>
          </p:blipFill>
          <p:spPr>
            <a:xfrm>
              <a:off x="5494717" y="939230"/>
              <a:ext cx="3222204" cy="546035"/>
            </a:xfrm>
            <a:prstGeom prst="rect">
              <a:avLst/>
            </a:prstGeom>
            <a:ln w="9525">
              <a:solidFill>
                <a:schemeClr val="bg1">
                  <a:lumMod val="50000"/>
                </a:schemeClr>
              </a:solidFill>
            </a:ln>
          </p:spPr>
        </p:pic>
        <p:cxnSp>
          <p:nvCxnSpPr>
            <p:cNvPr id="13" name="Straight Connector 12"/>
            <p:cNvCxnSpPr/>
            <p:nvPr/>
          </p:nvCxnSpPr>
          <p:spPr>
            <a:xfrm>
              <a:off x="6629400" y="1372566"/>
              <a:ext cx="2059" cy="209386"/>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7122257" y="1371189"/>
              <a:ext cx="2059" cy="209386"/>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598767" y="1375809"/>
              <a:ext cx="0" cy="375991"/>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401578" y="1376245"/>
              <a:ext cx="2059" cy="209386"/>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329397" y="1568010"/>
              <a:ext cx="610641" cy="213648"/>
            </a:xfrm>
            <a:prstGeom prst="rect">
              <a:avLst/>
            </a:prstGeom>
            <a:noFill/>
          </p:spPr>
          <p:txBody>
            <a:bodyPr wrap="square" rtlCol="0">
              <a:spAutoFit/>
            </a:bodyPr>
            <a:lstStyle/>
            <a:p>
              <a:pPr algn="ctr">
                <a:lnSpc>
                  <a:spcPct val="125000"/>
                </a:lnSpc>
                <a:spcBef>
                  <a:spcPts val="300"/>
                </a:spcBef>
              </a:pPr>
              <a:r>
                <a:rPr lang="en-US" sz="700" dirty="0" smtClean="0">
                  <a:solidFill>
                    <a:schemeClr val="accent6">
                      <a:lumMod val="75000"/>
                    </a:schemeClr>
                  </a:solidFill>
                  <a:latin typeface="Segoe UI" pitchFamily="34" charset="0"/>
                </a:rPr>
                <a:t>Ajouter la vidéo</a:t>
              </a:r>
              <a:endParaRPr lang="fr-FR" sz="700" dirty="0">
                <a:solidFill>
                  <a:schemeClr val="accent6">
                    <a:lumMod val="75000"/>
                  </a:schemeClr>
                </a:solidFill>
                <a:latin typeface="Segoe UI" pitchFamily="34" charset="0"/>
                <a:ea typeface="Segoe UI" pitchFamily="34" charset="0"/>
                <a:cs typeface="Segoe UI" pitchFamily="34" charset="0"/>
              </a:endParaRPr>
            </a:p>
          </p:txBody>
        </p:sp>
        <p:sp>
          <p:nvSpPr>
            <p:cNvPr id="57" name="TextBox 56"/>
            <p:cNvSpPr txBox="1"/>
            <p:nvPr/>
          </p:nvSpPr>
          <p:spPr>
            <a:xfrm>
              <a:off x="6798255" y="1568010"/>
              <a:ext cx="639352" cy="226985"/>
            </a:xfrm>
            <a:prstGeom prst="rect">
              <a:avLst/>
            </a:prstGeom>
            <a:noFill/>
          </p:spPr>
          <p:txBody>
            <a:bodyPr wrap="square" rtlCol="0">
              <a:spAutoFit/>
            </a:bodyPr>
            <a:lstStyle/>
            <a:p>
              <a:pPr algn="ctr">
                <a:lnSpc>
                  <a:spcPct val="125000"/>
                </a:lnSpc>
                <a:spcBef>
                  <a:spcPts val="300"/>
                </a:spcBef>
              </a:pPr>
              <a:r>
                <a:rPr lang="en-US" sz="700" dirty="0" smtClean="0">
                  <a:solidFill>
                    <a:schemeClr val="accent6">
                      <a:lumMod val="75000"/>
                    </a:schemeClr>
                  </a:solidFill>
                  <a:latin typeface="Segoe UI" pitchFamily="34" charset="0"/>
                </a:rPr>
                <a:t>Ajouter du son</a:t>
              </a:r>
              <a:endParaRPr lang="fr-FR" sz="700" dirty="0">
                <a:solidFill>
                  <a:schemeClr val="accent6">
                    <a:lumMod val="75000"/>
                  </a:schemeClr>
                </a:solidFill>
                <a:latin typeface="Segoe UI" pitchFamily="34" charset="0"/>
                <a:ea typeface="Segoe UI" pitchFamily="34" charset="0"/>
                <a:cs typeface="Segoe UI" pitchFamily="34" charset="0"/>
              </a:endParaRPr>
            </a:p>
          </p:txBody>
        </p:sp>
        <p:sp>
          <p:nvSpPr>
            <p:cNvPr id="58" name="TextBox 57"/>
            <p:cNvSpPr txBox="1"/>
            <p:nvPr/>
          </p:nvSpPr>
          <p:spPr>
            <a:xfrm>
              <a:off x="7467600" y="1744388"/>
              <a:ext cx="1157642" cy="496290"/>
            </a:xfrm>
            <a:prstGeom prst="rect">
              <a:avLst/>
            </a:prstGeom>
            <a:noFill/>
          </p:spPr>
          <p:txBody>
            <a:bodyPr wrap="square" rtlCol="0">
              <a:spAutoFit/>
            </a:bodyPr>
            <a:lstStyle/>
            <a:p>
              <a:pPr>
                <a:lnSpc>
                  <a:spcPct val="125000"/>
                </a:lnSpc>
                <a:spcBef>
                  <a:spcPts val="300"/>
                </a:spcBef>
              </a:pPr>
              <a:r>
                <a:rPr lang="en-US" sz="700" dirty="0" smtClean="0">
                  <a:solidFill>
                    <a:schemeClr val="accent6">
                      <a:lumMod val="75000"/>
                    </a:schemeClr>
                  </a:solidFill>
                  <a:latin typeface="Segoe UI" pitchFamily="34" charset="0"/>
                </a:rPr>
                <a:t>Partager votre Bureau ou un programme comme PowerPoint</a:t>
              </a:r>
            </a:p>
          </p:txBody>
        </p:sp>
        <p:sp>
          <p:nvSpPr>
            <p:cNvPr id="59" name="TextBox 58"/>
            <p:cNvSpPr txBox="1"/>
            <p:nvPr/>
          </p:nvSpPr>
          <p:spPr>
            <a:xfrm>
              <a:off x="8090734" y="1568010"/>
              <a:ext cx="824666" cy="226985"/>
            </a:xfrm>
            <a:prstGeom prst="rect">
              <a:avLst/>
            </a:prstGeom>
            <a:noFill/>
          </p:spPr>
          <p:txBody>
            <a:bodyPr wrap="square" rtlCol="0">
              <a:spAutoFit/>
            </a:bodyPr>
            <a:lstStyle/>
            <a:p>
              <a:pPr>
                <a:lnSpc>
                  <a:spcPct val="125000"/>
                </a:lnSpc>
                <a:spcBef>
                  <a:spcPts val="300"/>
                </a:spcBef>
              </a:pPr>
              <a:r>
                <a:rPr lang="en-US" sz="700" dirty="0" smtClean="0">
                  <a:solidFill>
                    <a:schemeClr val="accent6">
                      <a:lumMod val="75000"/>
                    </a:schemeClr>
                  </a:solidFill>
                  <a:latin typeface="Segoe UI" pitchFamily="34" charset="0"/>
                </a:rPr>
                <a:t>Autres options</a:t>
              </a:r>
              <a:endParaRPr lang="fr-FR" sz="700" dirty="0">
                <a:solidFill>
                  <a:schemeClr val="accent6">
                    <a:lumMod val="75000"/>
                  </a:schemeClr>
                </a:solidFill>
                <a:latin typeface="Segoe UI" pitchFamily="34" charset="0"/>
                <a:ea typeface="Segoe UI" pitchFamily="34" charset="0"/>
                <a:cs typeface="Segoe UI" pitchFamily="34" charset="0"/>
              </a:endParaRPr>
            </a:p>
          </p:txBody>
        </p:sp>
        <p:grpSp>
          <p:nvGrpSpPr>
            <p:cNvPr id="2" name="Group 1"/>
            <p:cNvGrpSpPr/>
            <p:nvPr/>
          </p:nvGrpSpPr>
          <p:grpSpPr>
            <a:xfrm>
              <a:off x="4736753" y="4259249"/>
              <a:ext cx="4286999" cy="2379458"/>
              <a:chOff x="4736753" y="4414893"/>
              <a:chExt cx="4286999" cy="2379458"/>
            </a:xfrm>
          </p:grpSpPr>
          <p:sp>
            <p:nvSpPr>
              <p:cNvPr id="45" name="TextBox 44"/>
              <p:cNvSpPr txBox="1"/>
              <p:nvPr/>
            </p:nvSpPr>
            <p:spPr>
              <a:xfrm>
                <a:off x="4736753" y="4414893"/>
                <a:ext cx="4286999" cy="823302"/>
              </a:xfrm>
              <a:prstGeom prst="rect">
                <a:avLst/>
              </a:prstGeom>
              <a:noFill/>
            </p:spPr>
            <p:txBody>
              <a:bodyPr wrap="square" rtlCol="0">
                <a:spAutoFit/>
              </a:bodyPr>
              <a:lstStyle/>
              <a:p>
                <a:pPr>
                  <a:lnSpc>
                    <a:spcPct val="125000"/>
                  </a:lnSpc>
                  <a:spcBef>
                    <a:spcPts val="300"/>
                  </a:spcBef>
                </a:pPr>
                <a:r>
                  <a:rPr lang="en-US" sz="1200" dirty="0">
                    <a:latin typeface="Segoe UI" panose="020B0502040204020203" pitchFamily="34" charset="0"/>
                  </a:rPr>
                  <a:t>Rechercher une ancienne conversation</a:t>
                </a:r>
              </a:p>
              <a:p>
                <a:pPr>
                  <a:lnSpc>
                    <a:spcPct val="125000"/>
                  </a:lnSpc>
                  <a:spcBef>
                    <a:spcPts val="300"/>
                  </a:spcBef>
                </a:pPr>
                <a:r>
                  <a:rPr lang="en-US" sz="800" spc="-30" dirty="0">
                    <a:latin typeface="Segoe UI" pitchFamily="34" charset="0"/>
                  </a:rPr>
                  <a:t>Si vous utilisez Outlook et Exchange, Skype Entreprise enregistre automatiquement l’historique de vos conversations par messagerie instantanée. Pour afficher ou poursuivre une ancienne conversation par messagerie instantanée ou voir une demande que vous avez ratée : </a:t>
                </a:r>
              </a:p>
            </p:txBody>
          </p:sp>
          <p:sp>
            <p:nvSpPr>
              <p:cNvPr id="42" name="TextBox 41"/>
              <p:cNvSpPr txBox="1"/>
              <p:nvPr/>
            </p:nvSpPr>
            <p:spPr>
              <a:xfrm>
                <a:off x="4736754" y="5240079"/>
                <a:ext cx="1990336" cy="1554272"/>
              </a:xfrm>
              <a:prstGeom prst="rect">
                <a:avLst/>
              </a:prstGeom>
              <a:noFill/>
            </p:spPr>
            <p:txBody>
              <a:bodyPr wrap="square" rtlCol="0">
                <a:spAutoFit/>
              </a:bodyPr>
              <a:lstStyle/>
              <a:p>
                <a:pPr marL="228600" indent="-228600">
                  <a:lnSpc>
                    <a:spcPct val="125000"/>
                  </a:lnSpc>
                  <a:spcBef>
                    <a:spcPts val="300"/>
                  </a:spcBef>
                  <a:buFont typeface="+mj-lt"/>
                  <a:buAutoNum type="arabicPeriod"/>
                </a:pPr>
                <a:r>
                  <a:rPr lang="en-US" sz="800" dirty="0" smtClean="0">
                    <a:latin typeface="Segoe UI" pitchFamily="34" charset="0"/>
                  </a:rPr>
                  <a:t>Cliquez sur l’onglet Conversations.</a:t>
                </a:r>
              </a:p>
              <a:p>
                <a:pPr marL="228600" indent="-228600">
                  <a:lnSpc>
                    <a:spcPct val="125000"/>
                  </a:lnSpc>
                  <a:spcBef>
                    <a:spcPts val="300"/>
                  </a:spcBef>
                  <a:buFont typeface="+mj-lt"/>
                  <a:buAutoNum type="arabicPeriod"/>
                </a:pPr>
                <a:r>
                  <a:rPr lang="en-US" sz="800" dirty="0" smtClean="0">
                    <a:latin typeface="Segoe UI" pitchFamily="34" charset="0"/>
                  </a:rPr>
                  <a:t>Cliquez sur l’onglet </a:t>
                </a:r>
                <a:r>
                  <a:rPr lang="en-US" sz="800" b="1" dirty="0">
                    <a:latin typeface="Segoe UI" pitchFamily="34" charset="0"/>
                  </a:rPr>
                  <a:t>Toutes</a:t>
                </a:r>
                <a:r>
                  <a:rPr lang="en-US" sz="800" dirty="0" smtClean="0">
                    <a:latin typeface="Segoe UI" pitchFamily="34" charset="0"/>
                  </a:rPr>
                  <a:t> ou </a:t>
                </a:r>
                <a:r>
                  <a:rPr lang="en-US" sz="800" b="1" dirty="0" smtClean="0">
                    <a:latin typeface="Segoe UI" pitchFamily="34" charset="0"/>
                  </a:rPr>
                  <a:t>Manquées</a:t>
                </a:r>
                <a:r>
                  <a:rPr lang="en-US" sz="800" dirty="0" smtClean="0">
                    <a:latin typeface="Segoe UI" pitchFamily="34" charset="0"/>
                  </a:rPr>
                  <a:t>. Si vous ne voyez pas la conversation que vous recherchez, cliquez sur </a:t>
                </a:r>
                <a:r>
                  <a:rPr lang="en-US" sz="800" b="1" dirty="0">
                    <a:latin typeface="Segoe UI" pitchFamily="34" charset="0"/>
                  </a:rPr>
                  <a:t>Afficher plus d’éléments dans Outlook</a:t>
                </a:r>
                <a:r>
                  <a:rPr sz="800" dirty="0" smtClean="0"/>
                  <a:t> </a:t>
                </a:r>
                <a:r>
                  <a:rPr lang="en-US" sz="800" dirty="0" smtClean="0">
                    <a:latin typeface="Segoe UI" pitchFamily="34" charset="0"/>
                  </a:rPr>
                  <a:t>au bas de la liste.</a:t>
                </a:r>
              </a:p>
              <a:p>
                <a:pPr marL="228600" indent="-228600">
                  <a:lnSpc>
                    <a:spcPct val="125000"/>
                  </a:lnSpc>
                  <a:spcBef>
                    <a:spcPts val="300"/>
                  </a:spcBef>
                  <a:buFont typeface="+mj-lt"/>
                  <a:buAutoNum type="arabicPeriod"/>
                </a:pPr>
                <a:r>
                  <a:rPr lang="en-US" sz="800" dirty="0" smtClean="0">
                    <a:latin typeface="Segoe UI" pitchFamily="34" charset="0"/>
                  </a:rPr>
                  <a:t>Double-cliquez sur la conversation que vous voulez ouvrir. </a:t>
                </a:r>
                <a:endParaRPr lang="fr-FR" sz="800" dirty="0">
                  <a:latin typeface="Segoe UI" pitchFamily="34" charset="0"/>
                  <a:ea typeface="Segoe UI" pitchFamily="34" charset="0"/>
                  <a:cs typeface="Segoe UI" pitchFamily="34" charset="0"/>
                </a:endParaRPr>
              </a:p>
            </p:txBody>
          </p:sp>
          <p:pic>
            <p:nvPicPr>
              <p:cNvPr id="61" name="Picture 60"/>
              <p:cNvPicPr>
                <a:picLocks noChangeAspect="1"/>
              </p:cNvPicPr>
              <p:nvPr/>
            </p:nvPicPr>
            <p:blipFill>
              <a:blip r:embed="rId14"/>
              <a:stretch>
                <a:fillRect/>
              </a:stretch>
            </p:blipFill>
            <p:spPr>
              <a:xfrm>
                <a:off x="6848475" y="5273675"/>
                <a:ext cx="2015464" cy="536747"/>
              </a:xfrm>
              <a:prstGeom prst="rect">
                <a:avLst/>
              </a:prstGeom>
              <a:ln w="6350">
                <a:solidFill>
                  <a:schemeClr val="bg1">
                    <a:lumMod val="50000"/>
                  </a:schemeClr>
                </a:solidFill>
              </a:ln>
            </p:spPr>
          </p:pic>
          <p:sp>
            <p:nvSpPr>
              <p:cNvPr id="62" name="Oval 61"/>
              <p:cNvSpPr/>
              <p:nvPr/>
            </p:nvSpPr>
            <p:spPr>
              <a:xfrm>
                <a:off x="7281491" y="5215853"/>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1</a:t>
                </a:r>
                <a:endParaRPr lang="fr-FR" sz="900" dirty="0">
                  <a:latin typeface="Segoe UI Semibold" panose="020B0702040204020203" pitchFamily="34" charset="0"/>
                  <a:cs typeface="Segoe UI Semibold" panose="020B0702040204020203" pitchFamily="34" charset="0"/>
                </a:endParaRPr>
              </a:p>
            </p:txBody>
          </p:sp>
          <p:sp>
            <p:nvSpPr>
              <p:cNvPr id="63" name="Oval 62"/>
              <p:cNvSpPr/>
              <p:nvPr/>
            </p:nvSpPr>
            <p:spPr>
              <a:xfrm>
                <a:off x="6707394" y="5535743"/>
                <a:ext cx="197931" cy="19793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Semibold" panose="020B0702040204020203" pitchFamily="34" charset="0"/>
                  </a:rPr>
                  <a:t>2</a:t>
                </a:r>
                <a:endParaRPr lang="fr-FR" sz="900" dirty="0">
                  <a:latin typeface="Segoe UI Semibold" panose="020B0702040204020203" pitchFamily="34" charset="0"/>
                  <a:cs typeface="Segoe UI Semibold" panose="020B0702040204020203" pitchFamily="34" charset="0"/>
                </a:endParaRPr>
              </a:p>
            </p:txBody>
          </p:sp>
        </p:grpSp>
        <p:sp>
          <p:nvSpPr>
            <p:cNvPr id="50" name="TextBox 49"/>
            <p:cNvSpPr txBox="1"/>
            <p:nvPr/>
          </p:nvSpPr>
          <p:spPr>
            <a:xfrm>
              <a:off x="4724400" y="2049449"/>
              <a:ext cx="1943317" cy="2169825"/>
            </a:xfrm>
            <a:prstGeom prst="rect">
              <a:avLst/>
            </a:prstGeom>
            <a:noFill/>
          </p:spPr>
          <p:txBody>
            <a:bodyPr wrap="square" rtlCol="0">
              <a:spAutoFit/>
            </a:bodyPr>
            <a:lstStyle/>
            <a:p>
              <a:pPr>
                <a:lnSpc>
                  <a:spcPct val="125000"/>
                </a:lnSpc>
                <a:spcBef>
                  <a:spcPts val="300"/>
                </a:spcBef>
              </a:pPr>
              <a:r>
                <a:rPr lang="en-US" sz="1200" dirty="0">
                  <a:latin typeface="Segoe UI" panose="020B0502040204020203" pitchFamily="34" charset="0"/>
                </a:rPr>
                <a:t>Basculer entre plusieurs conversations</a:t>
              </a:r>
              <a:endParaRPr lang="fr-FR" sz="1200" dirty="0">
                <a:latin typeface="Segoe UI" panose="020B0502040204020203" pitchFamily="34" charset="0"/>
                <a:ea typeface="Segoe UI" panose="020B0502040204020203" pitchFamily="34" charset="0"/>
                <a:cs typeface="Segoe UI" panose="020B0502040204020203" pitchFamily="34" charset="0"/>
              </a:endParaRPr>
            </a:p>
            <a:p>
              <a:pPr>
                <a:lnSpc>
                  <a:spcPct val="125000"/>
                </a:lnSpc>
                <a:spcBef>
                  <a:spcPts val="300"/>
                </a:spcBef>
              </a:pPr>
              <a:r>
                <a:rPr lang="en-US" sz="800" dirty="0">
                  <a:latin typeface="Segoe UI" pitchFamily="34" charset="0"/>
                </a:rPr>
                <a:t>Si vous effectuez plusieurs conversations ou réunions en même temps, Skype Entreprise les affiche toutes en un seul endroit, de sorte que vous puissiez basculer entre elles. </a:t>
              </a:r>
              <a:r>
                <a:rPr dirty="0"/>
                <a:t/>
              </a:r>
              <a:br>
                <a:rPr dirty="0"/>
              </a:br>
              <a:r>
                <a:rPr dirty="0"/>
                <a:t/>
              </a:r>
              <a:br>
                <a:rPr dirty="0"/>
              </a:br>
              <a:r>
                <a:rPr lang="en-US" sz="800" dirty="0" smtClean="0">
                  <a:latin typeface="Segoe UI" pitchFamily="34" charset="0"/>
                </a:rPr>
                <a:t>Cliquez sur un onglet situé sur la gauche pour afficher une conversation par messagerie instantanée.</a:t>
              </a:r>
              <a:endParaRPr lang="fr-FR" sz="800" dirty="0">
                <a:latin typeface="Segoe UI" pitchFamily="34" charset="0"/>
                <a:ea typeface="Segoe UI" pitchFamily="34" charset="0"/>
                <a:cs typeface="Segoe UI" pitchFamily="34" charset="0"/>
              </a:endParaRPr>
            </a:p>
          </p:txBody>
        </p:sp>
        <p:sp>
          <p:nvSpPr>
            <p:cNvPr id="28" name="Oval 27"/>
            <p:cNvSpPr/>
            <p:nvPr/>
          </p:nvSpPr>
          <p:spPr>
            <a:xfrm>
              <a:off x="6626979" y="2327319"/>
              <a:ext cx="535821" cy="537526"/>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p:cNvSpPr txBox="1"/>
            <p:nvPr/>
          </p:nvSpPr>
          <p:spPr>
            <a:xfrm>
              <a:off x="234941" y="5402249"/>
              <a:ext cx="1900475" cy="507831"/>
            </a:xfrm>
            <a:prstGeom prst="rect">
              <a:avLst/>
            </a:prstGeom>
            <a:noFill/>
          </p:spPr>
          <p:txBody>
            <a:bodyPr wrap="square" rtlCol="0">
              <a:spAutoFit/>
            </a:bodyPr>
            <a:lstStyle/>
            <a:p>
              <a:pPr>
                <a:lnSpc>
                  <a:spcPct val="90000"/>
                </a:lnSpc>
                <a:spcBef>
                  <a:spcPts val="300"/>
                </a:spcBef>
              </a:pPr>
              <a:r>
                <a:rPr sz="1000" dirty="0" smtClean="0"/>
                <a:t>Vous voulez ajouter quelqu’un à la conversation par messagerie instantanée ?</a:t>
              </a:r>
              <a:endParaRPr lang="fr-FR" sz="1000" dirty="0">
                <a:latin typeface="Segoe UI" panose="020B0502040204020203" pitchFamily="34" charset="0"/>
                <a:ea typeface="Segoe UI" panose="020B0502040204020203" pitchFamily="34" charset="0"/>
                <a:cs typeface="Segoe UI" panose="020B0502040204020203" pitchFamily="34" charset="0"/>
              </a:endParaRPr>
            </a:p>
          </p:txBody>
        </p:sp>
        <p:sp>
          <p:nvSpPr>
            <p:cNvPr id="74" name="TextBox 73"/>
            <p:cNvSpPr txBox="1"/>
            <p:nvPr/>
          </p:nvSpPr>
          <p:spPr>
            <a:xfrm>
              <a:off x="214870" y="5837363"/>
              <a:ext cx="1422723" cy="707886"/>
            </a:xfrm>
            <a:prstGeom prst="rect">
              <a:avLst/>
            </a:prstGeom>
            <a:noFill/>
          </p:spPr>
          <p:txBody>
            <a:bodyPr wrap="square" rtlCol="0">
              <a:spAutoFit/>
            </a:bodyPr>
            <a:lstStyle/>
            <a:p>
              <a:pPr>
                <a:lnSpc>
                  <a:spcPct val="125000"/>
                </a:lnSpc>
                <a:spcBef>
                  <a:spcPts val="300"/>
                </a:spcBef>
              </a:pPr>
              <a:r>
                <a:rPr lang="en-US" sz="800" dirty="0" smtClean="0">
                  <a:latin typeface="Segoe UI" pitchFamily="34" charset="0"/>
                </a:rPr>
                <a:t>Dans la fenêtre principale de Skype Entreprise, faites glisser l’image d’un contact dans la fenêtre de la messagerie instantanée.</a:t>
              </a:r>
              <a:endParaRPr lang="fr-FR" sz="800" dirty="0">
                <a:latin typeface="Segoe UI" pitchFamily="34" charset="0"/>
                <a:ea typeface="Segoe UI" pitchFamily="34" charset="0"/>
                <a:cs typeface="Segoe UI" pitchFamily="34" charset="0"/>
              </a:endParaRPr>
            </a:p>
          </p:txBody>
        </p:sp>
        <p:pic>
          <p:nvPicPr>
            <p:cNvPr id="22" name="Picture 21"/>
            <p:cNvPicPr>
              <a:picLocks noChangeAspect="1"/>
            </p:cNvPicPr>
            <p:nvPr/>
          </p:nvPicPr>
          <p:blipFill>
            <a:blip r:embed="rId15"/>
            <a:stretch>
              <a:fillRect/>
            </a:stretch>
          </p:blipFill>
          <p:spPr>
            <a:xfrm>
              <a:off x="1804108" y="5773396"/>
              <a:ext cx="455312" cy="202579"/>
            </a:xfrm>
            <a:prstGeom prst="rect">
              <a:avLst/>
            </a:prstGeom>
          </p:spPr>
        </p:pic>
        <p:grpSp>
          <p:nvGrpSpPr>
            <p:cNvPr id="18" name="Group 17"/>
            <p:cNvGrpSpPr>
              <a:grpSpLocks noChangeAspect="1"/>
            </p:cNvGrpSpPr>
            <p:nvPr/>
          </p:nvGrpSpPr>
          <p:grpSpPr>
            <a:xfrm>
              <a:off x="1616218" y="5834925"/>
              <a:ext cx="250665" cy="257901"/>
              <a:chOff x="3020471" y="5791137"/>
              <a:chExt cx="286259" cy="294523"/>
            </a:xfrm>
          </p:grpSpPr>
          <p:pic>
            <p:nvPicPr>
              <p:cNvPr id="16" name="Picture 1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20471" y="5791137"/>
                <a:ext cx="275323" cy="288433"/>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7913" y="5976843"/>
                <a:ext cx="108817" cy="108817"/>
              </a:xfrm>
              <a:prstGeom prst="rect">
                <a:avLst/>
              </a:prstGeom>
            </p:spPr>
          </p:pic>
        </p:grpSp>
      </p:grpSp>
      <p:pic>
        <p:nvPicPr>
          <p:cNvPr id="3" name="Picture 2"/>
          <p:cNvPicPr>
            <a:picLocks noChangeAspect="1"/>
          </p:cNvPicPr>
          <p:nvPr/>
        </p:nvPicPr>
        <p:blipFill>
          <a:blip r:embed="rId17"/>
          <a:stretch>
            <a:fillRect/>
          </a:stretch>
        </p:blipFill>
        <p:spPr>
          <a:xfrm>
            <a:off x="2149146" y="4537951"/>
            <a:ext cx="1824024" cy="686439"/>
          </a:xfrm>
          <a:prstGeom prst="rect">
            <a:avLst/>
          </a:prstGeom>
        </p:spPr>
      </p:pic>
      <p:pic>
        <p:nvPicPr>
          <p:cNvPr id="6" name="Picture 5"/>
          <p:cNvPicPr>
            <a:picLocks noChangeAspect="1"/>
          </p:cNvPicPr>
          <p:nvPr/>
        </p:nvPicPr>
        <p:blipFill>
          <a:blip r:embed="rId18"/>
          <a:stretch>
            <a:fillRect/>
          </a:stretch>
        </p:blipFill>
        <p:spPr>
          <a:xfrm>
            <a:off x="2195977" y="5311850"/>
            <a:ext cx="1914568" cy="248046"/>
          </a:xfrm>
          <a:prstGeom prst="rect">
            <a:avLst/>
          </a:prstGeom>
        </p:spPr>
      </p:pic>
      <p:pic>
        <p:nvPicPr>
          <p:cNvPr id="8" name="Picture 7"/>
          <p:cNvPicPr>
            <a:picLocks noChangeAspect="1"/>
          </p:cNvPicPr>
          <p:nvPr/>
        </p:nvPicPr>
        <p:blipFill>
          <a:blip r:embed="rId19"/>
          <a:stretch>
            <a:fillRect/>
          </a:stretch>
        </p:blipFill>
        <p:spPr>
          <a:xfrm>
            <a:off x="7479414" y="2775030"/>
            <a:ext cx="1144916" cy="432570"/>
          </a:xfrm>
          <a:prstGeom prst="rect">
            <a:avLst/>
          </a:prstGeom>
        </p:spPr>
      </p:pic>
      <p:pic>
        <p:nvPicPr>
          <p:cNvPr id="20" name="Picture 19"/>
          <p:cNvPicPr>
            <a:picLocks noChangeAspect="1"/>
          </p:cNvPicPr>
          <p:nvPr/>
        </p:nvPicPr>
        <p:blipFill>
          <a:blip r:embed="rId20"/>
          <a:stretch>
            <a:fillRect/>
          </a:stretch>
        </p:blipFill>
        <p:spPr>
          <a:xfrm>
            <a:off x="7310326" y="3306156"/>
            <a:ext cx="1376474" cy="152204"/>
          </a:xfrm>
          <a:prstGeom prst="rect">
            <a:avLst/>
          </a:prstGeom>
        </p:spPr>
      </p:pic>
    </p:spTree>
    <p:extLst>
      <p:ext uri="{BB962C8B-B14F-4D97-AF65-F5344CB8AC3E}">
        <p14:creationId xmlns:p14="http://schemas.microsoft.com/office/powerpoint/2010/main" val="2211118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97"/>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IntlLangReview xmlns="4873beb7-5857-4685-be1f-d57550cc96cc">false</IntlLangReview>
    <LocLastLocAttemptVersionLookup xmlns="4873beb7-5857-4685-be1f-d57550cc96cc">856206</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ppVerPrimary xmlns="4873beb7-5857-4685-be1f-d57550cc96cc" xsi:nil="true"/>
    <AssetStart xmlns="4873beb7-5857-4685-be1f-d57550cc96cc">2012-10-11T07:00:00+00:00</AssetStart>
    <FriendlyTitle xmlns="4873beb7-5857-4685-be1f-d57550cc96cc" xsi:nil="true"/>
    <MarketSpecific xmlns="4873beb7-5857-4685-be1f-d57550cc96cc">false</MarketSpecific>
    <PublishStatusLookup xmlns="4873beb7-5857-4685-be1f-d57550cc96cc">
      <Value>1621751</Value>
    </PublishStatusLookup>
    <APAuthor xmlns="4873beb7-5857-4685-be1f-d57550cc96cc">
      <UserInfo>
        <DisplayName>System Account</DisplayName>
        <AccountId>1749</AccountId>
        <AccountType/>
      </UserInfo>
    </APAuthor>
    <IntlLangReviewer xmlns="4873beb7-5857-4685-be1f-d57550cc96cc" xsi:nil="true"/>
    <CSXSubmissionDate xmlns="4873beb7-5857-4685-be1f-d57550cc96cc" xsi:nil="true"/>
    <TaxCatchAll xmlns="4873beb7-5857-4685-be1f-d57550cc96cc"/>
    <Manager xmlns="4873beb7-5857-4685-be1f-d57550cc96cc" xsi:nil="true"/>
    <NumericId xmlns="4873beb7-5857-4685-be1f-d57550cc96cc">103455868</NumericId>
    <ParentAssetId xmlns="4873beb7-5857-4685-be1f-d57550cc96cc">AF103015613</ParentAssetId>
    <OriginalSourceMarket xmlns="4873beb7-5857-4685-be1f-d57550cc96cc" xsi:nil="true"/>
    <ApprovalStatus xmlns="4873beb7-5857-4685-be1f-d57550cc96cc">InProgress</ApprovalStatus>
    <EditorialTags xmlns="4873beb7-5857-4685-be1f-d57550cc96cc" xsi:nil="true"/>
    <LocComments xmlns="4873beb7-5857-4685-be1f-d57550cc96cc">Intl_Localizable</LocComments>
    <LocRecommendedHandoff xmlns="4873beb7-5857-4685-be1f-d57550cc96cc">FY13HOJun1</LocRecommendedHandoff>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NA</AssetType>
    <MachineTranslated xmlns="4873beb7-5857-4685-be1f-d57550cc96cc">false</MachineTranslated>
    <OutputCachingOn xmlns="4873beb7-5857-4685-be1f-d57550cc96cc">false</OutputCachingOn>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t:Tier 1,t:Tier 2,t:Tier 3</LocMarketGroupTiers2>
    <ClipArtFilename xmlns="4873beb7-5857-4685-be1f-d57550cc96cc" xsi:nil="true"/>
    <CSXHash xmlns="4873beb7-5857-4685-be1f-d57550cc96cc" xsi:nil="true"/>
    <DirectSourceMarket xmlns="4873beb7-5857-4685-be1f-d57550cc96cc" xsi:nil="true"/>
    <PlannedPubDate xmlns="4873beb7-5857-4685-be1f-d57550cc96cc">2012-09-28T07:00:00+00:00</PlannedPubDate>
    <Size xmlns="4873beb7-5857-4685-be1f-d57550cc96cc">300kb</Size>
    <CategoryTagsTaxHTField11 xmlns="4873beb7-5857-4685-be1f-d57550cc96cc">
      <Terms xmlns="http://schemas.microsoft.com/office/infopath/2007/PartnerControls"/>
    </CategoryTagsTaxHTField11>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imesCloned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pplications xmlns="4873beb7-5857-4685-be1f-d57550cc96cc">
      <Value>1651</Value>
      <Value>1791</Value>
    </Applications>
    <AssetId xmlns="4873beb7-5857-4685-be1f-d57550cc96cc">AF103455868</AssetId>
    <AuthorGroup xmlns="4873beb7-5857-4685-be1f-d57550cc96cc" xsi:nil="true"/>
    <DSATActionTaken xmlns="4873beb7-5857-4685-be1f-d57550cc96cc" xsi:nil="true"/>
    <APEditor xmlns="4873beb7-5857-4685-be1f-d57550cc96cc">
      <UserInfo>
        <DisplayName/>
        <AccountId xsi:nil="true"/>
        <AccountType/>
      </UserInfo>
    </APEditor>
    <OOCacheId xmlns="4873beb7-5857-4685-be1f-d57550cc96cc" xsi:nil="true"/>
    <IsDeleted xmlns="4873beb7-5857-4685-be1f-d57550cc96cc">false</IsDeleted>
    <HiddenCategoryTagsTaxHTField0 xmlns="4873beb7-5857-4685-be1f-d57550cc96cc">
      <Terms xmlns="http://schemas.microsoft.com/office/infopath/2007/PartnerControls"/>
    </HiddenCategoryTagsTaxHTField0>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RTM/RTW</Mileston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APArbitraryFile" ma:contentTypeID="0x0101006EDDDB5EE6D98C44930B742096920B30020100945995BAC74E6347BD6C979F46C6273B" ma:contentTypeVersion="86" ma:contentTypeDescription="Create a new document." ma:contentTypeScope="" ma:versionID="47362dbd0b2e04c99e18350883780ba7">
  <xsd:schema xmlns:xsd="http://www.w3.org/2001/XMLSchema" xmlns:xs="http://www.w3.org/2001/XMLSchema" xmlns:p="http://schemas.microsoft.com/office/2006/metadata/properties" xmlns:ns2="4873beb7-5857-4685-be1f-d57550cc96cc" targetNamespace="http://schemas.microsoft.com/office/2006/metadata/properties" ma:root="true" ma:fieldsID="4d33c9699287bf5bb5d1976bc78824fa" ns2:_="">
    <xsd:import namespace="4873beb7-5857-4685-be1f-d57550cc96cc"/>
    <xsd:element name="properties">
      <xsd:complexType>
        <xsd:sequence>
          <xsd:element name="documentManagement">
            <xsd:complexType>
              <xsd:all>
                <xsd:element ref="ns2:Size"/>
                <xsd:element ref="ns2:AcquiredFrom" minOccurs="0"/>
                <xsd:element ref="ns2:UACurrentWords" minOccurs="0"/>
                <xsd:element ref="ns2:ApplicationCode" minOccurs="0"/>
                <xsd:element ref="ns2:ApplicationId" minOccurs="0"/>
                <xsd:element ref="ns2:Applications" minOccurs="0"/>
                <xsd:element ref="ns2:ApprovalLog" minOccurs="0"/>
                <xsd:element ref="ns2:ApprovalStatus" minOccurs="0"/>
                <xsd:element ref="ns2:FeedAppVer" minOccurs="0"/>
                <xsd:element ref="ns2:AssetStart" minOccurs="0"/>
                <xsd:element ref="ns2:AssetExpire" minOccurs="0"/>
                <xsd:element ref="ns2:AssetId" minOccurs="0"/>
                <xsd:element ref="ns2:IsSearchable" minOccurs="0"/>
                <xsd:element ref="ns2:AssetType" minOccurs="0"/>
                <xsd:element ref="ns2:APAuthor" minOccurs="0"/>
                <xsd:element ref="ns2:AuthorGroup" minOccurs="0"/>
                <xsd:element ref="ns2:AverageRating" minOccurs="0"/>
                <xsd:element ref="ns2:BlockPublish" minOccurs="0"/>
                <xsd:element ref="ns2:BugNumber" minOccurs="0"/>
                <xsd:element ref="ns2:CampaignTagsTaxHTField0" minOccurs="0"/>
                <xsd:element ref="ns2:CategoryTagsTaxHTField11" minOccurs="0"/>
                <xsd:element ref="ns2:ClipArtFilename"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FeatureTagsTaxHTField0" minOccurs="0"/>
                <xsd:element ref="ns2:FriendlyTitle" minOccurs="0"/>
                <xsd:element ref="ns2:HandoffToMSDN" minOccurs="0"/>
                <xsd:element ref="ns2:HiddenCategoryTagsTaxHTField0" minOccurs="0"/>
                <xsd:element ref="ns2:InProjectListLookup"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LegacyData"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NumericId" minOccurs="0"/>
                <xsd:element ref="ns2:NumOfRatingsLookup" minOccurs="0"/>
                <xsd:element ref="ns2:OOCacheId"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AppVerPrimary"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humbnailAssetId" minOccurs="0"/>
                <xsd:element ref="ns2:TimesCloned" minOccurs="0"/>
                <xsd:element ref="ns2:TrustLevel" minOccurs="0"/>
                <xsd:element ref="ns2:UALocComments" minOccurs="0"/>
                <xsd:element ref="ns2:UALocRecommendation" minOccurs="0"/>
                <xsd:element ref="ns2:UANotes"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Size" ma:index="1" ma:displayName="Size of File" ma:default="" ma:internalName="Size" ma:readOnly="false">
      <xsd:simpleType>
        <xsd:restriction base="dms:Text"/>
      </xsd:simpleType>
    </xsd:element>
    <xsd:element name="AcquiredFrom" ma:index="2"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3" nillable="true" ma:displayName="Actual Word Count" ma:default="" ma:internalName="UACurrentWords" ma:readOnly="false">
      <xsd:simpleType>
        <xsd:restriction base="dms:Unknown"/>
      </xsd:simpleType>
    </xsd:element>
    <xsd:element name="ApplicationCode" ma:index="4" nillable="true" ma:displayName="Application Code" ma:default="" ma:list="{3B69E247-3408-4B27-BC34-375E2E9451F9}" ma:internalName="ApplicationCode" ma:readOnly="true" ma:showField="AppVerCod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pplicationId" ma:index="5" nillable="true" ma:displayName="Application ID" ma:default="" ma:list="{3B69E247-3408-4B27-BC34-375E2E9451F9}" ma:internalName="ApplicationId" ma:readOnly="true" ma:showField="AssetId"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pplications" ma:index="6" nillable="true" ma:displayName="Applications (With Version)" ma:default="" ma:description="Applications this asset is associated with" ma:list="{3B69E247-3408-4B27-BC34-375E2E9451F9}" ma:internalName="Applications" ma:readOnly="false" ma:showField="Titl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pprovalLog" ma:index="7" nillable="true" ma:displayName="Approval Log" ma:default="" ma:hidden="true" ma:internalName="ApprovalLog" ma:readOnly="false">
      <xsd:simpleType>
        <xsd:restriction base="dms:Note"/>
      </xsd:simpleType>
    </xsd:element>
    <xsd:element name="ApprovalStatus" ma:index="8"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FeedAppVer" ma:index="9" nillable="true" ma:displayName="AppVer" ma:default="" ma:hidden="true" ma:list="{3B69E247-3408-4B27-BC34-375E2E9451F9}" ma:internalName="FeedAppVer" ma:readOnly="true" ma:showField="AppVerForLookup"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ssetStart" ma:index="10" nillable="true" ma:displayName="Asset Begin Date" ma:default="[Today]" ma:internalName="AssetStart" ma:readOnly="false">
      <xsd:simpleType>
        <xsd:restriction base="dms:DateTime"/>
      </xsd:simpleType>
    </xsd:element>
    <xsd:element name="AssetExpire" ma:index="11" nillable="true" ma:displayName="Asset End Date" ma:default="2029-01-01T08:00:00Z" ma:format="DateTime" ma:internalName="AssetExpire" ma:readOnly="false">
      <xsd:simpleType>
        <xsd:restriction base="dms:DateTime"/>
      </xsd:simpleType>
    </xsd:element>
    <xsd:element name="AssetId" ma:index="12" nillable="true" ma:displayName="Asset ID" ma:default="" ma:indexed="true" ma:internalName="AssetId" ma:readOnly="false">
      <xsd:simpleType>
        <xsd:restriction base="dms:Text">
          <xsd:maxLength value="255"/>
        </xsd:restriction>
      </xsd:simpleType>
    </xsd:element>
    <xsd:element name="IsSearchable" ma:index="13" nillable="true" ma:displayName="Asset Searchable?" ma:default="true" ma:internalName="IsSearchable" ma:readOnly="false">
      <xsd:simpleType>
        <xsd:restriction base="dms:Boolean"/>
      </xsd:simpleType>
    </xsd:element>
    <xsd:element name="AssetType" ma:index="14" nillable="true" ma:displayName="Asset Type" ma:default="" ma:internalName="AssetType" ma:readOnly="false">
      <xsd:simpleType>
        <xsd:restriction base="dms:Unknown"/>
      </xsd:simpleType>
    </xsd:element>
    <xsd:element name="APAuthor" ma:index="15"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Group" ma:index="16" nillable="true" ma:displayName="Author Group" ma:default="" ma:internalName="AuthorGroup" ma:readOnly="false">
      <xsd:simpleType>
        <xsd:restriction base="dms:Choice">
          <xsd:enumeration value="AWSUA"/>
          <xsd:enumeration value="ITProUA"/>
          <xsd:enumeration value="PMG"/>
          <xsd:enumeration value="Partner UA"/>
          <xsd:enumeration value="Acquired"/>
          <xsd:enumeration value="BCM"/>
          <xsd:enumeration value="MSC"/>
          <xsd:enumeration value="Intl Site Management"/>
          <xsd:enumeration value="Other"/>
        </xsd:restriction>
      </xsd:simpleType>
    </xsd:element>
    <xsd:element name="AverageRating" ma:index="17" nillable="true" ma:displayName="Average Rating" ma:internalName="AverageRating" ma:readOnly="false">
      <xsd:simpleType>
        <xsd:restriction base="dms:Text"/>
      </xsd:simpleType>
    </xsd:element>
    <xsd:element name="BlockPublish" ma:index="18" nillable="true" ma:displayName="Block from Publishing?" ma:default="" ma:internalName="BlockPublish" ma:readOnly="false">
      <xsd:simpleType>
        <xsd:restriction base="dms:Boolean"/>
      </xsd:simpleType>
    </xsd:element>
    <xsd:element name="BugNumber" ma:index="19" nillable="true" ma:displayName="Bug Number" ma:default="" ma:internalName="BugNumber" ma:readOnly="false">
      <xsd:simpleType>
        <xsd:restriction base="dms:Text"/>
      </xsd:simpleType>
    </xsd:element>
    <xsd:element name="CampaignTagsTaxHTField0" ma:index="21"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CategoryTagsTaxHTField11" ma:index="23" nillable="true" ma:taxonomy="true" ma:internalName="CategoryTagsTaxHTField11" ma:taxonomyFieldName="CategoryTags" ma:displayName="Category Tags" ma:readOnly="false" ma:default="" ma:fieldId="{24797cbb-132b-4ad7-b1f7-0c1bcff0c38a}" ma:taxonomyMulti="true" ma:sspId="8f79753a-75d3-41f5-8ca3-40b843941b4f" ma:termSetId="52678d52-26de-467b-a7b9-d4d1c4c8b24c" ma:anchorId="00000000-0000-0000-0000-000000000000" ma:open="false" ma:isKeyword="false">
      <xsd:complexType>
        <xsd:sequence>
          <xsd:element ref="pc:Terms" minOccurs="0" maxOccurs="1"/>
        </xsd:sequence>
      </xsd:complexType>
    </xsd:element>
    <xsd:element name="ClipArtFilename" ma:index="24" nillable="true" ma:displayName="Clip Art Name" ma:default="" ma:internalName="ClipArtFilename" ma:readOnly="false">
      <xsd:simpleType>
        <xsd:restriction base="dms:Text"/>
      </xsd:simpleType>
    </xsd:element>
    <xsd:element name="ContentItem" ma:index="25" nillable="true" ma:displayName="Content Item" ma:default="" ma:hidden="true" ma:internalName="ContentItem" ma:readOnly="false">
      <xsd:simpleType>
        <xsd:restriction base="dms:Unknown"/>
      </xsd:simpleType>
    </xsd:element>
    <xsd:element name="CrawlForDependencies" ma:index="27" nillable="true" ma:displayName="Crawl for Dependencies?" ma:default="true" ma:internalName="CrawlForDependencies" ma:readOnly="false">
      <xsd:simpleType>
        <xsd:restriction base="dms:Boolean"/>
      </xsd:simpleType>
    </xsd:element>
    <xsd:element name="CSXHash" ma:index="30" nillable="true" ma:displayName="CSX Hash" ma:default="" ma:internalName="CSXHash" ma:readOnly="false">
      <xsd:simpleType>
        <xsd:restriction base="dms:Text"/>
      </xsd:simpleType>
    </xsd:element>
    <xsd:element name="CSXSubmissionMarket" ma:index="31"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32" nillable="true" ma:displayName="CSX Updated?" ma:default="false" ma:internalName="CSXUpdate" ma:readOnly="false">
      <xsd:simpleType>
        <xsd:restriction base="dms:Boolean"/>
      </xsd:simpleType>
    </xsd:element>
    <xsd:element name="IntlLangReviewDate" ma:index="33" nillable="true" ma:displayName="Date to Complete Intl QA" ma:default="" ma:internalName="IntlLangReviewDate" ma:readOnly="false">
      <xsd:simpleType>
        <xsd:restriction base="dms:DateTime"/>
      </xsd:simpleType>
    </xsd:element>
    <xsd:element name="IsDeleted" ma:index="34" nillable="true" ma:displayName="Deleted?" ma:default="" ma:internalName="IsDeleted" ma:readOnly="false">
      <xsd:simpleType>
        <xsd:restriction base="dms:Boolean"/>
      </xsd:simpleType>
    </xsd:element>
    <xsd:element name="APDescription" ma:index="35" nillable="true" ma:displayName="Description" ma:default="" ma:internalName="APDescription" ma:readOnly="false">
      <xsd:simpleType>
        <xsd:restriction base="dms:Note"/>
      </xsd:simpleType>
    </xsd:element>
    <xsd:element name="DirectSourceMarket" ma:index="36" nillable="true" ma:displayName="Direct Source Market Group" ma:default="" ma:internalName="DirectSourceMarket" ma:readOnly="false">
      <xsd:simpleType>
        <xsd:restriction base="dms:Text"/>
      </xsd:simpleType>
    </xsd:element>
    <xsd:element name="Downloads" ma:index="37" nillable="true" ma:displayName="Downloads" ma:default="0" ma:hidden="true" ma:internalName="Downloads" ma:readOnly="false">
      <xsd:simpleType>
        <xsd:restriction base="dms:Unknown"/>
      </xsd:simpleType>
    </xsd:element>
    <xsd:element name="DSATActionTaken" ma:index="38"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9"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40" nillable="true" ma:displayName="Editorial Status" ma:default="" ma:internalName="EditorialStatus" ma:readOnly="false">
      <xsd:simpleType>
        <xsd:restriction base="dms:Unknown"/>
      </xsd:simpleType>
    </xsd:element>
    <xsd:element name="EditorialTags" ma:index="41" nillable="true" ma:displayName="Editorial Tags" ma:default="" ma:internalName="EditorialTags">
      <xsd:simpleType>
        <xsd:restriction base="dms:Unknown"/>
      </xsd:simpleType>
    </xsd:element>
    <xsd:element name="FeatureTagsTaxHTField0" ma:index="43"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FriendlyTitle" ma:index="44" nillable="true" ma:displayName="Friendly Title" ma:default="" ma:description="Shorter title to be used when displaying search results" ma:internalName="FriendlyTitle" ma:readOnly="false">
      <xsd:simpleType>
        <xsd:restriction base="dms:Text"/>
      </xsd:simpleType>
    </xsd:element>
    <xsd:element name="HandoffToMSDN" ma:index="45" nillable="true" ma:displayName="Handoff To MSDN Date" ma:default="" ma:internalName="HandoffToMSDN" ma:readOnly="false">
      <xsd:simpleType>
        <xsd:restriction base="dms:DateTime"/>
      </xsd:simpleType>
    </xsd:element>
    <xsd:element name="HiddenCategoryTagsTaxHTField0" ma:index="47" nillable="true" ma:taxonomy="true" ma:internalName="HiddenCategoryTagsTaxHTField0" ma:taxonomyFieldName="HiddenCategoryTags" ma:displayName="Hidden Category" ma:readOnly="false" ma:default="" ma:fieldId="{50ad4411-6c46-40b6-a719-09bfd72caf6b}" ma:taxonomyMulti="true" ma:sspId="8f79753a-75d3-41f5-8ca3-40b843941b4f" ma:termSetId="db61d45c-64f2-4e37-a8e3-d5adce206e5d" ma:anchorId="00000000-0000-0000-0000-000000000000" ma:open="false" ma:isKeyword="false">
      <xsd:complexType>
        <xsd:sequence>
          <xsd:element ref="pc:Terms" minOccurs="0" maxOccurs="1"/>
        </xsd:sequence>
      </xsd:complexType>
    </xsd:element>
    <xsd:element name="InProjectListLookup" ma:index="48"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InternalTagsTaxHTField0" ma:index="50"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51" nillable="true" ma:displayName="Intl Lang QA Review Required?" ma:default="" ma:internalName="IntlLangReview" ma:readOnly="false">
      <xsd:simpleType>
        <xsd:restriction base="dms:Boolean"/>
      </xsd:simpleType>
    </xsd:element>
    <xsd:element name="IntlLangReviewer" ma:index="52" nillable="true" ma:displayName="Intl Lang QA Reviewer" ma:default="" ma:internalName="IntlLangReviewer" ma:readOnly="false">
      <xsd:simpleType>
        <xsd:restriction base="dms:Text"/>
      </xsd:simpleType>
    </xsd:element>
    <xsd:element name="MarketSpecific" ma:index="53" nillable="true" ma:displayName="Is Market Specific?" ma:default="" ma:internalName="MarketSpecific" ma:readOnly="false">
      <xsd:simpleType>
        <xsd:restriction base="dms:Boolean"/>
      </xsd:simpleType>
    </xsd:element>
    <xsd:element name="LastCompleteVersionLookup" ma:index="54"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5" nillable="true" ma:displayName="Last Hand-off" ma:default="" ma:internalName="LastHandOff" ma:readOnly="false">
      <xsd:simpleType>
        <xsd:restriction base="dms:DateTime"/>
      </xsd:simpleType>
    </xsd:element>
    <xsd:element name="LastModifiedDateTime" ma:index="56" nillable="true" ma:displayName="Last Modified Date" ma:default="" ma:internalName="LastModifiedDateTime" ma:readOnly="false">
      <xsd:simpleType>
        <xsd:restriction base="dms:DateTime"/>
      </xsd:simpleType>
    </xsd:element>
    <xsd:element name="LastPreviewErrorLookup" ma:index="57"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8"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9"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60"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61"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2"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3"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4"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5"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6"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7"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8"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egacyData" ma:index="69" nillable="true" ma:displayName="Legacy Data" ma:default="" ma:internalName="LegacyData" ma:readOnly="false">
      <xsd:simpleType>
        <xsd:restriction base="dms:Note"/>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NumericId" ma:index="94" nillable="true" ma:displayName="Numeric ID" ma:default="" ma:indexed="true" ma:internalName="NumericId" ma:readOnly="false">
      <xsd:simpleType>
        <xsd:restriction base="dms:Number"/>
      </xsd:simpleType>
    </xsd:element>
    <xsd:element name="NumOfRatingsLookup" ma:index="95"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6" nillable="true" ma:displayName="OOCacheId" ma:internalName="OOCacheId" ma:readOnly="false">
      <xsd:simpleType>
        <xsd:restriction base="dms:Text"/>
      </xsd:simpleType>
    </xsd:element>
    <xsd:element name="OriginAsset" ma:index="97" nillable="true" ma:displayName="Origin Asset" ma:default="" ma:internalName="OriginAsset" ma:readOnly="false">
      <xsd:simpleType>
        <xsd:restriction base="dms:Text"/>
      </xsd:simpleType>
    </xsd:element>
    <xsd:element name="OriginalRelease" ma:index="98"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99" nillable="true" ma:displayName="Original Source Market Group" ma:default="" ma:internalName="OriginalSourceMarket" ma:readOnly="false">
      <xsd:simpleType>
        <xsd:restriction base="dms:Text"/>
      </xsd:simpleType>
    </xsd:element>
    <xsd:element name="OutputCachingOn" ma:index="100" nillable="true" ma:displayName="Output Caching" ma:default="true" ma:hidden="true" ma:internalName="OutputCachingOn" ma:readOnly="false">
      <xsd:simpleType>
        <xsd:restriction base="dms:Boolean"/>
      </xsd:simpleType>
    </xsd:element>
    <xsd:element name="ParentAssetId" ma:index="101" nillable="true" ma:displayName="Parent Asset Id" ma:default="" ma:internalName="ParentAssetId" ma:readOnly="false">
      <xsd:simpleType>
        <xsd:restriction base="dms:Text"/>
      </xsd:simpleType>
    </xsd:element>
    <xsd:element name="PlannedPubDate" ma:index="102" nillable="true" ma:displayName="Planned Publish Date" ma:default="" ma:indexed="true" ma:internalName="PlannedPubDate" ma:readOnly="false">
      <xsd:simpleType>
        <xsd:restriction base="dms:DateTime"/>
      </xsd:simpleType>
    </xsd:element>
    <xsd:element name="PolicheckWords" ma:index="103" nillable="true" ma:displayName="Policheck Words" ma:default="" ma:internalName="PolicheckWords" ma:readOnly="false">
      <xsd:simpleType>
        <xsd:restriction base="dms:Text"/>
      </xsd:simpleType>
    </xsd:element>
    <xsd:element name="AppVerPrimary" ma:index="104" nillable="true" ma:displayName="Primary Application Version" ma:default="" ma:indexed="true" ma:list="{3B69E247-3408-4B27-BC34-375E2E9451F9}" ma:internalName="AppVerPrimary" ma:showField="Title" ma:web="4873beb7-5857-4685-be1f-d57550cc96cc">
      <xsd:simpleType>
        <xsd:restriction base="dms:Lookup"/>
      </xsd:simpleType>
    </xsd:element>
    <xsd:element name="BusinessGroup" ma:index="105" nillable="true" ma:displayName="Product Division Owner" ma:default="" ma:internalName="BusinessGroup" ma:readOnly="false">
      <xsd:simpleType>
        <xsd:restriction base="dms:Unknown"/>
      </xsd:simpleType>
    </xsd:element>
    <xsd:element name="UAProjectedTotalWords" ma:index="106" nillable="true" ma:displayName="Projected Word Count" ma:default="" ma:internalName="UAProjectedTotalWords" ma:readOnly="false">
      <xsd:simpleType>
        <xsd:restriction base="dms:Unknown"/>
      </xsd:simpleType>
    </xsd:element>
    <xsd:element name="Provider" ma:index="107" nillable="true" ma:displayName="Provider" ma:default="" ma:internalName="Provider" ma:readOnly="false">
      <xsd:simpleType>
        <xsd:restriction base="dms:Unknown"/>
      </xsd:simpleType>
    </xsd:element>
    <xsd:element name="Providers" ma:index="108" nillable="true" ma:displayName="Providers" ma:default="" ma:internalName="Providers">
      <xsd:simpleType>
        <xsd:restriction base="dms:Unknown"/>
      </xsd:simpleType>
    </xsd:element>
    <xsd:element name="PublishStatusLookup" ma:index="109"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0" nillable="true" ma:displayName="Publish Target" ma:default="OfficeOnlineVNext" ma:internalName="PublishTargets" ma:readOnly="false">
      <xsd:simpleType>
        <xsd:restriction base="dms:Unknown"/>
      </xsd:simpleType>
    </xsd:element>
    <xsd:element name="RecommendationsModifier" ma:index="111" nillable="true" ma:displayName="Recommendations Modifier" ma:default="" ma:internalName="RecommendationsModifier" ma:readOnly="false">
      <xsd:simpleType>
        <xsd:restriction base="dms:Number"/>
      </xsd:simpleType>
    </xsd:element>
    <xsd:element name="ArtSampleDocs" ma:index="112" nillable="true" ma:displayName="Sample Docs" ma:default="" ma:hidden="true" ma:internalName="ArtSampleDocs" ma:readOnly="false">
      <xsd:simpleType>
        <xsd:restriction base="dms:Text"/>
      </xsd:simpleType>
    </xsd:element>
    <xsd:element name="ScenarioTagsTaxHTField0" ma:index="114"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6"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7" nillable="true" ma:displayName="Source Title" ma:default="" ma:indexed="true" ma:internalName="SourceTitle" ma:readOnly="false">
      <xsd:simpleType>
        <xsd:restriction base="dms:Text"/>
      </xsd:simpleType>
    </xsd:element>
    <xsd:element name="CSXSubmissionDate" ma:index="118" nillable="true" ma:displayName="Submission Date" ma:default="" ma:internalName="CSXSubmissionDate" ma:readOnly="false">
      <xsd:simpleType>
        <xsd:restriction base="dms:DateTime"/>
      </xsd:simpleType>
    </xsd:element>
    <xsd:element name="SubmitterId" ma:index="119" nillable="true" ma:displayName="Submitter ID" ma:default="" ma:internalName="SubmitterId" ma:readOnly="false">
      <xsd:simpleType>
        <xsd:restriction base="dms:Text"/>
      </xsd:simpleType>
    </xsd:element>
    <xsd:element name="TaxCatchAll" ma:index="120"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1"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humbnailAssetId" ma:index="122" nillable="true" ma:displayName="Thumbnail Image Asset" ma:default="" ma:internalName="ThumbnailAssetId" ma:readOnly="false">
      <xsd:simpleType>
        <xsd:restriction base="dms:Text"/>
      </xsd:simpleType>
    </xsd:element>
    <xsd:element name="TimesCloned" ma:index="123" nillable="true" ma:displayName="Times Cloned" ma:default="" ma:internalName="TimesCloned" ma:readOnly="false">
      <xsd:simpleType>
        <xsd:restriction base="dms:Number"/>
      </xsd:simpleType>
    </xsd:element>
    <xsd:element name="TrustLevel" ma:index="125" nillable="true" ma:displayName="Trust Level" ma:default="1 Microsoft Managed Content" ma:internalName="TrustLevel" ma:readOnly="false">
      <xsd:simpleType>
        <xsd:restriction base="dms:Unknown"/>
      </xsd:simpleType>
    </xsd:element>
    <xsd:element name="UALocComments" ma:index="126" nillable="true" ma:displayName="UA Loc Comments" ma:default="" ma:internalName="UALocComments" ma:readOnly="false">
      <xsd:simpleType>
        <xsd:restriction base="dms:Note"/>
      </xsd:simpleType>
    </xsd:element>
    <xsd:element name="UALocRecommendation" ma:index="127"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28" nillable="true" ma:displayName="UA Notes" ma:default="" ma:internalName="UANotes" ma:readOnly="false">
      <xsd:simpleType>
        <xsd:restriction base="dms:Note"/>
      </xsd:simpleType>
    </xsd:element>
    <xsd:element name="VoteCount" ma:index="129"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2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1BD87F-56C0-44A2-9063-DBD812914BAE}">
  <ds:schemaRefs>
    <ds:schemaRef ds:uri="http://schemas.microsoft.com/sharepoint/v3/contenttype/forms"/>
  </ds:schemaRefs>
</ds:datastoreItem>
</file>

<file path=customXml/itemProps2.xml><?xml version="1.0" encoding="utf-8"?>
<ds:datastoreItem xmlns:ds="http://schemas.openxmlformats.org/officeDocument/2006/customXml" ds:itemID="{55E7FB4E-27CC-4001-A9F4-BECB9E209651}">
  <ds:schemaRefs>
    <ds:schemaRef ds:uri="http://purl.org/dc/terms/"/>
    <ds:schemaRef ds:uri="4873beb7-5857-4685-be1f-d57550cc96cc"/>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0520C805-0DCF-4A13-BCC3-BDCCE6C9FE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619</Words>
  <Application>Microsoft Office PowerPoint</Application>
  <PresentationFormat>On-screen Show (4:3)</PresentationFormat>
  <Paragraphs>100</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Segoe UI</vt:lpstr>
      <vt:lpstr>Segoe UI Semibold</vt:lpstr>
      <vt:lpstr>Segoe UI Semilight</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Reference about instant messaging, presence, and contacts</dc:title>
  <dc:creator/>
  <cp:lastModifiedBy/>
  <cp:revision>1</cp:revision>
  <dcterms:created xsi:type="dcterms:W3CDTF">2012-03-30T15:13:48Z</dcterms:created>
  <dcterms:modified xsi:type="dcterms:W3CDTF">2015-04-23T11:47:11Z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0x0101006EDDDB5EE6D98C44930B742096920B30020100945995BAC74E6347BD6C979F46C6273B</vt:lpwstr>
  </property>
  <property fmtid="{D5CDD505-2E9C-101B-9397-08002B2CF9AE}" pid="3" name="_dlc_DocIdItemGuid">
    <vt:lpwstr>044d57a3-7eea-48dd-a4c9-f2f0e23f34f9</vt:lpwstr>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ScenarioTags">
    <vt:lpwstr/>
  </property>
  <property fmtid="{D5CDD505-2E9C-101B-9397-08002B2CF9AE}" pid="10" name="CampaignTags">
    <vt:lpwstr/>
  </property>
</Properties>
</file>