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6F7"/>
    <a:srgbClr val="F9E075"/>
    <a:srgbClr val="E8D4C5"/>
    <a:srgbClr val="00AFF0"/>
    <a:srgbClr val="F5FAFC"/>
    <a:srgbClr val="FFFF00"/>
    <a:srgbClr val="DCF2FA"/>
    <a:srgbClr val="BFE9F9"/>
    <a:srgbClr val="FFFF99"/>
    <a:srgbClr val="FF0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6" autoAdjust="0"/>
    <p:restoredTop sz="94676" autoAdjust="0"/>
  </p:normalViewPr>
  <p:slideViewPr>
    <p:cSldViewPr>
      <p:cViewPr varScale="1">
        <p:scale>
          <a:sx n="108" d="100"/>
          <a:sy n="108" d="100"/>
        </p:scale>
        <p:origin x="232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BAA9E-FB6D-4C03-B4BB-EBFE73C7B4E4}" type="datetimeFigureOut">
              <a:rPr lang="pl-PL" smtClean="0"/>
              <a:pPr/>
              <a:t>2015-04-23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872DC-24AC-4DC2-B04A-2D21ADBD2D6A}" type="slidenum">
              <a:rPr lang="pl-PL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273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872DC-24AC-4DC2-B04A-2D21ADBD2D6A}" type="slidenum">
              <a:rPr lang="pl-PL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155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872DC-24AC-4DC2-B04A-2D21ADBD2D6A}" type="slidenum">
              <a:rPr lang="pl-PL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2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71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92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9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59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7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0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4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5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20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845C6-AFD8-462C-BB08-892BD8EA3B95}" type="datetimeFigureOut">
              <a:rPr lang="en-US" smtClean="0"/>
              <a:pPr/>
              <a:t>4/23/2015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30A9-0122-41AF-8F6B-B874FA7303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25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5301" y="-5564"/>
            <a:ext cx="9068699" cy="6714535"/>
            <a:chOff x="75301" y="-5564"/>
            <a:chExt cx="9068699" cy="6714535"/>
          </a:xfrm>
        </p:grpSpPr>
        <p:grpSp>
          <p:nvGrpSpPr>
            <p:cNvPr id="6" name="Group 5"/>
            <p:cNvGrpSpPr/>
            <p:nvPr/>
          </p:nvGrpSpPr>
          <p:grpSpPr>
            <a:xfrm>
              <a:off x="75301" y="3371"/>
              <a:ext cx="8898949" cy="6705600"/>
              <a:chOff x="75301" y="76200"/>
              <a:chExt cx="8898949" cy="6705600"/>
            </a:xfrm>
          </p:grpSpPr>
          <p:cxnSp>
            <p:nvCxnSpPr>
              <p:cNvPr id="14" name="Straight Connector 13" descr="&quot;&quot;"/>
              <p:cNvCxnSpPr/>
              <p:nvPr/>
            </p:nvCxnSpPr>
            <p:spPr>
              <a:xfrm>
                <a:off x="4499172" y="76200"/>
                <a:ext cx="0" cy="67056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/>
              <p:cNvGrpSpPr/>
              <p:nvPr/>
            </p:nvGrpSpPr>
            <p:grpSpPr>
              <a:xfrm>
                <a:off x="4757890" y="1358824"/>
                <a:ext cx="4215171" cy="5419605"/>
                <a:chOff x="4757890" y="1247510"/>
                <a:chExt cx="4215171" cy="5419605"/>
              </a:xfrm>
            </p:grpSpPr>
            <p:sp>
              <p:nvSpPr>
                <p:cNvPr id="51" name="TextBox 50"/>
                <p:cNvSpPr txBox="1"/>
                <p:nvPr/>
              </p:nvSpPr>
              <p:spPr>
                <a:xfrm>
                  <a:off x="4757890" y="1247510"/>
                  <a:ext cx="4215171" cy="82330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fontAlgn="auto">
                    <a:lnSpc>
                      <a:spcPct val="125000"/>
                    </a:lnSpc>
                    <a:spcBef>
                      <a:spcPts val="300"/>
                    </a:spcBef>
                    <a:spcAft>
                      <a:spcPts val="0"/>
                    </a:spcAft>
                    <a:defRPr/>
                  </a:pPr>
                  <a:r>
                    <a:rPr lang="en-US" sz="1200" dirty="0">
                      <a:latin typeface="Segoe UI" panose="020B0502040204020203" pitchFamily="34" charset="0"/>
                    </a:rPr>
                    <a:t>Configurer votre périphérique audio</a:t>
                  </a:r>
                </a:p>
                <a:p>
                  <a:pPr fontAlgn="auto">
                    <a:lnSpc>
                      <a:spcPct val="125000"/>
                    </a:lnSpc>
                    <a:spcBef>
                      <a:spcPts val="30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latin typeface="Segoe UI" pitchFamily="34" charset="0"/>
                    </a:rPr>
                    <a:t>Tout d’abord : configurez votre périphérique audio et vérifiez la qualité du son. Vous pouvez utiliser le micro et les haut-parleurs de </a:t>
                  </a:r>
                  <a:r>
                    <a:rPr lang="en-US" sz="800" dirty="0" err="1">
                      <a:latin typeface="Segoe UI" pitchFamily="34" charset="0"/>
                    </a:rPr>
                    <a:t>votre</a:t>
                  </a:r>
                  <a:r>
                    <a:rPr lang="en-US" sz="800" dirty="0">
                      <a:latin typeface="Segoe UI" pitchFamily="34" charset="0"/>
                    </a:rPr>
                    <a:t> </a:t>
                  </a:r>
                  <a:r>
                    <a:rPr lang="pl-PL" sz="800" dirty="0" smtClean="0">
                      <a:latin typeface="Segoe UI" pitchFamily="34" charset="0"/>
                    </a:rPr>
                    <a:t/>
                  </a:r>
                  <a:br>
                    <a:rPr lang="pl-PL" sz="800" dirty="0" smtClean="0">
                      <a:latin typeface="Segoe UI" pitchFamily="34" charset="0"/>
                    </a:rPr>
                  </a:br>
                  <a:r>
                    <a:rPr lang="en-US" sz="800" dirty="0" err="1" smtClean="0">
                      <a:latin typeface="Segoe UI" pitchFamily="34" charset="0"/>
                    </a:rPr>
                    <a:t>ordinateur</a:t>
                  </a:r>
                  <a:r>
                    <a:rPr lang="en-US" sz="800" dirty="0" smtClean="0">
                      <a:latin typeface="Segoe UI" pitchFamily="34" charset="0"/>
                    </a:rPr>
                    <a:t> </a:t>
                  </a:r>
                  <a:r>
                    <a:rPr lang="en-US" sz="800" dirty="0">
                      <a:latin typeface="Segoe UI" pitchFamily="34" charset="0"/>
                    </a:rPr>
                    <a:t>ou connecter un casque.</a:t>
                  </a: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4789153" y="3493607"/>
                  <a:ext cx="1531628" cy="3231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5000"/>
                    </a:lnSpc>
                    <a:spcBef>
                      <a:spcPts val="300"/>
                    </a:spcBef>
                    <a:defRPr/>
                  </a:pPr>
                  <a:r>
                    <a:rPr lang="en-US" sz="1200" dirty="0">
                      <a:latin typeface="Segoe UI" panose="020B0502040204020203" pitchFamily="34" charset="0"/>
                    </a:rPr>
                    <a:t>Démarrer un appel</a:t>
                  </a:r>
                </a:p>
              </p:txBody>
            </p:sp>
            <p:grpSp>
              <p:nvGrpSpPr>
                <p:cNvPr id="11" name="Group 10"/>
                <p:cNvGrpSpPr/>
                <p:nvPr/>
              </p:nvGrpSpPr>
              <p:grpSpPr>
                <a:xfrm>
                  <a:off x="7408547" y="1767284"/>
                  <a:ext cx="1291607" cy="1066312"/>
                  <a:chOff x="7408547" y="1829529"/>
                  <a:chExt cx="1291607" cy="1066312"/>
                </a:xfrm>
              </p:grpSpPr>
              <p:pic>
                <p:nvPicPr>
                  <p:cNvPr id="4" name="Picture 3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7581598" y="1929772"/>
                    <a:ext cx="1118556" cy="966069"/>
                  </a:xfrm>
                  <a:prstGeom prst="rect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</p:pic>
              <p:sp>
                <p:nvSpPr>
                  <p:cNvPr id="10" name="Oval 9"/>
                  <p:cNvSpPr/>
                  <p:nvPr/>
                </p:nvSpPr>
                <p:spPr>
                  <a:xfrm>
                    <a:off x="7408547" y="1829529"/>
                    <a:ext cx="197931" cy="197931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900" dirty="0" smtClean="0">
                        <a:latin typeface="Segoe UI Semibold" panose="020B0702040204020203" pitchFamily="34" charset="0"/>
                      </a:rPr>
                      <a:t>1</a:t>
                    </a:r>
                    <a:endParaRPr lang="fr-FR" sz="900" dirty="0">
                      <a:latin typeface="Segoe UI Semibold" panose="020B0702040204020203" pitchFamily="34" charset="0"/>
                      <a:cs typeface="Segoe UI Semibold" panose="020B0702040204020203" pitchFamily="34" charset="0"/>
                    </a:endParaRPr>
                  </a:p>
                </p:txBody>
              </p:sp>
              <p:sp>
                <p:nvSpPr>
                  <p:cNvPr id="65" name="Oval 64"/>
                  <p:cNvSpPr/>
                  <p:nvPr/>
                </p:nvSpPr>
                <p:spPr>
                  <a:xfrm>
                    <a:off x="7543854" y="2604739"/>
                    <a:ext cx="197931" cy="197931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900" dirty="0" smtClean="0">
                        <a:latin typeface="Segoe UI Semibold" panose="020B0702040204020203" pitchFamily="34" charset="0"/>
                      </a:rPr>
                      <a:t>2</a:t>
                    </a:r>
                    <a:endParaRPr lang="fr-FR" sz="900" dirty="0">
                      <a:latin typeface="Segoe UI Semibold" panose="020B0702040204020203" pitchFamily="34" charset="0"/>
                      <a:cs typeface="Segoe UI Semibold" panose="020B0702040204020203" pitchFamily="34" charset="0"/>
                    </a:endParaRPr>
                  </a:p>
                </p:txBody>
              </p:sp>
            </p:grpSp>
            <p:sp>
              <p:nvSpPr>
                <p:cNvPr id="99" name="TextBox 98"/>
                <p:cNvSpPr txBox="1"/>
                <p:nvPr/>
              </p:nvSpPr>
              <p:spPr>
                <a:xfrm>
                  <a:off x="4757890" y="1993108"/>
                  <a:ext cx="2740158" cy="14003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 fontAlgn="auto">
                    <a:lnSpc>
                      <a:spcPct val="125000"/>
                    </a:lnSpc>
                    <a:spcBef>
                      <a:spcPts val="300"/>
                    </a:spcBef>
                    <a:spcAft>
                      <a:spcPts val="0"/>
                    </a:spcAft>
                    <a:buFont typeface="+mj-lt"/>
                    <a:buAutoNum type="arabicPeriod"/>
                    <a:defRPr/>
                  </a:pPr>
                  <a:r>
                    <a:rPr lang="en-US" sz="800" dirty="0" smtClean="0">
                      <a:latin typeface="Segoe UI" pitchFamily="34" charset="0"/>
                    </a:rPr>
                    <a:t>Cliquez sur </a:t>
                  </a:r>
                  <a:r>
                    <a:rPr lang="en-US" sz="800" b="1" dirty="0" smtClean="0">
                      <a:latin typeface="Segoe UI" pitchFamily="34" charset="0"/>
                    </a:rPr>
                    <a:t>Sélectionner votre périphérique principal </a:t>
                  </a:r>
                  <a:r>
                    <a:rPr lang="en-US" sz="800" dirty="0" smtClean="0">
                      <a:latin typeface="Segoe UI" pitchFamily="34" charset="0"/>
                    </a:rPr>
                    <a:t>en bas et à gauche de la fenêtre principale de Skype Entreprise.</a:t>
                  </a:r>
                </a:p>
                <a:p>
                  <a:pPr marL="228600" indent="-228600" fontAlgn="auto">
                    <a:lnSpc>
                      <a:spcPct val="125000"/>
                    </a:lnSpc>
                    <a:spcBef>
                      <a:spcPts val="300"/>
                    </a:spcBef>
                    <a:spcAft>
                      <a:spcPts val="0"/>
                    </a:spcAft>
                    <a:buFont typeface="+mj-lt"/>
                    <a:buAutoNum type="arabicPeriod"/>
                    <a:defRPr/>
                  </a:pPr>
                  <a:r>
                    <a:rPr lang="en-US" sz="800" dirty="0" smtClean="0">
                      <a:latin typeface="Segoe UI" pitchFamily="34" charset="0"/>
                    </a:rPr>
                    <a:t>Cliquez sur </a:t>
                  </a:r>
                  <a:r>
                    <a:rPr lang="en-US" sz="800" b="1" dirty="0" smtClean="0">
                      <a:latin typeface="Segoe UI" pitchFamily="34" charset="0"/>
                    </a:rPr>
                    <a:t>Paramètres du périphérique audio</a:t>
                  </a:r>
                  <a:r>
                    <a:rPr lang="en-US" sz="800" dirty="0" smtClean="0">
                      <a:latin typeface="Segoe UI" pitchFamily="34" charset="0"/>
                    </a:rPr>
                    <a:t>.</a:t>
                  </a:r>
                </a:p>
                <a:p>
                  <a:pPr marL="228600" indent="-228600" fontAlgn="auto">
                    <a:lnSpc>
                      <a:spcPct val="125000"/>
                    </a:lnSpc>
                    <a:spcBef>
                      <a:spcPts val="300"/>
                    </a:spcBef>
                    <a:spcAft>
                      <a:spcPts val="0"/>
                    </a:spcAft>
                    <a:buFont typeface="+mj-lt"/>
                    <a:buAutoNum type="arabicPeriod"/>
                    <a:defRPr/>
                  </a:pPr>
                  <a:r>
                    <a:rPr lang="en-US" sz="800" spc="-10" dirty="0" smtClean="0">
                      <a:latin typeface="Segoe UI" pitchFamily="34" charset="0"/>
                    </a:rPr>
                    <a:t>Sélectionnez votre </a:t>
                  </a:r>
                  <a:r>
                    <a:rPr lang="en-US" sz="800" spc="-10" dirty="0" err="1" smtClean="0">
                      <a:latin typeface="Segoe UI" pitchFamily="34" charset="0"/>
                    </a:rPr>
                    <a:t>périphérique</a:t>
                  </a:r>
                  <a:r>
                    <a:rPr lang="en-US" sz="800" spc="-10" dirty="0" smtClean="0">
                      <a:latin typeface="Segoe UI" pitchFamily="34" charset="0"/>
                    </a:rPr>
                    <a:t> </a:t>
                  </a:r>
                  <a:r>
                    <a:rPr lang="pl-PL" sz="800" spc="-10" dirty="0" smtClean="0">
                      <a:latin typeface="Segoe UI" pitchFamily="34" charset="0"/>
                    </a:rPr>
                    <a:t/>
                  </a:r>
                  <a:br>
                    <a:rPr lang="pl-PL" sz="800" spc="-10" dirty="0" smtClean="0">
                      <a:latin typeface="Segoe UI" pitchFamily="34" charset="0"/>
                    </a:rPr>
                  </a:br>
                  <a:r>
                    <a:rPr lang="en-US" sz="800" spc="-10" dirty="0" err="1" smtClean="0">
                      <a:latin typeface="Segoe UI" pitchFamily="34" charset="0"/>
                    </a:rPr>
                    <a:t>dans</a:t>
                  </a:r>
                  <a:r>
                    <a:rPr lang="en-US" sz="800" spc="-10" dirty="0" smtClean="0">
                      <a:latin typeface="Segoe UI" pitchFamily="34" charset="0"/>
                    </a:rPr>
                    <a:t> le menu Périphérique audio, </a:t>
                  </a:r>
                  <a:r>
                    <a:rPr lang="pl-PL" sz="800" spc="-10" dirty="0" smtClean="0">
                      <a:latin typeface="Segoe UI" pitchFamily="34" charset="0"/>
                    </a:rPr>
                    <a:t/>
                  </a:r>
                  <a:br>
                    <a:rPr lang="pl-PL" sz="800" spc="-10" dirty="0" smtClean="0">
                      <a:latin typeface="Segoe UI" pitchFamily="34" charset="0"/>
                    </a:rPr>
                  </a:br>
                  <a:r>
                    <a:rPr lang="en-US" sz="800" spc="-10" dirty="0" err="1" smtClean="0">
                      <a:latin typeface="Segoe UI" pitchFamily="34" charset="0"/>
                    </a:rPr>
                    <a:t>puis</a:t>
                  </a:r>
                  <a:r>
                    <a:rPr lang="en-US" sz="800" spc="-10" dirty="0" smtClean="0">
                      <a:latin typeface="Segoe UI" pitchFamily="34" charset="0"/>
                    </a:rPr>
                    <a:t> réglez le volume du haut-</a:t>
                  </a:r>
                  <a:r>
                    <a:rPr lang="en-US" sz="800" spc="-10" dirty="0" err="1" smtClean="0">
                      <a:latin typeface="Segoe UI" pitchFamily="34" charset="0"/>
                    </a:rPr>
                    <a:t>parleur</a:t>
                  </a:r>
                  <a:r>
                    <a:rPr lang="en-US" sz="800" spc="-10" dirty="0" smtClean="0">
                      <a:latin typeface="Segoe UI" pitchFamily="34" charset="0"/>
                    </a:rPr>
                    <a:t> </a:t>
                  </a:r>
                  <a:r>
                    <a:rPr lang="pl-PL" sz="800" spc="-10" dirty="0" smtClean="0">
                      <a:latin typeface="Segoe UI" pitchFamily="34" charset="0"/>
                    </a:rPr>
                    <a:t/>
                  </a:r>
                  <a:br>
                    <a:rPr lang="pl-PL" sz="800" spc="-10" dirty="0" smtClean="0">
                      <a:latin typeface="Segoe UI" pitchFamily="34" charset="0"/>
                    </a:rPr>
                  </a:br>
                  <a:r>
                    <a:rPr lang="en-US" sz="800" spc="-10" dirty="0" smtClean="0">
                      <a:latin typeface="Segoe UI" pitchFamily="34" charset="0"/>
                    </a:rPr>
                    <a:t>et du micro. </a:t>
                  </a:r>
                  <a:endParaRPr lang="fr-FR" sz="800" spc="-10" dirty="0">
                    <a:latin typeface="Segoe UI" pitchFamily="34" charset="0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5" name="TextBox 104"/>
                <p:cNvSpPr txBox="1"/>
                <p:nvPr/>
              </p:nvSpPr>
              <p:spPr>
                <a:xfrm>
                  <a:off x="7424457" y="3909462"/>
                  <a:ext cx="1456960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 fontAlgn="auto">
                    <a:lnSpc>
                      <a:spcPct val="125000"/>
                    </a:lnSpc>
                    <a:spcBef>
                      <a:spcPts val="300"/>
                    </a:spcBef>
                    <a:spcAft>
                      <a:spcPts val="0"/>
                    </a:spcAft>
                    <a:buFont typeface="+mj-lt"/>
                    <a:buAutoNum type="arabicPeriod"/>
                    <a:defRPr/>
                  </a:pPr>
                  <a:r>
                    <a:rPr lang="en-US" sz="800" dirty="0" smtClean="0">
                      <a:latin typeface="Segoe UI" pitchFamily="34" charset="0"/>
                    </a:rPr>
                    <a:t>Pointez sur la photo d’un contact jusqu’à ce que le menu rapide s’affiche.</a:t>
                  </a:r>
                </a:p>
                <a:p>
                  <a:pPr marL="228600" indent="-228600" fontAlgn="auto">
                    <a:lnSpc>
                      <a:spcPct val="125000"/>
                    </a:lnSpc>
                    <a:spcBef>
                      <a:spcPts val="300"/>
                    </a:spcBef>
                    <a:spcAft>
                      <a:spcPts val="0"/>
                    </a:spcAft>
                    <a:buFont typeface="+mj-lt"/>
                    <a:buAutoNum type="arabicPeriod"/>
                    <a:defRPr/>
                  </a:pPr>
                  <a:r>
                    <a:rPr lang="en-US" sz="800" dirty="0" smtClean="0">
                      <a:latin typeface="Segoe UI" pitchFamily="34" charset="0"/>
                    </a:rPr>
                    <a:t>Cliquez sur le bouton </a:t>
                  </a:r>
                  <a:r>
                    <a:rPr lang="en-US" sz="800" b="1" dirty="0" smtClean="0">
                      <a:latin typeface="Segoe UI" pitchFamily="34" charset="0"/>
                    </a:rPr>
                    <a:t>Téléphone</a:t>
                  </a:r>
                  <a:r>
                    <a:rPr lang="en-US" sz="800" dirty="0" smtClean="0">
                      <a:latin typeface="Segoe UI" pitchFamily="34" charset="0"/>
                    </a:rPr>
                    <a:t>.</a:t>
                  </a:r>
                  <a:endParaRPr lang="fr-FR" sz="800" dirty="0">
                    <a:latin typeface="Segoe UI" pitchFamily="34" charset="0"/>
                    <a:ea typeface="Segoe UI" pitchFamily="34" charset="0"/>
                    <a:cs typeface="Segoe UI" pitchFamily="34" charset="0"/>
                  </a:endParaRPr>
                </a:p>
              </p:txBody>
            </p:sp>
            <p:grpSp>
              <p:nvGrpSpPr>
                <p:cNvPr id="18" name="Group 17"/>
                <p:cNvGrpSpPr/>
                <p:nvPr/>
              </p:nvGrpSpPr>
              <p:grpSpPr>
                <a:xfrm>
                  <a:off x="4879055" y="3845618"/>
                  <a:ext cx="2536428" cy="574090"/>
                  <a:chOff x="4885805" y="4129657"/>
                  <a:chExt cx="2536428" cy="574090"/>
                </a:xfrm>
              </p:grpSpPr>
              <p:grpSp>
                <p:nvGrpSpPr>
                  <p:cNvPr id="5" name="Group 4"/>
                  <p:cNvGrpSpPr/>
                  <p:nvPr/>
                </p:nvGrpSpPr>
                <p:grpSpPr>
                  <a:xfrm>
                    <a:off x="4903092" y="4257405"/>
                    <a:ext cx="2519141" cy="398713"/>
                    <a:chOff x="4926161" y="4385772"/>
                    <a:chExt cx="2519141" cy="398713"/>
                  </a:xfrm>
                </p:grpSpPr>
                <p:pic>
                  <p:nvPicPr>
                    <p:cNvPr id="100" name="Picture 99"/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4926161" y="4385772"/>
                      <a:ext cx="2519141" cy="398713"/>
                    </a:xfrm>
                    <a:prstGeom prst="rect">
                      <a:avLst/>
                    </a:prstGeom>
                    <a:ln w="3175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</p:pic>
                <p:pic>
                  <p:nvPicPr>
                    <p:cNvPr id="101" name="Picture 100"/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974709" y="4418758"/>
                      <a:ext cx="336432" cy="340486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2" name="Picture 101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249630" y="4616817"/>
                      <a:ext cx="110059" cy="11005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06" name="Oval 105"/>
                  <p:cNvSpPr/>
                  <p:nvPr/>
                </p:nvSpPr>
                <p:spPr>
                  <a:xfrm>
                    <a:off x="5496932" y="4219503"/>
                    <a:ext cx="453418" cy="484244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Oval 69"/>
                  <p:cNvSpPr/>
                  <p:nvPr/>
                </p:nvSpPr>
                <p:spPr>
                  <a:xfrm>
                    <a:off x="5471931" y="4140847"/>
                    <a:ext cx="197931" cy="197931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900" dirty="0" smtClean="0">
                        <a:latin typeface="Segoe UI Semibold" panose="020B0702040204020203" pitchFamily="34" charset="0"/>
                      </a:rPr>
                      <a:t>2</a:t>
                    </a:r>
                    <a:endParaRPr lang="fr-FR" sz="900" dirty="0">
                      <a:latin typeface="Segoe UI Semibold" panose="020B0702040204020203" pitchFamily="34" charset="0"/>
                      <a:cs typeface="Segoe UI Semibold" panose="020B0702040204020203" pitchFamily="34" charset="0"/>
                    </a:endParaRPr>
                  </a:p>
                </p:txBody>
              </p:sp>
              <p:sp>
                <p:nvSpPr>
                  <p:cNvPr id="107" name="Oval 106"/>
                  <p:cNvSpPr/>
                  <p:nvPr/>
                </p:nvSpPr>
                <p:spPr>
                  <a:xfrm>
                    <a:off x="4894118" y="4214639"/>
                    <a:ext cx="467277" cy="484244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Oval 67"/>
                  <p:cNvSpPr/>
                  <p:nvPr/>
                </p:nvSpPr>
                <p:spPr>
                  <a:xfrm>
                    <a:off x="4885805" y="4129657"/>
                    <a:ext cx="197931" cy="197931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900" dirty="0" smtClean="0">
                        <a:latin typeface="Segoe UI Semibold" panose="020B0702040204020203" pitchFamily="34" charset="0"/>
                      </a:rPr>
                      <a:t>1</a:t>
                    </a:r>
                    <a:endParaRPr lang="fr-FR" sz="900" dirty="0">
                      <a:latin typeface="Segoe UI Semibold" panose="020B0702040204020203" pitchFamily="34" charset="0"/>
                      <a:cs typeface="Segoe UI Semibold" panose="020B0702040204020203" pitchFamily="34" charset="0"/>
                    </a:endParaRPr>
                  </a:p>
                </p:txBody>
              </p:sp>
            </p:grpSp>
            <p:sp>
              <p:nvSpPr>
                <p:cNvPr id="108" name="TextBox 107"/>
                <p:cNvSpPr txBox="1"/>
                <p:nvPr/>
              </p:nvSpPr>
              <p:spPr>
                <a:xfrm>
                  <a:off x="4794029" y="5266732"/>
                  <a:ext cx="3752534" cy="14003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lnSpc>
                      <a:spcPct val="125000"/>
                    </a:lnSpc>
                    <a:spcBef>
                      <a:spcPts val="300"/>
                    </a:spcBef>
                    <a:buFont typeface="+mj-lt"/>
                    <a:buAutoNum type="arabicPeriod"/>
                    <a:defRPr/>
                  </a:pPr>
                  <a:r>
                    <a:rPr lang="en-US" sz="800" dirty="0" smtClean="0">
                      <a:latin typeface="Segoe UI" pitchFamily="34" charset="0"/>
                    </a:rPr>
                    <a:t>Dans votre liste de contacts, </a:t>
                  </a:r>
                  <a:r>
                    <a:rPr lang="pl-PL" sz="800" dirty="0" smtClean="0">
                      <a:latin typeface="Segoe UI" pitchFamily="34" charset="0"/>
                    </a:rPr>
                    <a:t/>
                  </a:r>
                  <a:br>
                    <a:rPr lang="pl-PL" sz="800" dirty="0" smtClean="0">
                      <a:latin typeface="Segoe UI" pitchFamily="34" charset="0"/>
                    </a:rPr>
                  </a:br>
                  <a:r>
                    <a:rPr lang="en-US" sz="800" dirty="0" err="1" smtClean="0">
                      <a:latin typeface="Segoe UI" pitchFamily="34" charset="0"/>
                    </a:rPr>
                    <a:t>sélectionnez</a:t>
                  </a:r>
                  <a:r>
                    <a:rPr lang="en-US" sz="800" dirty="0" smtClean="0">
                      <a:latin typeface="Segoe UI" pitchFamily="34" charset="0"/>
                    </a:rPr>
                    <a:t> </a:t>
                  </a:r>
                  <a:r>
                    <a:rPr lang="en-US" sz="800" dirty="0" err="1" smtClean="0">
                      <a:latin typeface="Segoe UI" pitchFamily="34" charset="0"/>
                    </a:rPr>
                    <a:t>plusieurs</a:t>
                  </a:r>
                  <a:r>
                    <a:rPr lang="en-US" sz="800" dirty="0" smtClean="0">
                      <a:latin typeface="Segoe UI" pitchFamily="34" charset="0"/>
                    </a:rPr>
                    <a:t> </a:t>
                  </a:r>
                  <a:r>
                    <a:rPr lang="pl-PL" sz="800" dirty="0" smtClean="0">
                      <a:latin typeface="Segoe UI" pitchFamily="34" charset="0"/>
                    </a:rPr>
                    <a:t/>
                  </a:r>
                  <a:br>
                    <a:rPr lang="pl-PL" sz="800" dirty="0" smtClean="0">
                      <a:latin typeface="Segoe UI" pitchFamily="34" charset="0"/>
                    </a:rPr>
                  </a:br>
                  <a:r>
                    <a:rPr lang="en-US" sz="800" dirty="0" smtClean="0">
                      <a:latin typeface="Segoe UI" pitchFamily="34" charset="0"/>
                    </a:rPr>
                    <a:t>contacts en appuyant sur la </a:t>
                  </a:r>
                  <a:r>
                    <a:rPr lang="pl-PL" sz="800" dirty="0" smtClean="0">
                      <a:latin typeface="Segoe UI" pitchFamily="34" charset="0"/>
                    </a:rPr>
                    <a:t/>
                  </a:r>
                  <a:br>
                    <a:rPr lang="pl-PL" sz="800" dirty="0" smtClean="0">
                      <a:latin typeface="Segoe UI" pitchFamily="34" charset="0"/>
                    </a:rPr>
                  </a:br>
                  <a:r>
                    <a:rPr lang="en-US" sz="800" dirty="0" err="1" smtClean="0">
                      <a:latin typeface="Segoe UI" pitchFamily="34" charset="0"/>
                    </a:rPr>
                    <a:t>touche</a:t>
                  </a:r>
                  <a:r>
                    <a:rPr sz="800" dirty="0" smtClean="0"/>
                    <a:t> </a:t>
                  </a:r>
                  <a:r>
                    <a:rPr lang="en-US" sz="800" b="1" dirty="0">
                      <a:latin typeface="Segoe UI" pitchFamily="34" charset="0"/>
                    </a:rPr>
                    <a:t>Ctrl</a:t>
                  </a:r>
                  <a:r>
                    <a:rPr sz="800" dirty="0" smtClean="0"/>
                    <a:t> </a:t>
                  </a:r>
                  <a:r>
                    <a:rPr lang="en-US" sz="800" dirty="0" smtClean="0">
                      <a:latin typeface="Segoe UI" pitchFamily="34" charset="0"/>
                    </a:rPr>
                    <a:t>et en la maintenant enfoncée tout en </a:t>
                  </a:r>
                  <a:r>
                    <a:rPr lang="en-US" sz="800" dirty="0" err="1" smtClean="0">
                      <a:latin typeface="Segoe UI" pitchFamily="34" charset="0"/>
                    </a:rPr>
                    <a:t>cliquant</a:t>
                  </a:r>
                  <a:r>
                    <a:rPr lang="en-US" sz="800" dirty="0" smtClean="0">
                      <a:latin typeface="Segoe UI" pitchFamily="34" charset="0"/>
                    </a:rPr>
                    <a:t> </a:t>
                  </a:r>
                  <a:r>
                    <a:rPr lang="pl-PL" sz="800" dirty="0" smtClean="0">
                      <a:latin typeface="Segoe UI" pitchFamily="34" charset="0"/>
                    </a:rPr>
                    <a:t/>
                  </a:r>
                  <a:br>
                    <a:rPr lang="pl-PL" sz="800" dirty="0" smtClean="0">
                      <a:latin typeface="Segoe UI" pitchFamily="34" charset="0"/>
                    </a:rPr>
                  </a:br>
                  <a:r>
                    <a:rPr lang="en-US" sz="800" dirty="0" err="1" smtClean="0">
                      <a:latin typeface="Segoe UI" pitchFamily="34" charset="0"/>
                    </a:rPr>
                    <a:t>sur</a:t>
                  </a:r>
                  <a:r>
                    <a:rPr lang="en-US" sz="800" dirty="0" smtClean="0">
                      <a:latin typeface="Segoe UI" pitchFamily="34" charset="0"/>
                    </a:rPr>
                    <a:t> les noms. </a:t>
                  </a:r>
                  <a:endParaRPr lang="fr-FR" sz="800" dirty="0" smtClean="0">
                    <a:latin typeface="Segoe UI" pitchFamily="34" charset="0"/>
                    <a:ea typeface="Segoe UI" pitchFamily="34" charset="0"/>
                    <a:cs typeface="Segoe UI" pitchFamily="34" charset="0"/>
                  </a:endParaRPr>
                </a:p>
                <a:p>
                  <a:pPr marL="228600" indent="-228600">
                    <a:lnSpc>
                      <a:spcPct val="125000"/>
                    </a:lnSpc>
                    <a:spcBef>
                      <a:spcPts val="300"/>
                    </a:spcBef>
                    <a:buFont typeface="+mj-lt"/>
                    <a:buAutoNum type="arabicPeriod"/>
                    <a:defRPr/>
                  </a:pPr>
                  <a:r>
                    <a:rPr lang="en-US" sz="800" dirty="0" smtClean="0">
                      <a:latin typeface="Segoe UI" pitchFamily="34" charset="0"/>
                    </a:rPr>
                    <a:t>Cliquez avec le bouton droit sur l’un des noms sélectionnés, puis cliquez sur</a:t>
                  </a:r>
                  <a:r>
                    <a:rPr sz="800" dirty="0" smtClean="0"/>
                    <a:t> </a:t>
                  </a:r>
                  <a:r>
                    <a:rPr lang="en-US" sz="800" b="1" dirty="0">
                      <a:latin typeface="Segoe UI" pitchFamily="34" charset="0"/>
                    </a:rPr>
                    <a:t>Démarrer une téléconférence.</a:t>
                  </a:r>
                </a:p>
                <a:p>
                  <a:pPr marL="228600" indent="-228600">
                    <a:lnSpc>
                      <a:spcPct val="125000"/>
                    </a:lnSpc>
                    <a:spcBef>
                      <a:spcPts val="300"/>
                    </a:spcBef>
                    <a:buFont typeface="+mj-lt"/>
                    <a:buAutoNum type="arabicPeriod"/>
                    <a:defRPr/>
                  </a:pPr>
                  <a:r>
                    <a:rPr lang="en-US" sz="800" dirty="0">
                      <a:latin typeface="Segoe UI" pitchFamily="34" charset="0"/>
                    </a:rPr>
                    <a:t>Cliquez sur </a:t>
                  </a:r>
                  <a:r>
                    <a:rPr lang="en-US" sz="800" b="1" dirty="0">
                      <a:latin typeface="Segoe UI" pitchFamily="34" charset="0"/>
                    </a:rPr>
                    <a:t>Appel Skype</a:t>
                  </a:r>
                  <a:r>
                    <a:rPr lang="en-US" sz="800" dirty="0">
                      <a:latin typeface="Segoe UI" pitchFamily="34" charset="0"/>
                    </a:rPr>
                    <a:t>.</a:t>
                  </a: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4782852" y="4715988"/>
                  <a:ext cx="2465706" cy="3231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fontAlgn="auto">
                    <a:lnSpc>
                      <a:spcPct val="125000"/>
                    </a:lnSpc>
                    <a:spcBef>
                      <a:spcPts val="300"/>
                    </a:spcBef>
                    <a:spcAft>
                      <a:spcPts val="0"/>
                    </a:spcAft>
                    <a:defRPr/>
                  </a:pPr>
                  <a:r>
                    <a:rPr lang="en-US" sz="1200" dirty="0" smtClean="0">
                      <a:latin typeface="Segoe UI" panose="020B0502040204020203" pitchFamily="34" charset="0"/>
                    </a:rPr>
                    <a:t>Démarrer une téléconférence</a:t>
                  </a:r>
                  <a:endParaRPr lang="fr-FR" sz="1200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grpSp>
              <p:nvGrpSpPr>
                <p:cNvPr id="8" name="Group 7"/>
                <p:cNvGrpSpPr/>
                <p:nvPr/>
              </p:nvGrpSpPr>
              <p:grpSpPr>
                <a:xfrm>
                  <a:off x="6748590" y="2800293"/>
                  <a:ext cx="1868014" cy="769786"/>
                  <a:chOff x="6844136" y="3103463"/>
                  <a:chExt cx="1868014" cy="769786"/>
                </a:xfrm>
              </p:grpSpPr>
              <p:pic>
                <p:nvPicPr>
                  <p:cNvPr id="3" name="Picture 2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6844136" y="3103463"/>
                    <a:ext cx="1868014" cy="769786"/>
                  </a:xfrm>
                  <a:prstGeom prst="rect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</p:pic>
              <p:sp>
                <p:nvSpPr>
                  <p:cNvPr id="69" name="Oval 68"/>
                  <p:cNvSpPr/>
                  <p:nvPr/>
                </p:nvSpPr>
                <p:spPr>
                  <a:xfrm>
                    <a:off x="8027946" y="3588274"/>
                    <a:ext cx="221000" cy="212271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900" dirty="0" smtClean="0">
                        <a:latin typeface="Segoe UI Semibold" panose="020B0702040204020203" pitchFamily="34" charset="0"/>
                      </a:rPr>
                      <a:t>3</a:t>
                    </a:r>
                    <a:endParaRPr lang="fr-FR" sz="900" dirty="0">
                      <a:latin typeface="Segoe UI Semibold" panose="020B0702040204020203" pitchFamily="34" charset="0"/>
                      <a:cs typeface="Segoe UI Semibold" panose="020B0702040204020203" pitchFamily="34" charset="0"/>
                    </a:endParaRPr>
                  </a:p>
                </p:txBody>
              </p:sp>
            </p:grpSp>
            <p:grpSp>
              <p:nvGrpSpPr>
                <p:cNvPr id="26" name="Group 25"/>
                <p:cNvGrpSpPr/>
                <p:nvPr/>
              </p:nvGrpSpPr>
              <p:grpSpPr>
                <a:xfrm>
                  <a:off x="6429090" y="5088578"/>
                  <a:ext cx="2354776" cy="769954"/>
                  <a:chOff x="-688484" y="1189038"/>
                  <a:chExt cx="3311393" cy="1054104"/>
                </a:xfrm>
              </p:grpSpPr>
              <p:pic>
                <p:nvPicPr>
                  <p:cNvPr id="21" name="Picture 20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-688484" y="1189038"/>
                    <a:ext cx="2174581" cy="776178"/>
                  </a:xfrm>
                  <a:prstGeom prst="rect">
                    <a:avLst/>
                  </a:prstGeom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</p:pic>
              <p:pic>
                <p:nvPicPr>
                  <p:cNvPr id="24" name="Picture 23"/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-218117" y="1326390"/>
                    <a:ext cx="1877265" cy="738843"/>
                  </a:xfrm>
                  <a:prstGeom prst="rect">
                    <a:avLst/>
                  </a:prstGeom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</p:pic>
              <p:pic>
                <p:nvPicPr>
                  <p:cNvPr id="25" name="Picture 24"/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233833" y="1508115"/>
                    <a:ext cx="1389076" cy="735027"/>
                  </a:xfrm>
                  <a:prstGeom prst="rect">
                    <a:avLst/>
                  </a:prstGeom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</p:pic>
              <p:grpSp>
                <p:nvGrpSpPr>
                  <p:cNvPr id="23" name="Group 22"/>
                  <p:cNvGrpSpPr/>
                  <p:nvPr/>
                </p:nvGrpSpPr>
                <p:grpSpPr>
                  <a:xfrm>
                    <a:off x="-664440" y="1600201"/>
                    <a:ext cx="352816" cy="351586"/>
                    <a:chOff x="6470952" y="5391050"/>
                    <a:chExt cx="271117" cy="256276"/>
                  </a:xfrm>
                </p:grpSpPr>
                <p:pic>
                  <p:nvPicPr>
                    <p:cNvPr id="20" name="Picture 19"/>
                    <p:cNvPicPr>
                      <a:picLocks noChangeAspect="1"/>
                    </p:cNvPicPr>
                    <p:nvPr/>
                  </p:nvPicPr>
                  <p:blipFill>
                    <a:blip r:embed="rId1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470952" y="5391050"/>
                      <a:ext cx="253550" cy="256276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1" name="Picture 110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637698" y="5542955"/>
                      <a:ext cx="104371" cy="104371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2" name="Group 21"/>
                  <p:cNvGrpSpPr/>
                  <p:nvPr/>
                </p:nvGrpSpPr>
                <p:grpSpPr>
                  <a:xfrm>
                    <a:off x="-663202" y="1196658"/>
                    <a:ext cx="358402" cy="352742"/>
                    <a:chOff x="6464871" y="5073449"/>
                    <a:chExt cx="280765" cy="275263"/>
                  </a:xfrm>
                </p:grpSpPr>
                <p:pic>
                  <p:nvPicPr>
                    <p:cNvPr id="19" name="Picture 18"/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464871" y="5073449"/>
                      <a:ext cx="265879" cy="27526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0" name="Picture 109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641265" y="5240743"/>
                      <a:ext cx="104371" cy="104371"/>
                    </a:xfrm>
                    <a:prstGeom prst="rect">
                      <a:avLst/>
                    </a:prstGeom>
                  </p:spPr>
                </p:pic>
              </p:grpSp>
            </p:grpSp>
            <p:sp>
              <p:nvSpPr>
                <p:cNvPr id="55" name="Oval 54"/>
                <p:cNvSpPr/>
                <p:nvPr/>
              </p:nvSpPr>
              <p:spPr>
                <a:xfrm>
                  <a:off x="6320781" y="5015522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 Semibold" panose="020B0702040204020203" pitchFamily="34" charset="0"/>
                    </a:rPr>
                    <a:t>1</a:t>
                  </a:r>
                  <a:endParaRPr lang="fr-FR" sz="900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7650669" y="5267487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 Semibold" panose="020B0702040204020203" pitchFamily="34" charset="0"/>
                    </a:rPr>
                    <a:t>2</a:t>
                  </a:r>
                  <a:endParaRPr lang="fr-FR" sz="900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8221294" y="5366452"/>
                  <a:ext cx="197931" cy="19793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dirty="0" smtClean="0">
                      <a:latin typeface="Segoe UI Semibold" panose="020B0702040204020203" pitchFamily="34" charset="0"/>
                    </a:rPr>
                    <a:t>3</a:t>
                  </a:r>
                  <a:endParaRPr lang="fr-FR" sz="900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</p:grpSp>
          <p:sp>
            <p:nvSpPr>
              <p:cNvPr id="16" name="TextBox 15" descr="&quot;&quot;"/>
              <p:cNvSpPr txBox="1"/>
              <p:nvPr/>
            </p:nvSpPr>
            <p:spPr>
              <a:xfrm>
                <a:off x="75301" y="6499816"/>
                <a:ext cx="223904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</a:rPr>
                  <a:t>© 2015 Microsoft Corporation.  Tous droits réservés.</a:t>
                </a:r>
                <a:endParaRPr lang="fr-FR" sz="7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389211" y="5362051"/>
                <a:ext cx="3996900" cy="898543"/>
                <a:chOff x="212771" y="5431898"/>
                <a:chExt cx="4173340" cy="898543"/>
              </a:xfrm>
            </p:grpSpPr>
            <p:pic>
              <p:nvPicPr>
                <p:cNvPr id="61" name="Picture 60"/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6848" y="5730297"/>
                  <a:ext cx="169307" cy="197309"/>
                </a:xfrm>
                <a:prstGeom prst="rect">
                  <a:avLst/>
                </a:prstGeom>
              </p:spPr>
            </p:pic>
            <p:pic>
              <p:nvPicPr>
                <p:cNvPr id="88" name="Picture 87"/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9651" y="5952442"/>
                  <a:ext cx="177586" cy="206958"/>
                </a:xfrm>
                <a:prstGeom prst="rect">
                  <a:avLst/>
                </a:prstGeom>
              </p:spPr>
            </p:pic>
            <p:sp>
              <p:nvSpPr>
                <p:cNvPr id="89" name="TextBox 88"/>
                <p:cNvSpPr txBox="1"/>
                <p:nvPr/>
              </p:nvSpPr>
              <p:spPr>
                <a:xfrm>
                  <a:off x="446537" y="5705276"/>
                  <a:ext cx="381305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 smtClean="0">
                      <a:latin typeface="Segoe UI" panose="020B0502040204020203" pitchFamily="34" charset="0"/>
                    </a:rPr>
                    <a:t>Skype Entreprise vous permet </a:t>
                  </a:r>
                  <a:r>
                    <a:rPr lang="en-US" sz="800" smtClean="0">
                      <a:latin typeface="Segoe UI" panose="020B0502040204020203" pitchFamily="34" charset="0"/>
                    </a:rPr>
                    <a:t>de contacter</a:t>
                  </a:r>
                  <a:r>
                    <a:rPr lang="en-US" sz="800" dirty="0" smtClean="0">
                      <a:latin typeface="Segoe UI" panose="020B0502040204020203" pitchFamily="34" charset="0"/>
                    </a:rPr>
                    <a:t> un collègue ou un partenaire commercial.</a:t>
                  </a:r>
                  <a:endParaRPr lang="fr-FR" sz="8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441390" y="5945527"/>
                  <a:ext cx="3944721" cy="3849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5000"/>
                    </a:lnSpc>
                    <a:spcBef>
                      <a:spcPts val="300"/>
                    </a:spcBef>
                    <a:defRPr/>
                  </a:pPr>
                  <a:r>
                    <a:rPr lang="en-US" sz="800" dirty="0">
                      <a:latin typeface="Segoe UI" pitchFamily="34" charset="0"/>
                    </a:rPr>
                    <a:t>Skype vous permet de communiquer avec votre grand-mère ou de discuter avec des amis tout en jouant à des jeux vidéo.</a:t>
                  </a:r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212771" y="5431898"/>
                  <a:ext cx="206576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latin typeface="Segoe UI" panose="020B0502040204020203" pitchFamily="34" charset="0"/>
                    </a:rPr>
                    <a:t>Quelle version de Skype dois-je utiliser ?</a:t>
                  </a:r>
                  <a:endParaRPr lang="fr-FR" sz="12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6" name="TextBox 75"/>
              <p:cNvSpPr txBox="1"/>
              <p:nvPr/>
            </p:nvSpPr>
            <p:spPr>
              <a:xfrm>
                <a:off x="388448" y="535605"/>
                <a:ext cx="1676619" cy="1208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200" spc="-30" dirty="0" smtClean="0">
                    <a:latin typeface="Segoe UI" panose="020B0502040204020203" pitchFamily="34" charset="0"/>
                  </a:rPr>
                  <a:t>Transférer </a:t>
                </a:r>
                <a:r>
                  <a:rPr lang="en-US" sz="1200" spc="-30" dirty="0" err="1" smtClean="0">
                    <a:latin typeface="Segoe UI" panose="020B0502040204020203" pitchFamily="34" charset="0"/>
                  </a:rPr>
                  <a:t>vos</a:t>
                </a:r>
                <a:r>
                  <a:rPr lang="en-US" sz="1200" spc="-30" dirty="0" smtClean="0">
                    <a:latin typeface="Segoe UI" panose="020B0502040204020203" pitchFamily="34" charset="0"/>
                  </a:rPr>
                  <a:t> </a:t>
                </a:r>
                <a:r>
                  <a:rPr lang="pl-PL" sz="1200" spc="-30" dirty="0" smtClean="0">
                    <a:latin typeface="Segoe UI" panose="020B0502040204020203" pitchFamily="34" charset="0"/>
                  </a:rPr>
                  <a:t/>
                </a:r>
                <a:br>
                  <a:rPr lang="pl-PL" sz="1200" spc="-30" dirty="0" smtClean="0">
                    <a:latin typeface="Segoe UI" panose="020B0502040204020203" pitchFamily="34" charset="0"/>
                  </a:rPr>
                </a:br>
                <a:r>
                  <a:rPr lang="en-US" sz="1200" spc="-30" dirty="0" err="1" smtClean="0">
                    <a:latin typeface="Segoe UI" panose="020B0502040204020203" pitchFamily="34" charset="0"/>
                  </a:rPr>
                  <a:t>appels</a:t>
                </a:r>
                <a:endParaRPr lang="fr-FR" sz="1200" spc="-3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800" spc="-30" dirty="0" smtClean="0">
                    <a:latin typeface="Segoe UI" pitchFamily="34" charset="0"/>
                  </a:rPr>
                  <a:t>Vous voulez transférer </a:t>
                </a:r>
                <a:r>
                  <a:rPr lang="en-US" sz="800" spc="-30" dirty="0" err="1" smtClean="0">
                    <a:latin typeface="Segoe UI" pitchFamily="34" charset="0"/>
                  </a:rPr>
                  <a:t>vos</a:t>
                </a:r>
                <a:r>
                  <a:rPr lang="en-US" sz="800" spc="-30" dirty="0" smtClean="0">
                    <a:latin typeface="Segoe UI" pitchFamily="34" charset="0"/>
                  </a:rPr>
                  <a:t> </a:t>
                </a:r>
                <a:r>
                  <a:rPr lang="pl-PL" sz="800" spc="-30" dirty="0" smtClean="0">
                    <a:latin typeface="Segoe UI" pitchFamily="34" charset="0"/>
                  </a:rPr>
                  <a:t/>
                </a:r>
                <a:br>
                  <a:rPr lang="pl-PL" sz="800" spc="-30" dirty="0" smtClean="0">
                    <a:latin typeface="Segoe UI" pitchFamily="34" charset="0"/>
                  </a:rPr>
                </a:br>
                <a:r>
                  <a:rPr lang="en-US" sz="800" spc="-30" dirty="0" err="1" smtClean="0">
                    <a:latin typeface="Segoe UI" pitchFamily="34" charset="0"/>
                  </a:rPr>
                  <a:t>appels</a:t>
                </a:r>
                <a:r>
                  <a:rPr lang="en-US" sz="800" spc="-30" dirty="0" smtClean="0">
                    <a:latin typeface="Segoe UI" pitchFamily="34" charset="0"/>
                  </a:rPr>
                  <a:t> vers votre messagerie vocale, votre téléphone portable </a:t>
                </a:r>
                <a:r>
                  <a:rPr lang="pl-PL" sz="800" spc="-30" dirty="0" smtClean="0">
                    <a:latin typeface="Segoe UI" pitchFamily="34" charset="0"/>
                  </a:rPr>
                  <a:t/>
                </a:r>
                <a:br>
                  <a:rPr lang="pl-PL" sz="800" spc="-30" dirty="0" smtClean="0">
                    <a:latin typeface="Segoe UI" pitchFamily="34" charset="0"/>
                  </a:rPr>
                </a:br>
                <a:r>
                  <a:rPr lang="en-US" sz="800" spc="-30" dirty="0" err="1" smtClean="0">
                    <a:latin typeface="Segoe UI" pitchFamily="34" charset="0"/>
                  </a:rPr>
                  <a:t>ou</a:t>
                </a:r>
                <a:r>
                  <a:rPr lang="en-US" sz="800" spc="-30" dirty="0" smtClean="0">
                    <a:latin typeface="Segoe UI" pitchFamily="34" charset="0"/>
                  </a:rPr>
                  <a:t> votre chambre d’hôtel ?</a:t>
                </a:r>
                <a:endParaRPr lang="fr-FR" sz="800" spc="-3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72823" y="3717806"/>
                <a:ext cx="2731908" cy="3231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200" dirty="0" smtClean="0">
                    <a:latin typeface="Segoe UI" panose="020B0502040204020203" pitchFamily="34" charset="0"/>
                  </a:rPr>
                  <a:t>Désactiver le transfert d’appel</a:t>
                </a:r>
                <a:endParaRPr lang="fr-FR" sz="12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41627" y="623850"/>
                <a:ext cx="2445377" cy="1086834"/>
              </a:xfrm>
              <a:prstGeom prst="rect">
                <a:avLst/>
              </a:prstGeom>
            </p:spPr>
          </p:pic>
          <p:sp>
            <p:nvSpPr>
              <p:cNvPr id="80" name="Oval 79"/>
              <p:cNvSpPr/>
              <p:nvPr/>
            </p:nvSpPr>
            <p:spPr>
              <a:xfrm>
                <a:off x="1682860" y="498062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1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151971" y="1252238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3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2856732" y="1018057"/>
                <a:ext cx="197931" cy="19793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 smtClean="0">
                    <a:latin typeface="Segoe UI Semibold" panose="020B0702040204020203" pitchFamily="34" charset="0"/>
                  </a:rPr>
                  <a:t>2</a:t>
                </a:r>
                <a:endParaRPr lang="fr-FR" sz="900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379080" y="1726386"/>
                <a:ext cx="1873045" cy="1862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En bas et à gauche de la fenêtre principale Skype Entreprise, </a:t>
                </a:r>
                <a:r>
                  <a:rPr lang="en-US" sz="800" dirty="0" err="1" smtClean="0">
                    <a:latin typeface="Segoe UI" pitchFamily="34" charset="0"/>
                  </a:rPr>
                  <a:t>cliquez</a:t>
                </a:r>
                <a:r>
                  <a:rPr lang="en-US" sz="800" dirty="0" smtClean="0">
                    <a:latin typeface="Segoe UI" pitchFamily="34" charset="0"/>
                  </a:rPr>
                  <a:t> </a:t>
                </a:r>
                <a:r>
                  <a:rPr lang="en-US" sz="800" dirty="0" err="1" smtClean="0">
                    <a:latin typeface="Segoe UI" pitchFamily="34" charset="0"/>
                  </a:rPr>
                  <a:t>sur</a:t>
                </a:r>
                <a:r>
                  <a:rPr lang="en-US" sz="800" dirty="0" smtClean="0">
                    <a:latin typeface="Segoe UI" pitchFamily="34" charset="0"/>
                  </a:rPr>
                  <a:t> le </a:t>
                </a:r>
                <a:r>
                  <a:rPr lang="en-US" sz="800" dirty="0" err="1" smtClean="0">
                    <a:latin typeface="Segoe UI" pitchFamily="34" charset="0"/>
                  </a:rPr>
                  <a:t>bouton</a:t>
                </a:r>
                <a:r>
                  <a:rPr lang="en-US" sz="800" dirty="0" smtClean="0">
                    <a:latin typeface="Segoe UI" pitchFamily="34" charset="0"/>
                  </a:rPr>
                  <a:t> </a:t>
                </a:r>
                <a:r>
                  <a:rPr lang="en-US" sz="800" b="1" dirty="0" smtClean="0">
                    <a:latin typeface="Segoe UI" pitchFamily="34" charset="0"/>
                  </a:rPr>
                  <a:t>Transfert d’appel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Sélectionnez </a:t>
                </a:r>
                <a:r>
                  <a:rPr lang="en-US" sz="800" b="1" dirty="0" smtClean="0">
                    <a:latin typeface="Segoe UI" pitchFamily="34" charset="0"/>
                  </a:rPr>
                  <a:t>Transférer les appels vers</a:t>
                </a:r>
                <a:r>
                  <a:rPr lang="en-US" sz="800" dirty="0" smtClean="0">
                    <a:latin typeface="Segoe UI" pitchFamily="34" charset="0"/>
                  </a:rPr>
                  <a:t>.</a:t>
                </a: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 smtClean="0">
                    <a:latin typeface="Segoe UI" pitchFamily="34" charset="0"/>
                  </a:rPr>
                  <a:t>Sélectionnez </a:t>
                </a:r>
                <a:r>
                  <a:rPr lang="en-US" sz="800" b="1" dirty="0" smtClean="0">
                    <a:latin typeface="Segoe UI" pitchFamily="34" charset="0"/>
                  </a:rPr>
                  <a:t>Nouveau numéro ou contact</a:t>
                </a:r>
                <a:r>
                  <a:rPr lang="en-US" sz="800" dirty="0" smtClean="0">
                    <a:latin typeface="Segoe UI" pitchFamily="34" charset="0"/>
                  </a:rPr>
                  <a:t>. Choisissez un contact, ou tapez un numéro dans le champ Transférer les appels.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76160" y="4112760"/>
                <a:ext cx="2628571" cy="657143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</p:pic>
          <p:sp>
            <p:nvSpPr>
              <p:cNvPr id="120" name="Oval 119"/>
              <p:cNvSpPr/>
              <p:nvPr/>
            </p:nvSpPr>
            <p:spPr>
              <a:xfrm>
                <a:off x="2120398" y="4279841"/>
                <a:ext cx="753477" cy="727754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55566" y="1808136"/>
                <a:ext cx="1721962" cy="1863546"/>
              </a:xfrm>
              <a:prstGeom prst="rect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</p:pic>
          <p:grpSp>
            <p:nvGrpSpPr>
              <p:cNvPr id="72" name="Group 71"/>
              <p:cNvGrpSpPr/>
              <p:nvPr/>
            </p:nvGrpSpPr>
            <p:grpSpPr>
              <a:xfrm>
                <a:off x="4758785" y="245197"/>
                <a:ext cx="4215465" cy="887534"/>
                <a:chOff x="4757890" y="260811"/>
                <a:chExt cx="4215465" cy="887534"/>
              </a:xfrm>
            </p:grpSpPr>
            <p:sp>
              <p:nvSpPr>
                <p:cNvPr id="74" name="Subtitle 2"/>
                <p:cNvSpPr txBox="1">
                  <a:spLocks/>
                </p:cNvSpPr>
                <p:nvPr/>
              </p:nvSpPr>
              <p:spPr bwMode="auto">
                <a:xfrm>
                  <a:off x="6822169" y="727261"/>
                  <a:ext cx="2151186" cy="4210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lvl1pPr marL="0" indent="0" algn="ctr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ctr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sz="2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ctr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sz="24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ctr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ctr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n-US" sz="1200" dirty="0" smtClean="0">
                      <a:solidFill>
                        <a:schemeClr val="bg1"/>
                      </a:solidFill>
                      <a:latin typeface="Segoe UI" panose="020B0502040204020203" pitchFamily="34" charset="0"/>
                    </a:rPr>
                    <a:t>Skype Entreprise </a:t>
                  </a:r>
                </a:p>
                <a:p>
                  <a:pPr algn="r"/>
                  <a:r>
                    <a:rPr lang="en-US" sz="800" dirty="0" smtClean="0">
                      <a:solidFill>
                        <a:schemeClr val="bg1"/>
                      </a:solidFill>
                      <a:latin typeface="Segoe UI Semilight" panose="020B0402040204020203" pitchFamily="34" charset="0"/>
                    </a:rPr>
                    <a:t>Guide de démarrage rapide</a:t>
                  </a:r>
                  <a:endParaRPr lang="fr-FR" sz="800" dirty="0">
                    <a:solidFill>
                      <a:schemeClr val="bg1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</p:txBody>
            </p:sp>
            <p:sp>
              <p:nvSpPr>
                <p:cNvPr id="75" name="Subtitle 2"/>
                <p:cNvSpPr txBox="1">
                  <a:spLocks/>
                </p:cNvSpPr>
                <p:nvPr/>
              </p:nvSpPr>
              <p:spPr>
                <a:xfrm>
                  <a:off x="4757890" y="260811"/>
                  <a:ext cx="3787778" cy="388515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32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8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4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ctr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None/>
                    <a:defRPr sz="2000" kern="1200">
                      <a:solidFill>
                        <a:schemeClr val="tx1">
                          <a:tint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2000" dirty="0" smtClean="0">
                      <a:solidFill>
                        <a:schemeClr val="bg1"/>
                      </a:solidFill>
                      <a:latin typeface="Segoe UI Semibold" panose="020B0702040204020203" pitchFamily="34" charset="0"/>
                    </a:rPr>
                    <a:t>Configuration audio et passage d’appels</a:t>
                  </a:r>
                  <a:endParaRPr lang="fr-FR" sz="2000" dirty="0">
                    <a:solidFill>
                      <a:schemeClr val="bg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  <p:grpSp>
              <p:nvGrpSpPr>
                <p:cNvPr id="78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7248558" y="802581"/>
                  <a:ext cx="304800" cy="336550"/>
                  <a:chOff x="4542" y="490"/>
                  <a:chExt cx="192" cy="212"/>
                </a:xfrm>
              </p:grpSpPr>
              <p:sp>
                <p:nvSpPr>
                  <p:cNvPr id="79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4542" y="510"/>
                    <a:ext cx="192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1" name="Freeform 5"/>
                  <p:cNvSpPr>
                    <a:spLocks/>
                  </p:cNvSpPr>
                  <p:nvPr/>
                </p:nvSpPr>
                <p:spPr bwMode="auto">
                  <a:xfrm>
                    <a:off x="4546" y="490"/>
                    <a:ext cx="188" cy="188"/>
                  </a:xfrm>
                  <a:custGeom>
                    <a:avLst/>
                    <a:gdLst>
                      <a:gd name="T0" fmla="*/ 848 w 1207"/>
                      <a:gd name="T1" fmla="*/ 1207 h 1207"/>
                      <a:gd name="T2" fmla="*/ 687 w 1207"/>
                      <a:gd name="T3" fmla="*/ 1168 h 1207"/>
                      <a:gd name="T4" fmla="*/ 605 w 1207"/>
                      <a:gd name="T5" fmla="*/ 1175 h 1207"/>
                      <a:gd name="T6" fmla="*/ 36 w 1207"/>
                      <a:gd name="T7" fmla="*/ 605 h 1207"/>
                      <a:gd name="T8" fmla="*/ 42 w 1207"/>
                      <a:gd name="T9" fmla="*/ 524 h 1207"/>
                      <a:gd name="T10" fmla="*/ 0 w 1207"/>
                      <a:gd name="T11" fmla="*/ 359 h 1207"/>
                      <a:gd name="T12" fmla="*/ 359 w 1207"/>
                      <a:gd name="T13" fmla="*/ 0 h 1207"/>
                      <a:gd name="T14" fmla="*/ 522 w 1207"/>
                      <a:gd name="T15" fmla="*/ 39 h 1207"/>
                      <a:gd name="T16" fmla="*/ 604 w 1207"/>
                      <a:gd name="T17" fmla="*/ 32 h 1207"/>
                      <a:gd name="T18" fmla="*/ 1173 w 1207"/>
                      <a:gd name="T19" fmla="*/ 602 h 1207"/>
                      <a:gd name="T20" fmla="*/ 1167 w 1207"/>
                      <a:gd name="T21" fmla="*/ 684 h 1207"/>
                      <a:gd name="T22" fmla="*/ 1205 w 1207"/>
                      <a:gd name="T23" fmla="*/ 845 h 1207"/>
                      <a:gd name="T24" fmla="*/ 848 w 1207"/>
                      <a:gd name="T25" fmla="*/ 1207 h 12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207" h="1207">
                        <a:moveTo>
                          <a:pt x="848" y="1207"/>
                        </a:moveTo>
                        <a:cubicBezTo>
                          <a:pt x="792" y="1207"/>
                          <a:pt x="736" y="1194"/>
                          <a:pt x="687" y="1168"/>
                        </a:cubicBezTo>
                        <a:cubicBezTo>
                          <a:pt x="660" y="1172"/>
                          <a:pt x="632" y="1175"/>
                          <a:pt x="605" y="1175"/>
                        </a:cubicBezTo>
                        <a:cubicBezTo>
                          <a:pt x="292" y="1175"/>
                          <a:pt x="36" y="919"/>
                          <a:pt x="36" y="605"/>
                        </a:cubicBezTo>
                        <a:cubicBezTo>
                          <a:pt x="36" y="578"/>
                          <a:pt x="37" y="551"/>
                          <a:pt x="42" y="524"/>
                        </a:cubicBezTo>
                        <a:cubicBezTo>
                          <a:pt x="13" y="471"/>
                          <a:pt x="0" y="416"/>
                          <a:pt x="0" y="359"/>
                        </a:cubicBezTo>
                        <a:cubicBezTo>
                          <a:pt x="0" y="162"/>
                          <a:pt x="162" y="0"/>
                          <a:pt x="359" y="0"/>
                        </a:cubicBezTo>
                        <a:cubicBezTo>
                          <a:pt x="415" y="0"/>
                          <a:pt x="471" y="13"/>
                          <a:pt x="522" y="39"/>
                        </a:cubicBezTo>
                        <a:cubicBezTo>
                          <a:pt x="549" y="36"/>
                          <a:pt x="576" y="32"/>
                          <a:pt x="604" y="32"/>
                        </a:cubicBezTo>
                        <a:cubicBezTo>
                          <a:pt x="919" y="32"/>
                          <a:pt x="1173" y="288"/>
                          <a:pt x="1173" y="602"/>
                        </a:cubicBezTo>
                        <a:cubicBezTo>
                          <a:pt x="1173" y="629"/>
                          <a:pt x="1172" y="656"/>
                          <a:pt x="1167" y="684"/>
                        </a:cubicBezTo>
                        <a:cubicBezTo>
                          <a:pt x="1192" y="733"/>
                          <a:pt x="1205" y="789"/>
                          <a:pt x="1205" y="845"/>
                        </a:cubicBezTo>
                        <a:cubicBezTo>
                          <a:pt x="1207" y="1045"/>
                          <a:pt x="1045" y="1207"/>
                          <a:pt x="848" y="1207"/>
                        </a:cubicBezTo>
                      </a:path>
                    </a:pathLst>
                  </a:custGeom>
                  <a:solidFill>
                    <a:srgbClr val="FFFFFF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2" name="Freeform 7"/>
                  <p:cNvSpPr>
                    <a:spLocks/>
                  </p:cNvSpPr>
                  <p:nvPr/>
                </p:nvSpPr>
                <p:spPr bwMode="auto">
                  <a:xfrm>
                    <a:off x="4599" y="536"/>
                    <a:ext cx="80" cy="101"/>
                  </a:xfrm>
                  <a:custGeom>
                    <a:avLst/>
                    <a:gdLst>
                      <a:gd name="T0" fmla="*/ 349 w 515"/>
                      <a:gd name="T1" fmla="*/ 272 h 643"/>
                      <a:gd name="T2" fmla="*/ 232 w 515"/>
                      <a:gd name="T3" fmla="*/ 246 h 643"/>
                      <a:gd name="T4" fmla="*/ 138 w 515"/>
                      <a:gd name="T5" fmla="*/ 179 h 643"/>
                      <a:gd name="T6" fmla="*/ 237 w 515"/>
                      <a:gd name="T7" fmla="*/ 106 h 643"/>
                      <a:gd name="T8" fmla="*/ 423 w 515"/>
                      <a:gd name="T9" fmla="*/ 197 h 643"/>
                      <a:gd name="T10" fmla="*/ 487 w 515"/>
                      <a:gd name="T11" fmla="*/ 142 h 643"/>
                      <a:gd name="T12" fmla="*/ 247 w 515"/>
                      <a:gd name="T13" fmla="*/ 0 h 643"/>
                      <a:gd name="T14" fmla="*/ 3 w 515"/>
                      <a:gd name="T15" fmla="*/ 186 h 643"/>
                      <a:gd name="T16" fmla="*/ 154 w 515"/>
                      <a:gd name="T17" fmla="*/ 354 h 643"/>
                      <a:gd name="T18" fmla="*/ 312 w 515"/>
                      <a:gd name="T19" fmla="*/ 394 h 643"/>
                      <a:gd name="T20" fmla="*/ 375 w 515"/>
                      <a:gd name="T21" fmla="*/ 458 h 643"/>
                      <a:gd name="T22" fmla="*/ 259 w 515"/>
                      <a:gd name="T23" fmla="*/ 542 h 643"/>
                      <a:gd name="T24" fmla="*/ 61 w 515"/>
                      <a:gd name="T25" fmla="*/ 429 h 643"/>
                      <a:gd name="T26" fmla="*/ 0 w 515"/>
                      <a:gd name="T27" fmla="*/ 486 h 643"/>
                      <a:gd name="T28" fmla="*/ 259 w 515"/>
                      <a:gd name="T29" fmla="*/ 643 h 643"/>
                      <a:gd name="T30" fmla="*/ 515 w 515"/>
                      <a:gd name="T31" fmla="*/ 448 h 643"/>
                      <a:gd name="T32" fmla="*/ 349 w 515"/>
                      <a:gd name="T33" fmla="*/ 272 h 6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15" h="643">
                        <a:moveTo>
                          <a:pt x="349" y="272"/>
                        </a:moveTo>
                        <a:lnTo>
                          <a:pt x="232" y="246"/>
                        </a:lnTo>
                        <a:cubicBezTo>
                          <a:pt x="187" y="237"/>
                          <a:pt x="138" y="222"/>
                          <a:pt x="138" y="179"/>
                        </a:cubicBezTo>
                        <a:cubicBezTo>
                          <a:pt x="138" y="136"/>
                          <a:pt x="171" y="106"/>
                          <a:pt x="237" y="106"/>
                        </a:cubicBezTo>
                        <a:cubicBezTo>
                          <a:pt x="368" y="106"/>
                          <a:pt x="357" y="197"/>
                          <a:pt x="423" y="197"/>
                        </a:cubicBezTo>
                        <a:cubicBezTo>
                          <a:pt x="456" y="197"/>
                          <a:pt x="487" y="178"/>
                          <a:pt x="487" y="142"/>
                        </a:cubicBezTo>
                        <a:cubicBezTo>
                          <a:pt x="487" y="61"/>
                          <a:pt x="357" y="0"/>
                          <a:pt x="247" y="0"/>
                        </a:cubicBezTo>
                        <a:cubicBezTo>
                          <a:pt x="128" y="0"/>
                          <a:pt x="3" y="50"/>
                          <a:pt x="3" y="186"/>
                        </a:cubicBezTo>
                        <a:cubicBezTo>
                          <a:pt x="3" y="251"/>
                          <a:pt x="26" y="322"/>
                          <a:pt x="154" y="354"/>
                        </a:cubicBezTo>
                        <a:lnTo>
                          <a:pt x="312" y="394"/>
                        </a:lnTo>
                        <a:cubicBezTo>
                          <a:pt x="360" y="406"/>
                          <a:pt x="375" y="434"/>
                          <a:pt x="375" y="458"/>
                        </a:cubicBezTo>
                        <a:cubicBezTo>
                          <a:pt x="375" y="499"/>
                          <a:pt x="331" y="542"/>
                          <a:pt x="259" y="542"/>
                        </a:cubicBezTo>
                        <a:cubicBezTo>
                          <a:pt x="117" y="542"/>
                          <a:pt x="138" y="429"/>
                          <a:pt x="61" y="429"/>
                        </a:cubicBezTo>
                        <a:cubicBezTo>
                          <a:pt x="27" y="429"/>
                          <a:pt x="0" y="453"/>
                          <a:pt x="0" y="486"/>
                        </a:cubicBezTo>
                        <a:cubicBezTo>
                          <a:pt x="0" y="552"/>
                          <a:pt x="82" y="643"/>
                          <a:pt x="259" y="643"/>
                        </a:cubicBezTo>
                        <a:cubicBezTo>
                          <a:pt x="429" y="643"/>
                          <a:pt x="515" y="558"/>
                          <a:pt x="515" y="448"/>
                        </a:cubicBezTo>
                        <a:cubicBezTo>
                          <a:pt x="512" y="376"/>
                          <a:pt x="477" y="301"/>
                          <a:pt x="349" y="272"/>
                        </a:cubicBezTo>
                        <a:close/>
                      </a:path>
                    </a:pathLst>
                  </a:custGeom>
                  <a:solidFill>
                    <a:srgbClr val="00ADE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83" name="Group 82"/>
            <p:cNvGrpSpPr/>
            <p:nvPr/>
          </p:nvGrpSpPr>
          <p:grpSpPr>
            <a:xfrm>
              <a:off x="4495800" y="-5564"/>
              <a:ext cx="4648200" cy="1258827"/>
              <a:chOff x="4495800" y="-2355"/>
              <a:chExt cx="4648200" cy="1258827"/>
            </a:xfrm>
          </p:grpSpPr>
          <p:grpSp>
            <p:nvGrpSpPr>
              <p:cNvPr id="84" name="Group 83"/>
              <p:cNvGrpSpPr/>
              <p:nvPr/>
            </p:nvGrpSpPr>
            <p:grpSpPr>
              <a:xfrm>
                <a:off x="4495800" y="-2355"/>
                <a:ext cx="4648200" cy="1258827"/>
                <a:chOff x="4495800" y="0"/>
                <a:chExt cx="4648200" cy="1258827"/>
              </a:xfrm>
            </p:grpSpPr>
            <p:sp>
              <p:nvSpPr>
                <p:cNvPr id="93" name="Rectangle 92"/>
                <p:cNvSpPr/>
                <p:nvPr/>
              </p:nvSpPr>
              <p:spPr>
                <a:xfrm>
                  <a:off x="4495800" y="0"/>
                  <a:ext cx="4648200" cy="1258827"/>
                </a:xfrm>
                <a:prstGeom prst="rect">
                  <a:avLst/>
                </a:prstGeom>
                <a:solidFill>
                  <a:srgbClr val="00AF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94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7248558" y="834055"/>
                  <a:ext cx="304800" cy="304800"/>
                  <a:chOff x="4542" y="510"/>
                  <a:chExt cx="192" cy="192"/>
                </a:xfrm>
              </p:grpSpPr>
              <p:sp>
                <p:nvSpPr>
                  <p:cNvPr id="95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4542" y="510"/>
                    <a:ext cx="192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3" name="Freeform 7"/>
                  <p:cNvSpPr>
                    <a:spLocks/>
                  </p:cNvSpPr>
                  <p:nvPr/>
                </p:nvSpPr>
                <p:spPr bwMode="auto">
                  <a:xfrm>
                    <a:off x="4599" y="556"/>
                    <a:ext cx="80" cy="101"/>
                  </a:xfrm>
                  <a:custGeom>
                    <a:avLst/>
                    <a:gdLst>
                      <a:gd name="T0" fmla="*/ 349 w 515"/>
                      <a:gd name="T1" fmla="*/ 272 h 643"/>
                      <a:gd name="T2" fmla="*/ 232 w 515"/>
                      <a:gd name="T3" fmla="*/ 246 h 643"/>
                      <a:gd name="T4" fmla="*/ 138 w 515"/>
                      <a:gd name="T5" fmla="*/ 179 h 643"/>
                      <a:gd name="T6" fmla="*/ 237 w 515"/>
                      <a:gd name="T7" fmla="*/ 106 h 643"/>
                      <a:gd name="T8" fmla="*/ 423 w 515"/>
                      <a:gd name="T9" fmla="*/ 197 h 643"/>
                      <a:gd name="T10" fmla="*/ 487 w 515"/>
                      <a:gd name="T11" fmla="*/ 142 h 643"/>
                      <a:gd name="T12" fmla="*/ 247 w 515"/>
                      <a:gd name="T13" fmla="*/ 0 h 643"/>
                      <a:gd name="T14" fmla="*/ 3 w 515"/>
                      <a:gd name="T15" fmla="*/ 186 h 643"/>
                      <a:gd name="T16" fmla="*/ 154 w 515"/>
                      <a:gd name="T17" fmla="*/ 354 h 643"/>
                      <a:gd name="T18" fmla="*/ 312 w 515"/>
                      <a:gd name="T19" fmla="*/ 394 h 643"/>
                      <a:gd name="T20" fmla="*/ 375 w 515"/>
                      <a:gd name="T21" fmla="*/ 458 h 643"/>
                      <a:gd name="T22" fmla="*/ 259 w 515"/>
                      <a:gd name="T23" fmla="*/ 542 h 643"/>
                      <a:gd name="T24" fmla="*/ 61 w 515"/>
                      <a:gd name="T25" fmla="*/ 429 h 643"/>
                      <a:gd name="T26" fmla="*/ 0 w 515"/>
                      <a:gd name="T27" fmla="*/ 486 h 643"/>
                      <a:gd name="T28" fmla="*/ 259 w 515"/>
                      <a:gd name="T29" fmla="*/ 643 h 643"/>
                      <a:gd name="T30" fmla="*/ 515 w 515"/>
                      <a:gd name="T31" fmla="*/ 448 h 643"/>
                      <a:gd name="T32" fmla="*/ 349 w 515"/>
                      <a:gd name="T33" fmla="*/ 272 h 6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15" h="643">
                        <a:moveTo>
                          <a:pt x="349" y="272"/>
                        </a:moveTo>
                        <a:lnTo>
                          <a:pt x="232" y="246"/>
                        </a:lnTo>
                        <a:cubicBezTo>
                          <a:pt x="187" y="237"/>
                          <a:pt x="138" y="222"/>
                          <a:pt x="138" y="179"/>
                        </a:cubicBezTo>
                        <a:cubicBezTo>
                          <a:pt x="138" y="136"/>
                          <a:pt x="171" y="106"/>
                          <a:pt x="237" y="106"/>
                        </a:cubicBezTo>
                        <a:cubicBezTo>
                          <a:pt x="368" y="106"/>
                          <a:pt x="357" y="197"/>
                          <a:pt x="423" y="197"/>
                        </a:cubicBezTo>
                        <a:cubicBezTo>
                          <a:pt x="456" y="197"/>
                          <a:pt x="487" y="178"/>
                          <a:pt x="487" y="142"/>
                        </a:cubicBezTo>
                        <a:cubicBezTo>
                          <a:pt x="487" y="61"/>
                          <a:pt x="357" y="0"/>
                          <a:pt x="247" y="0"/>
                        </a:cubicBezTo>
                        <a:cubicBezTo>
                          <a:pt x="128" y="0"/>
                          <a:pt x="3" y="50"/>
                          <a:pt x="3" y="186"/>
                        </a:cubicBezTo>
                        <a:cubicBezTo>
                          <a:pt x="3" y="251"/>
                          <a:pt x="26" y="322"/>
                          <a:pt x="154" y="354"/>
                        </a:cubicBezTo>
                        <a:lnTo>
                          <a:pt x="312" y="394"/>
                        </a:lnTo>
                        <a:cubicBezTo>
                          <a:pt x="360" y="406"/>
                          <a:pt x="375" y="434"/>
                          <a:pt x="375" y="458"/>
                        </a:cubicBezTo>
                        <a:cubicBezTo>
                          <a:pt x="375" y="499"/>
                          <a:pt x="331" y="542"/>
                          <a:pt x="259" y="542"/>
                        </a:cubicBezTo>
                        <a:cubicBezTo>
                          <a:pt x="117" y="542"/>
                          <a:pt x="138" y="429"/>
                          <a:pt x="61" y="429"/>
                        </a:cubicBezTo>
                        <a:cubicBezTo>
                          <a:pt x="27" y="429"/>
                          <a:pt x="0" y="453"/>
                          <a:pt x="0" y="486"/>
                        </a:cubicBezTo>
                        <a:cubicBezTo>
                          <a:pt x="0" y="552"/>
                          <a:pt x="82" y="643"/>
                          <a:pt x="259" y="643"/>
                        </a:cubicBezTo>
                        <a:cubicBezTo>
                          <a:pt x="429" y="643"/>
                          <a:pt x="515" y="558"/>
                          <a:pt x="515" y="448"/>
                        </a:cubicBezTo>
                        <a:cubicBezTo>
                          <a:pt x="512" y="376"/>
                          <a:pt x="477" y="301"/>
                          <a:pt x="349" y="272"/>
                        </a:cubicBezTo>
                        <a:close/>
                      </a:path>
                    </a:pathLst>
                  </a:custGeom>
                  <a:solidFill>
                    <a:srgbClr val="00ADEB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85" name="Subtitle 2"/>
              <p:cNvSpPr txBox="1">
                <a:spLocks/>
              </p:cNvSpPr>
              <p:nvPr/>
            </p:nvSpPr>
            <p:spPr>
              <a:xfrm>
                <a:off x="5219812" y="536609"/>
                <a:ext cx="3733690" cy="3885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000" dirty="0" smtClean="0">
                    <a:solidFill>
                      <a:schemeClr val="bg1"/>
                    </a:solidFill>
                    <a:latin typeface="Segoe UI Semibold" panose="020B0702040204020203" pitchFamily="34" charset="0"/>
                  </a:rPr>
                  <a:t>Configuration audio et passage d’appels</a:t>
                </a:r>
                <a:endParaRPr lang="fr-FR" sz="200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86" name="Subtitle 2"/>
              <p:cNvSpPr txBox="1">
                <a:spLocks/>
              </p:cNvSpPr>
              <p:nvPr/>
            </p:nvSpPr>
            <p:spPr bwMode="auto">
              <a:xfrm>
                <a:off x="4998309" y="114167"/>
                <a:ext cx="2151186" cy="421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 smtClean="0">
                    <a:solidFill>
                      <a:schemeClr val="bg1"/>
                    </a:solidFill>
                    <a:latin typeface="Segoe UI" panose="020B0502040204020203" pitchFamily="34" charset="0"/>
                  </a:rPr>
                  <a:t>Skype Entreprise </a:t>
                </a:r>
              </a:p>
              <a:p>
                <a:pPr algn="l"/>
                <a:r>
                  <a:rPr lang="en-US" sz="800" dirty="0" smtClean="0">
                    <a:solidFill>
                      <a:schemeClr val="bg1"/>
                    </a:solidFill>
                    <a:latin typeface="Segoe UI Semilight" panose="020B0402040204020203" pitchFamily="34" charset="0"/>
                  </a:rPr>
                  <a:t>Guide de démarrage rapide</a:t>
                </a:r>
                <a:endParaRPr lang="fr-FR" sz="800" dirty="0">
                  <a:solidFill>
                    <a:schemeClr val="bg1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</p:txBody>
          </p:sp>
          <p:grpSp>
            <p:nvGrpSpPr>
              <p:cNvPr id="87" name="Group 4"/>
              <p:cNvGrpSpPr>
                <a:grpSpLocks noChangeAspect="1"/>
              </p:cNvGrpSpPr>
              <p:nvPr/>
            </p:nvGrpSpPr>
            <p:grpSpPr bwMode="auto">
              <a:xfrm>
                <a:off x="4724398" y="172309"/>
                <a:ext cx="304800" cy="304800"/>
                <a:chOff x="4542" y="510"/>
                <a:chExt cx="192" cy="192"/>
              </a:xfrm>
            </p:grpSpPr>
            <p:sp>
              <p:nvSpPr>
                <p:cNvPr id="90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542" y="510"/>
                  <a:ext cx="19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5"/>
                <p:cNvSpPr>
                  <a:spLocks/>
                </p:cNvSpPr>
                <p:nvPr/>
              </p:nvSpPr>
              <p:spPr bwMode="auto">
                <a:xfrm>
                  <a:off x="4545" y="513"/>
                  <a:ext cx="188" cy="188"/>
                </a:xfrm>
                <a:custGeom>
                  <a:avLst/>
                  <a:gdLst>
                    <a:gd name="T0" fmla="*/ 848 w 1207"/>
                    <a:gd name="T1" fmla="*/ 1207 h 1207"/>
                    <a:gd name="T2" fmla="*/ 687 w 1207"/>
                    <a:gd name="T3" fmla="*/ 1168 h 1207"/>
                    <a:gd name="T4" fmla="*/ 605 w 1207"/>
                    <a:gd name="T5" fmla="*/ 1175 h 1207"/>
                    <a:gd name="T6" fmla="*/ 36 w 1207"/>
                    <a:gd name="T7" fmla="*/ 605 h 1207"/>
                    <a:gd name="T8" fmla="*/ 42 w 1207"/>
                    <a:gd name="T9" fmla="*/ 524 h 1207"/>
                    <a:gd name="T10" fmla="*/ 0 w 1207"/>
                    <a:gd name="T11" fmla="*/ 359 h 1207"/>
                    <a:gd name="T12" fmla="*/ 359 w 1207"/>
                    <a:gd name="T13" fmla="*/ 0 h 1207"/>
                    <a:gd name="T14" fmla="*/ 522 w 1207"/>
                    <a:gd name="T15" fmla="*/ 39 h 1207"/>
                    <a:gd name="T16" fmla="*/ 604 w 1207"/>
                    <a:gd name="T17" fmla="*/ 32 h 1207"/>
                    <a:gd name="T18" fmla="*/ 1173 w 1207"/>
                    <a:gd name="T19" fmla="*/ 602 h 1207"/>
                    <a:gd name="T20" fmla="*/ 1167 w 1207"/>
                    <a:gd name="T21" fmla="*/ 684 h 1207"/>
                    <a:gd name="T22" fmla="*/ 1205 w 1207"/>
                    <a:gd name="T23" fmla="*/ 845 h 1207"/>
                    <a:gd name="T24" fmla="*/ 848 w 1207"/>
                    <a:gd name="T25" fmla="*/ 1207 h 1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07" h="1207">
                      <a:moveTo>
                        <a:pt x="848" y="1207"/>
                      </a:moveTo>
                      <a:cubicBezTo>
                        <a:pt x="792" y="1207"/>
                        <a:pt x="736" y="1194"/>
                        <a:pt x="687" y="1168"/>
                      </a:cubicBezTo>
                      <a:cubicBezTo>
                        <a:pt x="660" y="1172"/>
                        <a:pt x="632" y="1175"/>
                        <a:pt x="605" y="1175"/>
                      </a:cubicBezTo>
                      <a:cubicBezTo>
                        <a:pt x="292" y="1175"/>
                        <a:pt x="36" y="919"/>
                        <a:pt x="36" y="605"/>
                      </a:cubicBezTo>
                      <a:cubicBezTo>
                        <a:pt x="36" y="578"/>
                        <a:pt x="37" y="551"/>
                        <a:pt x="42" y="524"/>
                      </a:cubicBezTo>
                      <a:cubicBezTo>
                        <a:pt x="13" y="471"/>
                        <a:pt x="0" y="416"/>
                        <a:pt x="0" y="359"/>
                      </a:cubicBezTo>
                      <a:cubicBezTo>
                        <a:pt x="0" y="162"/>
                        <a:pt x="162" y="0"/>
                        <a:pt x="359" y="0"/>
                      </a:cubicBezTo>
                      <a:cubicBezTo>
                        <a:pt x="415" y="0"/>
                        <a:pt x="471" y="13"/>
                        <a:pt x="522" y="39"/>
                      </a:cubicBezTo>
                      <a:cubicBezTo>
                        <a:pt x="549" y="36"/>
                        <a:pt x="576" y="32"/>
                        <a:pt x="604" y="32"/>
                      </a:cubicBezTo>
                      <a:cubicBezTo>
                        <a:pt x="919" y="32"/>
                        <a:pt x="1173" y="288"/>
                        <a:pt x="1173" y="602"/>
                      </a:cubicBezTo>
                      <a:cubicBezTo>
                        <a:pt x="1173" y="629"/>
                        <a:pt x="1172" y="656"/>
                        <a:pt x="1167" y="684"/>
                      </a:cubicBezTo>
                      <a:cubicBezTo>
                        <a:pt x="1192" y="733"/>
                        <a:pt x="1205" y="789"/>
                        <a:pt x="1205" y="845"/>
                      </a:cubicBezTo>
                      <a:cubicBezTo>
                        <a:pt x="1207" y="1045"/>
                        <a:pt x="1045" y="1207"/>
                        <a:pt x="848" y="1207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7"/>
                <p:cNvSpPr>
                  <a:spLocks/>
                </p:cNvSpPr>
                <p:nvPr/>
              </p:nvSpPr>
              <p:spPr bwMode="auto">
                <a:xfrm>
                  <a:off x="4599" y="556"/>
                  <a:ext cx="80" cy="101"/>
                </a:xfrm>
                <a:custGeom>
                  <a:avLst/>
                  <a:gdLst>
                    <a:gd name="T0" fmla="*/ 349 w 515"/>
                    <a:gd name="T1" fmla="*/ 272 h 643"/>
                    <a:gd name="T2" fmla="*/ 232 w 515"/>
                    <a:gd name="T3" fmla="*/ 246 h 643"/>
                    <a:gd name="T4" fmla="*/ 138 w 515"/>
                    <a:gd name="T5" fmla="*/ 179 h 643"/>
                    <a:gd name="T6" fmla="*/ 237 w 515"/>
                    <a:gd name="T7" fmla="*/ 106 h 643"/>
                    <a:gd name="T8" fmla="*/ 423 w 515"/>
                    <a:gd name="T9" fmla="*/ 197 h 643"/>
                    <a:gd name="T10" fmla="*/ 487 w 515"/>
                    <a:gd name="T11" fmla="*/ 142 h 643"/>
                    <a:gd name="T12" fmla="*/ 247 w 515"/>
                    <a:gd name="T13" fmla="*/ 0 h 643"/>
                    <a:gd name="T14" fmla="*/ 3 w 515"/>
                    <a:gd name="T15" fmla="*/ 186 h 643"/>
                    <a:gd name="T16" fmla="*/ 154 w 515"/>
                    <a:gd name="T17" fmla="*/ 354 h 643"/>
                    <a:gd name="T18" fmla="*/ 312 w 515"/>
                    <a:gd name="T19" fmla="*/ 394 h 643"/>
                    <a:gd name="T20" fmla="*/ 375 w 515"/>
                    <a:gd name="T21" fmla="*/ 458 h 643"/>
                    <a:gd name="T22" fmla="*/ 259 w 515"/>
                    <a:gd name="T23" fmla="*/ 542 h 643"/>
                    <a:gd name="T24" fmla="*/ 61 w 515"/>
                    <a:gd name="T25" fmla="*/ 429 h 643"/>
                    <a:gd name="T26" fmla="*/ 0 w 515"/>
                    <a:gd name="T27" fmla="*/ 486 h 643"/>
                    <a:gd name="T28" fmla="*/ 259 w 515"/>
                    <a:gd name="T29" fmla="*/ 643 h 643"/>
                    <a:gd name="T30" fmla="*/ 515 w 515"/>
                    <a:gd name="T31" fmla="*/ 448 h 643"/>
                    <a:gd name="T32" fmla="*/ 349 w 515"/>
                    <a:gd name="T33" fmla="*/ 272 h 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15" h="643">
                      <a:moveTo>
                        <a:pt x="349" y="272"/>
                      </a:moveTo>
                      <a:lnTo>
                        <a:pt x="232" y="246"/>
                      </a:lnTo>
                      <a:cubicBezTo>
                        <a:pt x="187" y="237"/>
                        <a:pt x="138" y="222"/>
                        <a:pt x="138" y="179"/>
                      </a:cubicBezTo>
                      <a:cubicBezTo>
                        <a:pt x="138" y="136"/>
                        <a:pt x="171" y="106"/>
                        <a:pt x="237" y="106"/>
                      </a:cubicBezTo>
                      <a:cubicBezTo>
                        <a:pt x="368" y="106"/>
                        <a:pt x="357" y="197"/>
                        <a:pt x="423" y="197"/>
                      </a:cubicBezTo>
                      <a:cubicBezTo>
                        <a:pt x="456" y="197"/>
                        <a:pt x="487" y="178"/>
                        <a:pt x="487" y="142"/>
                      </a:cubicBezTo>
                      <a:cubicBezTo>
                        <a:pt x="487" y="61"/>
                        <a:pt x="357" y="0"/>
                        <a:pt x="247" y="0"/>
                      </a:cubicBezTo>
                      <a:cubicBezTo>
                        <a:pt x="128" y="0"/>
                        <a:pt x="3" y="50"/>
                        <a:pt x="3" y="186"/>
                      </a:cubicBezTo>
                      <a:cubicBezTo>
                        <a:pt x="3" y="251"/>
                        <a:pt x="26" y="322"/>
                        <a:pt x="154" y="354"/>
                      </a:cubicBezTo>
                      <a:lnTo>
                        <a:pt x="312" y="394"/>
                      </a:lnTo>
                      <a:cubicBezTo>
                        <a:pt x="360" y="406"/>
                        <a:pt x="375" y="434"/>
                        <a:pt x="375" y="458"/>
                      </a:cubicBezTo>
                      <a:cubicBezTo>
                        <a:pt x="375" y="499"/>
                        <a:pt x="331" y="542"/>
                        <a:pt x="259" y="542"/>
                      </a:cubicBezTo>
                      <a:cubicBezTo>
                        <a:pt x="117" y="542"/>
                        <a:pt x="138" y="429"/>
                        <a:pt x="61" y="429"/>
                      </a:cubicBezTo>
                      <a:cubicBezTo>
                        <a:pt x="27" y="429"/>
                        <a:pt x="0" y="453"/>
                        <a:pt x="0" y="486"/>
                      </a:cubicBezTo>
                      <a:cubicBezTo>
                        <a:pt x="0" y="552"/>
                        <a:pt x="82" y="643"/>
                        <a:pt x="259" y="643"/>
                      </a:cubicBezTo>
                      <a:cubicBezTo>
                        <a:pt x="429" y="643"/>
                        <a:pt x="515" y="558"/>
                        <a:pt x="515" y="448"/>
                      </a:cubicBezTo>
                      <a:cubicBezTo>
                        <a:pt x="512" y="376"/>
                        <a:pt x="477" y="301"/>
                        <a:pt x="349" y="272"/>
                      </a:cubicBezTo>
                      <a:close/>
                    </a:path>
                  </a:pathLst>
                </a:custGeom>
                <a:solidFill>
                  <a:srgbClr val="00ADEB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305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77381" y="76200"/>
            <a:ext cx="8573261" cy="6705600"/>
            <a:chOff x="277381" y="76200"/>
            <a:chExt cx="8573261" cy="6705600"/>
          </a:xfrm>
        </p:grpSpPr>
        <p:cxnSp>
          <p:nvCxnSpPr>
            <p:cNvPr id="14" name="Straight Connector 13" descr="&quot;&quot;"/>
            <p:cNvCxnSpPr/>
            <p:nvPr/>
          </p:nvCxnSpPr>
          <p:spPr>
            <a:xfrm>
              <a:off x="4572000" y="76200"/>
              <a:ext cx="0" cy="67056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/>
            <p:cNvGrpSpPr/>
            <p:nvPr/>
          </p:nvGrpSpPr>
          <p:grpSpPr>
            <a:xfrm>
              <a:off x="277381" y="544122"/>
              <a:ext cx="4189133" cy="4953171"/>
              <a:chOff x="4767114" y="371371"/>
              <a:chExt cx="4189133" cy="4953171"/>
            </a:xfrm>
          </p:grpSpPr>
          <p:sp>
            <p:nvSpPr>
              <p:cNvPr id="76" name="Rectangle 75" descr="Capture d’écran d’une personne avec son nom "/>
              <p:cNvSpPr/>
              <p:nvPr/>
            </p:nvSpPr>
            <p:spPr>
              <a:xfrm>
                <a:off x="4767114" y="371371"/>
                <a:ext cx="2464216" cy="23621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  <a:spcBef>
                    <a:spcPts val="300"/>
                  </a:spcBef>
                  <a:defRPr/>
                </a:pPr>
                <a:r>
                  <a:rPr lang="en-US" sz="1200" dirty="0">
                    <a:latin typeface="Segoe UI" panose="020B0502040204020203" pitchFamily="34" charset="0"/>
                  </a:rPr>
                  <a:t>Répondre à un appel</a:t>
                </a:r>
              </a:p>
              <a:p>
                <a:pPr>
                  <a:lnSpc>
                    <a:spcPct val="125000"/>
                  </a:lnSpc>
                  <a:spcBef>
                    <a:spcPts val="300"/>
                  </a:spcBef>
                  <a:defRPr/>
                </a:pPr>
                <a:r>
                  <a:rPr lang="en-US" sz="800" dirty="0">
                    <a:latin typeface="Segoe UI" pitchFamily="34" charset="0"/>
                  </a:rPr>
                  <a:t>Lorsque vous recevez un appel, une alerte s’affiche en bas et à gauche de votre écran. </a:t>
                </a: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dirty="0">
                    <a:latin typeface="Segoe UI" pitchFamily="34" charset="0"/>
                  </a:rPr>
                  <a:t>Pour répondre à l’appel, cliquez n’importe où dans la zone de la photo. </a:t>
                </a: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dirty="0">
                    <a:latin typeface="Segoe UI" pitchFamily="34" charset="0"/>
                  </a:rPr>
                  <a:t>Pour refuser l’appel, cliquez sur </a:t>
                </a:r>
                <a:r>
                  <a:rPr lang="en-US" sz="800" b="1" dirty="0">
                    <a:latin typeface="Segoe UI" pitchFamily="34" charset="0"/>
                  </a:rPr>
                  <a:t>Ignorer</a:t>
                </a:r>
                <a:r>
                  <a:rPr lang="en-US" sz="800" dirty="0">
                    <a:latin typeface="Segoe UI" pitchFamily="34" charset="0"/>
                  </a:rPr>
                  <a:t>. </a:t>
                </a: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dirty="0">
                    <a:latin typeface="Segoe UI" pitchFamily="34" charset="0"/>
                  </a:rPr>
                  <a:t>Pour démarrer une conversation par messagerie instantanée avec l’appelant plutôt qu’un appel audio, cliquez sur </a:t>
                </a:r>
                <a:r>
                  <a:rPr lang="en-US" sz="800" b="1" dirty="0">
                    <a:latin typeface="Segoe UI" pitchFamily="34" charset="0"/>
                  </a:rPr>
                  <a:t>Options</a:t>
                </a:r>
                <a:r>
                  <a:rPr lang="en-US" sz="800" dirty="0">
                    <a:latin typeface="Segoe UI" pitchFamily="34" charset="0"/>
                  </a:rPr>
                  <a:t>, puis sur </a:t>
                </a:r>
                <a:r>
                  <a:rPr lang="en-US" sz="800" b="1" dirty="0">
                    <a:latin typeface="Segoe UI" pitchFamily="34" charset="0"/>
                  </a:rPr>
                  <a:t>Répondre par un message instantané</a:t>
                </a:r>
                <a:r>
                  <a:rPr lang="en-US" sz="800" dirty="0">
                    <a:latin typeface="Segoe UI" pitchFamily="34" charset="0"/>
                  </a:rPr>
                  <a:t>.</a:t>
                </a: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dirty="0">
                    <a:latin typeface="Segoe UI" pitchFamily="34" charset="0"/>
                  </a:rPr>
                  <a:t>Pour refuser cet appel et les suivants jusqu’à votre prochain changement de statut, cliquez sur </a:t>
                </a:r>
                <a:r>
                  <a:rPr lang="en-US" sz="800" b="1" dirty="0">
                    <a:latin typeface="Segoe UI" pitchFamily="34" charset="0"/>
                  </a:rPr>
                  <a:t>Options</a:t>
                </a:r>
                <a:r>
                  <a:rPr lang="en-US" sz="800" dirty="0">
                    <a:latin typeface="Segoe UI" pitchFamily="34" charset="0"/>
                  </a:rPr>
                  <a:t>, puis sur </a:t>
                </a:r>
                <a:r>
                  <a:rPr lang="en-US" sz="800" b="1" dirty="0">
                    <a:latin typeface="Segoe UI" pitchFamily="34" charset="0"/>
                  </a:rPr>
                  <a:t>Définir sur Ne pas déranger</a:t>
                </a:r>
                <a:r>
                  <a:rPr lang="en-US" sz="800" dirty="0">
                    <a:latin typeface="Segoe UI" pitchFamily="34" charset="0"/>
                  </a:rPr>
                  <a:t>. 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7371504" y="685800"/>
                <a:ext cx="1435189" cy="1895011"/>
                <a:chOff x="3365410" y="1133877"/>
                <a:chExt cx="1435189" cy="1895011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6176" t="82114" r="8351" b="5578"/>
                <a:stretch/>
              </p:blipFill>
              <p:spPr>
                <a:xfrm>
                  <a:off x="3365410" y="2741850"/>
                  <a:ext cx="1435189" cy="287038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pic>
              <p:nvPicPr>
                <p:cNvPr id="150" name="Picture 149"/>
                <p:cNvPicPr/>
                <p:nvPr/>
              </p:nvPicPr>
              <p:blipFill rotWithShape="1">
                <a:blip r:embed="rId4"/>
                <a:srcRect l="1" t="4363" r="5054" b="-1"/>
                <a:stretch/>
              </p:blipFill>
              <p:spPr>
                <a:xfrm>
                  <a:off x="3365410" y="1133877"/>
                  <a:ext cx="1435189" cy="1609323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</p:grp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71273" y="775141"/>
                <a:ext cx="284181" cy="291659"/>
              </a:xfrm>
              <a:prstGeom prst="rect">
                <a:avLst/>
              </a:prstGeom>
            </p:spPr>
          </p:pic>
          <p:sp>
            <p:nvSpPr>
              <p:cNvPr id="151" name="TextBox 150"/>
              <p:cNvSpPr txBox="1"/>
              <p:nvPr/>
            </p:nvSpPr>
            <p:spPr>
              <a:xfrm>
                <a:off x="7382569" y="1844334"/>
                <a:ext cx="1161758" cy="438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900" dirty="0" smtClean="0">
                    <a:solidFill>
                      <a:schemeClr val="bg1"/>
                    </a:solidFill>
                    <a:latin typeface="Segoe UI" pitchFamily="34" charset="0"/>
                  </a:rPr>
                  <a:t>Sara Nyberg</a:t>
                </a:r>
              </a:p>
              <a:p>
                <a:pPr>
                  <a:lnSpc>
                    <a:spcPct val="125000"/>
                  </a:lnSpc>
                  <a:spcBef>
                    <a:spcPts val="300"/>
                  </a:spcBef>
                </a:pPr>
                <a:r>
                  <a:rPr lang="en-US" sz="700" dirty="0" smtClean="0">
                    <a:solidFill>
                      <a:schemeClr val="bg1"/>
                    </a:solidFill>
                    <a:latin typeface="Segoe UI" pitchFamily="34" charset="0"/>
                  </a:rPr>
                  <a:t>Responsable de compte</a:t>
                </a:r>
                <a:endParaRPr lang="fr-FR" sz="700" dirty="0">
                  <a:solidFill>
                    <a:schemeClr val="bg1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4767115" y="4070353"/>
                <a:ext cx="4072640" cy="1254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900" dirty="0" smtClean="0">
                    <a:latin typeface="Segoe UI" pitchFamily="34" charset="0"/>
                  </a:rPr>
                  <a:t>Dans le volet de réunion, cliquez sur              ou, dans le volet Participants, cliquez sur </a:t>
                </a:r>
                <a:r>
                  <a:t/>
                </a:r>
                <a:br/>
                <a:r>
                  <a:t/>
                </a:r>
                <a:br/>
                <a:endParaRPr lang="fr-FR" sz="900" b="1" dirty="0" smtClean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  <a:p>
                <a:pPr marL="22860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en-US" sz="800" dirty="0">
                    <a:latin typeface="Segoe UI" pitchFamily="34" charset="0"/>
                  </a:rPr>
                  <a:t>Sélectionnez un ou plusieurs (Ctrl-clic) de vos contacts, ou tapez le nom ou le numéro de quelqu’un dans le champ de recherche, puis sélectionnez-les dans les résultats. Cliquez sur </a:t>
                </a:r>
                <a:r>
                  <a:rPr lang="en-US" sz="800" b="1" dirty="0">
                    <a:latin typeface="Segoe UI" pitchFamily="34" charset="0"/>
                  </a:rPr>
                  <a:t>OK</a:t>
                </a:r>
                <a:r>
                  <a:rPr lang="en-US" sz="800" dirty="0">
                    <a:latin typeface="Segoe UI" pitchFamily="34" charset="0"/>
                  </a:rPr>
                  <a:t>. </a:t>
                </a:r>
              </a:p>
              <a:p>
                <a:pPr indent="230188">
                  <a:lnSpc>
                    <a:spcPct val="125000"/>
                  </a:lnSpc>
                  <a:spcBef>
                    <a:spcPts val="300"/>
                  </a:spcBef>
                  <a:defRPr/>
                </a:pPr>
                <a:r>
                  <a:rPr lang="en-US" sz="800" dirty="0">
                    <a:latin typeface="Segoe UI" pitchFamily="34" charset="0"/>
                  </a:rPr>
                  <a:t>Vos nouveaux invités reçoivent une invitation à participer à l’appel.  </a:t>
                </a:r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4767114" y="3659880"/>
                <a:ext cx="4189133" cy="3002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200" dirty="0" smtClean="0">
                    <a:latin typeface="Segoe UI" panose="020B0502040204020203" pitchFamily="34" charset="0"/>
                  </a:rPr>
                  <a:t>Inviter d’autres personnes à un appel</a:t>
                </a:r>
                <a:endParaRPr lang="fr-FR" sz="12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28133" y="3960155"/>
                <a:ext cx="362001" cy="342948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45091" y="4378467"/>
                <a:ext cx="922912" cy="224911"/>
              </a:xfrm>
              <a:prstGeom prst="rect">
                <a:avLst/>
              </a:prstGeom>
            </p:spPr>
          </p:pic>
        </p:grpSp>
        <p:grpSp>
          <p:nvGrpSpPr>
            <p:cNvPr id="10" name="Group 9"/>
            <p:cNvGrpSpPr/>
            <p:nvPr/>
          </p:nvGrpSpPr>
          <p:grpSpPr>
            <a:xfrm>
              <a:off x="4891612" y="424672"/>
              <a:ext cx="3959030" cy="5643474"/>
              <a:chOff x="4891612" y="424672"/>
              <a:chExt cx="3959030" cy="5643474"/>
            </a:xfrm>
          </p:grpSpPr>
          <p:sp>
            <p:nvSpPr>
              <p:cNvPr id="155" name="Rectangle 154"/>
              <p:cNvSpPr/>
              <p:nvPr/>
            </p:nvSpPr>
            <p:spPr>
              <a:xfrm>
                <a:off x="4891612" y="424672"/>
                <a:ext cx="1890188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300"/>
                  </a:spcAft>
                  <a:defRPr/>
                </a:pPr>
                <a:r>
                  <a:rPr lang="en-US" sz="1200" dirty="0">
                    <a:latin typeface="Segoe UI" panose="020B0502040204020203" pitchFamily="34" charset="0"/>
                  </a:rPr>
                  <a:t>Ajouter du son à une conversation par messagerie instantanée</a:t>
                </a:r>
              </a:p>
              <a:p>
                <a:pPr>
                  <a:lnSpc>
                    <a:spcPct val="125000"/>
                  </a:lnSpc>
                  <a:spcBef>
                    <a:spcPts val="300"/>
                  </a:spcBef>
                  <a:defRPr/>
                </a:pPr>
                <a:r>
                  <a:rPr lang="en-US" sz="800" dirty="0">
                    <a:latin typeface="Segoe UI" pitchFamily="34" charset="0"/>
                  </a:rPr>
                  <a:t>Dans la fenêtre de conversation, cliquez sur le bouton </a:t>
                </a:r>
                <a:r>
                  <a:rPr lang="en-US" sz="800" b="1" dirty="0" smtClean="0">
                    <a:latin typeface="Segoe UI" pitchFamily="34" charset="0"/>
                  </a:rPr>
                  <a:t>Téléphone</a:t>
                </a:r>
                <a:r>
                  <a:rPr lang="en-US" sz="800" dirty="0">
                    <a:latin typeface="Segoe UI" pitchFamily="34" charset="0"/>
                  </a:rPr>
                  <a:t>.</a:t>
                </a:r>
                <a:endParaRPr lang="fr-FR" sz="800" dirty="0"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4891612" y="2776197"/>
                <a:ext cx="3959030" cy="1315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latin typeface="Segoe UI" panose="020B0502040204020203" pitchFamily="34" charset="0"/>
                  </a:rPr>
                  <a:t>Utiliser les contrôles d’appel audio</a:t>
                </a:r>
              </a:p>
              <a:p>
                <a:pPr lvl="0" fontAlgn="auto">
                  <a:lnSpc>
                    <a:spcPct val="150000"/>
                  </a:lnSpc>
                  <a:spcBef>
                    <a:spcPts val="30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latin typeface="Segoe UI" pitchFamily="34" charset="0"/>
                  </a:rPr>
                  <a:t>Pendant un appel, appuyez sur les boutons correspondants pour effectuer les opérations suivantes :</a:t>
                </a:r>
              </a:p>
              <a:p>
                <a:pPr marL="228600" lvl="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800" dirty="0">
                    <a:latin typeface="Segoe UI" pitchFamily="34" charset="0"/>
                  </a:rPr>
                  <a:t>Pour mettre l’appel en attente, cliquez sur le bouton </a:t>
                </a:r>
                <a:r>
                  <a:rPr lang="en-US" sz="800" b="1" dirty="0">
                    <a:latin typeface="Segoe UI" pitchFamily="34" charset="0"/>
                  </a:rPr>
                  <a:t>Mettre en attente</a:t>
                </a:r>
                <a:r>
                  <a:rPr lang="en-US" sz="800" dirty="0">
                    <a:latin typeface="Segoe UI" pitchFamily="34" charset="0"/>
                  </a:rPr>
                  <a:t>. </a:t>
                </a:r>
              </a:p>
              <a:p>
                <a:pPr marL="228600" lvl="0" indent="-228600" fontAlgn="auto">
                  <a:lnSpc>
                    <a:spcPct val="125000"/>
                  </a:lnSpc>
                  <a:spcBef>
                    <a:spcPts val="3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800" dirty="0">
                    <a:latin typeface="Segoe UI" pitchFamily="34" charset="0"/>
                  </a:rPr>
                  <a:t>Pour désactiver le son, cliquez sur le bouton </a:t>
                </a:r>
                <a:r>
                  <a:rPr lang="en-US" sz="800" b="1" dirty="0">
                    <a:latin typeface="Segoe UI" pitchFamily="34" charset="0"/>
                  </a:rPr>
                  <a:t>Micro</a:t>
                </a:r>
                <a:r>
                  <a:rPr lang="en-US" sz="800" dirty="0">
                    <a:latin typeface="Segoe UI" pitchFamily="34" charset="0"/>
                  </a:rPr>
                  <a:t> dans la fenêtre de conversation. </a:t>
                </a: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6877083" y="513181"/>
                <a:ext cx="1800185" cy="2004462"/>
                <a:chOff x="6877083" y="513181"/>
                <a:chExt cx="1800185" cy="2004462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77083" y="513181"/>
                  <a:ext cx="1800185" cy="2004462"/>
                </a:xfrm>
                <a:prstGeom prst="rect">
                  <a:avLst/>
                </a:prstGeom>
                <a:ln w="6350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158" name="Oval 157"/>
                <p:cNvSpPr/>
                <p:nvPr/>
              </p:nvSpPr>
              <p:spPr>
                <a:xfrm>
                  <a:off x="7611560" y="2197722"/>
                  <a:ext cx="331229" cy="319921"/>
                </a:xfrm>
                <a:prstGeom prst="ellipse">
                  <a:avLst/>
                </a:prstGeom>
                <a:noFill/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940707" y="645727"/>
                  <a:ext cx="1383308" cy="246221"/>
                </a:xfrm>
                <a:prstGeom prst="rect">
                  <a:avLst/>
                </a:prstGeom>
                <a:solidFill>
                  <a:srgbClr val="F5FAFC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5000"/>
                    </a:lnSpc>
                  </a:pPr>
                  <a:r>
                    <a:rPr lang="en-US" sz="5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Segoe UI" pitchFamily="34" charset="0"/>
                    </a:rPr>
                    <a:t>Sara Nyberg</a:t>
                  </a:r>
                  <a:r>
                    <a:t/>
                  </a:r>
                  <a:br/>
                  <a:r>
                    <a:rPr lang="en-US" sz="3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Segoe UI" pitchFamily="34" charset="0"/>
                    </a:rPr>
                    <a:t>RESPONSABLE DE COMPTE, Disponible – Compatible avec la vidéo</a:t>
                  </a:r>
                  <a:endParaRPr lang="fr-FR" sz="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egoe UI" pitchFamily="34" charset="0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52" name="Picture 51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07626" y="714351"/>
                  <a:ext cx="102774" cy="102774"/>
                </a:xfrm>
                <a:prstGeom prst="rect">
                  <a:avLst/>
                </a:prstGeom>
              </p:spPr>
            </p:pic>
            <p:sp>
              <p:nvSpPr>
                <p:cNvPr id="8" name="Rectangle 7"/>
                <p:cNvSpPr/>
                <p:nvPr/>
              </p:nvSpPr>
              <p:spPr>
                <a:xfrm>
                  <a:off x="8171615" y="533849"/>
                  <a:ext cx="152400" cy="75751"/>
                </a:xfrm>
                <a:prstGeom prst="rect">
                  <a:avLst/>
                </a:prstGeom>
                <a:solidFill>
                  <a:srgbClr val="00AF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6456572" y="3934048"/>
                <a:ext cx="2394070" cy="2134098"/>
                <a:chOff x="6473503" y="4097428"/>
                <a:chExt cx="2394070" cy="2134098"/>
              </a:xfrm>
            </p:grpSpPr>
            <p:pic>
              <p:nvPicPr>
                <p:cNvPr id="11" name="Picture 10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473503" y="4097428"/>
                  <a:ext cx="2394070" cy="2134098"/>
                </a:xfrm>
                <a:prstGeom prst="rect">
                  <a:avLst/>
                </a:prstGeom>
              </p:spPr>
            </p:pic>
            <p:sp>
              <p:nvSpPr>
                <p:cNvPr id="15" name="Rectangle 14"/>
                <p:cNvSpPr/>
                <p:nvPr/>
              </p:nvSpPr>
              <p:spPr>
                <a:xfrm>
                  <a:off x="8080174" y="4560679"/>
                  <a:ext cx="73152" cy="64008"/>
                </a:xfrm>
                <a:prstGeom prst="rect">
                  <a:avLst/>
                </a:prstGeom>
                <a:solidFill>
                  <a:srgbClr val="E8D4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3" name="Picture 52"/>
                <p:cNvPicPr/>
                <p:nvPr/>
              </p:nvPicPr>
              <p:blipFill rotWithShape="1">
                <a:blip r:embed="rId4"/>
                <a:srcRect l="1" t="4363" r="5054" b="-1"/>
                <a:stretch/>
              </p:blipFill>
              <p:spPr>
                <a:xfrm>
                  <a:off x="6874982" y="4557250"/>
                  <a:ext cx="1225515" cy="1372348"/>
                </a:xfrm>
                <a:prstGeom prst="rect">
                  <a:avLst/>
                </a:prstGeom>
                <a:ln w="3175">
                  <a:noFill/>
                </a:ln>
              </p:spPr>
            </p:pic>
            <p:sp>
              <p:nvSpPr>
                <p:cNvPr id="58" name="Rectangle 57"/>
                <p:cNvSpPr/>
                <p:nvPr/>
              </p:nvSpPr>
              <p:spPr>
                <a:xfrm>
                  <a:off x="7815934" y="4109158"/>
                  <a:ext cx="152400" cy="75751"/>
                </a:xfrm>
                <a:prstGeom prst="rect">
                  <a:avLst/>
                </a:prstGeom>
                <a:solidFill>
                  <a:srgbClr val="00AF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6840859" y="5701864"/>
                  <a:ext cx="1161758" cy="2483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5000"/>
                    </a:lnSpc>
                    <a:spcBef>
                      <a:spcPts val="300"/>
                    </a:spcBef>
                  </a:pPr>
                  <a:r>
                    <a:rPr lang="en-US" sz="900" dirty="0" smtClean="0">
                      <a:solidFill>
                        <a:schemeClr val="bg1"/>
                      </a:solidFill>
                      <a:latin typeface="Segoe UI" pitchFamily="34" charset="0"/>
                    </a:rPr>
                    <a:t>Sara Nyberg</a:t>
                  </a:r>
                </a:p>
              </p:txBody>
            </p:sp>
          </p:grpSp>
          <p:sp>
            <p:nvSpPr>
              <p:cNvPr id="62" name="TextBox 61"/>
              <p:cNvSpPr txBox="1"/>
              <p:nvPr/>
            </p:nvSpPr>
            <p:spPr>
              <a:xfrm>
                <a:off x="4891612" y="4046800"/>
                <a:ext cx="1476381" cy="15158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dirty="0">
                    <a:latin typeface="Segoe UI" pitchFamily="34" charset="0"/>
                  </a:rPr>
                  <a:t>Si le transfert d’appel est disponible pour votre compte, cliquez sur le bouton </a:t>
                </a:r>
                <a:r>
                  <a:rPr lang="en-US" sz="800" b="1" dirty="0">
                    <a:latin typeface="Segoe UI" pitchFamily="34" charset="0"/>
                  </a:rPr>
                  <a:t>Transférer</a:t>
                </a:r>
                <a:r>
                  <a:rPr lang="en-US" sz="800" dirty="0">
                    <a:latin typeface="Segoe UI" pitchFamily="34" charset="0"/>
                  </a:rPr>
                  <a:t>, puis sélectionnez le numéro souhaité. </a:t>
                </a:r>
              </a:p>
              <a:p>
                <a:pPr marL="228600" indent="-228600">
                  <a:lnSpc>
                    <a:spcPct val="125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800" dirty="0">
                    <a:latin typeface="Segoe UI" pitchFamily="34" charset="0"/>
                  </a:rPr>
                  <a:t>Pour raccrocher, cliquez sur le bouton </a:t>
                </a:r>
                <a:r>
                  <a:rPr lang="en-US" sz="800" b="1" dirty="0">
                    <a:latin typeface="Segoe UI" pitchFamily="34" charset="0"/>
                  </a:rPr>
                  <a:t>Téléphone</a:t>
                </a:r>
                <a:r>
                  <a:rPr lang="en-US" sz="800" dirty="0">
                    <a:latin typeface="Segoe UI" pitchFamily="34" charset="0"/>
                  </a:rPr>
                  <a:t> dans la fenêtre de conversation. </a:t>
                </a:r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8127214" y="4545978"/>
                <a:ext cx="191537" cy="194492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7236657" y="5794670"/>
                <a:ext cx="262508" cy="265627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8353322" y="4548829"/>
                <a:ext cx="183459" cy="194492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7709292" y="5791948"/>
                <a:ext cx="262508" cy="265627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45360" y="2520378"/>
            <a:ext cx="1321840" cy="1714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5348" y="1239551"/>
            <a:ext cx="1307887" cy="44222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21411" y="1831474"/>
            <a:ext cx="412729" cy="10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1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97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IntlLangReview xmlns="4873beb7-5857-4685-be1f-d57550cc96cc">false</IntlLangReview>
    <LocLastLocAttemptVersionLookup xmlns="4873beb7-5857-4685-be1f-d57550cc96cc">856206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ppVerPrimary xmlns="4873beb7-5857-4685-be1f-d57550cc96cc" xsi:nil="true"/>
    <AssetStart xmlns="4873beb7-5857-4685-be1f-d57550cc96cc">2012-10-11T07:00:00+00:00</AssetStart>
    <FriendlyTitle xmlns="4873beb7-5857-4685-be1f-d57550cc96cc" xsi:nil="true"/>
    <MarketSpecific xmlns="4873beb7-5857-4685-be1f-d57550cc96cc">false</MarketSpecific>
    <PublishStatusLookup xmlns="4873beb7-5857-4685-be1f-d57550cc96cc">
      <Value>1621751</Value>
    </PublishStatusLookup>
    <APAuthor xmlns="4873beb7-5857-4685-be1f-d57550cc96cc">
      <UserInfo>
        <DisplayName>System Account</DisplayName>
        <AccountId>1749</AccountId>
        <AccountType/>
      </UserInfo>
    </APAuthor>
    <IntlLangReviewer xmlns="4873beb7-5857-4685-be1f-d57550cc96cc" xsi:nil="true"/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>103455868</NumericId>
    <ParentAssetId xmlns="4873beb7-5857-4685-be1f-d57550cc96cc">AF103015613</ParentAssetId>
    <OriginalSourceMarket xmlns="4873beb7-5857-4685-be1f-d57550cc96cc" xsi:nil="true"/>
    <ApprovalStatus xmlns="4873beb7-5857-4685-be1f-d57550cc96cc">InProgress</ApprovalStatus>
    <EditorialTags xmlns="4873beb7-5857-4685-be1f-d57550cc96cc" xsi:nil="true"/>
    <LocComments xmlns="4873beb7-5857-4685-be1f-d57550cc96cc">Intl_Localizable</LocComments>
    <LocRecommendedHandoff xmlns="4873beb7-5857-4685-be1f-d57550cc96cc">FY13HOJun1</LocRecommendedHandoff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NA</AssetType>
    <MachineTranslated xmlns="4873beb7-5857-4685-be1f-d57550cc96cc">false</MachineTranslated>
    <OutputCachingOn xmlns="4873beb7-5857-4685-be1f-d57550cc96cc">false</OutputCachingOn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>t:Tier 1,t:Tier 2,t:Tier 3</LocMarketGroupTiers2>
    <ClipArtFilename xmlns="4873beb7-5857-4685-be1f-d57550cc96cc" xsi:nil="true"/>
    <CSXHash xmlns="4873beb7-5857-4685-be1f-d57550cc96cc" xsi:nil="true"/>
    <DirectSourceMarket xmlns="4873beb7-5857-4685-be1f-d57550cc96cc" xsi:nil="true"/>
    <PlannedPubDate xmlns="4873beb7-5857-4685-be1f-d57550cc96cc">2012-09-28T07:00:00+00:00</PlannedPubDate>
    <Size xmlns="4873beb7-5857-4685-be1f-d57550cc96cc">300kb</Size>
    <CategoryTagsTaxHTField11 xmlns="4873beb7-5857-4685-be1f-d57550cc96cc">
      <Terms xmlns="http://schemas.microsoft.com/office/infopath/2007/PartnerControls"/>
    </CategoryTagsTaxHTField11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imesCloned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pplications xmlns="4873beb7-5857-4685-be1f-d57550cc96cc">
      <Value>1651</Value>
      <Value>1791</Value>
    </Applications>
    <AssetId xmlns="4873beb7-5857-4685-be1f-d57550cc96cc">AF103455868</AssetId>
    <AuthorGroup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OOCacheId xmlns="4873beb7-5857-4685-be1f-d57550cc96cc" xsi:nil="true"/>
    <IsDeleted xmlns="4873beb7-5857-4685-be1f-d57550cc96cc">false</IsDeleted>
    <HiddenCategoryTagsTaxHTField0 xmlns="4873beb7-5857-4685-be1f-d57550cc96cc">
      <Terms xmlns="http://schemas.microsoft.com/office/infopath/2007/PartnerControls"/>
    </HiddenCategoryTagsTaxHTField0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>RTM/RTW</Milestone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PArbitraryFile" ma:contentTypeID="0x0101006EDDDB5EE6D98C44930B742096920B30020100945995BAC74E6347BD6C979F46C6273B" ma:contentTypeVersion="86" ma:contentTypeDescription="Create a new document." ma:contentTypeScope="" ma:versionID="47362dbd0b2e04c99e18350883780ba7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4d33c9699287bf5bb5d1976bc78824fa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Size"/>
                <xsd:element ref="ns2:AcquiredFrom" minOccurs="0"/>
                <xsd:element ref="ns2:UACurrentWords" minOccurs="0"/>
                <xsd:element ref="ns2:ApplicationCode" minOccurs="0"/>
                <xsd:element ref="ns2:ApplicationId" minOccurs="0"/>
                <xsd:element ref="ns2:Applications" minOccurs="0"/>
                <xsd:element ref="ns2:ApprovalLog" minOccurs="0"/>
                <xsd:element ref="ns2:ApprovalStatus" minOccurs="0"/>
                <xsd:element ref="ns2:FeedAppVer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uthorGroup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CategoryTagsTaxHTField11" minOccurs="0"/>
                <xsd:element ref="ns2:ClipArtFilename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FeatureTagsTaxHTField0" minOccurs="0"/>
                <xsd:element ref="ns2:FriendlyTitle" minOccurs="0"/>
                <xsd:element ref="ns2:HandoffToMSDN" minOccurs="0"/>
                <xsd:element ref="ns2:HiddenCategoryTagsTaxHTField0" minOccurs="0"/>
                <xsd:element ref="ns2:InProjectListLookup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LegacyData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NumericId" minOccurs="0"/>
                <xsd:element ref="ns2:NumOfRatingsLookup" minOccurs="0"/>
                <xsd:element ref="ns2:OOCacheId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AppVerPrimary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Size" ma:index="1" ma:displayName="Size of File" ma:default="" ma:internalName="Size" ma:readOnly="false">
      <xsd:simpleType>
        <xsd:restriction base="dms:Text"/>
      </xsd:simpleType>
    </xsd:element>
    <xsd:element name="AcquiredFrom" ma:index="2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3" nillable="true" ma:displayName="Actual Word Count" ma:default="" ma:internalName="UACurrentWords" ma:readOnly="false">
      <xsd:simpleType>
        <xsd:restriction base="dms:Unknown"/>
      </xsd:simpleType>
    </xsd:element>
    <xsd:element name="ApplicationCode" ma:index="4" nillable="true" ma:displayName="Application Code" ma:default="" ma:list="{3B69E247-3408-4B27-BC34-375E2E9451F9}" ma:internalName="ApplicationCode" ma:readOnly="true" ma:showField="AppVerCod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Id" ma:index="5" nillable="true" ma:displayName="Application ID" ma:default="" ma:list="{3B69E247-3408-4B27-BC34-375E2E9451F9}" ma:internalName="ApplicationId" ma:readOnly="true" ma:showField="AssetId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lications" ma:index="6" nillable="true" ma:displayName="Applications (With Version)" ma:default="" ma:description="Applications this asset is associated with" ma:list="{3B69E247-3408-4B27-BC34-375E2E9451F9}" ma:internalName="Applications" ma:readOnly="false" ma:showField="Titl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pprovalLog" ma:index="7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8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FeedAppVer" ma:index="9" nillable="true" ma:displayName="AppVer" ma:default="" ma:hidden="true" ma:list="{3B69E247-3408-4B27-BC34-375E2E9451F9}" ma:internalName="FeedAppVer" ma:readOnly="true" ma:showField="AppVerForLookup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ssetStart" ma:index="10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11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12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13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4" nillable="true" ma:displayName="Asset Type" ma:default="" ma:internalName="AssetType" ma:readOnly="false">
      <xsd:simpleType>
        <xsd:restriction base="dms:Unknown"/>
      </xsd:simpleType>
    </xsd:element>
    <xsd:element name="APAuthor" ma:index="15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thorGroup" ma:index="16" nillable="true" ma:displayName="Author Group" ma:default="" ma:internalName="AuthorGroup" ma:readOnly="false">
      <xsd:simpleType>
        <xsd:restriction base="dms:Choice">
          <xsd:enumeration value="AWSUA"/>
          <xsd:enumeration value="ITProUA"/>
          <xsd:enumeration value="PMG"/>
          <xsd:enumeration value="Partner UA"/>
          <xsd:enumeration value="Acquired"/>
          <xsd:enumeration value="BCM"/>
          <xsd:enumeration value="MSC"/>
          <xsd:enumeration value="Intl Site Management"/>
          <xsd:enumeration value="Other"/>
        </xsd:restriction>
      </xsd:simpleType>
    </xsd:element>
    <xsd:element name="AverageRating" ma:index="17" nillable="true" ma:displayName="Average Rating" ma:internalName="AverageRating" ma:readOnly="false">
      <xsd:simpleType>
        <xsd:restriction base="dms:Text"/>
      </xsd:simpleType>
    </xsd:element>
    <xsd:element name="BlockPublish" ma:index="18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9" nillable="true" ma:displayName="Bug Number" ma:default="" ma:internalName="BugNumber" ma:readOnly="false">
      <xsd:simpleType>
        <xsd:restriction base="dms:Text"/>
      </xsd:simpleType>
    </xsd:element>
    <xsd:element name="CampaignTagsTaxHTField0" ma:index="21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tegoryTagsTaxHTField11" ma:index="23" nillable="true" ma:taxonomy="true" ma:internalName="CategoryTagsTaxHTField11" ma:taxonomyFieldName="CategoryTags" ma:displayName="Category Tags" ma:readOnly="false" ma:default="" ma:fieldId="{24797cbb-132b-4ad7-b1f7-0c1bcff0c38a}" ma:taxonomyMulti="true" ma:sspId="8f79753a-75d3-41f5-8ca3-40b843941b4f" ma:termSetId="52678d52-26de-467b-a7b9-d4d1c4c8b24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lipArtFilename" ma:index="24" nillable="true" ma:displayName="Clip Art Name" ma:default="" ma:internalName="ClipArtFilename" ma:readOnly="false">
      <xsd:simpleType>
        <xsd:restriction base="dms:Text"/>
      </xsd:simpleType>
    </xsd:element>
    <xsd:element name="ContentItem" ma:index="25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7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30" nillable="true" ma:displayName="CSX Hash" ma:default="" ma:internalName="CSXHash" ma:readOnly="false">
      <xsd:simpleType>
        <xsd:restriction base="dms:Text"/>
      </xsd:simpleType>
    </xsd:element>
    <xsd:element name="CSXSubmissionMarket" ma:index="31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32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33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4" nillable="true" ma:displayName="Deleted?" ma:default="" ma:internalName="IsDeleted" ma:readOnly="false">
      <xsd:simpleType>
        <xsd:restriction base="dms:Boolean"/>
      </xsd:simpleType>
    </xsd:element>
    <xsd:element name="APDescription" ma:index="35" nillable="true" ma:displayName="Description" ma:default="" ma:internalName="APDescription" ma:readOnly="false">
      <xsd:simpleType>
        <xsd:restriction base="dms:Note"/>
      </xsd:simpleType>
    </xsd:element>
    <xsd:element name="DirectSourceMarket" ma:index="36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7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8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9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40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41" nillable="true" ma:displayName="Editorial Tags" ma:default="" ma:internalName="EditorialTags">
      <xsd:simpleType>
        <xsd:restriction base="dms:Unknown"/>
      </xsd:simpleType>
    </xsd:element>
    <xsd:element name="FeatureTagsTaxHTField0" ma:index="43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riendlyTitle" ma:index="44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HandoffToMSDN" ma:index="45" nillable="true" ma:displayName="Handoff To MSDN Date" ma:default="" ma:internalName="HandoffToMSDN" ma:readOnly="false">
      <xsd:simpleType>
        <xsd:restriction base="dms:DateTime"/>
      </xsd:simpleType>
    </xsd:element>
    <xsd:element name="HiddenCategoryTagsTaxHTField0" ma:index="47" nillable="true" ma:taxonomy="true" ma:internalName="HiddenCategoryTagsTaxHTField0" ma:taxonomyFieldName="HiddenCategoryTags" ma:displayName="Hidden Category" ma:readOnly="false" ma:default="" ma:fieldId="{50ad4411-6c46-40b6-a719-09bfd72caf6b}" ma:taxonomyMulti="true" ma:sspId="8f79753a-75d3-41f5-8ca3-40b843941b4f" ma:termSetId="db61d45c-64f2-4e37-a8e3-d5adce206e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ProjectListLookup" ma:index="48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ternalTagsTaxHTField0" ma:index="50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51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2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3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4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5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6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7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8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9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60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61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2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3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4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5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6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7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8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egacyData" ma:index="69" nillable="true" ma:displayName="Legacy Data" ma:default="" ma:internalName="LegacyData" ma:readOnly="false">
      <xsd:simpleType>
        <xsd:restriction base="dms:Note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NumericId" ma:index="94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5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6" nillable="true" ma:displayName="OOCacheId" ma:internalName="OOCacheId" ma:readOnly="false">
      <xsd:simpleType>
        <xsd:restriction base="dms:Text"/>
      </xsd:simpleType>
    </xsd:element>
    <xsd:element name="OriginAsset" ma:index="97" nillable="true" ma:displayName="Origin Asset" ma:default="" ma:internalName="OriginAsset" ma:readOnly="false">
      <xsd:simpleType>
        <xsd:restriction base="dms:Text"/>
      </xsd:simpleType>
    </xsd:element>
    <xsd:element name="OriginalRelease" ma:index="98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99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0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1" nillable="true" ma:displayName="Parent Asset Id" ma:default="" ma:internalName="ParentAssetId" ma:readOnly="false">
      <xsd:simpleType>
        <xsd:restriction base="dms:Text"/>
      </xsd:simpleType>
    </xsd:element>
    <xsd:element name="PlannedPubDate" ma:index="102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3" nillable="true" ma:displayName="Policheck Words" ma:default="" ma:internalName="PolicheckWords" ma:readOnly="false">
      <xsd:simpleType>
        <xsd:restriction base="dms:Text"/>
      </xsd:simpleType>
    </xsd:element>
    <xsd:element name="AppVerPrimary" ma:index="104" nillable="true" ma:displayName="Primary Application Version" ma:default="" ma:indexed="true" ma:list="{3B69E247-3408-4B27-BC34-375E2E9451F9}" ma:internalName="AppVerPrimary" ma:showField="Title" ma:web="4873beb7-5857-4685-be1f-d57550cc96cc">
      <xsd:simpleType>
        <xsd:restriction base="dms:Lookup"/>
      </xsd:simpleType>
    </xsd:element>
    <xsd:element name="BusinessGroup" ma:index="105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6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7" nillable="true" ma:displayName="Provider" ma:default="" ma:internalName="Provider" ma:readOnly="false">
      <xsd:simpleType>
        <xsd:restriction base="dms:Unknown"/>
      </xsd:simpleType>
    </xsd:element>
    <xsd:element name="Providers" ma:index="108" nillable="true" ma:displayName="Providers" ma:default="" ma:internalName="Providers">
      <xsd:simpleType>
        <xsd:restriction base="dms:Unknown"/>
      </xsd:simpleType>
    </xsd:element>
    <xsd:element name="PublishStatusLookup" ma:index="109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0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1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2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4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6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7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8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19" nillable="true" ma:displayName="Submitter ID" ma:default="" ma:internalName="SubmitterId" ma:readOnly="false">
      <xsd:simpleType>
        <xsd:restriction base="dms:Text"/>
      </xsd:simpleType>
    </xsd:element>
    <xsd:element name="TaxCatchAll" ma:index="120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1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humbnailAssetId" ma:index="122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3" nillable="true" ma:displayName="Times Cloned" ma:default="" ma:internalName="TimesCloned" ma:readOnly="false">
      <xsd:simpleType>
        <xsd:restriction base="dms:Number"/>
      </xsd:simpleType>
    </xsd:element>
    <xsd:element name="TrustLevel" ma:index="125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6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27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28" nillable="true" ma:displayName="UA Notes" ma:default="" ma:internalName="UANotes" ma:readOnly="false">
      <xsd:simpleType>
        <xsd:restriction base="dms:Note"/>
      </xsd:simpleType>
    </xsd:element>
    <xsd:element name="VoteCount" ma:index="129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2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E7FB4E-27CC-4001-A9F4-BECB9E209651}">
  <ds:schemaRefs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4873beb7-5857-4685-be1f-d57550cc96c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C1BD87F-56C0-44A2-9063-DBD812914B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20C805-0DCF-4A13-BCC3-BDCCE6C9FE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</Words>
  <Application>Microsoft Office PowerPoint</Application>
  <PresentationFormat>On-screen Show (4:3)</PresentationFormat>
  <Paragraphs>63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Segoe UI</vt:lpstr>
      <vt:lpstr>Segoe UI Semibold</vt:lpstr>
      <vt:lpstr>Segoe UI Semilight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Reference about instant messaging, presence, and contacts</dc:title>
  <dc:creator/>
  <cp:lastModifiedBy/>
  <cp:revision>1</cp:revision>
  <dcterms:created xsi:type="dcterms:W3CDTF">2012-03-30T15:13:48Z</dcterms:created>
  <dcterms:modified xsi:type="dcterms:W3CDTF">2015-04-23T10:08:12Z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0x0101006EDDDB5EE6D98C44930B742096920B30020100945995BAC74E6347BD6C979F46C6273B</vt:lpwstr>
  </property>
  <property fmtid="{D5CDD505-2E9C-101B-9397-08002B2CF9AE}" pid="3" name="_dlc_DocIdItemGuid">
    <vt:lpwstr>044d57a3-7eea-48dd-a4c9-f2f0e23f34f9</vt:lpwstr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ScenarioTags">
    <vt:lpwstr/>
  </property>
  <property fmtid="{D5CDD505-2E9C-101B-9397-08002B2CF9AE}" pid="10" name="CampaignTags">
    <vt:lpwstr/>
  </property>
</Properties>
</file>