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sldIdLst>
    <p:sldId id="256" r:id="rId5"/>
    <p:sldId id="257"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00ADEB"/>
    <a:srgbClr val="CDE6F7"/>
    <a:srgbClr val="F9E075"/>
    <a:srgbClr val="E8D4C5"/>
    <a:srgbClr val="00AFF0"/>
    <a:srgbClr val="F5FAFC"/>
    <a:srgbClr val="FFFF00"/>
    <a:srgbClr val="DCF2FA"/>
    <a:srgbClr val="BFE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6" autoAdjust="0"/>
    <p:restoredTop sz="94676" autoAdjust="0"/>
  </p:normalViewPr>
  <p:slideViewPr>
    <p:cSldViewPr>
      <p:cViewPr varScale="1">
        <p:scale>
          <a:sx n="108" d="100"/>
          <a:sy n="108" d="100"/>
        </p:scale>
        <p:origin x="2328" y="9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248571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105092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146529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601659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91717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292931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599286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963806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400640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67205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334152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845C6-AFD8-462C-BB08-892BD8EA3B95}" type="datetimeFigureOut">
              <a:rPr lang="en-US" smtClean="0"/>
              <a:pPr/>
              <a:t>4/23/2015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130A9-0122-41AF-8F6B-B874FA730328}" type="slidenum">
              <a:rPr lang="en-US" smtClean="0"/>
              <a:pPr/>
              <a:t>‹#›</a:t>
            </a:fld>
            <a:endParaRPr lang="en-US" dirty="0"/>
          </a:p>
        </p:txBody>
      </p:sp>
    </p:spTree>
    <p:extLst>
      <p:ext uri="{BB962C8B-B14F-4D97-AF65-F5344CB8AC3E}">
        <p14:creationId xmlns:p14="http://schemas.microsoft.com/office/powerpoint/2010/main" val="4121258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emf"/><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emf"/><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5301" y="-2355"/>
            <a:ext cx="9259200" cy="6784155"/>
            <a:chOff x="75301" y="-2355"/>
            <a:chExt cx="9259200" cy="6784155"/>
          </a:xfrm>
        </p:grpSpPr>
        <p:cxnSp>
          <p:nvCxnSpPr>
            <p:cNvPr id="14" name="Straight Connector 13" descr="&quot;&quot;"/>
            <p:cNvCxnSpPr/>
            <p:nvPr/>
          </p:nvCxnSpPr>
          <p:spPr>
            <a:xfrm>
              <a:off x="4494176" y="76200"/>
              <a:ext cx="0" cy="67056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descr="&quot;&quot;"/>
            <p:cNvSpPr txBox="1"/>
            <p:nvPr/>
          </p:nvSpPr>
          <p:spPr>
            <a:xfrm>
              <a:off x="75301" y="6499816"/>
              <a:ext cx="2239041" cy="200055"/>
            </a:xfrm>
            <a:prstGeom prst="rect">
              <a:avLst/>
            </a:prstGeom>
            <a:noFill/>
          </p:spPr>
          <p:txBody>
            <a:bodyPr wrap="square" rtlCol="0">
              <a:spAutoFit/>
            </a:bodyPr>
            <a:lstStyle/>
            <a:p>
              <a:r>
                <a:rPr lang="en-US" sz="700" dirty="0" smtClean="0">
                  <a:solidFill>
                    <a:schemeClr val="tx1">
                      <a:lumMod val="65000"/>
                      <a:lumOff val="35000"/>
                    </a:schemeClr>
                  </a:solidFill>
                  <a:effectLst/>
                  <a:latin typeface="Segoe UI" panose="020B0502040204020203" pitchFamily="34" charset="0"/>
                  <a:cs typeface="Segoe UI" panose="020B0502040204020203" pitchFamily="34" charset="0"/>
                </a:rPr>
                <a:t>© 2015 Microsoft Corporation.  Tous droits réservés.</a:t>
              </a:r>
              <a:endParaRPr lang="fr-FR" sz="700"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58" name="Group 57"/>
            <p:cNvGrpSpPr/>
            <p:nvPr/>
          </p:nvGrpSpPr>
          <p:grpSpPr>
            <a:xfrm>
              <a:off x="222776" y="5350013"/>
              <a:ext cx="4173340" cy="852183"/>
              <a:chOff x="212771" y="5431898"/>
              <a:chExt cx="4173340" cy="852183"/>
            </a:xfrm>
          </p:grpSpPr>
          <p:pic>
            <p:nvPicPr>
              <p:cNvPr id="61" name="Picture 60"/>
              <p:cNvPicPr>
                <a:picLocks noChangeAspect="1"/>
              </p:cNvPicPr>
              <p:nvPr/>
            </p:nvPicPr>
            <p:blipFill>
              <a:blip r:embed="rId2"/>
              <a:stretch>
                <a:fillRect/>
              </a:stretch>
            </p:blipFill>
            <p:spPr>
              <a:xfrm>
                <a:off x="296848" y="5730297"/>
                <a:ext cx="169307" cy="197309"/>
              </a:xfrm>
              <a:prstGeom prst="rect">
                <a:avLst/>
              </a:prstGeom>
            </p:spPr>
          </p:pic>
          <p:pic>
            <p:nvPicPr>
              <p:cNvPr id="88" name="Picture 87"/>
              <p:cNvPicPr>
                <a:picLocks noChangeAspect="1"/>
              </p:cNvPicPr>
              <p:nvPr/>
            </p:nvPicPr>
            <p:blipFill>
              <a:blip r:embed="rId3"/>
              <a:stretch>
                <a:fillRect/>
              </a:stretch>
            </p:blipFill>
            <p:spPr>
              <a:xfrm>
                <a:off x="289651" y="5952442"/>
                <a:ext cx="177586" cy="206958"/>
              </a:xfrm>
              <a:prstGeom prst="rect">
                <a:avLst/>
              </a:prstGeom>
            </p:spPr>
          </p:pic>
          <p:sp>
            <p:nvSpPr>
              <p:cNvPr id="89" name="TextBox 88"/>
              <p:cNvSpPr txBox="1"/>
              <p:nvPr/>
            </p:nvSpPr>
            <p:spPr>
              <a:xfrm>
                <a:off x="446538" y="5657641"/>
                <a:ext cx="3670867" cy="338554"/>
              </a:xfrm>
              <a:prstGeom prst="rect">
                <a:avLst/>
              </a:prstGeom>
              <a:noFill/>
            </p:spPr>
            <p:txBody>
              <a:bodyPr wrap="square" rtlCol="0">
                <a:spAutoFit/>
              </a:bodyPr>
              <a:lstStyle/>
              <a:p>
                <a:r>
                  <a:rPr lang="en-US" sz="800" dirty="0" smtClean="0">
                    <a:latin typeface="Segoe UI" panose="020B0502040204020203" pitchFamily="34" charset="0"/>
                    <a:cs typeface="Segoe UI" panose="020B0502040204020203" pitchFamily="34" charset="0"/>
                  </a:rPr>
                  <a:t>Skype Entreprise vous permet de </a:t>
                </a:r>
                <a:r>
                  <a:rPr lang="en-US" sz="800" dirty="0" err="1" smtClean="0">
                    <a:latin typeface="Segoe UI" panose="020B0502040204020203" pitchFamily="34" charset="0"/>
                    <a:cs typeface="Segoe UI" panose="020B0502040204020203" pitchFamily="34" charset="0"/>
                  </a:rPr>
                  <a:t>contacter</a:t>
                </a:r>
                <a:r>
                  <a:rPr lang="en-US" sz="800" dirty="0" smtClean="0">
                    <a:latin typeface="Segoe UI" panose="020B0502040204020203" pitchFamily="34" charset="0"/>
                    <a:cs typeface="Segoe UI" panose="020B0502040204020203" pitchFamily="34" charset="0"/>
                  </a:rPr>
                  <a:t> un collègue ou un partenaire commercial.</a:t>
                </a:r>
                <a:endParaRPr lang="fr-FR" sz="800" dirty="0">
                  <a:latin typeface="Segoe UI" panose="020B0502040204020203" pitchFamily="34" charset="0"/>
                  <a:cs typeface="Segoe UI" panose="020B0502040204020203" pitchFamily="34" charset="0"/>
                </a:endParaRPr>
              </a:p>
            </p:txBody>
          </p:sp>
          <p:sp>
            <p:nvSpPr>
              <p:cNvPr id="97" name="TextBox 96"/>
              <p:cNvSpPr txBox="1"/>
              <p:nvPr/>
            </p:nvSpPr>
            <p:spPr>
              <a:xfrm>
                <a:off x="441390" y="5945527"/>
                <a:ext cx="3944721" cy="338554"/>
              </a:xfrm>
              <a:prstGeom prst="rect">
                <a:avLst/>
              </a:prstGeom>
              <a:noFill/>
            </p:spPr>
            <p:txBody>
              <a:bodyPr wrap="square" rtlCol="0">
                <a:spAutoFit/>
              </a:bodyPr>
              <a:lstStyle/>
              <a:p>
                <a:r>
                  <a:rPr lang="en-US" sz="800" dirty="0" smtClean="0">
                    <a:latin typeface="Segoe UI" panose="020B0502040204020203" pitchFamily="34" charset="0"/>
                    <a:cs typeface="Segoe UI" panose="020B0502040204020203" pitchFamily="34" charset="0"/>
                  </a:rPr>
                  <a:t>Skype vous permet de communiquer avec votre grand-mère ou de discuter avec des amis tout en jouant à des jeux vidéo.</a:t>
                </a:r>
                <a:endParaRPr lang="fr-FR" sz="800" dirty="0">
                  <a:latin typeface="Segoe UI" panose="020B0502040204020203" pitchFamily="34" charset="0"/>
                  <a:cs typeface="Segoe UI" panose="020B0502040204020203" pitchFamily="34" charset="0"/>
                </a:endParaRPr>
              </a:p>
            </p:txBody>
          </p:sp>
          <p:sp>
            <p:nvSpPr>
              <p:cNvPr id="98" name="TextBox 97"/>
              <p:cNvSpPr txBox="1"/>
              <p:nvPr/>
            </p:nvSpPr>
            <p:spPr>
              <a:xfrm>
                <a:off x="212771" y="5431898"/>
                <a:ext cx="2909899" cy="276999"/>
              </a:xfrm>
              <a:prstGeom prst="rect">
                <a:avLst/>
              </a:prstGeom>
              <a:noFill/>
            </p:spPr>
            <p:txBody>
              <a:bodyPr wrap="none" rtlCol="0">
                <a:spAutoFit/>
              </a:bodyPr>
              <a:lstStyle/>
              <a:p>
                <a:r>
                  <a:rPr lang="en-US" sz="1200" dirty="0" smtClean="0">
                    <a:latin typeface="Segoe UI" panose="020B0502040204020203" pitchFamily="34" charset="0"/>
                    <a:cs typeface="Segoe UI" panose="020B0502040204020203" pitchFamily="34" charset="0"/>
                  </a:rPr>
                  <a:t>Quelle version de Skype dois-je utiliser ?</a:t>
                </a:r>
                <a:endParaRPr lang="fr-FR" sz="1200" dirty="0">
                  <a:latin typeface="Segoe UI" panose="020B0502040204020203" pitchFamily="34" charset="0"/>
                  <a:cs typeface="Segoe UI" panose="020B0502040204020203" pitchFamily="34" charset="0"/>
                </a:endParaRPr>
              </a:p>
            </p:txBody>
          </p:sp>
        </p:grpSp>
        <p:grpSp>
          <p:nvGrpSpPr>
            <p:cNvPr id="6" name="Group 5"/>
            <p:cNvGrpSpPr/>
            <p:nvPr/>
          </p:nvGrpSpPr>
          <p:grpSpPr>
            <a:xfrm>
              <a:off x="4495800" y="-2355"/>
              <a:ext cx="4838701" cy="1258827"/>
              <a:chOff x="4495800" y="-2355"/>
              <a:chExt cx="4838701" cy="1258827"/>
            </a:xfrm>
          </p:grpSpPr>
          <p:grpSp>
            <p:nvGrpSpPr>
              <p:cNvPr id="57" name="Group 56"/>
              <p:cNvGrpSpPr/>
              <p:nvPr/>
            </p:nvGrpSpPr>
            <p:grpSpPr>
              <a:xfrm>
                <a:off x="4495800" y="-2355"/>
                <a:ext cx="4648200" cy="1258827"/>
                <a:chOff x="4495800" y="0"/>
                <a:chExt cx="4648200" cy="1258827"/>
              </a:xfrm>
            </p:grpSpPr>
            <p:sp>
              <p:nvSpPr>
                <p:cNvPr id="60" name="Rectangle 59"/>
                <p:cNvSpPr/>
                <p:nvPr/>
              </p:nvSpPr>
              <p:spPr>
                <a:xfrm>
                  <a:off x="4495800" y="0"/>
                  <a:ext cx="4648200" cy="1258827"/>
                </a:xfrm>
                <a:prstGeom prst="rect">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nvGrpSpPr>
                <p:cNvPr id="73" name="Group 4"/>
                <p:cNvGrpSpPr>
                  <a:grpSpLocks noChangeAspect="1"/>
                </p:cNvGrpSpPr>
                <p:nvPr/>
              </p:nvGrpSpPr>
              <p:grpSpPr bwMode="auto">
                <a:xfrm>
                  <a:off x="7248558" y="834055"/>
                  <a:ext cx="304800" cy="304800"/>
                  <a:chOff x="4542" y="510"/>
                  <a:chExt cx="192" cy="192"/>
                </a:xfrm>
              </p:grpSpPr>
              <p:sp>
                <p:nvSpPr>
                  <p:cNvPr id="74" name="AutoShape 3"/>
                  <p:cNvSpPr>
                    <a:spLocks noChangeAspect="1" noChangeArrowheads="1" noTextEdit="1"/>
                  </p:cNvSpPr>
                  <p:nvPr/>
                </p:nvSpPr>
                <p:spPr bwMode="auto">
                  <a:xfrm>
                    <a:off x="4542" y="510"/>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cs typeface="Segoe UI" panose="020B0502040204020203" pitchFamily="34" charset="0"/>
                    </a:endParaRPr>
                  </a:p>
                </p:txBody>
              </p:sp>
              <p:sp>
                <p:nvSpPr>
                  <p:cNvPr id="82" name="Freeform 7"/>
                  <p:cNvSpPr>
                    <a:spLocks/>
                  </p:cNvSpPr>
                  <p:nvPr/>
                </p:nvSpPr>
                <p:spPr bwMode="auto">
                  <a:xfrm>
                    <a:off x="4599" y="556"/>
                    <a:ext cx="80" cy="101"/>
                  </a:xfrm>
                  <a:custGeom>
                    <a:avLst/>
                    <a:gdLst>
                      <a:gd name="T0" fmla="*/ 349 w 515"/>
                      <a:gd name="T1" fmla="*/ 272 h 643"/>
                      <a:gd name="T2" fmla="*/ 232 w 515"/>
                      <a:gd name="T3" fmla="*/ 246 h 643"/>
                      <a:gd name="T4" fmla="*/ 138 w 515"/>
                      <a:gd name="T5" fmla="*/ 179 h 643"/>
                      <a:gd name="T6" fmla="*/ 237 w 515"/>
                      <a:gd name="T7" fmla="*/ 106 h 643"/>
                      <a:gd name="T8" fmla="*/ 423 w 515"/>
                      <a:gd name="T9" fmla="*/ 197 h 643"/>
                      <a:gd name="T10" fmla="*/ 487 w 515"/>
                      <a:gd name="T11" fmla="*/ 142 h 643"/>
                      <a:gd name="T12" fmla="*/ 247 w 515"/>
                      <a:gd name="T13" fmla="*/ 0 h 643"/>
                      <a:gd name="T14" fmla="*/ 3 w 515"/>
                      <a:gd name="T15" fmla="*/ 186 h 643"/>
                      <a:gd name="T16" fmla="*/ 154 w 515"/>
                      <a:gd name="T17" fmla="*/ 354 h 643"/>
                      <a:gd name="T18" fmla="*/ 312 w 515"/>
                      <a:gd name="T19" fmla="*/ 394 h 643"/>
                      <a:gd name="T20" fmla="*/ 375 w 515"/>
                      <a:gd name="T21" fmla="*/ 458 h 643"/>
                      <a:gd name="T22" fmla="*/ 259 w 515"/>
                      <a:gd name="T23" fmla="*/ 542 h 643"/>
                      <a:gd name="T24" fmla="*/ 61 w 515"/>
                      <a:gd name="T25" fmla="*/ 429 h 643"/>
                      <a:gd name="T26" fmla="*/ 0 w 515"/>
                      <a:gd name="T27" fmla="*/ 486 h 643"/>
                      <a:gd name="T28" fmla="*/ 259 w 515"/>
                      <a:gd name="T29" fmla="*/ 643 h 643"/>
                      <a:gd name="T30" fmla="*/ 515 w 515"/>
                      <a:gd name="T31" fmla="*/ 448 h 643"/>
                      <a:gd name="T32" fmla="*/ 349 w 515"/>
                      <a:gd name="T33" fmla="*/ 27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5" h="643">
                        <a:moveTo>
                          <a:pt x="349" y="272"/>
                        </a:moveTo>
                        <a:lnTo>
                          <a:pt x="232" y="246"/>
                        </a:lnTo>
                        <a:cubicBezTo>
                          <a:pt x="187" y="237"/>
                          <a:pt x="138" y="222"/>
                          <a:pt x="138" y="179"/>
                        </a:cubicBezTo>
                        <a:cubicBezTo>
                          <a:pt x="138" y="136"/>
                          <a:pt x="171" y="106"/>
                          <a:pt x="237" y="106"/>
                        </a:cubicBezTo>
                        <a:cubicBezTo>
                          <a:pt x="368" y="106"/>
                          <a:pt x="357" y="197"/>
                          <a:pt x="423" y="197"/>
                        </a:cubicBezTo>
                        <a:cubicBezTo>
                          <a:pt x="456" y="197"/>
                          <a:pt x="487" y="178"/>
                          <a:pt x="487" y="142"/>
                        </a:cubicBezTo>
                        <a:cubicBezTo>
                          <a:pt x="487" y="61"/>
                          <a:pt x="357" y="0"/>
                          <a:pt x="247" y="0"/>
                        </a:cubicBezTo>
                        <a:cubicBezTo>
                          <a:pt x="128" y="0"/>
                          <a:pt x="3" y="50"/>
                          <a:pt x="3" y="186"/>
                        </a:cubicBezTo>
                        <a:cubicBezTo>
                          <a:pt x="3" y="251"/>
                          <a:pt x="26" y="322"/>
                          <a:pt x="154" y="354"/>
                        </a:cubicBezTo>
                        <a:lnTo>
                          <a:pt x="312" y="394"/>
                        </a:lnTo>
                        <a:cubicBezTo>
                          <a:pt x="360" y="406"/>
                          <a:pt x="375" y="434"/>
                          <a:pt x="375" y="458"/>
                        </a:cubicBezTo>
                        <a:cubicBezTo>
                          <a:pt x="375" y="499"/>
                          <a:pt x="331" y="542"/>
                          <a:pt x="259" y="542"/>
                        </a:cubicBezTo>
                        <a:cubicBezTo>
                          <a:pt x="117" y="542"/>
                          <a:pt x="138" y="429"/>
                          <a:pt x="61" y="429"/>
                        </a:cubicBezTo>
                        <a:cubicBezTo>
                          <a:pt x="27" y="429"/>
                          <a:pt x="0" y="453"/>
                          <a:pt x="0" y="486"/>
                        </a:cubicBezTo>
                        <a:cubicBezTo>
                          <a:pt x="0" y="552"/>
                          <a:pt x="82" y="643"/>
                          <a:pt x="259" y="643"/>
                        </a:cubicBezTo>
                        <a:cubicBezTo>
                          <a:pt x="429" y="643"/>
                          <a:pt x="515" y="558"/>
                          <a:pt x="515" y="448"/>
                        </a:cubicBezTo>
                        <a:cubicBezTo>
                          <a:pt x="512" y="376"/>
                          <a:pt x="477" y="301"/>
                          <a:pt x="349" y="272"/>
                        </a:cubicBezTo>
                        <a:close/>
                      </a:path>
                    </a:pathLst>
                  </a:custGeom>
                  <a:solidFill>
                    <a:srgbClr val="00ADE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cs typeface="Segoe UI" panose="020B0502040204020203" pitchFamily="34" charset="0"/>
                    </a:endParaRPr>
                  </a:p>
                </p:txBody>
              </p:sp>
            </p:grpSp>
          </p:grpSp>
          <p:sp>
            <p:nvSpPr>
              <p:cNvPr id="83" name="Subtitle 2"/>
              <p:cNvSpPr txBox="1">
                <a:spLocks/>
              </p:cNvSpPr>
              <p:nvPr/>
            </p:nvSpPr>
            <p:spPr>
              <a:xfrm>
                <a:off x="5867400" y="780766"/>
                <a:ext cx="3467101" cy="38851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dirty="0" smtClean="0">
                    <a:solidFill>
                      <a:schemeClr val="bg1"/>
                    </a:solidFill>
                    <a:latin typeface="Segoe UI" panose="020B0502040204020203" pitchFamily="34" charset="0"/>
                    <a:cs typeface="Segoe UI" panose="020B0502040204020203" pitchFamily="34" charset="0"/>
                  </a:rPr>
                  <a:t>Partage et collaboration</a:t>
                </a:r>
                <a:endParaRPr lang="fr-FR" sz="2000" dirty="0">
                  <a:solidFill>
                    <a:schemeClr val="bg1"/>
                  </a:solidFill>
                  <a:latin typeface="Segoe UI" panose="020B0502040204020203" pitchFamily="34" charset="0"/>
                  <a:cs typeface="Segoe UI" panose="020B0502040204020203" pitchFamily="34" charset="0"/>
                </a:endParaRPr>
              </a:p>
            </p:txBody>
          </p:sp>
          <p:sp>
            <p:nvSpPr>
              <p:cNvPr id="84" name="Subtitle 2"/>
              <p:cNvSpPr txBox="1">
                <a:spLocks/>
              </p:cNvSpPr>
              <p:nvPr/>
            </p:nvSpPr>
            <p:spPr bwMode="auto">
              <a:xfrm>
                <a:off x="4998309" y="114167"/>
                <a:ext cx="2151186" cy="4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200" dirty="0" smtClean="0">
                    <a:solidFill>
                      <a:schemeClr val="bg1"/>
                    </a:solidFill>
                    <a:latin typeface="Segoe UI" panose="020B0502040204020203" pitchFamily="34" charset="0"/>
                    <a:cs typeface="Segoe UI" panose="020B0502040204020203" pitchFamily="34" charset="0"/>
                  </a:rPr>
                  <a:t>Skype Entreprise </a:t>
                </a:r>
              </a:p>
              <a:p>
                <a:pPr algn="l"/>
                <a:r>
                  <a:rPr lang="en-US" sz="800" dirty="0" smtClean="0">
                    <a:solidFill>
                      <a:schemeClr val="bg1"/>
                    </a:solidFill>
                    <a:latin typeface="Segoe UI" panose="020B0502040204020203" pitchFamily="34" charset="0"/>
                    <a:cs typeface="Segoe UI" panose="020B0502040204020203" pitchFamily="34" charset="0"/>
                  </a:rPr>
                  <a:t>Guide de démarrage rapide</a:t>
                </a:r>
                <a:endParaRPr lang="fr-FR" sz="800" dirty="0">
                  <a:solidFill>
                    <a:schemeClr val="bg1"/>
                  </a:solidFill>
                  <a:latin typeface="Segoe UI" panose="020B0502040204020203" pitchFamily="34" charset="0"/>
                  <a:cs typeface="Segoe UI" panose="020B0502040204020203" pitchFamily="34" charset="0"/>
                </a:endParaRPr>
              </a:p>
            </p:txBody>
          </p:sp>
          <p:grpSp>
            <p:nvGrpSpPr>
              <p:cNvPr id="85" name="Group 4"/>
              <p:cNvGrpSpPr>
                <a:grpSpLocks noChangeAspect="1"/>
              </p:cNvGrpSpPr>
              <p:nvPr/>
            </p:nvGrpSpPr>
            <p:grpSpPr bwMode="auto">
              <a:xfrm>
                <a:off x="4724398" y="172309"/>
                <a:ext cx="304800" cy="304800"/>
                <a:chOff x="4542" y="510"/>
                <a:chExt cx="192" cy="192"/>
              </a:xfrm>
            </p:grpSpPr>
            <p:sp>
              <p:nvSpPr>
                <p:cNvPr id="86" name="AutoShape 3"/>
                <p:cNvSpPr>
                  <a:spLocks noChangeAspect="1" noChangeArrowheads="1" noTextEdit="1"/>
                </p:cNvSpPr>
                <p:nvPr/>
              </p:nvSpPr>
              <p:spPr bwMode="auto">
                <a:xfrm>
                  <a:off x="4542" y="510"/>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cs typeface="Segoe UI" panose="020B0502040204020203" pitchFamily="34" charset="0"/>
                  </a:endParaRPr>
                </a:p>
              </p:txBody>
            </p:sp>
            <p:sp>
              <p:nvSpPr>
                <p:cNvPr id="87" name="Freeform 5"/>
                <p:cNvSpPr>
                  <a:spLocks/>
                </p:cNvSpPr>
                <p:nvPr/>
              </p:nvSpPr>
              <p:spPr bwMode="auto">
                <a:xfrm>
                  <a:off x="4545" y="513"/>
                  <a:ext cx="188" cy="188"/>
                </a:xfrm>
                <a:custGeom>
                  <a:avLst/>
                  <a:gdLst>
                    <a:gd name="T0" fmla="*/ 848 w 1207"/>
                    <a:gd name="T1" fmla="*/ 1207 h 1207"/>
                    <a:gd name="T2" fmla="*/ 687 w 1207"/>
                    <a:gd name="T3" fmla="*/ 1168 h 1207"/>
                    <a:gd name="T4" fmla="*/ 605 w 1207"/>
                    <a:gd name="T5" fmla="*/ 1175 h 1207"/>
                    <a:gd name="T6" fmla="*/ 36 w 1207"/>
                    <a:gd name="T7" fmla="*/ 605 h 1207"/>
                    <a:gd name="T8" fmla="*/ 42 w 1207"/>
                    <a:gd name="T9" fmla="*/ 524 h 1207"/>
                    <a:gd name="T10" fmla="*/ 0 w 1207"/>
                    <a:gd name="T11" fmla="*/ 359 h 1207"/>
                    <a:gd name="T12" fmla="*/ 359 w 1207"/>
                    <a:gd name="T13" fmla="*/ 0 h 1207"/>
                    <a:gd name="T14" fmla="*/ 522 w 1207"/>
                    <a:gd name="T15" fmla="*/ 39 h 1207"/>
                    <a:gd name="T16" fmla="*/ 604 w 1207"/>
                    <a:gd name="T17" fmla="*/ 32 h 1207"/>
                    <a:gd name="T18" fmla="*/ 1173 w 1207"/>
                    <a:gd name="T19" fmla="*/ 602 h 1207"/>
                    <a:gd name="T20" fmla="*/ 1167 w 1207"/>
                    <a:gd name="T21" fmla="*/ 684 h 1207"/>
                    <a:gd name="T22" fmla="*/ 1205 w 1207"/>
                    <a:gd name="T23" fmla="*/ 845 h 1207"/>
                    <a:gd name="T24" fmla="*/ 848 w 1207"/>
                    <a:gd name="T25"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7" h="1207">
                      <a:moveTo>
                        <a:pt x="848" y="1207"/>
                      </a:moveTo>
                      <a:cubicBezTo>
                        <a:pt x="792" y="1207"/>
                        <a:pt x="736" y="1194"/>
                        <a:pt x="687" y="1168"/>
                      </a:cubicBezTo>
                      <a:cubicBezTo>
                        <a:pt x="660" y="1172"/>
                        <a:pt x="632" y="1175"/>
                        <a:pt x="605" y="1175"/>
                      </a:cubicBezTo>
                      <a:cubicBezTo>
                        <a:pt x="292" y="1175"/>
                        <a:pt x="36" y="919"/>
                        <a:pt x="36" y="605"/>
                      </a:cubicBezTo>
                      <a:cubicBezTo>
                        <a:pt x="36" y="578"/>
                        <a:pt x="37" y="551"/>
                        <a:pt x="42" y="524"/>
                      </a:cubicBezTo>
                      <a:cubicBezTo>
                        <a:pt x="13" y="471"/>
                        <a:pt x="0" y="416"/>
                        <a:pt x="0" y="359"/>
                      </a:cubicBezTo>
                      <a:cubicBezTo>
                        <a:pt x="0" y="162"/>
                        <a:pt x="162" y="0"/>
                        <a:pt x="359" y="0"/>
                      </a:cubicBezTo>
                      <a:cubicBezTo>
                        <a:pt x="415" y="0"/>
                        <a:pt x="471" y="13"/>
                        <a:pt x="522" y="39"/>
                      </a:cubicBezTo>
                      <a:cubicBezTo>
                        <a:pt x="549" y="36"/>
                        <a:pt x="576" y="32"/>
                        <a:pt x="604" y="32"/>
                      </a:cubicBezTo>
                      <a:cubicBezTo>
                        <a:pt x="919" y="32"/>
                        <a:pt x="1173" y="288"/>
                        <a:pt x="1173" y="602"/>
                      </a:cubicBezTo>
                      <a:cubicBezTo>
                        <a:pt x="1173" y="629"/>
                        <a:pt x="1172" y="656"/>
                        <a:pt x="1167" y="684"/>
                      </a:cubicBezTo>
                      <a:cubicBezTo>
                        <a:pt x="1192" y="733"/>
                        <a:pt x="1205" y="789"/>
                        <a:pt x="1205" y="845"/>
                      </a:cubicBezTo>
                      <a:cubicBezTo>
                        <a:pt x="1207" y="1045"/>
                        <a:pt x="1045" y="1207"/>
                        <a:pt x="848" y="1207"/>
                      </a:cubicBezTo>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cs typeface="Segoe UI" panose="020B0502040204020203" pitchFamily="34" charset="0"/>
                  </a:endParaRPr>
                </a:p>
              </p:txBody>
            </p:sp>
            <p:sp>
              <p:nvSpPr>
                <p:cNvPr id="90" name="Freeform 7"/>
                <p:cNvSpPr>
                  <a:spLocks/>
                </p:cNvSpPr>
                <p:nvPr/>
              </p:nvSpPr>
              <p:spPr bwMode="auto">
                <a:xfrm>
                  <a:off x="4599" y="556"/>
                  <a:ext cx="80" cy="101"/>
                </a:xfrm>
                <a:custGeom>
                  <a:avLst/>
                  <a:gdLst>
                    <a:gd name="T0" fmla="*/ 349 w 515"/>
                    <a:gd name="T1" fmla="*/ 272 h 643"/>
                    <a:gd name="T2" fmla="*/ 232 w 515"/>
                    <a:gd name="T3" fmla="*/ 246 h 643"/>
                    <a:gd name="T4" fmla="*/ 138 w 515"/>
                    <a:gd name="T5" fmla="*/ 179 h 643"/>
                    <a:gd name="T6" fmla="*/ 237 w 515"/>
                    <a:gd name="T7" fmla="*/ 106 h 643"/>
                    <a:gd name="T8" fmla="*/ 423 w 515"/>
                    <a:gd name="T9" fmla="*/ 197 h 643"/>
                    <a:gd name="T10" fmla="*/ 487 w 515"/>
                    <a:gd name="T11" fmla="*/ 142 h 643"/>
                    <a:gd name="T12" fmla="*/ 247 w 515"/>
                    <a:gd name="T13" fmla="*/ 0 h 643"/>
                    <a:gd name="T14" fmla="*/ 3 w 515"/>
                    <a:gd name="T15" fmla="*/ 186 h 643"/>
                    <a:gd name="T16" fmla="*/ 154 w 515"/>
                    <a:gd name="T17" fmla="*/ 354 h 643"/>
                    <a:gd name="T18" fmla="*/ 312 w 515"/>
                    <a:gd name="T19" fmla="*/ 394 h 643"/>
                    <a:gd name="T20" fmla="*/ 375 w 515"/>
                    <a:gd name="T21" fmla="*/ 458 h 643"/>
                    <a:gd name="T22" fmla="*/ 259 w 515"/>
                    <a:gd name="T23" fmla="*/ 542 h 643"/>
                    <a:gd name="T24" fmla="*/ 61 w 515"/>
                    <a:gd name="T25" fmla="*/ 429 h 643"/>
                    <a:gd name="T26" fmla="*/ 0 w 515"/>
                    <a:gd name="T27" fmla="*/ 486 h 643"/>
                    <a:gd name="T28" fmla="*/ 259 w 515"/>
                    <a:gd name="T29" fmla="*/ 643 h 643"/>
                    <a:gd name="T30" fmla="*/ 515 w 515"/>
                    <a:gd name="T31" fmla="*/ 448 h 643"/>
                    <a:gd name="T32" fmla="*/ 349 w 515"/>
                    <a:gd name="T33" fmla="*/ 27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5" h="643">
                      <a:moveTo>
                        <a:pt x="349" y="272"/>
                      </a:moveTo>
                      <a:lnTo>
                        <a:pt x="232" y="246"/>
                      </a:lnTo>
                      <a:cubicBezTo>
                        <a:pt x="187" y="237"/>
                        <a:pt x="138" y="222"/>
                        <a:pt x="138" y="179"/>
                      </a:cubicBezTo>
                      <a:cubicBezTo>
                        <a:pt x="138" y="136"/>
                        <a:pt x="171" y="106"/>
                        <a:pt x="237" y="106"/>
                      </a:cubicBezTo>
                      <a:cubicBezTo>
                        <a:pt x="368" y="106"/>
                        <a:pt x="357" y="197"/>
                        <a:pt x="423" y="197"/>
                      </a:cubicBezTo>
                      <a:cubicBezTo>
                        <a:pt x="456" y="197"/>
                        <a:pt x="487" y="178"/>
                        <a:pt x="487" y="142"/>
                      </a:cubicBezTo>
                      <a:cubicBezTo>
                        <a:pt x="487" y="61"/>
                        <a:pt x="357" y="0"/>
                        <a:pt x="247" y="0"/>
                      </a:cubicBezTo>
                      <a:cubicBezTo>
                        <a:pt x="128" y="0"/>
                        <a:pt x="3" y="50"/>
                        <a:pt x="3" y="186"/>
                      </a:cubicBezTo>
                      <a:cubicBezTo>
                        <a:pt x="3" y="251"/>
                        <a:pt x="26" y="322"/>
                        <a:pt x="154" y="354"/>
                      </a:cubicBezTo>
                      <a:lnTo>
                        <a:pt x="312" y="394"/>
                      </a:lnTo>
                      <a:cubicBezTo>
                        <a:pt x="360" y="406"/>
                        <a:pt x="375" y="434"/>
                        <a:pt x="375" y="458"/>
                      </a:cubicBezTo>
                      <a:cubicBezTo>
                        <a:pt x="375" y="499"/>
                        <a:pt x="331" y="542"/>
                        <a:pt x="259" y="542"/>
                      </a:cubicBezTo>
                      <a:cubicBezTo>
                        <a:pt x="117" y="542"/>
                        <a:pt x="138" y="429"/>
                        <a:pt x="61" y="429"/>
                      </a:cubicBezTo>
                      <a:cubicBezTo>
                        <a:pt x="27" y="429"/>
                        <a:pt x="0" y="453"/>
                        <a:pt x="0" y="486"/>
                      </a:cubicBezTo>
                      <a:cubicBezTo>
                        <a:pt x="0" y="552"/>
                        <a:pt x="82" y="643"/>
                        <a:pt x="259" y="643"/>
                      </a:cubicBezTo>
                      <a:cubicBezTo>
                        <a:pt x="429" y="643"/>
                        <a:pt x="515" y="558"/>
                        <a:pt x="515" y="448"/>
                      </a:cubicBezTo>
                      <a:cubicBezTo>
                        <a:pt x="512" y="376"/>
                        <a:pt x="477" y="301"/>
                        <a:pt x="349" y="272"/>
                      </a:cubicBezTo>
                      <a:close/>
                    </a:path>
                  </a:pathLst>
                </a:custGeom>
                <a:solidFill>
                  <a:srgbClr val="00ADE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cs typeface="Segoe UI" panose="020B0502040204020203" pitchFamily="34" charset="0"/>
                  </a:endParaRPr>
                </a:p>
              </p:txBody>
            </p:sp>
          </p:grpSp>
        </p:grpSp>
        <p:grpSp>
          <p:nvGrpSpPr>
            <p:cNvPr id="91" name="Group 90"/>
            <p:cNvGrpSpPr/>
            <p:nvPr/>
          </p:nvGrpSpPr>
          <p:grpSpPr>
            <a:xfrm>
              <a:off x="4696374" y="1501987"/>
              <a:ext cx="3995556" cy="4918124"/>
              <a:chOff x="4740809" y="1539826"/>
              <a:chExt cx="3995556" cy="4918124"/>
            </a:xfrm>
          </p:grpSpPr>
          <p:grpSp>
            <p:nvGrpSpPr>
              <p:cNvPr id="92" name="Group 91"/>
              <p:cNvGrpSpPr/>
              <p:nvPr/>
            </p:nvGrpSpPr>
            <p:grpSpPr>
              <a:xfrm>
                <a:off x="4748492" y="1539826"/>
                <a:ext cx="3973699" cy="1973952"/>
                <a:chOff x="4748492" y="1228867"/>
                <a:chExt cx="3973699" cy="1973952"/>
              </a:xfrm>
            </p:grpSpPr>
            <p:sp>
              <p:nvSpPr>
                <p:cNvPr id="119" name="TextBox 118"/>
                <p:cNvSpPr txBox="1"/>
                <p:nvPr/>
              </p:nvSpPr>
              <p:spPr>
                <a:xfrm>
                  <a:off x="4748493" y="1768213"/>
                  <a:ext cx="2761988" cy="1273618"/>
                </a:xfrm>
                <a:prstGeom prst="rect">
                  <a:avLst/>
                </a:prstGeom>
                <a:noFill/>
              </p:spPr>
              <p:txBody>
                <a:bodyPr wrap="square">
                  <a:spAutoFit/>
                </a:bodyPr>
                <a:lstStyle/>
                <a:p>
                  <a:pPr marL="228600" indent="-228600" fontAlgn="auto">
                    <a:lnSpc>
                      <a:spcPct val="125000"/>
                    </a:lnSpc>
                    <a:spcBef>
                      <a:spcPts val="300"/>
                    </a:spcBef>
                    <a:spcAft>
                      <a:spcPts val="0"/>
                    </a:spcAft>
                    <a:buFont typeface="+mj-lt"/>
                    <a:buAutoNum type="arabicPeriod"/>
                    <a:defRPr/>
                  </a:pPr>
                  <a:r>
                    <a:rPr lang="en-US" sz="800" dirty="0" smtClean="0">
                      <a:latin typeface="Segoe UI" pitchFamily="34" charset="0"/>
                      <a:cs typeface="Segoe UI" panose="020B0502040204020203" pitchFamily="34" charset="0"/>
                    </a:rPr>
                    <a:t>Dans la fenêtre de réunion, cliquez sur le bouton </a:t>
                  </a:r>
                  <a:r>
                    <a:rPr lang="en-US" sz="800" b="1" dirty="0" smtClean="0">
                      <a:latin typeface="Segoe UI" pitchFamily="34" charset="0"/>
                      <a:cs typeface="Segoe UI" panose="020B0502040204020203" pitchFamily="34" charset="0"/>
                    </a:rPr>
                    <a:t>Présenter</a:t>
                  </a:r>
                  <a:r>
                    <a:rPr lang="en-US" sz="800" dirty="0" smtClean="0">
                      <a:latin typeface="Segoe UI" pitchFamily="34" charset="0"/>
                      <a:cs typeface="Segoe UI" panose="020B0502040204020203" pitchFamily="34" charset="0"/>
                    </a:rPr>
                    <a:t>.</a:t>
                  </a:r>
                </a:p>
                <a:p>
                  <a:pPr marL="228600" indent="-228600">
                    <a:lnSpc>
                      <a:spcPct val="125000"/>
                    </a:lnSpc>
                    <a:spcBef>
                      <a:spcPts val="300"/>
                    </a:spcBef>
                    <a:buFont typeface="+mj-lt"/>
                    <a:buAutoNum type="arabicPeriod"/>
                    <a:defRPr/>
                  </a:pPr>
                  <a:r>
                    <a:rPr lang="en-US" sz="800" dirty="0">
                      <a:latin typeface="Segoe UI" pitchFamily="34" charset="0"/>
                      <a:cs typeface="Segoe UI" panose="020B0502040204020203" pitchFamily="34" charset="0"/>
                    </a:rPr>
                    <a:t>Cliquez sur </a:t>
                  </a:r>
                  <a:r>
                    <a:rPr lang="en-US" sz="800" b="1" dirty="0">
                      <a:latin typeface="Segoe UI" pitchFamily="34" charset="0"/>
                      <a:cs typeface="Segoe UI" panose="020B0502040204020203" pitchFamily="34" charset="0"/>
                    </a:rPr>
                    <a:t>Présenter le Bureau</a:t>
                  </a:r>
                  <a:r>
                    <a:rPr lang="en-US" sz="800" dirty="0">
                      <a:latin typeface="Segoe UI" pitchFamily="34" charset="0"/>
                      <a:cs typeface="Segoe UI" panose="020B0502040204020203" pitchFamily="34" charset="0"/>
                    </a:rPr>
                    <a:t> pour afficher tout le contenu de votre Bureau...</a:t>
                  </a:r>
                </a:p>
                <a:p>
                  <a:pPr marL="230188" lvl="1">
                    <a:lnSpc>
                      <a:spcPct val="125000"/>
                    </a:lnSpc>
                    <a:spcBef>
                      <a:spcPts val="300"/>
                    </a:spcBef>
                    <a:defRPr/>
                  </a:pPr>
                  <a:r>
                    <a:rPr lang="en-US" sz="800" dirty="0">
                      <a:latin typeface="Segoe UI" pitchFamily="34" charset="0"/>
                      <a:cs typeface="Segoe UI" panose="020B0502040204020203" pitchFamily="34" charset="0"/>
                    </a:rPr>
                    <a:t>ou...</a:t>
                  </a:r>
                </a:p>
                <a:p>
                  <a:pPr marL="230188">
                    <a:lnSpc>
                      <a:spcPct val="125000"/>
                    </a:lnSpc>
                    <a:spcBef>
                      <a:spcPts val="300"/>
                    </a:spcBef>
                    <a:defRPr/>
                  </a:pPr>
                  <a:r>
                    <a:rPr sz="800" dirty="0" smtClean="0">
                      <a:latin typeface="Segoe UI" panose="020B0502040204020203" pitchFamily="34" charset="0"/>
                      <a:cs typeface="Segoe UI" panose="020B0502040204020203" pitchFamily="34" charset="0"/>
                    </a:rPr>
                    <a:t>Cliquez sur </a:t>
                  </a:r>
                  <a:r>
                    <a:rPr lang="en-US" sz="800" b="1" dirty="0" smtClean="0">
                      <a:latin typeface="Segoe UI" pitchFamily="34" charset="0"/>
                      <a:cs typeface="Segoe UI" panose="020B0502040204020203" pitchFamily="34" charset="0"/>
                    </a:rPr>
                    <a:t>Présenter des programmes</a:t>
                  </a:r>
                  <a:r>
                    <a:rPr sz="800" dirty="0" smtClean="0">
                      <a:latin typeface="Segoe UI" panose="020B0502040204020203" pitchFamily="34" charset="0"/>
                      <a:cs typeface="Segoe UI" panose="020B0502040204020203" pitchFamily="34" charset="0"/>
                    </a:rPr>
                    <a:t>, puis double-cliquez sur le programme à partager.</a:t>
                  </a:r>
                </a:p>
              </p:txBody>
            </p:sp>
            <p:sp>
              <p:nvSpPr>
                <p:cNvPr id="120" name="TextBox 119"/>
                <p:cNvSpPr txBox="1"/>
                <p:nvPr/>
              </p:nvSpPr>
              <p:spPr>
                <a:xfrm>
                  <a:off x="4748492" y="1228867"/>
                  <a:ext cx="2992143" cy="515526"/>
                </a:xfrm>
                <a:prstGeom prst="rect">
                  <a:avLst/>
                </a:prstGeom>
                <a:noFill/>
              </p:spPr>
              <p:txBody>
                <a:bodyPr wrap="square">
                  <a:spAutoFit/>
                </a:bodyPr>
                <a:lstStyle/>
                <a:p>
                  <a:pPr fontAlgn="auto">
                    <a:lnSpc>
                      <a:spcPct val="125000"/>
                    </a:lnSpc>
                    <a:spcBef>
                      <a:spcPts val="300"/>
                    </a:spcBef>
                    <a:spcAft>
                      <a:spcPts val="0"/>
                    </a:spcAft>
                    <a:defRPr/>
                  </a:pPr>
                  <a:r>
                    <a:rPr lang="en-US" sz="1200" spc="-10" dirty="0" smtClean="0">
                      <a:latin typeface="Segoe UI" panose="020B0502040204020203" pitchFamily="34" charset="0"/>
                      <a:cs typeface="Segoe UI" panose="020B0502040204020203" pitchFamily="34" charset="0"/>
                    </a:rPr>
                    <a:t>Partager votre Bureau ou un programme</a:t>
                  </a:r>
                  <a:endParaRPr lang="fr-FR" sz="1200" spc="-10" dirty="0">
                    <a:latin typeface="Segoe UI" panose="020B0502040204020203" pitchFamily="34" charset="0"/>
                    <a:ea typeface="Segoe UI" panose="020B0502040204020203" pitchFamily="34" charset="0"/>
                    <a:cs typeface="Segoe UI" panose="020B0502040204020203" pitchFamily="34" charset="0"/>
                  </a:endParaRPr>
                </a:p>
                <a:p>
                  <a:pPr fontAlgn="auto">
                    <a:lnSpc>
                      <a:spcPct val="125000"/>
                    </a:lnSpc>
                    <a:spcBef>
                      <a:spcPts val="300"/>
                    </a:spcBef>
                    <a:spcAft>
                      <a:spcPts val="0"/>
                    </a:spcAft>
                    <a:defRPr/>
                  </a:pPr>
                  <a:r>
                    <a:rPr lang="en-US" sz="800" spc="-10" dirty="0" smtClean="0">
                      <a:latin typeface="Segoe UI" pitchFamily="34" charset="0"/>
                      <a:cs typeface="Segoe UI" panose="020B0502040204020203" pitchFamily="34" charset="0"/>
                    </a:rPr>
                    <a:t>Vous voulez montrer à tout le monde de quoi vous parlez ? </a:t>
                  </a:r>
                </a:p>
              </p:txBody>
            </p:sp>
            <p:pic>
              <p:nvPicPr>
                <p:cNvPr id="121" name="Picture 1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1228" y="1293218"/>
                  <a:ext cx="1170963" cy="1828250"/>
                </a:xfrm>
                <a:prstGeom prst="rect">
                  <a:avLst/>
                </a:prstGeom>
              </p:spPr>
            </p:pic>
            <p:sp>
              <p:nvSpPr>
                <p:cNvPr id="122" name="Oval 121"/>
                <p:cNvSpPr/>
                <p:nvPr/>
              </p:nvSpPr>
              <p:spPr>
                <a:xfrm>
                  <a:off x="7962067" y="3040117"/>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1</a:t>
                  </a:r>
                  <a:endParaRPr lang="fr-FR" sz="900" dirty="0">
                    <a:latin typeface="Segoe UI" panose="020B0502040204020203" pitchFamily="34" charset="0"/>
                    <a:cs typeface="Segoe UI" panose="020B0502040204020203" pitchFamily="34" charset="0"/>
                  </a:endParaRPr>
                </a:p>
              </p:txBody>
            </p:sp>
            <p:sp>
              <p:nvSpPr>
                <p:cNvPr id="126" name="Oval 125"/>
                <p:cNvSpPr/>
                <p:nvPr/>
              </p:nvSpPr>
              <p:spPr>
                <a:xfrm>
                  <a:off x="8308341" y="1323928"/>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2</a:t>
                  </a:r>
                  <a:endParaRPr lang="fr-FR" sz="900" dirty="0">
                    <a:latin typeface="Segoe UI" panose="020B0502040204020203" pitchFamily="34" charset="0"/>
                    <a:cs typeface="Segoe UI" panose="020B0502040204020203" pitchFamily="34" charset="0"/>
                  </a:endParaRPr>
                </a:p>
              </p:txBody>
            </p:sp>
          </p:grpSp>
          <p:pic>
            <p:nvPicPr>
              <p:cNvPr id="117" name="Picture 116"/>
              <p:cNvPicPr>
                <a:picLocks noChangeAspect="1"/>
              </p:cNvPicPr>
              <p:nvPr/>
            </p:nvPicPr>
            <p:blipFill rotWithShape="1">
              <a:blip r:embed="rId5"/>
              <a:srcRect b="49800"/>
              <a:stretch/>
            </p:blipFill>
            <p:spPr>
              <a:xfrm>
                <a:off x="6803761" y="3780133"/>
                <a:ext cx="1932604" cy="974982"/>
              </a:xfrm>
              <a:prstGeom prst="rect">
                <a:avLst/>
              </a:prstGeom>
            </p:spPr>
          </p:pic>
          <p:grpSp>
            <p:nvGrpSpPr>
              <p:cNvPr id="94" name="Group 93"/>
              <p:cNvGrpSpPr/>
              <p:nvPr/>
            </p:nvGrpSpPr>
            <p:grpSpPr>
              <a:xfrm>
                <a:off x="6273102" y="4875820"/>
                <a:ext cx="2463263" cy="1582130"/>
                <a:chOff x="6993359" y="4873499"/>
                <a:chExt cx="2463263" cy="1582130"/>
              </a:xfrm>
            </p:grpSpPr>
            <p:grpSp>
              <p:nvGrpSpPr>
                <p:cNvPr id="100" name="Group 99"/>
                <p:cNvGrpSpPr/>
                <p:nvPr/>
              </p:nvGrpSpPr>
              <p:grpSpPr>
                <a:xfrm>
                  <a:off x="6993359" y="4958095"/>
                  <a:ext cx="2463263" cy="1497534"/>
                  <a:chOff x="5435704" y="4927515"/>
                  <a:chExt cx="2463263" cy="1497534"/>
                </a:xfrm>
              </p:grpSpPr>
              <p:pic>
                <p:nvPicPr>
                  <p:cNvPr id="108" name="Picture 107"/>
                  <p:cNvPicPr>
                    <a:picLocks noChangeAspect="1"/>
                  </p:cNvPicPr>
                  <p:nvPr/>
                </p:nvPicPr>
                <p:blipFill>
                  <a:blip r:embed="rId6"/>
                  <a:stretch>
                    <a:fillRect/>
                  </a:stretch>
                </p:blipFill>
                <p:spPr>
                  <a:xfrm>
                    <a:off x="5435704" y="5029200"/>
                    <a:ext cx="2463263" cy="1395849"/>
                  </a:xfrm>
                  <a:prstGeom prst="rect">
                    <a:avLst/>
                  </a:prstGeom>
                </p:spPr>
              </p:pic>
              <p:pic>
                <p:nvPicPr>
                  <p:cNvPr id="109" name="Picture 108"/>
                  <p:cNvPicPr>
                    <a:picLocks noChangeAspect="1"/>
                  </p:cNvPicPr>
                  <p:nvPr/>
                </p:nvPicPr>
                <p:blipFill>
                  <a:blip r:embed="rId7"/>
                  <a:stretch>
                    <a:fillRect/>
                  </a:stretch>
                </p:blipFill>
                <p:spPr>
                  <a:xfrm>
                    <a:off x="6178048" y="5465014"/>
                    <a:ext cx="971447" cy="730498"/>
                  </a:xfrm>
                  <a:prstGeom prst="rect">
                    <a:avLst/>
                  </a:prstGeom>
                </p:spPr>
              </p:pic>
              <p:pic>
                <p:nvPicPr>
                  <p:cNvPr id="110" name="Picture 109"/>
                  <p:cNvPicPr>
                    <a:picLocks noChangeAspect="1"/>
                  </p:cNvPicPr>
                  <p:nvPr/>
                </p:nvPicPr>
                <p:blipFill rotWithShape="1">
                  <a:blip r:embed="rId8"/>
                  <a:srcRect l="349" r="315" b="9440"/>
                  <a:stretch/>
                </p:blipFill>
                <p:spPr>
                  <a:xfrm>
                    <a:off x="5867052" y="5118349"/>
                    <a:ext cx="1646860" cy="63251"/>
                  </a:xfrm>
                  <a:prstGeom prst="rect">
                    <a:avLst/>
                  </a:prstGeom>
                </p:spPr>
              </p:pic>
              <p:pic>
                <p:nvPicPr>
                  <p:cNvPr id="111" name="Picture 110"/>
                  <p:cNvPicPr>
                    <a:picLocks noChangeAspect="1"/>
                  </p:cNvPicPr>
                  <p:nvPr/>
                </p:nvPicPr>
                <p:blipFill>
                  <a:blip r:embed="rId9"/>
                  <a:stretch>
                    <a:fillRect/>
                  </a:stretch>
                </p:blipFill>
                <p:spPr>
                  <a:xfrm>
                    <a:off x="5993203" y="5270749"/>
                    <a:ext cx="454671" cy="456375"/>
                  </a:xfrm>
                  <a:prstGeom prst="rect">
                    <a:avLst/>
                  </a:prstGeom>
                </p:spPr>
              </p:pic>
              <p:pic>
                <p:nvPicPr>
                  <p:cNvPr id="112" name="Picture 111"/>
                  <p:cNvPicPr>
                    <a:picLocks noChangeAspect="1"/>
                  </p:cNvPicPr>
                  <p:nvPr/>
                </p:nvPicPr>
                <p:blipFill>
                  <a:blip r:embed="rId10"/>
                  <a:stretch>
                    <a:fillRect/>
                  </a:stretch>
                </p:blipFill>
                <p:spPr>
                  <a:xfrm>
                    <a:off x="7164536" y="4932067"/>
                    <a:ext cx="472844" cy="435814"/>
                  </a:xfrm>
                  <a:prstGeom prst="rect">
                    <a:avLst/>
                  </a:prstGeom>
                </p:spPr>
              </p:pic>
              <p:sp>
                <p:nvSpPr>
                  <p:cNvPr id="113" name="Oval 112"/>
                  <p:cNvSpPr>
                    <a:spLocks noChangeAspect="1"/>
                  </p:cNvSpPr>
                  <p:nvPr/>
                </p:nvSpPr>
                <p:spPr>
                  <a:xfrm>
                    <a:off x="7164536" y="4927515"/>
                    <a:ext cx="466312" cy="45039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14" name="Oval 113"/>
                  <p:cNvSpPr>
                    <a:spLocks noChangeAspect="1"/>
                  </p:cNvSpPr>
                  <p:nvPr/>
                </p:nvSpPr>
                <p:spPr>
                  <a:xfrm>
                    <a:off x="5981563" y="5276732"/>
                    <a:ext cx="466312" cy="45039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sp>
              <p:nvSpPr>
                <p:cNvPr id="107" name="Oval 106"/>
                <p:cNvSpPr/>
                <p:nvPr/>
              </p:nvSpPr>
              <p:spPr>
                <a:xfrm>
                  <a:off x="8954248" y="4873499"/>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5</a:t>
                  </a:r>
                  <a:endParaRPr lang="fr-FR" sz="900" dirty="0">
                    <a:latin typeface="Segoe UI" panose="020B0502040204020203" pitchFamily="34" charset="0"/>
                    <a:cs typeface="Segoe UI" panose="020B0502040204020203" pitchFamily="34" charset="0"/>
                  </a:endParaRPr>
                </a:p>
              </p:txBody>
            </p:sp>
          </p:grpSp>
          <p:sp>
            <p:nvSpPr>
              <p:cNvPr id="95" name="TextBox 94"/>
              <p:cNvSpPr txBox="1"/>
              <p:nvPr/>
            </p:nvSpPr>
            <p:spPr>
              <a:xfrm>
                <a:off x="4740809" y="3318236"/>
                <a:ext cx="1925518" cy="1361911"/>
              </a:xfrm>
              <a:prstGeom prst="rect">
                <a:avLst/>
              </a:prstGeom>
              <a:noFill/>
            </p:spPr>
            <p:txBody>
              <a:bodyPr wrap="square">
                <a:spAutoFit/>
              </a:bodyPr>
              <a:lstStyle/>
              <a:p>
                <a:pPr marL="230188" indent="-230188">
                  <a:lnSpc>
                    <a:spcPct val="125000"/>
                  </a:lnSpc>
                  <a:spcBef>
                    <a:spcPts val="300"/>
                  </a:spcBef>
                  <a:buFont typeface="+mj-lt"/>
                  <a:buAutoNum type="arabicPeriod" startAt="3"/>
                  <a:defRPr/>
                </a:pPr>
                <a:r>
                  <a:rPr lang="en-US" sz="800" dirty="0" smtClean="0">
                    <a:latin typeface="Segoe UI" pitchFamily="34" charset="0"/>
                    <a:cs typeface="Segoe UI" panose="020B0502040204020203" pitchFamily="34" charset="0"/>
                  </a:rPr>
                  <a:t>Double-cliquez sur le programme que vous voulez partager.</a:t>
                </a:r>
              </a:p>
              <a:p>
                <a:pPr marL="230188" indent="-230188">
                  <a:lnSpc>
                    <a:spcPct val="125000"/>
                  </a:lnSpc>
                  <a:spcBef>
                    <a:spcPts val="300"/>
                  </a:spcBef>
                  <a:buFont typeface="+mj-lt"/>
                  <a:buAutoNum type="arabicPeriod" startAt="3"/>
                  <a:defRPr/>
                </a:pPr>
                <a:r>
                  <a:rPr lang="en-US" sz="800" dirty="0" smtClean="0">
                    <a:latin typeface="Segoe UI" pitchFamily="34" charset="0"/>
                    <a:cs typeface="Segoe UI" panose="020B0502040204020203" pitchFamily="34" charset="0"/>
                  </a:rPr>
                  <a:t>Lorsque vous partagez un programme, celui-ci affiche une bordure jaune. Un onglet </a:t>
                </a:r>
                <a:r>
                  <a:rPr lang="en-US" sz="800" b="1" dirty="0" smtClean="0">
                    <a:latin typeface="Segoe UI" pitchFamily="34" charset="0"/>
                    <a:cs typeface="Segoe UI" panose="020B0502040204020203" pitchFamily="34" charset="0"/>
                  </a:rPr>
                  <a:t>En présentation</a:t>
                </a:r>
                <a:r>
                  <a:rPr lang="en-US" sz="800" dirty="0" smtClean="0">
                    <a:latin typeface="Segoe UI" pitchFamily="34" charset="0"/>
                    <a:cs typeface="Segoe UI" panose="020B0502040204020203" pitchFamily="34" charset="0"/>
                  </a:rPr>
                  <a:t> apparaît sur votre Bureau. </a:t>
                </a:r>
              </a:p>
            </p:txBody>
          </p:sp>
          <p:sp>
            <p:nvSpPr>
              <p:cNvPr id="96" name="TextBox 95"/>
              <p:cNvSpPr txBox="1"/>
              <p:nvPr/>
            </p:nvSpPr>
            <p:spPr>
              <a:xfrm>
                <a:off x="4745825" y="4609839"/>
                <a:ext cx="1666874" cy="1015663"/>
              </a:xfrm>
              <a:prstGeom prst="rect">
                <a:avLst/>
              </a:prstGeom>
              <a:noFill/>
            </p:spPr>
            <p:txBody>
              <a:bodyPr wrap="square">
                <a:spAutoFit/>
              </a:bodyPr>
              <a:lstStyle/>
              <a:p>
                <a:pPr marL="230188" indent="-230188">
                  <a:lnSpc>
                    <a:spcPct val="125000"/>
                  </a:lnSpc>
                  <a:spcBef>
                    <a:spcPts val="300"/>
                  </a:spcBef>
                  <a:buFont typeface="+mj-lt"/>
                  <a:buAutoNum type="arabicPeriod" startAt="5"/>
                  <a:defRPr/>
                </a:pPr>
                <a:r>
                  <a:rPr lang="en-US" sz="800" dirty="0" smtClean="0">
                    <a:latin typeface="Segoe UI" panose="020B0502040204020203" pitchFamily="34" charset="0"/>
                    <a:cs typeface="Segoe UI" panose="020B0502040204020203" pitchFamily="34" charset="0"/>
                  </a:rPr>
                  <a:t>Pour arrêter le partage, cliquez sur </a:t>
                </a:r>
                <a:r>
                  <a:rPr lang="en-US" sz="800" b="1" dirty="0" smtClean="0">
                    <a:latin typeface="Segoe UI" pitchFamily="34" charset="0"/>
                    <a:cs typeface="Segoe UI" panose="020B0502040204020203" pitchFamily="34" charset="0"/>
                  </a:rPr>
                  <a:t>Arrêter la présentation </a:t>
                </a:r>
                <a:r>
                  <a:rPr lang="en-US" sz="800" dirty="0" smtClean="0">
                    <a:latin typeface="Segoe UI" pitchFamily="34" charset="0"/>
                    <a:cs typeface="Segoe UI" panose="020B0502040204020203" pitchFamily="34" charset="0"/>
                  </a:rPr>
                  <a:t>sur la barre en haut de votre écran, ou en haut de la fenêtre de conversation.</a:t>
                </a:r>
              </a:p>
            </p:txBody>
          </p:sp>
        </p:grpSp>
        <p:sp>
          <p:nvSpPr>
            <p:cNvPr id="133" name="Rectangle 132"/>
            <p:cNvSpPr/>
            <p:nvPr/>
          </p:nvSpPr>
          <p:spPr>
            <a:xfrm>
              <a:off x="324081" y="267992"/>
              <a:ext cx="4113672" cy="1568314"/>
            </a:xfrm>
            <a:prstGeom prst="rect">
              <a:avLst/>
            </a:prstGeom>
          </p:spPr>
          <p:txBody>
            <a:bodyPr wrap="square">
              <a:spAutoFit/>
            </a:bodyPr>
            <a:lstStyle/>
            <a:p>
              <a:pPr lvl="0">
                <a:lnSpc>
                  <a:spcPct val="125000"/>
                </a:lnSpc>
                <a:spcBef>
                  <a:spcPts val="300"/>
                </a:spcBef>
              </a:pPr>
              <a:r>
                <a:rPr lang="en-US" sz="800" dirty="0">
                  <a:latin typeface="Segoe UI" panose="020B0502040204020203" pitchFamily="34" charset="0"/>
                  <a:cs typeface="Segoe UI" panose="020B0502040204020203" pitchFamily="34" charset="0"/>
                </a:rPr>
                <a:t>Donner à d’autres le contrôle…</a:t>
              </a:r>
              <a:endParaRPr lang="fr-FR" sz="800" dirty="0" smtClean="0">
                <a:latin typeface="Segoe UI" pitchFamily="34" charset="0"/>
                <a:ea typeface="Segoe UI" pitchFamily="34" charset="0"/>
                <a:cs typeface="Segoe UI" pitchFamily="34" charset="0"/>
              </a:endParaRPr>
            </a:p>
            <a:p>
              <a:pPr lvl="0">
                <a:lnSpc>
                  <a:spcPct val="120000"/>
                </a:lnSpc>
                <a:spcBef>
                  <a:spcPts val="300"/>
                </a:spcBef>
              </a:pPr>
              <a:r>
                <a:rPr sz="800" dirty="0" smtClean="0">
                  <a:latin typeface="Segoe UI" panose="020B0502040204020203" pitchFamily="34" charset="0"/>
                  <a:cs typeface="Segoe UI" panose="020B0502040204020203" pitchFamily="34" charset="0"/>
                </a:rPr>
                <a:t>Permettez à d’autres participants de faire défiler les diapositives, de communiquer des informations et d’apporter des modifications sur un tableau blanc ou dans un fichier OneNote, PowerPoint ou autre, ou encore d’effectuer la démonstration d’un programme en quelques clics.</a:t>
              </a:r>
              <a:r>
                <a:rPr lang="en-US" sz="800" dirty="0" smtClean="0">
                  <a:latin typeface="Segoe UI" panose="020B0502040204020203" pitchFamily="34" charset="0"/>
                  <a:cs typeface="Segoe UI" panose="020B0502040204020203" pitchFamily="34" charset="0"/>
                </a:rPr>
                <a:t> Reprenez le contrôle à tout moment.</a:t>
              </a:r>
              <a:endParaRPr lang="fr-FR" sz="800" dirty="0">
                <a:latin typeface="Segoe UI" pitchFamily="34" charset="0"/>
                <a:ea typeface="Segoe UI" pitchFamily="34" charset="0"/>
                <a:cs typeface="Segoe UI" pitchFamily="34" charset="0"/>
              </a:endParaRPr>
            </a:p>
            <a:p>
              <a:pPr marL="228600" lvl="0" indent="-228600">
                <a:lnSpc>
                  <a:spcPct val="120000"/>
                </a:lnSpc>
                <a:spcBef>
                  <a:spcPts val="300"/>
                </a:spcBef>
                <a:buFont typeface="+mj-lt"/>
                <a:buAutoNum type="arabicPeriod"/>
              </a:pPr>
              <a:r>
                <a:rPr lang="en-US" sz="800" dirty="0" smtClean="0">
                  <a:latin typeface="Segoe UI" pitchFamily="34" charset="0"/>
                  <a:cs typeface="Segoe UI" panose="020B0502040204020203" pitchFamily="34" charset="0"/>
                </a:rPr>
                <a:t>Cliquez sur </a:t>
              </a:r>
              <a:r>
                <a:rPr lang="en-US" sz="800" b="1" dirty="0">
                  <a:latin typeface="Segoe UI" panose="020B0502040204020203" pitchFamily="34" charset="0"/>
                  <a:cs typeface="Segoe UI" panose="020B0502040204020203" pitchFamily="34" charset="0"/>
                </a:rPr>
                <a:t>Donner le contrôle</a:t>
              </a:r>
              <a:r>
                <a:rPr lang="en-US" sz="800" dirty="0" smtClean="0">
                  <a:latin typeface="Segoe UI" pitchFamily="34" charset="0"/>
                  <a:cs typeface="Segoe UI" panose="020B0502040204020203" pitchFamily="34" charset="0"/>
                </a:rPr>
                <a:t>.</a:t>
              </a:r>
            </a:p>
            <a:p>
              <a:pPr marL="228600" indent="-228600">
                <a:lnSpc>
                  <a:spcPct val="120000"/>
                </a:lnSpc>
                <a:spcBef>
                  <a:spcPts val="300"/>
                </a:spcBef>
                <a:buFont typeface="+mj-lt"/>
                <a:buAutoNum type="arabicPeriod"/>
              </a:pPr>
              <a:r>
                <a:rPr lang="en-US" sz="800" dirty="0" smtClean="0">
                  <a:latin typeface="Segoe UI" pitchFamily="34" charset="0"/>
                  <a:cs typeface="Segoe UI" panose="020B0502040204020203" pitchFamily="34" charset="0"/>
                </a:rPr>
                <a:t>Choisissez une personne ou cliquez sur </a:t>
              </a:r>
              <a:r>
                <a:rPr lang="en-US" sz="800" b="1" dirty="0" smtClean="0">
                  <a:latin typeface="Segoe UI" panose="020B0502040204020203" pitchFamily="34" charset="0"/>
                  <a:cs typeface="Segoe UI" panose="020B0502040204020203" pitchFamily="34" charset="0"/>
                </a:rPr>
                <a:t>Donner le </a:t>
              </a:r>
              <a:r>
                <a:rPr lang="pl-PL" sz="800" b="1" dirty="0" smtClean="0">
                  <a:latin typeface="Segoe UI" panose="020B0502040204020203" pitchFamily="34" charset="0"/>
                  <a:cs typeface="Segoe UI" panose="020B0502040204020203" pitchFamily="34" charset="0"/>
                </a:rPr>
                <a:t/>
              </a:r>
              <a:br>
                <a:rPr lang="pl-PL" sz="800" b="1" dirty="0" smtClean="0">
                  <a:latin typeface="Segoe UI" panose="020B0502040204020203" pitchFamily="34" charset="0"/>
                  <a:cs typeface="Segoe UI" panose="020B0502040204020203" pitchFamily="34" charset="0"/>
                </a:rPr>
              </a:br>
              <a:r>
                <a:rPr lang="en-US" sz="800" b="1" dirty="0" err="1" smtClean="0">
                  <a:latin typeface="Segoe UI" panose="020B0502040204020203" pitchFamily="34" charset="0"/>
                  <a:cs typeface="Segoe UI" panose="020B0502040204020203" pitchFamily="34" charset="0"/>
                </a:rPr>
                <a:t>contrôle</a:t>
              </a:r>
              <a:r>
                <a:rPr lang="en-US" sz="800" b="1" dirty="0" smtClean="0">
                  <a:latin typeface="Segoe UI" panose="020B0502040204020203" pitchFamily="34" charset="0"/>
                  <a:cs typeface="Segoe UI" panose="020B0502040204020203" pitchFamily="34" charset="0"/>
                </a:rPr>
                <a:t> automatiquement </a:t>
              </a:r>
              <a:r>
                <a:rPr lang="en-US" sz="800" dirty="0" smtClean="0">
                  <a:latin typeface="Segoe UI" pitchFamily="34" charset="0"/>
                  <a:cs typeface="Segoe UI" panose="020B0502040204020203" pitchFamily="34" charset="0"/>
                </a:rPr>
                <a:t>pour donner automatiquement l’accès à </a:t>
              </a:r>
              <a:r>
                <a:rPr lang="en-US" sz="800" dirty="0" err="1" smtClean="0">
                  <a:latin typeface="Segoe UI" pitchFamily="34" charset="0"/>
                  <a:cs typeface="Segoe UI" panose="020B0502040204020203" pitchFamily="34" charset="0"/>
                </a:rPr>
                <a:t>quiconque</a:t>
              </a:r>
              <a:r>
                <a:rPr lang="en-US" sz="800" dirty="0" smtClean="0">
                  <a:latin typeface="Segoe UI" pitchFamily="34" charset="0"/>
                  <a:cs typeface="Segoe UI" panose="020B0502040204020203" pitchFamily="34" charset="0"/>
                </a:rPr>
                <a:t> demande à prendre le contrôle de votre Bureau. </a:t>
              </a:r>
              <a:endParaRPr lang="fr-FR" sz="800" dirty="0">
                <a:latin typeface="Segoe UI" panose="020B0502040204020203" pitchFamily="34" charset="0"/>
                <a:ea typeface="Segoe UI" panose="020B0502040204020203" pitchFamily="34" charset="0"/>
                <a:cs typeface="Segoe UI" panose="020B0502040204020203" pitchFamily="34" charset="0"/>
              </a:endParaRPr>
            </a:p>
          </p:txBody>
        </p:sp>
        <p:sp>
          <p:nvSpPr>
            <p:cNvPr id="136" name="Rectangle 135"/>
            <p:cNvSpPr/>
            <p:nvPr/>
          </p:nvSpPr>
          <p:spPr>
            <a:xfrm>
              <a:off x="324080" y="1837807"/>
              <a:ext cx="3803330" cy="961545"/>
            </a:xfrm>
            <a:prstGeom prst="rect">
              <a:avLst/>
            </a:prstGeom>
          </p:spPr>
          <p:txBody>
            <a:bodyPr wrap="square">
              <a:spAutoFit/>
            </a:bodyPr>
            <a:lstStyle/>
            <a:p>
              <a:pPr lvl="0">
                <a:lnSpc>
                  <a:spcPct val="125000"/>
                </a:lnSpc>
                <a:spcBef>
                  <a:spcPts val="300"/>
                </a:spcBef>
              </a:pPr>
              <a:r>
                <a:rPr lang="en-US" sz="1200" dirty="0" smtClean="0">
                  <a:latin typeface="Segoe UI" panose="020B0502040204020203" pitchFamily="34" charset="0"/>
                  <a:cs typeface="Segoe UI" panose="020B0502040204020203" pitchFamily="34" charset="0"/>
                </a:rPr>
                <a:t>...et reprendre le contrôle</a:t>
              </a:r>
              <a:endParaRPr lang="fr-FR" sz="1200" dirty="0">
                <a:latin typeface="Segoe UI" panose="020B0502040204020203" pitchFamily="34" charset="0"/>
                <a:ea typeface="Segoe UI" panose="020B0502040204020203" pitchFamily="34" charset="0"/>
                <a:cs typeface="Segoe UI" panose="020B0502040204020203" pitchFamily="34" charset="0"/>
              </a:endParaRPr>
            </a:p>
            <a:p>
              <a:pPr marL="228600" lvl="0" indent="-228600">
                <a:lnSpc>
                  <a:spcPct val="114000"/>
                </a:lnSpc>
                <a:spcBef>
                  <a:spcPts val="300"/>
                </a:spcBef>
                <a:buFont typeface="+mj-lt"/>
                <a:buAutoNum type="arabicPeriod"/>
              </a:pPr>
              <a:r>
                <a:rPr lang="en-US" sz="800" dirty="0" smtClean="0">
                  <a:latin typeface="Segoe UI" panose="020B0502040204020203" pitchFamily="34" charset="0"/>
                  <a:cs typeface="Segoe UI" panose="020B0502040204020203" pitchFamily="34" charset="0"/>
                </a:rPr>
                <a:t>Cliquez de nouveau sur </a:t>
              </a:r>
              <a:r>
                <a:rPr lang="en-US" sz="800" b="1" dirty="0" smtClean="0">
                  <a:latin typeface="Segoe UI" panose="020B0502040204020203" pitchFamily="34" charset="0"/>
                  <a:cs typeface="Segoe UI" panose="020B0502040204020203" pitchFamily="34" charset="0"/>
                </a:rPr>
                <a:t>Donner le contrôle</a:t>
              </a:r>
              <a:r>
                <a:rPr lang="en-US" sz="800" dirty="0" smtClean="0">
                  <a:latin typeface="Segoe UI" panose="020B0502040204020203" pitchFamily="34" charset="0"/>
                  <a:cs typeface="Segoe UI" panose="020B0502040204020203" pitchFamily="34" charset="0"/>
                </a:rPr>
                <a:t>. </a:t>
              </a:r>
            </a:p>
            <a:p>
              <a:pPr marL="228600" lvl="0" indent="-228600">
                <a:lnSpc>
                  <a:spcPct val="114000"/>
                </a:lnSpc>
                <a:spcBef>
                  <a:spcPts val="300"/>
                </a:spcBef>
                <a:buFont typeface="+mj-lt"/>
                <a:buAutoNum type="arabicPeriod"/>
              </a:pPr>
              <a:r>
                <a:rPr lang="en-US" sz="800" dirty="0">
                  <a:latin typeface="Segoe UI" pitchFamily="34" charset="0"/>
                  <a:cs typeface="Segoe UI" panose="020B0502040204020203" pitchFamily="34" charset="0"/>
                </a:rPr>
                <a:t>Si l’option </a:t>
              </a:r>
              <a:r>
                <a:rPr lang="en-US" sz="800" b="1" dirty="0" smtClean="0">
                  <a:latin typeface="Segoe UI" panose="020B0502040204020203" pitchFamily="34" charset="0"/>
                  <a:cs typeface="Segoe UI" panose="020B0502040204020203" pitchFamily="34" charset="0"/>
                </a:rPr>
                <a:t>Donner le contrôle automatiquement </a:t>
              </a:r>
              <a:r>
                <a:rPr lang="en-US" sz="800" dirty="0" smtClean="0">
                  <a:latin typeface="Segoe UI" panose="020B0502040204020203" pitchFamily="34" charset="0"/>
                  <a:cs typeface="Segoe UI" panose="020B0502040204020203" pitchFamily="34" charset="0"/>
                </a:rPr>
                <a:t>est sélectionnée, cliquez sur cette option pour la désactiver. Pour reprendre le contrôle donné à une personne, cliquez sur </a:t>
              </a:r>
              <a:r>
                <a:rPr lang="en-US" sz="800" b="1" dirty="0">
                  <a:latin typeface="Segoe UI" panose="020B0502040204020203" pitchFamily="34" charset="0"/>
                  <a:cs typeface="Segoe UI" panose="020B0502040204020203" pitchFamily="34" charset="0"/>
                </a:rPr>
                <a:t>Reprendre le contrôle</a:t>
              </a:r>
              <a:r>
                <a:rPr lang="en-US" sz="800" dirty="0" smtClean="0">
                  <a:latin typeface="Segoe UI" panose="020B0502040204020203" pitchFamily="34" charset="0"/>
                  <a:cs typeface="Segoe UI" panose="020B0502040204020203" pitchFamily="34" charset="0"/>
                </a:rPr>
                <a:t>.</a:t>
              </a:r>
            </a:p>
          </p:txBody>
        </p:sp>
        <p:sp>
          <p:nvSpPr>
            <p:cNvPr id="137" name="Rectangle 136"/>
            <p:cNvSpPr/>
            <p:nvPr/>
          </p:nvSpPr>
          <p:spPr>
            <a:xfrm>
              <a:off x="324081" y="2860703"/>
              <a:ext cx="4134960" cy="1511568"/>
            </a:xfrm>
            <a:prstGeom prst="rect">
              <a:avLst/>
            </a:prstGeom>
          </p:spPr>
          <p:txBody>
            <a:bodyPr wrap="square">
              <a:spAutoFit/>
            </a:bodyPr>
            <a:lstStyle/>
            <a:p>
              <a:pPr lvl="0">
                <a:lnSpc>
                  <a:spcPct val="125000"/>
                </a:lnSpc>
                <a:spcBef>
                  <a:spcPts val="300"/>
                </a:spcBef>
              </a:pPr>
              <a:r>
                <a:rPr lang="en-US" sz="1200" dirty="0" smtClean="0">
                  <a:latin typeface="Segoe UI" panose="020B0502040204020203" pitchFamily="34" charset="0"/>
                  <a:cs typeface="Segoe UI" panose="020B0502040204020203" pitchFamily="34" charset="0"/>
                </a:rPr>
                <a:t>Sélectionner les personnes pouvant télécharger les fichiers partagés</a:t>
              </a:r>
              <a:endParaRPr lang="fr-FR" sz="1200" dirty="0">
                <a:latin typeface="Segoe UI" panose="020B0502040204020203" pitchFamily="34" charset="0"/>
                <a:ea typeface="Segoe UI" panose="020B0502040204020203" pitchFamily="34" charset="0"/>
                <a:cs typeface="Segoe UI" panose="020B0502040204020203" pitchFamily="34" charset="0"/>
              </a:endParaRPr>
            </a:p>
            <a:p>
              <a:pPr lvl="0">
                <a:lnSpc>
                  <a:spcPct val="114000"/>
                </a:lnSpc>
                <a:spcBef>
                  <a:spcPts val="300"/>
                </a:spcBef>
              </a:pPr>
              <a:r>
                <a:rPr lang="en-US" sz="800" dirty="0" smtClean="0">
                  <a:latin typeface="Segoe UI" panose="020B0502040204020203" pitchFamily="34" charset="0"/>
                  <a:cs typeface="Segoe UI" panose="020B0502040204020203" pitchFamily="34" charset="0"/>
                </a:rPr>
                <a:t>Lors d’une réunion planifiée, vous pouvez empêcher certaines personnes de télécharger la copie d’un fichier que vous partagez, s’il s’agit, par exemple, d’un document confidentiel ou d’une version préliminaire.</a:t>
              </a:r>
              <a:endParaRPr lang="fr-FR" sz="800" dirty="0">
                <a:latin typeface="Segoe UI" panose="020B0502040204020203" pitchFamily="34" charset="0"/>
                <a:ea typeface="Segoe UI" panose="020B0502040204020203" pitchFamily="34" charset="0"/>
                <a:cs typeface="Segoe UI" panose="020B0502040204020203" pitchFamily="34" charset="0"/>
              </a:endParaRPr>
            </a:p>
            <a:p>
              <a:pPr marL="228600" lvl="0" indent="-228600">
                <a:lnSpc>
                  <a:spcPct val="114000"/>
                </a:lnSpc>
                <a:spcBef>
                  <a:spcPts val="300"/>
                </a:spcBef>
                <a:buFont typeface="+mj-lt"/>
                <a:buAutoNum type="arabicPeriod"/>
              </a:pPr>
              <a:r>
                <a:rPr lang="en-US" sz="800" dirty="0" smtClean="0">
                  <a:latin typeface="Segoe UI" panose="020B0502040204020203" pitchFamily="34" charset="0"/>
                  <a:cs typeface="Segoe UI" panose="020B0502040204020203" pitchFamily="34" charset="0"/>
                </a:rPr>
                <a:t>Cliquez sur le bouton </a:t>
              </a:r>
              <a:r>
                <a:rPr lang="en-US" sz="800" b="1" dirty="0" smtClean="0">
                  <a:latin typeface="Segoe UI" panose="020B0502040204020203" pitchFamily="34" charset="0"/>
                  <a:cs typeface="Segoe UI" panose="020B0502040204020203" pitchFamily="34" charset="0"/>
                </a:rPr>
                <a:t>Présenter</a:t>
              </a:r>
              <a:r>
                <a:rPr lang="en-US" sz="800" dirty="0" smtClean="0">
                  <a:latin typeface="Segoe UI" panose="020B0502040204020203" pitchFamily="34" charset="0"/>
                  <a:cs typeface="Segoe UI" panose="020B0502040204020203" pitchFamily="34" charset="0"/>
                </a:rPr>
                <a:t>, puis sur le bouton </a:t>
              </a:r>
              <a:r>
                <a:rPr lang="en-US" sz="800" b="1" dirty="0" smtClean="0">
                  <a:latin typeface="Segoe UI" panose="020B0502040204020203" pitchFamily="34" charset="0"/>
                  <a:cs typeface="Segoe UI" panose="020B0502040204020203" pitchFamily="34" charset="0"/>
                </a:rPr>
                <a:t>Gérer le contenu à présenter</a:t>
              </a:r>
              <a:r>
                <a:rPr lang="en-US" sz="800" dirty="0" smtClean="0">
                  <a:latin typeface="Segoe UI" panose="020B0502040204020203" pitchFamily="34" charset="0"/>
                  <a:cs typeface="Segoe UI" panose="020B0502040204020203" pitchFamily="34" charset="0"/>
                </a:rPr>
                <a:t>. </a:t>
              </a:r>
            </a:p>
            <a:p>
              <a:pPr marL="228600" lvl="0" indent="-228600">
                <a:lnSpc>
                  <a:spcPct val="114000"/>
                </a:lnSpc>
                <a:spcBef>
                  <a:spcPts val="300"/>
                </a:spcBef>
                <a:buFont typeface="+mj-lt"/>
                <a:buAutoNum type="arabicPeriod"/>
              </a:pPr>
              <a:r>
                <a:rPr lang="en-US" sz="800" dirty="0" smtClean="0">
                  <a:latin typeface="Segoe UI" panose="020B0502040204020203" pitchFamily="34" charset="0"/>
                  <a:cs typeface="Segoe UI" panose="020B0502040204020203" pitchFamily="34" charset="0"/>
                </a:rPr>
                <a:t>Cliquez sur le bouton </a:t>
              </a:r>
              <a:r>
                <a:rPr lang="en-US" sz="800" b="1" dirty="0" smtClean="0">
                  <a:latin typeface="Segoe UI" panose="020B0502040204020203" pitchFamily="34" charset="0"/>
                  <a:cs typeface="Segoe UI" panose="020B0502040204020203" pitchFamily="34" charset="0"/>
                </a:rPr>
                <a:t>Autorisations</a:t>
              </a:r>
              <a:r>
                <a:rPr lang="en-US" sz="800" dirty="0" smtClean="0">
                  <a:latin typeface="Segoe UI" panose="020B0502040204020203" pitchFamily="34" charset="0"/>
                  <a:cs typeface="Segoe UI" panose="020B0502040204020203" pitchFamily="34" charset="0"/>
                </a:rPr>
                <a:t>, </a:t>
              </a:r>
              <a:r>
                <a:rPr lang="en-US" sz="800" dirty="0" err="1" smtClean="0">
                  <a:latin typeface="Segoe UI" panose="020B0502040204020203" pitchFamily="34" charset="0"/>
                  <a:cs typeface="Segoe UI" panose="020B0502040204020203" pitchFamily="34" charset="0"/>
                </a:rPr>
                <a:t>puis</a:t>
              </a:r>
              <a:r>
                <a:rPr lang="en-US" sz="800" dirty="0" smtClean="0">
                  <a:latin typeface="Segoe UI" panose="020B0502040204020203" pitchFamily="34" charset="0"/>
                  <a:cs typeface="Segoe UI" panose="020B0502040204020203" pitchFamily="34" charset="0"/>
                </a:rPr>
                <a:t> </a:t>
              </a:r>
              <a:r>
                <a:rPr lang="pl-PL" sz="800" dirty="0" smtClean="0">
                  <a:latin typeface="Segoe UI" panose="020B0502040204020203" pitchFamily="34" charset="0"/>
                  <a:cs typeface="Segoe UI" panose="020B0502040204020203" pitchFamily="34" charset="0"/>
                </a:rPr>
                <a:t/>
              </a:r>
              <a:br>
                <a:rPr lang="pl-PL" sz="800" dirty="0" smtClean="0">
                  <a:latin typeface="Segoe UI" panose="020B0502040204020203" pitchFamily="34" charset="0"/>
                  <a:cs typeface="Segoe UI" panose="020B0502040204020203" pitchFamily="34" charset="0"/>
                </a:rPr>
              </a:br>
              <a:r>
                <a:rPr lang="en-US" sz="800" dirty="0" err="1" smtClean="0">
                  <a:latin typeface="Segoe UI" panose="020B0502040204020203" pitchFamily="34" charset="0"/>
                  <a:cs typeface="Segoe UI" panose="020B0502040204020203" pitchFamily="34" charset="0"/>
                </a:rPr>
                <a:t>sélectionnez</a:t>
              </a:r>
              <a:r>
                <a:rPr lang="en-US" sz="800" dirty="0" smtClean="0">
                  <a:latin typeface="Segoe UI" panose="020B0502040204020203" pitchFamily="34" charset="0"/>
                  <a:cs typeface="Segoe UI" panose="020B0502040204020203" pitchFamily="34" charset="0"/>
                </a:rPr>
                <a:t> l’une des options suivantes :</a:t>
              </a:r>
            </a:p>
          </p:txBody>
        </p:sp>
        <p:grpSp>
          <p:nvGrpSpPr>
            <p:cNvPr id="7" name="Group 6"/>
            <p:cNvGrpSpPr/>
            <p:nvPr/>
          </p:nvGrpSpPr>
          <p:grpSpPr>
            <a:xfrm>
              <a:off x="2992147" y="1011057"/>
              <a:ext cx="966881" cy="406752"/>
              <a:chOff x="2860472" y="765418"/>
              <a:chExt cx="966881" cy="406752"/>
            </a:xfrm>
          </p:grpSpPr>
          <p:pic>
            <p:nvPicPr>
              <p:cNvPr id="138" name="Picture 137"/>
              <p:cNvPicPr>
                <a:picLocks noChangeAspect="1"/>
              </p:cNvPicPr>
              <p:nvPr/>
            </p:nvPicPr>
            <p:blipFill>
              <a:blip r:embed="rId11"/>
              <a:stretch>
                <a:fillRect/>
              </a:stretch>
            </p:blipFill>
            <p:spPr>
              <a:xfrm>
                <a:off x="2860472" y="916003"/>
                <a:ext cx="966881" cy="133758"/>
              </a:xfrm>
              <a:prstGeom prst="rect">
                <a:avLst/>
              </a:prstGeom>
              <a:ln w="6350">
                <a:solidFill>
                  <a:schemeClr val="bg1">
                    <a:lumMod val="50000"/>
                  </a:schemeClr>
                </a:solidFill>
              </a:ln>
            </p:spPr>
          </p:pic>
          <p:sp>
            <p:nvSpPr>
              <p:cNvPr id="139" name="Oval 138"/>
              <p:cNvSpPr>
                <a:spLocks noChangeAspect="1"/>
              </p:cNvSpPr>
              <p:nvPr/>
            </p:nvSpPr>
            <p:spPr>
              <a:xfrm>
                <a:off x="3258789" y="765418"/>
                <a:ext cx="421130" cy="40675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pic>
          <p:nvPicPr>
            <p:cNvPr id="8" name="Picture 7"/>
            <p:cNvPicPr>
              <a:picLocks noChangeAspect="1"/>
            </p:cNvPicPr>
            <p:nvPr/>
          </p:nvPicPr>
          <p:blipFill rotWithShape="1">
            <a:blip r:embed="rId12"/>
            <a:srcRect r="27391"/>
            <a:stretch/>
          </p:blipFill>
          <p:spPr>
            <a:xfrm>
              <a:off x="2610346" y="4085187"/>
              <a:ext cx="1517064" cy="383367"/>
            </a:xfrm>
            <a:prstGeom prst="rect">
              <a:avLst/>
            </a:prstGeom>
          </p:spPr>
        </p:pic>
        <p:sp>
          <p:nvSpPr>
            <p:cNvPr id="140" name="Rectangle 139"/>
            <p:cNvSpPr/>
            <p:nvPr/>
          </p:nvSpPr>
          <p:spPr>
            <a:xfrm>
              <a:off x="334114" y="4386728"/>
              <a:ext cx="2338770" cy="871072"/>
            </a:xfrm>
            <a:prstGeom prst="rect">
              <a:avLst/>
            </a:prstGeom>
          </p:spPr>
          <p:txBody>
            <a:bodyPr wrap="square">
              <a:spAutoFit/>
            </a:bodyPr>
            <a:lstStyle/>
            <a:p>
              <a:pPr marL="400050" lvl="1" indent="-171450">
                <a:lnSpc>
                  <a:spcPct val="114000"/>
                </a:lnSpc>
                <a:spcBef>
                  <a:spcPts val="300"/>
                </a:spcBef>
                <a:buFont typeface="Arial" panose="020B0604020202020204" pitchFamily="34" charset="0"/>
                <a:buChar char="•"/>
              </a:pPr>
              <a:r>
                <a:rPr lang="en-US" sz="800" b="1" dirty="0" smtClean="0">
                  <a:latin typeface="Segoe UI" panose="020B0502040204020203" pitchFamily="34" charset="0"/>
                  <a:cs typeface="Segoe UI" panose="020B0502040204020203" pitchFamily="34" charset="0"/>
                </a:rPr>
                <a:t>Organisateur</a:t>
              </a:r>
              <a:r>
                <a:rPr lang="en-US" sz="800" dirty="0" smtClean="0">
                  <a:latin typeface="Segoe UI" panose="020B0502040204020203" pitchFamily="34" charset="0"/>
                  <a:cs typeface="Segoe UI" panose="020B0502040204020203" pitchFamily="34" charset="0"/>
                </a:rPr>
                <a:t> - uniquement la personne qui organise la réunion</a:t>
              </a:r>
              <a:endParaRPr lang="fr-FR" sz="800" b="1" dirty="0" smtClean="0">
                <a:latin typeface="Segoe UI" pitchFamily="34" charset="0"/>
                <a:ea typeface="Segoe UI" pitchFamily="34" charset="0"/>
                <a:cs typeface="Segoe UI" pitchFamily="34" charset="0"/>
              </a:endParaRPr>
            </a:p>
            <a:p>
              <a:pPr marL="400050" lvl="1" indent="-171450">
                <a:lnSpc>
                  <a:spcPct val="114000"/>
                </a:lnSpc>
                <a:spcBef>
                  <a:spcPts val="300"/>
                </a:spcBef>
                <a:buFont typeface="Arial" panose="020B0604020202020204" pitchFamily="34" charset="0"/>
                <a:buChar char="•"/>
              </a:pPr>
              <a:r>
                <a:rPr lang="en-US" sz="800" b="1" dirty="0" smtClean="0">
                  <a:latin typeface="Segoe UI" pitchFamily="34" charset="0"/>
                  <a:cs typeface="Segoe UI" panose="020B0502040204020203" pitchFamily="34" charset="0"/>
                </a:rPr>
                <a:t>Présentateurs</a:t>
              </a:r>
              <a:r>
                <a:rPr sz="800" dirty="0" smtClean="0">
                  <a:latin typeface="Segoe UI" panose="020B0502040204020203" pitchFamily="34" charset="0"/>
                  <a:cs typeface="Segoe UI" panose="020B0502040204020203" pitchFamily="34" charset="0"/>
                </a:rPr>
                <a:t> </a:t>
              </a:r>
              <a:r>
                <a:rPr lang="en-US" sz="800" dirty="0" smtClean="0">
                  <a:latin typeface="Segoe UI" panose="020B0502040204020203" pitchFamily="34" charset="0"/>
                  <a:cs typeface="Segoe UI" panose="020B0502040204020203" pitchFamily="34" charset="0"/>
                </a:rPr>
                <a:t>- uniquement les présentateurs définis par l’organisateur</a:t>
              </a:r>
              <a:endParaRPr lang="fr-FR" sz="800" b="1" dirty="0" smtClean="0">
                <a:latin typeface="Segoe UI" pitchFamily="34" charset="0"/>
                <a:ea typeface="Segoe UI" pitchFamily="34" charset="0"/>
                <a:cs typeface="Segoe UI" pitchFamily="34" charset="0"/>
              </a:endParaRPr>
            </a:p>
            <a:p>
              <a:pPr marL="400050" lvl="1" indent="-171450">
                <a:lnSpc>
                  <a:spcPct val="114000"/>
                </a:lnSpc>
                <a:spcBef>
                  <a:spcPts val="300"/>
                </a:spcBef>
                <a:buFont typeface="Arial" panose="020B0604020202020204" pitchFamily="34" charset="0"/>
                <a:buChar char="•"/>
              </a:pPr>
              <a:r>
                <a:rPr lang="en-US" sz="800" b="1" dirty="0" smtClean="0">
                  <a:latin typeface="Segoe UI" pitchFamily="34" charset="0"/>
                  <a:cs typeface="Segoe UI" panose="020B0502040204020203" pitchFamily="34" charset="0"/>
                </a:rPr>
                <a:t>Tout le monde</a:t>
              </a:r>
              <a:r>
                <a:rPr sz="800" dirty="0" smtClean="0">
                  <a:latin typeface="Segoe UI" panose="020B0502040204020203" pitchFamily="34" charset="0"/>
                  <a:cs typeface="Segoe UI" panose="020B0502040204020203" pitchFamily="34" charset="0"/>
                </a:rPr>
                <a:t> </a:t>
              </a:r>
              <a:r>
                <a:rPr lang="en-US" sz="800" dirty="0" smtClean="0">
                  <a:latin typeface="Segoe UI" panose="020B0502040204020203" pitchFamily="34" charset="0"/>
                  <a:cs typeface="Segoe UI" panose="020B0502040204020203" pitchFamily="34" charset="0"/>
                </a:rPr>
                <a:t>- tous les participants</a:t>
              </a:r>
              <a:endParaRPr lang="fr-FR" sz="800" b="1" dirty="0">
                <a:latin typeface="Segoe UI" panose="020B0502040204020203" pitchFamily="34" charset="0"/>
                <a:ea typeface="Segoe UI" panose="020B0502040204020203" pitchFamily="34" charset="0"/>
                <a:cs typeface="Segoe UI" panose="020B0502040204020203" pitchFamily="34" charset="0"/>
              </a:endParaRPr>
            </a:p>
          </p:txBody>
        </p:sp>
        <p:sp>
          <p:nvSpPr>
            <p:cNvPr id="141" name="Oval 140"/>
            <p:cNvSpPr/>
            <p:nvPr/>
          </p:nvSpPr>
          <p:spPr>
            <a:xfrm>
              <a:off x="3668114" y="4204564"/>
              <a:ext cx="402586" cy="34987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63103" y="3751058"/>
            <a:ext cx="1928828" cy="966218"/>
          </a:xfrm>
          <a:prstGeom prst="rect">
            <a:avLst/>
          </a:prstGeom>
        </p:spPr>
      </p:pic>
      <p:sp>
        <p:nvSpPr>
          <p:cNvPr id="59" name="Oval 58"/>
          <p:cNvSpPr/>
          <p:nvPr/>
        </p:nvSpPr>
        <p:spPr>
          <a:xfrm>
            <a:off x="8100643" y="4064210"/>
            <a:ext cx="331229" cy="319921"/>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62" name="Oval 61"/>
          <p:cNvSpPr/>
          <p:nvPr/>
        </p:nvSpPr>
        <p:spPr>
          <a:xfrm>
            <a:off x="8284211" y="3982859"/>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3</a:t>
            </a:r>
            <a:endParaRPr lang="fr-FR" sz="900" dirty="0">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14"/>
          <a:stretch>
            <a:fillRect/>
          </a:stretch>
        </p:blipFill>
        <p:spPr>
          <a:xfrm>
            <a:off x="7998983" y="5057962"/>
            <a:ext cx="307892" cy="57390"/>
          </a:xfrm>
          <a:prstGeom prst="rect">
            <a:avLst/>
          </a:prstGeom>
        </p:spPr>
      </p:pic>
      <p:pic>
        <p:nvPicPr>
          <p:cNvPr id="5" name="Picture 4"/>
          <p:cNvPicPr>
            <a:picLocks noChangeAspect="1"/>
          </p:cNvPicPr>
          <p:nvPr/>
        </p:nvPicPr>
        <p:blipFill>
          <a:blip r:embed="rId15"/>
          <a:stretch>
            <a:fillRect/>
          </a:stretch>
        </p:blipFill>
        <p:spPr>
          <a:xfrm>
            <a:off x="6879097" y="5351658"/>
            <a:ext cx="257169" cy="45719"/>
          </a:xfrm>
          <a:prstGeom prst="rect">
            <a:avLst/>
          </a:prstGeom>
        </p:spPr>
      </p:pic>
      <p:sp>
        <p:nvSpPr>
          <p:cNvPr id="63" name="Oval 62"/>
          <p:cNvSpPr/>
          <p:nvPr/>
        </p:nvSpPr>
        <p:spPr>
          <a:xfrm>
            <a:off x="7089775" y="5210079"/>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4</a:t>
            </a:r>
            <a:endParaRPr lang="fr-FR" sz="900" dirty="0">
              <a:latin typeface="Segoe UI" panose="020B0502040204020203" pitchFamily="34" charset="0"/>
              <a:cs typeface="Segoe UI" panose="020B0502040204020203" pitchFamily="34" charset="0"/>
            </a:endParaRPr>
          </a:p>
        </p:txBody>
      </p:sp>
      <p:pic>
        <p:nvPicPr>
          <p:cNvPr id="9" name="Picture 8"/>
          <p:cNvPicPr>
            <a:picLocks noChangeAspect="1"/>
          </p:cNvPicPr>
          <p:nvPr/>
        </p:nvPicPr>
        <p:blipFill>
          <a:blip r:embed="rId16"/>
          <a:stretch>
            <a:fillRect/>
          </a:stretch>
        </p:blipFill>
        <p:spPr>
          <a:xfrm>
            <a:off x="6896100" y="5514604"/>
            <a:ext cx="292385" cy="51460"/>
          </a:xfrm>
          <a:prstGeom prst="rect">
            <a:avLst/>
          </a:prstGeom>
        </p:spPr>
      </p:pic>
    </p:spTree>
    <p:extLst>
      <p:ext uri="{BB962C8B-B14F-4D97-AF65-F5344CB8AC3E}">
        <p14:creationId xmlns:p14="http://schemas.microsoft.com/office/powerpoint/2010/main" val="3530550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37730" y="76200"/>
            <a:ext cx="8263855" cy="6705600"/>
            <a:chOff x="437730" y="76200"/>
            <a:chExt cx="8263855" cy="6705600"/>
          </a:xfrm>
        </p:grpSpPr>
        <p:cxnSp>
          <p:nvCxnSpPr>
            <p:cNvPr id="14" name="Straight Connector 13" descr="&quot;&quot;"/>
            <p:cNvCxnSpPr/>
            <p:nvPr/>
          </p:nvCxnSpPr>
          <p:spPr>
            <a:xfrm>
              <a:off x="4572000" y="76200"/>
              <a:ext cx="0" cy="67056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3036828" y="541617"/>
              <a:ext cx="1342901" cy="2039213"/>
            </a:xfrm>
            <a:prstGeom prst="rect">
              <a:avLst/>
            </a:prstGeom>
            <a:noFill/>
          </p:spPr>
          <p:txBody>
            <a:bodyPr wrap="square">
              <a:spAutoFit/>
            </a:bodyPr>
            <a:lstStyle/>
            <a:p>
              <a:pPr marL="228600" indent="-228600" fontAlgn="auto">
                <a:lnSpc>
                  <a:spcPct val="125000"/>
                </a:lnSpc>
                <a:spcBef>
                  <a:spcPts val="300"/>
                </a:spcBef>
                <a:spcAft>
                  <a:spcPts val="0"/>
                </a:spcAft>
                <a:buFont typeface="+mj-lt"/>
                <a:buAutoNum type="arabicPeriod"/>
                <a:defRPr/>
              </a:pPr>
              <a:r>
                <a:rPr lang="en-US" sz="800" dirty="0" smtClean="0">
                  <a:solidFill>
                    <a:schemeClr val="tx1">
                      <a:lumMod val="65000"/>
                      <a:lumOff val="35000"/>
                    </a:schemeClr>
                  </a:solidFill>
                  <a:latin typeface="Segoe UI" pitchFamily="34" charset="0"/>
                  <a:cs typeface="Segoe UI" panose="020B0502040204020203" pitchFamily="34" charset="0"/>
                </a:rPr>
                <a:t>Dans la fenêtre de réunion, cliquez sur le bouton </a:t>
              </a:r>
              <a:r>
                <a:rPr lang="en-US" sz="800" b="1" dirty="0" smtClean="0">
                  <a:solidFill>
                    <a:schemeClr val="tx1">
                      <a:lumMod val="65000"/>
                      <a:lumOff val="35000"/>
                    </a:schemeClr>
                  </a:solidFill>
                  <a:latin typeface="Segoe UI" pitchFamily="34" charset="0"/>
                  <a:cs typeface="Segoe UI" panose="020B0502040204020203" pitchFamily="34" charset="0"/>
                </a:rPr>
                <a:t>Présenter</a:t>
              </a:r>
              <a:r>
                <a:rPr lang="en-US" sz="800" dirty="0" smtClean="0">
                  <a:solidFill>
                    <a:schemeClr val="tx1">
                      <a:lumMod val="65000"/>
                      <a:lumOff val="35000"/>
                    </a:schemeClr>
                  </a:solidFill>
                  <a:latin typeface="Segoe UI" pitchFamily="34" charset="0"/>
                  <a:cs typeface="Segoe UI" panose="020B0502040204020203" pitchFamily="34" charset="0"/>
                </a:rPr>
                <a:t>.</a:t>
              </a:r>
            </a:p>
            <a:p>
              <a:pPr marL="228600" indent="-228600">
                <a:lnSpc>
                  <a:spcPct val="125000"/>
                </a:lnSpc>
                <a:spcBef>
                  <a:spcPts val="300"/>
                </a:spcBef>
                <a:buFont typeface="+mj-lt"/>
                <a:buAutoNum type="arabicPeriod"/>
                <a:defRPr/>
              </a:pPr>
              <a:r>
                <a:rPr lang="en-US" sz="800" dirty="0">
                  <a:solidFill>
                    <a:schemeClr val="tx1">
                      <a:lumMod val="65000"/>
                      <a:lumOff val="35000"/>
                    </a:schemeClr>
                  </a:solidFill>
                  <a:latin typeface="Segoe UI" pitchFamily="34" charset="0"/>
                  <a:cs typeface="Segoe UI" panose="020B0502040204020203" pitchFamily="34" charset="0"/>
                </a:rPr>
                <a:t>Cliquez sur </a:t>
              </a:r>
              <a:r>
                <a:rPr lang="en-US" sz="800" b="1" dirty="0">
                  <a:solidFill>
                    <a:prstClr val="black">
                      <a:lumMod val="65000"/>
                      <a:lumOff val="35000"/>
                    </a:prstClr>
                  </a:solidFill>
                  <a:latin typeface="Segoe UI" pitchFamily="34" charset="0"/>
                  <a:cs typeface="Segoe UI" panose="020B0502040204020203" pitchFamily="34" charset="0"/>
                </a:rPr>
                <a:t>Présenter des fichiers PowerPoint</a:t>
              </a:r>
              <a:r>
                <a:rPr sz="800" dirty="0" smtClean="0">
                  <a:latin typeface="Segoe UI" panose="020B0502040204020203" pitchFamily="34" charset="0"/>
                  <a:cs typeface="Segoe UI" panose="020B0502040204020203" pitchFamily="34" charset="0"/>
                </a:rPr>
                <a:t>.</a:t>
              </a:r>
            </a:p>
            <a:p>
              <a:pPr marL="228600" indent="-228600">
                <a:lnSpc>
                  <a:spcPct val="125000"/>
                </a:lnSpc>
                <a:spcBef>
                  <a:spcPts val="300"/>
                </a:spcBef>
                <a:buFont typeface="+mj-lt"/>
                <a:buAutoNum type="arabicPeriod"/>
                <a:defRPr/>
              </a:pPr>
              <a:r>
                <a:rPr lang="en-US" sz="800" dirty="0" smtClean="0">
                  <a:solidFill>
                    <a:prstClr val="black">
                      <a:lumMod val="65000"/>
                      <a:lumOff val="35000"/>
                    </a:prstClr>
                  </a:solidFill>
                  <a:latin typeface="Segoe UI" pitchFamily="34" charset="0"/>
                  <a:cs typeface="Segoe UI" panose="020B0502040204020203" pitchFamily="34" charset="0"/>
                </a:rPr>
                <a:t>Accédez au fichier à présenter, puis cliquez sur </a:t>
              </a:r>
              <a:r>
                <a:rPr lang="en-US" sz="800" b="1" dirty="0" smtClean="0">
                  <a:solidFill>
                    <a:prstClr val="black">
                      <a:lumMod val="65000"/>
                      <a:lumOff val="35000"/>
                    </a:prstClr>
                  </a:solidFill>
                  <a:latin typeface="Segoe UI" pitchFamily="34" charset="0"/>
                  <a:cs typeface="Segoe UI" panose="020B0502040204020203" pitchFamily="34" charset="0"/>
                </a:rPr>
                <a:t>OK</a:t>
              </a:r>
              <a:r>
                <a:rPr lang="en-US" sz="800" dirty="0" smtClean="0">
                  <a:solidFill>
                    <a:prstClr val="black">
                      <a:lumMod val="65000"/>
                      <a:lumOff val="35000"/>
                    </a:prstClr>
                  </a:solidFill>
                  <a:latin typeface="Segoe UI" pitchFamily="34" charset="0"/>
                  <a:cs typeface="Segoe UI" panose="020B0502040204020203" pitchFamily="34" charset="0"/>
                </a:rPr>
                <a:t>. </a:t>
              </a:r>
              <a:endParaRPr lang="fr-FR" sz="800" dirty="0">
                <a:solidFill>
                  <a:prstClr val="black">
                    <a:lumMod val="65000"/>
                    <a:lumOff val="35000"/>
                  </a:prstClr>
                </a:solidFill>
                <a:latin typeface="Segoe UI" pitchFamily="34" charset="0"/>
                <a:ea typeface="Segoe UI" pitchFamily="34" charset="0"/>
                <a:cs typeface="Segoe UI" pitchFamily="34" charset="0"/>
              </a:endParaRPr>
            </a:p>
            <a:p>
              <a:pPr fontAlgn="auto">
                <a:lnSpc>
                  <a:spcPct val="125000"/>
                </a:lnSpc>
                <a:spcBef>
                  <a:spcPts val="300"/>
                </a:spcBef>
                <a:spcAft>
                  <a:spcPts val="0"/>
                </a:spcAft>
                <a:defRPr/>
              </a:pPr>
              <a:endParaRPr lang="fr-FR" sz="800" dirty="0">
                <a:solidFill>
                  <a:schemeClr val="tx1">
                    <a:lumMod val="65000"/>
                    <a:lumOff val="35000"/>
                  </a:schemeClr>
                </a:solidFill>
                <a:latin typeface="Segoe UI" pitchFamily="34" charset="0"/>
                <a:ea typeface="Segoe UI" pitchFamily="34" charset="0"/>
                <a:cs typeface="Segoe UI" pitchFamily="34" charset="0"/>
              </a:endParaRPr>
            </a:p>
          </p:txBody>
        </p:sp>
        <p:sp>
          <p:nvSpPr>
            <p:cNvPr id="108" name="TextBox 107"/>
            <p:cNvSpPr txBox="1"/>
            <p:nvPr/>
          </p:nvSpPr>
          <p:spPr>
            <a:xfrm>
              <a:off x="437730" y="217941"/>
              <a:ext cx="2853021" cy="515526"/>
            </a:xfrm>
            <a:prstGeom prst="rect">
              <a:avLst/>
            </a:prstGeom>
            <a:noFill/>
          </p:spPr>
          <p:txBody>
            <a:bodyPr wrap="square">
              <a:spAutoFit/>
            </a:bodyPr>
            <a:lstStyle/>
            <a:p>
              <a:pPr fontAlgn="auto">
                <a:lnSpc>
                  <a:spcPct val="125000"/>
                </a:lnSpc>
                <a:spcBef>
                  <a:spcPts val="300"/>
                </a:spcBef>
                <a:spcAft>
                  <a:spcPts val="0"/>
                </a:spcAft>
                <a:defRPr/>
              </a:pPr>
              <a:r>
                <a:rPr lang="en-US" sz="1200" dirty="0" smtClean="0">
                  <a:solidFill>
                    <a:schemeClr val="tx1">
                      <a:lumMod val="75000"/>
                      <a:lumOff val="25000"/>
                    </a:schemeClr>
                  </a:solidFill>
                  <a:latin typeface="Segoe UI" panose="020B0502040204020203" pitchFamily="34" charset="0"/>
                  <a:cs typeface="Segoe UI" panose="020B0502040204020203" pitchFamily="34" charset="0"/>
                </a:rPr>
                <a:t>Partager une présentation PowerPoint</a:t>
              </a:r>
              <a:endParaRPr lang="fr-FR" sz="1200" dirty="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endParaRPr>
            </a:p>
            <a:p>
              <a:pPr fontAlgn="auto">
                <a:lnSpc>
                  <a:spcPct val="125000"/>
                </a:lnSpc>
                <a:spcBef>
                  <a:spcPts val="300"/>
                </a:spcBef>
                <a:spcAft>
                  <a:spcPts val="0"/>
                </a:spcAft>
                <a:defRPr/>
              </a:pPr>
              <a:endParaRPr lang="fr-FR" sz="800" dirty="0" smtClean="0">
                <a:solidFill>
                  <a:schemeClr val="tx1">
                    <a:lumMod val="65000"/>
                    <a:lumOff val="35000"/>
                  </a:schemeClr>
                </a:solidFill>
                <a:latin typeface="Segoe UI" pitchFamily="34" charset="0"/>
                <a:ea typeface="Segoe UI" pitchFamily="34" charset="0"/>
                <a:cs typeface="Segoe UI" pitchFamily="34" charset="0"/>
              </a:endParaRPr>
            </a:p>
          </p:txBody>
        </p:sp>
        <p:grpSp>
          <p:nvGrpSpPr>
            <p:cNvPr id="3" name="Group 2"/>
            <p:cNvGrpSpPr/>
            <p:nvPr/>
          </p:nvGrpSpPr>
          <p:grpSpPr>
            <a:xfrm>
              <a:off x="521129" y="574994"/>
              <a:ext cx="3996707" cy="2897792"/>
              <a:chOff x="521129" y="574994"/>
              <a:chExt cx="3996707" cy="2897792"/>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129" y="574994"/>
                <a:ext cx="2430330" cy="2188671"/>
              </a:xfrm>
              <a:prstGeom prst="rect">
                <a:avLst/>
              </a:prstGeom>
            </p:spPr>
          </p:pic>
          <p:sp>
            <p:nvSpPr>
              <p:cNvPr id="48" name="TextBox 47"/>
              <p:cNvSpPr txBox="1"/>
              <p:nvPr/>
            </p:nvSpPr>
            <p:spPr>
              <a:xfrm>
                <a:off x="1219201" y="2725718"/>
                <a:ext cx="724910" cy="496290"/>
              </a:xfrm>
              <a:prstGeom prst="rect">
                <a:avLst/>
              </a:prstGeom>
              <a:noFill/>
            </p:spPr>
            <p:txBody>
              <a:bodyPr wrap="square" rtlCol="0">
                <a:spAutoFit/>
              </a:bodyPr>
              <a:lstStyle/>
              <a:p>
                <a:pPr algn="r">
                  <a:lnSpc>
                    <a:spcPct val="125000"/>
                  </a:lnSpc>
                  <a:spcBef>
                    <a:spcPts val="300"/>
                  </a:spcBef>
                </a:pPr>
                <a:r>
                  <a:rPr lang="en-US" sz="700" dirty="0" smtClean="0">
                    <a:solidFill>
                      <a:schemeClr val="accent6">
                        <a:lumMod val="75000"/>
                      </a:schemeClr>
                    </a:solidFill>
                    <a:latin typeface="Segoe UI" pitchFamily="34" charset="0"/>
                    <a:cs typeface="Segoe UI" panose="020B0502040204020203" pitchFamily="34" charset="0"/>
                  </a:rPr>
                  <a:t>Passer à la diapositive suivante.</a:t>
                </a:r>
                <a:endParaRPr lang="fr-FR" sz="700" dirty="0">
                  <a:solidFill>
                    <a:schemeClr val="accent6">
                      <a:lumMod val="75000"/>
                    </a:schemeClr>
                  </a:solidFill>
                  <a:latin typeface="Segoe UI" pitchFamily="34" charset="0"/>
                  <a:ea typeface="Segoe UI" pitchFamily="34" charset="0"/>
                  <a:cs typeface="Segoe UI" pitchFamily="34" charset="0"/>
                </a:endParaRPr>
              </a:p>
            </p:txBody>
          </p:sp>
          <p:pic>
            <p:nvPicPr>
              <p:cNvPr id="6" name="Picture 5"/>
              <p:cNvPicPr>
                <a:picLocks noChangeAspect="1"/>
              </p:cNvPicPr>
              <p:nvPr/>
            </p:nvPicPr>
            <p:blipFill rotWithShape="1">
              <a:blip r:embed="rId3"/>
              <a:srcRect l="8094" t="19578" r="5569" b="26351"/>
              <a:stretch/>
            </p:blipFill>
            <p:spPr>
              <a:xfrm>
                <a:off x="521129" y="1020073"/>
                <a:ext cx="2431036" cy="1382856"/>
              </a:xfrm>
              <a:prstGeom prst="rect">
                <a:avLst/>
              </a:prstGeom>
            </p:spPr>
          </p:pic>
          <p:sp>
            <p:nvSpPr>
              <p:cNvPr id="121" name="Oval 120"/>
              <p:cNvSpPr>
                <a:spLocks noChangeAspect="1"/>
              </p:cNvSpPr>
              <p:nvPr/>
            </p:nvSpPr>
            <p:spPr>
              <a:xfrm>
                <a:off x="2519345" y="2414594"/>
                <a:ext cx="165614" cy="159960"/>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36" name="TextBox 135"/>
              <p:cNvSpPr txBox="1"/>
              <p:nvPr/>
            </p:nvSpPr>
            <p:spPr>
              <a:xfrm>
                <a:off x="2160894" y="2841844"/>
                <a:ext cx="1379139" cy="630942"/>
              </a:xfrm>
              <a:prstGeom prst="rect">
                <a:avLst/>
              </a:prstGeom>
              <a:noFill/>
            </p:spPr>
            <p:txBody>
              <a:bodyPr wrap="square" rtlCol="0">
                <a:spAutoFit/>
              </a:bodyPr>
              <a:lstStyle/>
              <a:p>
                <a:pPr>
                  <a:lnSpc>
                    <a:spcPct val="125000"/>
                  </a:lnSpc>
                  <a:spcBef>
                    <a:spcPts val="300"/>
                  </a:spcBef>
                </a:pPr>
                <a:r>
                  <a:rPr lang="en-US" sz="700" dirty="0" smtClean="0">
                    <a:solidFill>
                      <a:schemeClr val="accent6">
                        <a:lumMod val="75000"/>
                      </a:schemeClr>
                    </a:solidFill>
                    <a:latin typeface="Segoe UI" pitchFamily="34" charset="0"/>
                    <a:cs typeface="Segoe UI" panose="020B0502040204020203" pitchFamily="34" charset="0"/>
                  </a:rPr>
                  <a:t>Afficher les miniatures des diapositives, et sélectionner la diapositive suivante à présenter</a:t>
                </a:r>
                <a:endParaRPr lang="fr-FR" sz="700" dirty="0">
                  <a:solidFill>
                    <a:schemeClr val="accent6">
                      <a:lumMod val="75000"/>
                    </a:schemeClr>
                  </a:solidFill>
                  <a:latin typeface="Segoe UI" pitchFamily="34" charset="0"/>
                  <a:ea typeface="Segoe UI" pitchFamily="34" charset="0"/>
                  <a:cs typeface="Segoe UI" pitchFamily="34" charset="0"/>
                </a:endParaRPr>
              </a:p>
            </p:txBody>
          </p:sp>
          <p:sp>
            <p:nvSpPr>
              <p:cNvPr id="137" name="TextBox 136"/>
              <p:cNvSpPr txBox="1"/>
              <p:nvPr/>
            </p:nvSpPr>
            <p:spPr>
              <a:xfrm>
                <a:off x="3123396" y="2374255"/>
                <a:ext cx="1394440" cy="496290"/>
              </a:xfrm>
              <a:prstGeom prst="rect">
                <a:avLst/>
              </a:prstGeom>
              <a:noFill/>
            </p:spPr>
            <p:txBody>
              <a:bodyPr wrap="square" rtlCol="0">
                <a:spAutoFit/>
              </a:bodyPr>
              <a:lstStyle/>
              <a:p>
                <a:pPr>
                  <a:lnSpc>
                    <a:spcPct val="125000"/>
                  </a:lnSpc>
                  <a:spcBef>
                    <a:spcPts val="300"/>
                  </a:spcBef>
                </a:pPr>
                <a:r>
                  <a:rPr lang="en-US" sz="700" dirty="0" smtClean="0">
                    <a:solidFill>
                      <a:schemeClr val="accent6">
                        <a:lumMod val="75000"/>
                      </a:schemeClr>
                    </a:solidFill>
                    <a:latin typeface="Segoe UI" pitchFamily="34" charset="0"/>
                    <a:cs typeface="Segoe UI" panose="020B0502040204020203" pitchFamily="34" charset="0"/>
                  </a:rPr>
                  <a:t>Voir les notes du présentateur (juste vous—personne d’autre ne peut les voir)</a:t>
                </a:r>
                <a:endParaRPr lang="fr-FR" sz="700" dirty="0">
                  <a:solidFill>
                    <a:schemeClr val="accent6">
                      <a:lumMod val="75000"/>
                    </a:schemeClr>
                  </a:solidFill>
                  <a:latin typeface="Segoe UI" pitchFamily="34" charset="0"/>
                  <a:ea typeface="Segoe UI" pitchFamily="34" charset="0"/>
                  <a:cs typeface="Segoe UI" pitchFamily="34" charset="0"/>
                </a:endParaRPr>
              </a:p>
            </p:txBody>
          </p:sp>
          <p:grpSp>
            <p:nvGrpSpPr>
              <p:cNvPr id="32" name="Group 31"/>
              <p:cNvGrpSpPr/>
              <p:nvPr/>
            </p:nvGrpSpPr>
            <p:grpSpPr>
              <a:xfrm>
                <a:off x="2805421" y="2416738"/>
                <a:ext cx="372378" cy="159960"/>
                <a:chOff x="7257366" y="5163396"/>
                <a:chExt cx="372378" cy="159960"/>
              </a:xfrm>
            </p:grpSpPr>
            <p:sp>
              <p:nvSpPr>
                <p:cNvPr id="122" name="Oval 121"/>
                <p:cNvSpPr>
                  <a:spLocks noChangeAspect="1"/>
                </p:cNvSpPr>
                <p:nvPr/>
              </p:nvSpPr>
              <p:spPr>
                <a:xfrm>
                  <a:off x="7257366" y="5163396"/>
                  <a:ext cx="165614" cy="159960"/>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cxnSp>
              <p:nvCxnSpPr>
                <p:cNvPr id="49" name="Straight Connector 48"/>
                <p:cNvCxnSpPr/>
                <p:nvPr/>
              </p:nvCxnSpPr>
              <p:spPr>
                <a:xfrm flipH="1">
                  <a:off x="7419458" y="5243376"/>
                  <a:ext cx="210286" cy="0"/>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38" name="Straight Connector 137"/>
              <p:cNvCxnSpPr/>
              <p:nvPr/>
            </p:nvCxnSpPr>
            <p:spPr>
              <a:xfrm flipV="1">
                <a:off x="2607040" y="2568347"/>
                <a:ext cx="1068" cy="322396"/>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817576" y="2414594"/>
                <a:ext cx="165614" cy="483172"/>
                <a:chOff x="6371811" y="5163396"/>
                <a:chExt cx="165614" cy="483172"/>
              </a:xfrm>
            </p:grpSpPr>
            <p:sp>
              <p:nvSpPr>
                <p:cNvPr id="91" name="Oval 90"/>
                <p:cNvSpPr>
                  <a:spLocks noChangeAspect="1"/>
                </p:cNvSpPr>
                <p:nvPr/>
              </p:nvSpPr>
              <p:spPr>
                <a:xfrm>
                  <a:off x="6371811" y="5163396"/>
                  <a:ext cx="165614" cy="159960"/>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cxnSp>
              <p:nvCxnSpPr>
                <p:cNvPr id="139" name="Straight Connector 138"/>
                <p:cNvCxnSpPr/>
                <p:nvPr/>
              </p:nvCxnSpPr>
              <p:spPr>
                <a:xfrm flipV="1">
                  <a:off x="6452585" y="5324172"/>
                  <a:ext cx="1068" cy="322396"/>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8" name="Group 17"/>
            <p:cNvGrpSpPr/>
            <p:nvPr/>
          </p:nvGrpSpPr>
          <p:grpSpPr>
            <a:xfrm>
              <a:off x="4993386" y="327583"/>
              <a:ext cx="3708199" cy="6117954"/>
              <a:chOff x="356395" y="220925"/>
              <a:chExt cx="3708199" cy="6117954"/>
            </a:xfrm>
          </p:grpSpPr>
          <p:sp>
            <p:nvSpPr>
              <p:cNvPr id="46" name="TextBox 45"/>
              <p:cNvSpPr txBox="1"/>
              <p:nvPr/>
            </p:nvSpPr>
            <p:spPr>
              <a:xfrm>
                <a:off x="356396" y="220925"/>
                <a:ext cx="2488644" cy="2785378"/>
              </a:xfrm>
              <a:prstGeom prst="rect">
                <a:avLst/>
              </a:prstGeom>
              <a:noFill/>
            </p:spPr>
            <p:txBody>
              <a:bodyPr wrap="square" rtlCol="0">
                <a:spAutoFit/>
              </a:bodyPr>
              <a:lstStyle/>
              <a:p>
                <a:pPr>
                  <a:lnSpc>
                    <a:spcPct val="125000"/>
                  </a:lnSpc>
                  <a:spcBef>
                    <a:spcPts val="300"/>
                  </a:spcBef>
                </a:pPr>
                <a:r>
                  <a:rPr lang="en-US" sz="1200" dirty="0" smtClean="0">
                    <a:latin typeface="Segoe UI" pitchFamily="34" charset="0"/>
                    <a:cs typeface="Segoe UI" panose="020B0502040204020203" pitchFamily="34" charset="0"/>
                  </a:rPr>
                  <a:t>Partager des notes avec OneNote</a:t>
                </a:r>
              </a:p>
              <a:p>
                <a:pPr>
                  <a:lnSpc>
                    <a:spcPct val="125000"/>
                  </a:lnSpc>
                  <a:spcBef>
                    <a:spcPts val="300"/>
                  </a:spcBef>
                </a:pPr>
                <a:r>
                  <a:rPr lang="en-US" sz="800" dirty="0" smtClean="0">
                    <a:latin typeface="Segoe UI" pitchFamily="34" charset="0"/>
                    <a:cs typeface="Segoe UI" panose="020B0502040204020203" pitchFamily="34" charset="0"/>
                  </a:rPr>
                  <a:t>OneNote est entièrement intégré à Skype Entreprise. Vous, ainsi que tous ceux à qui vous avez donné une autorisation avant la réunion, pouvez avoir accès au fichier OneNote et prendre des notes.</a:t>
                </a:r>
              </a:p>
              <a:p>
                <a:pPr marL="228600" indent="-228600">
                  <a:lnSpc>
                    <a:spcPct val="125000"/>
                  </a:lnSpc>
                  <a:spcBef>
                    <a:spcPts val="300"/>
                  </a:spcBef>
                  <a:buFont typeface="+mj-lt"/>
                  <a:buAutoNum type="arabicPeriod"/>
                </a:pPr>
                <a:r>
                  <a:rPr lang="en-US" sz="800" dirty="0">
                    <a:latin typeface="Segoe UI" pitchFamily="34" charset="0"/>
                    <a:cs typeface="Segoe UI" panose="020B0502040204020203" pitchFamily="34" charset="0"/>
                  </a:rPr>
                  <a:t>Dans la fenêtre de conversation, cliquez sur le bouton </a:t>
                </a:r>
                <a:r>
                  <a:rPr lang="en-US" sz="800" b="1" dirty="0" smtClean="0">
                    <a:latin typeface="Segoe UI" pitchFamily="34" charset="0"/>
                    <a:cs typeface="Segoe UI" panose="020B0502040204020203" pitchFamily="34" charset="0"/>
                  </a:rPr>
                  <a:t>Présenter</a:t>
                </a:r>
                <a:r>
                  <a:rPr lang="en-US" sz="800" dirty="0">
                    <a:latin typeface="Segoe UI" pitchFamily="34" charset="0"/>
                    <a:cs typeface="Segoe UI" panose="020B0502040204020203" pitchFamily="34" charset="0"/>
                  </a:rPr>
                  <a:t>, puis choisissez </a:t>
                </a:r>
                <a:r>
                  <a:rPr lang="en-US" sz="800" b="1" dirty="0" smtClean="0">
                    <a:latin typeface="Segoe UI" pitchFamily="34" charset="0"/>
                    <a:cs typeface="Segoe UI" panose="020B0502040204020203" pitchFamily="34" charset="0"/>
                  </a:rPr>
                  <a:t>Notes partagées.</a:t>
                </a:r>
                <a:endParaRPr lang="fr-FR" sz="800" dirty="0" smtClean="0">
                  <a:latin typeface="Segoe UI" pitchFamily="34" charset="0"/>
                  <a:ea typeface="Segoe UI" pitchFamily="34" charset="0"/>
                  <a:cs typeface="Segoe UI" pitchFamily="34" charset="0"/>
                </a:endParaRPr>
              </a:p>
              <a:p>
                <a:pPr marL="228600" indent="-228600">
                  <a:lnSpc>
                    <a:spcPct val="125000"/>
                  </a:lnSpc>
                  <a:spcBef>
                    <a:spcPts val="300"/>
                  </a:spcBef>
                  <a:buFont typeface="+mj-lt"/>
                  <a:buAutoNum type="arabicPeriod"/>
                </a:pPr>
                <a:r>
                  <a:rPr lang="en-US" sz="800" dirty="0" smtClean="0">
                    <a:latin typeface="Segoe UI" pitchFamily="34" charset="0"/>
                    <a:cs typeface="Segoe UI" panose="020B0502040204020203" pitchFamily="34" charset="0"/>
                  </a:rPr>
                  <a:t>Sélectionnez un bloc-notes existant, ou cliquez sur </a:t>
                </a:r>
                <a:r>
                  <a:rPr lang="en-US" sz="800" b="1" dirty="0" smtClean="0">
                    <a:latin typeface="Segoe UI" pitchFamily="34" charset="0"/>
                    <a:cs typeface="Segoe UI" panose="020B0502040204020203" pitchFamily="34" charset="0"/>
                  </a:rPr>
                  <a:t>Nouveau bloc-notes </a:t>
                </a:r>
                <a:r>
                  <a:rPr lang="en-US" sz="800" dirty="0" smtClean="0">
                    <a:latin typeface="Segoe UI" pitchFamily="34" charset="0"/>
                    <a:cs typeface="Segoe UI" panose="020B0502040204020203" pitchFamily="34" charset="0"/>
                  </a:rPr>
                  <a:t>pour en créer un.</a:t>
                </a:r>
              </a:p>
              <a:p>
                <a:pPr marL="227013">
                  <a:lnSpc>
                    <a:spcPct val="125000"/>
                  </a:lnSpc>
                  <a:spcBef>
                    <a:spcPts val="300"/>
                  </a:spcBef>
                </a:pPr>
                <a:r>
                  <a:rPr lang="en-US" sz="800" dirty="0" smtClean="0">
                    <a:latin typeface="Segoe UI" pitchFamily="34" charset="0"/>
                    <a:cs typeface="Segoe UI" panose="020B0502040204020203" pitchFamily="34" charset="0"/>
                  </a:rPr>
                  <a:t>Les participants qui ont rejoint la réunion via Skype Entreprise sont automatiquement ajoutés à une liste de participants dans OneNote. </a:t>
                </a:r>
              </a:p>
            </p:txBody>
          </p:sp>
          <p:sp>
            <p:nvSpPr>
              <p:cNvPr id="47" name="TextBox 46"/>
              <p:cNvSpPr txBox="1"/>
              <p:nvPr/>
            </p:nvSpPr>
            <p:spPr>
              <a:xfrm>
                <a:off x="356395" y="3202814"/>
                <a:ext cx="3708199" cy="1156727"/>
              </a:xfrm>
              <a:prstGeom prst="rect">
                <a:avLst/>
              </a:prstGeom>
              <a:noFill/>
            </p:spPr>
            <p:txBody>
              <a:bodyPr wrap="square" rtlCol="0">
                <a:spAutoFit/>
              </a:bodyPr>
              <a:lstStyle/>
              <a:p>
                <a:pPr>
                  <a:lnSpc>
                    <a:spcPts val="1400"/>
                  </a:lnSpc>
                </a:pPr>
                <a:r>
                  <a:rPr lang="en-US" sz="1200" dirty="0" smtClean="0">
                    <a:latin typeface="Segoe UI" panose="020B0502040204020203" pitchFamily="34" charset="0"/>
                    <a:cs typeface="Segoe UI" panose="020B0502040204020203" pitchFamily="34" charset="0"/>
                  </a:rPr>
                  <a:t>Partager un tableau blanc </a:t>
                </a:r>
              </a:p>
              <a:p>
                <a:pPr>
                  <a:lnSpc>
                    <a:spcPct val="125000"/>
                  </a:lnSpc>
                  <a:spcBef>
                    <a:spcPts val="300"/>
                  </a:spcBef>
                </a:pPr>
                <a:r>
                  <a:rPr lang="en-US" sz="800" dirty="0" smtClean="0">
                    <a:latin typeface="Segoe UI" pitchFamily="34" charset="0"/>
                    <a:cs typeface="Segoe UI" panose="020B0502040204020203" pitchFamily="34" charset="0"/>
                  </a:rPr>
                  <a:t>Vous voulez montrer de quoi vous parlez ? Dessinez-le à l’aide du tableau blanc ! C’est aussi un outil précieux lors des séances de brainstorming.</a:t>
                </a:r>
              </a:p>
              <a:p>
                <a:pPr marL="228600" indent="-171450">
                  <a:lnSpc>
                    <a:spcPct val="125000"/>
                  </a:lnSpc>
                  <a:spcBef>
                    <a:spcPts val="300"/>
                  </a:spcBef>
                  <a:buFont typeface="Arial" pitchFamily="34" charset="0"/>
                  <a:buChar char="•"/>
                </a:pPr>
                <a:r>
                  <a:rPr lang="en-US" sz="800" dirty="0">
                    <a:latin typeface="Segoe UI" pitchFamily="34" charset="0"/>
                    <a:cs typeface="Segoe UI" panose="020B0502040204020203" pitchFamily="34" charset="0"/>
                  </a:rPr>
                  <a:t>Dans la fenêtre de conversation, cliquez sur </a:t>
                </a:r>
                <a:r>
                  <a:rPr lang="en-US" sz="800" b="1" dirty="0">
                    <a:latin typeface="Segoe UI" pitchFamily="34" charset="0"/>
                    <a:cs typeface="Segoe UI" panose="020B0502040204020203" pitchFamily="34" charset="0"/>
                  </a:rPr>
                  <a:t>Présenter</a:t>
                </a:r>
                <a:r>
                  <a:rPr lang="en-US" sz="800" dirty="0" smtClean="0">
                    <a:latin typeface="Segoe UI" pitchFamily="34" charset="0"/>
                    <a:cs typeface="Segoe UI" panose="020B0502040204020203" pitchFamily="34" charset="0"/>
                  </a:rPr>
                  <a:t>, </a:t>
                </a:r>
                <a:r>
                  <a:rPr lang="en-US" sz="800" b="1" dirty="0" smtClean="0">
                    <a:latin typeface="Segoe UI" pitchFamily="34" charset="0"/>
                    <a:cs typeface="Segoe UI" panose="020B0502040204020203" pitchFamily="34" charset="0"/>
                  </a:rPr>
                  <a:t>Autres</a:t>
                </a:r>
                <a:r>
                  <a:rPr lang="en-US" sz="800" dirty="0" smtClean="0">
                    <a:latin typeface="Segoe UI" pitchFamily="34" charset="0"/>
                    <a:cs typeface="Segoe UI" panose="020B0502040204020203" pitchFamily="34" charset="0"/>
                  </a:rPr>
                  <a:t>, puis sur </a:t>
                </a:r>
                <a:r>
                  <a:rPr lang="en-US" sz="800" b="1" dirty="0" smtClean="0">
                    <a:latin typeface="Segoe UI" pitchFamily="34" charset="0"/>
                    <a:cs typeface="Segoe UI" panose="020B0502040204020203" pitchFamily="34" charset="0"/>
                  </a:rPr>
                  <a:t>Tableau blanc</a:t>
                </a:r>
                <a:r>
                  <a:rPr lang="en-US" sz="800" dirty="0" smtClean="0">
                    <a:latin typeface="Segoe UI" pitchFamily="34" charset="0"/>
                    <a:cs typeface="Segoe UI" panose="020B0502040204020203" pitchFamily="34" charset="0"/>
                  </a:rPr>
                  <a:t>. </a:t>
                </a:r>
              </a:p>
              <a:p>
                <a:pPr lvl="0">
                  <a:lnSpc>
                    <a:spcPct val="125000"/>
                  </a:lnSpc>
                  <a:spcBef>
                    <a:spcPts val="300"/>
                  </a:spcBef>
                </a:pPr>
                <a:r>
                  <a:rPr lang="en-US" sz="800" dirty="0" smtClean="0">
                    <a:latin typeface="Segoe UI" pitchFamily="34" charset="0"/>
                    <a:cs typeface="Segoe UI" panose="020B0502040204020203" pitchFamily="34" charset="0"/>
                  </a:rPr>
                  <a:t>Essayez les outils à droite du tableau blanc. Il existe même un pointeur laser.  </a:t>
                </a:r>
              </a:p>
            </p:txBody>
          </p:sp>
          <p:grpSp>
            <p:nvGrpSpPr>
              <p:cNvPr id="13" name="Group 12"/>
              <p:cNvGrpSpPr/>
              <p:nvPr/>
            </p:nvGrpSpPr>
            <p:grpSpPr>
              <a:xfrm>
                <a:off x="2845040" y="457200"/>
                <a:ext cx="1170963" cy="1920422"/>
                <a:chOff x="2845040" y="672110"/>
                <a:chExt cx="1170963" cy="1920422"/>
              </a:xfrm>
            </p:grpSpPr>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5040" y="672110"/>
                  <a:ext cx="1170963" cy="1828250"/>
                </a:xfrm>
                <a:prstGeom prst="rect">
                  <a:avLst/>
                </a:prstGeom>
              </p:spPr>
            </p:pic>
            <p:sp>
              <p:nvSpPr>
                <p:cNvPr id="51" name="Oval 50"/>
                <p:cNvSpPr/>
                <p:nvPr/>
              </p:nvSpPr>
              <p:spPr>
                <a:xfrm>
                  <a:off x="3243296" y="2429830"/>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1</a:t>
                  </a:r>
                  <a:endParaRPr lang="fr-FR" sz="900" dirty="0">
                    <a:latin typeface="Segoe UI" panose="020B0502040204020203" pitchFamily="34" charset="0"/>
                    <a:cs typeface="Segoe UI" panose="020B0502040204020203" pitchFamily="34" charset="0"/>
                  </a:endParaRPr>
                </a:p>
              </p:txBody>
            </p:sp>
            <p:sp>
              <p:nvSpPr>
                <p:cNvPr id="52" name="Oval 51"/>
                <p:cNvSpPr/>
                <p:nvPr/>
              </p:nvSpPr>
              <p:spPr>
                <a:xfrm>
                  <a:off x="3521168" y="1251252"/>
                  <a:ext cx="162702" cy="1627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Segoe UI" panose="020B0502040204020203" pitchFamily="34" charset="0"/>
                      <a:cs typeface="Segoe UI" panose="020B0502040204020203" pitchFamily="34" charset="0"/>
                    </a:rPr>
                    <a:t>2</a:t>
                  </a:r>
                  <a:endParaRPr lang="fr-FR" sz="900" dirty="0">
                    <a:latin typeface="Segoe UI" panose="020B0502040204020203" pitchFamily="34" charset="0"/>
                    <a:cs typeface="Segoe UI" panose="020B0502040204020203" pitchFamily="34" charset="0"/>
                  </a:endParaRPr>
                </a:p>
              </p:txBody>
            </p:sp>
          </p:grpSp>
          <p:pic>
            <p:nvPicPr>
              <p:cNvPr id="15" name="Picture 14"/>
              <p:cNvPicPr>
                <a:picLocks noChangeAspect="1"/>
              </p:cNvPicPr>
              <p:nvPr/>
            </p:nvPicPr>
            <p:blipFill>
              <a:blip r:embed="rId5"/>
              <a:stretch>
                <a:fillRect/>
              </a:stretch>
            </p:blipFill>
            <p:spPr>
              <a:xfrm>
                <a:off x="455088" y="4672434"/>
                <a:ext cx="1574540" cy="829309"/>
              </a:xfrm>
              <a:prstGeom prst="rect">
                <a:avLst/>
              </a:prstGeom>
            </p:spPr>
          </p:pic>
          <p:pic>
            <p:nvPicPr>
              <p:cNvPr id="16" name="Picture 15"/>
              <p:cNvPicPr>
                <a:picLocks noChangeAspect="1"/>
              </p:cNvPicPr>
              <p:nvPr/>
            </p:nvPicPr>
            <p:blipFill>
              <a:blip r:embed="rId6"/>
              <a:stretch>
                <a:fillRect/>
              </a:stretch>
            </p:blipFill>
            <p:spPr>
              <a:xfrm>
                <a:off x="2222690" y="4673177"/>
                <a:ext cx="1719607" cy="1665702"/>
              </a:xfrm>
              <a:prstGeom prst="rect">
                <a:avLst/>
              </a:prstGeom>
            </p:spPr>
          </p:pic>
          <p:sp>
            <p:nvSpPr>
              <p:cNvPr id="59" name="Oval 58"/>
              <p:cNvSpPr>
                <a:spLocks noChangeAspect="1"/>
              </p:cNvSpPr>
              <p:nvPr/>
            </p:nvSpPr>
            <p:spPr>
              <a:xfrm>
                <a:off x="545774" y="4988150"/>
                <a:ext cx="421130" cy="40675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61" name="Oval 60"/>
              <p:cNvSpPr>
                <a:spLocks noChangeAspect="1"/>
              </p:cNvSpPr>
              <p:nvPr/>
            </p:nvSpPr>
            <p:spPr>
              <a:xfrm>
                <a:off x="3643464" y="4942364"/>
                <a:ext cx="421130" cy="406752"/>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grpSp>
          <p:nvGrpSpPr>
            <p:cNvPr id="4" name="Group 3"/>
            <p:cNvGrpSpPr/>
            <p:nvPr/>
          </p:nvGrpSpPr>
          <p:grpSpPr>
            <a:xfrm>
              <a:off x="440510" y="3361000"/>
              <a:ext cx="3921022" cy="2478017"/>
              <a:chOff x="440510" y="3822721"/>
              <a:chExt cx="3921022" cy="2478017"/>
            </a:xfrm>
          </p:grpSpPr>
          <p:pic>
            <p:nvPicPr>
              <p:cNvPr id="26" name="Picture 25"/>
              <p:cNvPicPr>
                <a:picLocks noChangeAspect="1"/>
              </p:cNvPicPr>
              <p:nvPr/>
            </p:nvPicPr>
            <p:blipFill>
              <a:blip r:embed="rId7"/>
              <a:stretch>
                <a:fillRect/>
              </a:stretch>
            </p:blipFill>
            <p:spPr>
              <a:xfrm>
                <a:off x="2102169" y="4005993"/>
                <a:ext cx="2259363" cy="1708126"/>
              </a:xfrm>
              <a:prstGeom prst="rect">
                <a:avLst/>
              </a:prstGeom>
              <a:ln w="6350">
                <a:solidFill>
                  <a:schemeClr val="bg1">
                    <a:lumMod val="50000"/>
                  </a:schemeClr>
                </a:solidFill>
              </a:ln>
            </p:spPr>
          </p:pic>
          <p:sp>
            <p:nvSpPr>
              <p:cNvPr id="62" name="TextBox 61"/>
              <p:cNvSpPr txBox="1"/>
              <p:nvPr/>
            </p:nvSpPr>
            <p:spPr>
              <a:xfrm>
                <a:off x="440510" y="3822721"/>
                <a:ext cx="1618128" cy="1515800"/>
              </a:xfrm>
              <a:prstGeom prst="rect">
                <a:avLst/>
              </a:prstGeom>
              <a:noFill/>
            </p:spPr>
            <p:txBody>
              <a:bodyPr wrap="square" rtlCol="0">
                <a:spAutoFit/>
              </a:bodyPr>
              <a:lstStyle/>
              <a:p>
                <a:pPr>
                  <a:lnSpc>
                    <a:spcPct val="125000"/>
                  </a:lnSpc>
                  <a:spcBef>
                    <a:spcPts val="300"/>
                  </a:spcBef>
                </a:pPr>
                <a:r>
                  <a:rPr lang="en-US" sz="1200" dirty="0" smtClean="0">
                    <a:latin typeface="Segoe UI" panose="020B0502040204020203" pitchFamily="34" charset="0"/>
                    <a:cs typeface="Segoe UI" panose="020B0502040204020203" pitchFamily="34" charset="0"/>
                  </a:rPr>
                  <a:t>Partager un fichier ou une photo</a:t>
                </a:r>
              </a:p>
              <a:p>
                <a:pPr>
                  <a:lnSpc>
                    <a:spcPct val="125000"/>
                  </a:lnSpc>
                  <a:spcBef>
                    <a:spcPts val="300"/>
                  </a:spcBef>
                </a:pPr>
                <a:r>
                  <a:rPr lang="en-US" sz="800" dirty="0" smtClean="0">
                    <a:latin typeface="Segoe UI" pitchFamily="34" charset="0"/>
                    <a:cs typeface="Segoe UI" panose="020B0502040204020203" pitchFamily="34" charset="0"/>
                  </a:rPr>
                  <a:t>S’il s’agit d’une réunion entre deux personnes, le moyen le plus simple est de glisser et déposer le fichier dans la zone de messagerie instantanée ou vers le nom d’un participant.</a:t>
                </a:r>
              </a:p>
            </p:txBody>
          </p:sp>
          <p:pic>
            <p:nvPicPr>
              <p:cNvPr id="20" name="Picture 19"/>
              <p:cNvPicPr>
                <a:picLocks noChangeAspect="1"/>
              </p:cNvPicPr>
              <p:nvPr/>
            </p:nvPicPr>
            <p:blipFill>
              <a:blip r:embed="rId8"/>
              <a:stretch>
                <a:fillRect/>
              </a:stretch>
            </p:blipFill>
            <p:spPr>
              <a:xfrm>
                <a:off x="535197" y="5316788"/>
                <a:ext cx="1899332" cy="983950"/>
              </a:xfrm>
              <a:prstGeom prst="rect">
                <a:avLst/>
              </a:prstGeom>
              <a:ln>
                <a:solidFill>
                  <a:schemeClr val="bg1">
                    <a:lumMod val="50000"/>
                  </a:schemeClr>
                </a:solidFill>
              </a:ln>
            </p:spPr>
          </p:pic>
          <p:pic>
            <p:nvPicPr>
              <p:cNvPr id="24" name="Picture 23"/>
              <p:cNvPicPr>
                <a:picLocks noChangeAspect="1"/>
              </p:cNvPicPr>
              <p:nvPr/>
            </p:nvPicPr>
            <p:blipFill>
              <a:blip r:embed="rId9"/>
              <a:stretch>
                <a:fillRect/>
              </a:stretch>
            </p:blipFill>
            <p:spPr>
              <a:xfrm>
                <a:off x="2271388" y="4807921"/>
                <a:ext cx="406279" cy="432491"/>
              </a:xfrm>
              <a:prstGeom prst="rect">
                <a:avLst/>
              </a:prstGeom>
            </p:spPr>
          </p:pic>
          <p:sp>
            <p:nvSpPr>
              <p:cNvPr id="74" name="Oval 73"/>
              <p:cNvSpPr>
                <a:spLocks noChangeAspect="1"/>
              </p:cNvSpPr>
              <p:nvPr/>
            </p:nvSpPr>
            <p:spPr>
              <a:xfrm>
                <a:off x="2213672" y="4724400"/>
                <a:ext cx="598193" cy="577770"/>
              </a:xfrm>
              <a:prstGeom prst="ellipse">
                <a:avLst/>
              </a:prstGeom>
              <a:noFill/>
              <a:ln w="1270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sp>
          <p:nvSpPr>
            <p:cNvPr id="54" name="TextBox 53"/>
            <p:cNvSpPr txBox="1"/>
            <p:nvPr/>
          </p:nvSpPr>
          <p:spPr>
            <a:xfrm>
              <a:off x="2568356" y="5354198"/>
              <a:ext cx="1793176" cy="707886"/>
            </a:xfrm>
            <a:prstGeom prst="rect">
              <a:avLst/>
            </a:prstGeom>
            <a:noFill/>
          </p:spPr>
          <p:txBody>
            <a:bodyPr wrap="square" rtlCol="0">
              <a:spAutoFit/>
            </a:bodyPr>
            <a:lstStyle/>
            <a:p>
              <a:pPr>
                <a:lnSpc>
                  <a:spcPct val="125000"/>
                </a:lnSpc>
                <a:spcBef>
                  <a:spcPts val="300"/>
                </a:spcBef>
              </a:pPr>
              <a:r>
                <a:rPr lang="en-US" sz="800" dirty="0" smtClean="0">
                  <a:latin typeface="Segoe UI" panose="020B0502040204020203" pitchFamily="34" charset="0"/>
                  <a:cs typeface="Segoe UI" panose="020B0502040204020203" pitchFamily="34" charset="0"/>
                </a:rPr>
                <a:t>Si vous participez à une réunion planifiée, cliquez sur </a:t>
              </a:r>
              <a:r>
                <a:rPr lang="en-US" sz="800" b="1" dirty="0" smtClean="0">
                  <a:latin typeface="Segoe UI" pitchFamily="34" charset="0"/>
                  <a:cs typeface="Segoe UI" panose="020B0502040204020203" pitchFamily="34" charset="0"/>
                </a:rPr>
                <a:t>Présenter</a:t>
              </a:r>
              <a:r>
                <a:rPr lang="en-US" sz="800" dirty="0" smtClean="0">
                  <a:latin typeface="Segoe UI" pitchFamily="34" charset="0"/>
                  <a:cs typeface="Segoe UI" panose="020B0502040204020203" pitchFamily="34" charset="0"/>
                </a:rPr>
                <a:t>, puis sélectionnez </a:t>
              </a:r>
              <a:r>
                <a:rPr lang="en-US" sz="800" b="1" dirty="0" smtClean="0">
                  <a:latin typeface="Segoe UI" pitchFamily="34" charset="0"/>
                  <a:cs typeface="Segoe UI" panose="020B0502040204020203" pitchFamily="34" charset="0"/>
                </a:rPr>
                <a:t>Ajouter une pièce jointe</a:t>
              </a:r>
              <a:r>
                <a:rPr lang="en-US" sz="800" dirty="0" smtClean="0">
                  <a:latin typeface="Segoe UI" pitchFamily="34" charset="0"/>
                  <a:cs typeface="Segoe UI" panose="020B0502040204020203" pitchFamily="34" charset="0"/>
                </a:rPr>
                <a:t>.</a:t>
              </a:r>
            </a:p>
          </p:txBody>
        </p:sp>
      </p:grpSp>
      <p:pic>
        <p:nvPicPr>
          <p:cNvPr id="5" name="Picture 4"/>
          <p:cNvPicPr>
            <a:picLocks noChangeAspect="1"/>
          </p:cNvPicPr>
          <p:nvPr/>
        </p:nvPicPr>
        <p:blipFill>
          <a:blip r:embed="rId10"/>
          <a:stretch>
            <a:fillRect/>
          </a:stretch>
        </p:blipFill>
        <p:spPr>
          <a:xfrm>
            <a:off x="519432" y="4842630"/>
            <a:ext cx="1937169" cy="1006911"/>
          </a:xfrm>
          <a:prstGeom prst="rect">
            <a:avLst/>
          </a:prstGeom>
        </p:spPr>
      </p:pic>
      <p:sp>
        <p:nvSpPr>
          <p:cNvPr id="40" name="Arc 39"/>
          <p:cNvSpPr/>
          <p:nvPr/>
        </p:nvSpPr>
        <p:spPr>
          <a:xfrm rot="5656899">
            <a:off x="1821433" y="4568377"/>
            <a:ext cx="856313" cy="763563"/>
          </a:xfrm>
          <a:prstGeom prst="arc">
            <a:avLst>
              <a:gd name="adj1" fmla="val 14762069"/>
              <a:gd name="adj2" fmla="val 0"/>
            </a:avLst>
          </a:prstGeom>
          <a:ln>
            <a:solidFill>
              <a:srgbClr val="E46C0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Segoe UI" panose="020B0502040204020203" pitchFamily="34" charset="0"/>
              <a:cs typeface="Segoe UI" panose="020B0502040204020203" pitchFamily="34" charset="0"/>
            </a:endParaRPr>
          </a:p>
        </p:txBody>
      </p:sp>
      <p:pic>
        <p:nvPicPr>
          <p:cNvPr id="7" name="Picture 6"/>
          <p:cNvPicPr>
            <a:picLocks noChangeAspect="1"/>
          </p:cNvPicPr>
          <p:nvPr/>
        </p:nvPicPr>
        <p:blipFill>
          <a:blip r:embed="rId11"/>
          <a:stretch>
            <a:fillRect/>
          </a:stretch>
        </p:blipFill>
        <p:spPr>
          <a:xfrm>
            <a:off x="7406719" y="5435712"/>
            <a:ext cx="484857" cy="345378"/>
          </a:xfrm>
          <a:prstGeom prst="rect">
            <a:avLst/>
          </a:prstGeom>
        </p:spPr>
      </p:pic>
    </p:spTree>
    <p:extLst>
      <p:ext uri="{BB962C8B-B14F-4D97-AF65-F5344CB8AC3E}">
        <p14:creationId xmlns:p14="http://schemas.microsoft.com/office/powerpoint/2010/main" val="495660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97"/>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IntlLangReview xmlns="4873beb7-5857-4685-be1f-d57550cc96cc">false</IntlLangReview>
    <LocLastLocAttemptVersionLookup xmlns="4873beb7-5857-4685-be1f-d57550cc96cc">856206</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ppVerPrimary xmlns="4873beb7-5857-4685-be1f-d57550cc96cc" xsi:nil="true"/>
    <AssetStart xmlns="4873beb7-5857-4685-be1f-d57550cc96cc">2012-10-11T07:00:00+00:00</AssetStart>
    <FriendlyTitle xmlns="4873beb7-5857-4685-be1f-d57550cc96cc" xsi:nil="true"/>
    <MarketSpecific xmlns="4873beb7-5857-4685-be1f-d57550cc96cc">false</MarketSpecific>
    <PublishStatusLookup xmlns="4873beb7-5857-4685-be1f-d57550cc96cc">
      <Value>1621751</Value>
    </PublishStatusLookup>
    <APAuthor xmlns="4873beb7-5857-4685-be1f-d57550cc96cc">
      <UserInfo>
        <DisplayName>System Account</DisplayName>
        <AccountId>1749</AccountId>
        <AccountType/>
      </UserInfo>
    </APAuthor>
    <IntlLangReviewer xmlns="4873beb7-5857-4685-be1f-d57550cc96cc" xsi:nil="true"/>
    <CSXSubmissionDate xmlns="4873beb7-5857-4685-be1f-d57550cc96cc" xsi:nil="true"/>
    <TaxCatchAll xmlns="4873beb7-5857-4685-be1f-d57550cc96cc"/>
    <Manager xmlns="4873beb7-5857-4685-be1f-d57550cc96cc" xsi:nil="true"/>
    <NumericId xmlns="4873beb7-5857-4685-be1f-d57550cc96cc">103455868</NumericId>
    <ParentAssetId xmlns="4873beb7-5857-4685-be1f-d57550cc96cc">AF103015613</ParentAssetId>
    <OriginalSourceMarket xmlns="4873beb7-5857-4685-be1f-d57550cc96cc" xsi:nil="true"/>
    <ApprovalStatus xmlns="4873beb7-5857-4685-be1f-d57550cc96cc">InProgress</ApprovalStatus>
    <EditorialTags xmlns="4873beb7-5857-4685-be1f-d57550cc96cc" xsi:nil="true"/>
    <LocComments xmlns="4873beb7-5857-4685-be1f-d57550cc96cc">Intl_Localizable</LocComments>
    <LocRecommendedHandoff xmlns="4873beb7-5857-4685-be1f-d57550cc96cc">FY13HOJun1</LocRecommendedHandoff>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NA</AssetType>
    <MachineTranslated xmlns="4873beb7-5857-4685-be1f-d57550cc96cc">false</MachineTranslated>
    <OutputCachingOn xmlns="4873beb7-5857-4685-be1f-d57550cc96cc">false</OutputCachingOn>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t:Tier 1,t:Tier 2,t:Tier 3</LocMarketGroupTiers2>
    <ClipArtFilename xmlns="4873beb7-5857-4685-be1f-d57550cc96cc" xsi:nil="true"/>
    <CSXHash xmlns="4873beb7-5857-4685-be1f-d57550cc96cc" xsi:nil="true"/>
    <DirectSourceMarket xmlns="4873beb7-5857-4685-be1f-d57550cc96cc" xsi:nil="true"/>
    <PlannedPubDate xmlns="4873beb7-5857-4685-be1f-d57550cc96cc">2012-09-28T07:00:00+00:00</PlannedPubDate>
    <Size xmlns="4873beb7-5857-4685-be1f-d57550cc96cc">300kb</Size>
    <CategoryTagsTaxHTField11 xmlns="4873beb7-5857-4685-be1f-d57550cc96cc">
      <Terms xmlns="http://schemas.microsoft.com/office/infopath/2007/PartnerControls"/>
    </CategoryTagsTaxHTField11>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imesCloned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pplications xmlns="4873beb7-5857-4685-be1f-d57550cc96cc">
      <Value>1651</Value>
      <Value>1791</Value>
    </Applications>
    <AssetId xmlns="4873beb7-5857-4685-be1f-d57550cc96cc">AF103455868</AssetId>
    <AuthorGroup xmlns="4873beb7-5857-4685-be1f-d57550cc96cc" xsi:nil="true"/>
    <DSATActionTaken xmlns="4873beb7-5857-4685-be1f-d57550cc96cc" xsi:nil="true"/>
    <APEditor xmlns="4873beb7-5857-4685-be1f-d57550cc96cc">
      <UserInfo>
        <DisplayName/>
        <AccountId xsi:nil="true"/>
        <AccountType/>
      </UserInfo>
    </APEditor>
    <OOCacheId xmlns="4873beb7-5857-4685-be1f-d57550cc96cc" xsi:nil="true"/>
    <IsDeleted xmlns="4873beb7-5857-4685-be1f-d57550cc96cc">false</IsDeleted>
    <HiddenCategoryTagsTaxHTField0 xmlns="4873beb7-5857-4685-be1f-d57550cc96cc">
      <Terms xmlns="http://schemas.microsoft.com/office/infopath/2007/PartnerControls"/>
    </HiddenCategoryTagsTaxHTField0>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RTM/RTW</Mileston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PArbitraryFile" ma:contentTypeID="0x0101006EDDDB5EE6D98C44930B742096920B30020100945995BAC74E6347BD6C979F46C6273B" ma:contentTypeVersion="86" ma:contentTypeDescription="Create a new document." ma:contentTypeScope="" ma:versionID="47362dbd0b2e04c99e18350883780ba7">
  <xsd:schema xmlns:xsd="http://www.w3.org/2001/XMLSchema" xmlns:xs="http://www.w3.org/2001/XMLSchema" xmlns:p="http://schemas.microsoft.com/office/2006/metadata/properties" xmlns:ns2="4873beb7-5857-4685-be1f-d57550cc96cc" targetNamespace="http://schemas.microsoft.com/office/2006/metadata/properties" ma:root="true" ma:fieldsID="4d33c9699287bf5bb5d1976bc78824fa" ns2:_="">
    <xsd:import namespace="4873beb7-5857-4685-be1f-d57550cc96cc"/>
    <xsd:element name="properties">
      <xsd:complexType>
        <xsd:sequence>
          <xsd:element name="documentManagement">
            <xsd:complexType>
              <xsd:all>
                <xsd:element ref="ns2:Size"/>
                <xsd:element ref="ns2:AcquiredFrom" minOccurs="0"/>
                <xsd:element ref="ns2:UACurrentWords" minOccurs="0"/>
                <xsd:element ref="ns2:ApplicationCode" minOccurs="0"/>
                <xsd:element ref="ns2:ApplicationId" minOccurs="0"/>
                <xsd:element ref="ns2:Applications" minOccurs="0"/>
                <xsd:element ref="ns2:ApprovalLog" minOccurs="0"/>
                <xsd:element ref="ns2:ApprovalStatus" minOccurs="0"/>
                <xsd:element ref="ns2:FeedAppVer" minOccurs="0"/>
                <xsd:element ref="ns2:AssetStart" minOccurs="0"/>
                <xsd:element ref="ns2:AssetExpire" minOccurs="0"/>
                <xsd:element ref="ns2:AssetId" minOccurs="0"/>
                <xsd:element ref="ns2:IsSearchable" minOccurs="0"/>
                <xsd:element ref="ns2:AssetType" minOccurs="0"/>
                <xsd:element ref="ns2:APAuthor" minOccurs="0"/>
                <xsd:element ref="ns2:AuthorGroup" minOccurs="0"/>
                <xsd:element ref="ns2:AverageRating" minOccurs="0"/>
                <xsd:element ref="ns2:BlockPublish" minOccurs="0"/>
                <xsd:element ref="ns2:BugNumber" minOccurs="0"/>
                <xsd:element ref="ns2:CampaignTagsTaxHTField0" minOccurs="0"/>
                <xsd:element ref="ns2:CategoryTagsTaxHTField11" minOccurs="0"/>
                <xsd:element ref="ns2:ClipArtFilename"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FeatureTagsTaxHTField0" minOccurs="0"/>
                <xsd:element ref="ns2:FriendlyTitle" minOccurs="0"/>
                <xsd:element ref="ns2:HandoffToMSDN" minOccurs="0"/>
                <xsd:element ref="ns2:HiddenCategoryTagsTaxHTField0" minOccurs="0"/>
                <xsd:element ref="ns2:InProjectListLookup"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LegacyData"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NumericId" minOccurs="0"/>
                <xsd:element ref="ns2:NumOfRatingsLookup" minOccurs="0"/>
                <xsd:element ref="ns2:OOCacheId"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AppVerPrimary"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humbnailAssetId" minOccurs="0"/>
                <xsd:element ref="ns2:TimesCloned" minOccurs="0"/>
                <xsd:element ref="ns2:TrustLevel" minOccurs="0"/>
                <xsd:element ref="ns2:UALocComments" minOccurs="0"/>
                <xsd:element ref="ns2:UALocRecommendation" minOccurs="0"/>
                <xsd:element ref="ns2:UANotes"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Size" ma:index="1" ma:displayName="Size of File" ma:default="" ma:internalName="Size" ma:readOnly="false">
      <xsd:simpleType>
        <xsd:restriction base="dms:Text"/>
      </xsd:simpleType>
    </xsd:element>
    <xsd:element name="AcquiredFrom" ma:index="2"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3" nillable="true" ma:displayName="Actual Word Count" ma:default="" ma:internalName="UACurrentWords" ma:readOnly="false">
      <xsd:simpleType>
        <xsd:restriction base="dms:Unknown"/>
      </xsd:simpleType>
    </xsd:element>
    <xsd:element name="ApplicationCode" ma:index="4" nillable="true" ma:displayName="Application Code" ma:default="" ma:list="{3B69E247-3408-4B27-BC34-375E2E9451F9}" ma:internalName="ApplicationCode" ma:readOnly="true" ma:showField="AppVerCod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licationId" ma:index="5" nillable="true" ma:displayName="Application ID" ma:default="" ma:list="{3B69E247-3408-4B27-BC34-375E2E9451F9}" ma:internalName="ApplicationId" ma:readOnly="true" ma:showField="AssetId"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lications" ma:index="6" nillable="true" ma:displayName="Applications (With Version)" ma:default="" ma:description="Applications this asset is associated with" ma:list="{3B69E247-3408-4B27-BC34-375E2E9451F9}" ma:internalName="Applications" ma:readOnly="false" ma:showField="Titl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pprovalLog" ma:index="7" nillable="true" ma:displayName="Approval Log" ma:default="" ma:hidden="true" ma:internalName="ApprovalLog" ma:readOnly="false">
      <xsd:simpleType>
        <xsd:restriction base="dms:Note"/>
      </xsd:simpleType>
    </xsd:element>
    <xsd:element name="ApprovalStatus" ma:index="8"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FeedAppVer" ma:index="9" nillable="true" ma:displayName="AppVer" ma:default="" ma:hidden="true" ma:list="{3B69E247-3408-4B27-BC34-375E2E9451F9}" ma:internalName="FeedAppVer" ma:readOnly="true" ma:showField="AppVerForLookup"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AssetStart" ma:index="10" nillable="true" ma:displayName="Asset Begin Date" ma:default="[Today]" ma:internalName="AssetStart" ma:readOnly="false">
      <xsd:simpleType>
        <xsd:restriction base="dms:DateTime"/>
      </xsd:simpleType>
    </xsd:element>
    <xsd:element name="AssetExpire" ma:index="11" nillable="true" ma:displayName="Asset End Date" ma:default="2029-01-01T08:00:00Z" ma:format="DateTime" ma:internalName="AssetExpire" ma:readOnly="false">
      <xsd:simpleType>
        <xsd:restriction base="dms:DateTime"/>
      </xsd:simpleType>
    </xsd:element>
    <xsd:element name="AssetId" ma:index="12" nillable="true" ma:displayName="Asset ID" ma:default="" ma:indexed="true" ma:internalName="AssetId" ma:readOnly="false">
      <xsd:simpleType>
        <xsd:restriction base="dms:Text">
          <xsd:maxLength value="255"/>
        </xsd:restriction>
      </xsd:simpleType>
    </xsd:element>
    <xsd:element name="IsSearchable" ma:index="13" nillable="true" ma:displayName="Asset Searchable?" ma:default="true" ma:internalName="IsSearchable" ma:readOnly="false">
      <xsd:simpleType>
        <xsd:restriction base="dms:Boolean"/>
      </xsd:simpleType>
    </xsd:element>
    <xsd:element name="AssetType" ma:index="14" nillable="true" ma:displayName="Asset Type" ma:default="" ma:internalName="AssetType" ma:readOnly="false">
      <xsd:simpleType>
        <xsd:restriction base="dms:Unknown"/>
      </xsd:simpleType>
    </xsd:element>
    <xsd:element name="APAuthor" ma:index="15"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Group" ma:index="16" nillable="true" ma:displayName="Author Group" ma:default="" ma:internalName="AuthorGroup" ma:readOnly="false">
      <xsd:simpleType>
        <xsd:restriction base="dms:Choice">
          <xsd:enumeration value="AWSUA"/>
          <xsd:enumeration value="ITProUA"/>
          <xsd:enumeration value="PMG"/>
          <xsd:enumeration value="Partner UA"/>
          <xsd:enumeration value="Acquired"/>
          <xsd:enumeration value="BCM"/>
          <xsd:enumeration value="MSC"/>
          <xsd:enumeration value="Intl Site Management"/>
          <xsd:enumeration value="Other"/>
        </xsd:restriction>
      </xsd:simpleType>
    </xsd:element>
    <xsd:element name="AverageRating" ma:index="17" nillable="true" ma:displayName="Average Rating" ma:internalName="AverageRating" ma:readOnly="false">
      <xsd:simpleType>
        <xsd:restriction base="dms:Text"/>
      </xsd:simpleType>
    </xsd:element>
    <xsd:element name="BlockPublish" ma:index="18" nillable="true" ma:displayName="Block from Publishing?" ma:default="" ma:internalName="BlockPublish" ma:readOnly="false">
      <xsd:simpleType>
        <xsd:restriction base="dms:Boolean"/>
      </xsd:simpleType>
    </xsd:element>
    <xsd:element name="BugNumber" ma:index="19" nillable="true" ma:displayName="Bug Number" ma:default="" ma:internalName="BugNumber" ma:readOnly="false">
      <xsd:simpleType>
        <xsd:restriction base="dms:Text"/>
      </xsd:simpleType>
    </xsd:element>
    <xsd:element name="CampaignTagsTaxHTField0" ma:index="21"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CategoryTagsTaxHTField11" ma:index="23" nillable="true" ma:taxonomy="true" ma:internalName="CategoryTagsTaxHTField11" ma:taxonomyFieldName="CategoryTags" ma:displayName="Category Tags" ma:readOnly="false" ma:default="" ma:fieldId="{24797cbb-132b-4ad7-b1f7-0c1bcff0c38a}" ma:taxonomyMulti="true" ma:sspId="8f79753a-75d3-41f5-8ca3-40b843941b4f" ma:termSetId="52678d52-26de-467b-a7b9-d4d1c4c8b24c" ma:anchorId="00000000-0000-0000-0000-000000000000" ma:open="false" ma:isKeyword="false">
      <xsd:complexType>
        <xsd:sequence>
          <xsd:element ref="pc:Terms" minOccurs="0" maxOccurs="1"/>
        </xsd:sequence>
      </xsd:complexType>
    </xsd:element>
    <xsd:element name="ClipArtFilename" ma:index="24" nillable="true" ma:displayName="Clip Art Name" ma:default="" ma:internalName="ClipArtFilename" ma:readOnly="false">
      <xsd:simpleType>
        <xsd:restriction base="dms:Text"/>
      </xsd:simpleType>
    </xsd:element>
    <xsd:element name="ContentItem" ma:index="25" nillable="true" ma:displayName="Content Item" ma:default="" ma:hidden="true" ma:internalName="ContentItem" ma:readOnly="false">
      <xsd:simpleType>
        <xsd:restriction base="dms:Unknown"/>
      </xsd:simpleType>
    </xsd:element>
    <xsd:element name="CrawlForDependencies" ma:index="27" nillable="true" ma:displayName="Crawl for Dependencies?" ma:default="true" ma:internalName="CrawlForDependencies" ma:readOnly="false">
      <xsd:simpleType>
        <xsd:restriction base="dms:Boolean"/>
      </xsd:simpleType>
    </xsd:element>
    <xsd:element name="CSXHash" ma:index="30" nillable="true" ma:displayName="CSX Hash" ma:default="" ma:internalName="CSXHash" ma:readOnly="false">
      <xsd:simpleType>
        <xsd:restriction base="dms:Text"/>
      </xsd:simpleType>
    </xsd:element>
    <xsd:element name="CSXSubmissionMarket" ma:index="31"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32" nillable="true" ma:displayName="CSX Updated?" ma:default="false" ma:internalName="CSXUpdate" ma:readOnly="false">
      <xsd:simpleType>
        <xsd:restriction base="dms:Boolean"/>
      </xsd:simpleType>
    </xsd:element>
    <xsd:element name="IntlLangReviewDate" ma:index="33" nillable="true" ma:displayName="Date to Complete Intl QA" ma:default="" ma:internalName="IntlLangReviewDate" ma:readOnly="false">
      <xsd:simpleType>
        <xsd:restriction base="dms:DateTime"/>
      </xsd:simpleType>
    </xsd:element>
    <xsd:element name="IsDeleted" ma:index="34" nillable="true" ma:displayName="Deleted?" ma:default="" ma:internalName="IsDeleted" ma:readOnly="false">
      <xsd:simpleType>
        <xsd:restriction base="dms:Boolean"/>
      </xsd:simpleType>
    </xsd:element>
    <xsd:element name="APDescription" ma:index="35" nillable="true" ma:displayName="Description" ma:default="" ma:internalName="APDescription" ma:readOnly="false">
      <xsd:simpleType>
        <xsd:restriction base="dms:Note"/>
      </xsd:simpleType>
    </xsd:element>
    <xsd:element name="DirectSourceMarket" ma:index="36" nillable="true" ma:displayName="Direct Source Market Group" ma:default="" ma:internalName="DirectSourceMarket" ma:readOnly="false">
      <xsd:simpleType>
        <xsd:restriction base="dms:Text"/>
      </xsd:simpleType>
    </xsd:element>
    <xsd:element name="Downloads" ma:index="37" nillable="true" ma:displayName="Downloads" ma:default="0" ma:hidden="true" ma:internalName="Downloads" ma:readOnly="false">
      <xsd:simpleType>
        <xsd:restriction base="dms:Unknown"/>
      </xsd:simpleType>
    </xsd:element>
    <xsd:element name="DSATActionTaken" ma:index="38"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9"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40" nillable="true" ma:displayName="Editorial Status" ma:default="" ma:internalName="EditorialStatus" ma:readOnly="false">
      <xsd:simpleType>
        <xsd:restriction base="dms:Unknown"/>
      </xsd:simpleType>
    </xsd:element>
    <xsd:element name="EditorialTags" ma:index="41" nillable="true" ma:displayName="Editorial Tags" ma:default="" ma:internalName="EditorialTags">
      <xsd:simpleType>
        <xsd:restriction base="dms:Unknown"/>
      </xsd:simpleType>
    </xsd:element>
    <xsd:element name="FeatureTagsTaxHTField0" ma:index="43"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FriendlyTitle" ma:index="44" nillable="true" ma:displayName="Friendly Title" ma:default="" ma:description="Shorter title to be used when displaying search results" ma:internalName="FriendlyTitle" ma:readOnly="false">
      <xsd:simpleType>
        <xsd:restriction base="dms:Text"/>
      </xsd:simpleType>
    </xsd:element>
    <xsd:element name="HandoffToMSDN" ma:index="45" nillable="true" ma:displayName="Handoff To MSDN Date" ma:default="" ma:internalName="HandoffToMSDN" ma:readOnly="false">
      <xsd:simpleType>
        <xsd:restriction base="dms:DateTime"/>
      </xsd:simpleType>
    </xsd:element>
    <xsd:element name="HiddenCategoryTagsTaxHTField0" ma:index="47" nillable="true" ma:taxonomy="true" ma:internalName="HiddenCategoryTagsTaxHTField0" ma:taxonomyFieldName="HiddenCategoryTags" ma:displayName="Hidden Category" ma:readOnly="false" ma:default="" ma:fieldId="{50ad4411-6c46-40b6-a719-09bfd72caf6b}" ma:taxonomyMulti="true" ma:sspId="8f79753a-75d3-41f5-8ca3-40b843941b4f" ma:termSetId="db61d45c-64f2-4e37-a8e3-d5adce206e5d" ma:anchorId="00000000-0000-0000-0000-000000000000" ma:open="false" ma:isKeyword="false">
      <xsd:complexType>
        <xsd:sequence>
          <xsd:element ref="pc:Terms" minOccurs="0" maxOccurs="1"/>
        </xsd:sequence>
      </xsd:complexType>
    </xsd:element>
    <xsd:element name="InProjectListLookup" ma:index="48"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InternalTagsTaxHTField0" ma:index="50"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51" nillable="true" ma:displayName="Intl Lang QA Review Required?" ma:default="" ma:internalName="IntlLangReview" ma:readOnly="false">
      <xsd:simpleType>
        <xsd:restriction base="dms:Boolean"/>
      </xsd:simpleType>
    </xsd:element>
    <xsd:element name="IntlLangReviewer" ma:index="52" nillable="true" ma:displayName="Intl Lang QA Reviewer" ma:default="" ma:internalName="IntlLangReviewer" ma:readOnly="false">
      <xsd:simpleType>
        <xsd:restriction base="dms:Text"/>
      </xsd:simpleType>
    </xsd:element>
    <xsd:element name="MarketSpecific" ma:index="53" nillable="true" ma:displayName="Is Market Specific?" ma:default="" ma:internalName="MarketSpecific" ma:readOnly="false">
      <xsd:simpleType>
        <xsd:restriction base="dms:Boolean"/>
      </xsd:simpleType>
    </xsd:element>
    <xsd:element name="LastCompleteVersionLookup" ma:index="54"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5" nillable="true" ma:displayName="Last Hand-off" ma:default="" ma:internalName="LastHandOff" ma:readOnly="false">
      <xsd:simpleType>
        <xsd:restriction base="dms:DateTime"/>
      </xsd:simpleType>
    </xsd:element>
    <xsd:element name="LastModifiedDateTime" ma:index="56" nillable="true" ma:displayName="Last Modified Date" ma:default="" ma:internalName="LastModifiedDateTime" ma:readOnly="false">
      <xsd:simpleType>
        <xsd:restriction base="dms:DateTime"/>
      </xsd:simpleType>
    </xsd:element>
    <xsd:element name="LastPreviewErrorLookup" ma:index="57"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8"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9"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60"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61"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2"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3"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4"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5"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6"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7"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8"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egacyData" ma:index="69" nillable="true" ma:displayName="Legacy Data" ma:default="" ma:internalName="LegacyData" ma:readOnly="false">
      <xsd:simpleType>
        <xsd:restriction base="dms:Note"/>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NumericId" ma:index="94" nillable="true" ma:displayName="Numeric ID" ma:default="" ma:indexed="true" ma:internalName="NumericId" ma:readOnly="false">
      <xsd:simpleType>
        <xsd:restriction base="dms:Number"/>
      </xsd:simpleType>
    </xsd:element>
    <xsd:element name="NumOfRatingsLookup" ma:index="95"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6" nillable="true" ma:displayName="OOCacheId" ma:internalName="OOCacheId" ma:readOnly="false">
      <xsd:simpleType>
        <xsd:restriction base="dms:Text"/>
      </xsd:simpleType>
    </xsd:element>
    <xsd:element name="OriginAsset" ma:index="97" nillable="true" ma:displayName="Origin Asset" ma:default="" ma:internalName="OriginAsset" ma:readOnly="false">
      <xsd:simpleType>
        <xsd:restriction base="dms:Text"/>
      </xsd:simpleType>
    </xsd:element>
    <xsd:element name="OriginalRelease" ma:index="98"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99" nillable="true" ma:displayName="Original Source Market Group" ma:default="" ma:internalName="OriginalSourceMarket" ma:readOnly="false">
      <xsd:simpleType>
        <xsd:restriction base="dms:Text"/>
      </xsd:simpleType>
    </xsd:element>
    <xsd:element name="OutputCachingOn" ma:index="100" nillable="true" ma:displayName="Output Caching" ma:default="true" ma:hidden="true" ma:internalName="OutputCachingOn" ma:readOnly="false">
      <xsd:simpleType>
        <xsd:restriction base="dms:Boolean"/>
      </xsd:simpleType>
    </xsd:element>
    <xsd:element name="ParentAssetId" ma:index="101" nillable="true" ma:displayName="Parent Asset Id" ma:default="" ma:internalName="ParentAssetId" ma:readOnly="false">
      <xsd:simpleType>
        <xsd:restriction base="dms:Text"/>
      </xsd:simpleType>
    </xsd:element>
    <xsd:element name="PlannedPubDate" ma:index="102" nillable="true" ma:displayName="Planned Publish Date" ma:default="" ma:indexed="true" ma:internalName="PlannedPubDate" ma:readOnly="false">
      <xsd:simpleType>
        <xsd:restriction base="dms:DateTime"/>
      </xsd:simpleType>
    </xsd:element>
    <xsd:element name="PolicheckWords" ma:index="103" nillable="true" ma:displayName="Policheck Words" ma:default="" ma:internalName="PolicheckWords" ma:readOnly="false">
      <xsd:simpleType>
        <xsd:restriction base="dms:Text"/>
      </xsd:simpleType>
    </xsd:element>
    <xsd:element name="AppVerPrimary" ma:index="104" nillable="true" ma:displayName="Primary Application Version" ma:default="" ma:indexed="true" ma:list="{3B69E247-3408-4B27-BC34-375E2E9451F9}" ma:internalName="AppVerPrimary" ma:showField="Title" ma:web="4873beb7-5857-4685-be1f-d57550cc96cc">
      <xsd:simpleType>
        <xsd:restriction base="dms:Lookup"/>
      </xsd:simpleType>
    </xsd:element>
    <xsd:element name="BusinessGroup" ma:index="105" nillable="true" ma:displayName="Product Division Owner" ma:default="" ma:internalName="BusinessGroup" ma:readOnly="false">
      <xsd:simpleType>
        <xsd:restriction base="dms:Unknown"/>
      </xsd:simpleType>
    </xsd:element>
    <xsd:element name="UAProjectedTotalWords" ma:index="106" nillable="true" ma:displayName="Projected Word Count" ma:default="" ma:internalName="UAProjectedTotalWords" ma:readOnly="false">
      <xsd:simpleType>
        <xsd:restriction base="dms:Unknown"/>
      </xsd:simpleType>
    </xsd:element>
    <xsd:element name="Provider" ma:index="107" nillable="true" ma:displayName="Provider" ma:default="" ma:internalName="Provider" ma:readOnly="false">
      <xsd:simpleType>
        <xsd:restriction base="dms:Unknown"/>
      </xsd:simpleType>
    </xsd:element>
    <xsd:element name="Providers" ma:index="108" nillable="true" ma:displayName="Providers" ma:default="" ma:internalName="Providers">
      <xsd:simpleType>
        <xsd:restriction base="dms:Unknown"/>
      </xsd:simpleType>
    </xsd:element>
    <xsd:element name="PublishStatusLookup" ma:index="109"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0" nillable="true" ma:displayName="Publish Target" ma:default="OfficeOnlineVNext" ma:internalName="PublishTargets" ma:readOnly="false">
      <xsd:simpleType>
        <xsd:restriction base="dms:Unknown"/>
      </xsd:simpleType>
    </xsd:element>
    <xsd:element name="RecommendationsModifier" ma:index="111" nillable="true" ma:displayName="Recommendations Modifier" ma:default="" ma:internalName="RecommendationsModifier" ma:readOnly="false">
      <xsd:simpleType>
        <xsd:restriction base="dms:Number"/>
      </xsd:simpleType>
    </xsd:element>
    <xsd:element name="ArtSampleDocs" ma:index="112" nillable="true" ma:displayName="Sample Docs" ma:default="" ma:hidden="true" ma:internalName="ArtSampleDocs" ma:readOnly="false">
      <xsd:simpleType>
        <xsd:restriction base="dms:Text"/>
      </xsd:simpleType>
    </xsd:element>
    <xsd:element name="ScenarioTagsTaxHTField0" ma:index="114"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6"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7" nillable="true" ma:displayName="Source Title" ma:default="" ma:indexed="true" ma:internalName="SourceTitle" ma:readOnly="false">
      <xsd:simpleType>
        <xsd:restriction base="dms:Text"/>
      </xsd:simpleType>
    </xsd:element>
    <xsd:element name="CSXSubmissionDate" ma:index="118" nillable="true" ma:displayName="Submission Date" ma:default="" ma:internalName="CSXSubmissionDate" ma:readOnly="false">
      <xsd:simpleType>
        <xsd:restriction base="dms:DateTime"/>
      </xsd:simpleType>
    </xsd:element>
    <xsd:element name="SubmitterId" ma:index="119" nillable="true" ma:displayName="Submitter ID" ma:default="" ma:internalName="SubmitterId" ma:readOnly="false">
      <xsd:simpleType>
        <xsd:restriction base="dms:Text"/>
      </xsd:simpleType>
    </xsd:element>
    <xsd:element name="TaxCatchAll" ma:index="120"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1"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humbnailAssetId" ma:index="122" nillable="true" ma:displayName="Thumbnail Image Asset" ma:default="" ma:internalName="ThumbnailAssetId" ma:readOnly="false">
      <xsd:simpleType>
        <xsd:restriction base="dms:Text"/>
      </xsd:simpleType>
    </xsd:element>
    <xsd:element name="TimesCloned" ma:index="123" nillable="true" ma:displayName="Times Cloned" ma:default="" ma:internalName="TimesCloned" ma:readOnly="false">
      <xsd:simpleType>
        <xsd:restriction base="dms:Number"/>
      </xsd:simpleType>
    </xsd:element>
    <xsd:element name="TrustLevel" ma:index="125" nillable="true" ma:displayName="Trust Level" ma:default="1 Microsoft Managed Content" ma:internalName="TrustLevel" ma:readOnly="false">
      <xsd:simpleType>
        <xsd:restriction base="dms:Unknown"/>
      </xsd:simpleType>
    </xsd:element>
    <xsd:element name="UALocComments" ma:index="126" nillable="true" ma:displayName="UA Loc Comments" ma:default="" ma:internalName="UALocComments" ma:readOnly="false">
      <xsd:simpleType>
        <xsd:restriction base="dms:Note"/>
      </xsd:simpleType>
    </xsd:element>
    <xsd:element name="UALocRecommendation" ma:index="127"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28" nillable="true" ma:displayName="UA Notes" ma:default="" ma:internalName="UANotes" ma:readOnly="false">
      <xsd:simpleType>
        <xsd:restriction base="dms:Note"/>
      </xsd:simpleType>
    </xsd:element>
    <xsd:element name="VoteCount" ma:index="129"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2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5E7FB4E-27CC-4001-A9F4-BECB9E20965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873beb7-5857-4685-be1f-d57550cc96cc"/>
    <ds:schemaRef ds:uri="http://www.w3.org/XML/1998/namespace"/>
    <ds:schemaRef ds:uri="http://purl.org/dc/dcmitype/"/>
  </ds:schemaRefs>
</ds:datastoreItem>
</file>

<file path=customXml/itemProps2.xml><?xml version="1.0" encoding="utf-8"?>
<ds:datastoreItem xmlns:ds="http://schemas.openxmlformats.org/officeDocument/2006/customXml" ds:itemID="{0520C805-0DCF-4A13-BCC3-BDCCE6C9FE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1BD87F-56C0-44A2-9063-DBD812914B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579</Words>
  <Application>Microsoft Office PowerPoint</Application>
  <PresentationFormat>On-screen Show (4:3)</PresentationFormat>
  <Paragraphs>56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Segoe UI</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Reference about instant messaging, presence, and contacts</dc:title>
  <dc:creator/>
  <cp:lastModifiedBy/>
  <cp:revision>1</cp:revision>
  <dcterms:created xsi:type="dcterms:W3CDTF">2012-03-30T15:13:48Z</dcterms:created>
  <dcterms:modified xsi:type="dcterms:W3CDTF">2015-04-23T10:11:51Z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0x0101006EDDDB5EE6D98C44930B742096920B30020100945995BAC74E6347BD6C979F46C6273B</vt:lpwstr>
  </property>
  <property fmtid="{D5CDD505-2E9C-101B-9397-08002B2CF9AE}" pid="3" name="_dlc_DocIdItemGuid">
    <vt:lpwstr>044d57a3-7eea-48dd-a4c9-f2f0e23f34f9</vt:lpwstr>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ScenarioTags">
    <vt:lpwstr/>
  </property>
  <property fmtid="{D5CDD505-2E9C-101B-9397-08002B2CF9AE}" pid="10" name="CampaignTags">
    <vt:lpwstr/>
  </property>
</Properties>
</file>