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sldIdLst>
    <p:sldId id="256" r:id="rId5"/>
    <p:sldId id="257" r:id="rId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EB"/>
    <a:srgbClr val="CDE6F7"/>
    <a:srgbClr val="F9E075"/>
    <a:srgbClr val="E8D4C5"/>
    <a:srgbClr val="00AFF0"/>
    <a:srgbClr val="F5FAFC"/>
    <a:srgbClr val="FFFF00"/>
    <a:srgbClr val="DCF2FA"/>
    <a:srgbClr val="BFE9F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96" autoAdjust="0"/>
    <p:restoredTop sz="94676" autoAdjust="0"/>
  </p:normalViewPr>
  <p:slideViewPr>
    <p:cSldViewPr>
      <p:cViewPr varScale="1">
        <p:scale>
          <a:sx n="114" d="100"/>
          <a:sy n="114" d="100"/>
        </p:scale>
        <p:origin x="214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71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924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29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59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174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1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8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0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4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055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20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25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5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7811" y="3977"/>
            <a:ext cx="9078458" cy="6801175"/>
            <a:chOff x="67811" y="3977"/>
            <a:chExt cx="9078458" cy="6801175"/>
          </a:xfrm>
        </p:grpSpPr>
        <p:cxnSp>
          <p:nvCxnSpPr>
            <p:cNvPr id="14" name="Straight Connector 13" descr="&quot;&quot;"/>
            <p:cNvCxnSpPr/>
            <p:nvPr/>
          </p:nvCxnSpPr>
          <p:spPr>
            <a:xfrm>
              <a:off x="4495800" y="99552"/>
              <a:ext cx="0" cy="67056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 descr="&quot;&quot;"/>
            <p:cNvSpPr txBox="1"/>
            <p:nvPr/>
          </p:nvSpPr>
          <p:spPr>
            <a:xfrm>
              <a:off x="67811" y="6499816"/>
              <a:ext cx="223904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effectLst/>
                  <a:latin typeface="Segoe UI" panose="020B0502040204020203" pitchFamily="34" charset="0"/>
                  <a:cs typeface="Segoe UI" panose="020B0502040204020203" pitchFamily="34" charset="0"/>
                </a:rPr>
                <a:t>© 2015 Microsoft Corporation.  Tous droits réservés.</a:t>
              </a:r>
              <a:endParaRPr lang="fr-FR" sz="7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233184" y="5521649"/>
              <a:ext cx="4173340" cy="852183"/>
              <a:chOff x="212771" y="5431898"/>
              <a:chExt cx="4173340" cy="852183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6848" y="5730297"/>
                <a:ext cx="169307" cy="197309"/>
              </a:xfrm>
              <a:prstGeom prst="rect">
                <a:avLst/>
              </a:prstGeom>
            </p:spPr>
          </p:pic>
          <p:pic>
            <p:nvPicPr>
              <p:cNvPr id="88" name="Picture 8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9651" y="5952442"/>
                <a:ext cx="177586" cy="206958"/>
              </a:xfrm>
              <a:prstGeom prst="rect">
                <a:avLst/>
              </a:prstGeom>
            </p:spPr>
          </p:pic>
          <p:sp>
            <p:nvSpPr>
              <p:cNvPr id="89" name="TextBox 88"/>
              <p:cNvSpPr txBox="1"/>
              <p:nvPr/>
            </p:nvSpPr>
            <p:spPr>
              <a:xfrm>
                <a:off x="446538" y="5701449"/>
                <a:ext cx="36708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Skype Entreprise vous permet de </a:t>
                </a:r>
                <a:r>
                  <a:rPr lang="en-US" sz="800" dirty="0" err="1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contacter</a:t>
                </a:r>
                <a:r>
                  <a:rPr lang="en-US" sz="800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 un collègue ou un partenaire commercial.</a:t>
                </a:r>
                <a:endParaRPr lang="fr-FR" sz="8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441390" y="5945527"/>
                <a:ext cx="394472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Skype vous permet de communiquer avec votre grand-mère ou de discuter avec des amis tout en jouant à des jeux vidéo.</a:t>
                </a:r>
                <a:endParaRPr lang="fr-FR" sz="8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212771" y="5431898"/>
                <a:ext cx="29098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Quelle version de Skype dois-je utiliser ?</a:t>
                </a:r>
                <a:endParaRPr lang="fr-FR" sz="12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4939042" y="76013"/>
              <a:ext cx="2607736" cy="1062843"/>
              <a:chOff x="4945622" y="76289"/>
              <a:chExt cx="2607736" cy="1062843"/>
            </a:xfrm>
          </p:grpSpPr>
          <p:sp>
            <p:nvSpPr>
              <p:cNvPr id="66" name="Subtitle 2"/>
              <p:cNvSpPr txBox="1">
                <a:spLocks/>
              </p:cNvSpPr>
              <p:nvPr/>
            </p:nvSpPr>
            <p:spPr bwMode="auto">
              <a:xfrm>
                <a:off x="4945622" y="76289"/>
                <a:ext cx="2151186" cy="4210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200" dirty="0" smtClean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Skype Entreprise </a:t>
                </a:r>
              </a:p>
              <a:p>
                <a:pPr algn="l"/>
                <a:r>
                  <a:rPr lang="en-US" sz="800" dirty="0" smtClean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Guide de démarrage rapide</a:t>
                </a:r>
                <a:endParaRPr lang="fr-FR" sz="8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73" name="Group 4"/>
              <p:cNvGrpSpPr>
                <a:grpSpLocks noChangeAspect="1"/>
              </p:cNvGrpSpPr>
              <p:nvPr/>
            </p:nvGrpSpPr>
            <p:grpSpPr bwMode="auto">
              <a:xfrm>
                <a:off x="6610383" y="766069"/>
                <a:ext cx="942975" cy="373063"/>
                <a:chOff x="4140" y="467"/>
                <a:chExt cx="594" cy="235"/>
              </a:xfrm>
            </p:grpSpPr>
            <p:sp>
              <p:nvSpPr>
                <p:cNvPr id="74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4542" y="510"/>
                  <a:ext cx="19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1" name="Freeform 5"/>
                <p:cNvSpPr>
                  <a:spLocks/>
                </p:cNvSpPr>
                <p:nvPr/>
              </p:nvSpPr>
              <p:spPr bwMode="auto">
                <a:xfrm>
                  <a:off x="4140" y="467"/>
                  <a:ext cx="188" cy="188"/>
                </a:xfrm>
                <a:custGeom>
                  <a:avLst/>
                  <a:gdLst>
                    <a:gd name="T0" fmla="*/ 848 w 1207"/>
                    <a:gd name="T1" fmla="*/ 1207 h 1207"/>
                    <a:gd name="T2" fmla="*/ 687 w 1207"/>
                    <a:gd name="T3" fmla="*/ 1168 h 1207"/>
                    <a:gd name="T4" fmla="*/ 605 w 1207"/>
                    <a:gd name="T5" fmla="*/ 1175 h 1207"/>
                    <a:gd name="T6" fmla="*/ 36 w 1207"/>
                    <a:gd name="T7" fmla="*/ 605 h 1207"/>
                    <a:gd name="T8" fmla="*/ 42 w 1207"/>
                    <a:gd name="T9" fmla="*/ 524 h 1207"/>
                    <a:gd name="T10" fmla="*/ 0 w 1207"/>
                    <a:gd name="T11" fmla="*/ 359 h 1207"/>
                    <a:gd name="T12" fmla="*/ 359 w 1207"/>
                    <a:gd name="T13" fmla="*/ 0 h 1207"/>
                    <a:gd name="T14" fmla="*/ 522 w 1207"/>
                    <a:gd name="T15" fmla="*/ 39 h 1207"/>
                    <a:gd name="T16" fmla="*/ 604 w 1207"/>
                    <a:gd name="T17" fmla="*/ 32 h 1207"/>
                    <a:gd name="T18" fmla="*/ 1173 w 1207"/>
                    <a:gd name="T19" fmla="*/ 602 h 1207"/>
                    <a:gd name="T20" fmla="*/ 1167 w 1207"/>
                    <a:gd name="T21" fmla="*/ 684 h 1207"/>
                    <a:gd name="T22" fmla="*/ 1205 w 1207"/>
                    <a:gd name="T23" fmla="*/ 845 h 1207"/>
                    <a:gd name="T24" fmla="*/ 848 w 1207"/>
                    <a:gd name="T25" fmla="*/ 1207 h 1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07" h="1207">
                      <a:moveTo>
                        <a:pt x="848" y="1207"/>
                      </a:moveTo>
                      <a:cubicBezTo>
                        <a:pt x="792" y="1207"/>
                        <a:pt x="736" y="1194"/>
                        <a:pt x="687" y="1168"/>
                      </a:cubicBezTo>
                      <a:cubicBezTo>
                        <a:pt x="660" y="1172"/>
                        <a:pt x="632" y="1175"/>
                        <a:pt x="605" y="1175"/>
                      </a:cubicBezTo>
                      <a:cubicBezTo>
                        <a:pt x="292" y="1175"/>
                        <a:pt x="36" y="919"/>
                        <a:pt x="36" y="605"/>
                      </a:cubicBezTo>
                      <a:cubicBezTo>
                        <a:pt x="36" y="578"/>
                        <a:pt x="37" y="551"/>
                        <a:pt x="42" y="524"/>
                      </a:cubicBezTo>
                      <a:cubicBezTo>
                        <a:pt x="13" y="471"/>
                        <a:pt x="0" y="416"/>
                        <a:pt x="0" y="359"/>
                      </a:cubicBezTo>
                      <a:cubicBezTo>
                        <a:pt x="0" y="162"/>
                        <a:pt x="162" y="0"/>
                        <a:pt x="359" y="0"/>
                      </a:cubicBezTo>
                      <a:cubicBezTo>
                        <a:pt x="415" y="0"/>
                        <a:pt x="471" y="13"/>
                        <a:pt x="522" y="39"/>
                      </a:cubicBezTo>
                      <a:cubicBezTo>
                        <a:pt x="549" y="36"/>
                        <a:pt x="576" y="32"/>
                        <a:pt x="604" y="32"/>
                      </a:cubicBezTo>
                      <a:cubicBezTo>
                        <a:pt x="919" y="32"/>
                        <a:pt x="1173" y="288"/>
                        <a:pt x="1173" y="602"/>
                      </a:cubicBezTo>
                      <a:cubicBezTo>
                        <a:pt x="1173" y="629"/>
                        <a:pt x="1172" y="656"/>
                        <a:pt x="1167" y="684"/>
                      </a:cubicBezTo>
                      <a:cubicBezTo>
                        <a:pt x="1192" y="733"/>
                        <a:pt x="1205" y="789"/>
                        <a:pt x="1205" y="845"/>
                      </a:cubicBezTo>
                      <a:cubicBezTo>
                        <a:pt x="1207" y="1045"/>
                        <a:pt x="1045" y="1207"/>
                        <a:pt x="848" y="1207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84" name="TextBox 83"/>
            <p:cNvSpPr txBox="1"/>
            <p:nvPr/>
          </p:nvSpPr>
          <p:spPr>
            <a:xfrm>
              <a:off x="4781678" y="1560746"/>
              <a:ext cx="2193612" cy="23006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latin typeface="Segoe UI" pitchFamily="34" charset="0"/>
                  <a:cs typeface="Segoe UI" panose="020B0502040204020203" pitchFamily="34" charset="0"/>
                </a:rPr>
                <a:t>Configurer votre périphérique vidéo</a:t>
              </a:r>
            </a:p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800" dirty="0" smtClean="0">
                  <a:latin typeface="Segoe UI" pitchFamily="34" charset="0"/>
                  <a:cs typeface="Segoe UI" panose="020B0502040204020203" pitchFamily="34" charset="0"/>
                </a:rPr>
                <a:t>Vous avez besoin d’une caméra pour partager votre vidéo, mais pas pour voir celle des autres personnes. </a:t>
              </a:r>
            </a:p>
            <a:p>
              <a:pPr marL="171450" indent="-171450">
                <a:lnSpc>
                  <a:spcPct val="125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800" dirty="0" smtClean="0">
                  <a:latin typeface="Segoe UI" pitchFamily="34" charset="0"/>
                  <a:cs typeface="Segoe UI" panose="020B0502040204020203" pitchFamily="34" charset="0"/>
                </a:rPr>
                <a:t>Dans l’écran principal, cliquez sur          </a:t>
              </a:r>
              <a:r>
                <a:rPr lang="en-US" sz="800" b="1" dirty="0" smtClean="0">
                  <a:latin typeface="Segoe UI" pitchFamily="34" charset="0"/>
                  <a:cs typeface="Segoe UI" panose="020B0502040204020203" pitchFamily="34" charset="0"/>
                </a:rPr>
                <a:t>Outils</a:t>
              </a:r>
              <a:r>
                <a:rPr lang="en-US" sz="800" dirty="0" smtClean="0">
                  <a:latin typeface="Segoe UI" pitchFamily="34" charset="0"/>
                  <a:cs typeface="Segoe UI" panose="020B0502040204020203" pitchFamily="34" charset="0"/>
                </a:rPr>
                <a:t> puis sur </a:t>
              </a:r>
              <a:r>
                <a:rPr lang="en-US" sz="800" b="1" dirty="0" smtClean="0">
                  <a:latin typeface="Segoe UI" pitchFamily="34" charset="0"/>
                  <a:cs typeface="Segoe UI" panose="020B0502040204020203" pitchFamily="34" charset="0"/>
                </a:rPr>
                <a:t>Paramètres du périphérique vidéo</a:t>
              </a:r>
              <a:r>
                <a:rPr lang="en-US" sz="800" dirty="0" smtClean="0">
                  <a:latin typeface="Segoe UI" pitchFamily="34" charset="0"/>
                  <a:cs typeface="Segoe UI" panose="020B0502040204020203" pitchFamily="34" charset="0"/>
                </a:rPr>
                <a:t>.</a:t>
              </a:r>
              <a:endParaRPr lang="fr-FR" sz="8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marL="171450" indent="-171450">
                <a:lnSpc>
                  <a:spcPct val="125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800" dirty="0" smtClean="0">
                  <a:latin typeface="Segoe UI" pitchFamily="34" charset="0"/>
                  <a:cs typeface="Segoe UI" panose="020B0502040204020203" pitchFamily="34" charset="0"/>
                </a:rPr>
                <a:t>Si vous apparaissez dans la vidéo, tout fonctionne ! Sinon, procédez aux réglages nécessaires. Cliquez sur </a:t>
              </a:r>
              <a:r>
                <a:rPr lang="en-US" sz="800" b="1" dirty="0" smtClean="0">
                  <a:latin typeface="Segoe UI" pitchFamily="34" charset="0"/>
                  <a:cs typeface="Segoe UI" panose="020B0502040204020203" pitchFamily="34" charset="0"/>
                </a:rPr>
                <a:t>Paramètres de la caméra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.</a:t>
              </a:r>
              <a:r>
                <a:rPr sz="800" dirty="0" smtClean="0"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3064" y="2688058"/>
              <a:ext cx="189132" cy="131342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6935308" y="1743835"/>
              <a:ext cx="1916785" cy="1935387"/>
              <a:chOff x="7183411" y="1760628"/>
              <a:chExt cx="1676172" cy="1776954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83411" y="1760628"/>
                <a:ext cx="1676172" cy="1776954"/>
              </a:xfrm>
              <a:prstGeom prst="rect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</p:pic>
          <p:pic>
            <p:nvPicPr>
              <p:cNvPr id="85" name="Picture 84"/>
              <p:cNvPicPr/>
              <p:nvPr/>
            </p:nvPicPr>
            <p:blipFill rotWithShape="1">
              <a:blip r:embed="rId6"/>
              <a:srcRect t="9679" b="14260"/>
              <a:stretch/>
            </p:blipFill>
            <p:spPr>
              <a:xfrm>
                <a:off x="7218374" y="2133600"/>
                <a:ext cx="1592332" cy="1219200"/>
              </a:xfrm>
              <a:prstGeom prst="rect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</p:pic>
        </p:grpSp>
        <p:sp>
          <p:nvSpPr>
            <p:cNvPr id="96" name="TextBox 95"/>
            <p:cNvSpPr txBox="1"/>
            <p:nvPr/>
          </p:nvSpPr>
          <p:spPr>
            <a:xfrm>
              <a:off x="4775579" y="3897377"/>
              <a:ext cx="3911221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  <a:spcBef>
                  <a:spcPts val="300"/>
                </a:spcBef>
              </a:pPr>
              <a:r>
                <a:rPr lang="en-US" sz="1200" dirty="0" smtClean="0">
                  <a:latin typeface="Segoe UI" panose="020B0502040204020203" pitchFamily="34" charset="0"/>
                  <a:cs typeface="Segoe UI" panose="020B0502040204020203" pitchFamily="34" charset="0"/>
                </a:rPr>
                <a:t>Démarrer un appel vidéo</a:t>
              </a:r>
            </a:p>
            <a:p>
              <a:pPr marL="228600" indent="-228600">
                <a:lnSpc>
                  <a:spcPct val="125000"/>
                </a:lnSpc>
                <a:spcBef>
                  <a:spcPts val="300"/>
                </a:spcBef>
                <a:buFont typeface="+mj-lt"/>
                <a:buAutoNum type="arabicPeriod"/>
                <a:defRPr/>
              </a:pP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Appuyez sur l’image d’un </a:t>
              </a:r>
              <a:r>
                <a:rPr lang="pl-PL" sz="800" dirty="0" smtClean="0">
                  <a:latin typeface="Segoe UI" pitchFamily="34" charset="0"/>
                  <a:cs typeface="Segoe UI" panose="020B0502040204020203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  <a:cs typeface="Segoe UI" panose="020B0502040204020203" pitchFamily="34" charset="0"/>
                </a:rPr>
              </a:br>
              <a:r>
                <a:rPr lang="en-US" sz="800" dirty="0" smtClean="0">
                  <a:latin typeface="Segoe UI" pitchFamily="34" charset="0"/>
                  <a:cs typeface="Segoe UI" panose="020B0502040204020203" pitchFamily="34" charset="0"/>
                </a:rPr>
                <a:t>contact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.</a:t>
              </a:r>
            </a:p>
            <a:p>
              <a:pPr marL="228600" indent="-228600">
                <a:lnSpc>
                  <a:spcPct val="125000"/>
                </a:lnSpc>
                <a:spcBef>
                  <a:spcPts val="300"/>
                </a:spcBef>
                <a:buFont typeface="+mj-lt"/>
                <a:buAutoNum type="arabicPeriod"/>
                <a:defRPr/>
              </a:pP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Appuyez sur le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bouton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</a:t>
              </a:r>
              <a:r>
                <a:rPr lang="pl-PL" sz="800" dirty="0" smtClean="0">
                  <a:latin typeface="Segoe UI" pitchFamily="34" charset="0"/>
                  <a:cs typeface="Segoe UI" panose="020B0502040204020203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  <a:cs typeface="Segoe UI" panose="020B0502040204020203" pitchFamily="34" charset="0"/>
                </a:rPr>
              </a:br>
              <a:r>
                <a:rPr lang="en-US" sz="800" b="1" dirty="0" err="1" smtClean="0">
                  <a:latin typeface="Segoe UI" pitchFamily="34" charset="0"/>
                  <a:cs typeface="Segoe UI" panose="020B0502040204020203" pitchFamily="34" charset="0"/>
                </a:rPr>
                <a:t>Vidéo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. </a:t>
              </a:r>
            </a:p>
            <a:p>
              <a:pPr marL="230188" lvl="1">
                <a:lnSpc>
                  <a:spcPct val="125000"/>
                </a:lnSpc>
                <a:spcBef>
                  <a:spcPts val="300"/>
                </a:spcBef>
                <a:defRPr/>
              </a:pP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Un message s’affiche sur l’écran de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l’autre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</a:t>
              </a:r>
              <a:r>
                <a:rPr lang="en-US" sz="800" dirty="0" err="1" smtClean="0">
                  <a:latin typeface="Segoe UI" pitchFamily="34" charset="0"/>
                  <a:cs typeface="Segoe UI" panose="020B0502040204020203" pitchFamily="34" charset="0"/>
                </a:rPr>
                <a:t>personne</a:t>
              </a:r>
              <a:r>
                <a:rPr lang="pl-PL" sz="800" dirty="0" smtClean="0">
                  <a:latin typeface="Segoe UI" pitchFamily="34" charset="0"/>
                  <a:cs typeface="Segoe UI" panose="020B0502040204020203" pitchFamily="34" charset="0"/>
                </a:rPr>
                <a:t> 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pour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lui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demander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si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elle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accepte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votre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appel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. (Pour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arrêter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la diffusion de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votre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vidéo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à tout moment,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recliquez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sur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le </a:t>
              </a:r>
              <a:r>
                <a:rPr lang="en-US" sz="800" dirty="0" err="1">
                  <a:latin typeface="Segoe UI" pitchFamily="34" charset="0"/>
                  <a:cs typeface="Segoe UI" panose="020B0502040204020203" pitchFamily="34" charset="0"/>
                </a:rPr>
                <a:t>bouton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 </a:t>
              </a:r>
              <a:r>
                <a:rPr lang="en-US" sz="800" b="1" dirty="0" err="1">
                  <a:latin typeface="Segoe UI" pitchFamily="34" charset="0"/>
                  <a:cs typeface="Segoe UI" panose="020B0502040204020203" pitchFamily="34" charset="0"/>
                </a:rPr>
                <a:t>Vidéo</a:t>
              </a:r>
              <a:r>
                <a:rPr lang="en-US" sz="800" dirty="0">
                  <a:latin typeface="Segoe UI" pitchFamily="34" charset="0"/>
                  <a:cs typeface="Segoe UI" panose="020B0502040204020203" pitchFamily="34" charset="0"/>
                </a:rPr>
                <a:t>.)</a:t>
              </a:r>
            </a:p>
            <a:p>
              <a:pPr marL="230188" lvl="1">
                <a:lnSpc>
                  <a:spcPct val="125000"/>
                </a:lnSpc>
                <a:spcBef>
                  <a:spcPts val="300"/>
                </a:spcBef>
                <a:defRPr/>
              </a:pPr>
              <a:r>
                <a:rPr lang="en-US" sz="800" dirty="0" smtClean="0">
                  <a:latin typeface="Segoe UI" pitchFamily="34" charset="0"/>
                  <a:cs typeface="Segoe UI" panose="020B0502040204020203" pitchFamily="34" charset="0"/>
                </a:rPr>
                <a:t> </a:t>
              </a:r>
              <a:endParaRPr lang="en-US" sz="800" dirty="0">
                <a:latin typeface="Segoe UI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6279800" y="4286879"/>
              <a:ext cx="2572293" cy="437521"/>
              <a:chOff x="4894645" y="4522697"/>
              <a:chExt cx="2572293" cy="437521"/>
            </a:xfrm>
          </p:grpSpPr>
          <p:pic>
            <p:nvPicPr>
              <p:cNvPr id="95" name="Picture 9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47797" y="4561505"/>
                <a:ext cx="2519141" cy="398713"/>
              </a:xfrm>
              <a:prstGeom prst="rect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</a:ln>
            </p:spPr>
          </p:pic>
          <p:sp>
            <p:nvSpPr>
              <p:cNvPr id="100" name="Oval 99"/>
              <p:cNvSpPr/>
              <p:nvPr/>
            </p:nvSpPr>
            <p:spPr>
              <a:xfrm>
                <a:off x="6492350" y="4522697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2</a:t>
                </a:r>
                <a:endParaRPr lang="fr-FR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108" name="Picture 107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92141" y="4600122"/>
                <a:ext cx="336432" cy="340486"/>
              </a:xfrm>
              <a:prstGeom prst="rect">
                <a:avLst/>
              </a:prstGeom>
            </p:spPr>
          </p:pic>
          <p:sp>
            <p:nvSpPr>
              <p:cNvPr id="109" name="Oval 108"/>
              <p:cNvSpPr/>
              <p:nvPr/>
            </p:nvSpPr>
            <p:spPr>
              <a:xfrm>
                <a:off x="4894645" y="4533548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1</a:t>
                </a:r>
                <a:endParaRPr lang="fr-FR" sz="9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18514" y="4830549"/>
                <a:ext cx="110059" cy="110059"/>
              </a:xfrm>
              <a:prstGeom prst="rect">
                <a:avLst/>
              </a:prstGeom>
            </p:spPr>
          </p:pic>
        </p:grpSp>
        <p:sp>
          <p:nvSpPr>
            <p:cNvPr id="110" name="Rectangle 109"/>
            <p:cNvSpPr/>
            <p:nvPr/>
          </p:nvSpPr>
          <p:spPr>
            <a:xfrm>
              <a:off x="4992923" y="5364838"/>
              <a:ext cx="3441609" cy="7311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  <a:spcBef>
                  <a:spcPts val="300"/>
                </a:spcBef>
                <a:defRPr/>
              </a:pPr>
              <a:endParaRPr lang="fr-FR" sz="800" dirty="0" smtClean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800" b="1" dirty="0" smtClean="0">
                  <a:latin typeface="Segoe UI" pitchFamily="34" charset="0"/>
                  <a:cs typeface="Segoe UI" panose="020B0502040204020203" pitchFamily="34" charset="0"/>
                </a:rPr>
                <a:t>ASTUCE</a:t>
              </a:r>
              <a:r>
                <a:rPr sz="800" dirty="0" smtClean="0"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sz="800" dirty="0" smtClean="0">
                  <a:latin typeface="Segoe UI" pitchFamily="34" charset="0"/>
                  <a:cs typeface="Segoe UI" panose="020B0502040204020203" pitchFamily="34" charset="0"/>
                </a:rPr>
                <a:t>Lors d’un appel audio Skype Entreprise ou d’une conversation par messagerie instantanée, cliquez sur le bouton </a:t>
              </a:r>
              <a:r>
                <a:rPr lang="en-US" sz="800" b="1" dirty="0">
                  <a:latin typeface="Segoe UI" pitchFamily="34" charset="0"/>
                  <a:cs typeface="Segoe UI" panose="020B0502040204020203" pitchFamily="34" charset="0"/>
                </a:rPr>
                <a:t>Vidéo</a:t>
              </a:r>
              <a:r>
                <a:rPr lang="en-US" sz="800" dirty="0" smtClean="0">
                  <a:latin typeface="Segoe UI" pitchFamily="34" charset="0"/>
                  <a:cs typeface="Segoe UI" panose="020B0502040204020203" pitchFamily="34" charset="0"/>
                </a:rPr>
                <a:t> pour passer un appel vidéo.</a:t>
              </a:r>
              <a:endParaRPr lang="fr-FR" sz="8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00899" y="579984"/>
              <a:ext cx="4192633" cy="3663766"/>
              <a:chOff x="300899" y="579984"/>
              <a:chExt cx="4192633" cy="3663766"/>
            </a:xfrm>
          </p:grpSpPr>
          <p:sp>
            <p:nvSpPr>
              <p:cNvPr id="138" name="TextBox 137"/>
              <p:cNvSpPr txBox="1"/>
              <p:nvPr/>
            </p:nvSpPr>
            <p:spPr>
              <a:xfrm>
                <a:off x="302832" y="579984"/>
                <a:ext cx="2259753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latin typeface="Segoe UI" pitchFamily="34" charset="0"/>
                    <a:cs typeface="Segoe UI" panose="020B0502040204020203" pitchFamily="34" charset="0"/>
                  </a:rPr>
                  <a:t>Choisir votre vue</a:t>
                </a:r>
                <a:endParaRPr lang="fr-FR" sz="9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Dans la fenêtre de conversation, cliquez sur la flèche </a:t>
                </a:r>
                <a:r>
                  <a:rPr lang="en-US" sz="800" b="1" dirty="0" smtClean="0">
                    <a:latin typeface="Segoe UI" pitchFamily="34" charset="0"/>
                    <a:cs typeface="Segoe UI" panose="020B0502040204020203" pitchFamily="34" charset="0"/>
                  </a:rPr>
                  <a:t>Isoler la galerie des vidéos</a:t>
                </a: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.</a:t>
                </a: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2646724" y="1014046"/>
                <a:ext cx="1067298" cy="1319174"/>
                <a:chOff x="3238346" y="347958"/>
                <a:chExt cx="1067298" cy="1319174"/>
              </a:xfrm>
            </p:grpSpPr>
            <p:grpSp>
              <p:nvGrpSpPr>
                <p:cNvPr id="28" name="Group 27"/>
                <p:cNvGrpSpPr/>
                <p:nvPr/>
              </p:nvGrpSpPr>
              <p:grpSpPr>
                <a:xfrm>
                  <a:off x="3284556" y="507660"/>
                  <a:ext cx="974878" cy="1158136"/>
                  <a:chOff x="1008631" y="423987"/>
                  <a:chExt cx="974878" cy="1158136"/>
                </a:xfrm>
              </p:grpSpPr>
              <p:pic>
                <p:nvPicPr>
                  <p:cNvPr id="27" name="Picture 26"/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008631" y="423987"/>
                    <a:ext cx="201980" cy="201980"/>
                  </a:xfrm>
                  <a:prstGeom prst="rect">
                    <a:avLst/>
                  </a:prstGeom>
                </p:spPr>
              </p:pic>
              <p:pic>
                <p:nvPicPr>
                  <p:cNvPr id="159" name="Picture 158"/>
                  <p:cNvPicPr>
                    <a:picLocks noChangeAspect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1008631" y="607245"/>
                    <a:ext cx="974878" cy="974878"/>
                  </a:xfrm>
                  <a:prstGeom prst="rect">
                    <a:avLst/>
                  </a:prstGeom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</p:pic>
            </p:grpSp>
            <p:sp>
              <p:nvSpPr>
                <p:cNvPr id="29" name="TextBox 28"/>
                <p:cNvSpPr txBox="1"/>
                <p:nvPr/>
              </p:nvSpPr>
              <p:spPr>
                <a:xfrm>
                  <a:off x="3238346" y="1482466"/>
                  <a:ext cx="106729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 smtClean="0">
                      <a:solidFill>
                        <a:schemeClr val="bg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Pam McCullough</a:t>
                  </a:r>
                  <a:endParaRPr lang="fr-FR" sz="600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61" name="Oval 160"/>
                <p:cNvSpPr/>
                <p:nvPr/>
              </p:nvSpPr>
              <p:spPr>
                <a:xfrm>
                  <a:off x="3369349" y="347958"/>
                  <a:ext cx="199239" cy="19736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dirty="0" smtClean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1</a:t>
                  </a:r>
                  <a:endParaRPr lang="fr-FR" sz="900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162" name="TextBox 161"/>
              <p:cNvSpPr txBox="1"/>
              <p:nvPr/>
            </p:nvSpPr>
            <p:spPr>
              <a:xfrm>
                <a:off x="301893" y="2491770"/>
                <a:ext cx="4191639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01638" indent="-17145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b="1" dirty="0" smtClean="0">
                    <a:latin typeface="Segoe UI" pitchFamily="34" charset="0"/>
                    <a:cs typeface="Segoe UI" panose="020B0502040204020203" pitchFamily="34" charset="0"/>
                  </a:rPr>
                  <a:t>Vue Réduite</a:t>
                </a:r>
                <a:r>
                  <a:rPr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sz="800" dirty="0" err="1" smtClean="0">
                    <a:latin typeface="Segoe UI" pitchFamily="34" charset="0"/>
                    <a:cs typeface="Segoe UI" panose="020B0502040204020203" pitchFamily="34" charset="0"/>
                  </a:rPr>
                  <a:t>affiche</a:t>
                </a: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 les photos des participants </a:t>
                </a:r>
                <a:r>
                  <a:rPr lang="en-US" sz="800" dirty="0" err="1" smtClean="0">
                    <a:latin typeface="Segoe UI" pitchFamily="34" charset="0"/>
                    <a:cs typeface="Segoe UI" panose="020B0502040204020203" pitchFamily="34" charset="0"/>
                  </a:rPr>
                  <a:t>dans</a:t>
                </a: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sz="800" dirty="0" err="1" smtClean="0">
                    <a:latin typeface="Segoe UI" pitchFamily="34" charset="0"/>
                    <a:cs typeface="Segoe UI" panose="020B0502040204020203" pitchFamily="34" charset="0"/>
                  </a:rPr>
                  <a:t>une</a:t>
                </a: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sz="800" dirty="0" err="1" smtClean="0">
                    <a:latin typeface="Segoe UI" pitchFamily="34" charset="0"/>
                    <a:cs typeface="Segoe UI" panose="020B0502040204020203" pitchFamily="34" charset="0"/>
                  </a:rPr>
                  <a:t>fenêtre</a:t>
                </a: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sz="800" dirty="0" err="1" smtClean="0">
                    <a:latin typeface="Segoe UI" pitchFamily="34" charset="0"/>
                    <a:cs typeface="Segoe UI" panose="020B0502040204020203" pitchFamily="34" charset="0"/>
                  </a:rPr>
                  <a:t>compacte</a:t>
                </a: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.</a:t>
                </a:r>
              </a:p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+mj-lt"/>
                  <a:buAutoNum type="arabicPeriod" startAt="3"/>
                  <a:defRPr/>
                </a:pP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Cliquez sur </a:t>
                </a:r>
                <a:r>
                  <a:rPr lang="en-US" sz="800" b="1" dirty="0">
                    <a:latin typeface="Segoe UI" pitchFamily="34" charset="0"/>
                    <a:cs typeface="Segoe UI" panose="020B0502040204020203" pitchFamily="34" charset="0"/>
                  </a:rPr>
                  <a:t>Mode plein écran </a:t>
                </a: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pour afficher les flux vidéo en grand format. </a:t>
                </a:r>
                <a:endParaRPr lang="fr-FR" sz="800" dirty="0" smtClean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+mj-lt"/>
                  <a:buAutoNum type="arabicPeriod" startAt="4"/>
                  <a:defRPr/>
                </a:pP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Cliquez sur </a:t>
                </a:r>
                <a:r>
                  <a:rPr lang="en-US" sz="800" b="1" dirty="0" smtClean="0">
                    <a:latin typeface="Segoe UI" pitchFamily="34" charset="0"/>
                    <a:cs typeface="Segoe UI" panose="020B0502040204020203" pitchFamily="34" charset="0"/>
                  </a:rPr>
                  <a:t>Intégrer la galerie des vidéos</a:t>
                </a: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 pour afficher de nouveau la galerie dans la fenêtre de conversation.</a:t>
                </a: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1151586" y="3457370"/>
                <a:ext cx="2184780" cy="786380"/>
                <a:chOff x="1210605" y="2871220"/>
                <a:chExt cx="2184780" cy="786380"/>
              </a:xfrm>
            </p:grpSpPr>
            <p:grpSp>
              <p:nvGrpSpPr>
                <p:cNvPr id="33" name="Group 32"/>
                <p:cNvGrpSpPr>
                  <a:grpSpLocks noChangeAspect="1"/>
                </p:cNvGrpSpPr>
                <p:nvPr/>
              </p:nvGrpSpPr>
              <p:grpSpPr>
                <a:xfrm>
                  <a:off x="1210605" y="3048799"/>
                  <a:ext cx="2178212" cy="608801"/>
                  <a:chOff x="564988" y="2743775"/>
                  <a:chExt cx="3269548" cy="913825"/>
                </a:xfrm>
              </p:grpSpPr>
              <p:pic>
                <p:nvPicPr>
                  <p:cNvPr id="163" name="Picture 162"/>
                  <p:cNvPicPr>
                    <a:picLocks noChangeAspect="1"/>
                  </p:cNvPicPr>
                  <p:nvPr/>
                </p:nvPicPr>
                <p:blipFill rotWithShape="1">
                  <a:blip r:embed="rId12"/>
                  <a:srcRect b="58903"/>
                  <a:stretch/>
                </p:blipFill>
                <p:spPr>
                  <a:xfrm>
                    <a:off x="564988" y="2753559"/>
                    <a:ext cx="3269548" cy="904041"/>
                  </a:xfrm>
                  <a:prstGeom prst="rect">
                    <a:avLst/>
                  </a:prstGeom>
                  <a:gradFill flip="none" rotWithShape="1">
                    <a:gsLst>
                      <a:gs pos="5400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solidFill>
                      <a:schemeClr val="bg1">
                        <a:lumMod val="50000"/>
                      </a:schemeClr>
                    </a:solidFill>
                  </a:ln>
                  <a:effectLst/>
                </p:spPr>
              </p:pic>
              <p:grpSp>
                <p:nvGrpSpPr>
                  <p:cNvPr id="25" name="Group 24"/>
                  <p:cNvGrpSpPr/>
                  <p:nvPr/>
                </p:nvGrpSpPr>
                <p:grpSpPr>
                  <a:xfrm>
                    <a:off x="567868" y="2743775"/>
                    <a:ext cx="3266668" cy="285714"/>
                    <a:chOff x="388449" y="2204638"/>
                    <a:chExt cx="3266667" cy="285714"/>
                  </a:xfrm>
                </p:grpSpPr>
                <p:pic>
                  <p:nvPicPr>
                    <p:cNvPr id="20" name="Picture 19"/>
                    <p:cNvPicPr>
                      <a:picLocks noChangeAspect="1"/>
                    </p:cNvPicPr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388449" y="2204638"/>
                      <a:ext cx="3266667" cy="285714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58" name="Rectangle 157"/>
                    <p:cNvSpPr/>
                    <p:nvPr/>
                  </p:nvSpPr>
                  <p:spPr>
                    <a:xfrm>
                      <a:off x="685490" y="2273727"/>
                      <a:ext cx="1505031" cy="176855"/>
                    </a:xfrm>
                    <a:prstGeom prst="rect">
                      <a:avLst/>
                    </a:prstGeom>
                    <a:solidFill>
                      <a:srgbClr val="00AF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5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Conversation (3 participants)</a:t>
                      </a:r>
                      <a:endParaRPr lang="fr-FR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</p:grpSp>
            <p:sp>
              <p:nvSpPr>
                <p:cNvPr id="164" name="Oval 163"/>
                <p:cNvSpPr/>
                <p:nvPr/>
              </p:nvSpPr>
              <p:spPr>
                <a:xfrm>
                  <a:off x="2449471" y="2871220"/>
                  <a:ext cx="197931" cy="19793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dirty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2</a:t>
                  </a:r>
                </a:p>
              </p:txBody>
            </p:sp>
            <p:sp>
              <p:nvSpPr>
                <p:cNvPr id="165" name="Oval 164"/>
                <p:cNvSpPr/>
                <p:nvPr/>
              </p:nvSpPr>
              <p:spPr>
                <a:xfrm>
                  <a:off x="2653970" y="2871220"/>
                  <a:ext cx="197931" cy="19793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dirty="0" smtClean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3</a:t>
                  </a:r>
                  <a:endParaRPr lang="fr-FR" sz="900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66" name="Oval 165"/>
                <p:cNvSpPr/>
                <p:nvPr/>
              </p:nvSpPr>
              <p:spPr>
                <a:xfrm>
                  <a:off x="3197454" y="2877287"/>
                  <a:ext cx="197931" cy="19793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dirty="0" smtClean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4</a:t>
                  </a:r>
                  <a:endParaRPr lang="fr-FR" sz="900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167" name="TextBox 166"/>
              <p:cNvSpPr txBox="1"/>
              <p:nvPr/>
            </p:nvSpPr>
            <p:spPr>
              <a:xfrm>
                <a:off x="300899" y="1276569"/>
                <a:ext cx="2261687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+mj-lt"/>
                  <a:buAutoNum type="arabicPeriod" startAt="2"/>
                  <a:defRPr/>
                </a:pP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Cliquez sur le bouton </a:t>
                </a:r>
                <a:r>
                  <a:rPr lang="en-US" sz="800" b="1" dirty="0" smtClean="0">
                    <a:latin typeface="Segoe UI" pitchFamily="34" charset="0"/>
                    <a:cs typeface="Segoe UI" panose="020B0502040204020203" pitchFamily="34" charset="0"/>
                  </a:rPr>
                  <a:t>Choisir une disposition</a:t>
                </a:r>
                <a:r>
                  <a:rPr lang="en-US" sz="800" dirty="0" smtClean="0">
                    <a:latin typeface="Segoe UI" pitchFamily="34" charset="0"/>
                    <a:cs typeface="Segoe UI" panose="020B0502040204020203" pitchFamily="34" charset="0"/>
                  </a:rPr>
                  <a:t>, puis choisissez une vue :</a:t>
                </a:r>
              </a:p>
              <a:p>
                <a:pPr marL="401638" indent="-17145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b="1" dirty="0">
                    <a:latin typeface="Segoe UI" pitchFamily="34" charset="0"/>
                    <a:cs typeface="Segoe UI" panose="020B0502040204020203" pitchFamily="34" charset="0"/>
                  </a:rPr>
                  <a:t>Vue Galerie</a:t>
                </a:r>
                <a:r>
                  <a:rPr sz="800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sz="800" dirty="0">
                    <a:latin typeface="Segoe UI" pitchFamily="34" charset="0"/>
                    <a:cs typeface="Segoe UI" panose="020B0502040204020203" pitchFamily="34" charset="0"/>
                  </a:rPr>
                  <a:t>affiche le flux vidéo de tous les participants. </a:t>
                </a: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  <a:p>
                <a:pPr marL="401638" indent="-17145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b="1" dirty="0">
                    <a:latin typeface="Segoe UI" pitchFamily="34" charset="0"/>
                    <a:cs typeface="Segoe UI" panose="020B0502040204020203" pitchFamily="34" charset="0"/>
                  </a:rPr>
                  <a:t>Vue Présentateur</a:t>
                </a:r>
                <a:r>
                  <a:rPr sz="800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sz="800" dirty="0">
                    <a:latin typeface="Segoe UI" pitchFamily="34" charset="0"/>
                    <a:cs typeface="Segoe UI" panose="020B0502040204020203" pitchFamily="34" charset="0"/>
                  </a:rPr>
                  <a:t>affiche le flux vidéo du présentateur uniquement.  </a:t>
                </a: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  <a:p>
                <a:pPr marL="401638" indent="-17145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b="1" dirty="0">
                    <a:latin typeface="Segoe UI" pitchFamily="34" charset="0"/>
                    <a:cs typeface="Segoe UI" panose="020B0502040204020203" pitchFamily="34" charset="0"/>
                  </a:rPr>
                  <a:t>Vue Contenu </a:t>
                </a:r>
                <a:r>
                  <a:rPr lang="en-US" sz="800" dirty="0">
                    <a:latin typeface="Segoe UI" pitchFamily="34" charset="0"/>
                    <a:cs typeface="Segoe UI" panose="020B0502040204020203" pitchFamily="34" charset="0"/>
                  </a:rPr>
                  <a:t>affiche le contenu de la réunion uniquement. </a:t>
                </a: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4498069" y="3977"/>
              <a:ext cx="4648200" cy="1258827"/>
              <a:chOff x="4495800" y="-2355"/>
              <a:chExt cx="4648200" cy="1258827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4495800" y="-2355"/>
                <a:ext cx="4648200" cy="1258827"/>
                <a:chOff x="4495800" y="0"/>
                <a:chExt cx="4648200" cy="1258827"/>
              </a:xfrm>
            </p:grpSpPr>
            <p:sp>
              <p:nvSpPr>
                <p:cNvPr id="62" name="Rectangle 61"/>
                <p:cNvSpPr/>
                <p:nvPr/>
              </p:nvSpPr>
              <p:spPr>
                <a:xfrm>
                  <a:off x="4495800" y="0"/>
                  <a:ext cx="4648200" cy="1258827"/>
                </a:xfrm>
                <a:prstGeom prst="rect">
                  <a:avLst/>
                </a:prstGeom>
                <a:solidFill>
                  <a:srgbClr val="00AF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63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7248558" y="834055"/>
                  <a:ext cx="304800" cy="304800"/>
                  <a:chOff x="4542" y="510"/>
                  <a:chExt cx="192" cy="192"/>
                </a:xfrm>
              </p:grpSpPr>
              <p:sp>
                <p:nvSpPr>
                  <p:cNvPr id="64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4542" y="510"/>
                    <a:ext cx="192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65" name="Freeform 7"/>
                  <p:cNvSpPr>
                    <a:spLocks/>
                  </p:cNvSpPr>
                  <p:nvPr/>
                </p:nvSpPr>
                <p:spPr bwMode="auto">
                  <a:xfrm>
                    <a:off x="4599" y="556"/>
                    <a:ext cx="80" cy="101"/>
                  </a:xfrm>
                  <a:custGeom>
                    <a:avLst/>
                    <a:gdLst>
                      <a:gd name="T0" fmla="*/ 349 w 515"/>
                      <a:gd name="T1" fmla="*/ 272 h 643"/>
                      <a:gd name="T2" fmla="*/ 232 w 515"/>
                      <a:gd name="T3" fmla="*/ 246 h 643"/>
                      <a:gd name="T4" fmla="*/ 138 w 515"/>
                      <a:gd name="T5" fmla="*/ 179 h 643"/>
                      <a:gd name="T6" fmla="*/ 237 w 515"/>
                      <a:gd name="T7" fmla="*/ 106 h 643"/>
                      <a:gd name="T8" fmla="*/ 423 w 515"/>
                      <a:gd name="T9" fmla="*/ 197 h 643"/>
                      <a:gd name="T10" fmla="*/ 487 w 515"/>
                      <a:gd name="T11" fmla="*/ 142 h 643"/>
                      <a:gd name="T12" fmla="*/ 247 w 515"/>
                      <a:gd name="T13" fmla="*/ 0 h 643"/>
                      <a:gd name="T14" fmla="*/ 3 w 515"/>
                      <a:gd name="T15" fmla="*/ 186 h 643"/>
                      <a:gd name="T16" fmla="*/ 154 w 515"/>
                      <a:gd name="T17" fmla="*/ 354 h 643"/>
                      <a:gd name="T18" fmla="*/ 312 w 515"/>
                      <a:gd name="T19" fmla="*/ 394 h 643"/>
                      <a:gd name="T20" fmla="*/ 375 w 515"/>
                      <a:gd name="T21" fmla="*/ 458 h 643"/>
                      <a:gd name="T22" fmla="*/ 259 w 515"/>
                      <a:gd name="T23" fmla="*/ 542 h 643"/>
                      <a:gd name="T24" fmla="*/ 61 w 515"/>
                      <a:gd name="T25" fmla="*/ 429 h 643"/>
                      <a:gd name="T26" fmla="*/ 0 w 515"/>
                      <a:gd name="T27" fmla="*/ 486 h 643"/>
                      <a:gd name="T28" fmla="*/ 259 w 515"/>
                      <a:gd name="T29" fmla="*/ 643 h 643"/>
                      <a:gd name="T30" fmla="*/ 515 w 515"/>
                      <a:gd name="T31" fmla="*/ 448 h 643"/>
                      <a:gd name="T32" fmla="*/ 349 w 515"/>
                      <a:gd name="T33" fmla="*/ 272 h 6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15" h="643">
                        <a:moveTo>
                          <a:pt x="349" y="272"/>
                        </a:moveTo>
                        <a:lnTo>
                          <a:pt x="232" y="246"/>
                        </a:lnTo>
                        <a:cubicBezTo>
                          <a:pt x="187" y="237"/>
                          <a:pt x="138" y="222"/>
                          <a:pt x="138" y="179"/>
                        </a:cubicBezTo>
                        <a:cubicBezTo>
                          <a:pt x="138" y="136"/>
                          <a:pt x="171" y="106"/>
                          <a:pt x="237" y="106"/>
                        </a:cubicBezTo>
                        <a:cubicBezTo>
                          <a:pt x="368" y="106"/>
                          <a:pt x="357" y="197"/>
                          <a:pt x="423" y="197"/>
                        </a:cubicBezTo>
                        <a:cubicBezTo>
                          <a:pt x="456" y="197"/>
                          <a:pt x="487" y="178"/>
                          <a:pt x="487" y="142"/>
                        </a:cubicBezTo>
                        <a:cubicBezTo>
                          <a:pt x="487" y="61"/>
                          <a:pt x="357" y="0"/>
                          <a:pt x="247" y="0"/>
                        </a:cubicBezTo>
                        <a:cubicBezTo>
                          <a:pt x="128" y="0"/>
                          <a:pt x="3" y="50"/>
                          <a:pt x="3" y="186"/>
                        </a:cubicBezTo>
                        <a:cubicBezTo>
                          <a:pt x="3" y="251"/>
                          <a:pt x="26" y="322"/>
                          <a:pt x="154" y="354"/>
                        </a:cubicBezTo>
                        <a:lnTo>
                          <a:pt x="312" y="394"/>
                        </a:lnTo>
                        <a:cubicBezTo>
                          <a:pt x="360" y="406"/>
                          <a:pt x="375" y="434"/>
                          <a:pt x="375" y="458"/>
                        </a:cubicBezTo>
                        <a:cubicBezTo>
                          <a:pt x="375" y="499"/>
                          <a:pt x="331" y="542"/>
                          <a:pt x="259" y="542"/>
                        </a:cubicBezTo>
                        <a:cubicBezTo>
                          <a:pt x="117" y="542"/>
                          <a:pt x="138" y="429"/>
                          <a:pt x="61" y="429"/>
                        </a:cubicBezTo>
                        <a:cubicBezTo>
                          <a:pt x="27" y="429"/>
                          <a:pt x="0" y="453"/>
                          <a:pt x="0" y="486"/>
                        </a:cubicBezTo>
                        <a:cubicBezTo>
                          <a:pt x="0" y="552"/>
                          <a:pt x="82" y="643"/>
                          <a:pt x="259" y="643"/>
                        </a:cubicBezTo>
                        <a:cubicBezTo>
                          <a:pt x="429" y="643"/>
                          <a:pt x="515" y="558"/>
                          <a:pt x="515" y="448"/>
                        </a:cubicBezTo>
                        <a:cubicBezTo>
                          <a:pt x="512" y="376"/>
                          <a:pt x="477" y="301"/>
                          <a:pt x="349" y="272"/>
                        </a:cubicBezTo>
                        <a:close/>
                      </a:path>
                    </a:pathLst>
                  </a:custGeom>
                  <a:solidFill>
                    <a:srgbClr val="00ADE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</p:grpSp>
          <p:sp>
            <p:nvSpPr>
              <p:cNvPr id="53" name="Subtitle 2"/>
              <p:cNvSpPr txBox="1">
                <a:spLocks/>
              </p:cNvSpPr>
              <p:nvPr/>
            </p:nvSpPr>
            <p:spPr>
              <a:xfrm>
                <a:off x="7902716" y="720140"/>
                <a:ext cx="1050785" cy="3885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2000" dirty="0" smtClean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Vidéo</a:t>
                </a:r>
                <a:endParaRPr lang="fr-FR" sz="20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4" name="Subtitle 2"/>
              <p:cNvSpPr txBox="1">
                <a:spLocks/>
              </p:cNvSpPr>
              <p:nvPr/>
            </p:nvSpPr>
            <p:spPr bwMode="auto">
              <a:xfrm>
                <a:off x="4998309" y="114167"/>
                <a:ext cx="2151186" cy="4210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200" dirty="0" smtClean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Skype Entreprise </a:t>
                </a:r>
              </a:p>
              <a:p>
                <a:pPr algn="l"/>
                <a:r>
                  <a:rPr lang="en-US" sz="800" dirty="0" smtClean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Guide de démarrage rapide</a:t>
                </a:r>
                <a:endParaRPr lang="fr-FR" sz="8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55" name="Group 4"/>
              <p:cNvGrpSpPr>
                <a:grpSpLocks noChangeAspect="1"/>
              </p:cNvGrpSpPr>
              <p:nvPr/>
            </p:nvGrpSpPr>
            <p:grpSpPr bwMode="auto">
              <a:xfrm>
                <a:off x="4724398" y="172309"/>
                <a:ext cx="304800" cy="304800"/>
                <a:chOff x="4542" y="510"/>
                <a:chExt cx="192" cy="192"/>
              </a:xfrm>
            </p:grpSpPr>
            <p:sp>
              <p:nvSpPr>
                <p:cNvPr id="56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4542" y="510"/>
                  <a:ext cx="19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7" name="Freeform 5"/>
                <p:cNvSpPr>
                  <a:spLocks/>
                </p:cNvSpPr>
                <p:nvPr/>
              </p:nvSpPr>
              <p:spPr bwMode="auto">
                <a:xfrm>
                  <a:off x="4545" y="513"/>
                  <a:ext cx="188" cy="188"/>
                </a:xfrm>
                <a:custGeom>
                  <a:avLst/>
                  <a:gdLst>
                    <a:gd name="T0" fmla="*/ 848 w 1207"/>
                    <a:gd name="T1" fmla="*/ 1207 h 1207"/>
                    <a:gd name="T2" fmla="*/ 687 w 1207"/>
                    <a:gd name="T3" fmla="*/ 1168 h 1207"/>
                    <a:gd name="T4" fmla="*/ 605 w 1207"/>
                    <a:gd name="T5" fmla="*/ 1175 h 1207"/>
                    <a:gd name="T6" fmla="*/ 36 w 1207"/>
                    <a:gd name="T7" fmla="*/ 605 h 1207"/>
                    <a:gd name="T8" fmla="*/ 42 w 1207"/>
                    <a:gd name="T9" fmla="*/ 524 h 1207"/>
                    <a:gd name="T10" fmla="*/ 0 w 1207"/>
                    <a:gd name="T11" fmla="*/ 359 h 1207"/>
                    <a:gd name="T12" fmla="*/ 359 w 1207"/>
                    <a:gd name="T13" fmla="*/ 0 h 1207"/>
                    <a:gd name="T14" fmla="*/ 522 w 1207"/>
                    <a:gd name="T15" fmla="*/ 39 h 1207"/>
                    <a:gd name="T16" fmla="*/ 604 w 1207"/>
                    <a:gd name="T17" fmla="*/ 32 h 1207"/>
                    <a:gd name="T18" fmla="*/ 1173 w 1207"/>
                    <a:gd name="T19" fmla="*/ 602 h 1207"/>
                    <a:gd name="T20" fmla="*/ 1167 w 1207"/>
                    <a:gd name="T21" fmla="*/ 684 h 1207"/>
                    <a:gd name="T22" fmla="*/ 1205 w 1207"/>
                    <a:gd name="T23" fmla="*/ 845 h 1207"/>
                    <a:gd name="T24" fmla="*/ 848 w 1207"/>
                    <a:gd name="T25" fmla="*/ 1207 h 1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07" h="1207">
                      <a:moveTo>
                        <a:pt x="848" y="1207"/>
                      </a:moveTo>
                      <a:cubicBezTo>
                        <a:pt x="792" y="1207"/>
                        <a:pt x="736" y="1194"/>
                        <a:pt x="687" y="1168"/>
                      </a:cubicBezTo>
                      <a:cubicBezTo>
                        <a:pt x="660" y="1172"/>
                        <a:pt x="632" y="1175"/>
                        <a:pt x="605" y="1175"/>
                      </a:cubicBezTo>
                      <a:cubicBezTo>
                        <a:pt x="292" y="1175"/>
                        <a:pt x="36" y="919"/>
                        <a:pt x="36" y="605"/>
                      </a:cubicBezTo>
                      <a:cubicBezTo>
                        <a:pt x="36" y="578"/>
                        <a:pt x="37" y="551"/>
                        <a:pt x="42" y="524"/>
                      </a:cubicBezTo>
                      <a:cubicBezTo>
                        <a:pt x="13" y="471"/>
                        <a:pt x="0" y="416"/>
                        <a:pt x="0" y="359"/>
                      </a:cubicBezTo>
                      <a:cubicBezTo>
                        <a:pt x="0" y="162"/>
                        <a:pt x="162" y="0"/>
                        <a:pt x="359" y="0"/>
                      </a:cubicBezTo>
                      <a:cubicBezTo>
                        <a:pt x="415" y="0"/>
                        <a:pt x="471" y="13"/>
                        <a:pt x="522" y="39"/>
                      </a:cubicBezTo>
                      <a:cubicBezTo>
                        <a:pt x="549" y="36"/>
                        <a:pt x="576" y="32"/>
                        <a:pt x="604" y="32"/>
                      </a:cubicBezTo>
                      <a:cubicBezTo>
                        <a:pt x="919" y="32"/>
                        <a:pt x="1173" y="288"/>
                        <a:pt x="1173" y="602"/>
                      </a:cubicBezTo>
                      <a:cubicBezTo>
                        <a:pt x="1173" y="629"/>
                        <a:pt x="1172" y="656"/>
                        <a:pt x="1167" y="684"/>
                      </a:cubicBezTo>
                      <a:cubicBezTo>
                        <a:pt x="1192" y="733"/>
                        <a:pt x="1205" y="789"/>
                        <a:pt x="1205" y="845"/>
                      </a:cubicBezTo>
                      <a:cubicBezTo>
                        <a:pt x="1207" y="1045"/>
                        <a:pt x="1045" y="1207"/>
                        <a:pt x="848" y="1207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9" name="Freeform 7"/>
                <p:cNvSpPr>
                  <a:spLocks/>
                </p:cNvSpPr>
                <p:nvPr/>
              </p:nvSpPr>
              <p:spPr bwMode="auto">
                <a:xfrm>
                  <a:off x="4599" y="556"/>
                  <a:ext cx="80" cy="101"/>
                </a:xfrm>
                <a:custGeom>
                  <a:avLst/>
                  <a:gdLst>
                    <a:gd name="T0" fmla="*/ 349 w 515"/>
                    <a:gd name="T1" fmla="*/ 272 h 643"/>
                    <a:gd name="T2" fmla="*/ 232 w 515"/>
                    <a:gd name="T3" fmla="*/ 246 h 643"/>
                    <a:gd name="T4" fmla="*/ 138 w 515"/>
                    <a:gd name="T5" fmla="*/ 179 h 643"/>
                    <a:gd name="T6" fmla="*/ 237 w 515"/>
                    <a:gd name="T7" fmla="*/ 106 h 643"/>
                    <a:gd name="T8" fmla="*/ 423 w 515"/>
                    <a:gd name="T9" fmla="*/ 197 h 643"/>
                    <a:gd name="T10" fmla="*/ 487 w 515"/>
                    <a:gd name="T11" fmla="*/ 142 h 643"/>
                    <a:gd name="T12" fmla="*/ 247 w 515"/>
                    <a:gd name="T13" fmla="*/ 0 h 643"/>
                    <a:gd name="T14" fmla="*/ 3 w 515"/>
                    <a:gd name="T15" fmla="*/ 186 h 643"/>
                    <a:gd name="T16" fmla="*/ 154 w 515"/>
                    <a:gd name="T17" fmla="*/ 354 h 643"/>
                    <a:gd name="T18" fmla="*/ 312 w 515"/>
                    <a:gd name="T19" fmla="*/ 394 h 643"/>
                    <a:gd name="T20" fmla="*/ 375 w 515"/>
                    <a:gd name="T21" fmla="*/ 458 h 643"/>
                    <a:gd name="T22" fmla="*/ 259 w 515"/>
                    <a:gd name="T23" fmla="*/ 542 h 643"/>
                    <a:gd name="T24" fmla="*/ 61 w 515"/>
                    <a:gd name="T25" fmla="*/ 429 h 643"/>
                    <a:gd name="T26" fmla="*/ 0 w 515"/>
                    <a:gd name="T27" fmla="*/ 486 h 643"/>
                    <a:gd name="T28" fmla="*/ 259 w 515"/>
                    <a:gd name="T29" fmla="*/ 643 h 643"/>
                    <a:gd name="T30" fmla="*/ 515 w 515"/>
                    <a:gd name="T31" fmla="*/ 448 h 643"/>
                    <a:gd name="T32" fmla="*/ 349 w 515"/>
                    <a:gd name="T33" fmla="*/ 272 h 6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15" h="643">
                      <a:moveTo>
                        <a:pt x="349" y="272"/>
                      </a:moveTo>
                      <a:lnTo>
                        <a:pt x="232" y="246"/>
                      </a:lnTo>
                      <a:cubicBezTo>
                        <a:pt x="187" y="237"/>
                        <a:pt x="138" y="222"/>
                        <a:pt x="138" y="179"/>
                      </a:cubicBezTo>
                      <a:cubicBezTo>
                        <a:pt x="138" y="136"/>
                        <a:pt x="171" y="106"/>
                        <a:pt x="237" y="106"/>
                      </a:cubicBezTo>
                      <a:cubicBezTo>
                        <a:pt x="368" y="106"/>
                        <a:pt x="357" y="197"/>
                        <a:pt x="423" y="197"/>
                      </a:cubicBezTo>
                      <a:cubicBezTo>
                        <a:pt x="456" y="197"/>
                        <a:pt x="487" y="178"/>
                        <a:pt x="487" y="142"/>
                      </a:cubicBezTo>
                      <a:cubicBezTo>
                        <a:pt x="487" y="61"/>
                        <a:pt x="357" y="0"/>
                        <a:pt x="247" y="0"/>
                      </a:cubicBezTo>
                      <a:cubicBezTo>
                        <a:pt x="128" y="0"/>
                        <a:pt x="3" y="50"/>
                        <a:pt x="3" y="186"/>
                      </a:cubicBezTo>
                      <a:cubicBezTo>
                        <a:pt x="3" y="251"/>
                        <a:pt x="26" y="322"/>
                        <a:pt x="154" y="354"/>
                      </a:cubicBezTo>
                      <a:lnTo>
                        <a:pt x="312" y="394"/>
                      </a:lnTo>
                      <a:cubicBezTo>
                        <a:pt x="360" y="406"/>
                        <a:pt x="375" y="434"/>
                        <a:pt x="375" y="458"/>
                      </a:cubicBezTo>
                      <a:cubicBezTo>
                        <a:pt x="375" y="499"/>
                        <a:pt x="331" y="542"/>
                        <a:pt x="259" y="542"/>
                      </a:cubicBezTo>
                      <a:cubicBezTo>
                        <a:pt x="117" y="542"/>
                        <a:pt x="138" y="429"/>
                        <a:pt x="61" y="429"/>
                      </a:cubicBezTo>
                      <a:cubicBezTo>
                        <a:pt x="27" y="429"/>
                        <a:pt x="0" y="453"/>
                        <a:pt x="0" y="486"/>
                      </a:cubicBezTo>
                      <a:cubicBezTo>
                        <a:pt x="0" y="552"/>
                        <a:pt x="82" y="643"/>
                        <a:pt x="259" y="643"/>
                      </a:cubicBezTo>
                      <a:cubicBezTo>
                        <a:pt x="429" y="643"/>
                        <a:pt x="515" y="558"/>
                        <a:pt x="515" y="448"/>
                      </a:cubicBezTo>
                      <a:cubicBezTo>
                        <a:pt x="512" y="376"/>
                        <a:pt x="477" y="301"/>
                        <a:pt x="349" y="272"/>
                      </a:cubicBezTo>
                      <a:close/>
                    </a:path>
                  </a:pathLst>
                </a:custGeom>
                <a:solidFill>
                  <a:srgbClr val="00ADEB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</p:grp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38696" y="1758495"/>
            <a:ext cx="1894098" cy="3468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70779" y="3492858"/>
            <a:ext cx="934205" cy="144968"/>
          </a:xfrm>
          <a:prstGeom prst="rect">
            <a:avLst/>
          </a:prstGeom>
        </p:spPr>
      </p:pic>
      <p:sp>
        <p:nvSpPr>
          <p:cNvPr id="67" name="Oval 66"/>
          <p:cNvSpPr/>
          <p:nvPr/>
        </p:nvSpPr>
        <p:spPr>
          <a:xfrm>
            <a:off x="7153002" y="3374737"/>
            <a:ext cx="473151" cy="435263"/>
          </a:xfrm>
          <a:prstGeom prst="ellipse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55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4368" y="76200"/>
            <a:ext cx="8667232" cy="6705600"/>
            <a:chOff x="324368" y="76200"/>
            <a:chExt cx="8667232" cy="6705600"/>
          </a:xfrm>
        </p:grpSpPr>
        <p:cxnSp>
          <p:nvCxnSpPr>
            <p:cNvPr id="14" name="Straight Connector 13" descr="&quot;&quot;"/>
            <p:cNvCxnSpPr/>
            <p:nvPr/>
          </p:nvCxnSpPr>
          <p:spPr>
            <a:xfrm>
              <a:off x="4572000" y="76200"/>
              <a:ext cx="0" cy="67056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349803" y="5812776"/>
              <a:ext cx="2603819" cy="7194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sz="1000" dirty="0">
                  <a:latin typeface="Segoe UI" pitchFamily="34" charset="0"/>
                </a:rPr>
                <a:t>Vous voulez inviter d’autres personnes ?</a:t>
              </a:r>
            </a:p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800" dirty="0" smtClean="0">
                  <a:latin typeface="Segoe UI" panose="020B0502040204020203" pitchFamily="34" charset="0"/>
                </a:rPr>
                <a:t>Cliquez sur : </a:t>
              </a:r>
              <a:endParaRPr lang="fr-F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endParaRPr lang="fr-F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51" name="Group 50"/>
            <p:cNvGrpSpPr>
              <a:grpSpLocks noChangeAspect="1"/>
            </p:cNvGrpSpPr>
            <p:nvPr/>
          </p:nvGrpSpPr>
          <p:grpSpPr>
            <a:xfrm>
              <a:off x="3215586" y="719982"/>
              <a:ext cx="1029006" cy="1358689"/>
              <a:chOff x="9448800" y="1560573"/>
              <a:chExt cx="1435190" cy="1895011"/>
            </a:xfrm>
          </p:grpSpPr>
          <p:pic>
            <p:nvPicPr>
              <p:cNvPr id="54" name="Picture 53"/>
              <p:cNvPicPr>
                <a:picLocks noChangeAspect="1"/>
              </p:cNvPicPr>
              <p:nvPr/>
            </p:nvPicPr>
            <p:blipFill rotWithShape="1">
              <a:blip r:embed="rId2"/>
              <a:srcRect l="16176" t="82114" r="8351" b="5578"/>
              <a:stretch/>
            </p:blipFill>
            <p:spPr>
              <a:xfrm>
                <a:off x="9448800" y="3168546"/>
                <a:ext cx="1435189" cy="287038"/>
              </a:xfrm>
              <a:prstGeom prst="rect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55" name="Picture 54"/>
              <p:cNvPicPr/>
              <p:nvPr/>
            </p:nvPicPr>
            <p:blipFill rotWithShape="1">
              <a:blip r:embed="rId3"/>
              <a:srcRect l="1" t="4363" r="5054" b="-1"/>
              <a:stretch/>
            </p:blipFill>
            <p:spPr>
              <a:xfrm>
                <a:off x="9448800" y="1560573"/>
                <a:ext cx="1435190" cy="1609323"/>
              </a:xfrm>
              <a:prstGeom prst="rect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</a:ln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48569" y="1649914"/>
                <a:ext cx="284181" cy="291659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9459862" y="2663659"/>
                <a:ext cx="1272886" cy="504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  <a:spcBef>
                    <a:spcPts val="300"/>
                  </a:spcBef>
                </a:pPr>
                <a:r>
                  <a:rPr lang="en-US" sz="700" dirty="0" smtClean="0">
                    <a:solidFill>
                      <a:schemeClr val="bg1"/>
                    </a:solidFill>
                    <a:latin typeface="Segoe UI" pitchFamily="34" charset="0"/>
                  </a:rPr>
                  <a:t>Sara Nyberg</a:t>
                </a:r>
              </a:p>
              <a:p>
                <a:pPr>
                  <a:lnSpc>
                    <a:spcPct val="125000"/>
                  </a:lnSpc>
                  <a:spcBef>
                    <a:spcPts val="300"/>
                  </a:spcBef>
                </a:pPr>
                <a:r>
                  <a:rPr lang="en-US" sz="500" dirty="0" smtClean="0">
                    <a:solidFill>
                      <a:schemeClr val="bg1"/>
                    </a:solidFill>
                    <a:latin typeface="Segoe UI" pitchFamily="34" charset="0"/>
                  </a:rPr>
                  <a:t>Responsable de compte</a:t>
                </a:r>
                <a:endParaRPr lang="fr-FR" sz="500" dirty="0">
                  <a:solidFill>
                    <a:schemeClr val="bg1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327960" y="500550"/>
              <a:ext cx="2887627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sz="1200" dirty="0">
                  <a:latin typeface="Segoe UI" pitchFamily="34" charset="0"/>
                </a:rPr>
                <a:t>Répondre à un appel vidéo</a:t>
              </a:r>
            </a:p>
            <a:p>
              <a:pPr>
                <a:lnSpc>
                  <a:spcPct val="125000"/>
                </a:lnSpc>
                <a:spcBef>
                  <a:spcPts val="300"/>
                </a:spcBef>
                <a:defRPr/>
              </a:pPr>
              <a:r>
                <a:rPr lang="en-US" sz="800" dirty="0">
                  <a:latin typeface="Segoe UI" pitchFamily="34" charset="0"/>
                </a:rPr>
                <a:t>Lorsque vous recevez un appel, une alerte apparaît dans le coin inférieur droit de votre Bureau. Vérifiez votre look et que vous n’avez pas de salade entre les dents ! </a:t>
              </a:r>
              <a:endParaRPr lang="fr-FR" sz="800" dirty="0" smtClean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marL="228600" indent="-228600">
                <a:lnSpc>
                  <a:spcPct val="125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800" dirty="0" smtClean="0">
                  <a:latin typeface="Segoe UI" pitchFamily="34" charset="0"/>
                </a:rPr>
                <a:t>Pour répondre, cliquez sur la photo. </a:t>
              </a:r>
              <a:endParaRPr lang="fr-FR" sz="800" dirty="0" smtClean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marL="228600" indent="-228600">
                <a:lnSpc>
                  <a:spcPct val="125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800" dirty="0" smtClean="0">
                  <a:latin typeface="Segoe UI" pitchFamily="34" charset="0"/>
                </a:rPr>
                <a:t>Pour ignorer, cliquez sur </a:t>
              </a:r>
              <a:r>
                <a:rPr lang="en-US" sz="800" b="1" dirty="0">
                  <a:latin typeface="Segoe UI" pitchFamily="34" charset="0"/>
                </a:rPr>
                <a:t>Ignorer</a:t>
              </a:r>
              <a:r>
                <a:rPr lang="en-US" sz="800" dirty="0" smtClean="0">
                  <a:latin typeface="Segoe UI" pitchFamily="34" charset="0"/>
                </a:rPr>
                <a:t>. </a:t>
              </a:r>
              <a:endParaRPr lang="fr-FR" sz="800" dirty="0" smtClean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marL="228600" indent="-228600">
                <a:lnSpc>
                  <a:spcPct val="125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800" dirty="0" smtClean="0">
                  <a:latin typeface="Segoe UI" pitchFamily="34" charset="0"/>
                </a:rPr>
                <a:t>Pour démarrer une conversation par messagerie instantanée avec l’appelant plutôt qu’un appel audio, cliquez sur </a:t>
              </a:r>
              <a:r>
                <a:rPr lang="en-US" sz="800" b="1" dirty="0">
                  <a:latin typeface="Segoe UI" pitchFamily="34" charset="0"/>
                </a:rPr>
                <a:t>Options</a:t>
              </a:r>
              <a:r>
                <a:rPr lang="en-US" sz="800" dirty="0" smtClean="0">
                  <a:latin typeface="Segoe UI" pitchFamily="34" charset="0"/>
                </a:rPr>
                <a:t>, puis sur </a:t>
              </a:r>
              <a:r>
                <a:rPr lang="en-US" sz="800" b="1" dirty="0">
                  <a:latin typeface="Segoe UI" pitchFamily="34" charset="0"/>
                </a:rPr>
                <a:t>Répondre par un message instantané</a:t>
              </a:r>
              <a:r>
                <a:rPr lang="en-US" sz="800" dirty="0" smtClean="0">
                  <a:latin typeface="Segoe UI" pitchFamily="34" charset="0"/>
                </a:rPr>
                <a:t>. Pour refuser cet appel et les suivants jusqu’à votre prochain changement de statut, cliquez sur </a:t>
              </a:r>
              <a:r>
                <a:rPr lang="en-US" sz="800" b="1" dirty="0">
                  <a:latin typeface="Segoe UI" pitchFamily="34" charset="0"/>
                </a:rPr>
                <a:t>Options</a:t>
              </a:r>
              <a:r>
                <a:rPr lang="en-US" sz="800" dirty="0" smtClean="0">
                  <a:latin typeface="Segoe UI" pitchFamily="34" charset="0"/>
                </a:rPr>
                <a:t>, puis sur </a:t>
              </a:r>
              <a:r>
                <a:rPr lang="en-US" sz="800" b="1" dirty="0">
                  <a:latin typeface="Segoe UI" pitchFamily="34" charset="0"/>
                </a:rPr>
                <a:t>Définir sur Ne pas déranger</a:t>
              </a:r>
              <a:r>
                <a:rPr lang="en-US" sz="800" dirty="0" smtClean="0">
                  <a:latin typeface="Segoe UI" pitchFamily="34" charset="0"/>
                </a:rPr>
                <a:t>. 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861560" y="533400"/>
              <a:ext cx="2890897" cy="29469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sz="1200" dirty="0">
                  <a:latin typeface="Segoe UI" pitchFamily="34" charset="0"/>
                </a:rPr>
                <a:t>Démarrer une réunion vidéo</a:t>
              </a:r>
            </a:p>
            <a:p>
              <a:pPr>
                <a:lnSpc>
                  <a:spcPct val="125000"/>
                </a:lnSpc>
                <a:spcBef>
                  <a:spcPts val="300"/>
                </a:spcBef>
                <a:defRPr/>
              </a:pPr>
              <a:r>
                <a:rPr lang="en-US" sz="800" dirty="0" smtClean="0">
                  <a:latin typeface="Segoe UI" pitchFamily="34" charset="0"/>
                </a:rPr>
                <a:t>Vous pouvez démarrer une </a:t>
              </a:r>
              <a:r>
                <a:rPr lang="en-US" sz="800" dirty="0" err="1" smtClean="0">
                  <a:latin typeface="Segoe UI" pitchFamily="34" charset="0"/>
                </a:rPr>
                <a:t>réunion</a:t>
              </a:r>
              <a:r>
                <a:rPr lang="en-US" sz="800" dirty="0" smtClean="0">
                  <a:latin typeface="Segoe UI" pitchFamily="34" charset="0"/>
                </a:rPr>
                <a:t> </a:t>
              </a:r>
              <a:r>
                <a:rPr lang="pl-PL" sz="800" dirty="0" smtClean="0">
                  <a:latin typeface="Segoe UI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</a:rPr>
              </a:br>
              <a:r>
                <a:rPr lang="en-US" sz="800" dirty="0" err="1" smtClean="0">
                  <a:latin typeface="Segoe UI" pitchFamily="34" charset="0"/>
                </a:rPr>
                <a:t>vidéo</a:t>
              </a:r>
              <a:r>
                <a:rPr lang="en-US" sz="800" dirty="0" smtClean="0">
                  <a:latin typeface="Segoe UI" pitchFamily="34" charset="0"/>
                </a:rPr>
                <a:t> ad hoc à tout moment. Si des </a:t>
              </a:r>
              <a:r>
                <a:rPr lang="pl-PL" sz="800" dirty="0" smtClean="0">
                  <a:latin typeface="Segoe UI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</a:rPr>
              </a:br>
              <a:r>
                <a:rPr lang="en-US" sz="800" dirty="0" err="1" smtClean="0">
                  <a:latin typeface="Segoe UI" pitchFamily="34" charset="0"/>
                </a:rPr>
                <a:t>personnes</a:t>
              </a:r>
              <a:r>
                <a:rPr lang="en-US" sz="800" dirty="0" smtClean="0">
                  <a:latin typeface="Segoe UI" pitchFamily="34" charset="0"/>
                </a:rPr>
                <a:t> sont disponibles, </a:t>
              </a:r>
              <a:r>
                <a:rPr lang="en-US" sz="800" dirty="0" err="1" smtClean="0">
                  <a:latin typeface="Segoe UI" pitchFamily="34" charset="0"/>
                </a:rPr>
                <a:t>vous</a:t>
              </a:r>
              <a:r>
                <a:rPr lang="en-US" sz="800" dirty="0" smtClean="0">
                  <a:latin typeface="Segoe UI" pitchFamily="34" charset="0"/>
                </a:rPr>
                <a:t> </a:t>
              </a:r>
              <a:r>
                <a:rPr lang="pl-PL" sz="800" dirty="0" smtClean="0">
                  <a:latin typeface="Segoe UI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</a:rPr>
              </a:br>
              <a:r>
                <a:rPr lang="en-US" sz="800" dirty="0" err="1" smtClean="0">
                  <a:latin typeface="Segoe UI" pitchFamily="34" charset="0"/>
                </a:rPr>
                <a:t>pouvez</a:t>
              </a:r>
              <a:r>
                <a:rPr lang="en-US" sz="800" dirty="0" smtClean="0">
                  <a:latin typeface="Segoe UI" pitchFamily="34" charset="0"/>
                </a:rPr>
                <a:t> les faire participer à </a:t>
              </a:r>
              <a:r>
                <a:rPr lang="en-US" sz="800" dirty="0" err="1" smtClean="0">
                  <a:latin typeface="Segoe UI" pitchFamily="34" charset="0"/>
                </a:rPr>
                <a:t>une</a:t>
              </a:r>
              <a:r>
                <a:rPr lang="en-US" sz="800" dirty="0" smtClean="0">
                  <a:latin typeface="Segoe UI" pitchFamily="34" charset="0"/>
                </a:rPr>
                <a:t> </a:t>
              </a:r>
              <a:r>
                <a:rPr lang="pl-PL" sz="800" dirty="0" smtClean="0">
                  <a:latin typeface="Segoe UI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</a:rPr>
              </a:br>
              <a:r>
                <a:rPr lang="en-US" sz="800" dirty="0" err="1" smtClean="0">
                  <a:latin typeface="Segoe UI" pitchFamily="34" charset="0"/>
                </a:rPr>
                <a:t>réunion</a:t>
              </a:r>
              <a:r>
                <a:rPr lang="en-US" sz="800" dirty="0" smtClean="0">
                  <a:latin typeface="Segoe UI" pitchFamily="34" charset="0"/>
                </a:rPr>
                <a:t> maintenant au lieu de la </a:t>
              </a:r>
              <a:r>
                <a:rPr lang="pl-PL" sz="800" dirty="0" smtClean="0">
                  <a:latin typeface="Segoe UI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</a:rPr>
              </a:br>
              <a:r>
                <a:rPr lang="en-US" sz="800" dirty="0" err="1" smtClean="0">
                  <a:latin typeface="Segoe UI" pitchFamily="34" charset="0"/>
                </a:rPr>
                <a:t>planifier</a:t>
              </a:r>
              <a:r>
                <a:rPr lang="en-US" sz="800" dirty="0" smtClean="0">
                  <a:latin typeface="Segoe UI" pitchFamily="34" charset="0"/>
                </a:rPr>
                <a:t> ultérieurement.</a:t>
              </a:r>
              <a:endParaRPr lang="fr-FR" sz="8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marL="228600" indent="-228600"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US" sz="800" dirty="0">
                  <a:latin typeface="Segoe UI" pitchFamily="34" charset="0"/>
                </a:rPr>
                <a:t>Dans votre liste de contacts, </a:t>
              </a:r>
              <a:r>
                <a:rPr lang="pl-PL" sz="800" dirty="0" smtClean="0">
                  <a:latin typeface="Segoe UI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</a:rPr>
              </a:br>
              <a:r>
                <a:rPr lang="en-US" sz="800" dirty="0" err="1" smtClean="0">
                  <a:latin typeface="Segoe UI" pitchFamily="34" charset="0"/>
                </a:rPr>
                <a:t>sélectionnez</a:t>
              </a:r>
              <a:r>
                <a:rPr lang="en-US" sz="800" dirty="0" smtClean="0">
                  <a:latin typeface="Segoe UI" pitchFamily="34" charset="0"/>
                </a:rPr>
                <a:t> </a:t>
              </a:r>
              <a:r>
                <a:rPr lang="en-US" sz="800" dirty="0">
                  <a:latin typeface="Segoe UI" pitchFamily="34" charset="0"/>
                </a:rPr>
                <a:t>plusieurs contacts </a:t>
              </a:r>
              <a:r>
                <a:rPr lang="pl-PL" sz="800" dirty="0" smtClean="0">
                  <a:latin typeface="Segoe UI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</a:rPr>
              </a:br>
              <a:r>
                <a:rPr lang="en-US" sz="800" dirty="0" err="1" smtClean="0">
                  <a:latin typeface="Segoe UI" pitchFamily="34" charset="0"/>
                </a:rPr>
                <a:t>en</a:t>
              </a:r>
              <a:r>
                <a:rPr lang="en-US" sz="800" dirty="0" smtClean="0">
                  <a:latin typeface="Segoe UI" pitchFamily="34" charset="0"/>
                </a:rPr>
                <a:t> </a:t>
              </a:r>
              <a:r>
                <a:rPr lang="en-US" sz="800" dirty="0">
                  <a:latin typeface="Segoe UI" pitchFamily="34" charset="0"/>
                </a:rPr>
                <a:t>appuyant sur la touche </a:t>
              </a:r>
              <a:r>
                <a:rPr lang="en-US" sz="800" b="1" dirty="0">
                  <a:latin typeface="Segoe UI" pitchFamily="34" charset="0"/>
                </a:rPr>
                <a:t>Ctrl</a:t>
              </a:r>
              <a:r>
                <a:rPr lang="en-US" sz="800" dirty="0">
                  <a:latin typeface="Segoe UI" pitchFamily="34" charset="0"/>
                </a:rPr>
                <a:t> </a:t>
              </a:r>
              <a:r>
                <a:rPr lang="pl-PL" sz="800" dirty="0" smtClean="0">
                  <a:latin typeface="Segoe UI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</a:rPr>
              </a:br>
              <a:r>
                <a:rPr lang="en-US" sz="800" dirty="0" smtClean="0">
                  <a:latin typeface="Segoe UI" pitchFamily="34" charset="0"/>
                </a:rPr>
                <a:t>et </a:t>
              </a:r>
              <a:r>
                <a:rPr lang="en-US" sz="800" dirty="0">
                  <a:latin typeface="Segoe UI" pitchFamily="34" charset="0"/>
                </a:rPr>
                <a:t>en la maintenant </a:t>
              </a:r>
              <a:r>
                <a:rPr lang="en-US" sz="800" dirty="0" err="1">
                  <a:latin typeface="Segoe UI" pitchFamily="34" charset="0"/>
                </a:rPr>
                <a:t>enfoncée</a:t>
              </a:r>
              <a:r>
                <a:rPr lang="en-US" sz="800" dirty="0">
                  <a:latin typeface="Segoe UI" pitchFamily="34" charset="0"/>
                </a:rPr>
                <a:t> </a:t>
              </a:r>
              <a:r>
                <a:rPr lang="pl-PL" sz="800" dirty="0" smtClean="0">
                  <a:latin typeface="Segoe UI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</a:rPr>
              </a:br>
              <a:r>
                <a:rPr lang="en-US" sz="800" dirty="0" smtClean="0">
                  <a:latin typeface="Segoe UI" pitchFamily="34" charset="0"/>
                </a:rPr>
                <a:t>tout </a:t>
              </a:r>
              <a:r>
                <a:rPr lang="en-US" sz="800" dirty="0">
                  <a:latin typeface="Segoe UI" pitchFamily="34" charset="0"/>
                </a:rPr>
                <a:t>en cliquant sur les images. </a:t>
              </a:r>
              <a:endParaRPr lang="fr-FR" sz="8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marL="228600" indent="-228600"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US" sz="800" dirty="0">
                  <a:latin typeface="Segoe UI" pitchFamily="34" charset="0"/>
                </a:rPr>
                <a:t>Cliquez avec le bouton droit </a:t>
              </a:r>
              <a:r>
                <a:rPr lang="pl-PL" sz="800" dirty="0" smtClean="0">
                  <a:latin typeface="Segoe UI" pitchFamily="34" charset="0"/>
                </a:rPr>
                <a:t/>
              </a:r>
              <a:br>
                <a:rPr lang="pl-PL" sz="800" dirty="0" smtClean="0">
                  <a:latin typeface="Segoe UI" pitchFamily="34" charset="0"/>
                </a:rPr>
              </a:br>
              <a:r>
                <a:rPr lang="en-US" sz="800" dirty="0" err="1" smtClean="0">
                  <a:latin typeface="Segoe UI" pitchFamily="34" charset="0"/>
                </a:rPr>
                <a:t>sur</a:t>
              </a:r>
              <a:r>
                <a:rPr lang="en-US" sz="800" dirty="0" smtClean="0">
                  <a:latin typeface="Segoe UI" pitchFamily="34" charset="0"/>
                </a:rPr>
                <a:t> </a:t>
              </a:r>
              <a:r>
                <a:rPr lang="en-US" sz="800" dirty="0">
                  <a:latin typeface="Segoe UI" pitchFamily="34" charset="0"/>
                </a:rPr>
                <a:t>l’un des noms sélectionnés, puis cliquez sur </a:t>
              </a:r>
              <a:r>
                <a:rPr lang="en-US" sz="800" b="1" dirty="0">
                  <a:latin typeface="Segoe UI" pitchFamily="34" charset="0"/>
                </a:rPr>
                <a:t>Démarrer un appel vidéo.</a:t>
              </a:r>
              <a:r>
                <a:rPr lang="en-US" sz="800" dirty="0">
                  <a:latin typeface="Segoe UI" pitchFamily="34" charset="0"/>
                </a:rPr>
                <a:t> Lorsque vous démarrez un appel vidéo, Skype Entreprise utilise automatiquement le son de l’ordinateur. </a:t>
              </a: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6630057" y="926630"/>
              <a:ext cx="2135731" cy="1871833"/>
              <a:chOff x="6245360" y="2071308"/>
              <a:chExt cx="2135731" cy="1871833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45360" y="2071308"/>
                <a:ext cx="2135731" cy="1871833"/>
              </a:xfrm>
              <a:prstGeom prst="rect">
                <a:avLst/>
              </a:prstGeom>
            </p:spPr>
          </p:pic>
          <p:pic>
            <p:nvPicPr>
              <p:cNvPr id="75" name="Picture 7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26298" y="2955304"/>
                <a:ext cx="662161" cy="635208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7367761" y="3457630"/>
                <a:ext cx="633239" cy="138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 smtClean="0">
                    <a:solidFill>
                      <a:schemeClr val="bg1"/>
                    </a:solidFill>
                    <a:latin typeface="Segoe UI" panose="020B0502040204020203" pitchFamily="34" charset="0"/>
                  </a:rPr>
                  <a:t>Royce Freeland</a:t>
                </a:r>
                <a:endParaRPr lang="fr-FR" sz="3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6387134" y="2115517"/>
                <a:ext cx="166065" cy="174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 smtClean="0">
                    <a:solidFill>
                      <a:schemeClr val="bg1"/>
                    </a:solidFill>
                    <a:latin typeface="Segoe UI" panose="020B0502040204020203" pitchFamily="34" charset="0"/>
                  </a:rPr>
                  <a:t>2</a:t>
                </a:r>
                <a:endParaRPr lang="fr-FR" sz="5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6667353" y="3457630"/>
                <a:ext cx="533400" cy="138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" dirty="0" smtClean="0">
                    <a:solidFill>
                      <a:schemeClr val="bg1"/>
                    </a:solidFill>
                    <a:latin typeface="Segoe UI" panose="020B0502040204020203" pitchFamily="34" charset="0"/>
                  </a:rPr>
                  <a:t>Pam McCullough</a:t>
                </a:r>
                <a:endParaRPr lang="fr-FR" sz="3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6736149" y="2112605"/>
                <a:ext cx="166065" cy="174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 smtClean="0">
                    <a:solidFill>
                      <a:schemeClr val="bg1"/>
                    </a:solidFill>
                    <a:latin typeface="Segoe UI" panose="020B0502040204020203" pitchFamily="34" charset="0"/>
                  </a:rPr>
                  <a:t>s</a:t>
                </a:r>
                <a:endParaRPr lang="fr-FR" sz="5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327960" y="3256051"/>
              <a:ext cx="1969602" cy="14003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lvl="0" indent="-228600"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US" sz="800" dirty="0" smtClean="0">
                  <a:latin typeface="Segoe UI" pitchFamily="34" charset="0"/>
                </a:rPr>
                <a:t>Dans la fenêtre de conversation, </a:t>
              </a:r>
              <a:r>
                <a:rPr sz="800" dirty="0"/>
                <a:t/>
              </a:r>
              <a:br>
                <a:rPr sz="800" dirty="0"/>
              </a:br>
              <a:r>
                <a:rPr lang="en-US" sz="800" dirty="0" smtClean="0">
                  <a:latin typeface="Segoe UI" pitchFamily="34" charset="0"/>
                </a:rPr>
                <a:t>cliquez sur l’icône de la caméra. Un aperçu s’affiche alors.</a:t>
              </a:r>
              <a:endParaRPr lang="fr-FR" sz="8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marL="228600" lvl="0" indent="-228600"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US" sz="800" dirty="0">
                  <a:latin typeface="Segoe UI" pitchFamily="34" charset="0"/>
                </a:rPr>
                <a:t>Ajustez la caméra (ou votre look</a:t>
              </a:r>
              <a:r>
                <a:rPr lang="en-US" sz="800" dirty="0" smtClean="0">
                  <a:latin typeface="Segoe UI" pitchFamily="34" charset="0"/>
                </a:rPr>
                <a:t>),</a:t>
              </a:r>
              <a:r>
                <a:rPr lang="pl-PL" sz="800" dirty="0" smtClean="0">
                  <a:latin typeface="Segoe UI" pitchFamily="34" charset="0"/>
                </a:rPr>
                <a:t> </a:t>
              </a:r>
              <a:r>
                <a:rPr lang="en-US" sz="800" dirty="0" err="1" smtClean="0">
                  <a:latin typeface="Segoe UI" pitchFamily="34" charset="0"/>
                </a:rPr>
                <a:t>puis</a:t>
              </a:r>
              <a:r>
                <a:rPr lang="en-US" sz="800" dirty="0" smtClean="0">
                  <a:latin typeface="Segoe UI" pitchFamily="34" charset="0"/>
                </a:rPr>
                <a:t> </a:t>
              </a:r>
              <a:r>
                <a:rPr lang="en-US" sz="800" dirty="0">
                  <a:latin typeface="Segoe UI" pitchFamily="34" charset="0"/>
                </a:rPr>
                <a:t>cliquez sur </a:t>
              </a:r>
              <a:r>
                <a:rPr lang="en-US" sz="800" b="1" dirty="0">
                  <a:latin typeface="Segoe UI" pitchFamily="34" charset="0"/>
                </a:rPr>
                <a:t>Démarrer ma vidéo</a:t>
              </a:r>
              <a:r>
                <a:rPr lang="en-US" sz="800" dirty="0">
                  <a:latin typeface="Segoe UI" pitchFamily="34" charset="0"/>
                </a:rPr>
                <a:t>.</a:t>
              </a:r>
            </a:p>
            <a:p>
              <a:pPr marL="228600" lvl="0" indent="-228600"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US" sz="800" dirty="0">
                  <a:latin typeface="Segoe UI" pitchFamily="34" charset="0"/>
                </a:rPr>
                <a:t>Pour ne plus partager votre vidéo, cliquez sur</a:t>
              </a:r>
              <a:r>
                <a:rPr sz="800" dirty="0" smtClean="0"/>
                <a:t> </a:t>
              </a:r>
              <a:r>
                <a:rPr lang="en-US" sz="800" b="1" dirty="0" smtClean="0">
                  <a:latin typeface="Segoe UI" pitchFamily="34" charset="0"/>
                </a:rPr>
                <a:t>Arrêter ma vidéo</a:t>
              </a:r>
              <a:r>
                <a:rPr sz="800" dirty="0" smtClean="0"/>
                <a:t>.</a:t>
              </a:r>
              <a:endParaRPr lang="fr-FR" sz="8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48608" y="4754874"/>
              <a:ext cx="17528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  <a:spcBef>
                  <a:spcPts val="300"/>
                </a:spcBef>
                <a:defRPr/>
              </a:pPr>
              <a:r>
                <a:rPr lang="en-US" sz="800" b="1" dirty="0">
                  <a:latin typeface="Segoe UI" pitchFamily="34" charset="0"/>
                </a:rPr>
                <a:t>ASTUCE</a:t>
              </a:r>
              <a:r>
                <a:rPr sz="800" dirty="0" smtClean="0"/>
                <a:t> </a:t>
              </a:r>
              <a:r>
                <a:rPr lang="en-US" sz="800" dirty="0">
                  <a:latin typeface="Segoe UI" pitchFamily="34" charset="0"/>
                </a:rPr>
                <a:t>Cliquez sur</a:t>
              </a:r>
              <a:r>
                <a:rPr sz="800" dirty="0" smtClean="0"/>
                <a:t> </a:t>
              </a:r>
              <a:r>
                <a:rPr lang="en-US" sz="800" b="1" dirty="0">
                  <a:latin typeface="Segoe UI" pitchFamily="34" charset="0"/>
                </a:rPr>
                <a:t>Mettre fin à la vidéo</a:t>
              </a:r>
              <a:r>
                <a:rPr lang="en-US" sz="800" dirty="0">
                  <a:latin typeface="Segoe UI" pitchFamily="34" charset="0"/>
                </a:rPr>
                <a:t> pour ne plus partager votre vidéo ET ne plus recevoir le flux vidéo des autres participants.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2297562" y="3425011"/>
              <a:ext cx="2107969" cy="2061389"/>
              <a:chOff x="2297562" y="3751387"/>
              <a:chExt cx="2107969" cy="2061389"/>
            </a:xfrm>
          </p:grpSpPr>
          <p:grpSp>
            <p:nvGrpSpPr>
              <p:cNvPr id="5" name="Group 4"/>
              <p:cNvGrpSpPr>
                <a:grpSpLocks noChangeAspect="1"/>
              </p:cNvGrpSpPr>
              <p:nvPr/>
            </p:nvGrpSpPr>
            <p:grpSpPr>
              <a:xfrm>
                <a:off x="2301488" y="3751387"/>
                <a:ext cx="2050953" cy="1696177"/>
                <a:chOff x="2113600" y="3276600"/>
                <a:chExt cx="2153600" cy="1781068"/>
              </a:xfrm>
            </p:grpSpPr>
            <p:pic>
              <p:nvPicPr>
                <p:cNvPr id="62" name="Picture 61"/>
                <p:cNvPicPr>
                  <a:picLocks noChangeAspect="1"/>
                </p:cNvPicPr>
                <p:nvPr/>
              </p:nvPicPr>
              <p:blipFill rotWithShape="1">
                <a:blip r:embed="rId7"/>
                <a:srcRect t="550" r="917" b="-1"/>
                <a:stretch/>
              </p:blipFill>
              <p:spPr>
                <a:xfrm>
                  <a:off x="2113600" y="3276600"/>
                  <a:ext cx="2153600" cy="1781068"/>
                </a:xfrm>
                <a:prstGeom prst="rect">
                  <a:avLst/>
                </a:prstGeom>
              </p:spPr>
            </p:pic>
            <p:pic>
              <p:nvPicPr>
                <p:cNvPr id="67" name="Picture 66"/>
                <p:cNvPicPr>
                  <a:picLocks noChangeAspect="1"/>
                </p:cNvPicPr>
                <p:nvPr/>
              </p:nvPicPr>
              <p:blipFill rotWithShape="1">
                <a:blip r:embed="rId8"/>
                <a:srcRect b="13711"/>
                <a:stretch/>
              </p:blipFill>
              <p:spPr>
                <a:xfrm>
                  <a:off x="2207273" y="3353440"/>
                  <a:ext cx="1983728" cy="1142360"/>
                </a:xfrm>
                <a:prstGeom prst="rect">
                  <a:avLst/>
                </a:prstGeom>
              </p:spPr>
            </p:pic>
          </p:grp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50727" y="5431723"/>
                <a:ext cx="352474" cy="381053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3404986" y="5344060"/>
                <a:ext cx="1000545" cy="876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2297562" y="5342566"/>
                <a:ext cx="954726" cy="1079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5" name="Group 84"/>
            <p:cNvGrpSpPr/>
            <p:nvPr/>
          </p:nvGrpSpPr>
          <p:grpSpPr>
            <a:xfrm>
              <a:off x="4859614" y="3629157"/>
              <a:ext cx="4131986" cy="1723118"/>
              <a:chOff x="281052" y="3289964"/>
              <a:chExt cx="4131986" cy="1723118"/>
            </a:xfrm>
          </p:grpSpPr>
          <p:sp>
            <p:nvSpPr>
              <p:cNvPr id="86" name="TextBox 85"/>
              <p:cNvSpPr txBox="1"/>
              <p:nvPr/>
            </p:nvSpPr>
            <p:spPr>
              <a:xfrm>
                <a:off x="281052" y="3289964"/>
                <a:ext cx="3479482" cy="3002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1200" dirty="0" smtClean="0">
                    <a:latin typeface="Segoe UI" panose="020B0502040204020203" pitchFamily="34" charset="0"/>
                  </a:rPr>
                  <a:t>Gérer les participants à la réunion</a:t>
                </a:r>
                <a:endParaRPr lang="fr-FR" sz="12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97731" y="3578271"/>
                <a:ext cx="4115307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La réunion s’envenime ? Si vous êtes le présentateur, vous en avez le contrôle. </a:t>
                </a:r>
              </a:p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Cliquez sur le bouton </a:t>
                </a:r>
                <a:r>
                  <a:rPr lang="en-US" sz="800" b="1" dirty="0" smtClean="0">
                    <a:latin typeface="Segoe UI" pitchFamily="34" charset="0"/>
                  </a:rPr>
                  <a:t>Participants</a:t>
                </a:r>
                <a:r>
                  <a:rPr lang="en-US" sz="800" dirty="0" smtClean="0">
                    <a:latin typeface="Segoe UI" pitchFamily="34" charset="0"/>
                  </a:rPr>
                  <a:t> pour ouvrir le volet Participants afin d’afficher la liste de toutes les personnes dans la réunion.  </a:t>
                </a:r>
              </a:p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Cliquez sur le bouton </a:t>
                </a:r>
                <a:r>
                  <a:rPr lang="en-US" sz="800" b="1" dirty="0" smtClean="0">
                    <a:latin typeface="Segoe UI" pitchFamily="34" charset="0"/>
                  </a:rPr>
                  <a:t>Actions des </a:t>
                </a:r>
                <a:r>
                  <a:rPr lang="pl-PL" sz="800" b="1" dirty="0" smtClean="0">
                    <a:latin typeface="Segoe UI" pitchFamily="34" charset="0"/>
                  </a:rPr>
                  <a:t/>
                </a:r>
                <a:br>
                  <a:rPr lang="pl-PL" sz="800" b="1" dirty="0" smtClean="0">
                    <a:latin typeface="Segoe UI" pitchFamily="34" charset="0"/>
                  </a:rPr>
                </a:br>
                <a:r>
                  <a:rPr lang="en-US" sz="800" b="1" dirty="0" smtClean="0">
                    <a:latin typeface="Segoe UI" pitchFamily="34" charset="0"/>
                  </a:rPr>
                  <a:t>participants</a:t>
                </a:r>
                <a:r>
                  <a:rPr lang="en-US" sz="800" dirty="0" smtClean="0">
                    <a:latin typeface="Segoe UI" pitchFamily="34" charset="0"/>
                  </a:rPr>
                  <a:t>.</a:t>
                </a: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88" name="Group 87"/>
              <p:cNvGrpSpPr>
                <a:grpSpLocks noChangeAspect="1"/>
              </p:cNvGrpSpPr>
              <p:nvPr/>
            </p:nvGrpSpPr>
            <p:grpSpPr>
              <a:xfrm>
                <a:off x="2365794" y="4076031"/>
                <a:ext cx="1821432" cy="937051"/>
                <a:chOff x="1176610" y="3622497"/>
                <a:chExt cx="3605285" cy="1854769"/>
              </a:xfrm>
            </p:grpSpPr>
            <p:pic>
              <p:nvPicPr>
                <p:cNvPr id="92" name="Picture 91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76610" y="3784639"/>
                  <a:ext cx="1114286" cy="285714"/>
                </a:xfrm>
                <a:prstGeom prst="rect">
                  <a:avLst/>
                </a:prstGeom>
              </p:spPr>
            </p:pic>
            <p:pic>
              <p:nvPicPr>
                <p:cNvPr id="93" name="Picture 92"/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61170" y="3622497"/>
                  <a:ext cx="2520725" cy="1854769"/>
                </a:xfrm>
                <a:prstGeom prst="rect">
                  <a:avLst/>
                </a:prstGeom>
              </p:spPr>
            </p:pic>
          </p:grpSp>
          <p:pic>
            <p:nvPicPr>
              <p:cNvPr id="89" name="Picture 88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94711" y="3411638"/>
                <a:ext cx="371527" cy="371527"/>
              </a:xfrm>
              <a:prstGeom prst="rect">
                <a:avLst/>
              </a:prstGeom>
            </p:spPr>
          </p:pic>
          <p:sp>
            <p:nvSpPr>
              <p:cNvPr id="90" name="TextBox 89"/>
              <p:cNvSpPr txBox="1"/>
              <p:nvPr/>
            </p:nvSpPr>
            <p:spPr>
              <a:xfrm>
                <a:off x="298144" y="4442297"/>
                <a:ext cx="251236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 startAt="3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Cliquez sur un ou plusieurs boutons pour appliquer ces paramètres à tous les participants.   </a:t>
                </a:r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324368" y="2945427"/>
              <a:ext cx="5238232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sz="1100" dirty="0">
                  <a:latin typeface="Segoe UI" pitchFamily="34" charset="0"/>
                </a:rPr>
                <a:t>Ajouter de la vidéo à une conversation par messagerie instantanée</a:t>
              </a:r>
              <a:endParaRPr lang="fr-FR" sz="11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77736" y="1909907"/>
            <a:ext cx="883869" cy="1523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71300" y="4613197"/>
            <a:ext cx="1150604" cy="3744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288" y="4412192"/>
            <a:ext cx="1273500" cy="9089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869" y="4486254"/>
            <a:ext cx="596419" cy="1552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98" y="6172490"/>
            <a:ext cx="714475" cy="228310"/>
          </a:xfrm>
          <a:prstGeom prst="rect">
            <a:avLst/>
          </a:prstGeom>
        </p:spPr>
      </p:pic>
      <p:sp>
        <p:nvSpPr>
          <p:cNvPr id="43" name="Oval 42"/>
          <p:cNvSpPr/>
          <p:nvPr/>
        </p:nvSpPr>
        <p:spPr>
          <a:xfrm>
            <a:off x="3789341" y="1776439"/>
            <a:ext cx="413757" cy="399632"/>
          </a:xfrm>
          <a:prstGeom prst="ellipse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6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97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PArbitraryFile" ma:contentTypeID="0x0101006EDDDB5EE6D98C44930B742096920B30020100945995BAC74E6347BD6C979F46C6273B" ma:contentTypeVersion="86" ma:contentTypeDescription="Create a new document." ma:contentTypeScope="" ma:versionID="47362dbd0b2e04c99e18350883780ba7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4d33c9699287bf5bb5d1976bc78824fa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Size"/>
                <xsd:element ref="ns2:AcquiredFrom" minOccurs="0"/>
                <xsd:element ref="ns2:UACurrentWords" minOccurs="0"/>
                <xsd:element ref="ns2:ApplicationCode" minOccurs="0"/>
                <xsd:element ref="ns2:ApplicationId" minOccurs="0"/>
                <xsd:element ref="ns2:Applications" minOccurs="0"/>
                <xsd:element ref="ns2:ApprovalLog" minOccurs="0"/>
                <xsd:element ref="ns2:ApprovalStatus" minOccurs="0"/>
                <xsd:element ref="ns2:FeedAppVer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uthorGroup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CategoryTagsTaxHTField11" minOccurs="0"/>
                <xsd:element ref="ns2:ClipArtFilename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FeatureTagsTaxHTField0" minOccurs="0"/>
                <xsd:element ref="ns2:FriendlyTitle" minOccurs="0"/>
                <xsd:element ref="ns2:HandoffToMSDN" minOccurs="0"/>
                <xsd:element ref="ns2:HiddenCategoryTagsTaxHTField0" minOccurs="0"/>
                <xsd:element ref="ns2:InProjectListLookup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LegacyData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NumericId" minOccurs="0"/>
                <xsd:element ref="ns2:NumOfRatingsLookup" minOccurs="0"/>
                <xsd:element ref="ns2:OOCacheId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AppVerPrimary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Size" ma:index="1" ma:displayName="Size of File" ma:default="" ma:internalName="Size" ma:readOnly="false">
      <xsd:simpleType>
        <xsd:restriction base="dms:Text"/>
      </xsd:simpleType>
    </xsd:element>
    <xsd:element name="AcquiredFrom" ma:index="2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3" nillable="true" ma:displayName="Actual Word Count" ma:default="" ma:internalName="UACurrentWords" ma:readOnly="false">
      <xsd:simpleType>
        <xsd:restriction base="dms:Unknown"/>
      </xsd:simpleType>
    </xsd:element>
    <xsd:element name="ApplicationCode" ma:index="4" nillable="true" ma:displayName="Application Code" ma:default="" ma:list="{3B69E247-3408-4B27-BC34-375E2E9451F9}" ma:internalName="ApplicationCode" ma:readOnly="true" ma:showField="AppVerCod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Id" ma:index="5" nillable="true" ma:displayName="Application ID" ma:default="" ma:list="{3B69E247-3408-4B27-BC34-375E2E9451F9}" ma:internalName="ApplicationId" ma:readOnly="true" ma:showField="AssetId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6" nillable="true" ma:displayName="Applications (With Version)" ma:default="" ma:description="Applications this asset is associated with" ma:list="{3B69E247-3408-4B27-BC34-375E2E9451F9}" ma:internalName="Applications" ma:readOnly="false" ma:showField="Titl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rovalLog" ma:index="7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8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FeedAppVer" ma:index="9" nillable="true" ma:displayName="AppVer" ma:default="" ma:hidden="true" ma:list="{3B69E247-3408-4B27-BC34-375E2E9451F9}" ma:internalName="FeedAppVer" ma:readOnly="true" ma:showField="AppVerForLookup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Start" ma:index="10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11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12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13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4" nillable="true" ma:displayName="Asset Type" ma:default="" ma:internalName="AssetType" ma:readOnly="false">
      <xsd:simpleType>
        <xsd:restriction base="dms:Unknown"/>
      </xsd:simpleType>
    </xsd:element>
    <xsd:element name="APAuthor" ma:index="15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uthorGroup" ma:index="16" nillable="true" ma:displayName="Author Group" ma:default="" ma:internalName="AuthorGroup" ma:readOnly="false">
      <xsd:simpleType>
        <xsd:restriction base="dms:Choice">
          <xsd:enumeration value="AWSUA"/>
          <xsd:enumeration value="ITProUA"/>
          <xsd:enumeration value="PMG"/>
          <xsd:enumeration value="Partner UA"/>
          <xsd:enumeration value="Acquired"/>
          <xsd:enumeration value="BCM"/>
          <xsd:enumeration value="MSC"/>
          <xsd:enumeration value="Intl Site Management"/>
          <xsd:enumeration value="Other"/>
        </xsd:restriction>
      </xsd:simpleType>
    </xsd:element>
    <xsd:element name="AverageRating" ma:index="17" nillable="true" ma:displayName="Average Rating" ma:internalName="AverageRating" ma:readOnly="false">
      <xsd:simpleType>
        <xsd:restriction base="dms:Text"/>
      </xsd:simpleType>
    </xsd:element>
    <xsd:element name="BlockPublish" ma:index="18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9" nillable="true" ma:displayName="Bug Number" ma:default="" ma:internalName="BugNumber" ma:readOnly="false">
      <xsd:simpleType>
        <xsd:restriction base="dms:Text"/>
      </xsd:simpleType>
    </xsd:element>
    <xsd:element name="CampaignTagsTaxHTField0" ma:index="21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ategoryTagsTaxHTField11" ma:index="23" nillable="true" ma:taxonomy="true" ma:internalName="CategoryTagsTaxHTField11" ma:taxonomyFieldName="CategoryTags" ma:displayName="Category Tags" ma:readOnly="false" ma:default="" ma:fieldId="{24797cbb-132b-4ad7-b1f7-0c1bcff0c38a}" ma:taxonomyMulti="true" ma:sspId="8f79753a-75d3-41f5-8ca3-40b843941b4f" ma:termSetId="52678d52-26de-467b-a7b9-d4d1c4c8b24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lipArtFilename" ma:index="24" nillable="true" ma:displayName="Clip Art Name" ma:default="" ma:internalName="ClipArtFilename" ma:readOnly="false">
      <xsd:simpleType>
        <xsd:restriction base="dms:Text"/>
      </xsd:simpleType>
    </xsd:element>
    <xsd:element name="ContentItem" ma:index="25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7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30" nillable="true" ma:displayName="CSX Hash" ma:default="" ma:internalName="CSXHash" ma:readOnly="false">
      <xsd:simpleType>
        <xsd:restriction base="dms:Text"/>
      </xsd:simpleType>
    </xsd:element>
    <xsd:element name="CSXSubmissionMarket" ma:index="31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32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33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4" nillable="true" ma:displayName="Deleted?" ma:default="" ma:internalName="IsDeleted" ma:readOnly="false">
      <xsd:simpleType>
        <xsd:restriction base="dms:Boolean"/>
      </xsd:simpleType>
    </xsd:element>
    <xsd:element name="APDescription" ma:index="35" nillable="true" ma:displayName="Description" ma:default="" ma:internalName="APDescription" ma:readOnly="false">
      <xsd:simpleType>
        <xsd:restriction base="dms:Note"/>
      </xsd:simpleType>
    </xsd:element>
    <xsd:element name="DirectSourceMarket" ma:index="36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7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8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9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40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41" nillable="true" ma:displayName="Editorial Tags" ma:default="" ma:internalName="EditorialTags">
      <xsd:simpleType>
        <xsd:restriction base="dms:Unknown"/>
      </xsd:simpleType>
    </xsd:element>
    <xsd:element name="FeatureTagsTaxHTField0" ma:index="43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riendlyTitle" ma:index="44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HandoffToMSDN" ma:index="45" nillable="true" ma:displayName="Handoff To MSDN Date" ma:default="" ma:internalName="HandoffToMSDN" ma:readOnly="false">
      <xsd:simpleType>
        <xsd:restriction base="dms:DateTime"/>
      </xsd:simpleType>
    </xsd:element>
    <xsd:element name="HiddenCategoryTagsTaxHTField0" ma:index="47" nillable="true" ma:taxonomy="true" ma:internalName="HiddenCategoryTagsTaxHTField0" ma:taxonomyFieldName="HiddenCategoryTags" ma:displayName="Hidden Category" ma:readOnly="false" ma:default="" ma:fieldId="{50ad4411-6c46-40b6-a719-09bfd72caf6b}" ma:taxonomyMulti="true" ma:sspId="8f79753a-75d3-41f5-8ca3-40b843941b4f" ma:termSetId="db61d45c-64f2-4e37-a8e3-d5adce206e5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ProjectListLookup" ma:index="48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ternalTagsTaxHTField0" ma:index="50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51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2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3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4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5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6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7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8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9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60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61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2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3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4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5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6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7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8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egacyData" ma:index="69" nillable="true" ma:displayName="Legacy Data" ma:default="" ma:internalName="LegacyData" ma:readOnly="false">
      <xsd:simpleType>
        <xsd:restriction base="dms:Note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NumericId" ma:index="94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5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6" nillable="true" ma:displayName="OOCacheId" ma:internalName="OOCacheId" ma:readOnly="false">
      <xsd:simpleType>
        <xsd:restriction base="dms:Text"/>
      </xsd:simpleType>
    </xsd:element>
    <xsd:element name="OriginAsset" ma:index="97" nillable="true" ma:displayName="Origin Asset" ma:default="" ma:internalName="OriginAsset" ma:readOnly="false">
      <xsd:simpleType>
        <xsd:restriction base="dms:Text"/>
      </xsd:simpleType>
    </xsd:element>
    <xsd:element name="OriginalRelease" ma:index="98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99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0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1" nillable="true" ma:displayName="Parent Asset Id" ma:default="" ma:internalName="ParentAssetId" ma:readOnly="false">
      <xsd:simpleType>
        <xsd:restriction base="dms:Text"/>
      </xsd:simpleType>
    </xsd:element>
    <xsd:element name="PlannedPubDate" ma:index="102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3" nillable="true" ma:displayName="Policheck Words" ma:default="" ma:internalName="PolicheckWords" ma:readOnly="false">
      <xsd:simpleType>
        <xsd:restriction base="dms:Text"/>
      </xsd:simpleType>
    </xsd:element>
    <xsd:element name="AppVerPrimary" ma:index="104" nillable="true" ma:displayName="Primary Application Version" ma:default="" ma:indexed="true" ma:list="{3B69E247-3408-4B27-BC34-375E2E9451F9}" ma:internalName="AppVerPrimary" ma:showField="Title" ma:web="4873beb7-5857-4685-be1f-d57550cc96cc">
      <xsd:simpleType>
        <xsd:restriction base="dms:Lookup"/>
      </xsd:simpleType>
    </xsd:element>
    <xsd:element name="BusinessGroup" ma:index="105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6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7" nillable="true" ma:displayName="Provider" ma:default="" ma:internalName="Provider" ma:readOnly="false">
      <xsd:simpleType>
        <xsd:restriction base="dms:Unknown"/>
      </xsd:simpleType>
    </xsd:element>
    <xsd:element name="Providers" ma:index="108" nillable="true" ma:displayName="Providers" ma:default="" ma:internalName="Providers">
      <xsd:simpleType>
        <xsd:restriction base="dms:Unknown"/>
      </xsd:simpleType>
    </xsd:element>
    <xsd:element name="PublishStatusLookup" ma:index="109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0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1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2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4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6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7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8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19" nillable="true" ma:displayName="Submitter ID" ma:default="" ma:internalName="SubmitterId" ma:readOnly="false">
      <xsd:simpleType>
        <xsd:restriction base="dms:Text"/>
      </xsd:simpleType>
    </xsd:element>
    <xsd:element name="TaxCatchAll" ma:index="120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1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humbnailAssetId" ma:index="122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3" nillable="true" ma:displayName="Times Cloned" ma:default="" ma:internalName="TimesCloned" ma:readOnly="false">
      <xsd:simpleType>
        <xsd:restriction base="dms:Number"/>
      </xsd:simpleType>
    </xsd:element>
    <xsd:element name="TrustLevel" ma:index="125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6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27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28" nillable="true" ma:displayName="UA Notes" ma:default="" ma:internalName="UANotes" ma:readOnly="false">
      <xsd:simpleType>
        <xsd:restriction base="dms:Note"/>
      </xsd:simpleType>
    </xsd:element>
    <xsd:element name="VoteCount" ma:index="129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12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IntlLangReview xmlns="4873beb7-5857-4685-be1f-d57550cc96cc">false</IntlLangReview>
    <LocLastLocAttemptVersionLookup xmlns="4873beb7-5857-4685-be1f-d57550cc96cc">856206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ppVerPrimary xmlns="4873beb7-5857-4685-be1f-d57550cc96cc" xsi:nil="true"/>
    <AssetStart xmlns="4873beb7-5857-4685-be1f-d57550cc96cc">2012-10-11T07:00:00+00:00</AssetStart>
    <FriendlyTitle xmlns="4873beb7-5857-4685-be1f-d57550cc96cc" xsi:nil="true"/>
    <MarketSpecific xmlns="4873beb7-5857-4685-be1f-d57550cc96cc">false</MarketSpecific>
    <PublishStatusLookup xmlns="4873beb7-5857-4685-be1f-d57550cc96cc">
      <Value>1621751</Value>
    </PublishStatusLookup>
    <APAuthor xmlns="4873beb7-5857-4685-be1f-d57550cc96cc">
      <UserInfo>
        <DisplayName>System Account</DisplayName>
        <AccountId>1749</AccountId>
        <AccountType/>
      </UserInfo>
    </APAuthor>
    <IntlLangReviewer xmlns="4873beb7-5857-4685-be1f-d57550cc96cc" xsi:nil="true"/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>103455868</NumericId>
    <ParentAssetId xmlns="4873beb7-5857-4685-be1f-d57550cc96cc">AF103015613</ParentAssetId>
    <OriginalSourceMarket xmlns="4873beb7-5857-4685-be1f-d57550cc96cc" xsi:nil="true"/>
    <ApprovalStatus xmlns="4873beb7-5857-4685-be1f-d57550cc96cc">InProgress</ApprovalStatus>
    <EditorialTags xmlns="4873beb7-5857-4685-be1f-d57550cc96cc" xsi:nil="true"/>
    <LocComments xmlns="4873beb7-5857-4685-be1f-d57550cc96cc">Intl_Localizable</LocComments>
    <LocRecommendedHandoff xmlns="4873beb7-5857-4685-be1f-d57550cc96cc">FY13HOJun1</LocRecommendedHandoff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NA</AssetType>
    <MachineTranslated xmlns="4873beb7-5857-4685-be1f-d57550cc96cc">false</MachineTranslated>
    <OutputCachingOn xmlns="4873beb7-5857-4685-be1f-d57550cc96cc">false</OutputCachingOn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>t:Tier 1,t:Tier 2,t:Tier 3</LocMarketGroupTiers2>
    <ClipArtFilename xmlns="4873beb7-5857-4685-be1f-d57550cc96cc" xsi:nil="true"/>
    <CSXHash xmlns="4873beb7-5857-4685-be1f-d57550cc96cc" xsi:nil="true"/>
    <DirectSourceMarket xmlns="4873beb7-5857-4685-be1f-d57550cc96cc" xsi:nil="true"/>
    <PlannedPubDate xmlns="4873beb7-5857-4685-be1f-d57550cc96cc">2012-09-28T07:00:00+00:00</PlannedPubDate>
    <Size xmlns="4873beb7-5857-4685-be1f-d57550cc96cc">300kb</Size>
    <CategoryTagsTaxHTField11 xmlns="4873beb7-5857-4685-be1f-d57550cc96cc">
      <Terms xmlns="http://schemas.microsoft.com/office/infopath/2007/PartnerControls"/>
    </CategoryTagsTaxHTField11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imesCloned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pplications xmlns="4873beb7-5857-4685-be1f-d57550cc96cc">
      <Value>1651</Value>
      <Value>1791</Value>
    </Applications>
    <AssetId xmlns="4873beb7-5857-4685-be1f-d57550cc96cc">AF103455868</AssetId>
    <AuthorGroup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OOCacheId xmlns="4873beb7-5857-4685-be1f-d57550cc96cc" xsi:nil="true"/>
    <IsDeleted xmlns="4873beb7-5857-4685-be1f-d57550cc96cc">false</IsDeleted>
    <HiddenCategoryTagsTaxHTField0 xmlns="4873beb7-5857-4685-be1f-d57550cc96cc">
      <Terms xmlns="http://schemas.microsoft.com/office/infopath/2007/PartnerControls"/>
    </HiddenCategoryTagsTaxHTField0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>RTM/RTW</Milestone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0520C805-0DCF-4A13-BCC3-BDCCE6C9FE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1BD87F-56C0-44A2-9063-DBD812914B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E7FB4E-27CC-4001-A9F4-BECB9E209651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Segoe UI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Reference about instant messaging, presence, and contacts</dc:title>
  <dc:creator/>
  <cp:lastModifiedBy/>
  <cp:revision>1</cp:revision>
  <dcterms:created xsi:type="dcterms:W3CDTF">2012-03-30T15:13:48Z</dcterms:created>
  <dcterms:modified xsi:type="dcterms:W3CDTF">2015-04-23T10:12:39Z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0x0101006EDDDB5EE6D98C44930B742096920B30020100945995BAC74E6347BD6C979F46C6273B</vt:lpwstr>
  </property>
  <property fmtid="{D5CDD505-2E9C-101B-9397-08002B2CF9AE}" pid="3" name="_dlc_DocIdItemGuid">
    <vt:lpwstr>044d57a3-7eea-48dd-a4c9-f2f0e23f34f9</vt:lpwstr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ScenarioTags">
    <vt:lpwstr/>
  </property>
  <property fmtid="{D5CDD505-2E9C-101B-9397-08002B2CF9AE}" pid="10" name="CampaignTags">
    <vt:lpwstr/>
  </property>
</Properties>
</file>