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sldIdLst>
    <p:sldId id="256" r:id="rId5"/>
    <p:sldId id="257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B"/>
    <a:srgbClr val="CDE6F7"/>
    <a:srgbClr val="F9E075"/>
    <a:srgbClr val="E8D4C5"/>
    <a:srgbClr val="00AFF0"/>
    <a:srgbClr val="F5FAFC"/>
    <a:srgbClr val="FFFF00"/>
    <a:srgbClr val="DCF2FA"/>
    <a:srgbClr val="BFE9F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6" autoAdjust="0"/>
    <p:restoredTop sz="94676" autoAdjust="0"/>
  </p:normalViewPr>
  <p:slideViewPr>
    <p:cSldViewPr>
      <p:cViewPr varScale="1">
        <p:scale>
          <a:sx n="114" d="100"/>
          <a:sy n="114" d="100"/>
        </p:scale>
        <p:origin x="214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2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9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5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7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0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5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2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5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49735" y="-2355"/>
            <a:ext cx="9296004" cy="6784155"/>
            <a:chOff x="-149735" y="-2355"/>
            <a:chExt cx="9296004" cy="6784155"/>
          </a:xfrm>
        </p:grpSpPr>
        <p:cxnSp>
          <p:nvCxnSpPr>
            <p:cNvPr id="14" name="Straight Connector 13" descr="&quot;&quot;"/>
            <p:cNvCxnSpPr/>
            <p:nvPr/>
          </p:nvCxnSpPr>
          <p:spPr>
            <a:xfrm>
              <a:off x="4494176" y="76200"/>
              <a:ext cx="0" cy="6705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782852" y="5317567"/>
              <a:ext cx="2494768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Définir les options de réunion</a:t>
              </a:r>
              <a:endParaRPr lang="fr-F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itchFamily="34" charset="0"/>
                </a:rPr>
                <a:t>Vous pouvez définir certaines options de réunion dans Outlook avant même d’envoyer la demande de réunion, par exemple qui pourra accéder à la réunion directement et qui doit patienter dans la salle d’attente virtuelle. 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784918" y="1693213"/>
              <a:ext cx="3063681" cy="300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Planifier une réunion Skype Entreprise</a:t>
              </a:r>
              <a:endParaRPr lang="fr-F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782853" y="1981200"/>
              <a:ext cx="3065746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itchFamily="34" charset="0"/>
                </a:rPr>
                <a:t>(Il s’agit d’une tâche Outlook.) </a:t>
              </a:r>
            </a:p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 smtClean="0">
                  <a:latin typeface="Segoe UI" pitchFamily="34" charset="0"/>
                </a:rPr>
                <a:t>Ouvrez votre </a:t>
              </a:r>
              <a:r>
                <a:rPr lang="en-US" sz="800" b="1" dirty="0" smtClean="0">
                  <a:latin typeface="Segoe UI" pitchFamily="34" charset="0"/>
                </a:rPr>
                <a:t>Calendrier </a:t>
              </a:r>
              <a:r>
                <a:rPr lang="en-US" sz="800" dirty="0" smtClean="0">
                  <a:latin typeface="Segoe UI" pitchFamily="34" charset="0"/>
                </a:rPr>
                <a:t>Outlook, cliquez sur l’onglet </a:t>
              </a:r>
              <a:r>
                <a:rPr lang="en-US" sz="800" b="1" dirty="0" smtClean="0">
                  <a:latin typeface="Segoe UI" pitchFamily="34" charset="0"/>
                </a:rPr>
                <a:t>Accueil</a:t>
              </a:r>
              <a:r>
                <a:rPr lang="en-US" sz="800" dirty="0" smtClean="0">
                  <a:latin typeface="Segoe UI" pitchFamily="34" charset="0"/>
                </a:rPr>
                <a:t>, puis cliquez sur </a:t>
              </a:r>
              <a:r>
                <a:rPr lang="en-US" sz="800" b="1" dirty="0" smtClean="0">
                  <a:latin typeface="Segoe UI" pitchFamily="34" charset="0"/>
                </a:rPr>
                <a:t>Nouvelle Réunion Skype</a:t>
              </a:r>
              <a:r>
                <a:rPr lang="en-US" sz="800" dirty="0" smtClean="0">
                  <a:latin typeface="Segoe UI" pitchFamily="34" charset="0"/>
                </a:rPr>
                <a:t>. (Si vous êtes en mode Skype Entreprise (Lync), ce bouton indique toujours </a:t>
              </a:r>
              <a:r>
                <a:rPr lang="en-US" sz="800" b="1" dirty="0" smtClean="0">
                  <a:latin typeface="Segoe UI" pitchFamily="34" charset="0"/>
                </a:rPr>
                <a:t>Nouvelle Réunion Skype</a:t>
              </a:r>
              <a:r>
                <a:rPr lang="en-US" sz="800" dirty="0" smtClean="0">
                  <a:latin typeface="Segoe UI" pitchFamily="34" charset="0"/>
                </a:rPr>
                <a:t>.)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94242" y="1492392"/>
              <a:ext cx="715240" cy="975156"/>
              <a:chOff x="7794242" y="1345545"/>
              <a:chExt cx="715240" cy="975156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4242" y="1444511"/>
                <a:ext cx="628571" cy="876190"/>
              </a:xfrm>
              <a:prstGeom prst="rect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</p:pic>
          <p:sp>
            <p:nvSpPr>
              <p:cNvPr id="56" name="Oval 55"/>
              <p:cNvSpPr/>
              <p:nvPr/>
            </p:nvSpPr>
            <p:spPr>
              <a:xfrm>
                <a:off x="8311551" y="1345545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1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4817155" y="2933017"/>
              <a:ext cx="116046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 startAt="2"/>
                <a:defRPr/>
              </a:pPr>
              <a:r>
                <a:rPr lang="en-US" sz="800" dirty="0" smtClean="0">
                  <a:latin typeface="Segoe UI" pitchFamily="34" charset="0"/>
                </a:rPr>
                <a:t>Effectuez la demande de réunion, comme habituellement.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981179" y="2759195"/>
              <a:ext cx="2993381" cy="2346665"/>
              <a:chOff x="5981179" y="2655832"/>
              <a:chExt cx="2993381" cy="2346665"/>
            </a:xfrm>
          </p:grpSpPr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81179" y="2768036"/>
                <a:ext cx="2258488" cy="2234461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</p:pic>
          <p:cxnSp>
            <p:nvCxnSpPr>
              <p:cNvPr id="63" name="Straight Connector 62"/>
              <p:cNvCxnSpPr/>
              <p:nvPr/>
            </p:nvCxnSpPr>
            <p:spPr>
              <a:xfrm>
                <a:off x="7794242" y="4468637"/>
                <a:ext cx="517309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6713091" y="3527069"/>
                <a:ext cx="1248017" cy="196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60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Ajouter des participants</a:t>
                </a:r>
                <a:endParaRPr lang="fr-FR" sz="6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277274" y="4151975"/>
                <a:ext cx="697286" cy="765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Ajouter votre ordre du jour ou vos informations de réunion </a:t>
                </a:r>
                <a:endParaRPr lang="fr-FR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 flipH="1">
                <a:off x="6788673" y="3634334"/>
                <a:ext cx="102912" cy="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/>
              <p:cNvSpPr/>
              <p:nvPr/>
            </p:nvSpPr>
            <p:spPr>
              <a:xfrm>
                <a:off x="6805103" y="4554317"/>
                <a:ext cx="543913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 flipV="1">
                <a:off x="6720135" y="4596794"/>
                <a:ext cx="145355" cy="1676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/>
              <p:nvPr/>
            </p:nvSpPr>
            <p:spPr>
              <a:xfrm>
                <a:off x="6781800" y="4528831"/>
                <a:ext cx="1073962" cy="473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300"/>
                  </a:spcBef>
                </a:pPr>
                <a:r>
                  <a:rPr lang="en-US" sz="550" spc="-2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Ceci est ajouté automatiquement. Les participants cliquent sur le lien Participer à une Réunion Skype pour joindre la réunion.</a:t>
                </a:r>
                <a:endParaRPr lang="fr-FR" sz="550" spc="-2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76" name="Straight Connector 75"/>
              <p:cNvCxnSpPr/>
              <p:nvPr/>
            </p:nvCxnSpPr>
            <p:spPr>
              <a:xfrm flipV="1">
                <a:off x="6792812" y="3630778"/>
                <a:ext cx="1" cy="94037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6085605" y="4827170"/>
                <a:ext cx="495828" cy="130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Segoe UI" panose="020B0502040204020203" pitchFamily="34" charset="0"/>
                  </a:rPr>
                  <a:t>1+(425) 555-1212</a:t>
                </a:r>
                <a:endParaRPr lang="fr-FR" sz="2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8177058" y="2655832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2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08594" y="5359871"/>
              <a:ext cx="999094" cy="958808"/>
            </a:xfrm>
            <a:prstGeom prst="rect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1" name="Oval 100"/>
            <p:cNvSpPr/>
            <p:nvPr/>
          </p:nvSpPr>
          <p:spPr>
            <a:xfrm>
              <a:off x="7975994" y="5552332"/>
              <a:ext cx="547918" cy="591992"/>
            </a:xfrm>
            <a:prstGeom prst="ellipse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 descr="&quot;&quot;"/>
            <p:cNvSpPr txBox="1"/>
            <p:nvPr/>
          </p:nvSpPr>
          <p:spPr>
            <a:xfrm>
              <a:off x="75301" y="6499816"/>
              <a:ext cx="223904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effectLst/>
                </a:rPr>
                <a:t>© 2015 Microsoft Corporation.  Tous droits réservés.</a:t>
              </a:r>
              <a:endParaRPr lang="fr-FR" sz="700" dirty="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205349" y="5441625"/>
              <a:ext cx="4173340" cy="729073"/>
              <a:chOff x="212771" y="5431898"/>
              <a:chExt cx="4173340" cy="729073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848" y="5730297"/>
                <a:ext cx="169307" cy="197309"/>
              </a:xfrm>
              <a:prstGeom prst="rect">
                <a:avLst/>
              </a:prstGeom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9651" y="5952442"/>
                <a:ext cx="177586" cy="206958"/>
              </a:xfrm>
              <a:prstGeom prst="rect">
                <a:avLst/>
              </a:prstGeom>
            </p:spPr>
          </p:pic>
          <p:sp>
            <p:nvSpPr>
              <p:cNvPr id="89" name="TextBox 88"/>
              <p:cNvSpPr txBox="1"/>
              <p:nvPr/>
            </p:nvSpPr>
            <p:spPr>
              <a:xfrm>
                <a:off x="446538" y="5705273"/>
                <a:ext cx="36708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Segoe UI" panose="020B0502040204020203" pitchFamily="34" charset="0"/>
                  </a:rPr>
                  <a:t>Skype Entreprise vous permet de </a:t>
                </a:r>
                <a:r>
                  <a:rPr lang="en-US" sz="800" dirty="0" err="1" smtClean="0">
                    <a:latin typeface="Segoe UI" panose="020B0502040204020203" pitchFamily="34" charset="0"/>
                  </a:rPr>
                  <a:t>contacter</a:t>
                </a:r>
                <a:r>
                  <a:rPr lang="en-US" sz="800" dirty="0" smtClean="0">
                    <a:latin typeface="Segoe UI" panose="020B0502040204020203" pitchFamily="34" charset="0"/>
                  </a:rPr>
                  <a:t> un collègue ou un partenaire commercial.</a:t>
                </a:r>
                <a:endParaRPr lang="fr-FR" sz="8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41390" y="5945527"/>
                <a:ext cx="394472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Segoe UI" panose="020B0502040204020203" pitchFamily="34" charset="0"/>
                  </a:rPr>
                  <a:t>Skype vous permet de communiquer avec votre grand-mère ou de discuter avec des amis tout en jouant à des jeux vidéo.</a:t>
                </a:r>
                <a:endParaRPr lang="fr-FR" sz="8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12771" y="5431898"/>
                <a:ext cx="19784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Segoe UI" panose="020B0502040204020203" pitchFamily="34" charset="0"/>
                  </a:rPr>
                  <a:t>Quelle version de Skype dois-je utiliser ?</a:t>
                </a:r>
                <a:endParaRPr lang="fr-FR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1734751" y="4199667"/>
              <a:ext cx="1007789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</a:rPr>
                <a:t>Dans la demande de réunion, cliquez sur Participer à une réunion Skype.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03167" y="3052508"/>
              <a:ext cx="4111534" cy="4385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Participer à une réunion Skype —</a:t>
              </a:r>
              <a:r>
                <a:rPr dirty="0" smtClean="0"/>
                <a:t> </a:t>
              </a:r>
              <a:r>
                <a:rPr lang="en-US" sz="800" dirty="0" smtClean="0">
                  <a:latin typeface="Segoe UI" pitchFamily="34" charset="0"/>
                </a:rPr>
                <a:t>plusieurs possibilités existent !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-149735" y="3828178"/>
              <a:ext cx="1782203" cy="1233160"/>
              <a:chOff x="558934" y="2994699"/>
              <a:chExt cx="1231667" cy="852228"/>
            </a:xfrm>
          </p:grpSpPr>
          <p:grpSp>
            <p:nvGrpSpPr>
              <p:cNvPr id="102" name="Group 101"/>
              <p:cNvGrpSpPr>
                <a:grpSpLocks noChangeAspect="1"/>
              </p:cNvGrpSpPr>
              <p:nvPr/>
            </p:nvGrpSpPr>
            <p:grpSpPr>
              <a:xfrm>
                <a:off x="921944" y="2994699"/>
                <a:ext cx="763901" cy="755774"/>
                <a:chOff x="5341856" y="1040619"/>
                <a:chExt cx="1806512" cy="1787294"/>
              </a:xfrm>
            </p:grpSpPr>
            <p:pic>
              <p:nvPicPr>
                <p:cNvPr id="105" name="Picture 10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41856" y="1040619"/>
                  <a:ext cx="1806512" cy="1787294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123" name="Rectangle 122"/>
                <p:cNvSpPr/>
                <p:nvPr/>
              </p:nvSpPr>
              <p:spPr>
                <a:xfrm>
                  <a:off x="5798803" y="2590828"/>
                  <a:ext cx="133877" cy="937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8934" y="3230317"/>
                <a:ext cx="1231667" cy="616610"/>
              </a:xfrm>
              <a:prstGeom prst="rect">
                <a:avLst/>
              </a:prstGeom>
            </p:spPr>
          </p:pic>
          <p:sp>
            <p:nvSpPr>
              <p:cNvPr id="124" name="Oval 123"/>
              <p:cNvSpPr/>
              <p:nvPr/>
            </p:nvSpPr>
            <p:spPr>
              <a:xfrm>
                <a:off x="899079" y="3280995"/>
                <a:ext cx="533297" cy="494144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>
              <a:grpSpLocks noChangeAspect="1"/>
            </p:cNvGrpSpPr>
            <p:nvPr/>
          </p:nvGrpSpPr>
          <p:grpSpPr>
            <a:xfrm>
              <a:off x="2584015" y="3475531"/>
              <a:ext cx="1505700" cy="665019"/>
              <a:chOff x="2063337" y="1084915"/>
              <a:chExt cx="1416833" cy="625769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63337" y="1144489"/>
                <a:ext cx="1416833" cy="490033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</p:pic>
          <p:sp>
            <p:nvSpPr>
              <p:cNvPr id="128" name="Oval 127"/>
              <p:cNvSpPr/>
              <p:nvPr/>
            </p:nvSpPr>
            <p:spPr>
              <a:xfrm>
                <a:off x="2783363" y="1084915"/>
                <a:ext cx="331229" cy="319921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2426658" y="1390763"/>
                <a:ext cx="331229" cy="319921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0" name="TextBox 129"/>
            <p:cNvSpPr txBox="1"/>
            <p:nvPr/>
          </p:nvSpPr>
          <p:spPr>
            <a:xfrm>
              <a:off x="305696" y="3361100"/>
              <a:ext cx="2250538" cy="4962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</a:rPr>
                <a:t>Dans la fenêtre principale, cliquez sur l’icône Réunions, puis double-cliquez sur la réunion à laquelle vous voulez participer.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114121" y="4471518"/>
              <a:ext cx="2970043" cy="972824"/>
              <a:chOff x="463577" y="3918558"/>
              <a:chExt cx="2970043" cy="972824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463577" y="4410998"/>
                <a:ext cx="1372591" cy="361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700" dirty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Dans le rappel de réunion, cliquez sur Participer en ligne.</a:t>
                </a:r>
              </a:p>
            </p:txBody>
          </p:sp>
          <p:grpSp>
            <p:nvGrpSpPr>
              <p:cNvPr id="22" name="Group 21"/>
              <p:cNvGrpSpPr>
                <a:grpSpLocks noChangeAspect="1"/>
              </p:cNvGrpSpPr>
              <p:nvPr/>
            </p:nvGrpSpPr>
            <p:grpSpPr>
              <a:xfrm>
                <a:off x="2091996" y="3918558"/>
                <a:ext cx="1341624" cy="972824"/>
                <a:chOff x="2255905" y="3400704"/>
                <a:chExt cx="1043606" cy="756728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55905" y="3400704"/>
                  <a:ext cx="1043606" cy="756728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135" name="Oval 134"/>
                <p:cNvSpPr/>
                <p:nvPr/>
              </p:nvSpPr>
              <p:spPr>
                <a:xfrm>
                  <a:off x="2763887" y="3828075"/>
                  <a:ext cx="331229" cy="319921"/>
                </a:xfrm>
                <a:prstGeom prst="ellipse">
                  <a:avLst/>
                </a:prstGeom>
                <a:noFill/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7" name="Group 56"/>
            <p:cNvGrpSpPr/>
            <p:nvPr/>
          </p:nvGrpSpPr>
          <p:grpSpPr>
            <a:xfrm>
              <a:off x="4495800" y="-2355"/>
              <a:ext cx="4648200" cy="1258827"/>
              <a:chOff x="4495800" y="0"/>
              <a:chExt cx="4648200" cy="1258827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4495800" y="0"/>
                <a:ext cx="4648200" cy="1258827"/>
              </a:xfrm>
              <a:prstGeom prst="rect">
                <a:avLst/>
              </a:prstGeom>
              <a:solidFill>
                <a:srgbClr val="00AF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Subtitle 2"/>
              <p:cNvSpPr txBox="1">
                <a:spLocks/>
              </p:cNvSpPr>
              <p:nvPr/>
            </p:nvSpPr>
            <p:spPr bwMode="auto">
              <a:xfrm>
                <a:off x="6823374" y="768613"/>
                <a:ext cx="2151186" cy="42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2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Skype Entreprise </a:t>
                </a:r>
              </a:p>
              <a:p>
                <a:pPr algn="r"/>
                <a:r>
                  <a:rPr lang="en-US" sz="800" dirty="0" smtClean="0">
                    <a:solidFill>
                      <a:schemeClr val="bg1"/>
                    </a:solidFill>
                    <a:latin typeface="Segoe UI Semilight" panose="020B0402040204020203" pitchFamily="34" charset="0"/>
                  </a:rPr>
                  <a:t>Guide de démarrage rapide</a:t>
                </a:r>
                <a:endParaRPr lang="fr-FR" sz="800" dirty="0">
                  <a:solidFill>
                    <a:schemeClr val="bg1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sp>
            <p:nvSpPr>
              <p:cNvPr id="72" name="Subtitle 2"/>
              <p:cNvSpPr txBox="1">
                <a:spLocks/>
              </p:cNvSpPr>
              <p:nvPr/>
            </p:nvSpPr>
            <p:spPr>
              <a:xfrm>
                <a:off x="4757890" y="260535"/>
                <a:ext cx="3467101" cy="3885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2000" dirty="0" smtClean="0">
                    <a:solidFill>
                      <a:schemeClr val="bg1"/>
                    </a:solidFill>
                    <a:latin typeface="Segoe UI Semibold" panose="020B0702040204020203" pitchFamily="34" charset="0"/>
                  </a:rPr>
                  <a:t>Réunions</a:t>
                </a:r>
                <a:endParaRPr lang="fr-FR" sz="2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grpSp>
            <p:nvGrpSpPr>
              <p:cNvPr id="73" name="Group 4"/>
              <p:cNvGrpSpPr>
                <a:grpSpLocks noChangeAspect="1"/>
              </p:cNvGrpSpPr>
              <p:nvPr/>
            </p:nvGrpSpPr>
            <p:grpSpPr bwMode="auto">
              <a:xfrm>
                <a:off x="7248558" y="834055"/>
                <a:ext cx="304800" cy="304800"/>
                <a:chOff x="4542" y="510"/>
                <a:chExt cx="192" cy="192"/>
              </a:xfrm>
            </p:grpSpPr>
            <p:sp>
              <p:nvSpPr>
                <p:cNvPr id="74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542" y="510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5"/>
                <p:cNvSpPr>
                  <a:spLocks/>
                </p:cNvSpPr>
                <p:nvPr/>
              </p:nvSpPr>
              <p:spPr bwMode="auto">
                <a:xfrm>
                  <a:off x="4545" y="513"/>
                  <a:ext cx="188" cy="188"/>
                </a:xfrm>
                <a:custGeom>
                  <a:avLst/>
                  <a:gdLst>
                    <a:gd name="T0" fmla="*/ 848 w 1207"/>
                    <a:gd name="T1" fmla="*/ 1207 h 1207"/>
                    <a:gd name="T2" fmla="*/ 687 w 1207"/>
                    <a:gd name="T3" fmla="*/ 1168 h 1207"/>
                    <a:gd name="T4" fmla="*/ 605 w 1207"/>
                    <a:gd name="T5" fmla="*/ 1175 h 1207"/>
                    <a:gd name="T6" fmla="*/ 36 w 1207"/>
                    <a:gd name="T7" fmla="*/ 605 h 1207"/>
                    <a:gd name="T8" fmla="*/ 42 w 1207"/>
                    <a:gd name="T9" fmla="*/ 524 h 1207"/>
                    <a:gd name="T10" fmla="*/ 0 w 1207"/>
                    <a:gd name="T11" fmla="*/ 359 h 1207"/>
                    <a:gd name="T12" fmla="*/ 359 w 1207"/>
                    <a:gd name="T13" fmla="*/ 0 h 1207"/>
                    <a:gd name="T14" fmla="*/ 522 w 1207"/>
                    <a:gd name="T15" fmla="*/ 39 h 1207"/>
                    <a:gd name="T16" fmla="*/ 604 w 1207"/>
                    <a:gd name="T17" fmla="*/ 32 h 1207"/>
                    <a:gd name="T18" fmla="*/ 1173 w 1207"/>
                    <a:gd name="T19" fmla="*/ 602 h 1207"/>
                    <a:gd name="T20" fmla="*/ 1167 w 1207"/>
                    <a:gd name="T21" fmla="*/ 684 h 1207"/>
                    <a:gd name="T22" fmla="*/ 1205 w 1207"/>
                    <a:gd name="T23" fmla="*/ 845 h 1207"/>
                    <a:gd name="T24" fmla="*/ 848 w 1207"/>
                    <a:gd name="T25" fmla="*/ 1207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07" h="1207">
                      <a:moveTo>
                        <a:pt x="848" y="1207"/>
                      </a:moveTo>
                      <a:cubicBezTo>
                        <a:pt x="792" y="1207"/>
                        <a:pt x="736" y="1194"/>
                        <a:pt x="687" y="1168"/>
                      </a:cubicBezTo>
                      <a:cubicBezTo>
                        <a:pt x="660" y="1172"/>
                        <a:pt x="632" y="1175"/>
                        <a:pt x="605" y="1175"/>
                      </a:cubicBezTo>
                      <a:cubicBezTo>
                        <a:pt x="292" y="1175"/>
                        <a:pt x="36" y="919"/>
                        <a:pt x="36" y="605"/>
                      </a:cubicBezTo>
                      <a:cubicBezTo>
                        <a:pt x="36" y="578"/>
                        <a:pt x="37" y="551"/>
                        <a:pt x="42" y="524"/>
                      </a:cubicBezTo>
                      <a:cubicBezTo>
                        <a:pt x="13" y="471"/>
                        <a:pt x="0" y="416"/>
                        <a:pt x="0" y="359"/>
                      </a:cubicBezTo>
                      <a:cubicBezTo>
                        <a:pt x="0" y="162"/>
                        <a:pt x="162" y="0"/>
                        <a:pt x="359" y="0"/>
                      </a:cubicBezTo>
                      <a:cubicBezTo>
                        <a:pt x="415" y="0"/>
                        <a:pt x="471" y="13"/>
                        <a:pt x="522" y="39"/>
                      </a:cubicBezTo>
                      <a:cubicBezTo>
                        <a:pt x="549" y="36"/>
                        <a:pt x="576" y="32"/>
                        <a:pt x="604" y="32"/>
                      </a:cubicBezTo>
                      <a:cubicBezTo>
                        <a:pt x="919" y="32"/>
                        <a:pt x="1173" y="288"/>
                        <a:pt x="1173" y="602"/>
                      </a:cubicBezTo>
                      <a:cubicBezTo>
                        <a:pt x="1173" y="629"/>
                        <a:pt x="1172" y="656"/>
                        <a:pt x="1167" y="684"/>
                      </a:cubicBezTo>
                      <a:cubicBezTo>
                        <a:pt x="1192" y="733"/>
                        <a:pt x="1205" y="789"/>
                        <a:pt x="1205" y="845"/>
                      </a:cubicBezTo>
                      <a:cubicBezTo>
                        <a:pt x="1207" y="1045"/>
                        <a:pt x="1045" y="1207"/>
                        <a:pt x="848" y="120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7"/>
                <p:cNvSpPr>
                  <a:spLocks/>
                </p:cNvSpPr>
                <p:nvPr/>
              </p:nvSpPr>
              <p:spPr bwMode="auto">
                <a:xfrm>
                  <a:off x="4599" y="556"/>
                  <a:ext cx="80" cy="101"/>
                </a:xfrm>
                <a:custGeom>
                  <a:avLst/>
                  <a:gdLst>
                    <a:gd name="T0" fmla="*/ 349 w 515"/>
                    <a:gd name="T1" fmla="*/ 272 h 643"/>
                    <a:gd name="T2" fmla="*/ 232 w 515"/>
                    <a:gd name="T3" fmla="*/ 246 h 643"/>
                    <a:gd name="T4" fmla="*/ 138 w 515"/>
                    <a:gd name="T5" fmla="*/ 179 h 643"/>
                    <a:gd name="T6" fmla="*/ 237 w 515"/>
                    <a:gd name="T7" fmla="*/ 106 h 643"/>
                    <a:gd name="T8" fmla="*/ 423 w 515"/>
                    <a:gd name="T9" fmla="*/ 197 h 643"/>
                    <a:gd name="T10" fmla="*/ 487 w 515"/>
                    <a:gd name="T11" fmla="*/ 142 h 643"/>
                    <a:gd name="T12" fmla="*/ 247 w 515"/>
                    <a:gd name="T13" fmla="*/ 0 h 643"/>
                    <a:gd name="T14" fmla="*/ 3 w 515"/>
                    <a:gd name="T15" fmla="*/ 186 h 643"/>
                    <a:gd name="T16" fmla="*/ 154 w 515"/>
                    <a:gd name="T17" fmla="*/ 354 h 643"/>
                    <a:gd name="T18" fmla="*/ 312 w 515"/>
                    <a:gd name="T19" fmla="*/ 394 h 643"/>
                    <a:gd name="T20" fmla="*/ 375 w 515"/>
                    <a:gd name="T21" fmla="*/ 458 h 643"/>
                    <a:gd name="T22" fmla="*/ 259 w 515"/>
                    <a:gd name="T23" fmla="*/ 542 h 643"/>
                    <a:gd name="T24" fmla="*/ 61 w 515"/>
                    <a:gd name="T25" fmla="*/ 429 h 643"/>
                    <a:gd name="T26" fmla="*/ 0 w 515"/>
                    <a:gd name="T27" fmla="*/ 486 h 643"/>
                    <a:gd name="T28" fmla="*/ 259 w 515"/>
                    <a:gd name="T29" fmla="*/ 643 h 643"/>
                    <a:gd name="T30" fmla="*/ 515 w 515"/>
                    <a:gd name="T31" fmla="*/ 448 h 643"/>
                    <a:gd name="T32" fmla="*/ 349 w 515"/>
                    <a:gd name="T33" fmla="*/ 272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5" h="643">
                      <a:moveTo>
                        <a:pt x="349" y="272"/>
                      </a:moveTo>
                      <a:lnTo>
                        <a:pt x="232" y="246"/>
                      </a:lnTo>
                      <a:cubicBezTo>
                        <a:pt x="187" y="237"/>
                        <a:pt x="138" y="222"/>
                        <a:pt x="138" y="179"/>
                      </a:cubicBezTo>
                      <a:cubicBezTo>
                        <a:pt x="138" y="136"/>
                        <a:pt x="171" y="106"/>
                        <a:pt x="237" y="106"/>
                      </a:cubicBezTo>
                      <a:cubicBezTo>
                        <a:pt x="368" y="106"/>
                        <a:pt x="357" y="197"/>
                        <a:pt x="423" y="197"/>
                      </a:cubicBezTo>
                      <a:cubicBezTo>
                        <a:pt x="456" y="197"/>
                        <a:pt x="487" y="178"/>
                        <a:pt x="487" y="142"/>
                      </a:cubicBezTo>
                      <a:cubicBezTo>
                        <a:pt x="487" y="61"/>
                        <a:pt x="357" y="0"/>
                        <a:pt x="247" y="0"/>
                      </a:cubicBezTo>
                      <a:cubicBezTo>
                        <a:pt x="128" y="0"/>
                        <a:pt x="3" y="50"/>
                        <a:pt x="3" y="186"/>
                      </a:cubicBezTo>
                      <a:cubicBezTo>
                        <a:pt x="3" y="251"/>
                        <a:pt x="26" y="322"/>
                        <a:pt x="154" y="354"/>
                      </a:cubicBezTo>
                      <a:lnTo>
                        <a:pt x="312" y="394"/>
                      </a:lnTo>
                      <a:cubicBezTo>
                        <a:pt x="360" y="406"/>
                        <a:pt x="375" y="434"/>
                        <a:pt x="375" y="458"/>
                      </a:cubicBezTo>
                      <a:cubicBezTo>
                        <a:pt x="375" y="499"/>
                        <a:pt x="331" y="542"/>
                        <a:pt x="259" y="542"/>
                      </a:cubicBezTo>
                      <a:cubicBezTo>
                        <a:pt x="117" y="542"/>
                        <a:pt x="138" y="429"/>
                        <a:pt x="61" y="429"/>
                      </a:cubicBezTo>
                      <a:cubicBezTo>
                        <a:pt x="27" y="429"/>
                        <a:pt x="0" y="453"/>
                        <a:pt x="0" y="486"/>
                      </a:cubicBezTo>
                      <a:cubicBezTo>
                        <a:pt x="0" y="552"/>
                        <a:pt x="82" y="643"/>
                        <a:pt x="259" y="643"/>
                      </a:cubicBezTo>
                      <a:cubicBezTo>
                        <a:pt x="429" y="643"/>
                        <a:pt x="515" y="558"/>
                        <a:pt x="515" y="448"/>
                      </a:cubicBezTo>
                      <a:cubicBezTo>
                        <a:pt x="512" y="376"/>
                        <a:pt x="477" y="301"/>
                        <a:pt x="349" y="272"/>
                      </a:cubicBezTo>
                      <a:close/>
                    </a:path>
                  </a:pathLst>
                </a:custGeom>
                <a:solidFill>
                  <a:srgbClr val="00ADE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83" name="Group 82"/>
            <p:cNvGrpSpPr/>
            <p:nvPr/>
          </p:nvGrpSpPr>
          <p:grpSpPr>
            <a:xfrm>
              <a:off x="4498069" y="3977"/>
              <a:ext cx="4648200" cy="1258827"/>
              <a:chOff x="4495800" y="-2355"/>
              <a:chExt cx="4648200" cy="1258827"/>
            </a:xfrm>
          </p:grpSpPr>
          <p:grpSp>
            <p:nvGrpSpPr>
              <p:cNvPr id="84" name="Group 83"/>
              <p:cNvGrpSpPr/>
              <p:nvPr/>
            </p:nvGrpSpPr>
            <p:grpSpPr>
              <a:xfrm>
                <a:off x="4495800" y="-2355"/>
                <a:ext cx="4648200" cy="1258827"/>
                <a:chOff x="4495800" y="0"/>
                <a:chExt cx="4648200" cy="1258827"/>
              </a:xfrm>
            </p:grpSpPr>
            <p:sp>
              <p:nvSpPr>
                <p:cNvPr id="93" name="Rectangle 92"/>
                <p:cNvSpPr/>
                <p:nvPr/>
              </p:nvSpPr>
              <p:spPr>
                <a:xfrm>
                  <a:off x="4495800" y="0"/>
                  <a:ext cx="4648200" cy="1258827"/>
                </a:xfrm>
                <a:prstGeom prst="rect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4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7248558" y="834055"/>
                  <a:ext cx="304800" cy="304800"/>
                  <a:chOff x="4542" y="510"/>
                  <a:chExt cx="192" cy="192"/>
                </a:xfrm>
              </p:grpSpPr>
              <p:sp>
                <p:nvSpPr>
                  <p:cNvPr id="95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542" y="510"/>
                    <a:ext cx="19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6" name="Freeform 7"/>
                  <p:cNvSpPr>
                    <a:spLocks/>
                  </p:cNvSpPr>
                  <p:nvPr/>
                </p:nvSpPr>
                <p:spPr bwMode="auto">
                  <a:xfrm>
                    <a:off x="4599" y="556"/>
                    <a:ext cx="80" cy="101"/>
                  </a:xfrm>
                  <a:custGeom>
                    <a:avLst/>
                    <a:gdLst>
                      <a:gd name="T0" fmla="*/ 349 w 515"/>
                      <a:gd name="T1" fmla="*/ 272 h 643"/>
                      <a:gd name="T2" fmla="*/ 232 w 515"/>
                      <a:gd name="T3" fmla="*/ 246 h 643"/>
                      <a:gd name="T4" fmla="*/ 138 w 515"/>
                      <a:gd name="T5" fmla="*/ 179 h 643"/>
                      <a:gd name="T6" fmla="*/ 237 w 515"/>
                      <a:gd name="T7" fmla="*/ 106 h 643"/>
                      <a:gd name="T8" fmla="*/ 423 w 515"/>
                      <a:gd name="T9" fmla="*/ 197 h 643"/>
                      <a:gd name="T10" fmla="*/ 487 w 515"/>
                      <a:gd name="T11" fmla="*/ 142 h 643"/>
                      <a:gd name="T12" fmla="*/ 247 w 515"/>
                      <a:gd name="T13" fmla="*/ 0 h 643"/>
                      <a:gd name="T14" fmla="*/ 3 w 515"/>
                      <a:gd name="T15" fmla="*/ 186 h 643"/>
                      <a:gd name="T16" fmla="*/ 154 w 515"/>
                      <a:gd name="T17" fmla="*/ 354 h 643"/>
                      <a:gd name="T18" fmla="*/ 312 w 515"/>
                      <a:gd name="T19" fmla="*/ 394 h 643"/>
                      <a:gd name="T20" fmla="*/ 375 w 515"/>
                      <a:gd name="T21" fmla="*/ 458 h 643"/>
                      <a:gd name="T22" fmla="*/ 259 w 515"/>
                      <a:gd name="T23" fmla="*/ 542 h 643"/>
                      <a:gd name="T24" fmla="*/ 61 w 515"/>
                      <a:gd name="T25" fmla="*/ 429 h 643"/>
                      <a:gd name="T26" fmla="*/ 0 w 515"/>
                      <a:gd name="T27" fmla="*/ 486 h 643"/>
                      <a:gd name="T28" fmla="*/ 259 w 515"/>
                      <a:gd name="T29" fmla="*/ 643 h 643"/>
                      <a:gd name="T30" fmla="*/ 515 w 515"/>
                      <a:gd name="T31" fmla="*/ 448 h 643"/>
                      <a:gd name="T32" fmla="*/ 349 w 515"/>
                      <a:gd name="T33" fmla="*/ 272 h 6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15" h="643">
                        <a:moveTo>
                          <a:pt x="349" y="272"/>
                        </a:moveTo>
                        <a:lnTo>
                          <a:pt x="232" y="246"/>
                        </a:lnTo>
                        <a:cubicBezTo>
                          <a:pt x="187" y="237"/>
                          <a:pt x="138" y="222"/>
                          <a:pt x="138" y="179"/>
                        </a:cubicBezTo>
                        <a:cubicBezTo>
                          <a:pt x="138" y="136"/>
                          <a:pt x="171" y="106"/>
                          <a:pt x="237" y="106"/>
                        </a:cubicBezTo>
                        <a:cubicBezTo>
                          <a:pt x="368" y="106"/>
                          <a:pt x="357" y="197"/>
                          <a:pt x="423" y="197"/>
                        </a:cubicBezTo>
                        <a:cubicBezTo>
                          <a:pt x="456" y="197"/>
                          <a:pt x="487" y="178"/>
                          <a:pt x="487" y="142"/>
                        </a:cubicBezTo>
                        <a:cubicBezTo>
                          <a:pt x="487" y="61"/>
                          <a:pt x="357" y="0"/>
                          <a:pt x="247" y="0"/>
                        </a:cubicBezTo>
                        <a:cubicBezTo>
                          <a:pt x="128" y="0"/>
                          <a:pt x="3" y="50"/>
                          <a:pt x="3" y="186"/>
                        </a:cubicBezTo>
                        <a:cubicBezTo>
                          <a:pt x="3" y="251"/>
                          <a:pt x="26" y="322"/>
                          <a:pt x="154" y="354"/>
                        </a:cubicBezTo>
                        <a:lnTo>
                          <a:pt x="312" y="394"/>
                        </a:lnTo>
                        <a:cubicBezTo>
                          <a:pt x="360" y="406"/>
                          <a:pt x="375" y="434"/>
                          <a:pt x="375" y="458"/>
                        </a:cubicBezTo>
                        <a:cubicBezTo>
                          <a:pt x="375" y="499"/>
                          <a:pt x="331" y="542"/>
                          <a:pt x="259" y="542"/>
                        </a:cubicBezTo>
                        <a:cubicBezTo>
                          <a:pt x="117" y="542"/>
                          <a:pt x="138" y="429"/>
                          <a:pt x="61" y="429"/>
                        </a:cubicBezTo>
                        <a:cubicBezTo>
                          <a:pt x="27" y="429"/>
                          <a:pt x="0" y="453"/>
                          <a:pt x="0" y="486"/>
                        </a:cubicBezTo>
                        <a:cubicBezTo>
                          <a:pt x="0" y="552"/>
                          <a:pt x="82" y="643"/>
                          <a:pt x="259" y="643"/>
                        </a:cubicBezTo>
                        <a:cubicBezTo>
                          <a:pt x="429" y="643"/>
                          <a:pt x="515" y="558"/>
                          <a:pt x="515" y="448"/>
                        </a:cubicBezTo>
                        <a:cubicBezTo>
                          <a:pt x="512" y="376"/>
                          <a:pt x="477" y="301"/>
                          <a:pt x="349" y="272"/>
                        </a:cubicBezTo>
                        <a:close/>
                      </a:path>
                    </a:pathLst>
                  </a:custGeom>
                  <a:solidFill>
                    <a:srgbClr val="00ADE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5" name="Subtitle 2"/>
              <p:cNvSpPr txBox="1">
                <a:spLocks/>
              </p:cNvSpPr>
              <p:nvPr/>
            </p:nvSpPr>
            <p:spPr>
              <a:xfrm>
                <a:off x="7506326" y="720140"/>
                <a:ext cx="1447176" cy="3885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dirty="0" smtClean="0">
                    <a:solidFill>
                      <a:schemeClr val="bg1"/>
                    </a:solidFill>
                    <a:latin typeface="Segoe UI Semibold" panose="020B0702040204020203" pitchFamily="34" charset="0"/>
                  </a:rPr>
                  <a:t>Réunions</a:t>
                </a:r>
                <a:endParaRPr lang="fr-FR" sz="2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86" name="Subtitle 2"/>
              <p:cNvSpPr txBox="1">
                <a:spLocks/>
              </p:cNvSpPr>
              <p:nvPr/>
            </p:nvSpPr>
            <p:spPr bwMode="auto">
              <a:xfrm>
                <a:off x="4998309" y="114167"/>
                <a:ext cx="2151186" cy="42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Skype Entreprise </a:t>
                </a:r>
              </a:p>
              <a:p>
                <a:pPr algn="l"/>
                <a:r>
                  <a:rPr lang="en-US" sz="800" dirty="0" smtClean="0">
                    <a:solidFill>
                      <a:schemeClr val="bg1"/>
                    </a:solidFill>
                    <a:latin typeface="Segoe UI Semilight" panose="020B0402040204020203" pitchFamily="34" charset="0"/>
                  </a:rPr>
                  <a:t>Guide de démarrage rapide</a:t>
                </a:r>
                <a:endParaRPr lang="fr-FR" sz="800" dirty="0">
                  <a:solidFill>
                    <a:schemeClr val="bg1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grpSp>
            <p:nvGrpSpPr>
              <p:cNvPr id="87" name="Group 4"/>
              <p:cNvGrpSpPr>
                <a:grpSpLocks noChangeAspect="1"/>
              </p:cNvGrpSpPr>
              <p:nvPr/>
            </p:nvGrpSpPr>
            <p:grpSpPr bwMode="auto">
              <a:xfrm>
                <a:off x="4724398" y="172309"/>
                <a:ext cx="304800" cy="304800"/>
                <a:chOff x="4542" y="510"/>
                <a:chExt cx="192" cy="192"/>
              </a:xfrm>
            </p:grpSpPr>
            <p:sp>
              <p:nvSpPr>
                <p:cNvPr id="90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542" y="510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5"/>
                <p:cNvSpPr>
                  <a:spLocks/>
                </p:cNvSpPr>
                <p:nvPr/>
              </p:nvSpPr>
              <p:spPr bwMode="auto">
                <a:xfrm>
                  <a:off x="4545" y="513"/>
                  <a:ext cx="188" cy="188"/>
                </a:xfrm>
                <a:custGeom>
                  <a:avLst/>
                  <a:gdLst>
                    <a:gd name="T0" fmla="*/ 848 w 1207"/>
                    <a:gd name="T1" fmla="*/ 1207 h 1207"/>
                    <a:gd name="T2" fmla="*/ 687 w 1207"/>
                    <a:gd name="T3" fmla="*/ 1168 h 1207"/>
                    <a:gd name="T4" fmla="*/ 605 w 1207"/>
                    <a:gd name="T5" fmla="*/ 1175 h 1207"/>
                    <a:gd name="T6" fmla="*/ 36 w 1207"/>
                    <a:gd name="T7" fmla="*/ 605 h 1207"/>
                    <a:gd name="T8" fmla="*/ 42 w 1207"/>
                    <a:gd name="T9" fmla="*/ 524 h 1207"/>
                    <a:gd name="T10" fmla="*/ 0 w 1207"/>
                    <a:gd name="T11" fmla="*/ 359 h 1207"/>
                    <a:gd name="T12" fmla="*/ 359 w 1207"/>
                    <a:gd name="T13" fmla="*/ 0 h 1207"/>
                    <a:gd name="T14" fmla="*/ 522 w 1207"/>
                    <a:gd name="T15" fmla="*/ 39 h 1207"/>
                    <a:gd name="T16" fmla="*/ 604 w 1207"/>
                    <a:gd name="T17" fmla="*/ 32 h 1207"/>
                    <a:gd name="T18" fmla="*/ 1173 w 1207"/>
                    <a:gd name="T19" fmla="*/ 602 h 1207"/>
                    <a:gd name="T20" fmla="*/ 1167 w 1207"/>
                    <a:gd name="T21" fmla="*/ 684 h 1207"/>
                    <a:gd name="T22" fmla="*/ 1205 w 1207"/>
                    <a:gd name="T23" fmla="*/ 845 h 1207"/>
                    <a:gd name="T24" fmla="*/ 848 w 1207"/>
                    <a:gd name="T25" fmla="*/ 1207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07" h="1207">
                      <a:moveTo>
                        <a:pt x="848" y="1207"/>
                      </a:moveTo>
                      <a:cubicBezTo>
                        <a:pt x="792" y="1207"/>
                        <a:pt x="736" y="1194"/>
                        <a:pt x="687" y="1168"/>
                      </a:cubicBezTo>
                      <a:cubicBezTo>
                        <a:pt x="660" y="1172"/>
                        <a:pt x="632" y="1175"/>
                        <a:pt x="605" y="1175"/>
                      </a:cubicBezTo>
                      <a:cubicBezTo>
                        <a:pt x="292" y="1175"/>
                        <a:pt x="36" y="919"/>
                        <a:pt x="36" y="605"/>
                      </a:cubicBezTo>
                      <a:cubicBezTo>
                        <a:pt x="36" y="578"/>
                        <a:pt x="37" y="551"/>
                        <a:pt x="42" y="524"/>
                      </a:cubicBezTo>
                      <a:cubicBezTo>
                        <a:pt x="13" y="471"/>
                        <a:pt x="0" y="416"/>
                        <a:pt x="0" y="359"/>
                      </a:cubicBezTo>
                      <a:cubicBezTo>
                        <a:pt x="0" y="162"/>
                        <a:pt x="162" y="0"/>
                        <a:pt x="359" y="0"/>
                      </a:cubicBezTo>
                      <a:cubicBezTo>
                        <a:pt x="415" y="0"/>
                        <a:pt x="471" y="13"/>
                        <a:pt x="522" y="39"/>
                      </a:cubicBezTo>
                      <a:cubicBezTo>
                        <a:pt x="549" y="36"/>
                        <a:pt x="576" y="32"/>
                        <a:pt x="604" y="32"/>
                      </a:cubicBezTo>
                      <a:cubicBezTo>
                        <a:pt x="919" y="32"/>
                        <a:pt x="1173" y="288"/>
                        <a:pt x="1173" y="602"/>
                      </a:cubicBezTo>
                      <a:cubicBezTo>
                        <a:pt x="1173" y="629"/>
                        <a:pt x="1172" y="656"/>
                        <a:pt x="1167" y="684"/>
                      </a:cubicBezTo>
                      <a:cubicBezTo>
                        <a:pt x="1192" y="733"/>
                        <a:pt x="1205" y="789"/>
                        <a:pt x="1205" y="845"/>
                      </a:cubicBezTo>
                      <a:cubicBezTo>
                        <a:pt x="1207" y="1045"/>
                        <a:pt x="1045" y="1207"/>
                        <a:pt x="848" y="120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7"/>
                <p:cNvSpPr>
                  <a:spLocks/>
                </p:cNvSpPr>
                <p:nvPr/>
              </p:nvSpPr>
              <p:spPr bwMode="auto">
                <a:xfrm>
                  <a:off x="4599" y="556"/>
                  <a:ext cx="80" cy="101"/>
                </a:xfrm>
                <a:custGeom>
                  <a:avLst/>
                  <a:gdLst>
                    <a:gd name="T0" fmla="*/ 349 w 515"/>
                    <a:gd name="T1" fmla="*/ 272 h 643"/>
                    <a:gd name="T2" fmla="*/ 232 w 515"/>
                    <a:gd name="T3" fmla="*/ 246 h 643"/>
                    <a:gd name="T4" fmla="*/ 138 w 515"/>
                    <a:gd name="T5" fmla="*/ 179 h 643"/>
                    <a:gd name="T6" fmla="*/ 237 w 515"/>
                    <a:gd name="T7" fmla="*/ 106 h 643"/>
                    <a:gd name="T8" fmla="*/ 423 w 515"/>
                    <a:gd name="T9" fmla="*/ 197 h 643"/>
                    <a:gd name="T10" fmla="*/ 487 w 515"/>
                    <a:gd name="T11" fmla="*/ 142 h 643"/>
                    <a:gd name="T12" fmla="*/ 247 w 515"/>
                    <a:gd name="T13" fmla="*/ 0 h 643"/>
                    <a:gd name="T14" fmla="*/ 3 w 515"/>
                    <a:gd name="T15" fmla="*/ 186 h 643"/>
                    <a:gd name="T16" fmla="*/ 154 w 515"/>
                    <a:gd name="T17" fmla="*/ 354 h 643"/>
                    <a:gd name="T18" fmla="*/ 312 w 515"/>
                    <a:gd name="T19" fmla="*/ 394 h 643"/>
                    <a:gd name="T20" fmla="*/ 375 w 515"/>
                    <a:gd name="T21" fmla="*/ 458 h 643"/>
                    <a:gd name="T22" fmla="*/ 259 w 515"/>
                    <a:gd name="T23" fmla="*/ 542 h 643"/>
                    <a:gd name="T24" fmla="*/ 61 w 515"/>
                    <a:gd name="T25" fmla="*/ 429 h 643"/>
                    <a:gd name="T26" fmla="*/ 0 w 515"/>
                    <a:gd name="T27" fmla="*/ 486 h 643"/>
                    <a:gd name="T28" fmla="*/ 259 w 515"/>
                    <a:gd name="T29" fmla="*/ 643 h 643"/>
                    <a:gd name="T30" fmla="*/ 515 w 515"/>
                    <a:gd name="T31" fmla="*/ 448 h 643"/>
                    <a:gd name="T32" fmla="*/ 349 w 515"/>
                    <a:gd name="T33" fmla="*/ 272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5" h="643">
                      <a:moveTo>
                        <a:pt x="349" y="272"/>
                      </a:moveTo>
                      <a:lnTo>
                        <a:pt x="232" y="246"/>
                      </a:lnTo>
                      <a:cubicBezTo>
                        <a:pt x="187" y="237"/>
                        <a:pt x="138" y="222"/>
                        <a:pt x="138" y="179"/>
                      </a:cubicBezTo>
                      <a:cubicBezTo>
                        <a:pt x="138" y="136"/>
                        <a:pt x="171" y="106"/>
                        <a:pt x="237" y="106"/>
                      </a:cubicBezTo>
                      <a:cubicBezTo>
                        <a:pt x="368" y="106"/>
                        <a:pt x="357" y="197"/>
                        <a:pt x="423" y="197"/>
                      </a:cubicBezTo>
                      <a:cubicBezTo>
                        <a:pt x="456" y="197"/>
                        <a:pt x="487" y="178"/>
                        <a:pt x="487" y="142"/>
                      </a:cubicBezTo>
                      <a:cubicBezTo>
                        <a:pt x="487" y="61"/>
                        <a:pt x="357" y="0"/>
                        <a:pt x="247" y="0"/>
                      </a:cubicBezTo>
                      <a:cubicBezTo>
                        <a:pt x="128" y="0"/>
                        <a:pt x="3" y="50"/>
                        <a:pt x="3" y="186"/>
                      </a:cubicBezTo>
                      <a:cubicBezTo>
                        <a:pt x="3" y="251"/>
                        <a:pt x="26" y="322"/>
                        <a:pt x="154" y="354"/>
                      </a:cubicBezTo>
                      <a:lnTo>
                        <a:pt x="312" y="394"/>
                      </a:lnTo>
                      <a:cubicBezTo>
                        <a:pt x="360" y="406"/>
                        <a:pt x="375" y="434"/>
                        <a:pt x="375" y="458"/>
                      </a:cubicBezTo>
                      <a:cubicBezTo>
                        <a:pt x="375" y="499"/>
                        <a:pt x="331" y="542"/>
                        <a:pt x="259" y="542"/>
                      </a:cubicBezTo>
                      <a:cubicBezTo>
                        <a:pt x="117" y="542"/>
                        <a:pt x="138" y="429"/>
                        <a:pt x="61" y="429"/>
                      </a:cubicBezTo>
                      <a:cubicBezTo>
                        <a:pt x="27" y="429"/>
                        <a:pt x="0" y="453"/>
                        <a:pt x="0" y="486"/>
                      </a:cubicBezTo>
                      <a:cubicBezTo>
                        <a:pt x="0" y="552"/>
                        <a:pt x="82" y="643"/>
                        <a:pt x="259" y="643"/>
                      </a:cubicBezTo>
                      <a:cubicBezTo>
                        <a:pt x="429" y="643"/>
                        <a:pt x="515" y="558"/>
                        <a:pt x="515" y="448"/>
                      </a:cubicBezTo>
                      <a:cubicBezTo>
                        <a:pt x="512" y="376"/>
                        <a:pt x="477" y="301"/>
                        <a:pt x="349" y="272"/>
                      </a:cubicBezTo>
                      <a:close/>
                    </a:path>
                  </a:pathLst>
                </a:custGeom>
                <a:solidFill>
                  <a:srgbClr val="00ADE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282228" y="200333"/>
              <a:ext cx="3888970" cy="2925355"/>
              <a:chOff x="-4309464" y="565002"/>
              <a:chExt cx="3888970" cy="2925355"/>
            </a:xfrm>
          </p:grpSpPr>
          <p:sp>
            <p:nvSpPr>
              <p:cNvPr id="115" name="TextBox 114"/>
              <p:cNvSpPr txBox="1"/>
              <p:nvPr/>
            </p:nvSpPr>
            <p:spPr>
              <a:xfrm>
                <a:off x="-4285996" y="565002"/>
                <a:ext cx="275964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latin typeface="Segoe UI" pitchFamily="34" charset="0"/>
                  </a:rPr>
                  <a:t>Choisir votre vue</a:t>
                </a:r>
                <a:endParaRPr lang="fr-FR" sz="9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Dans la fenêtre de conversation, cliquez sur la flèche </a:t>
                </a:r>
                <a:r>
                  <a:rPr lang="en-US" sz="800" b="1" dirty="0" smtClean="0">
                    <a:latin typeface="Segoe UI" pitchFamily="34" charset="0"/>
                  </a:rPr>
                  <a:t>Isoler la galerie des vidéos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-1526350" y="646695"/>
                <a:ext cx="1067298" cy="1319174"/>
                <a:chOff x="3238346" y="347958"/>
                <a:chExt cx="1067298" cy="1319174"/>
              </a:xfrm>
            </p:grpSpPr>
            <p:grpSp>
              <p:nvGrpSpPr>
                <p:cNvPr id="137" name="Group 136"/>
                <p:cNvGrpSpPr/>
                <p:nvPr/>
              </p:nvGrpSpPr>
              <p:grpSpPr>
                <a:xfrm>
                  <a:off x="3284556" y="507660"/>
                  <a:ext cx="974878" cy="1158136"/>
                  <a:chOff x="1008631" y="423987"/>
                  <a:chExt cx="974878" cy="1158136"/>
                </a:xfrm>
              </p:grpSpPr>
              <p:pic>
                <p:nvPicPr>
                  <p:cNvPr id="140" name="Picture 139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008631" y="423987"/>
                    <a:ext cx="201980" cy="201980"/>
                  </a:xfrm>
                  <a:prstGeom prst="rect">
                    <a:avLst/>
                  </a:prstGeom>
                </p:spPr>
              </p:pic>
              <p:pic>
                <p:nvPicPr>
                  <p:cNvPr id="141" name="Picture 140"/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008631" y="607245"/>
                    <a:ext cx="974878" cy="974878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</p:grpSp>
            <p:sp>
              <p:nvSpPr>
                <p:cNvPr id="138" name="TextBox 137"/>
                <p:cNvSpPr txBox="1"/>
                <p:nvPr/>
              </p:nvSpPr>
              <p:spPr>
                <a:xfrm>
                  <a:off x="3238346" y="1482466"/>
                  <a:ext cx="106729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 smtClean="0">
                      <a:solidFill>
                        <a:schemeClr val="bg1"/>
                      </a:solidFill>
                      <a:latin typeface="Segoe UI" panose="020B0502040204020203" pitchFamily="34" charset="0"/>
                    </a:rPr>
                    <a:t>Pam McCullough</a:t>
                  </a:r>
                  <a:endParaRPr lang="fr-FR" sz="60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3369349" y="347958"/>
                  <a:ext cx="199239" cy="19736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1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</p:grpSp>
          <p:sp>
            <p:nvSpPr>
              <p:cNvPr id="117" name="TextBox 116"/>
              <p:cNvSpPr txBox="1"/>
              <p:nvPr/>
            </p:nvSpPr>
            <p:spPr>
              <a:xfrm>
                <a:off x="-4279505" y="1980511"/>
                <a:ext cx="3389019" cy="6926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01638" indent="-171450">
                  <a:lnSpc>
                    <a:spcPct val="125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</a:rPr>
                  <a:t>Vue Contenu </a:t>
                </a:r>
                <a:r>
                  <a:rPr lang="en-US" sz="800" dirty="0" smtClean="0">
                    <a:latin typeface="Segoe UI" pitchFamily="34" charset="0"/>
                  </a:rPr>
                  <a:t>affiche uniquement le contenu de la réunion. </a:t>
                </a:r>
              </a:p>
              <a:p>
                <a:pPr marL="401638" indent="-171450">
                  <a:lnSpc>
                    <a:spcPct val="125000"/>
                  </a:lnSpc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</a:rPr>
                  <a:t>Vue réduite</a:t>
                </a:r>
                <a:r>
                  <a:rPr sz="800" dirty="0" smtClean="0"/>
                  <a:t> </a:t>
                </a:r>
                <a:r>
                  <a:rPr lang="en-US" sz="800" dirty="0" smtClean="0">
                    <a:latin typeface="Segoe UI" pitchFamily="34" charset="0"/>
                  </a:rPr>
                  <a:t>affiche les photos des participants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dans</a:t>
                </a:r>
                <a:r>
                  <a:rPr lang="en-US" sz="800" dirty="0" smtClean="0">
                    <a:latin typeface="Segoe UI" pitchFamily="34" charset="0"/>
                  </a:rPr>
                  <a:t> une </a:t>
                </a:r>
                <a:r>
                  <a:rPr lang="en-US" sz="800" dirty="0" err="1" smtClean="0">
                    <a:latin typeface="Segoe UI" pitchFamily="34" charset="0"/>
                  </a:rPr>
                  <a:t>fenêtre</a:t>
                </a:r>
                <a:r>
                  <a:rPr lang="en-US" sz="800" dirty="0" smtClean="0">
                    <a:latin typeface="Segoe UI" pitchFamily="34" charset="0"/>
                  </a:rPr>
                  <a:t>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compacte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>
                <a:off x="-2687698" y="2176709"/>
                <a:ext cx="2184780" cy="786380"/>
                <a:chOff x="1210605" y="2871220"/>
                <a:chExt cx="2184780" cy="786380"/>
              </a:xfrm>
            </p:grpSpPr>
            <p:grpSp>
              <p:nvGrpSpPr>
                <p:cNvPr id="120" name="Group 119"/>
                <p:cNvGrpSpPr>
                  <a:grpSpLocks noChangeAspect="1"/>
                </p:cNvGrpSpPr>
                <p:nvPr/>
              </p:nvGrpSpPr>
              <p:grpSpPr>
                <a:xfrm>
                  <a:off x="1210605" y="3048799"/>
                  <a:ext cx="2178212" cy="608801"/>
                  <a:chOff x="564988" y="2743775"/>
                  <a:chExt cx="3269548" cy="913825"/>
                </a:xfrm>
              </p:grpSpPr>
              <p:pic>
                <p:nvPicPr>
                  <p:cNvPr id="131" name="Picture 130"/>
                  <p:cNvPicPr>
                    <a:picLocks noChangeAspect="1"/>
                  </p:cNvPicPr>
                  <p:nvPr/>
                </p:nvPicPr>
                <p:blipFill rotWithShape="1">
                  <a:blip r:embed="rId12"/>
                  <a:srcRect b="58903"/>
                  <a:stretch/>
                </p:blipFill>
                <p:spPr>
                  <a:xfrm>
                    <a:off x="564988" y="2753559"/>
                    <a:ext cx="3269548" cy="904041"/>
                  </a:xfrm>
                  <a:prstGeom prst="rect">
                    <a:avLst/>
                  </a:prstGeom>
                  <a:gradFill flip="none" rotWithShape="1">
                    <a:gsLst>
                      <a:gs pos="5400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</p:pic>
              <p:grpSp>
                <p:nvGrpSpPr>
                  <p:cNvPr id="132" name="Group 131"/>
                  <p:cNvGrpSpPr/>
                  <p:nvPr/>
                </p:nvGrpSpPr>
                <p:grpSpPr>
                  <a:xfrm>
                    <a:off x="567868" y="2743775"/>
                    <a:ext cx="3266668" cy="285714"/>
                    <a:chOff x="388449" y="2204638"/>
                    <a:chExt cx="3266667" cy="285714"/>
                  </a:xfrm>
                </p:grpSpPr>
                <p:pic>
                  <p:nvPicPr>
                    <p:cNvPr id="133" name="Picture 132"/>
                    <p:cNvPicPr>
                      <a:picLocks noChangeAspect="1"/>
                    </p:cNvPicPr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88449" y="2204638"/>
                      <a:ext cx="3266667" cy="28571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6" name="Rectangle 135"/>
                    <p:cNvSpPr/>
                    <p:nvPr/>
                  </p:nvSpPr>
                  <p:spPr>
                    <a:xfrm>
                      <a:off x="685490" y="2273726"/>
                      <a:ext cx="1505031" cy="176855"/>
                    </a:xfrm>
                    <a:prstGeom prst="rect">
                      <a:avLst/>
                    </a:prstGeom>
                    <a:solidFill>
                      <a:srgbClr val="00AF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500" dirty="0" smtClean="0">
                          <a:latin typeface="Segoe UI" panose="020B0502040204020203" pitchFamily="34" charset="0"/>
                        </a:rPr>
                        <a:t>Conversation (3 participants)</a:t>
                      </a:r>
                      <a:endParaRPr lang="fr-FR" sz="5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Oval 120"/>
                <p:cNvSpPr/>
                <p:nvPr/>
              </p:nvSpPr>
              <p:spPr>
                <a:xfrm>
                  <a:off x="2449471" y="2871220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>
                      <a:latin typeface="Segoe UI Semibold" panose="020B0702040204020203" pitchFamily="34" charset="0"/>
                    </a:rPr>
                    <a:t>2</a:t>
                  </a:r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2653970" y="2871220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3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3197454" y="2877287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4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</p:grpSp>
          <p:sp>
            <p:nvSpPr>
              <p:cNvPr id="119" name="TextBox 118"/>
              <p:cNvSpPr txBox="1"/>
              <p:nvPr/>
            </p:nvSpPr>
            <p:spPr>
              <a:xfrm>
                <a:off x="-4290099" y="1178550"/>
                <a:ext cx="2892582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2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Choisir une disposition</a:t>
                </a:r>
                <a:r>
                  <a:rPr lang="en-US" sz="800" dirty="0" smtClean="0">
                    <a:latin typeface="Segoe UI" pitchFamily="34" charset="0"/>
                  </a:rPr>
                  <a:t>, puis choisissez une vue :</a:t>
                </a:r>
              </a:p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</a:rPr>
                  <a:t>Vue Galerie </a:t>
                </a:r>
                <a:r>
                  <a:rPr lang="en-US" sz="800" dirty="0" smtClean="0">
                    <a:latin typeface="Segoe UI" pitchFamily="34" charset="0"/>
                  </a:rPr>
                  <a:t>affiche le flux vidéo de tout le monde.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401638" indent="-17145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b="1" dirty="0">
                    <a:latin typeface="Segoe UI" pitchFamily="34" charset="0"/>
                  </a:rPr>
                  <a:t>Vue Présentateur</a:t>
                </a:r>
                <a:r>
                  <a:rPr sz="800" dirty="0" smtClean="0"/>
                  <a:t> </a:t>
                </a:r>
                <a:r>
                  <a:rPr lang="en-US" sz="800" dirty="0" smtClean="0">
                    <a:latin typeface="Segoe UI" pitchFamily="34" charset="0"/>
                  </a:rPr>
                  <a:t>affiche le flux vidéo du présentateur uniquement.  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-4309464" y="2590111"/>
                <a:ext cx="3888970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3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</a:t>
                </a:r>
                <a:r>
                  <a:rPr lang="en-US" sz="800" b="1" dirty="0">
                    <a:latin typeface="Segoe UI" pitchFamily="34" charset="0"/>
                  </a:rPr>
                  <a:t>Mode </a:t>
                </a:r>
                <a:r>
                  <a:rPr lang="en-US" sz="800" b="1" dirty="0" err="1">
                    <a:latin typeface="Segoe UI" pitchFamily="34" charset="0"/>
                  </a:rPr>
                  <a:t>plein</a:t>
                </a:r>
                <a:r>
                  <a:rPr lang="en-US" sz="800" b="1" dirty="0">
                    <a:latin typeface="Segoe UI" pitchFamily="34" charset="0"/>
                  </a:rPr>
                  <a:t> </a:t>
                </a:r>
                <a:r>
                  <a:rPr lang="pl-PL" sz="800" b="1" dirty="0" smtClean="0">
                    <a:latin typeface="Segoe UI" pitchFamily="34" charset="0"/>
                  </a:rPr>
                  <a:t/>
                </a:r>
                <a:br>
                  <a:rPr lang="pl-PL" sz="800" b="1" dirty="0" smtClean="0">
                    <a:latin typeface="Segoe UI" pitchFamily="34" charset="0"/>
                  </a:rPr>
                </a:br>
                <a:r>
                  <a:rPr lang="en-US" sz="800" b="1" dirty="0" err="1" smtClean="0">
                    <a:latin typeface="Segoe UI" pitchFamily="34" charset="0"/>
                  </a:rPr>
                  <a:t>écran</a:t>
                </a:r>
                <a:r>
                  <a:rPr lang="en-US" sz="800" b="1" dirty="0" smtClean="0">
                    <a:latin typeface="Segoe UI" pitchFamily="34" charset="0"/>
                  </a:rPr>
                  <a:t> </a:t>
                </a:r>
                <a:r>
                  <a:rPr lang="en-US" sz="800" dirty="0" smtClean="0">
                    <a:latin typeface="Segoe UI" pitchFamily="34" charset="0"/>
                  </a:rPr>
                  <a:t>pour afficher les flux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vidéo</a:t>
                </a:r>
                <a:r>
                  <a:rPr lang="en-US" sz="800" dirty="0" smtClean="0">
                    <a:latin typeface="Segoe UI" pitchFamily="34" charset="0"/>
                  </a:rPr>
                  <a:t> en grand format. </a:t>
                </a:r>
                <a:endParaRPr lang="fr-FR" sz="800" dirty="0" smtClean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+mj-lt"/>
                  <a:buAutoNum type="arabicPeriod" startAt="4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</a:t>
                </a:r>
                <a:r>
                  <a:rPr lang="en-US" sz="800" b="1" dirty="0" smtClean="0">
                    <a:latin typeface="Segoe UI" pitchFamily="34" charset="0"/>
                  </a:rPr>
                  <a:t>Intégrer la </a:t>
                </a:r>
                <a:r>
                  <a:rPr lang="en-US" sz="800" b="1" dirty="0" err="1" smtClean="0">
                    <a:latin typeface="Segoe UI" pitchFamily="34" charset="0"/>
                  </a:rPr>
                  <a:t>galerie</a:t>
                </a:r>
                <a:r>
                  <a:rPr lang="pl-PL" sz="800" b="1" dirty="0" smtClean="0">
                    <a:latin typeface="Segoe UI" pitchFamily="34" charset="0"/>
                  </a:rPr>
                  <a:t> </a:t>
                </a:r>
                <a:r>
                  <a:rPr lang="en-US" sz="800" b="1" dirty="0">
                    <a:latin typeface="Segoe UI" pitchFamily="34" charset="0"/>
                  </a:rPr>
                  <a:t>des </a:t>
                </a:r>
                <a:r>
                  <a:rPr lang="en-US" sz="800" b="1" dirty="0" err="1">
                    <a:latin typeface="Segoe UI" pitchFamily="34" charset="0"/>
                  </a:rPr>
                  <a:t>vidéos</a:t>
                </a:r>
                <a:r>
                  <a:rPr lang="en-US" sz="800" b="1" dirty="0">
                    <a:latin typeface="Segoe UI" pitchFamily="34" charset="0"/>
                  </a:rPr>
                  <a:t> </a:t>
                </a:r>
                <a:r>
                  <a:rPr lang="en-US" sz="800" dirty="0">
                    <a:latin typeface="Segoe UI" pitchFamily="34" charset="0"/>
                  </a:rPr>
                  <a:t>pour </a:t>
                </a:r>
                <a:r>
                  <a:rPr lang="en-US" sz="800" dirty="0" err="1">
                    <a:latin typeface="Segoe UI" pitchFamily="34" charset="0"/>
                  </a:rPr>
                  <a:t>afficher</a:t>
                </a:r>
                <a:r>
                  <a:rPr lang="en-US" sz="800" dirty="0">
                    <a:latin typeface="Segoe UI" pitchFamily="34" charset="0"/>
                  </a:rPr>
                  <a:t> de nouveau la </a:t>
                </a:r>
                <a:r>
                  <a:rPr lang="en-US" sz="800" dirty="0" err="1">
                    <a:latin typeface="Segoe UI" pitchFamily="34" charset="0"/>
                  </a:rPr>
                  <a:t>galerie</a:t>
                </a:r>
                <a:r>
                  <a:rPr lang="en-US" sz="800" dirty="0">
                    <a:latin typeface="Segoe UI" pitchFamily="34" charset="0"/>
                  </a:rPr>
                  <a:t> </a:t>
                </a:r>
                <a:r>
                  <a:rPr lang="en-US" sz="800" dirty="0" err="1">
                    <a:latin typeface="Segoe UI" pitchFamily="34" charset="0"/>
                  </a:rPr>
                  <a:t>dans</a:t>
                </a:r>
                <a:r>
                  <a:rPr lang="en-US" sz="800" dirty="0">
                    <a:latin typeface="Segoe UI" pitchFamily="34" charset="0"/>
                  </a:rPr>
                  <a:t> la </a:t>
                </a:r>
                <a:r>
                  <a:rPr lang="en-US" sz="800" dirty="0" err="1">
                    <a:latin typeface="Segoe UI" pitchFamily="34" charset="0"/>
                  </a:rPr>
                  <a:t>fenêtre</a:t>
                </a:r>
                <a:r>
                  <a:rPr lang="en-US" sz="800" dirty="0">
                    <a:latin typeface="Segoe UI" pitchFamily="34" charset="0"/>
                  </a:rPr>
                  <a:t> de conversation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-4076667" y="3242648"/>
                <a:ext cx="3230121" cy="2310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  <a:defRPr/>
                </a:pP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44" name="Straight Connector 143"/>
            <p:cNvCxnSpPr/>
            <p:nvPr/>
          </p:nvCxnSpPr>
          <p:spPr>
            <a:xfrm>
              <a:off x="2304622" y="3614401"/>
              <a:ext cx="279393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1480887" y="4358749"/>
              <a:ext cx="279393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2463147" y="5092375"/>
              <a:ext cx="279393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16133" y="4572000"/>
            <a:ext cx="1756268" cy="67930"/>
          </a:xfrm>
          <a:prstGeom prst="rect">
            <a:avLst/>
          </a:prstGeom>
        </p:spPr>
      </p:pic>
      <p:sp>
        <p:nvSpPr>
          <p:cNvPr id="100" name="Oval 99"/>
          <p:cNvSpPr/>
          <p:nvPr/>
        </p:nvSpPr>
        <p:spPr>
          <a:xfrm>
            <a:off x="5959614" y="4364621"/>
            <a:ext cx="753477" cy="727754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8544" y="3988510"/>
            <a:ext cx="523041" cy="8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66320" y="76200"/>
            <a:ext cx="8356950" cy="6705600"/>
            <a:chOff x="466320" y="76200"/>
            <a:chExt cx="8356950" cy="6705600"/>
          </a:xfrm>
        </p:grpSpPr>
        <p:cxnSp>
          <p:nvCxnSpPr>
            <p:cNvPr id="14" name="Straight Connector 13" descr="&quot;&quot;"/>
            <p:cNvCxnSpPr/>
            <p:nvPr/>
          </p:nvCxnSpPr>
          <p:spPr>
            <a:xfrm>
              <a:off x="4572000" y="76200"/>
              <a:ext cx="0" cy="6705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466320" y="1238627"/>
              <a:ext cx="2537936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 smtClean="0">
                  <a:latin typeface="Segoe UI" pitchFamily="34" charset="0"/>
                </a:rPr>
                <a:t>Dans la fenêtre de réunion, cliquez sur le bouton </a:t>
              </a:r>
              <a:r>
                <a:rPr lang="en-US" sz="800" b="1" dirty="0" smtClean="0">
                  <a:latin typeface="Segoe UI" pitchFamily="34" charset="0"/>
                </a:rPr>
                <a:t>Présenter</a:t>
              </a:r>
              <a:r>
                <a:rPr lang="en-US" sz="800" dirty="0" smtClean="0">
                  <a:latin typeface="Segoe UI" pitchFamily="34" charset="0"/>
                </a:rPr>
                <a:t>.</a:t>
              </a: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Cliquez sur </a:t>
              </a:r>
              <a:r>
                <a:rPr lang="en-US" sz="800" b="1" dirty="0">
                  <a:latin typeface="Segoe UI" pitchFamily="34" charset="0"/>
                </a:rPr>
                <a:t>Présenter le Bureau</a:t>
              </a:r>
              <a:r>
                <a:rPr lang="en-US" sz="800" dirty="0">
                  <a:latin typeface="Segoe UI" pitchFamily="34" charset="0"/>
                </a:rPr>
                <a:t> pour afficher tout le contenu de votre Bureau, ou cliquez sur </a:t>
              </a:r>
              <a:r>
                <a:rPr lang="en-US" sz="800" b="1" dirty="0" smtClean="0">
                  <a:latin typeface="Segoe UI" pitchFamily="34" charset="0"/>
                </a:rPr>
                <a:t>Présenter des programmes</a:t>
              </a:r>
              <a:r>
                <a:rPr sz="800" dirty="0" smtClean="0"/>
                <a:t> </a:t>
              </a:r>
              <a:r>
                <a:rPr lang="en-US" sz="800" dirty="0">
                  <a:latin typeface="Segoe UI" pitchFamily="34" charset="0"/>
                </a:rPr>
                <a:t>et double-cliquez sur le programme que vous voulez partager.</a:t>
              </a: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83388" y="368836"/>
              <a:ext cx="2243422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Partager votre Bureau ou un programme</a:t>
              </a:r>
              <a:endParaRPr lang="fr-F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itchFamily="34" charset="0"/>
                </a:rPr>
                <a:t>Vous voulez montrer à tout le monde de quoi vous parlez ? </a:t>
              </a:r>
            </a:p>
          </p:txBody>
        </p:sp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3053997" y="433643"/>
              <a:ext cx="1170963" cy="1945473"/>
              <a:chOff x="7255472" y="1060990"/>
              <a:chExt cx="1424508" cy="2366720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55472" y="1060990"/>
                <a:ext cx="1424508" cy="2224114"/>
              </a:xfrm>
              <a:prstGeom prst="rect">
                <a:avLst/>
              </a:prstGeom>
            </p:spPr>
          </p:pic>
          <p:sp>
            <p:nvSpPr>
              <p:cNvPr id="57" name="Oval 56"/>
              <p:cNvSpPr/>
              <p:nvPr/>
            </p:nvSpPr>
            <p:spPr>
              <a:xfrm>
                <a:off x="7769794" y="3229779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1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8270173" y="1149512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2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004256" y="2859872"/>
              <a:ext cx="1519634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en-US" sz="800" dirty="0" smtClean="0">
                  <a:latin typeface="Segoe UI" pitchFamily="34" charset="0"/>
                </a:rPr>
                <a:t>Dans la fenêtre de réunion, cliquez sur le bouton </a:t>
              </a:r>
              <a:r>
                <a:rPr lang="en-US" sz="800" b="1" dirty="0" smtClean="0">
                  <a:latin typeface="Segoe UI" pitchFamily="34" charset="0"/>
                </a:rPr>
                <a:t>Présenter</a:t>
              </a:r>
              <a:r>
                <a:rPr lang="en-US" sz="800" dirty="0" smtClean="0">
                  <a:latin typeface="Segoe UI" pitchFamily="34" charset="0"/>
                </a:rPr>
                <a:t>.</a:t>
              </a: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+mj-lt"/>
                <a:buAutoNum type="arabicPeriod"/>
                <a:defRPr/>
              </a:pPr>
              <a:r>
                <a:rPr lang="en-US" sz="800" dirty="0">
                  <a:latin typeface="Segoe UI" pitchFamily="34" charset="0"/>
                </a:rPr>
                <a:t>Cliquez sur </a:t>
              </a:r>
              <a:r>
                <a:rPr lang="en-US" sz="800" b="1" dirty="0">
                  <a:latin typeface="Segoe UI" pitchFamily="34" charset="0"/>
                </a:rPr>
                <a:t>Présenter des fichiers PowerPoint</a:t>
              </a:r>
              <a:r>
                <a:rPr lang="en-US" sz="800" dirty="0">
                  <a:latin typeface="Segoe UI" pitchFamily="34" charset="0"/>
                </a:rPr>
                <a:t>.</a:t>
              </a:r>
            </a:p>
            <a:p>
              <a:pPr marL="228600" indent="-228600">
                <a:lnSpc>
                  <a:spcPct val="125000"/>
                </a:lnSpc>
                <a:spcBef>
                  <a:spcPts val="300"/>
                </a:spcBef>
                <a:buFont typeface="+mj-lt"/>
                <a:buAutoNum type="arabicPeriod"/>
                <a:defRPr/>
              </a:pPr>
              <a:r>
                <a:rPr lang="en-US" sz="800" dirty="0" smtClean="0">
                  <a:latin typeface="Segoe UI" pitchFamily="34" charset="0"/>
                </a:rPr>
                <a:t>Accédez au fichier à présenter, puis cliquez sur </a:t>
              </a:r>
              <a:r>
                <a:rPr lang="en-US" sz="800" b="1" dirty="0" smtClean="0">
                  <a:latin typeface="Segoe UI" pitchFamily="34" charset="0"/>
                </a:rPr>
                <a:t>OK</a:t>
              </a:r>
              <a:r>
                <a:rPr lang="en-US" sz="800" dirty="0" smtClean="0">
                  <a:latin typeface="Segoe UI" pitchFamily="34" charset="0"/>
                </a:rPr>
                <a:t>. </a:t>
              </a:r>
              <a:endParaRPr lang="fr-FR" sz="8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endPara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83388" y="2485120"/>
              <a:ext cx="2853021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Partager une présentation PowerPoint</a:t>
              </a:r>
              <a:endParaRPr lang="fr-FR" sz="1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endPara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30568" y="5681711"/>
              <a:ext cx="236503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latin typeface="Segoe UI" panose="020B0502040204020203" pitchFamily="34" charset="0"/>
                </a:rPr>
                <a:t>La présentation est terminée ?</a:t>
              </a: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sz="800" dirty="0" smtClean="0">
                  <a:latin typeface="Segoe UI" panose="020B0502040204020203" pitchFamily="34" charset="0"/>
                </a:rPr>
                <a:t>Cliquez sur : </a:t>
              </a:r>
              <a:endParaRPr lang="fr-FR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fontAlgn="auto">
                <a:lnSpc>
                  <a:spcPct val="125000"/>
                </a:lnSpc>
                <a:spcBef>
                  <a:spcPts val="300"/>
                </a:spcBef>
                <a:spcAft>
                  <a:spcPts val="0"/>
                </a:spcAft>
                <a:defRPr/>
              </a:pPr>
              <a:endPara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1243" y="6031008"/>
              <a:ext cx="769303" cy="248892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4906655" y="368836"/>
              <a:ext cx="3916615" cy="5985034"/>
              <a:chOff x="478983" y="384076"/>
              <a:chExt cx="3916615" cy="5985034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488281" y="2915365"/>
                <a:ext cx="3479482" cy="300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Gérer les participants à la réunion</a:t>
                </a:r>
                <a:endParaRPr lang="fr-FR" sz="12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489746" y="776840"/>
                <a:ext cx="2259672" cy="22082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Il est facile d’enregistrer les parties audio et vidéo, la messagerie instantanée et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ce</a:t>
                </a:r>
                <a:r>
                  <a:rPr lang="en-US" sz="800" dirty="0" smtClean="0">
                    <a:latin typeface="Segoe UI" pitchFamily="34" charset="0"/>
                  </a:rPr>
                  <a:t> qui est présenté.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Dans la fenêtre de la réunion,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cliquez</a:t>
                </a:r>
                <a:r>
                  <a:rPr lang="en-US" sz="800" dirty="0" smtClean="0">
                    <a:latin typeface="Segoe UI" pitchFamily="34" charset="0"/>
                  </a:rPr>
                  <a:t> sur le bouton </a:t>
                </a:r>
                <a:r>
                  <a:rPr lang="en-US" sz="800" b="1" dirty="0" err="1" smtClean="0">
                    <a:latin typeface="Segoe UI" pitchFamily="34" charset="0"/>
                  </a:rPr>
                  <a:t>Autres</a:t>
                </a:r>
                <a:r>
                  <a:rPr lang="en-US" sz="800" b="1" dirty="0" smtClean="0">
                    <a:latin typeface="Segoe UI" pitchFamily="34" charset="0"/>
                  </a:rPr>
                  <a:t> </a:t>
                </a:r>
                <a:r>
                  <a:rPr lang="pl-PL" sz="800" b="1" dirty="0" smtClean="0">
                    <a:latin typeface="Segoe UI" pitchFamily="34" charset="0"/>
                  </a:rPr>
                  <a:t/>
                </a:r>
                <a:br>
                  <a:rPr lang="pl-PL" sz="800" b="1" dirty="0" smtClean="0">
                    <a:latin typeface="Segoe UI" pitchFamily="34" charset="0"/>
                  </a:rPr>
                </a:br>
                <a:r>
                  <a:rPr lang="en-US" sz="800" b="1" dirty="0" smtClean="0">
                    <a:latin typeface="Segoe UI" pitchFamily="34" charset="0"/>
                  </a:rPr>
                  <a:t>options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</a:t>
                </a:r>
                <a:r>
                  <a:rPr lang="en-US" sz="800" b="1" dirty="0" err="1" smtClean="0">
                    <a:latin typeface="Segoe UI" pitchFamily="34" charset="0"/>
                  </a:rPr>
                  <a:t>Démarrer</a:t>
                </a:r>
                <a:r>
                  <a:rPr lang="en-US" sz="800" b="1" dirty="0" smtClean="0">
                    <a:latin typeface="Segoe UI" pitchFamily="34" charset="0"/>
                  </a:rPr>
                  <a:t> </a:t>
                </a:r>
                <a:r>
                  <a:rPr lang="pl-PL" sz="800" b="1" dirty="0" smtClean="0">
                    <a:latin typeface="Segoe UI" pitchFamily="34" charset="0"/>
                  </a:rPr>
                  <a:t/>
                </a:r>
                <a:br>
                  <a:rPr lang="pl-PL" sz="800" b="1" dirty="0" smtClean="0">
                    <a:latin typeface="Segoe UI" pitchFamily="34" charset="0"/>
                  </a:rPr>
                </a:br>
                <a:r>
                  <a:rPr lang="en-US" sz="800" b="1" dirty="0" err="1" smtClean="0">
                    <a:latin typeface="Segoe UI" pitchFamily="34" charset="0"/>
                  </a:rPr>
                  <a:t>l’enregistrement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Après la réunion, accédez à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err="1" smtClean="0">
                    <a:latin typeface="Segoe UI" pitchFamily="34" charset="0"/>
                  </a:rPr>
                  <a:t>l’option</a:t>
                </a:r>
                <a:r>
                  <a:rPr lang="en-US" sz="800" dirty="0" smtClean="0">
                    <a:latin typeface="Segoe UI" pitchFamily="34" charset="0"/>
                  </a:rPr>
                  <a:t> </a:t>
                </a:r>
                <a:r>
                  <a:rPr lang="en-US" sz="800" b="1" dirty="0" smtClean="0">
                    <a:latin typeface="Segoe UI" pitchFamily="34" charset="0"/>
                  </a:rPr>
                  <a:t>Gérer les </a:t>
                </a:r>
                <a:r>
                  <a:rPr lang="pl-PL" sz="800" b="1" dirty="0" smtClean="0">
                    <a:latin typeface="Segoe UI" pitchFamily="34" charset="0"/>
                  </a:rPr>
                  <a:t/>
                </a:r>
                <a:br>
                  <a:rPr lang="pl-PL" sz="800" b="1" dirty="0" smtClean="0">
                    <a:latin typeface="Segoe UI" pitchFamily="34" charset="0"/>
                  </a:rPr>
                </a:br>
                <a:r>
                  <a:rPr lang="en-US" sz="800" b="1" dirty="0" err="1" smtClean="0">
                    <a:latin typeface="Segoe UI" pitchFamily="34" charset="0"/>
                  </a:rPr>
                  <a:t>enregistrements</a:t>
                </a:r>
                <a:r>
                  <a:rPr lang="en-US" sz="800" b="1" dirty="0" smtClean="0">
                    <a:latin typeface="Segoe UI" pitchFamily="34" charset="0"/>
                  </a:rPr>
                  <a:t> </a:t>
                </a:r>
                <a:r>
                  <a:rPr lang="en-US" sz="800" dirty="0" smtClean="0">
                    <a:latin typeface="Segoe UI" pitchFamily="34" charset="0"/>
                  </a:rPr>
                  <a:t>pour publier, </a:t>
                </a:r>
                <a:r>
                  <a:rPr lang="pl-PL" sz="800" dirty="0" smtClean="0">
                    <a:latin typeface="Segoe UI" pitchFamily="34" charset="0"/>
                  </a:rPr>
                  <a:t/>
                </a:r>
                <a:br>
                  <a:rPr lang="pl-PL" sz="800" dirty="0" smtClean="0">
                    <a:latin typeface="Segoe UI" pitchFamily="34" charset="0"/>
                  </a:rPr>
                </a:br>
                <a:r>
                  <a:rPr lang="en-US" sz="800" dirty="0" smtClean="0">
                    <a:latin typeface="Segoe UI" pitchFamily="34" charset="0"/>
                  </a:rPr>
                  <a:t>lire, renommer ou supprimer l’enregistrement.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478983" y="3191321"/>
                <a:ext cx="3686711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La réunion s’envenime ? Si vous êtes le présentateur, vous en avez le contrôle. 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Participants</a:t>
                </a:r>
                <a:r>
                  <a:rPr lang="en-US" sz="800" dirty="0" smtClean="0">
                    <a:latin typeface="Segoe UI" pitchFamily="34" charset="0"/>
                  </a:rPr>
                  <a:t> pour ouvrir le volet Participants afin d’afficher la liste de toutes les personnes dans la réunion.  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Actions des participants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95" r="-1"/>
              <a:stretch/>
            </p:blipFill>
            <p:spPr>
              <a:xfrm>
                <a:off x="2362200" y="1023061"/>
                <a:ext cx="1672438" cy="1714262"/>
              </a:xfrm>
              <a:prstGeom prst="rect">
                <a:avLst/>
              </a:prstGeom>
            </p:spPr>
          </p:pic>
          <p:grpSp>
            <p:nvGrpSpPr>
              <p:cNvPr id="10" name="Group 9"/>
              <p:cNvGrpSpPr>
                <a:grpSpLocks noChangeAspect="1"/>
              </p:cNvGrpSpPr>
              <p:nvPr/>
            </p:nvGrpSpPr>
            <p:grpSpPr>
              <a:xfrm>
                <a:off x="1914739" y="4093642"/>
                <a:ext cx="2443572" cy="1439962"/>
                <a:chOff x="1176610" y="3622495"/>
                <a:chExt cx="5446465" cy="3209524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76610" y="3784639"/>
                  <a:ext cx="1114286" cy="285714"/>
                </a:xfrm>
                <a:prstGeom prst="rect">
                  <a:avLst/>
                </a:prstGeom>
              </p:spPr>
            </p:pic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61170" y="3622495"/>
                  <a:ext cx="4361905" cy="3209524"/>
                </a:xfrm>
                <a:prstGeom prst="rect">
                  <a:avLst/>
                </a:prstGeom>
              </p:spPr>
            </p:pic>
          </p:grpSp>
          <p:sp>
            <p:nvSpPr>
              <p:cNvPr id="96" name="TextBox 95"/>
              <p:cNvSpPr txBox="1"/>
              <p:nvPr/>
            </p:nvSpPr>
            <p:spPr>
              <a:xfrm>
                <a:off x="490840" y="384076"/>
                <a:ext cx="3090559" cy="300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Enregistrer et lire une réunion</a:t>
                </a:r>
                <a:endParaRPr lang="fr-FR" sz="12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967763" y="2358482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1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3366085" y="1008461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2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3332648" y="1205486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3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24071" y="3513979"/>
                <a:ext cx="371527" cy="371527"/>
              </a:xfrm>
              <a:prstGeom prst="rect">
                <a:avLst/>
              </a:prstGeom>
            </p:spPr>
          </p:pic>
          <p:sp>
            <p:nvSpPr>
              <p:cNvPr id="141" name="TextBox 140"/>
              <p:cNvSpPr txBox="1"/>
              <p:nvPr/>
            </p:nvSpPr>
            <p:spPr>
              <a:xfrm>
                <a:off x="479018" y="3901440"/>
                <a:ext cx="1539547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 startAt="3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Cliquez sur un ou plusieurs boutons pour appliquer ces paramètres à tous les participants.   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492639" y="5661224"/>
                <a:ext cx="347512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Vous voulez inviter d’autres personnes ?</a:t>
                </a:r>
              </a:p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800" dirty="0" smtClean="0">
                    <a:latin typeface="Segoe UI" panose="020B0502040204020203" pitchFamily="34" charset="0"/>
                  </a:rPr>
                  <a:t>Cliquez sur : </a:t>
                </a:r>
                <a:endParaRPr lang="fr-FR" sz="8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endParaRPr lang="fr-F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83679" y="5980935"/>
                <a:ext cx="981024" cy="232348"/>
              </a:xfrm>
              <a:prstGeom prst="rect">
                <a:avLst/>
              </a:prstGeom>
            </p:spPr>
          </p:pic>
        </p:grpSp>
        <p:grpSp>
          <p:nvGrpSpPr>
            <p:cNvPr id="44" name="Group 43"/>
            <p:cNvGrpSpPr/>
            <p:nvPr/>
          </p:nvGrpSpPr>
          <p:grpSpPr>
            <a:xfrm>
              <a:off x="548485" y="2859872"/>
              <a:ext cx="3975405" cy="2897792"/>
              <a:chOff x="521129" y="574994"/>
              <a:chExt cx="3975405" cy="2897792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129" y="574994"/>
                <a:ext cx="2430330" cy="2188671"/>
              </a:xfrm>
              <a:prstGeom prst="rect">
                <a:avLst/>
              </a:prstGeom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1219201" y="2725718"/>
                <a:ext cx="724910" cy="361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Passer à la diapositive suivante.</a:t>
                </a:r>
                <a:endParaRPr lang="fr-FR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10"/>
              <a:srcRect l="8094" t="19578" r="5569" b="26351"/>
              <a:stretch/>
            </p:blipFill>
            <p:spPr>
              <a:xfrm>
                <a:off x="521129" y="1020073"/>
                <a:ext cx="2431036" cy="1382856"/>
              </a:xfrm>
              <a:prstGeom prst="rect">
                <a:avLst/>
              </a:prstGeom>
            </p:spPr>
          </p:pic>
          <p:sp>
            <p:nvSpPr>
              <p:cNvPr id="50" name="Oval 49"/>
              <p:cNvSpPr>
                <a:spLocks noChangeAspect="1"/>
              </p:cNvSpPr>
              <p:nvPr/>
            </p:nvSpPr>
            <p:spPr>
              <a:xfrm>
                <a:off x="2519345" y="2414594"/>
                <a:ext cx="165614" cy="15996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160894" y="2841844"/>
                <a:ext cx="13062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Afficher les miniatures des diapositives, et sélectionner la diapositive suivante à présenter</a:t>
                </a:r>
                <a:endParaRPr lang="fr-FR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123396" y="2374255"/>
                <a:ext cx="1373138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accent6">
                        <a:lumMod val="75000"/>
                      </a:schemeClr>
                    </a:solidFill>
                    <a:latin typeface="Segoe UI" pitchFamily="34" charset="0"/>
                  </a:rPr>
                  <a:t>Voir les notes du présentateur (juste vous—personne d’autre ne peut les voir)</a:t>
                </a:r>
                <a:endParaRPr lang="fr-FR" sz="700" dirty="0">
                  <a:solidFill>
                    <a:schemeClr val="accent6">
                      <a:lumMod val="75000"/>
                    </a:schemeClr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2805421" y="2416738"/>
                <a:ext cx="372378" cy="159960"/>
                <a:chOff x="7257366" y="5163396"/>
                <a:chExt cx="372378" cy="159960"/>
              </a:xfrm>
            </p:grpSpPr>
            <p:sp>
              <p:nvSpPr>
                <p:cNvPr id="59" name="Oval 58"/>
                <p:cNvSpPr>
                  <a:spLocks noChangeAspect="1"/>
                </p:cNvSpPr>
                <p:nvPr/>
              </p:nvSpPr>
              <p:spPr>
                <a:xfrm>
                  <a:off x="7257366" y="5163396"/>
                  <a:ext cx="165614" cy="159960"/>
                </a:xfrm>
                <a:prstGeom prst="ellipse">
                  <a:avLst/>
                </a:prstGeom>
                <a:noFill/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1" name="Straight Connector 60"/>
                <p:cNvCxnSpPr/>
                <p:nvPr/>
              </p:nvCxnSpPr>
              <p:spPr>
                <a:xfrm flipH="1">
                  <a:off x="7419458" y="5243376"/>
                  <a:ext cx="210286" cy="0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4" name="Straight Connector 53"/>
              <p:cNvCxnSpPr/>
              <p:nvPr/>
            </p:nvCxnSpPr>
            <p:spPr>
              <a:xfrm flipV="1">
                <a:off x="2607040" y="2568347"/>
                <a:ext cx="1068" cy="322396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/>
              <p:cNvGrpSpPr/>
              <p:nvPr/>
            </p:nvGrpSpPr>
            <p:grpSpPr>
              <a:xfrm>
                <a:off x="1817576" y="2414594"/>
                <a:ext cx="165614" cy="483172"/>
                <a:chOff x="6371811" y="5163396"/>
                <a:chExt cx="165614" cy="483172"/>
              </a:xfrm>
            </p:grpSpPr>
            <p:sp>
              <p:nvSpPr>
                <p:cNvPr id="56" name="Oval 55"/>
                <p:cNvSpPr>
                  <a:spLocks noChangeAspect="1"/>
                </p:cNvSpPr>
                <p:nvPr/>
              </p:nvSpPr>
              <p:spPr>
                <a:xfrm>
                  <a:off x="6371811" y="5163396"/>
                  <a:ext cx="165614" cy="159960"/>
                </a:xfrm>
                <a:prstGeom prst="ellipse">
                  <a:avLst/>
                </a:prstGeom>
                <a:noFill/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8" name="Straight Connector 57"/>
                <p:cNvCxnSpPr/>
                <p:nvPr/>
              </p:nvCxnSpPr>
              <p:spPr>
                <a:xfrm flipV="1">
                  <a:off x="6452585" y="5324172"/>
                  <a:ext cx="1068" cy="322396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956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97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PArbitraryFile" ma:contentTypeID="0x0101006EDDDB5EE6D98C44930B742096920B30020100945995BAC74E6347BD6C979F46C6273B" ma:contentTypeVersion="86" ma:contentTypeDescription="Create a new document." ma:contentTypeScope="" ma:versionID="47362dbd0b2e04c99e18350883780ba7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4d33c9699287bf5bb5d1976bc78824fa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Size"/>
                <xsd:element ref="ns2:AcquiredFrom" minOccurs="0"/>
                <xsd:element ref="ns2:UACurrentWords" minOccurs="0"/>
                <xsd:element ref="ns2:ApplicationCode" minOccurs="0"/>
                <xsd:element ref="ns2:ApplicationId" minOccurs="0"/>
                <xsd:element ref="ns2:Applications" minOccurs="0"/>
                <xsd:element ref="ns2:ApprovalLog" minOccurs="0"/>
                <xsd:element ref="ns2:ApprovalStatus" minOccurs="0"/>
                <xsd:element ref="ns2:FeedAppVer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uthorGroup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CategoryTagsTaxHTField11" minOccurs="0"/>
                <xsd:element ref="ns2:ClipArtFilename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FeatureTagsTaxHTField0" minOccurs="0"/>
                <xsd:element ref="ns2:FriendlyTitle" minOccurs="0"/>
                <xsd:element ref="ns2:HandoffToMSDN" minOccurs="0"/>
                <xsd:element ref="ns2:HiddenCategoryTagsTaxHTField0" minOccurs="0"/>
                <xsd:element ref="ns2:InProjectListLookup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LegacyData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NumericId" minOccurs="0"/>
                <xsd:element ref="ns2:NumOfRatingsLookup" minOccurs="0"/>
                <xsd:element ref="ns2:OOCacheId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AppVerPrimary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Size" ma:index="1" ma:displayName="Size of File" ma:default="" ma:internalName="Size" ma:readOnly="false">
      <xsd:simpleType>
        <xsd:restriction base="dms:Text"/>
      </xsd:simpleType>
    </xsd:element>
    <xsd:element name="AcquiredFrom" ma:index="2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3" nillable="true" ma:displayName="Actual Word Count" ma:default="" ma:internalName="UACurrentWords" ma:readOnly="false">
      <xsd:simpleType>
        <xsd:restriction base="dms:Unknown"/>
      </xsd:simpleType>
    </xsd:element>
    <xsd:element name="ApplicationCode" ma:index="4" nillable="true" ma:displayName="Application Code" ma:default="" ma:list="{3B69E247-3408-4B27-BC34-375E2E9451F9}" ma:internalName="ApplicationCode" ma:readOnly="true" ma:showField="AppVerCod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Id" ma:index="5" nillable="true" ma:displayName="Application ID" ma:default="" ma:list="{3B69E247-3408-4B27-BC34-375E2E9451F9}" ma:internalName="ApplicationId" ma:readOnly="true" ma:showField="AssetId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6" nillable="true" ma:displayName="Applications (With Version)" ma:default="" ma:description="Applications this asset is associated with" ma:list="{3B69E247-3408-4B27-BC34-375E2E9451F9}" ma:internalName="Applications" ma:readOnly="false" ma:showField="Titl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rovalLog" ma:index="7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8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FeedAppVer" ma:index="9" nillable="true" ma:displayName="AppVer" ma:default="" ma:hidden="true" ma:list="{3B69E247-3408-4B27-BC34-375E2E9451F9}" ma:internalName="FeedAppVer" ma:readOnly="true" ma:showField="AppVerForLookup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Start" ma:index="10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11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12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13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4" nillable="true" ma:displayName="Asset Type" ma:default="" ma:internalName="AssetType" ma:readOnly="false">
      <xsd:simpleType>
        <xsd:restriction base="dms:Unknown"/>
      </xsd:simpleType>
    </xsd:element>
    <xsd:element name="APAuthor" ma:index="15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Group" ma:index="16" nillable="true" ma:displayName="Author Group" ma:default="" ma:internalName="AuthorGroup" ma:readOnly="false">
      <xsd:simpleType>
        <xsd:restriction base="dms:Choice">
          <xsd:enumeration value="AWSUA"/>
          <xsd:enumeration value="ITProUA"/>
          <xsd:enumeration value="PMG"/>
          <xsd:enumeration value="Partner UA"/>
          <xsd:enumeration value="Acquired"/>
          <xsd:enumeration value="BCM"/>
          <xsd:enumeration value="MSC"/>
          <xsd:enumeration value="Intl Site Management"/>
          <xsd:enumeration value="Other"/>
        </xsd:restriction>
      </xsd:simpleType>
    </xsd:element>
    <xsd:element name="AverageRating" ma:index="17" nillable="true" ma:displayName="Average Rating" ma:internalName="AverageRating" ma:readOnly="false">
      <xsd:simpleType>
        <xsd:restriction base="dms:Text"/>
      </xsd:simpleType>
    </xsd:element>
    <xsd:element name="BlockPublish" ma:index="18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9" nillable="true" ma:displayName="Bug Number" ma:default="" ma:internalName="BugNumber" ma:readOnly="false">
      <xsd:simpleType>
        <xsd:restriction base="dms:Text"/>
      </xsd:simpleType>
    </xsd:element>
    <xsd:element name="CampaignTagsTaxHTField0" ma:index="21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tegoryTagsTaxHTField11" ma:index="23" nillable="true" ma:taxonomy="true" ma:internalName="CategoryTagsTaxHTField11" ma:taxonomyFieldName="CategoryTags" ma:displayName="Category Tags" ma:readOnly="false" ma:default="" ma:fieldId="{24797cbb-132b-4ad7-b1f7-0c1bcff0c38a}" ma:taxonomyMulti="true" ma:sspId="8f79753a-75d3-41f5-8ca3-40b843941b4f" ma:termSetId="52678d52-26de-467b-a7b9-d4d1c4c8b24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lipArtFilename" ma:index="24" nillable="true" ma:displayName="Clip Art Name" ma:default="" ma:internalName="ClipArtFilename" ma:readOnly="false">
      <xsd:simpleType>
        <xsd:restriction base="dms:Text"/>
      </xsd:simpleType>
    </xsd:element>
    <xsd:element name="ContentItem" ma:index="25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7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30" nillable="true" ma:displayName="CSX Hash" ma:default="" ma:internalName="CSXHash" ma:readOnly="false">
      <xsd:simpleType>
        <xsd:restriction base="dms:Text"/>
      </xsd:simpleType>
    </xsd:element>
    <xsd:element name="CSXSubmissionMarket" ma:index="31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32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33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4" nillable="true" ma:displayName="Deleted?" ma:default="" ma:internalName="IsDeleted" ma:readOnly="false">
      <xsd:simpleType>
        <xsd:restriction base="dms:Boolean"/>
      </xsd:simpleType>
    </xsd:element>
    <xsd:element name="APDescription" ma:index="35" nillable="true" ma:displayName="Description" ma:default="" ma:internalName="APDescription" ma:readOnly="false">
      <xsd:simpleType>
        <xsd:restriction base="dms:Note"/>
      </xsd:simpleType>
    </xsd:element>
    <xsd:element name="DirectSourceMarket" ma:index="36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7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8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9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40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41" nillable="true" ma:displayName="Editorial Tags" ma:default="" ma:internalName="EditorialTags">
      <xsd:simpleType>
        <xsd:restriction base="dms:Unknown"/>
      </xsd:simpleType>
    </xsd:element>
    <xsd:element name="FeatureTagsTaxHTField0" ma:index="43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riendlyTitle" ma:index="44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HandoffToMSDN" ma:index="45" nillable="true" ma:displayName="Handoff To MSDN Date" ma:default="" ma:internalName="HandoffToMSDN" ma:readOnly="false">
      <xsd:simpleType>
        <xsd:restriction base="dms:DateTime"/>
      </xsd:simpleType>
    </xsd:element>
    <xsd:element name="HiddenCategoryTagsTaxHTField0" ma:index="47" nillable="true" ma:taxonomy="true" ma:internalName="HiddenCategoryTagsTaxHTField0" ma:taxonomyFieldName="HiddenCategoryTags" ma:displayName="Hidden Category" ma:readOnly="false" ma:default="" ma:fieldId="{50ad4411-6c46-40b6-a719-09bfd72caf6b}" ma:taxonomyMulti="true" ma:sspId="8f79753a-75d3-41f5-8ca3-40b843941b4f" ma:termSetId="db61d45c-64f2-4e37-a8e3-d5adce206e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ProjectListLookup" ma:index="48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ternalTagsTaxHTField0" ma:index="50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51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2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3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4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5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6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7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8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9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60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61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2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3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4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5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6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7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8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egacyData" ma:index="69" nillable="true" ma:displayName="Legacy Data" ma:default="" ma:internalName="LegacyData" ma:readOnly="false">
      <xsd:simpleType>
        <xsd:restriction base="dms:Note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riginAsset" ma:index="97" nillable="true" ma:displayName="Origin Asset" ma:default="" ma:internalName="OriginAsset" ma:readOnly="false">
      <xsd:simpleType>
        <xsd:restriction base="dms:Text"/>
      </xsd:simpleType>
    </xsd:element>
    <xsd:element name="OriginalRelease" ma:index="98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99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0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1" nillable="true" ma:displayName="Parent Asset Id" ma:default="" ma:internalName="ParentAssetId" ma:readOnly="false">
      <xsd:simpleType>
        <xsd:restriction base="dms:Text"/>
      </xsd:simpleType>
    </xsd:element>
    <xsd:element name="PlannedPubDate" ma:index="102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3" nillable="true" ma:displayName="Policheck Words" ma:default="" ma:internalName="PolicheckWords" ma:readOnly="false">
      <xsd:simpleType>
        <xsd:restriction base="dms:Text"/>
      </xsd:simpleType>
    </xsd:element>
    <xsd:element name="AppVerPrimary" ma:index="104" nillable="true" ma:displayName="Primary Application Version" ma:default="" ma:indexed="true" ma:list="{3B69E247-3408-4B27-BC34-375E2E9451F9}" ma:internalName="AppVerPrimary" ma:showField="Title" ma:web="4873beb7-5857-4685-be1f-d57550cc96cc">
      <xsd:simpleType>
        <xsd:restriction base="dms:Lookup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humbnailAssetId" ma:index="122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3" nillable="true" ma:displayName="Times Cloned" ma:default="" ma:internalName="TimesCloned" ma:readOnly="false">
      <xsd:simpleType>
        <xsd:restriction base="dms:Number"/>
      </xsd:simpleType>
    </xsd:element>
    <xsd:element name="TrustLevel" ma:index="125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6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7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28" nillable="true" ma:displayName="UA Notes" ma:default="" ma:internalName="UANotes" ma:readOnly="false">
      <xsd:simpleType>
        <xsd:restriction base="dms:Note"/>
      </xsd:simpleType>
    </xsd:element>
    <xsd:element name="VoteCount" ma:index="129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2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IntlLangReview xmlns="4873beb7-5857-4685-be1f-d57550cc96cc">false</IntlLangReview>
    <LocLastLocAttemptVersionLookup xmlns="4873beb7-5857-4685-be1f-d57550cc96cc">856206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ppVerPrimary xmlns="4873beb7-5857-4685-be1f-d57550cc96cc" xsi:nil="true"/>
    <AssetStart xmlns="4873beb7-5857-4685-be1f-d57550cc96cc">2012-10-11T07:00:00+00:00</AssetStart>
    <FriendlyTitle xmlns="4873beb7-5857-4685-be1f-d57550cc96cc" xsi:nil="true"/>
    <MarketSpecific xmlns="4873beb7-5857-4685-be1f-d57550cc96cc">false</MarketSpecific>
    <PublishStatusLookup xmlns="4873beb7-5857-4685-be1f-d57550cc96cc">
      <Value>1621751</Value>
    </PublishStatusLookup>
    <APAuthor xmlns="4873beb7-5857-4685-be1f-d57550cc96cc">
      <UserInfo>
        <DisplayName>System Account</DisplayName>
        <AccountId>1749</AccountId>
        <AccountType/>
      </UserInfo>
    </APAuthor>
    <IntlLangReviewer xmlns="4873beb7-5857-4685-be1f-d57550cc96cc" xsi:nil="true"/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>103455868</NumericId>
    <ParentAssetId xmlns="4873beb7-5857-4685-be1f-d57550cc96cc">AF103015613</ParentAssetId>
    <OriginalSourceMarket xmlns="4873beb7-5857-4685-be1f-d57550cc96cc" xsi:nil="true"/>
    <ApprovalStatus xmlns="4873beb7-5857-4685-be1f-d57550cc96cc">InProgress</ApprovalStatus>
    <EditorialTags xmlns="4873beb7-5857-4685-be1f-d57550cc96cc" xsi:nil="true"/>
    <LocComments xmlns="4873beb7-5857-4685-be1f-d57550cc96cc">Intl_Localizable</LocComments>
    <LocRecommendedHandoff xmlns="4873beb7-5857-4685-be1f-d57550cc96cc">FY13HOJun1</LocRecommendedHandoff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NA</AssetType>
    <MachineTranslated xmlns="4873beb7-5857-4685-be1f-d57550cc96cc">false</MachineTranslated>
    <OutputCachingOn xmlns="4873beb7-5857-4685-be1f-d57550cc96cc">false</OutputCachingOn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>t:Tier 1,t:Tier 2,t:Tier 3</LocMarketGroupTiers2>
    <ClipArtFilename xmlns="4873beb7-5857-4685-be1f-d57550cc96cc" xsi:nil="true"/>
    <CSXHash xmlns="4873beb7-5857-4685-be1f-d57550cc96cc" xsi:nil="true"/>
    <DirectSourceMarket xmlns="4873beb7-5857-4685-be1f-d57550cc96cc" xsi:nil="true"/>
    <PlannedPubDate xmlns="4873beb7-5857-4685-be1f-d57550cc96cc">2012-09-28T07:00:00+00:00</PlannedPubDate>
    <Size xmlns="4873beb7-5857-4685-be1f-d57550cc96cc">300kb</Size>
    <CategoryTagsTaxHTField11 xmlns="4873beb7-5857-4685-be1f-d57550cc96cc">
      <Terms xmlns="http://schemas.microsoft.com/office/infopath/2007/PartnerControls"/>
    </CategoryTagsTaxHTField11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imesCloned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pplications xmlns="4873beb7-5857-4685-be1f-d57550cc96cc">
      <Value>1651</Value>
      <Value>1791</Value>
    </Applications>
    <AssetId xmlns="4873beb7-5857-4685-be1f-d57550cc96cc">AF103455868</AssetId>
    <AuthorGroup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OOCacheId xmlns="4873beb7-5857-4685-be1f-d57550cc96cc" xsi:nil="true"/>
    <IsDeleted xmlns="4873beb7-5857-4685-be1f-d57550cc96cc">false</IsDeleted>
    <HiddenCategoryTagsTaxHTField0 xmlns="4873beb7-5857-4685-be1f-d57550cc96cc">
      <Terms xmlns="http://schemas.microsoft.com/office/infopath/2007/PartnerControls"/>
    </HiddenCategoryTagsTaxHTField0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>RTM/RTW</Milestone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1C1BD87F-56C0-44A2-9063-DBD812914B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20C805-0DCF-4A13-BCC3-BDCCE6C9FE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E7FB4E-27CC-4001-A9F4-BECB9E2096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Segoe UI</vt:lpstr>
      <vt:lpstr>Segoe UI Semibold</vt:lpstr>
      <vt:lpstr>Segoe UI Semilight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Reference about instant messaging, presence, and contacts</dc:title>
  <dc:creator/>
  <cp:lastModifiedBy/>
  <cp:revision>1</cp:revision>
  <dcterms:created xsi:type="dcterms:W3CDTF">2012-03-30T15:13:48Z</dcterms:created>
  <dcterms:modified xsi:type="dcterms:W3CDTF">2015-04-23T10:10:20Z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0x0101006EDDDB5EE6D98C44930B742096920B30020100945995BAC74E6347BD6C979F46C6273B</vt:lpwstr>
  </property>
  <property fmtid="{D5CDD505-2E9C-101B-9397-08002B2CF9AE}" pid="3" name="_dlc_DocIdItemGuid">
    <vt:lpwstr>044d57a3-7eea-48dd-a4c9-f2f0e23f34f9</vt:lpwstr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ScenarioTags">
    <vt:lpwstr/>
  </property>
  <property fmtid="{D5CDD505-2E9C-101B-9397-08002B2CF9AE}" pid="10" name="CampaignTags">
    <vt:lpwstr/>
  </property>
</Properties>
</file>