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sldIdLst>
    <p:sldId id="256" r:id="rId3"/>
    <p:sldId id="480" r:id="rId4"/>
    <p:sldId id="479" r:id="rId5"/>
    <p:sldId id="48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68D460-2F9A-4463-AF38-916449D09754}" v="1" dt="2023-11-03T15:24:20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2168D460-2F9A-4463-AF38-916449D09754}"/>
    <pc:docChg chg="modSld">
      <pc:chgData name="REFFORT Didier [CEGEE]" userId="1ee2bfa2-614f-445e-af1b-d096af47a93d" providerId="ADAL" clId="{2168D460-2F9A-4463-AF38-916449D09754}" dt="2023-11-03T15:24:20.922" v="0"/>
      <pc:docMkLst>
        <pc:docMk/>
      </pc:docMkLst>
      <pc:sldChg chg="modSp">
        <pc:chgData name="REFFORT Didier [CEGEE]" userId="1ee2bfa2-614f-445e-af1b-d096af47a93d" providerId="ADAL" clId="{2168D460-2F9A-4463-AF38-916449D09754}" dt="2023-11-03T15:24:20.922" v="0"/>
        <pc:sldMkLst>
          <pc:docMk/>
          <pc:sldMk cId="1318863194" sldId="481"/>
        </pc:sldMkLst>
        <pc:graphicFrameChg chg="mod">
          <ac:chgData name="REFFORT Didier [CEGEE]" userId="1ee2bfa2-614f-445e-af1b-d096af47a93d" providerId="ADAL" clId="{2168D460-2F9A-4463-AF38-916449D09754}" dt="2023-11-03T15:24:20.922" v="0"/>
          <ac:graphicFrameMkLst>
            <pc:docMk/>
            <pc:sldMk cId="1318863194" sldId="481"/>
            <ac:graphicFrameMk id="32" creationId="{E7A89CD6-69C0-0297-B9BF-2E559C32F14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B6402-AA2D-4D06-B610-83D46A0DAF93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DBE69-D9D5-4674-BEA1-AEF42CA5C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032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B04CE5-B226-46E0-80E2-34AE3D9458F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20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50381-DD5F-4714-BF8F-FFED034CF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77CB67-F55D-4F26-B2D4-131386998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64F1C-59F2-4C51-B5DB-207BEADD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830938-FF02-44E7-BED1-406BF799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BCA50D-BABB-4C9E-95D7-D3B89D40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00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4A902-7571-4164-9F45-445DE5D3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D5166-6D3F-498B-AE58-91D5AEDA4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436CAB-5869-4350-8550-EA0A9C54C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5A2A80-8CB0-4BD9-B0C9-93DA0C25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ED56BD-FDEB-44AA-980A-6FAD0013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BD77A-8F0C-4445-9542-A80B03E2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95EE90-B12D-42B8-8DFB-142BD0F7C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1730F-A893-47B8-B35B-B82404F7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8DCCA5-F28B-4305-AB75-58A36A84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6A1114-DB9B-43D5-9F5E-22CDAC2A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01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30F38-0057-43F3-BA62-93DC598B8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9A3305-17FD-4F94-B1D2-22614D355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13BA82-2E29-4F55-9135-F46EDE728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973536-0AFA-484B-BB6C-48A3C94B2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71D631-4B7E-480C-92C3-2AD9EA07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F3D43E-D1FF-4D77-A6CB-4C15F63A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90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78E0E-85D4-452F-A930-5C23ACB9E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AA56A4-92A9-4A3F-9236-70B50E2A9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EFEB64-6D41-4144-8BAD-90EF125FB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01850EF-43CF-48D5-9538-D82840DD9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9246AB-9F11-4569-84C6-4BAB4AEBA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0905737-76C1-4CFE-BE93-52F051DCE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AA10104-2135-4CCE-B3F2-B3AEA0DA8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6F11AB3-CC50-41E4-BD96-8EA58CD4A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5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D7EC7-A226-4F87-A7E9-6E57CD4E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CBDBAE-72F3-4336-9F58-95A05E96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84EF09-C2D7-4217-89EA-51D52E1C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E03B606-11AB-492A-838C-6246508EA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15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E0E1CFD-8016-4278-A648-A8B84C1AE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7C7DD89-3339-4DF9-8914-20FD6333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AA9307-2FD8-4658-B083-0894C09A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56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368D5-E433-46E1-B883-53A79B1F5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EEBC09-EE66-4791-BD02-46D490A61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59EA15-7D76-4F95-9452-88156C706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760550-CD78-477C-83D9-ABB6B806B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B980FF-C4FB-4173-9DDA-E45690A0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C2F956-2D14-4EC9-A703-EACD15F18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227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07A9D-3794-4A43-BED7-3850BE94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125115-8DC0-4125-9A58-501E6226E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FF8481-405A-4764-8E65-351A1B4DF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C48244-1B6E-4815-8E73-91B5B5E7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88CE28-2C5F-4294-890A-FA73BB44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1C39FD-72F3-4C02-9180-7D521D25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76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60619-4F21-4D47-AFDD-01D05DBC8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625A1D-FE75-43B1-B442-80C58C82B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4DBA1A-2A2E-43A1-B79B-7608F9848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32FF67-A4BB-441A-8A2D-37ED580F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92E8C1-DFF2-48BA-B8C4-EE666870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5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4072DF-1A1E-4CB6-8043-F91E6798C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5C5434-48B6-43EE-BF05-0CED6DFBB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472227-F5ED-4C84-84A2-D1CF419E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77A0B9-A8DC-426F-8CEA-E03F1D2D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0490A7-A59C-4858-8A04-C7A3BE819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93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40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65523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/>
          <a:srcRect t="18682"/>
          <a:stretch/>
        </p:blipFill>
        <p:spPr>
          <a:xfrm>
            <a:off x="10690709" y="6474850"/>
            <a:ext cx="1367408" cy="3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91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91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8041" y="3733919"/>
            <a:ext cx="2307045" cy="30579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892" y="112489"/>
            <a:ext cx="4865030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34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3859" y="3429000"/>
            <a:ext cx="2246988" cy="30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60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140070" y="4512323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130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32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CUS ACTUA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15409" y="2309274"/>
            <a:ext cx="2680191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ORIZON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30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3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 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783D07-5CFA-47F9-A0E9-9F9802023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2BC6B8-51C0-4964-92F3-32007AAD3390}"/>
              </a:ext>
            </a:extLst>
          </p:cNvPr>
          <p:cNvSpPr/>
          <p:nvPr userDrawn="1"/>
        </p:nvSpPr>
        <p:spPr>
          <a:xfrm>
            <a:off x="4289343" y="2967335"/>
            <a:ext cx="70326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HORIZON</a:t>
            </a:r>
            <a:r>
              <a:rPr lang="fr-FR" b="1" baseline="0" dirty="0">
                <a:solidFill>
                  <a:srgbClr val="00B050"/>
                </a:solidFill>
              </a:rPr>
              <a:t> TRESO DURABLE 3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fr-FR" b="1" dirty="0">
                <a:solidFill>
                  <a:srgbClr val="C00000"/>
                </a:solidFill>
              </a:rPr>
              <a:t>Commercialisation du 17/01 AU 08/04</a:t>
            </a:r>
          </a:p>
        </p:txBody>
      </p:sp>
    </p:spTree>
    <p:extLst>
      <p:ext uri="{BB962C8B-B14F-4D97-AF65-F5344CB8AC3E}">
        <p14:creationId xmlns:p14="http://schemas.microsoft.com/office/powerpoint/2010/main" val="363920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MARK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103772"/>
            <a:ext cx="2157184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TING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44B5C97-9C22-4743-8307-4100B4A48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30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RESUL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75230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909687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RÉ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SUL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A88AA9-C9D0-4ADA-AEAA-474B09F79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38" y="284606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15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ACTI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67619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2432205"/>
            <a:ext cx="1773925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ACTI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VITÉ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474EDA-900F-4D6A-B55F-89F9A456A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04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ECO TR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20062" y="-1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620062" y="2305614"/>
            <a:ext cx="2680190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YNAMIQUE </a:t>
            </a:r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RESO</a:t>
            </a:r>
          </a:p>
          <a:p>
            <a:pPr algn="l"/>
            <a:r>
              <a:rPr lang="fr-FR" sz="2800" b="1" baseline="0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  <a:r>
              <a:rPr lang="fr-FR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URABLE</a:t>
            </a:r>
          </a:p>
          <a:p>
            <a:pPr algn="l"/>
            <a:endParaRPr lang="fr-FR" sz="4400" b="1" baseline="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4031249" y="2872852"/>
            <a:ext cx="7186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du fonds temporaire </a:t>
            </a:r>
            <a:r>
              <a:rPr lang="fr-FR" b="1" dirty="0">
                <a:solidFill>
                  <a:srgbClr val="00B050"/>
                </a:solidFill>
              </a:rPr>
              <a:t>DYNAMIQUE TRESO DURABLE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6370" y="303853"/>
            <a:ext cx="2294074" cy="1217297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4EFF4E-859F-47BF-898C-82E08CF937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2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FE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14886" y="2306094"/>
            <a:ext cx="2401717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PRÊT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FEI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876D72-7B50-4BC4-AB42-F2BC775D9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52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CUS P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52012" y="2356164"/>
            <a:ext cx="177392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PGE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54837-9431-46A6-8854-D7CB27A93F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3" y="567452"/>
            <a:ext cx="1539551" cy="16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19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 SUIVI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11166" y="637924"/>
            <a:ext cx="10979890" cy="6005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Tempo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9864" y="92327"/>
            <a:ext cx="1146147" cy="114614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803275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547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556569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23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268674"/>
            <a:ext cx="496466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0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48107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ACTU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9730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68671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90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5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6"/>
          <a:srcRect t="18682"/>
          <a:stretch/>
        </p:blipFill>
        <p:spPr>
          <a:xfrm>
            <a:off x="9972072" y="6370078"/>
            <a:ext cx="1468840" cy="42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2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4716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42486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07530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2056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7553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43285" y="6449937"/>
            <a:ext cx="6576000" cy="365125"/>
          </a:xfrm>
        </p:spPr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 userDrawn="1"/>
        </p:nvCxnSpPr>
        <p:spPr>
          <a:xfrm flipV="1">
            <a:off x="719403" y="883205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 userDrawn="1"/>
        </p:nvSpPr>
        <p:spPr>
          <a:xfrm>
            <a:off x="2831638" y="436602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DR </a:t>
            </a:r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831637" y="980728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SUIVI</a:t>
            </a:r>
            <a:r>
              <a:rPr lang="fr-FR" sz="2000" b="1" baseline="0" dirty="0">
                <a:solidFill>
                  <a:srgbClr val="C00000"/>
                </a:solidFill>
              </a:rPr>
              <a:t> DU TEMPO</a:t>
            </a:r>
            <a:endParaRPr lang="fr-FR" sz="2000" b="1" dirty="0">
              <a:solidFill>
                <a:srgbClr val="C00000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193732"/>
            <a:ext cx="1527343" cy="1147037"/>
          </a:xfrm>
          <a:prstGeom prst="rect">
            <a:avLst/>
          </a:prstGeom>
        </p:spPr>
      </p:pic>
      <p:cxnSp>
        <p:nvCxnSpPr>
          <p:cNvPr id="20" name="Connecteur droit 19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63400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615979" y="6427442"/>
            <a:ext cx="657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603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z="800" b="1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MARCHE PROS S7</a:t>
            </a:r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>
          <a:xfrm flipV="1">
            <a:off x="719403" y="872716"/>
            <a:ext cx="9313035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 userDrawn="1"/>
        </p:nvSpPr>
        <p:spPr>
          <a:xfrm>
            <a:off x="1323444" y="508610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FOCUS 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323570" y="980728"/>
            <a:ext cx="192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PGE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cxnSp>
        <p:nvCxnSpPr>
          <p:cNvPr id="21" name="Connecteur droit 20"/>
          <p:cNvCxnSpPr/>
          <p:nvPr userDrawn="1"/>
        </p:nvCxnSpPr>
        <p:spPr>
          <a:xfrm flipV="1">
            <a:off x="11559781" y="890719"/>
            <a:ext cx="195249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353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AUDIO MARCHE PROS S7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br>
              <a:rPr lang="fr-FR" dirty="0"/>
            </a:b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63702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984A-B8BB-43C4-96B8-F55A04253F97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50A3D-228B-4D5F-AAD7-F1138CB096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3383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559343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1" y="489241"/>
            <a:ext cx="7602538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1585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2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8BA03C-033D-4AD5-ADD7-C9B9317F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3B535C-F097-44CB-BE9D-A857B8969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C32B0-4AB8-4096-9941-34ABCEC50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4158F-4992-4458-9327-060D354D22F6}" type="datetimeFigureOut">
              <a:rPr lang="fr-FR" smtClean="0"/>
              <a:t>03/11/2023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055F65-D65F-4527-9AF3-6DFD0CADD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CF4B5F-7CC2-484E-97E8-93593F0D0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B267D-C19E-40AC-A267-A223934807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30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0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18" Type="http://schemas.openxmlformats.org/officeDocument/2006/relationships/oleObject" Target="../embeddings/oleObject3.bin"/><Relationship Id="rId3" Type="http://schemas.microsoft.com/office/2007/relationships/hdphoto" Target="../media/hdphoto1.wdp"/><Relationship Id="rId21" Type="http://schemas.microsoft.com/office/2007/relationships/hdphoto" Target="../media/hdphoto2.wdp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openxmlformats.org/officeDocument/2006/relationships/image" Target="../media/image32.emf"/><Relationship Id="rId2" Type="http://schemas.openxmlformats.org/officeDocument/2006/relationships/image" Target="../media/image20.png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hyperlink" Target="https://tokens.bpifrance.fr/" TargetMode="External"/><Relationship Id="rId24" Type="http://schemas.openxmlformats.org/officeDocument/2006/relationships/image" Target="../media/image36.emf"/><Relationship Id="rId5" Type="http://schemas.openxmlformats.org/officeDocument/2006/relationships/image" Target="../media/image23.png"/><Relationship Id="rId15" Type="http://schemas.openxmlformats.org/officeDocument/2006/relationships/image" Target="../media/image31.emf"/><Relationship Id="rId23" Type="http://schemas.openxmlformats.org/officeDocument/2006/relationships/oleObject" Target="../embeddings/oleObject4.bin"/><Relationship Id="rId10" Type="http://schemas.openxmlformats.org/officeDocument/2006/relationships/image" Target="../media/image28.png"/><Relationship Id="rId19" Type="http://schemas.openxmlformats.org/officeDocument/2006/relationships/image" Target="../media/image33.emf"/><Relationship Id="rId4" Type="http://schemas.openxmlformats.org/officeDocument/2006/relationships/hyperlink" Target="https://www.economie.gouv.fr/files/files/PDF/2020/dp-covid-pret-garanti.pdf" TargetMode="External"/><Relationship Id="rId9" Type="http://schemas.openxmlformats.org/officeDocument/2006/relationships/image" Target="../media/image27.png"/><Relationship Id="rId14" Type="http://schemas.openxmlformats.org/officeDocument/2006/relationships/oleObject" Target="../embeddings/oleObject1.bin"/><Relationship Id="rId2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25 avril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38375" y="1515862"/>
            <a:ext cx="12076980" cy="3329796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</a:pPr>
            <a:r>
              <a:rPr lang="fr-FR" sz="4400" dirty="0"/>
              <a:t> </a:t>
            </a:r>
            <a:br>
              <a:rPr lang="fr-FR" sz="4400" dirty="0"/>
            </a:br>
            <a:br>
              <a:rPr lang="fr-FR" sz="4400" dirty="0"/>
            </a:br>
            <a:r>
              <a:rPr lang="fr-FR" sz="4400" dirty="0"/>
              <a:t>Le PGE Résilience en résumé</a:t>
            </a: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10557540" y="389980"/>
            <a:ext cx="1382954" cy="1384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2C4AA3-A714-4E85-BAAF-1D56789AD247}"/>
              </a:ext>
            </a:extLst>
          </p:cNvPr>
          <p:cNvSpPr/>
          <p:nvPr/>
        </p:nvSpPr>
        <p:spPr>
          <a:xfrm>
            <a:off x="347662" y="37525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MARCHÉ DES PROFESSIONNELS </a:t>
            </a:r>
            <a:r>
              <a:rPr lang="fr-FR" sz="1200"/>
              <a:t>AGRICULTURE-VITICULTURE  ET ASSOCIATIONS </a:t>
            </a:r>
            <a:r>
              <a:rPr lang="fr-FR" sz="1200" dirty="0"/>
              <a:t>DE PROXIMITÉ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>
            <a:normAutofit/>
          </a:bodyPr>
          <a:lstStyle/>
          <a:p>
            <a:r>
              <a:rPr lang="fr-FR" dirty="0"/>
              <a:t> Le PGE Résilience est opérationnel (1/3)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6091" y="765425"/>
            <a:ext cx="8172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Création d’un nouveau prêt garanti par l’Etat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7A238E-EFEA-4596-BD5F-866915EAA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rgbClr val="E921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748">
            <a:off x="93033" y="5439509"/>
            <a:ext cx="955371" cy="82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69DD48-2DC6-4FD9-B025-F006921B0149}"/>
              </a:ext>
            </a:extLst>
          </p:cNvPr>
          <p:cNvSpPr/>
          <p:nvPr/>
        </p:nvSpPr>
        <p:spPr>
          <a:xfrm>
            <a:off x="630179" y="1225283"/>
            <a:ext cx="1063253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De quoi s’agit-il ?</a:t>
            </a:r>
          </a:p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Comment ce nouveau prêt s’articule-t-il avec le PGE distribué lors de la crise sanitaire ? </a:t>
            </a:r>
          </a:p>
          <a:p>
            <a:endParaRPr lang="fr-FR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521C9-9400-4466-9AEA-5696ADF9CEB1}"/>
              </a:ext>
            </a:extLst>
          </p:cNvPr>
          <p:cNvSpPr/>
          <p:nvPr/>
        </p:nvSpPr>
        <p:spPr>
          <a:xfrm>
            <a:off x="1965870" y="2660595"/>
            <a:ext cx="82602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rgbClr val="000000"/>
                </a:solidFill>
              </a:rPr>
              <a:t>Le PGE Résilience doit permettre de soutenir les entreprises ayant un </a:t>
            </a:r>
            <a:r>
              <a:rPr lang="fr-FR" sz="1200" b="1" dirty="0">
                <a:solidFill>
                  <a:srgbClr val="000000"/>
                </a:solidFill>
              </a:rPr>
              <a:t>besoin significatif de trésorerie </a:t>
            </a:r>
            <a:r>
              <a:rPr lang="fr-FR" sz="1200" dirty="0">
                <a:solidFill>
                  <a:srgbClr val="000000"/>
                </a:solidFill>
              </a:rPr>
              <a:t>en raison des conséquences économiques, directes ou indirectes, du conflit en Ukraine.</a:t>
            </a:r>
          </a:p>
          <a:p>
            <a:pPr algn="just"/>
            <a:r>
              <a:rPr lang="fr-FR" sz="1200" dirty="0">
                <a:solidFill>
                  <a:srgbClr val="000000"/>
                </a:solidFill>
              </a:rPr>
              <a:t>Par exemple du fait :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0000"/>
                </a:solidFill>
              </a:rPr>
              <a:t>de la hausse du prix de certaines matières premières (énergies, céréales, métaux…), 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0000"/>
                </a:solidFill>
              </a:rPr>
              <a:t>des ruptures de chaînes d’approvisionnement,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0000"/>
                </a:solidFill>
              </a:rPr>
              <a:t>de la suspension de paiements en provenance de Russie ou d’Ukraine, 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0000"/>
                </a:solidFill>
              </a:rPr>
              <a:t>ou encore de la perte de débouchés commerciaux en raison des sanctions internationales. </a:t>
            </a:r>
            <a:endParaRPr lang="fr-FR" sz="1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86EFC7-E505-41E6-93A4-134E89D88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270578" y="2703296"/>
            <a:ext cx="683515" cy="273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B49973-CDAB-4AD7-88AA-37BBD051B539}"/>
              </a:ext>
            </a:extLst>
          </p:cNvPr>
          <p:cNvSpPr/>
          <p:nvPr/>
        </p:nvSpPr>
        <p:spPr>
          <a:xfrm>
            <a:off x="1965870" y="4265751"/>
            <a:ext cx="70663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C00000"/>
                </a:solidFill>
              </a:rPr>
              <a:t>La saturation du PGE classique doit être privilégiée (fin 30/06/2022) avant l’octroi du PGE Résilience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5086BB2-225E-4121-8984-19A830D87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282355" y="4265751"/>
            <a:ext cx="683515" cy="2734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E842022-F5DF-47AF-9536-4B2575835417}"/>
              </a:ext>
            </a:extLst>
          </p:cNvPr>
          <p:cNvSpPr txBox="1"/>
          <p:nvPr/>
        </p:nvSpPr>
        <p:spPr>
          <a:xfrm>
            <a:off x="1095166" y="2207136"/>
            <a:ext cx="3926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premiers éléments à retenir 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8A80710-8016-48E9-A009-340C0A5CD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282355" y="5032725"/>
            <a:ext cx="683515" cy="27340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32E3191-4629-46D7-A3C1-AC61AACEE07E}"/>
              </a:ext>
            </a:extLst>
          </p:cNvPr>
          <p:cNvSpPr/>
          <p:nvPr/>
        </p:nvSpPr>
        <p:spPr>
          <a:xfrm>
            <a:off x="1965870" y="5029132"/>
            <a:ext cx="4039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PGE Résilience est cumulable avec le PGE classique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0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>
            <a:normAutofit/>
          </a:bodyPr>
          <a:lstStyle/>
          <a:p>
            <a:r>
              <a:rPr lang="fr-FR" dirty="0"/>
              <a:t> Le PGE Résilience est opérationnel (2/3)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6091" y="765425"/>
            <a:ext cx="8172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Création d’un nouveau prêt garanti par l’Etat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69DD48-2DC6-4FD9-B025-F006921B0149}"/>
              </a:ext>
            </a:extLst>
          </p:cNvPr>
          <p:cNvSpPr/>
          <p:nvPr/>
        </p:nvSpPr>
        <p:spPr>
          <a:xfrm>
            <a:off x="583911" y="1042676"/>
            <a:ext cx="10632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fr-FR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Quelles sont les conditions pour en bénéficier ? </a:t>
            </a: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842022-F5DF-47AF-9536-4B2575835417}"/>
              </a:ext>
            </a:extLst>
          </p:cNvPr>
          <p:cNvSpPr txBox="1"/>
          <p:nvPr/>
        </p:nvSpPr>
        <p:spPr>
          <a:xfrm>
            <a:off x="505137" y="1988632"/>
            <a:ext cx="5525282" cy="40934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changements par rapport au PGE classique</a:t>
            </a:r>
          </a:p>
          <a:p>
            <a:pPr algn="ctr"/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 </a:t>
            </a:r>
            <a:r>
              <a:rPr lang="fr-FR" sz="1200" dirty="0"/>
              <a:t>L’assiette de calcul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</a:rPr>
              <a:t>Le montant maximum du PGE Résilience correspond à 15 % du CA annuel moyen réalisé sur les 3 derniers exercices clôturés, Il est cumulable avec le PGE classique.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200" i="1" dirty="0"/>
              <a:t>Dans les cas où l’entreprise ne dispose pas de trois, mais seulement de deux ou d’un exercice comptable clos, alors ce plafond est égal à 15% de son chiffre d’affaires (CA) annuel moyen respectivement réalisé sur les 2 derniers ou sur le dernier exercice comptable clos.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2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200" i="1" dirty="0"/>
              <a:t>Dans le cas d’une entreprise qui ne dispose d’aucun exercice comptable clôturé, il convient de calculer le CA annualisé comme la projection linéaire du CA réalisé à date au cours du présent exercice.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2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La nécessité d’une auto-certification à signer par l’emprunteur et à conserver (attestation sous la seule responsabilité du chef d’entreprise)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3C91294-25AC-43BF-8B4C-2BF9A50A4A93}"/>
              </a:ext>
            </a:extLst>
          </p:cNvPr>
          <p:cNvSpPr txBox="1"/>
          <p:nvPr/>
        </p:nvSpPr>
        <p:spPr>
          <a:xfrm>
            <a:off x="6228009" y="1988632"/>
            <a:ext cx="5458854" cy="40934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 qui ne change pas par rapport au PGE classique</a:t>
            </a:r>
          </a:p>
          <a:p>
            <a:endParaRPr lang="fr-FR" sz="1400" dirty="0"/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Le décideur doit s’assurer de la capacité de remboursement et de solvabilité de l’emprunteur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Des conditions financières inchangées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200" dirty="0"/>
              <a:t>Taux BPI et quotité BPI garantie à 90%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200" dirty="0"/>
              <a:t>Taux BPCE unique et identique au PGE classique jusqu’à fin juin</a:t>
            </a:r>
          </a:p>
          <a:p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Le client doit saisir sa demande avec le Token BPI (rubrique « PGE Résilience ») afin d’obtenir son attestation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L’impossibilité de saisir une autre garantie que BPI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L’avis de conseil en assurance reste obligatoire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L’instruction du dossier sous DEFI via la variante « PGE Résilience »</a:t>
            </a:r>
          </a:p>
          <a:p>
            <a:r>
              <a:rPr lang="fr-FR" sz="1200" dirty="0"/>
              <a:t>      sous MycréditProBDR avec les mêmes conditions de phase et de durée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endParaRPr lang="fr-FR" sz="1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927BCA-EAD3-44C6-9F4B-9B0322AFD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435" b="27581"/>
          <a:stretch/>
        </p:blipFill>
        <p:spPr>
          <a:xfrm>
            <a:off x="7804549" y="5643154"/>
            <a:ext cx="3882314" cy="43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0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>
            <a:normAutofit/>
          </a:bodyPr>
          <a:lstStyle/>
          <a:p>
            <a:r>
              <a:rPr lang="fr-FR" dirty="0"/>
              <a:t> Le PGE Résilience est opérationnel (3/3)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6091" y="765425"/>
            <a:ext cx="81722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Les supports et documents pour vous accompagner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7A238E-EFEA-4596-BD5F-866915EAA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rgbClr val="E921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748">
            <a:off x="93033" y="5439509"/>
            <a:ext cx="955371" cy="82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69DD48-2DC6-4FD9-B025-F006921B0149}"/>
              </a:ext>
            </a:extLst>
          </p:cNvPr>
          <p:cNvSpPr/>
          <p:nvPr/>
        </p:nvSpPr>
        <p:spPr>
          <a:xfrm>
            <a:off x="582052" y="1089787"/>
            <a:ext cx="10632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fr-FR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</a:rPr>
              <a:t>Ce dont vous aurez besoin</a:t>
            </a: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4F0B926E-4A9C-4402-BB97-E63DE268A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63" y="2458466"/>
            <a:ext cx="1927296" cy="44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BA3542-F033-43B6-AB6C-C693D84EA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042" y="2025863"/>
            <a:ext cx="1393573" cy="2821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9931EE-EF15-4983-8207-94A9BD5847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8857" y="2523588"/>
            <a:ext cx="2118621" cy="277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717AEB4-2588-4A34-AF24-340B85EF96A5}"/>
              </a:ext>
            </a:extLst>
          </p:cNvPr>
          <p:cNvSpPr txBox="1"/>
          <p:nvPr/>
        </p:nvSpPr>
        <p:spPr>
          <a:xfrm>
            <a:off x="667243" y="2025863"/>
            <a:ext cx="3389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La </a:t>
            </a:r>
            <a:r>
              <a:rPr lang="fr-FR" sz="1100" b="1" dirty="0"/>
              <a:t>FAQ</a:t>
            </a:r>
            <a:r>
              <a:rPr lang="fr-FR" sz="1100" dirty="0"/>
              <a:t>                                     questions 56 et 57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28B7CD-4163-4786-9F12-242A41D1EB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0503" y="4681663"/>
            <a:ext cx="1967137" cy="1065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992B55-8960-47A4-A65B-C51DAF60A0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2690" y="4279586"/>
            <a:ext cx="1599485" cy="257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1E8015F-813F-457A-A20B-0119465ABF6B}"/>
              </a:ext>
            </a:extLst>
          </p:cNvPr>
          <p:cNvSpPr txBox="1"/>
          <p:nvPr/>
        </p:nvSpPr>
        <p:spPr>
          <a:xfrm>
            <a:off x="8011268" y="3704425"/>
            <a:ext cx="3325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Des tutos utilisateur BPI (entreprise et holding) pour accompagner vos clients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3FF731-E8B3-449C-8015-F64902B0D7AE}"/>
              </a:ext>
            </a:extLst>
          </p:cNvPr>
          <p:cNvSpPr txBox="1"/>
          <p:nvPr/>
        </p:nvSpPr>
        <p:spPr>
          <a:xfrm>
            <a:off x="4277550" y="2052401"/>
            <a:ext cx="28773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L’attestation PGE Résilience que doit compléter votre client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87F3177-73D9-4D40-98A4-0C091282C6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2887" y="2530893"/>
            <a:ext cx="3642529" cy="468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D74B948-6745-4981-B144-EB7C38124806}"/>
              </a:ext>
            </a:extLst>
          </p:cNvPr>
          <p:cNvSpPr txBox="1"/>
          <p:nvPr/>
        </p:nvSpPr>
        <p:spPr>
          <a:xfrm>
            <a:off x="743742" y="3479165"/>
            <a:ext cx="2877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Le schéma délégataire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68EBBE49-EF3B-47CE-A3B1-2537DEC7C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2433" y="2741672"/>
            <a:ext cx="191562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11"/>
              </a:rPr>
              <a:t>https://tokens.bpifrance.fr/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F90A72D-F2BE-490B-904F-43FA839004E3}"/>
              </a:ext>
            </a:extLst>
          </p:cNvPr>
          <p:cNvSpPr txBox="1"/>
          <p:nvPr/>
        </p:nvSpPr>
        <p:spPr>
          <a:xfrm>
            <a:off x="8004234" y="2079961"/>
            <a:ext cx="28773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Le lien BPI  pour que vos clients puissent demander leurs attestations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1E7F462-C8BC-46E2-AC49-BDFCDEBEB0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6091" y="3238267"/>
            <a:ext cx="336119" cy="2616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8390E26-C11E-40EC-8669-370AF5E512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741" y="3767032"/>
            <a:ext cx="6345035" cy="1575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893714B4-AEBA-4069-A637-8AAAB852C8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63588" y="493946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4" imgW="914400" imgH="771525" progId="AcroExch.Document.DC">
                  <p:embed/>
                </p:oleObj>
              </mc:Choice>
              <mc:Fallback>
                <p:oleObj name="Acrobat Document" showAsIcon="1" r:id="rId14" imgW="914400" imgH="771525" progId="AcroExch.Document.DC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893714B4-AEBA-4069-A637-8AAAB852C8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063588" y="493946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B8514218-91D8-42A1-8E71-AC8B6C15E7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90971" y="432132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6" imgW="914400" imgH="771525" progId="AcroExch.Document.DC">
                  <p:embed/>
                </p:oleObj>
              </mc:Choice>
              <mc:Fallback>
                <p:oleObj name="Acrobat Document" showAsIcon="1" r:id="rId16" imgW="914400" imgH="771525" progId="AcroExch.Document.DC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B8514218-91D8-42A1-8E71-AC8B6C15E7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090971" y="432132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344A6FED-725C-4E98-ABFA-5091691D10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63588" y="55501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18" imgW="914400" imgH="771525" progId="AcroExch.Document.DC">
                  <p:embed/>
                </p:oleObj>
              </mc:Choice>
              <mc:Fallback>
                <p:oleObj name="Acrobat Document" showAsIcon="1" r:id="rId18" imgW="914400" imgH="771525" progId="AcroExch.Document.DC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344A6FED-725C-4E98-ABFA-5091691D10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063588" y="55501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D229D5BD-C031-48B4-96F3-B1FD47560423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20851880">
            <a:off x="2851363" y="2587730"/>
            <a:ext cx="300538" cy="38395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EF43874-3A3D-4E29-BA0E-19756E864176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6136784">
            <a:off x="5081323" y="2874088"/>
            <a:ext cx="300538" cy="38395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9FD557-9A7A-4369-839F-F0147B3C6623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19423458">
            <a:off x="11391978" y="2743830"/>
            <a:ext cx="300538" cy="38395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086C3EC-E1C3-478F-9DA8-BC6B5BB6B695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19236851">
            <a:off x="11839420" y="4421080"/>
            <a:ext cx="214012" cy="27341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2F162C3-A4A3-4674-8A36-A8F8C4AAB9B9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19236851">
            <a:off x="11828208" y="5071510"/>
            <a:ext cx="214012" cy="27341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F9F101E-17F3-4ACD-8159-572400916C18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07" b="89789" l="8537" r="86179">
                        <a14:foregroundMark x1="23984" y1="66197" x2="23984" y2="66197"/>
                        <a14:foregroundMark x1="82520" y1="73592" x2="82520" y2="73592"/>
                        <a14:foregroundMark x1="85366" y1="60211" x2="85366" y2="60211"/>
                        <a14:foregroundMark x1="86179" y1="63380" x2="86179" y2="63380"/>
                      </a14:backgroundRemoval>
                    </a14:imgEffect>
                  </a14:imgLayer>
                </a14:imgProps>
              </a:ext>
            </a:extLst>
          </a:blip>
          <a:srcRect l="-362" t="600" r="9996" b="-600"/>
          <a:stretch/>
        </p:blipFill>
        <p:spPr>
          <a:xfrm rot="19236851">
            <a:off x="11833169" y="5625621"/>
            <a:ext cx="214012" cy="27341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40A79D-C782-45BE-93A9-211462CE8F1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07694" y="4329537"/>
            <a:ext cx="267757" cy="158537"/>
          </a:xfrm>
          <a:prstGeom prst="rect">
            <a:avLst/>
          </a:prstGeom>
        </p:spPr>
      </p:pic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E7A89CD6-69C0-0297-B9BF-2E559C32F1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769431"/>
              </p:ext>
            </p:extLst>
          </p:nvPr>
        </p:nvGraphicFramePr>
        <p:xfrm>
          <a:off x="5280488" y="288369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3" imgW="914400" imgH="771525" progId="AcroExch.Document.DC">
                  <p:embed/>
                </p:oleObj>
              </mc:Choice>
              <mc:Fallback>
                <p:oleObj name="Acrobat Document" showAsIcon="1" r:id="rId23" imgW="914400" imgH="771525" progId="AcroExch.Document.DC">
                  <p:embed/>
                  <p:pic>
                    <p:nvPicPr>
                      <p:cNvPr id="32" name="Objet 31">
                        <a:extLst>
                          <a:ext uri="{FF2B5EF4-FFF2-40B4-BE49-F238E27FC236}">
                            <a16:creationId xmlns:a16="http://schemas.microsoft.com/office/drawing/2014/main" id="{E7A89CD6-69C0-0297-B9BF-2E559C32F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280488" y="288369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88631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522</Words>
  <Application>Microsoft Office PowerPoint</Application>
  <PresentationFormat>Grand écran</PresentationFormat>
  <Paragraphs>62</Paragraphs>
  <Slides>4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 Black</vt:lpstr>
      <vt:lpstr>Wingdings</vt:lpstr>
      <vt:lpstr>Thème Office</vt:lpstr>
      <vt:lpstr>1_Thème Office</vt:lpstr>
      <vt:lpstr>Acrobat Document</vt:lpstr>
      <vt:lpstr>Adobe Acrobat Document</vt:lpstr>
      <vt:lpstr>   Le PGE Résilience en résumé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PGE Résilience en résumé</dc:title>
  <dc:creator>REFFORT Didier [CEGEE]</dc:creator>
  <cp:lastModifiedBy>REFFORT Didier [CEGEE]</cp:lastModifiedBy>
  <cp:revision>3</cp:revision>
  <dcterms:created xsi:type="dcterms:W3CDTF">2022-04-27T09:43:50Z</dcterms:created>
  <dcterms:modified xsi:type="dcterms:W3CDTF">2023-11-03T15:24:31Z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2023-11-03T15:23:37Z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