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4"/>
  </p:sldMasterIdLst>
  <p:notesMasterIdLst>
    <p:notesMasterId r:id="rId21"/>
  </p:notesMasterIdLst>
  <p:handoutMasterIdLst>
    <p:handoutMasterId r:id="rId22"/>
  </p:handoutMasterIdLst>
  <p:sldIdLst>
    <p:sldId id="754" r:id="rId5"/>
    <p:sldId id="753" r:id="rId6"/>
    <p:sldId id="748" r:id="rId7"/>
    <p:sldId id="741" r:id="rId8"/>
    <p:sldId id="739" r:id="rId9"/>
    <p:sldId id="755" r:id="rId10"/>
    <p:sldId id="740" r:id="rId11"/>
    <p:sldId id="752" r:id="rId12"/>
    <p:sldId id="738" r:id="rId13"/>
    <p:sldId id="743" r:id="rId14"/>
    <p:sldId id="745" r:id="rId15"/>
    <p:sldId id="744" r:id="rId16"/>
    <p:sldId id="733" r:id="rId17"/>
    <p:sldId id="734" r:id="rId18"/>
    <p:sldId id="746" r:id="rId19"/>
    <p:sldId id="625" r:id="rId20"/>
  </p:sldIdLst>
  <p:sldSz cx="9144000" cy="6858000" type="screen4x3"/>
  <p:notesSz cx="6797675" cy="9926638"/>
  <p:defaultTextStyle>
    <a:defPPr>
      <a:defRPr lang="fr-FR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7">
          <p15:clr>
            <a:srgbClr val="A4A3A4"/>
          </p15:clr>
        </p15:guide>
        <p15:guide id="2" orient="horz" pos="4178">
          <p15:clr>
            <a:srgbClr val="A4A3A4"/>
          </p15:clr>
        </p15:guide>
        <p15:guide id="3" orient="horz" pos="1105">
          <p15:clr>
            <a:srgbClr val="A4A3A4"/>
          </p15:clr>
        </p15:guide>
        <p15:guide id="4" pos="459">
          <p15:clr>
            <a:srgbClr val="A4A3A4"/>
          </p15:clr>
        </p15:guide>
        <p15:guide id="5" pos="5631">
          <p15:clr>
            <a:srgbClr val="A4A3A4"/>
          </p15:clr>
        </p15:guide>
        <p15:guide id="6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020"/>
    <a:srgbClr val="2E8B92"/>
    <a:srgbClr val="2A7F86"/>
    <a:srgbClr val="007F86"/>
    <a:srgbClr val="35801A"/>
    <a:srgbClr val="007581"/>
    <a:srgbClr val="00A249"/>
    <a:srgbClr val="31C134"/>
    <a:srgbClr val="444330"/>
    <a:srgbClr val="172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2" autoAdjust="0"/>
    <p:restoredTop sz="90647" autoAdjust="0"/>
  </p:normalViewPr>
  <p:slideViewPr>
    <p:cSldViewPr snapToGrid="0">
      <p:cViewPr varScale="1">
        <p:scale>
          <a:sx n="115" d="100"/>
          <a:sy n="115" d="100"/>
        </p:scale>
        <p:origin x="1662" y="108"/>
      </p:cViewPr>
      <p:guideLst>
        <p:guide orient="horz" pos="137"/>
        <p:guide orient="horz" pos="4178"/>
        <p:guide orient="horz" pos="1105"/>
        <p:guide pos="459"/>
        <p:guide pos="5631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-2922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502EE5-3ACF-4153-86A8-E6107AA569A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31C4E3E0-2FCF-4E8F-82F2-FF6494DB176B}">
      <dgm:prSet phldrT="[Texte]" custT="1"/>
      <dgm:spPr>
        <a:xfrm>
          <a:off x="0" y="1477"/>
          <a:ext cx="2184273" cy="646032"/>
        </a:xfrm>
        <a:solidFill>
          <a:srgbClr val="42A020">
            <a:alpha val="90000"/>
          </a:srgbClr>
        </a:solidFill>
      </dgm:spPr>
      <dgm:t>
        <a:bodyPr/>
        <a:lstStyle/>
        <a:p>
          <a:r>
            <a:rPr lang="fr-FR" sz="1400" b="1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Crédit Foncier Immobilier </a:t>
          </a:r>
        </a:p>
        <a:p>
          <a:r>
            <a:rPr lang="fr-FR" sz="1400" b="1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Estimation</a:t>
          </a:r>
          <a:endParaRPr lang="fr-FR" sz="1400" b="1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8188F6EC-DE57-4AAF-9005-A79847F9FD43}" type="parTrans" cxnId="{2CEDD130-3B26-4919-93E8-B72BD41FC10C}">
      <dgm:prSet/>
      <dgm:spPr/>
      <dgm:t>
        <a:bodyPr/>
        <a:lstStyle/>
        <a:p>
          <a:endParaRPr lang="fr-FR"/>
        </a:p>
      </dgm:t>
    </dgm:pt>
    <dgm:pt modelId="{1B267AAF-5656-4F25-807A-34E30B547E5A}" type="sibTrans" cxnId="{2CEDD130-3B26-4919-93E8-B72BD41FC10C}">
      <dgm:prSet/>
      <dgm:spPr/>
      <dgm:t>
        <a:bodyPr/>
        <a:lstStyle/>
        <a:p>
          <a:endParaRPr lang="fr-FR"/>
        </a:p>
      </dgm:t>
    </dgm:pt>
    <dgm:pt modelId="{1AE39166-4DB0-4360-80A9-BDF4D4A55E24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b="0" dirty="0" smtClean="0">
              <a:solidFill>
                <a:schemeClr val="bg1"/>
              </a:solidFill>
            </a:rPr>
            <a:t>Spécialiste de l’estimation des biens immobiliers à usage résidentiel</a:t>
          </a:r>
          <a:endParaRPr lang="fr-FR" sz="1200" b="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4C20285-B7CD-4C12-B6CC-A6922231A54D}" type="parTrans" cxnId="{B172E47A-B959-41C9-A28D-977C5FDE268C}">
      <dgm:prSet/>
      <dgm:spPr/>
      <dgm:t>
        <a:bodyPr/>
        <a:lstStyle/>
        <a:p>
          <a:endParaRPr lang="fr-FR"/>
        </a:p>
      </dgm:t>
    </dgm:pt>
    <dgm:pt modelId="{B7BA2A35-E42E-4922-B889-73BF153FB1DF}" type="sibTrans" cxnId="{B172E47A-B959-41C9-A28D-977C5FDE268C}">
      <dgm:prSet/>
      <dgm:spPr/>
      <dgm:t>
        <a:bodyPr/>
        <a:lstStyle/>
        <a:p>
          <a:endParaRPr lang="fr-FR"/>
        </a:p>
      </dgm:t>
    </dgm:pt>
    <dgm:pt modelId="{7FE8E40D-E8A5-4B97-829E-82A207BEA115}">
      <dgm:prSet phldrT="[Texte]" custT="1"/>
      <dgm:spPr>
        <a:xfrm rot="5400000">
          <a:off x="3867435" y="-938747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b="0" i="0" dirty="0" smtClean="0">
              <a:solidFill>
                <a:schemeClr val="bg1"/>
              </a:solidFill>
            </a:rPr>
            <a:t>Propose une large gamme de prestations dans le domaine de </a:t>
          </a:r>
          <a:r>
            <a:rPr lang="fr-FR" sz="1200" b="0" i="0" smtClean="0">
              <a:solidFill>
                <a:schemeClr val="bg1"/>
              </a:solidFill>
            </a:rPr>
            <a:t>l’expertise immobilière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A6E93C-C380-4147-9465-41E8895198A6}" type="parTrans" cxnId="{D1A3E1CF-FA97-4D61-B26D-0FA5366E4BDC}">
      <dgm:prSet/>
      <dgm:spPr/>
      <dgm:t>
        <a:bodyPr/>
        <a:lstStyle/>
        <a:p>
          <a:endParaRPr lang="fr-FR"/>
        </a:p>
      </dgm:t>
    </dgm:pt>
    <dgm:pt modelId="{41C8DB29-8AAD-4940-A414-B9D01DACD3BB}" type="sibTrans" cxnId="{D1A3E1CF-FA97-4D61-B26D-0FA5366E4BDC}">
      <dgm:prSet/>
      <dgm:spPr/>
      <dgm:t>
        <a:bodyPr/>
        <a:lstStyle/>
        <a:p>
          <a:endParaRPr lang="fr-FR"/>
        </a:p>
      </dgm:t>
    </dgm:pt>
    <dgm:pt modelId="{7C37FAD4-4131-4E09-AD9F-E55DC8255C5C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b="0" i="0" dirty="0" smtClean="0">
              <a:solidFill>
                <a:schemeClr val="bg1"/>
              </a:solidFill>
            </a:rPr>
            <a:t>Répond aux besoins des grands organismes bancaires (octroi prêt &amp; CTX)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F2BC51D-8600-4061-9E13-7ADC33D01033}" type="parTrans" cxnId="{1E47E070-B359-4A6F-BCAB-4F0E6EBD6C6E}">
      <dgm:prSet/>
      <dgm:spPr/>
      <dgm:t>
        <a:bodyPr/>
        <a:lstStyle/>
        <a:p>
          <a:endParaRPr lang="fr-FR"/>
        </a:p>
      </dgm:t>
    </dgm:pt>
    <dgm:pt modelId="{26A90CE2-FBAB-4524-8161-E39880515E20}" type="sibTrans" cxnId="{1E47E070-B359-4A6F-BCAB-4F0E6EBD6C6E}">
      <dgm:prSet/>
      <dgm:spPr/>
      <dgm:t>
        <a:bodyPr/>
        <a:lstStyle/>
        <a:p>
          <a:endParaRPr lang="fr-FR"/>
        </a:p>
      </dgm:t>
    </dgm:pt>
    <dgm:pt modelId="{96B7494F-CEC8-4A0F-A780-281B21CFD188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b="0" dirty="0" smtClean="0">
              <a:solidFill>
                <a:schemeClr val="bg1"/>
              </a:solidFill>
            </a:rPr>
            <a:t>Un outil digital pour commander simplement et rapidement vos missions</a:t>
          </a:r>
          <a:endParaRPr lang="fr-FR" sz="1200" b="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07151AD-67F7-4D9E-A5F1-4306C0B1DC8B}" type="parTrans" cxnId="{3750132B-C625-437A-8492-85F9709951F2}">
      <dgm:prSet/>
      <dgm:spPr/>
      <dgm:t>
        <a:bodyPr/>
        <a:lstStyle/>
        <a:p>
          <a:endParaRPr lang="fr-FR"/>
        </a:p>
      </dgm:t>
    </dgm:pt>
    <dgm:pt modelId="{3DF2AC02-DE1A-422F-BC56-31B2F2A9469E}" type="sibTrans" cxnId="{3750132B-C625-437A-8492-85F9709951F2}">
      <dgm:prSet/>
      <dgm:spPr/>
      <dgm:t>
        <a:bodyPr/>
        <a:lstStyle/>
        <a:p>
          <a:endParaRPr lang="fr-FR"/>
        </a:p>
      </dgm:t>
    </dgm:pt>
    <dgm:pt modelId="{6635BEB1-A6A1-4068-B395-AF0ACC05683D}">
      <dgm:prSet phldrT="[Texte]" custT="1"/>
      <dgm:spPr>
        <a:xfrm>
          <a:off x="0" y="679811"/>
          <a:ext cx="2184273" cy="646032"/>
        </a:xfrm>
        <a:solidFill>
          <a:srgbClr val="42A020">
            <a:alpha val="70000"/>
          </a:srgbClr>
        </a:solidFill>
      </dgm:spPr>
      <dgm:t>
        <a:bodyPr/>
        <a:lstStyle/>
        <a:p>
          <a:r>
            <a:rPr lang="fr-FR" sz="1400" b="1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Crédit Foncier Immobilier </a:t>
          </a:r>
        </a:p>
        <a:p>
          <a:r>
            <a:rPr lang="fr-FR" sz="1400" b="1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Expertise </a:t>
          </a:r>
          <a:endParaRPr lang="fr-FR" sz="1400" b="1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gm:t>
    </dgm:pt>
    <dgm:pt modelId="{91F2E185-2C3A-4C46-8C33-133538158907}" type="sibTrans" cxnId="{65E90380-C37C-41C6-B797-A273B33F5969}">
      <dgm:prSet/>
      <dgm:spPr/>
      <dgm:t>
        <a:bodyPr/>
        <a:lstStyle/>
        <a:p>
          <a:endParaRPr lang="fr-FR"/>
        </a:p>
      </dgm:t>
    </dgm:pt>
    <dgm:pt modelId="{445F2874-43B1-41E4-B038-58713A901823}" type="parTrans" cxnId="{65E90380-C37C-41C6-B797-A273B33F5969}">
      <dgm:prSet/>
      <dgm:spPr/>
      <dgm:t>
        <a:bodyPr/>
        <a:lstStyle/>
        <a:p>
          <a:endParaRPr lang="fr-FR"/>
        </a:p>
      </dgm:t>
    </dgm:pt>
    <dgm:pt modelId="{FD1CA8D2-A0E1-4B12-A99E-69E20DFD40E9}">
      <dgm:prSet phldrT="[Texte]" custT="1"/>
      <dgm:spPr>
        <a:xfrm rot="5400000">
          <a:off x="3867435" y="-938747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b="0" i="0" dirty="0" smtClean="0">
              <a:solidFill>
                <a:schemeClr val="bg1"/>
              </a:solidFill>
            </a:rPr>
            <a:t>Adapte ses prestations à la demande de ses mandants et apporte des solutions et un suivi personnalisé à chacun de ses clients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39DA1B-E2E1-41D2-89A2-3E0640B853CF}" type="parTrans" cxnId="{8CC8631E-8986-4E2F-AB51-21D682730353}">
      <dgm:prSet/>
      <dgm:spPr/>
      <dgm:t>
        <a:bodyPr/>
        <a:lstStyle/>
        <a:p>
          <a:endParaRPr lang="fr-FR"/>
        </a:p>
      </dgm:t>
    </dgm:pt>
    <dgm:pt modelId="{0ED6F8C8-2BEA-488E-BB99-2B64D2BF9307}" type="sibTrans" cxnId="{8CC8631E-8986-4E2F-AB51-21D682730353}">
      <dgm:prSet/>
      <dgm:spPr/>
      <dgm:t>
        <a:bodyPr/>
        <a:lstStyle/>
        <a:p>
          <a:endParaRPr lang="fr-FR"/>
        </a:p>
      </dgm:t>
    </dgm:pt>
    <dgm:pt modelId="{FC508AF6-0462-4A32-A09A-21E09D3151BC}" type="pres">
      <dgm:prSet presAssocID="{AF502EE5-3ACF-4153-86A8-E6107AA569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8840D10-C87A-4A1D-8FDD-A07B1DE989A5}" type="pres">
      <dgm:prSet presAssocID="{31C4E3E0-2FCF-4E8F-82F2-FF6494DB176B}" presName="linNode" presStyleCnt="0"/>
      <dgm:spPr/>
      <dgm:t>
        <a:bodyPr/>
        <a:lstStyle/>
        <a:p>
          <a:endParaRPr lang="fr-FR"/>
        </a:p>
      </dgm:t>
    </dgm:pt>
    <dgm:pt modelId="{BDABDC87-AD31-4CBB-B44C-5031ED95FF8D}" type="pres">
      <dgm:prSet presAssocID="{31C4E3E0-2FCF-4E8F-82F2-FF6494DB176B}" presName="parentText" presStyleLbl="node1" presStyleIdx="0" presStyleCnt="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232E3AB8-AC64-43B5-91C0-31384BD1E1F9}" type="pres">
      <dgm:prSet presAssocID="{31C4E3E0-2FCF-4E8F-82F2-FF6494DB176B}" presName="descendantText" presStyleLbl="alignAccFollowNode1" presStyleIdx="0" presStyleCnt="2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fr-FR"/>
        </a:p>
      </dgm:t>
    </dgm:pt>
    <dgm:pt modelId="{59F9466A-6A48-400E-805E-1D27F2DA8FA5}" type="pres">
      <dgm:prSet presAssocID="{1B267AAF-5656-4F25-807A-34E30B547E5A}" presName="sp" presStyleCnt="0"/>
      <dgm:spPr/>
      <dgm:t>
        <a:bodyPr/>
        <a:lstStyle/>
        <a:p>
          <a:endParaRPr lang="fr-FR"/>
        </a:p>
      </dgm:t>
    </dgm:pt>
    <dgm:pt modelId="{D7D269DC-EED4-4D05-9A2E-A5859FFAF14D}" type="pres">
      <dgm:prSet presAssocID="{6635BEB1-A6A1-4068-B395-AF0ACC05683D}" presName="linNode" presStyleCnt="0"/>
      <dgm:spPr/>
      <dgm:t>
        <a:bodyPr/>
        <a:lstStyle/>
        <a:p>
          <a:endParaRPr lang="fr-FR"/>
        </a:p>
      </dgm:t>
    </dgm:pt>
    <dgm:pt modelId="{34249635-EEBB-4AB2-8F8C-2730DE332DB1}" type="pres">
      <dgm:prSet presAssocID="{6635BEB1-A6A1-4068-B395-AF0ACC05683D}" presName="parentText" presStyleLbl="node1" presStyleIdx="1" presStyleCnt="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C9E26E07-A271-438B-BFEB-FE9845EA6557}" type="pres">
      <dgm:prSet presAssocID="{6635BEB1-A6A1-4068-B395-AF0ACC05683D}" presName="descendantText" presStyleLbl="alignAccFollowNode1" presStyleIdx="1" presStyleCnt="2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fr-FR"/>
        </a:p>
      </dgm:t>
    </dgm:pt>
  </dgm:ptLst>
  <dgm:cxnLst>
    <dgm:cxn modelId="{DCB00B03-EC46-4795-BEF2-FC51ACFCCF73}" type="presOf" srcId="{7FE8E40D-E8A5-4B97-829E-82A207BEA115}" destId="{C9E26E07-A271-438B-BFEB-FE9845EA6557}" srcOrd="0" destOrd="0" presId="urn:microsoft.com/office/officeart/2005/8/layout/vList5"/>
    <dgm:cxn modelId="{32F2FAC0-4F40-4A05-AAC1-1BE3F342669E}" type="presOf" srcId="{FD1CA8D2-A0E1-4B12-A99E-69E20DFD40E9}" destId="{C9E26E07-A271-438B-BFEB-FE9845EA6557}" srcOrd="0" destOrd="1" presId="urn:microsoft.com/office/officeart/2005/8/layout/vList5"/>
    <dgm:cxn modelId="{8EF64E8B-20E7-4D05-BFD6-AE7D32B839C5}" type="presOf" srcId="{1AE39166-4DB0-4360-80A9-BDF4D4A55E24}" destId="{232E3AB8-AC64-43B5-91C0-31384BD1E1F9}" srcOrd="0" destOrd="0" presId="urn:microsoft.com/office/officeart/2005/8/layout/vList5"/>
    <dgm:cxn modelId="{E05B3CB2-9FC8-4EE9-905B-F918A59D87B8}" type="presOf" srcId="{AF502EE5-3ACF-4153-86A8-E6107AA569AB}" destId="{FC508AF6-0462-4A32-A09A-21E09D3151BC}" srcOrd="0" destOrd="0" presId="urn:microsoft.com/office/officeart/2005/8/layout/vList5"/>
    <dgm:cxn modelId="{D17255BD-F899-4010-8697-A7802341435E}" type="presOf" srcId="{31C4E3E0-2FCF-4E8F-82F2-FF6494DB176B}" destId="{BDABDC87-AD31-4CBB-B44C-5031ED95FF8D}" srcOrd="0" destOrd="0" presId="urn:microsoft.com/office/officeart/2005/8/layout/vList5"/>
    <dgm:cxn modelId="{1E47E070-B359-4A6F-BCAB-4F0E6EBD6C6E}" srcId="{31C4E3E0-2FCF-4E8F-82F2-FF6494DB176B}" destId="{7C37FAD4-4131-4E09-AD9F-E55DC8255C5C}" srcOrd="1" destOrd="0" parTransId="{AF2BC51D-8600-4061-9E13-7ADC33D01033}" sibTransId="{26A90CE2-FBAB-4524-8161-E39880515E20}"/>
    <dgm:cxn modelId="{B548D051-33F0-4FFD-B42D-597680A11B9A}" type="presOf" srcId="{96B7494F-CEC8-4A0F-A780-281B21CFD188}" destId="{232E3AB8-AC64-43B5-91C0-31384BD1E1F9}" srcOrd="0" destOrd="2" presId="urn:microsoft.com/office/officeart/2005/8/layout/vList5"/>
    <dgm:cxn modelId="{2CEDD130-3B26-4919-93E8-B72BD41FC10C}" srcId="{AF502EE5-3ACF-4153-86A8-E6107AA569AB}" destId="{31C4E3E0-2FCF-4E8F-82F2-FF6494DB176B}" srcOrd="0" destOrd="0" parTransId="{8188F6EC-DE57-4AAF-9005-A79847F9FD43}" sibTransId="{1B267AAF-5656-4F25-807A-34E30B547E5A}"/>
    <dgm:cxn modelId="{474C7174-2543-4D51-B020-C0791311151B}" type="presOf" srcId="{7C37FAD4-4131-4E09-AD9F-E55DC8255C5C}" destId="{232E3AB8-AC64-43B5-91C0-31384BD1E1F9}" srcOrd="0" destOrd="1" presId="urn:microsoft.com/office/officeart/2005/8/layout/vList5"/>
    <dgm:cxn modelId="{3750132B-C625-437A-8492-85F9709951F2}" srcId="{31C4E3E0-2FCF-4E8F-82F2-FF6494DB176B}" destId="{96B7494F-CEC8-4A0F-A780-281B21CFD188}" srcOrd="2" destOrd="0" parTransId="{107151AD-67F7-4D9E-A5F1-4306C0B1DC8B}" sibTransId="{3DF2AC02-DE1A-422F-BC56-31B2F2A9469E}"/>
    <dgm:cxn modelId="{D1A3E1CF-FA97-4D61-B26D-0FA5366E4BDC}" srcId="{6635BEB1-A6A1-4068-B395-AF0ACC05683D}" destId="{7FE8E40D-E8A5-4B97-829E-82A207BEA115}" srcOrd="0" destOrd="0" parTransId="{C2A6E93C-C380-4147-9465-41E8895198A6}" sibTransId="{41C8DB29-8AAD-4940-A414-B9D01DACD3BB}"/>
    <dgm:cxn modelId="{8CC8631E-8986-4E2F-AB51-21D682730353}" srcId="{6635BEB1-A6A1-4068-B395-AF0ACC05683D}" destId="{FD1CA8D2-A0E1-4B12-A99E-69E20DFD40E9}" srcOrd="1" destOrd="0" parTransId="{8139DA1B-E2E1-41D2-89A2-3E0640B853CF}" sibTransId="{0ED6F8C8-2BEA-488E-BB99-2B64D2BF9307}"/>
    <dgm:cxn modelId="{A151FEFE-98ED-4E7F-809C-0528BF73CCB2}" type="presOf" srcId="{6635BEB1-A6A1-4068-B395-AF0ACC05683D}" destId="{34249635-EEBB-4AB2-8F8C-2730DE332DB1}" srcOrd="0" destOrd="0" presId="urn:microsoft.com/office/officeart/2005/8/layout/vList5"/>
    <dgm:cxn modelId="{65E90380-C37C-41C6-B797-A273B33F5969}" srcId="{AF502EE5-3ACF-4153-86A8-E6107AA569AB}" destId="{6635BEB1-A6A1-4068-B395-AF0ACC05683D}" srcOrd="1" destOrd="0" parTransId="{445F2874-43B1-41E4-B038-58713A901823}" sibTransId="{91F2E185-2C3A-4C46-8C33-133538158907}"/>
    <dgm:cxn modelId="{B172E47A-B959-41C9-A28D-977C5FDE268C}" srcId="{31C4E3E0-2FCF-4E8F-82F2-FF6494DB176B}" destId="{1AE39166-4DB0-4360-80A9-BDF4D4A55E24}" srcOrd="0" destOrd="0" parTransId="{14C20285-B7CD-4C12-B6CC-A6922231A54D}" sibTransId="{B7BA2A35-E42E-4922-B889-73BF153FB1DF}"/>
    <dgm:cxn modelId="{685B0FF8-6543-4C60-8E2C-CF648B33663C}" type="presParOf" srcId="{FC508AF6-0462-4A32-A09A-21E09D3151BC}" destId="{E8840D10-C87A-4A1D-8FDD-A07B1DE989A5}" srcOrd="0" destOrd="0" presId="urn:microsoft.com/office/officeart/2005/8/layout/vList5"/>
    <dgm:cxn modelId="{86F024B2-75E0-4F7A-B248-5CFF1A096278}" type="presParOf" srcId="{E8840D10-C87A-4A1D-8FDD-A07B1DE989A5}" destId="{BDABDC87-AD31-4CBB-B44C-5031ED95FF8D}" srcOrd="0" destOrd="0" presId="urn:microsoft.com/office/officeart/2005/8/layout/vList5"/>
    <dgm:cxn modelId="{6CC1992F-D872-4A12-B2E1-51872BF9348D}" type="presParOf" srcId="{E8840D10-C87A-4A1D-8FDD-A07B1DE989A5}" destId="{232E3AB8-AC64-43B5-91C0-31384BD1E1F9}" srcOrd="1" destOrd="0" presId="urn:microsoft.com/office/officeart/2005/8/layout/vList5"/>
    <dgm:cxn modelId="{5E42625E-00DA-49D8-A77A-B29EBDC8BC30}" type="presParOf" srcId="{FC508AF6-0462-4A32-A09A-21E09D3151BC}" destId="{59F9466A-6A48-400E-805E-1D27F2DA8FA5}" srcOrd="1" destOrd="0" presId="urn:microsoft.com/office/officeart/2005/8/layout/vList5"/>
    <dgm:cxn modelId="{6ED22CBB-34CF-4B14-9A12-1DF784807223}" type="presParOf" srcId="{FC508AF6-0462-4A32-A09A-21E09D3151BC}" destId="{D7D269DC-EED4-4D05-9A2E-A5859FFAF14D}" srcOrd="2" destOrd="0" presId="urn:microsoft.com/office/officeart/2005/8/layout/vList5"/>
    <dgm:cxn modelId="{D5597596-2297-43FD-9A4F-74C714CD7240}" type="presParOf" srcId="{D7D269DC-EED4-4D05-9A2E-A5859FFAF14D}" destId="{34249635-EEBB-4AB2-8F8C-2730DE332DB1}" srcOrd="0" destOrd="0" presId="urn:microsoft.com/office/officeart/2005/8/layout/vList5"/>
    <dgm:cxn modelId="{4D8AE5E1-DC77-404F-AD66-8D8C31B5AAA6}" type="presParOf" srcId="{D7D269DC-EED4-4D05-9A2E-A5859FFAF14D}" destId="{C9E26E07-A271-438B-BFEB-FE9845EA65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EABBCB-15F6-4475-9DED-9609FD286DA5}" type="doc">
      <dgm:prSet loTypeId="urn:microsoft.com/office/officeart/2005/8/layout/cycle2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E5157A2D-44B8-4C21-8A12-673309127EFE}">
      <dgm:prSet phldrT="[Texte]"/>
      <dgm:spPr/>
      <dgm:t>
        <a:bodyPr/>
        <a:lstStyle/>
        <a:p>
          <a:r>
            <a:rPr lang="fr-FR" dirty="0" smtClean="0"/>
            <a:t>Connaitre son patrimoine </a:t>
          </a:r>
          <a:endParaRPr lang="fr-FR" dirty="0"/>
        </a:p>
      </dgm:t>
    </dgm:pt>
    <dgm:pt modelId="{86BC5FE6-2A13-4A35-B2B7-759ECD518DE6}" type="parTrans" cxnId="{86D2323D-AE74-4F0A-B9BA-DA455B17A349}">
      <dgm:prSet/>
      <dgm:spPr/>
      <dgm:t>
        <a:bodyPr/>
        <a:lstStyle/>
        <a:p>
          <a:endParaRPr lang="fr-FR"/>
        </a:p>
      </dgm:t>
    </dgm:pt>
    <dgm:pt modelId="{1660E28D-9FA7-4643-80CF-B68B6BE8D8F2}" type="sibTrans" cxnId="{86D2323D-AE74-4F0A-B9BA-DA455B17A349}">
      <dgm:prSet/>
      <dgm:spPr/>
      <dgm:t>
        <a:bodyPr/>
        <a:lstStyle/>
        <a:p>
          <a:endParaRPr lang="fr-FR"/>
        </a:p>
      </dgm:t>
    </dgm:pt>
    <dgm:pt modelId="{E716D0EB-D688-44B2-8A4A-09F409F349FD}">
      <dgm:prSet phldrT="[Texte]"/>
      <dgm:spPr/>
      <dgm:t>
        <a:bodyPr/>
        <a:lstStyle/>
        <a:p>
          <a:r>
            <a:rPr lang="fr-FR" dirty="0" smtClean="0"/>
            <a:t>Valoriser son patrimoine </a:t>
          </a:r>
          <a:endParaRPr lang="fr-FR" dirty="0"/>
        </a:p>
      </dgm:t>
    </dgm:pt>
    <dgm:pt modelId="{418F1CD3-E0B6-4270-B9C4-E1AA780AA01F}" type="parTrans" cxnId="{7EFCD42B-A7B7-4EAB-B2A9-2DE5E4800F93}">
      <dgm:prSet/>
      <dgm:spPr/>
      <dgm:t>
        <a:bodyPr/>
        <a:lstStyle/>
        <a:p>
          <a:endParaRPr lang="fr-FR"/>
        </a:p>
      </dgm:t>
    </dgm:pt>
    <dgm:pt modelId="{FD91D840-D9B3-4DB5-8B3C-C616D7D68A7C}" type="sibTrans" cxnId="{7EFCD42B-A7B7-4EAB-B2A9-2DE5E4800F93}">
      <dgm:prSet/>
      <dgm:spPr/>
      <dgm:t>
        <a:bodyPr/>
        <a:lstStyle/>
        <a:p>
          <a:endParaRPr lang="fr-FR"/>
        </a:p>
      </dgm:t>
    </dgm:pt>
    <dgm:pt modelId="{DBD1D1F3-5035-433C-BBCD-3ED7DF4DCFC0}">
      <dgm:prSet phldrT="[Texte]"/>
      <dgm:spPr/>
      <dgm:t>
        <a:bodyPr/>
        <a:lstStyle/>
        <a:p>
          <a:r>
            <a:rPr lang="fr-FR" dirty="0" smtClean="0"/>
            <a:t>Rationaliser son immobilier</a:t>
          </a:r>
          <a:endParaRPr lang="fr-FR" dirty="0"/>
        </a:p>
      </dgm:t>
    </dgm:pt>
    <dgm:pt modelId="{60A5389A-B655-4E4A-B5B3-457E1570F40D}" type="parTrans" cxnId="{AD30335B-DA40-4FF0-B529-7D5CC921147D}">
      <dgm:prSet/>
      <dgm:spPr/>
      <dgm:t>
        <a:bodyPr/>
        <a:lstStyle/>
        <a:p>
          <a:endParaRPr lang="fr-FR"/>
        </a:p>
      </dgm:t>
    </dgm:pt>
    <dgm:pt modelId="{E95A8CC0-9320-4D97-8013-00B4CCAC5FB5}" type="sibTrans" cxnId="{AD30335B-DA40-4FF0-B529-7D5CC921147D}">
      <dgm:prSet/>
      <dgm:spPr/>
      <dgm:t>
        <a:bodyPr/>
        <a:lstStyle/>
        <a:p>
          <a:endParaRPr lang="fr-FR"/>
        </a:p>
      </dgm:t>
    </dgm:pt>
    <dgm:pt modelId="{AE984935-AFD2-41CC-AFFC-730E97E9EBCB}">
      <dgm:prSet phldrT="[Texte]"/>
      <dgm:spPr/>
      <dgm:t>
        <a:bodyPr/>
        <a:lstStyle/>
        <a:p>
          <a:r>
            <a:rPr lang="fr-FR" dirty="0" smtClean="0"/>
            <a:t>Déménager </a:t>
          </a:r>
          <a:endParaRPr lang="fr-FR" dirty="0"/>
        </a:p>
      </dgm:t>
    </dgm:pt>
    <dgm:pt modelId="{F64EDAA2-7BBD-46E3-88ED-845FF8ECE0E3}" type="parTrans" cxnId="{55472F20-003E-49B9-B759-EA752CE973B2}">
      <dgm:prSet/>
      <dgm:spPr/>
      <dgm:t>
        <a:bodyPr/>
        <a:lstStyle/>
        <a:p>
          <a:endParaRPr lang="fr-FR"/>
        </a:p>
      </dgm:t>
    </dgm:pt>
    <dgm:pt modelId="{2F245CF0-2A0F-44F4-87B6-4B11F709B557}" type="sibTrans" cxnId="{55472F20-003E-49B9-B759-EA752CE973B2}">
      <dgm:prSet/>
      <dgm:spPr/>
      <dgm:t>
        <a:bodyPr/>
        <a:lstStyle/>
        <a:p>
          <a:endParaRPr lang="fr-FR"/>
        </a:p>
      </dgm:t>
    </dgm:pt>
    <dgm:pt modelId="{F50709DC-8F39-40DD-AAE5-A28606A3968D}">
      <dgm:prSet phldrT="[Texte]"/>
      <dgm:spPr/>
      <dgm:t>
        <a:bodyPr/>
        <a:lstStyle/>
        <a:p>
          <a:r>
            <a:rPr lang="fr-FR" dirty="0" smtClean="0"/>
            <a:t>Construire ou rénover un immeuble </a:t>
          </a:r>
          <a:endParaRPr lang="fr-FR" dirty="0"/>
        </a:p>
      </dgm:t>
    </dgm:pt>
    <dgm:pt modelId="{04A4BC4E-746E-4EC1-BE8D-46F92A2E8A05}" type="parTrans" cxnId="{2BC21A2E-5074-442D-B543-52A3C0DBB631}">
      <dgm:prSet/>
      <dgm:spPr/>
      <dgm:t>
        <a:bodyPr/>
        <a:lstStyle/>
        <a:p>
          <a:endParaRPr lang="fr-FR"/>
        </a:p>
      </dgm:t>
    </dgm:pt>
    <dgm:pt modelId="{7CCEC0ED-10D2-4BB0-BB94-A4DD3D446ABC}" type="sibTrans" cxnId="{2BC21A2E-5074-442D-B543-52A3C0DBB631}">
      <dgm:prSet/>
      <dgm:spPr/>
      <dgm:t>
        <a:bodyPr/>
        <a:lstStyle/>
        <a:p>
          <a:endParaRPr lang="fr-FR"/>
        </a:p>
      </dgm:t>
    </dgm:pt>
    <dgm:pt modelId="{8BB94DAC-CCD0-41B8-BAD1-A530BF5980B0}">
      <dgm:prSet phldrT="[Texte]"/>
      <dgm:spPr/>
      <dgm:t>
        <a:bodyPr/>
        <a:lstStyle/>
        <a:p>
          <a:r>
            <a:rPr lang="fr-FR" dirty="0" smtClean="0"/>
            <a:t>Donner à bail ou renégocier des baux</a:t>
          </a:r>
          <a:endParaRPr lang="fr-FR" dirty="0"/>
        </a:p>
      </dgm:t>
    </dgm:pt>
    <dgm:pt modelId="{37C638BD-058A-4EE0-AF96-17B300589823}" type="parTrans" cxnId="{A6461D4B-FC9B-4FA7-958A-F87C4EE092FA}">
      <dgm:prSet/>
      <dgm:spPr/>
      <dgm:t>
        <a:bodyPr/>
        <a:lstStyle/>
        <a:p>
          <a:endParaRPr lang="fr-FR"/>
        </a:p>
      </dgm:t>
    </dgm:pt>
    <dgm:pt modelId="{387308B6-781B-459F-B0A8-138F2A8922C6}" type="sibTrans" cxnId="{A6461D4B-FC9B-4FA7-958A-F87C4EE092FA}">
      <dgm:prSet/>
      <dgm:spPr/>
      <dgm:t>
        <a:bodyPr/>
        <a:lstStyle/>
        <a:p>
          <a:endParaRPr lang="fr-FR"/>
        </a:p>
      </dgm:t>
    </dgm:pt>
    <dgm:pt modelId="{3577C4E9-27F3-4C96-9871-1BA6CBDC88DD}">
      <dgm:prSet phldrT="[Texte]"/>
      <dgm:spPr/>
      <dgm:t>
        <a:bodyPr/>
        <a:lstStyle/>
        <a:p>
          <a:r>
            <a:rPr lang="fr-FR" dirty="0" smtClean="0"/>
            <a:t>Céder des locaux libérés </a:t>
          </a:r>
          <a:endParaRPr lang="fr-FR" dirty="0"/>
        </a:p>
      </dgm:t>
    </dgm:pt>
    <dgm:pt modelId="{5FEC7C13-ED59-4FBE-9FBC-564651922FF7}" type="parTrans" cxnId="{74AF6C8F-728C-4C10-AAD0-F21990096B4D}">
      <dgm:prSet/>
      <dgm:spPr/>
      <dgm:t>
        <a:bodyPr/>
        <a:lstStyle/>
        <a:p>
          <a:endParaRPr lang="fr-FR"/>
        </a:p>
      </dgm:t>
    </dgm:pt>
    <dgm:pt modelId="{AB02A5D6-EF49-4624-8D5F-FA4A7B59F026}" type="sibTrans" cxnId="{74AF6C8F-728C-4C10-AAD0-F21990096B4D}">
      <dgm:prSet/>
      <dgm:spPr/>
      <dgm:t>
        <a:bodyPr/>
        <a:lstStyle/>
        <a:p>
          <a:endParaRPr lang="fr-FR"/>
        </a:p>
      </dgm:t>
    </dgm:pt>
    <dgm:pt modelId="{FAF63EB0-D8DA-487A-8495-6E6F66406B85}" type="pres">
      <dgm:prSet presAssocID="{ADEABBCB-15F6-4475-9DED-9609FD286DA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C5BA9F2-8D7B-41AE-B9F6-259B7D8EAD7C}" type="pres">
      <dgm:prSet presAssocID="{E5157A2D-44B8-4C21-8A12-673309127EF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8BDFA0-4FA0-4532-B9CC-65564D54B565}" type="pres">
      <dgm:prSet presAssocID="{1660E28D-9FA7-4643-80CF-B68B6BE8D8F2}" presName="sibTrans" presStyleLbl="sibTrans2D1" presStyleIdx="0" presStyleCnt="7"/>
      <dgm:spPr/>
      <dgm:t>
        <a:bodyPr/>
        <a:lstStyle/>
        <a:p>
          <a:endParaRPr lang="fr-FR"/>
        </a:p>
      </dgm:t>
    </dgm:pt>
    <dgm:pt modelId="{FB81BB6D-C227-4BAD-BCE5-07B5A6DCD056}" type="pres">
      <dgm:prSet presAssocID="{1660E28D-9FA7-4643-80CF-B68B6BE8D8F2}" presName="connectorText" presStyleLbl="sibTrans2D1" presStyleIdx="0" presStyleCnt="7"/>
      <dgm:spPr/>
      <dgm:t>
        <a:bodyPr/>
        <a:lstStyle/>
        <a:p>
          <a:endParaRPr lang="fr-FR"/>
        </a:p>
      </dgm:t>
    </dgm:pt>
    <dgm:pt modelId="{EA924ADB-0A3B-41A6-B9CB-C7E5367BD37A}" type="pres">
      <dgm:prSet presAssocID="{E716D0EB-D688-44B2-8A4A-09F409F349F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EC5A8C-BEB9-41F0-8D13-9AF9D49FA972}" type="pres">
      <dgm:prSet presAssocID="{FD91D840-D9B3-4DB5-8B3C-C616D7D68A7C}" presName="sibTrans" presStyleLbl="sibTrans2D1" presStyleIdx="1" presStyleCnt="7"/>
      <dgm:spPr/>
      <dgm:t>
        <a:bodyPr/>
        <a:lstStyle/>
        <a:p>
          <a:endParaRPr lang="fr-FR"/>
        </a:p>
      </dgm:t>
    </dgm:pt>
    <dgm:pt modelId="{E064CA98-984E-44BC-BC9D-27A0E19F23E0}" type="pres">
      <dgm:prSet presAssocID="{FD91D840-D9B3-4DB5-8B3C-C616D7D68A7C}" presName="connectorText" presStyleLbl="sibTrans2D1" presStyleIdx="1" presStyleCnt="7"/>
      <dgm:spPr/>
      <dgm:t>
        <a:bodyPr/>
        <a:lstStyle/>
        <a:p>
          <a:endParaRPr lang="fr-FR"/>
        </a:p>
      </dgm:t>
    </dgm:pt>
    <dgm:pt modelId="{6D2E2B41-610B-4E25-B630-9B4DD6F7F45F}" type="pres">
      <dgm:prSet presAssocID="{DBD1D1F3-5035-433C-BBCD-3ED7DF4DCFC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36B95-ED5B-4DB1-9851-BDA88C35793C}" type="pres">
      <dgm:prSet presAssocID="{E95A8CC0-9320-4D97-8013-00B4CCAC5FB5}" presName="sibTrans" presStyleLbl="sibTrans2D1" presStyleIdx="2" presStyleCnt="7"/>
      <dgm:spPr/>
      <dgm:t>
        <a:bodyPr/>
        <a:lstStyle/>
        <a:p>
          <a:endParaRPr lang="fr-FR"/>
        </a:p>
      </dgm:t>
    </dgm:pt>
    <dgm:pt modelId="{0FF83740-D4A9-4A7B-B350-B41ABD5C3CF8}" type="pres">
      <dgm:prSet presAssocID="{E95A8CC0-9320-4D97-8013-00B4CCAC5FB5}" presName="connectorText" presStyleLbl="sibTrans2D1" presStyleIdx="2" presStyleCnt="7"/>
      <dgm:spPr/>
      <dgm:t>
        <a:bodyPr/>
        <a:lstStyle/>
        <a:p>
          <a:endParaRPr lang="fr-FR"/>
        </a:p>
      </dgm:t>
    </dgm:pt>
    <dgm:pt modelId="{2F6266C4-F828-4EC2-9E5C-C0DDBD3F5F3E}" type="pres">
      <dgm:prSet presAssocID="{AE984935-AFD2-41CC-AFFC-730E97E9EBC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A330FC-4F07-409C-AF65-ABFF8E658F54}" type="pres">
      <dgm:prSet presAssocID="{2F245CF0-2A0F-44F4-87B6-4B11F709B557}" presName="sibTrans" presStyleLbl="sibTrans2D1" presStyleIdx="3" presStyleCnt="7"/>
      <dgm:spPr/>
      <dgm:t>
        <a:bodyPr/>
        <a:lstStyle/>
        <a:p>
          <a:endParaRPr lang="fr-FR"/>
        </a:p>
      </dgm:t>
    </dgm:pt>
    <dgm:pt modelId="{A141E21F-A116-4E88-9364-772C29E09534}" type="pres">
      <dgm:prSet presAssocID="{2F245CF0-2A0F-44F4-87B6-4B11F709B557}" presName="connectorText" presStyleLbl="sibTrans2D1" presStyleIdx="3" presStyleCnt="7"/>
      <dgm:spPr/>
      <dgm:t>
        <a:bodyPr/>
        <a:lstStyle/>
        <a:p>
          <a:endParaRPr lang="fr-FR"/>
        </a:p>
      </dgm:t>
    </dgm:pt>
    <dgm:pt modelId="{E6119B0A-54D8-4B6E-9877-68B928069C5B}" type="pres">
      <dgm:prSet presAssocID="{F50709DC-8F39-40DD-AAE5-A28606A3968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3A9962-34A4-45FB-BC16-712EC7CB26E9}" type="pres">
      <dgm:prSet presAssocID="{7CCEC0ED-10D2-4BB0-BB94-A4DD3D446ABC}" presName="sibTrans" presStyleLbl="sibTrans2D1" presStyleIdx="4" presStyleCnt="7"/>
      <dgm:spPr/>
      <dgm:t>
        <a:bodyPr/>
        <a:lstStyle/>
        <a:p>
          <a:endParaRPr lang="fr-FR"/>
        </a:p>
      </dgm:t>
    </dgm:pt>
    <dgm:pt modelId="{C2F81E2A-4B0E-407A-84BD-5038AFC27800}" type="pres">
      <dgm:prSet presAssocID="{7CCEC0ED-10D2-4BB0-BB94-A4DD3D446ABC}" presName="connectorText" presStyleLbl="sibTrans2D1" presStyleIdx="4" presStyleCnt="7"/>
      <dgm:spPr/>
      <dgm:t>
        <a:bodyPr/>
        <a:lstStyle/>
        <a:p>
          <a:endParaRPr lang="fr-FR"/>
        </a:p>
      </dgm:t>
    </dgm:pt>
    <dgm:pt modelId="{BE5B214D-70C4-4C4E-ABE8-E8BB64038D17}" type="pres">
      <dgm:prSet presAssocID="{8BB94DAC-CCD0-41B8-BAD1-A530BF5980B0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A2BCEA-2620-4866-B218-B800DB75E3CF}" type="pres">
      <dgm:prSet presAssocID="{387308B6-781B-459F-B0A8-138F2A8922C6}" presName="sibTrans" presStyleLbl="sibTrans2D1" presStyleIdx="5" presStyleCnt="7"/>
      <dgm:spPr/>
      <dgm:t>
        <a:bodyPr/>
        <a:lstStyle/>
        <a:p>
          <a:endParaRPr lang="fr-FR"/>
        </a:p>
      </dgm:t>
    </dgm:pt>
    <dgm:pt modelId="{A826F940-0337-4277-804D-CA455AA56D7E}" type="pres">
      <dgm:prSet presAssocID="{387308B6-781B-459F-B0A8-138F2A8922C6}" presName="connectorText" presStyleLbl="sibTrans2D1" presStyleIdx="5" presStyleCnt="7"/>
      <dgm:spPr/>
      <dgm:t>
        <a:bodyPr/>
        <a:lstStyle/>
        <a:p>
          <a:endParaRPr lang="fr-FR"/>
        </a:p>
      </dgm:t>
    </dgm:pt>
    <dgm:pt modelId="{4E64F17D-523B-421C-BA64-6FCD7A63059A}" type="pres">
      <dgm:prSet presAssocID="{3577C4E9-27F3-4C96-9871-1BA6CBDC88D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BD9EB8-AC15-4C71-88CD-81D3DDF57DCE}" type="pres">
      <dgm:prSet presAssocID="{AB02A5D6-EF49-4624-8D5F-FA4A7B59F026}" presName="sibTrans" presStyleLbl="sibTrans2D1" presStyleIdx="6" presStyleCnt="7"/>
      <dgm:spPr/>
      <dgm:t>
        <a:bodyPr/>
        <a:lstStyle/>
        <a:p>
          <a:endParaRPr lang="fr-FR"/>
        </a:p>
      </dgm:t>
    </dgm:pt>
    <dgm:pt modelId="{05DEA4D3-1395-4C92-AB9E-A7C1B5E100DC}" type="pres">
      <dgm:prSet presAssocID="{AB02A5D6-EF49-4624-8D5F-FA4A7B59F026}" presName="connectorText" presStyleLbl="sibTrans2D1" presStyleIdx="6" presStyleCnt="7"/>
      <dgm:spPr/>
      <dgm:t>
        <a:bodyPr/>
        <a:lstStyle/>
        <a:p>
          <a:endParaRPr lang="fr-FR"/>
        </a:p>
      </dgm:t>
    </dgm:pt>
  </dgm:ptLst>
  <dgm:cxnLst>
    <dgm:cxn modelId="{E3FACD3F-1DBF-4767-9CD5-2869C17747D0}" type="presOf" srcId="{FD91D840-D9B3-4DB5-8B3C-C616D7D68A7C}" destId="{FCEC5A8C-BEB9-41F0-8D13-9AF9D49FA972}" srcOrd="0" destOrd="0" presId="urn:microsoft.com/office/officeart/2005/8/layout/cycle2"/>
    <dgm:cxn modelId="{5CA08B45-B3B8-4C63-92AF-F638FD1D8E7E}" type="presOf" srcId="{7CCEC0ED-10D2-4BB0-BB94-A4DD3D446ABC}" destId="{C2F81E2A-4B0E-407A-84BD-5038AFC27800}" srcOrd="1" destOrd="0" presId="urn:microsoft.com/office/officeart/2005/8/layout/cycle2"/>
    <dgm:cxn modelId="{15BD2F22-D45F-4A1F-969F-AF662589F189}" type="presOf" srcId="{1660E28D-9FA7-4643-80CF-B68B6BE8D8F2}" destId="{BA8BDFA0-4FA0-4532-B9CC-65564D54B565}" srcOrd="0" destOrd="0" presId="urn:microsoft.com/office/officeart/2005/8/layout/cycle2"/>
    <dgm:cxn modelId="{2202DE83-8A0B-4751-A93D-13A94D5B0437}" type="presOf" srcId="{DBD1D1F3-5035-433C-BBCD-3ED7DF4DCFC0}" destId="{6D2E2B41-610B-4E25-B630-9B4DD6F7F45F}" srcOrd="0" destOrd="0" presId="urn:microsoft.com/office/officeart/2005/8/layout/cycle2"/>
    <dgm:cxn modelId="{A6461D4B-FC9B-4FA7-958A-F87C4EE092FA}" srcId="{ADEABBCB-15F6-4475-9DED-9609FD286DA5}" destId="{8BB94DAC-CCD0-41B8-BAD1-A530BF5980B0}" srcOrd="5" destOrd="0" parTransId="{37C638BD-058A-4EE0-AF96-17B300589823}" sibTransId="{387308B6-781B-459F-B0A8-138F2A8922C6}"/>
    <dgm:cxn modelId="{D78A2AA4-0962-4B1E-AD49-D94CCAC9BF99}" type="presOf" srcId="{FD91D840-D9B3-4DB5-8B3C-C616D7D68A7C}" destId="{E064CA98-984E-44BC-BC9D-27A0E19F23E0}" srcOrd="1" destOrd="0" presId="urn:microsoft.com/office/officeart/2005/8/layout/cycle2"/>
    <dgm:cxn modelId="{65B3C6E5-3E68-4E80-9262-AF63A77793AD}" type="presOf" srcId="{F50709DC-8F39-40DD-AAE5-A28606A3968D}" destId="{E6119B0A-54D8-4B6E-9877-68B928069C5B}" srcOrd="0" destOrd="0" presId="urn:microsoft.com/office/officeart/2005/8/layout/cycle2"/>
    <dgm:cxn modelId="{35ACA0C7-38D8-45E8-B9C7-29BD18E0BA23}" type="presOf" srcId="{387308B6-781B-459F-B0A8-138F2A8922C6}" destId="{A826F940-0337-4277-804D-CA455AA56D7E}" srcOrd="1" destOrd="0" presId="urn:microsoft.com/office/officeart/2005/8/layout/cycle2"/>
    <dgm:cxn modelId="{1505D1EE-061F-440B-BDB2-5DA9C22E0445}" type="presOf" srcId="{8BB94DAC-CCD0-41B8-BAD1-A530BF5980B0}" destId="{BE5B214D-70C4-4C4E-ABE8-E8BB64038D17}" srcOrd="0" destOrd="0" presId="urn:microsoft.com/office/officeart/2005/8/layout/cycle2"/>
    <dgm:cxn modelId="{0627BFDA-1F7A-4DCA-9F6E-82BCF73D0741}" type="presOf" srcId="{E95A8CC0-9320-4D97-8013-00B4CCAC5FB5}" destId="{0FF83740-D4A9-4A7B-B350-B41ABD5C3CF8}" srcOrd="1" destOrd="0" presId="urn:microsoft.com/office/officeart/2005/8/layout/cycle2"/>
    <dgm:cxn modelId="{55472F20-003E-49B9-B759-EA752CE973B2}" srcId="{ADEABBCB-15F6-4475-9DED-9609FD286DA5}" destId="{AE984935-AFD2-41CC-AFFC-730E97E9EBCB}" srcOrd="3" destOrd="0" parTransId="{F64EDAA2-7BBD-46E3-88ED-845FF8ECE0E3}" sibTransId="{2F245CF0-2A0F-44F4-87B6-4B11F709B557}"/>
    <dgm:cxn modelId="{1C0A1681-165F-404B-9EBB-3B685D6610A0}" type="presOf" srcId="{2F245CF0-2A0F-44F4-87B6-4B11F709B557}" destId="{A141E21F-A116-4E88-9364-772C29E09534}" srcOrd="1" destOrd="0" presId="urn:microsoft.com/office/officeart/2005/8/layout/cycle2"/>
    <dgm:cxn modelId="{FF45ECA3-CFB2-4BB7-8EB3-859F127F3945}" type="presOf" srcId="{E716D0EB-D688-44B2-8A4A-09F409F349FD}" destId="{EA924ADB-0A3B-41A6-B9CB-C7E5367BD37A}" srcOrd="0" destOrd="0" presId="urn:microsoft.com/office/officeart/2005/8/layout/cycle2"/>
    <dgm:cxn modelId="{86D2323D-AE74-4F0A-B9BA-DA455B17A349}" srcId="{ADEABBCB-15F6-4475-9DED-9609FD286DA5}" destId="{E5157A2D-44B8-4C21-8A12-673309127EFE}" srcOrd="0" destOrd="0" parTransId="{86BC5FE6-2A13-4A35-B2B7-759ECD518DE6}" sibTransId="{1660E28D-9FA7-4643-80CF-B68B6BE8D8F2}"/>
    <dgm:cxn modelId="{AD30335B-DA40-4FF0-B529-7D5CC921147D}" srcId="{ADEABBCB-15F6-4475-9DED-9609FD286DA5}" destId="{DBD1D1F3-5035-433C-BBCD-3ED7DF4DCFC0}" srcOrd="2" destOrd="0" parTransId="{60A5389A-B655-4E4A-B5B3-457E1570F40D}" sibTransId="{E95A8CC0-9320-4D97-8013-00B4CCAC5FB5}"/>
    <dgm:cxn modelId="{144189F9-921C-4D53-88D6-2E53AAE21A4B}" type="presOf" srcId="{AE984935-AFD2-41CC-AFFC-730E97E9EBCB}" destId="{2F6266C4-F828-4EC2-9E5C-C0DDBD3F5F3E}" srcOrd="0" destOrd="0" presId="urn:microsoft.com/office/officeart/2005/8/layout/cycle2"/>
    <dgm:cxn modelId="{74AF6C8F-728C-4C10-AAD0-F21990096B4D}" srcId="{ADEABBCB-15F6-4475-9DED-9609FD286DA5}" destId="{3577C4E9-27F3-4C96-9871-1BA6CBDC88DD}" srcOrd="6" destOrd="0" parTransId="{5FEC7C13-ED59-4FBE-9FBC-564651922FF7}" sibTransId="{AB02A5D6-EF49-4624-8D5F-FA4A7B59F026}"/>
    <dgm:cxn modelId="{7EFCD42B-A7B7-4EAB-B2A9-2DE5E4800F93}" srcId="{ADEABBCB-15F6-4475-9DED-9609FD286DA5}" destId="{E716D0EB-D688-44B2-8A4A-09F409F349FD}" srcOrd="1" destOrd="0" parTransId="{418F1CD3-E0B6-4270-B9C4-E1AA780AA01F}" sibTransId="{FD91D840-D9B3-4DB5-8B3C-C616D7D68A7C}"/>
    <dgm:cxn modelId="{10278CDE-4D16-43D4-B2D9-E22EA6811419}" type="presOf" srcId="{387308B6-781B-459F-B0A8-138F2A8922C6}" destId="{96A2BCEA-2620-4866-B218-B800DB75E3CF}" srcOrd="0" destOrd="0" presId="urn:microsoft.com/office/officeart/2005/8/layout/cycle2"/>
    <dgm:cxn modelId="{B1622DC0-2F59-4A6A-9710-E17FD9CC9F16}" type="presOf" srcId="{E5157A2D-44B8-4C21-8A12-673309127EFE}" destId="{5C5BA9F2-8D7B-41AE-B9F6-259B7D8EAD7C}" srcOrd="0" destOrd="0" presId="urn:microsoft.com/office/officeart/2005/8/layout/cycle2"/>
    <dgm:cxn modelId="{BE0C4480-FEAD-4227-B556-61605E315D56}" type="presOf" srcId="{7CCEC0ED-10D2-4BB0-BB94-A4DD3D446ABC}" destId="{913A9962-34A4-45FB-BC16-712EC7CB26E9}" srcOrd="0" destOrd="0" presId="urn:microsoft.com/office/officeart/2005/8/layout/cycle2"/>
    <dgm:cxn modelId="{2BC21A2E-5074-442D-B543-52A3C0DBB631}" srcId="{ADEABBCB-15F6-4475-9DED-9609FD286DA5}" destId="{F50709DC-8F39-40DD-AAE5-A28606A3968D}" srcOrd="4" destOrd="0" parTransId="{04A4BC4E-746E-4EC1-BE8D-46F92A2E8A05}" sibTransId="{7CCEC0ED-10D2-4BB0-BB94-A4DD3D446ABC}"/>
    <dgm:cxn modelId="{328D1DEF-F342-42AB-AA69-343E376EE20F}" type="presOf" srcId="{AB02A5D6-EF49-4624-8D5F-FA4A7B59F026}" destId="{5DBD9EB8-AC15-4C71-88CD-81D3DDF57DCE}" srcOrd="0" destOrd="0" presId="urn:microsoft.com/office/officeart/2005/8/layout/cycle2"/>
    <dgm:cxn modelId="{A53DC04F-24B5-42B4-BCAD-22394416C7C2}" type="presOf" srcId="{1660E28D-9FA7-4643-80CF-B68B6BE8D8F2}" destId="{FB81BB6D-C227-4BAD-BCE5-07B5A6DCD056}" srcOrd="1" destOrd="0" presId="urn:microsoft.com/office/officeart/2005/8/layout/cycle2"/>
    <dgm:cxn modelId="{A06E0BC4-61D5-4187-9724-782BCEAEF0C1}" type="presOf" srcId="{3577C4E9-27F3-4C96-9871-1BA6CBDC88DD}" destId="{4E64F17D-523B-421C-BA64-6FCD7A63059A}" srcOrd="0" destOrd="0" presId="urn:microsoft.com/office/officeart/2005/8/layout/cycle2"/>
    <dgm:cxn modelId="{963683BC-1C6B-4B21-83F2-D3E249620DD1}" type="presOf" srcId="{ADEABBCB-15F6-4475-9DED-9609FD286DA5}" destId="{FAF63EB0-D8DA-487A-8495-6E6F66406B85}" srcOrd="0" destOrd="0" presId="urn:microsoft.com/office/officeart/2005/8/layout/cycle2"/>
    <dgm:cxn modelId="{B64B4247-E405-4FDA-B17C-26946DF77D98}" type="presOf" srcId="{AB02A5D6-EF49-4624-8D5F-FA4A7B59F026}" destId="{05DEA4D3-1395-4C92-AB9E-A7C1B5E100DC}" srcOrd="1" destOrd="0" presId="urn:microsoft.com/office/officeart/2005/8/layout/cycle2"/>
    <dgm:cxn modelId="{2F93B07E-7C34-4A12-B766-4BBFF3C55940}" type="presOf" srcId="{E95A8CC0-9320-4D97-8013-00B4CCAC5FB5}" destId="{39436B95-ED5B-4DB1-9851-BDA88C35793C}" srcOrd="0" destOrd="0" presId="urn:microsoft.com/office/officeart/2005/8/layout/cycle2"/>
    <dgm:cxn modelId="{2F9531BA-3212-413B-B4A6-DEB29F591224}" type="presOf" srcId="{2F245CF0-2A0F-44F4-87B6-4B11F709B557}" destId="{4AA330FC-4F07-409C-AF65-ABFF8E658F54}" srcOrd="0" destOrd="0" presId="urn:microsoft.com/office/officeart/2005/8/layout/cycle2"/>
    <dgm:cxn modelId="{89714BBD-0ECA-49AA-877F-13638EBC9BB7}" type="presParOf" srcId="{FAF63EB0-D8DA-487A-8495-6E6F66406B85}" destId="{5C5BA9F2-8D7B-41AE-B9F6-259B7D8EAD7C}" srcOrd="0" destOrd="0" presId="urn:microsoft.com/office/officeart/2005/8/layout/cycle2"/>
    <dgm:cxn modelId="{5B98A96E-FC3B-4819-8CAC-49A875B23497}" type="presParOf" srcId="{FAF63EB0-D8DA-487A-8495-6E6F66406B85}" destId="{BA8BDFA0-4FA0-4532-B9CC-65564D54B565}" srcOrd="1" destOrd="0" presId="urn:microsoft.com/office/officeart/2005/8/layout/cycle2"/>
    <dgm:cxn modelId="{BAFF84DE-431E-4F5B-A0DF-80D8FD1FA0BF}" type="presParOf" srcId="{BA8BDFA0-4FA0-4532-B9CC-65564D54B565}" destId="{FB81BB6D-C227-4BAD-BCE5-07B5A6DCD056}" srcOrd="0" destOrd="0" presId="urn:microsoft.com/office/officeart/2005/8/layout/cycle2"/>
    <dgm:cxn modelId="{ECB0A39A-3078-459B-844E-7A4E1E0E96EF}" type="presParOf" srcId="{FAF63EB0-D8DA-487A-8495-6E6F66406B85}" destId="{EA924ADB-0A3B-41A6-B9CB-C7E5367BD37A}" srcOrd="2" destOrd="0" presId="urn:microsoft.com/office/officeart/2005/8/layout/cycle2"/>
    <dgm:cxn modelId="{0D3EA8B3-475E-44BD-B72A-2858AE25141B}" type="presParOf" srcId="{FAF63EB0-D8DA-487A-8495-6E6F66406B85}" destId="{FCEC5A8C-BEB9-41F0-8D13-9AF9D49FA972}" srcOrd="3" destOrd="0" presId="urn:microsoft.com/office/officeart/2005/8/layout/cycle2"/>
    <dgm:cxn modelId="{A0B32A71-DD63-49F3-B2B0-C73D45DF3005}" type="presParOf" srcId="{FCEC5A8C-BEB9-41F0-8D13-9AF9D49FA972}" destId="{E064CA98-984E-44BC-BC9D-27A0E19F23E0}" srcOrd="0" destOrd="0" presId="urn:microsoft.com/office/officeart/2005/8/layout/cycle2"/>
    <dgm:cxn modelId="{CCC68CEC-D305-462D-9C96-1622F84E0BFD}" type="presParOf" srcId="{FAF63EB0-D8DA-487A-8495-6E6F66406B85}" destId="{6D2E2B41-610B-4E25-B630-9B4DD6F7F45F}" srcOrd="4" destOrd="0" presId="urn:microsoft.com/office/officeart/2005/8/layout/cycle2"/>
    <dgm:cxn modelId="{4367CED1-4BD7-4799-9947-6573773822AD}" type="presParOf" srcId="{FAF63EB0-D8DA-487A-8495-6E6F66406B85}" destId="{39436B95-ED5B-4DB1-9851-BDA88C35793C}" srcOrd="5" destOrd="0" presId="urn:microsoft.com/office/officeart/2005/8/layout/cycle2"/>
    <dgm:cxn modelId="{6E95E46F-9844-4CFC-9B3E-C4E1C852600F}" type="presParOf" srcId="{39436B95-ED5B-4DB1-9851-BDA88C35793C}" destId="{0FF83740-D4A9-4A7B-B350-B41ABD5C3CF8}" srcOrd="0" destOrd="0" presId="urn:microsoft.com/office/officeart/2005/8/layout/cycle2"/>
    <dgm:cxn modelId="{0681559C-CC18-43D9-AC02-9EE38EB86A4F}" type="presParOf" srcId="{FAF63EB0-D8DA-487A-8495-6E6F66406B85}" destId="{2F6266C4-F828-4EC2-9E5C-C0DDBD3F5F3E}" srcOrd="6" destOrd="0" presId="urn:microsoft.com/office/officeart/2005/8/layout/cycle2"/>
    <dgm:cxn modelId="{0B62F279-F5A4-4520-BC85-244AF15C8208}" type="presParOf" srcId="{FAF63EB0-D8DA-487A-8495-6E6F66406B85}" destId="{4AA330FC-4F07-409C-AF65-ABFF8E658F54}" srcOrd="7" destOrd="0" presId="urn:microsoft.com/office/officeart/2005/8/layout/cycle2"/>
    <dgm:cxn modelId="{941E932E-BD4E-4545-8DA0-04AD347F9A61}" type="presParOf" srcId="{4AA330FC-4F07-409C-AF65-ABFF8E658F54}" destId="{A141E21F-A116-4E88-9364-772C29E09534}" srcOrd="0" destOrd="0" presId="urn:microsoft.com/office/officeart/2005/8/layout/cycle2"/>
    <dgm:cxn modelId="{31765534-512B-4A8D-B1D2-9BE177589369}" type="presParOf" srcId="{FAF63EB0-D8DA-487A-8495-6E6F66406B85}" destId="{E6119B0A-54D8-4B6E-9877-68B928069C5B}" srcOrd="8" destOrd="0" presId="urn:microsoft.com/office/officeart/2005/8/layout/cycle2"/>
    <dgm:cxn modelId="{64BDCF1E-9D23-4A0F-AB4F-4B8A3F4ECC1A}" type="presParOf" srcId="{FAF63EB0-D8DA-487A-8495-6E6F66406B85}" destId="{913A9962-34A4-45FB-BC16-712EC7CB26E9}" srcOrd="9" destOrd="0" presId="urn:microsoft.com/office/officeart/2005/8/layout/cycle2"/>
    <dgm:cxn modelId="{408E720C-D402-4678-9E5E-327ECB7E7846}" type="presParOf" srcId="{913A9962-34A4-45FB-BC16-712EC7CB26E9}" destId="{C2F81E2A-4B0E-407A-84BD-5038AFC27800}" srcOrd="0" destOrd="0" presId="urn:microsoft.com/office/officeart/2005/8/layout/cycle2"/>
    <dgm:cxn modelId="{950EAB68-E9E0-43A0-AC58-BBB7A53AF584}" type="presParOf" srcId="{FAF63EB0-D8DA-487A-8495-6E6F66406B85}" destId="{BE5B214D-70C4-4C4E-ABE8-E8BB64038D17}" srcOrd="10" destOrd="0" presId="urn:microsoft.com/office/officeart/2005/8/layout/cycle2"/>
    <dgm:cxn modelId="{D2804A1C-C350-4994-878A-73FD63DD2894}" type="presParOf" srcId="{FAF63EB0-D8DA-487A-8495-6E6F66406B85}" destId="{96A2BCEA-2620-4866-B218-B800DB75E3CF}" srcOrd="11" destOrd="0" presId="urn:microsoft.com/office/officeart/2005/8/layout/cycle2"/>
    <dgm:cxn modelId="{D2108823-05C1-4006-9703-2B4E38CE7D89}" type="presParOf" srcId="{96A2BCEA-2620-4866-B218-B800DB75E3CF}" destId="{A826F940-0337-4277-804D-CA455AA56D7E}" srcOrd="0" destOrd="0" presId="urn:microsoft.com/office/officeart/2005/8/layout/cycle2"/>
    <dgm:cxn modelId="{E71D99AC-26B2-4138-9E52-4E489CFDF0F4}" type="presParOf" srcId="{FAF63EB0-D8DA-487A-8495-6E6F66406B85}" destId="{4E64F17D-523B-421C-BA64-6FCD7A63059A}" srcOrd="12" destOrd="0" presId="urn:microsoft.com/office/officeart/2005/8/layout/cycle2"/>
    <dgm:cxn modelId="{6BB8AB86-A2BA-4A9B-855D-3BE0ACD967A5}" type="presParOf" srcId="{FAF63EB0-D8DA-487A-8495-6E6F66406B85}" destId="{5DBD9EB8-AC15-4C71-88CD-81D3DDF57DCE}" srcOrd="13" destOrd="0" presId="urn:microsoft.com/office/officeart/2005/8/layout/cycle2"/>
    <dgm:cxn modelId="{631F424F-AFFD-42AF-AC09-B48166D0FA82}" type="presParOf" srcId="{5DBD9EB8-AC15-4C71-88CD-81D3DDF57DCE}" destId="{05DEA4D3-1395-4C92-AB9E-A7C1B5E100D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EABBCB-15F6-4475-9DED-9609FD286DA5}" type="doc">
      <dgm:prSet loTypeId="urn:microsoft.com/office/officeart/2005/8/layout/cycle2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E5157A2D-44B8-4C21-8A12-673309127EFE}">
      <dgm:prSet phldrT="[Texte]"/>
      <dgm:spPr/>
      <dgm:t>
        <a:bodyPr/>
        <a:lstStyle/>
        <a:p>
          <a:r>
            <a:rPr lang="fr-FR" dirty="0" smtClean="0"/>
            <a:t>Connaitre son patrimoine </a:t>
          </a:r>
          <a:endParaRPr lang="fr-FR" dirty="0"/>
        </a:p>
      </dgm:t>
    </dgm:pt>
    <dgm:pt modelId="{86BC5FE6-2A13-4A35-B2B7-759ECD518DE6}" type="parTrans" cxnId="{86D2323D-AE74-4F0A-B9BA-DA455B17A349}">
      <dgm:prSet/>
      <dgm:spPr/>
      <dgm:t>
        <a:bodyPr/>
        <a:lstStyle/>
        <a:p>
          <a:endParaRPr lang="fr-FR"/>
        </a:p>
      </dgm:t>
    </dgm:pt>
    <dgm:pt modelId="{1660E28D-9FA7-4643-80CF-B68B6BE8D8F2}" type="sibTrans" cxnId="{86D2323D-AE74-4F0A-B9BA-DA455B17A349}">
      <dgm:prSet/>
      <dgm:spPr/>
      <dgm:t>
        <a:bodyPr/>
        <a:lstStyle/>
        <a:p>
          <a:endParaRPr lang="fr-FR"/>
        </a:p>
      </dgm:t>
    </dgm:pt>
    <dgm:pt modelId="{E716D0EB-D688-44B2-8A4A-09F409F349FD}">
      <dgm:prSet phldrT="[Texte]"/>
      <dgm:spPr/>
      <dgm:t>
        <a:bodyPr/>
        <a:lstStyle/>
        <a:p>
          <a:r>
            <a:rPr lang="fr-FR" dirty="0" smtClean="0"/>
            <a:t>Valoriser son patrimoine </a:t>
          </a:r>
          <a:endParaRPr lang="fr-FR" dirty="0"/>
        </a:p>
      </dgm:t>
    </dgm:pt>
    <dgm:pt modelId="{418F1CD3-E0B6-4270-B9C4-E1AA780AA01F}" type="parTrans" cxnId="{7EFCD42B-A7B7-4EAB-B2A9-2DE5E4800F93}">
      <dgm:prSet/>
      <dgm:spPr/>
      <dgm:t>
        <a:bodyPr/>
        <a:lstStyle/>
        <a:p>
          <a:endParaRPr lang="fr-FR"/>
        </a:p>
      </dgm:t>
    </dgm:pt>
    <dgm:pt modelId="{FD91D840-D9B3-4DB5-8B3C-C616D7D68A7C}" type="sibTrans" cxnId="{7EFCD42B-A7B7-4EAB-B2A9-2DE5E4800F93}">
      <dgm:prSet/>
      <dgm:spPr/>
      <dgm:t>
        <a:bodyPr/>
        <a:lstStyle/>
        <a:p>
          <a:endParaRPr lang="fr-FR"/>
        </a:p>
      </dgm:t>
    </dgm:pt>
    <dgm:pt modelId="{DBD1D1F3-5035-433C-BBCD-3ED7DF4DCFC0}">
      <dgm:prSet phldrT="[Texte]"/>
      <dgm:spPr/>
      <dgm:t>
        <a:bodyPr/>
        <a:lstStyle/>
        <a:p>
          <a:r>
            <a:rPr lang="fr-FR" dirty="0" smtClean="0"/>
            <a:t>Rationaliser son immobilier</a:t>
          </a:r>
          <a:endParaRPr lang="fr-FR" dirty="0"/>
        </a:p>
      </dgm:t>
    </dgm:pt>
    <dgm:pt modelId="{60A5389A-B655-4E4A-B5B3-457E1570F40D}" type="parTrans" cxnId="{AD30335B-DA40-4FF0-B529-7D5CC921147D}">
      <dgm:prSet/>
      <dgm:spPr/>
      <dgm:t>
        <a:bodyPr/>
        <a:lstStyle/>
        <a:p>
          <a:endParaRPr lang="fr-FR"/>
        </a:p>
      </dgm:t>
    </dgm:pt>
    <dgm:pt modelId="{E95A8CC0-9320-4D97-8013-00B4CCAC5FB5}" type="sibTrans" cxnId="{AD30335B-DA40-4FF0-B529-7D5CC921147D}">
      <dgm:prSet/>
      <dgm:spPr/>
      <dgm:t>
        <a:bodyPr/>
        <a:lstStyle/>
        <a:p>
          <a:endParaRPr lang="fr-FR"/>
        </a:p>
      </dgm:t>
    </dgm:pt>
    <dgm:pt modelId="{AE984935-AFD2-41CC-AFFC-730E97E9EBCB}">
      <dgm:prSet phldrT="[Texte]"/>
      <dgm:spPr/>
      <dgm:t>
        <a:bodyPr/>
        <a:lstStyle/>
        <a:p>
          <a:r>
            <a:rPr lang="fr-FR" dirty="0" smtClean="0"/>
            <a:t>Déménager </a:t>
          </a:r>
          <a:endParaRPr lang="fr-FR" dirty="0"/>
        </a:p>
      </dgm:t>
    </dgm:pt>
    <dgm:pt modelId="{F64EDAA2-7BBD-46E3-88ED-845FF8ECE0E3}" type="parTrans" cxnId="{55472F20-003E-49B9-B759-EA752CE973B2}">
      <dgm:prSet/>
      <dgm:spPr/>
      <dgm:t>
        <a:bodyPr/>
        <a:lstStyle/>
        <a:p>
          <a:endParaRPr lang="fr-FR"/>
        </a:p>
      </dgm:t>
    </dgm:pt>
    <dgm:pt modelId="{2F245CF0-2A0F-44F4-87B6-4B11F709B557}" type="sibTrans" cxnId="{55472F20-003E-49B9-B759-EA752CE973B2}">
      <dgm:prSet/>
      <dgm:spPr/>
      <dgm:t>
        <a:bodyPr/>
        <a:lstStyle/>
        <a:p>
          <a:endParaRPr lang="fr-FR"/>
        </a:p>
      </dgm:t>
    </dgm:pt>
    <dgm:pt modelId="{F50709DC-8F39-40DD-AAE5-A28606A3968D}">
      <dgm:prSet phldrT="[Texte]"/>
      <dgm:spPr/>
      <dgm:t>
        <a:bodyPr/>
        <a:lstStyle/>
        <a:p>
          <a:r>
            <a:rPr lang="fr-FR" dirty="0" smtClean="0"/>
            <a:t>Construire ou rénover un immeuble </a:t>
          </a:r>
          <a:endParaRPr lang="fr-FR" dirty="0"/>
        </a:p>
      </dgm:t>
    </dgm:pt>
    <dgm:pt modelId="{04A4BC4E-746E-4EC1-BE8D-46F92A2E8A05}" type="parTrans" cxnId="{2BC21A2E-5074-442D-B543-52A3C0DBB631}">
      <dgm:prSet/>
      <dgm:spPr/>
      <dgm:t>
        <a:bodyPr/>
        <a:lstStyle/>
        <a:p>
          <a:endParaRPr lang="fr-FR"/>
        </a:p>
      </dgm:t>
    </dgm:pt>
    <dgm:pt modelId="{7CCEC0ED-10D2-4BB0-BB94-A4DD3D446ABC}" type="sibTrans" cxnId="{2BC21A2E-5074-442D-B543-52A3C0DBB631}">
      <dgm:prSet/>
      <dgm:spPr/>
      <dgm:t>
        <a:bodyPr/>
        <a:lstStyle/>
        <a:p>
          <a:endParaRPr lang="fr-FR"/>
        </a:p>
      </dgm:t>
    </dgm:pt>
    <dgm:pt modelId="{8BB94DAC-CCD0-41B8-BAD1-A530BF5980B0}">
      <dgm:prSet phldrT="[Texte]"/>
      <dgm:spPr/>
      <dgm:t>
        <a:bodyPr/>
        <a:lstStyle/>
        <a:p>
          <a:r>
            <a:rPr lang="fr-FR" dirty="0" smtClean="0"/>
            <a:t>Donner à bail ou renégocier des baux</a:t>
          </a:r>
          <a:endParaRPr lang="fr-FR" dirty="0"/>
        </a:p>
      </dgm:t>
    </dgm:pt>
    <dgm:pt modelId="{37C638BD-058A-4EE0-AF96-17B300589823}" type="parTrans" cxnId="{A6461D4B-FC9B-4FA7-958A-F87C4EE092FA}">
      <dgm:prSet/>
      <dgm:spPr/>
      <dgm:t>
        <a:bodyPr/>
        <a:lstStyle/>
        <a:p>
          <a:endParaRPr lang="fr-FR"/>
        </a:p>
      </dgm:t>
    </dgm:pt>
    <dgm:pt modelId="{387308B6-781B-459F-B0A8-138F2A8922C6}" type="sibTrans" cxnId="{A6461D4B-FC9B-4FA7-958A-F87C4EE092FA}">
      <dgm:prSet/>
      <dgm:spPr/>
      <dgm:t>
        <a:bodyPr/>
        <a:lstStyle/>
        <a:p>
          <a:endParaRPr lang="fr-FR"/>
        </a:p>
      </dgm:t>
    </dgm:pt>
    <dgm:pt modelId="{3577C4E9-27F3-4C96-9871-1BA6CBDC88DD}">
      <dgm:prSet phldrT="[Texte]"/>
      <dgm:spPr/>
      <dgm:t>
        <a:bodyPr/>
        <a:lstStyle/>
        <a:p>
          <a:r>
            <a:rPr lang="fr-FR" dirty="0" smtClean="0"/>
            <a:t>Céder des locaux libérés </a:t>
          </a:r>
          <a:endParaRPr lang="fr-FR" dirty="0"/>
        </a:p>
      </dgm:t>
    </dgm:pt>
    <dgm:pt modelId="{5FEC7C13-ED59-4FBE-9FBC-564651922FF7}" type="parTrans" cxnId="{74AF6C8F-728C-4C10-AAD0-F21990096B4D}">
      <dgm:prSet/>
      <dgm:spPr/>
      <dgm:t>
        <a:bodyPr/>
        <a:lstStyle/>
        <a:p>
          <a:endParaRPr lang="fr-FR"/>
        </a:p>
      </dgm:t>
    </dgm:pt>
    <dgm:pt modelId="{AB02A5D6-EF49-4624-8D5F-FA4A7B59F026}" type="sibTrans" cxnId="{74AF6C8F-728C-4C10-AAD0-F21990096B4D}">
      <dgm:prSet/>
      <dgm:spPr/>
      <dgm:t>
        <a:bodyPr/>
        <a:lstStyle/>
        <a:p>
          <a:endParaRPr lang="fr-FR"/>
        </a:p>
      </dgm:t>
    </dgm:pt>
    <dgm:pt modelId="{FAF63EB0-D8DA-487A-8495-6E6F66406B85}" type="pres">
      <dgm:prSet presAssocID="{ADEABBCB-15F6-4475-9DED-9609FD286DA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C5BA9F2-8D7B-41AE-B9F6-259B7D8EAD7C}" type="pres">
      <dgm:prSet presAssocID="{E5157A2D-44B8-4C21-8A12-673309127EF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8BDFA0-4FA0-4532-B9CC-65564D54B565}" type="pres">
      <dgm:prSet presAssocID="{1660E28D-9FA7-4643-80CF-B68B6BE8D8F2}" presName="sibTrans" presStyleLbl="sibTrans2D1" presStyleIdx="0" presStyleCnt="7"/>
      <dgm:spPr/>
      <dgm:t>
        <a:bodyPr/>
        <a:lstStyle/>
        <a:p>
          <a:endParaRPr lang="fr-FR"/>
        </a:p>
      </dgm:t>
    </dgm:pt>
    <dgm:pt modelId="{FB81BB6D-C227-4BAD-BCE5-07B5A6DCD056}" type="pres">
      <dgm:prSet presAssocID="{1660E28D-9FA7-4643-80CF-B68B6BE8D8F2}" presName="connectorText" presStyleLbl="sibTrans2D1" presStyleIdx="0" presStyleCnt="7"/>
      <dgm:spPr/>
      <dgm:t>
        <a:bodyPr/>
        <a:lstStyle/>
        <a:p>
          <a:endParaRPr lang="fr-FR"/>
        </a:p>
      </dgm:t>
    </dgm:pt>
    <dgm:pt modelId="{EA924ADB-0A3B-41A6-B9CB-C7E5367BD37A}" type="pres">
      <dgm:prSet presAssocID="{E716D0EB-D688-44B2-8A4A-09F409F349F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EC5A8C-BEB9-41F0-8D13-9AF9D49FA972}" type="pres">
      <dgm:prSet presAssocID="{FD91D840-D9B3-4DB5-8B3C-C616D7D68A7C}" presName="sibTrans" presStyleLbl="sibTrans2D1" presStyleIdx="1" presStyleCnt="7"/>
      <dgm:spPr/>
      <dgm:t>
        <a:bodyPr/>
        <a:lstStyle/>
        <a:p>
          <a:endParaRPr lang="fr-FR"/>
        </a:p>
      </dgm:t>
    </dgm:pt>
    <dgm:pt modelId="{E064CA98-984E-44BC-BC9D-27A0E19F23E0}" type="pres">
      <dgm:prSet presAssocID="{FD91D840-D9B3-4DB5-8B3C-C616D7D68A7C}" presName="connectorText" presStyleLbl="sibTrans2D1" presStyleIdx="1" presStyleCnt="7"/>
      <dgm:spPr/>
      <dgm:t>
        <a:bodyPr/>
        <a:lstStyle/>
        <a:p>
          <a:endParaRPr lang="fr-FR"/>
        </a:p>
      </dgm:t>
    </dgm:pt>
    <dgm:pt modelId="{6D2E2B41-610B-4E25-B630-9B4DD6F7F45F}" type="pres">
      <dgm:prSet presAssocID="{DBD1D1F3-5035-433C-BBCD-3ED7DF4DCFC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36B95-ED5B-4DB1-9851-BDA88C35793C}" type="pres">
      <dgm:prSet presAssocID="{E95A8CC0-9320-4D97-8013-00B4CCAC5FB5}" presName="sibTrans" presStyleLbl="sibTrans2D1" presStyleIdx="2" presStyleCnt="7"/>
      <dgm:spPr/>
      <dgm:t>
        <a:bodyPr/>
        <a:lstStyle/>
        <a:p>
          <a:endParaRPr lang="fr-FR"/>
        </a:p>
      </dgm:t>
    </dgm:pt>
    <dgm:pt modelId="{0FF83740-D4A9-4A7B-B350-B41ABD5C3CF8}" type="pres">
      <dgm:prSet presAssocID="{E95A8CC0-9320-4D97-8013-00B4CCAC5FB5}" presName="connectorText" presStyleLbl="sibTrans2D1" presStyleIdx="2" presStyleCnt="7"/>
      <dgm:spPr/>
      <dgm:t>
        <a:bodyPr/>
        <a:lstStyle/>
        <a:p>
          <a:endParaRPr lang="fr-FR"/>
        </a:p>
      </dgm:t>
    </dgm:pt>
    <dgm:pt modelId="{2F6266C4-F828-4EC2-9E5C-C0DDBD3F5F3E}" type="pres">
      <dgm:prSet presAssocID="{AE984935-AFD2-41CC-AFFC-730E97E9EBC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A330FC-4F07-409C-AF65-ABFF8E658F54}" type="pres">
      <dgm:prSet presAssocID="{2F245CF0-2A0F-44F4-87B6-4B11F709B557}" presName="sibTrans" presStyleLbl="sibTrans2D1" presStyleIdx="3" presStyleCnt="7"/>
      <dgm:spPr/>
      <dgm:t>
        <a:bodyPr/>
        <a:lstStyle/>
        <a:p>
          <a:endParaRPr lang="fr-FR"/>
        </a:p>
      </dgm:t>
    </dgm:pt>
    <dgm:pt modelId="{A141E21F-A116-4E88-9364-772C29E09534}" type="pres">
      <dgm:prSet presAssocID="{2F245CF0-2A0F-44F4-87B6-4B11F709B557}" presName="connectorText" presStyleLbl="sibTrans2D1" presStyleIdx="3" presStyleCnt="7"/>
      <dgm:spPr/>
      <dgm:t>
        <a:bodyPr/>
        <a:lstStyle/>
        <a:p>
          <a:endParaRPr lang="fr-FR"/>
        </a:p>
      </dgm:t>
    </dgm:pt>
    <dgm:pt modelId="{E6119B0A-54D8-4B6E-9877-68B928069C5B}" type="pres">
      <dgm:prSet presAssocID="{F50709DC-8F39-40DD-AAE5-A28606A3968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3A9962-34A4-45FB-BC16-712EC7CB26E9}" type="pres">
      <dgm:prSet presAssocID="{7CCEC0ED-10D2-4BB0-BB94-A4DD3D446ABC}" presName="sibTrans" presStyleLbl="sibTrans2D1" presStyleIdx="4" presStyleCnt="7"/>
      <dgm:spPr/>
      <dgm:t>
        <a:bodyPr/>
        <a:lstStyle/>
        <a:p>
          <a:endParaRPr lang="fr-FR"/>
        </a:p>
      </dgm:t>
    </dgm:pt>
    <dgm:pt modelId="{C2F81E2A-4B0E-407A-84BD-5038AFC27800}" type="pres">
      <dgm:prSet presAssocID="{7CCEC0ED-10D2-4BB0-BB94-A4DD3D446ABC}" presName="connectorText" presStyleLbl="sibTrans2D1" presStyleIdx="4" presStyleCnt="7"/>
      <dgm:spPr/>
      <dgm:t>
        <a:bodyPr/>
        <a:lstStyle/>
        <a:p>
          <a:endParaRPr lang="fr-FR"/>
        </a:p>
      </dgm:t>
    </dgm:pt>
    <dgm:pt modelId="{BE5B214D-70C4-4C4E-ABE8-E8BB64038D17}" type="pres">
      <dgm:prSet presAssocID="{8BB94DAC-CCD0-41B8-BAD1-A530BF5980B0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A2BCEA-2620-4866-B218-B800DB75E3CF}" type="pres">
      <dgm:prSet presAssocID="{387308B6-781B-459F-B0A8-138F2A8922C6}" presName="sibTrans" presStyleLbl="sibTrans2D1" presStyleIdx="5" presStyleCnt="7"/>
      <dgm:spPr/>
      <dgm:t>
        <a:bodyPr/>
        <a:lstStyle/>
        <a:p>
          <a:endParaRPr lang="fr-FR"/>
        </a:p>
      </dgm:t>
    </dgm:pt>
    <dgm:pt modelId="{A826F940-0337-4277-804D-CA455AA56D7E}" type="pres">
      <dgm:prSet presAssocID="{387308B6-781B-459F-B0A8-138F2A8922C6}" presName="connectorText" presStyleLbl="sibTrans2D1" presStyleIdx="5" presStyleCnt="7"/>
      <dgm:spPr/>
      <dgm:t>
        <a:bodyPr/>
        <a:lstStyle/>
        <a:p>
          <a:endParaRPr lang="fr-FR"/>
        </a:p>
      </dgm:t>
    </dgm:pt>
    <dgm:pt modelId="{4E64F17D-523B-421C-BA64-6FCD7A63059A}" type="pres">
      <dgm:prSet presAssocID="{3577C4E9-27F3-4C96-9871-1BA6CBDC88D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BD9EB8-AC15-4C71-88CD-81D3DDF57DCE}" type="pres">
      <dgm:prSet presAssocID="{AB02A5D6-EF49-4624-8D5F-FA4A7B59F026}" presName="sibTrans" presStyleLbl="sibTrans2D1" presStyleIdx="6" presStyleCnt="7"/>
      <dgm:spPr/>
      <dgm:t>
        <a:bodyPr/>
        <a:lstStyle/>
        <a:p>
          <a:endParaRPr lang="fr-FR"/>
        </a:p>
      </dgm:t>
    </dgm:pt>
    <dgm:pt modelId="{05DEA4D3-1395-4C92-AB9E-A7C1B5E100DC}" type="pres">
      <dgm:prSet presAssocID="{AB02A5D6-EF49-4624-8D5F-FA4A7B59F026}" presName="connectorText" presStyleLbl="sibTrans2D1" presStyleIdx="6" presStyleCnt="7"/>
      <dgm:spPr/>
      <dgm:t>
        <a:bodyPr/>
        <a:lstStyle/>
        <a:p>
          <a:endParaRPr lang="fr-FR"/>
        </a:p>
      </dgm:t>
    </dgm:pt>
  </dgm:ptLst>
  <dgm:cxnLst>
    <dgm:cxn modelId="{5BDB5E90-61EB-4517-9009-8D16835BBAE5}" type="presOf" srcId="{F50709DC-8F39-40DD-AAE5-A28606A3968D}" destId="{E6119B0A-54D8-4B6E-9877-68B928069C5B}" srcOrd="0" destOrd="0" presId="urn:microsoft.com/office/officeart/2005/8/layout/cycle2"/>
    <dgm:cxn modelId="{5E035CE5-A807-4D96-91F2-C645E348BD96}" type="presOf" srcId="{E716D0EB-D688-44B2-8A4A-09F409F349FD}" destId="{EA924ADB-0A3B-41A6-B9CB-C7E5367BD37A}" srcOrd="0" destOrd="0" presId="urn:microsoft.com/office/officeart/2005/8/layout/cycle2"/>
    <dgm:cxn modelId="{55472F20-003E-49B9-B759-EA752CE973B2}" srcId="{ADEABBCB-15F6-4475-9DED-9609FD286DA5}" destId="{AE984935-AFD2-41CC-AFFC-730E97E9EBCB}" srcOrd="3" destOrd="0" parTransId="{F64EDAA2-7BBD-46E3-88ED-845FF8ECE0E3}" sibTransId="{2F245CF0-2A0F-44F4-87B6-4B11F709B557}"/>
    <dgm:cxn modelId="{AD30335B-DA40-4FF0-B529-7D5CC921147D}" srcId="{ADEABBCB-15F6-4475-9DED-9609FD286DA5}" destId="{DBD1D1F3-5035-433C-BBCD-3ED7DF4DCFC0}" srcOrd="2" destOrd="0" parTransId="{60A5389A-B655-4E4A-B5B3-457E1570F40D}" sibTransId="{E95A8CC0-9320-4D97-8013-00B4CCAC5FB5}"/>
    <dgm:cxn modelId="{DE8CB3D2-0E4C-48E4-8E80-172DCE380C64}" type="presOf" srcId="{AE984935-AFD2-41CC-AFFC-730E97E9EBCB}" destId="{2F6266C4-F828-4EC2-9E5C-C0DDBD3F5F3E}" srcOrd="0" destOrd="0" presId="urn:microsoft.com/office/officeart/2005/8/layout/cycle2"/>
    <dgm:cxn modelId="{4DC23C92-D32D-4855-B9EE-0097BBCD9B1A}" type="presOf" srcId="{8BB94DAC-CCD0-41B8-BAD1-A530BF5980B0}" destId="{BE5B214D-70C4-4C4E-ABE8-E8BB64038D17}" srcOrd="0" destOrd="0" presId="urn:microsoft.com/office/officeart/2005/8/layout/cycle2"/>
    <dgm:cxn modelId="{F4519AFE-F271-4F16-9971-2D460E337641}" type="presOf" srcId="{DBD1D1F3-5035-433C-BBCD-3ED7DF4DCFC0}" destId="{6D2E2B41-610B-4E25-B630-9B4DD6F7F45F}" srcOrd="0" destOrd="0" presId="urn:microsoft.com/office/officeart/2005/8/layout/cycle2"/>
    <dgm:cxn modelId="{FB82F4E9-298D-4877-AEEC-A49F991400AC}" type="presOf" srcId="{E5157A2D-44B8-4C21-8A12-673309127EFE}" destId="{5C5BA9F2-8D7B-41AE-B9F6-259B7D8EAD7C}" srcOrd="0" destOrd="0" presId="urn:microsoft.com/office/officeart/2005/8/layout/cycle2"/>
    <dgm:cxn modelId="{0F92A2D9-A7F3-41B1-9709-1B052C1FEF3F}" type="presOf" srcId="{AB02A5D6-EF49-4624-8D5F-FA4A7B59F026}" destId="{05DEA4D3-1395-4C92-AB9E-A7C1B5E100DC}" srcOrd="1" destOrd="0" presId="urn:microsoft.com/office/officeart/2005/8/layout/cycle2"/>
    <dgm:cxn modelId="{8C8FD25B-27FC-494D-8146-92F6E1A7190F}" type="presOf" srcId="{387308B6-781B-459F-B0A8-138F2A8922C6}" destId="{96A2BCEA-2620-4866-B218-B800DB75E3CF}" srcOrd="0" destOrd="0" presId="urn:microsoft.com/office/officeart/2005/8/layout/cycle2"/>
    <dgm:cxn modelId="{B382465B-738F-47D9-9DA2-C49FE3B259EC}" type="presOf" srcId="{E95A8CC0-9320-4D97-8013-00B4CCAC5FB5}" destId="{39436B95-ED5B-4DB1-9851-BDA88C35793C}" srcOrd="0" destOrd="0" presId="urn:microsoft.com/office/officeart/2005/8/layout/cycle2"/>
    <dgm:cxn modelId="{A6461D4B-FC9B-4FA7-958A-F87C4EE092FA}" srcId="{ADEABBCB-15F6-4475-9DED-9609FD286DA5}" destId="{8BB94DAC-CCD0-41B8-BAD1-A530BF5980B0}" srcOrd="5" destOrd="0" parTransId="{37C638BD-058A-4EE0-AF96-17B300589823}" sibTransId="{387308B6-781B-459F-B0A8-138F2A8922C6}"/>
    <dgm:cxn modelId="{CE81CC21-1EE2-4BCB-BD7D-526D2C2E418E}" type="presOf" srcId="{7CCEC0ED-10D2-4BB0-BB94-A4DD3D446ABC}" destId="{C2F81E2A-4B0E-407A-84BD-5038AFC27800}" srcOrd="1" destOrd="0" presId="urn:microsoft.com/office/officeart/2005/8/layout/cycle2"/>
    <dgm:cxn modelId="{3DE9F3AA-AB51-481A-9BF3-7FECEA066E66}" type="presOf" srcId="{387308B6-781B-459F-B0A8-138F2A8922C6}" destId="{A826F940-0337-4277-804D-CA455AA56D7E}" srcOrd="1" destOrd="0" presId="urn:microsoft.com/office/officeart/2005/8/layout/cycle2"/>
    <dgm:cxn modelId="{82D42FC4-A23F-4B3F-9C38-FF98C69E6EC9}" type="presOf" srcId="{1660E28D-9FA7-4643-80CF-B68B6BE8D8F2}" destId="{FB81BB6D-C227-4BAD-BCE5-07B5A6DCD056}" srcOrd="1" destOrd="0" presId="urn:microsoft.com/office/officeart/2005/8/layout/cycle2"/>
    <dgm:cxn modelId="{E936A74D-5F4D-445B-BD57-DADA8740FCED}" type="presOf" srcId="{AB02A5D6-EF49-4624-8D5F-FA4A7B59F026}" destId="{5DBD9EB8-AC15-4C71-88CD-81D3DDF57DCE}" srcOrd="0" destOrd="0" presId="urn:microsoft.com/office/officeart/2005/8/layout/cycle2"/>
    <dgm:cxn modelId="{5EBAE6F1-C272-4801-9881-1F6118F20E90}" type="presOf" srcId="{2F245CF0-2A0F-44F4-87B6-4B11F709B557}" destId="{4AA330FC-4F07-409C-AF65-ABFF8E658F54}" srcOrd="0" destOrd="0" presId="urn:microsoft.com/office/officeart/2005/8/layout/cycle2"/>
    <dgm:cxn modelId="{86D2323D-AE74-4F0A-B9BA-DA455B17A349}" srcId="{ADEABBCB-15F6-4475-9DED-9609FD286DA5}" destId="{E5157A2D-44B8-4C21-8A12-673309127EFE}" srcOrd="0" destOrd="0" parTransId="{86BC5FE6-2A13-4A35-B2B7-759ECD518DE6}" sibTransId="{1660E28D-9FA7-4643-80CF-B68B6BE8D8F2}"/>
    <dgm:cxn modelId="{2BC21A2E-5074-442D-B543-52A3C0DBB631}" srcId="{ADEABBCB-15F6-4475-9DED-9609FD286DA5}" destId="{F50709DC-8F39-40DD-AAE5-A28606A3968D}" srcOrd="4" destOrd="0" parTransId="{04A4BC4E-746E-4EC1-BE8D-46F92A2E8A05}" sibTransId="{7CCEC0ED-10D2-4BB0-BB94-A4DD3D446ABC}"/>
    <dgm:cxn modelId="{28CEB4FC-0874-4BAF-BBA5-81B00A370E89}" type="presOf" srcId="{FD91D840-D9B3-4DB5-8B3C-C616D7D68A7C}" destId="{FCEC5A8C-BEB9-41F0-8D13-9AF9D49FA972}" srcOrd="0" destOrd="0" presId="urn:microsoft.com/office/officeart/2005/8/layout/cycle2"/>
    <dgm:cxn modelId="{7EFCD42B-A7B7-4EAB-B2A9-2DE5E4800F93}" srcId="{ADEABBCB-15F6-4475-9DED-9609FD286DA5}" destId="{E716D0EB-D688-44B2-8A4A-09F409F349FD}" srcOrd="1" destOrd="0" parTransId="{418F1CD3-E0B6-4270-B9C4-E1AA780AA01F}" sibTransId="{FD91D840-D9B3-4DB5-8B3C-C616D7D68A7C}"/>
    <dgm:cxn modelId="{59624783-C7F8-4C45-A6AA-1A885D89FD57}" type="presOf" srcId="{3577C4E9-27F3-4C96-9871-1BA6CBDC88DD}" destId="{4E64F17D-523B-421C-BA64-6FCD7A63059A}" srcOrd="0" destOrd="0" presId="urn:microsoft.com/office/officeart/2005/8/layout/cycle2"/>
    <dgm:cxn modelId="{ABF24582-7A36-4E72-9E5B-3A96F1C7A346}" type="presOf" srcId="{1660E28D-9FA7-4643-80CF-B68B6BE8D8F2}" destId="{BA8BDFA0-4FA0-4532-B9CC-65564D54B565}" srcOrd="0" destOrd="0" presId="urn:microsoft.com/office/officeart/2005/8/layout/cycle2"/>
    <dgm:cxn modelId="{4462A42E-BA38-4365-BC0B-F0C6B894B990}" type="presOf" srcId="{7CCEC0ED-10D2-4BB0-BB94-A4DD3D446ABC}" destId="{913A9962-34A4-45FB-BC16-712EC7CB26E9}" srcOrd="0" destOrd="0" presId="urn:microsoft.com/office/officeart/2005/8/layout/cycle2"/>
    <dgm:cxn modelId="{6F9DEF7C-831F-4B8E-BE47-67D6AC6F53CF}" type="presOf" srcId="{ADEABBCB-15F6-4475-9DED-9609FD286DA5}" destId="{FAF63EB0-D8DA-487A-8495-6E6F66406B85}" srcOrd="0" destOrd="0" presId="urn:microsoft.com/office/officeart/2005/8/layout/cycle2"/>
    <dgm:cxn modelId="{F17EA5A6-DD24-404E-AE0C-B4CCFF5B6B9B}" type="presOf" srcId="{E95A8CC0-9320-4D97-8013-00B4CCAC5FB5}" destId="{0FF83740-D4A9-4A7B-B350-B41ABD5C3CF8}" srcOrd="1" destOrd="0" presId="urn:microsoft.com/office/officeart/2005/8/layout/cycle2"/>
    <dgm:cxn modelId="{6BEDA822-8BB1-47A7-B46B-54E1254DAD43}" type="presOf" srcId="{FD91D840-D9B3-4DB5-8B3C-C616D7D68A7C}" destId="{E064CA98-984E-44BC-BC9D-27A0E19F23E0}" srcOrd="1" destOrd="0" presId="urn:microsoft.com/office/officeart/2005/8/layout/cycle2"/>
    <dgm:cxn modelId="{74AF6C8F-728C-4C10-AAD0-F21990096B4D}" srcId="{ADEABBCB-15F6-4475-9DED-9609FD286DA5}" destId="{3577C4E9-27F3-4C96-9871-1BA6CBDC88DD}" srcOrd="6" destOrd="0" parTransId="{5FEC7C13-ED59-4FBE-9FBC-564651922FF7}" sibTransId="{AB02A5D6-EF49-4624-8D5F-FA4A7B59F026}"/>
    <dgm:cxn modelId="{1D481952-80C3-4925-83E6-4B1058995077}" type="presOf" srcId="{2F245CF0-2A0F-44F4-87B6-4B11F709B557}" destId="{A141E21F-A116-4E88-9364-772C29E09534}" srcOrd="1" destOrd="0" presId="urn:microsoft.com/office/officeart/2005/8/layout/cycle2"/>
    <dgm:cxn modelId="{1795900A-B5E6-4C0C-BFE4-DD630CF35F2F}" type="presParOf" srcId="{FAF63EB0-D8DA-487A-8495-6E6F66406B85}" destId="{5C5BA9F2-8D7B-41AE-B9F6-259B7D8EAD7C}" srcOrd="0" destOrd="0" presId="urn:microsoft.com/office/officeart/2005/8/layout/cycle2"/>
    <dgm:cxn modelId="{B02630B2-1E34-4D11-AB05-ED3EB1E98E39}" type="presParOf" srcId="{FAF63EB0-D8DA-487A-8495-6E6F66406B85}" destId="{BA8BDFA0-4FA0-4532-B9CC-65564D54B565}" srcOrd="1" destOrd="0" presId="urn:microsoft.com/office/officeart/2005/8/layout/cycle2"/>
    <dgm:cxn modelId="{CD862E5F-6465-453C-A37E-A4AAD4C47302}" type="presParOf" srcId="{BA8BDFA0-4FA0-4532-B9CC-65564D54B565}" destId="{FB81BB6D-C227-4BAD-BCE5-07B5A6DCD056}" srcOrd="0" destOrd="0" presId="urn:microsoft.com/office/officeart/2005/8/layout/cycle2"/>
    <dgm:cxn modelId="{7EA5594B-66BD-4C95-B42F-B0CBA989067A}" type="presParOf" srcId="{FAF63EB0-D8DA-487A-8495-6E6F66406B85}" destId="{EA924ADB-0A3B-41A6-B9CB-C7E5367BD37A}" srcOrd="2" destOrd="0" presId="urn:microsoft.com/office/officeart/2005/8/layout/cycle2"/>
    <dgm:cxn modelId="{EB4ED3FF-E94F-4839-A6CB-84745D164EC8}" type="presParOf" srcId="{FAF63EB0-D8DA-487A-8495-6E6F66406B85}" destId="{FCEC5A8C-BEB9-41F0-8D13-9AF9D49FA972}" srcOrd="3" destOrd="0" presId="urn:microsoft.com/office/officeart/2005/8/layout/cycle2"/>
    <dgm:cxn modelId="{093D2739-ABFA-4440-B880-438A1F5421BF}" type="presParOf" srcId="{FCEC5A8C-BEB9-41F0-8D13-9AF9D49FA972}" destId="{E064CA98-984E-44BC-BC9D-27A0E19F23E0}" srcOrd="0" destOrd="0" presId="urn:microsoft.com/office/officeart/2005/8/layout/cycle2"/>
    <dgm:cxn modelId="{B115D079-EB4A-4A86-A2AE-82CAEFA5BF9D}" type="presParOf" srcId="{FAF63EB0-D8DA-487A-8495-6E6F66406B85}" destId="{6D2E2B41-610B-4E25-B630-9B4DD6F7F45F}" srcOrd="4" destOrd="0" presId="urn:microsoft.com/office/officeart/2005/8/layout/cycle2"/>
    <dgm:cxn modelId="{12461C8B-4B16-4A5A-8BF5-97DE04CAAD56}" type="presParOf" srcId="{FAF63EB0-D8DA-487A-8495-6E6F66406B85}" destId="{39436B95-ED5B-4DB1-9851-BDA88C35793C}" srcOrd="5" destOrd="0" presId="urn:microsoft.com/office/officeart/2005/8/layout/cycle2"/>
    <dgm:cxn modelId="{C67CC82B-E26E-40FF-982E-D3A586F8B3F2}" type="presParOf" srcId="{39436B95-ED5B-4DB1-9851-BDA88C35793C}" destId="{0FF83740-D4A9-4A7B-B350-B41ABD5C3CF8}" srcOrd="0" destOrd="0" presId="urn:microsoft.com/office/officeart/2005/8/layout/cycle2"/>
    <dgm:cxn modelId="{6770AF0B-E695-49EE-91DE-C80863107640}" type="presParOf" srcId="{FAF63EB0-D8DA-487A-8495-6E6F66406B85}" destId="{2F6266C4-F828-4EC2-9E5C-C0DDBD3F5F3E}" srcOrd="6" destOrd="0" presId="urn:microsoft.com/office/officeart/2005/8/layout/cycle2"/>
    <dgm:cxn modelId="{3A2DAAE0-7492-4114-B283-C2D7017399CD}" type="presParOf" srcId="{FAF63EB0-D8DA-487A-8495-6E6F66406B85}" destId="{4AA330FC-4F07-409C-AF65-ABFF8E658F54}" srcOrd="7" destOrd="0" presId="urn:microsoft.com/office/officeart/2005/8/layout/cycle2"/>
    <dgm:cxn modelId="{092E11F5-CEDF-44A0-90DB-CDA55AA4346C}" type="presParOf" srcId="{4AA330FC-4F07-409C-AF65-ABFF8E658F54}" destId="{A141E21F-A116-4E88-9364-772C29E09534}" srcOrd="0" destOrd="0" presId="urn:microsoft.com/office/officeart/2005/8/layout/cycle2"/>
    <dgm:cxn modelId="{B88F56FA-7165-404D-8330-A88EE41C90DC}" type="presParOf" srcId="{FAF63EB0-D8DA-487A-8495-6E6F66406B85}" destId="{E6119B0A-54D8-4B6E-9877-68B928069C5B}" srcOrd="8" destOrd="0" presId="urn:microsoft.com/office/officeart/2005/8/layout/cycle2"/>
    <dgm:cxn modelId="{185F38CA-122D-4AA0-BCB9-DE70F4F5AEDC}" type="presParOf" srcId="{FAF63EB0-D8DA-487A-8495-6E6F66406B85}" destId="{913A9962-34A4-45FB-BC16-712EC7CB26E9}" srcOrd="9" destOrd="0" presId="urn:microsoft.com/office/officeart/2005/8/layout/cycle2"/>
    <dgm:cxn modelId="{CC90843D-F37B-4549-A231-B176F5573B47}" type="presParOf" srcId="{913A9962-34A4-45FB-BC16-712EC7CB26E9}" destId="{C2F81E2A-4B0E-407A-84BD-5038AFC27800}" srcOrd="0" destOrd="0" presId="urn:microsoft.com/office/officeart/2005/8/layout/cycle2"/>
    <dgm:cxn modelId="{7BFE1623-2834-4B59-8158-EF45EC67F6FB}" type="presParOf" srcId="{FAF63EB0-D8DA-487A-8495-6E6F66406B85}" destId="{BE5B214D-70C4-4C4E-ABE8-E8BB64038D17}" srcOrd="10" destOrd="0" presId="urn:microsoft.com/office/officeart/2005/8/layout/cycle2"/>
    <dgm:cxn modelId="{7E8A3D2B-7174-41FD-9EF1-0CD6D54F1A70}" type="presParOf" srcId="{FAF63EB0-D8DA-487A-8495-6E6F66406B85}" destId="{96A2BCEA-2620-4866-B218-B800DB75E3CF}" srcOrd="11" destOrd="0" presId="urn:microsoft.com/office/officeart/2005/8/layout/cycle2"/>
    <dgm:cxn modelId="{25B132A8-6935-4597-B1EA-59E1EE5E8D77}" type="presParOf" srcId="{96A2BCEA-2620-4866-B218-B800DB75E3CF}" destId="{A826F940-0337-4277-804D-CA455AA56D7E}" srcOrd="0" destOrd="0" presId="urn:microsoft.com/office/officeart/2005/8/layout/cycle2"/>
    <dgm:cxn modelId="{E88CF878-13C3-4979-AAF7-9B569AC22526}" type="presParOf" srcId="{FAF63EB0-D8DA-487A-8495-6E6F66406B85}" destId="{4E64F17D-523B-421C-BA64-6FCD7A63059A}" srcOrd="12" destOrd="0" presId="urn:microsoft.com/office/officeart/2005/8/layout/cycle2"/>
    <dgm:cxn modelId="{DE8A54C3-87E4-4C32-B8AD-9E2C45D31639}" type="presParOf" srcId="{FAF63EB0-D8DA-487A-8495-6E6F66406B85}" destId="{5DBD9EB8-AC15-4C71-88CD-81D3DDF57DCE}" srcOrd="13" destOrd="0" presId="urn:microsoft.com/office/officeart/2005/8/layout/cycle2"/>
    <dgm:cxn modelId="{44A01FA1-F27D-4894-9FB0-66F86B622B95}" type="presParOf" srcId="{5DBD9EB8-AC15-4C71-88CD-81D3DDF57DCE}" destId="{05DEA4D3-1395-4C92-AB9E-A7C1B5E100D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B4080E-6C80-44F5-8101-D23CBBB420F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38660B5-D5F6-40EC-893A-E4C80567BA5A}">
      <dgm:prSet phldrT="[Texte]" custT="1"/>
      <dgm:spPr>
        <a:solidFill>
          <a:srgbClr val="2E8B92"/>
        </a:solidFill>
        <a:ln>
          <a:noFill/>
        </a:ln>
      </dgm:spPr>
      <dgm:t>
        <a:bodyPr/>
        <a:lstStyle/>
        <a:p>
          <a:r>
            <a:rPr lang="fr-FR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Conseil à la vente</a:t>
          </a:r>
          <a:endParaRPr lang="fr-FR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6AF60C2-8FE3-40F7-A7F6-0240576CC383}" type="parTrans" cxnId="{13C7CC6C-36C8-4969-BB1A-66BE9A96E4B8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5730C7C-58FD-4823-AA81-F14C989CECC3}" type="sibTrans" cxnId="{13C7CC6C-36C8-4969-BB1A-66BE9A96E4B8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7D8F9D5-F950-40E4-94A3-FDEA0FE9AF4D}">
      <dgm:prSet phldrT="[Texte]" custT="1"/>
      <dgm:spPr>
        <a:solidFill>
          <a:srgbClr val="42A020"/>
        </a:solidFill>
        <a:ln>
          <a:noFill/>
        </a:ln>
      </dgm:spPr>
      <dgm:t>
        <a:bodyPr/>
        <a:lstStyle/>
        <a:p>
          <a:r>
            <a:rPr lang="fr-FR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Conseil à l’acquisition</a:t>
          </a:r>
          <a:endParaRPr lang="fr-FR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3A1F9F7-633E-4EB6-83B8-55DEEB66C7CC}" type="parTrans" cxnId="{1A136B31-D221-4161-97ED-1E5B8B49FCD9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6711AEA-9DDB-40DF-8444-D0DC9C8D6F75}" type="sibTrans" cxnId="{1A136B31-D221-4161-97ED-1E5B8B49FCD9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6628DB2-2EFA-4B44-ABDE-AED7A58CA9E6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Définition de la stratégie de cession,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FAD0628-3AB7-4F83-9372-A0A4625F1D75}" type="parTrans" cxnId="{7F29B0D2-25C7-4484-8E95-4AE753074DFE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484F2B2-2F59-4DD3-AA85-27A2D6C74BAE}" type="sibTrans" cxnId="{7F29B0D2-25C7-4484-8E95-4AE753074DFE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2454F87-94AB-4E7E-9A0E-1391E0833D80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Organisation de cession d’actifs, conseil et accompagnement sur la vente (</a:t>
          </a:r>
          <a:r>
            <a:rPr lang="fr-FR" sz="1000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gré à gré ou appel d’offres</a:t>
          </a:r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58E363-06C3-415E-9368-F28F4E47EB2E}" type="parTrans" cxnId="{F20F739D-A555-44FE-B983-8D7DA7D06677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A15CFB3-40B8-45A7-B0C4-BAEC77899AF6}" type="sibTrans" cxnId="{F20F739D-A555-44FE-B983-8D7DA7D06677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098768A-EAD3-4225-8945-9FFF09BF30D4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Ciblage d’acquéreurs : investisseurs institutionnels français et étrangers, opérateurs, foncières, promoteurs, bailleurs sociaux, etc.,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D157FDB-E641-499C-B761-98F334FA9DAE}" type="parTrans" cxnId="{E78EDD19-DB84-4A90-8946-A748C950221B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96FF3A6-0091-431F-AC8F-683EEC8448A3}" type="sibTrans" cxnId="{E78EDD19-DB84-4A90-8946-A748C950221B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F63AF7A-BBBF-4406-802F-0827B9DF1B98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Suivi et assistance jusqu’à la signature de l’acte authentique</a:t>
          </a: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379A398-F7E3-444B-A785-18562D2898D5}" type="parTrans" cxnId="{8276E9B7-7676-4B71-9CD0-972C08DBACAA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55C0197-B562-4F31-AF3A-77C82165ACDC}" type="sibTrans" cxnId="{8276E9B7-7676-4B71-9CD0-972C08DBACAA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7F22C8-E0DA-4307-BBA2-DCE8DD43CBFE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Études de marché et identification d’opportunités d’investissement,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7A668B9-E7B0-4929-89E8-852E092F9678}" type="parTrans" cxnId="{58B4B761-C280-4AEA-8DC9-3283588AD179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E5B889C-8201-41FB-B50B-67EEB665ACAA}" type="sibTrans" cxnId="{58B4B761-C280-4AEA-8DC9-3283588AD179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CD0975A-6221-4197-A64D-599FBD83E772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Visite et valorisation d’actifs ou de portefeuilles d’actifs,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7878E9D-E64C-471A-97AB-12406996CF3B}" type="parTrans" cxnId="{D8A6EA40-7AD8-4F0C-BFC7-452343A9B8C0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56A0A5F-761C-480F-91E6-389084C8F73F}" type="sibTrans" cxnId="{D8A6EA40-7AD8-4F0C-BFC7-452343A9B8C0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E56DDED-9E81-48A1-AF4E-619FCDE9FC0C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Assistance à l’analyse des data-</a:t>
          </a:r>
          <a:r>
            <a:rPr lang="fr-FR" sz="10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rooms</a:t>
          </a:r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966FA5-1317-45E3-8C5F-7D247297AF7C}" type="parTrans" cxnId="{D35AD325-28D1-4159-BF75-7C305B29FAEE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90B3944-98C8-4CD8-B234-F6CBF690CCEC}" type="sibTrans" cxnId="{D35AD325-28D1-4159-BF75-7C305B29FAEE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1B8FC33-AD30-44E7-AA6D-BC935FBBD74F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Assistance à la négociation</a:t>
          </a: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1C24D2-D5A8-4C15-A9E8-7C701CFB2640}" type="parTrans" cxnId="{18E07520-F1D1-461E-9590-8E550C85D6CD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6FC340C-9D83-4064-B4A0-D1620C9DD058}" type="sibTrans" cxnId="{18E07520-F1D1-461E-9590-8E550C85D6CD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8861483-28E3-4EA0-8622-DED24E81DEC7}">
      <dgm:prSet phldrT="[Texte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Evaluation de patrimoine,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EF51662-C84C-495F-859E-13075D5E0977}" type="parTrans" cxnId="{950DC848-54A8-4C69-920B-70DFBE5D7C5D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4004FAA-1B78-4C39-80F4-7C091E8677A8}" type="sibTrans" cxnId="{950DC848-54A8-4C69-920B-70DFBE5D7C5D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EEC48AF-3355-4FC0-8446-CDE59D8E302C}">
      <dgm:prSet phldrT="[Texte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Analyse du projet d’acquisition</a:t>
          </a:r>
          <a:br>
            <a:rPr lang="fr-F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C1831EB-5629-4C59-982C-ED1049E5DB48}" type="parTrans" cxnId="{C35268F1-9D50-46FA-8CAE-A0177E3B1EF4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355916-6F5F-4DBE-844A-E3F4A947A7E7}" type="sibTrans" cxnId="{C35268F1-9D50-46FA-8CAE-A0177E3B1EF4}">
      <dgm:prSet/>
      <dgm:spPr/>
      <dgm:t>
        <a:bodyPr/>
        <a:lstStyle/>
        <a:p>
          <a:endParaRPr lang="fr-FR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64491D-F846-46DF-A78F-56C273A95A88}" type="pres">
      <dgm:prSet presAssocID="{5CB4080E-6C80-44F5-8101-D23CBBB420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4C82AC2-36FC-445A-9C1B-C211CC611A66}" type="pres">
      <dgm:prSet presAssocID="{F38660B5-D5F6-40EC-893A-E4C80567BA5A}" presName="composite" presStyleCnt="0"/>
      <dgm:spPr/>
    </dgm:pt>
    <dgm:pt modelId="{A5F3CD89-1C49-46A5-B459-225412F10BB5}" type="pres">
      <dgm:prSet presAssocID="{F38660B5-D5F6-40EC-893A-E4C80567BA5A}" presName="parTx" presStyleLbl="alignNode1" presStyleIdx="0" presStyleCnt="2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504307-5384-4F03-8B12-10565AFAF0FC}" type="pres">
      <dgm:prSet presAssocID="{F38660B5-D5F6-40EC-893A-E4C80567BA5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D193C4-539F-4E6B-9D30-88E95792650A}" type="pres">
      <dgm:prSet presAssocID="{C5730C7C-58FD-4823-AA81-F14C989CECC3}" presName="space" presStyleCnt="0"/>
      <dgm:spPr/>
    </dgm:pt>
    <dgm:pt modelId="{0615EE56-0FB0-4ECF-A088-DF94535B7BA9}" type="pres">
      <dgm:prSet presAssocID="{37D8F9D5-F950-40E4-94A3-FDEA0FE9AF4D}" presName="composite" presStyleCnt="0"/>
      <dgm:spPr/>
    </dgm:pt>
    <dgm:pt modelId="{63D7EC22-20F1-4DC0-BCFB-1FEF48EFCE08}" type="pres">
      <dgm:prSet presAssocID="{37D8F9D5-F950-40E4-94A3-FDEA0FE9AF4D}" presName="parTx" presStyleLbl="alignNode1" presStyleIdx="1" presStyleCnt="2" custScaleY="100000" custLinFactNeighborX="-59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1A96E3A-9EB5-422C-84B4-4857C3C6BC14}" type="pres">
      <dgm:prSet presAssocID="{37D8F9D5-F950-40E4-94A3-FDEA0FE9AF4D}" presName="desTx" presStyleLbl="alignAccFollowNode1" presStyleIdx="1" presStyleCnt="2" custLinFactNeighborX="-598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C7CC6C-36C8-4969-BB1A-66BE9A96E4B8}" srcId="{5CB4080E-6C80-44F5-8101-D23CBBB420FF}" destId="{F38660B5-D5F6-40EC-893A-E4C80567BA5A}" srcOrd="0" destOrd="0" parTransId="{66AF60C2-8FE3-40F7-A7F6-0240576CC383}" sibTransId="{C5730C7C-58FD-4823-AA81-F14C989CECC3}"/>
    <dgm:cxn modelId="{1A136B31-D221-4161-97ED-1E5B8B49FCD9}" srcId="{5CB4080E-6C80-44F5-8101-D23CBBB420FF}" destId="{37D8F9D5-F950-40E4-94A3-FDEA0FE9AF4D}" srcOrd="1" destOrd="0" parTransId="{53A1F9F7-633E-4EB6-83B8-55DEEB66C7CC}" sibTransId="{66711AEA-9DDB-40DF-8444-D0DC9C8D6F75}"/>
    <dgm:cxn modelId="{C35268F1-9D50-46FA-8CAE-A0177E3B1EF4}" srcId="{37D8F9D5-F950-40E4-94A3-FDEA0FE9AF4D}" destId="{5EEC48AF-3355-4FC0-8446-CDE59D8E302C}" srcOrd="0" destOrd="0" parTransId="{EC1831EB-5629-4C59-982C-ED1049E5DB48}" sibTransId="{E2355916-6F5F-4DBE-844A-E3F4A947A7E7}"/>
    <dgm:cxn modelId="{58B4B761-C280-4AEA-8DC9-3283588AD179}" srcId="{37D8F9D5-F950-40E4-94A3-FDEA0FE9AF4D}" destId="{E57F22C8-E0DA-4307-BBA2-DCE8DD43CBFE}" srcOrd="1" destOrd="0" parTransId="{C7A668B9-E7B0-4929-89E8-852E092F9678}" sibTransId="{8E5B889C-8201-41FB-B50B-67EEB665ACAA}"/>
    <dgm:cxn modelId="{16C80BDD-04FA-4BBC-A44E-F139BD4722B5}" type="presOf" srcId="{41B8FC33-AD30-44E7-AA6D-BC935FBBD74F}" destId="{F1A96E3A-9EB5-422C-84B4-4857C3C6BC14}" srcOrd="0" destOrd="4" presId="urn:microsoft.com/office/officeart/2005/8/layout/hList1"/>
    <dgm:cxn modelId="{D35AD325-28D1-4159-BF75-7C305B29FAEE}" srcId="{37D8F9D5-F950-40E4-94A3-FDEA0FE9AF4D}" destId="{BE56DDED-9E81-48A1-AF4E-619FCDE9FC0C}" srcOrd="3" destOrd="0" parTransId="{97966FA5-1317-45E3-8C5F-7D247297AF7C}" sibTransId="{B90B3944-98C8-4CD8-B234-F6CBF690CCEC}"/>
    <dgm:cxn modelId="{8276E9B7-7676-4B71-9CD0-972C08DBACAA}" srcId="{F38660B5-D5F6-40EC-893A-E4C80567BA5A}" destId="{9F63AF7A-BBBF-4406-802F-0827B9DF1B98}" srcOrd="4" destOrd="0" parTransId="{1379A398-F7E3-444B-A785-18562D2898D5}" sibTransId="{155C0197-B562-4F31-AF3A-77C82165ACDC}"/>
    <dgm:cxn modelId="{4D4BDDD3-6BCF-4931-A357-2186157EF452}" type="presOf" srcId="{E57F22C8-E0DA-4307-BBA2-DCE8DD43CBFE}" destId="{F1A96E3A-9EB5-422C-84B4-4857C3C6BC14}" srcOrd="0" destOrd="1" presId="urn:microsoft.com/office/officeart/2005/8/layout/hList1"/>
    <dgm:cxn modelId="{C39158E1-0616-462D-9F20-553AEACC9B60}" type="presOf" srcId="{BE56DDED-9E81-48A1-AF4E-619FCDE9FC0C}" destId="{F1A96E3A-9EB5-422C-84B4-4857C3C6BC14}" srcOrd="0" destOrd="3" presId="urn:microsoft.com/office/officeart/2005/8/layout/hList1"/>
    <dgm:cxn modelId="{16AA3585-D40D-4C5A-B82E-B0B6B3728870}" type="presOf" srcId="{02454F87-94AB-4E7E-9A0E-1391E0833D80}" destId="{F5504307-5384-4F03-8B12-10565AFAF0FC}" srcOrd="0" destOrd="2" presId="urn:microsoft.com/office/officeart/2005/8/layout/hList1"/>
    <dgm:cxn modelId="{45448CE8-6E79-4C90-8D32-69EB5F925C57}" type="presOf" srcId="{F38660B5-D5F6-40EC-893A-E4C80567BA5A}" destId="{A5F3CD89-1C49-46A5-B459-225412F10BB5}" srcOrd="0" destOrd="0" presId="urn:microsoft.com/office/officeart/2005/8/layout/hList1"/>
    <dgm:cxn modelId="{B69B9EDF-9BEE-4612-9497-738C9C9B5DF1}" type="presOf" srcId="{E098768A-EAD3-4225-8945-9FFF09BF30D4}" destId="{F5504307-5384-4F03-8B12-10565AFAF0FC}" srcOrd="0" destOrd="3" presId="urn:microsoft.com/office/officeart/2005/8/layout/hList1"/>
    <dgm:cxn modelId="{E78EDD19-DB84-4A90-8946-A748C950221B}" srcId="{F38660B5-D5F6-40EC-893A-E4C80567BA5A}" destId="{E098768A-EAD3-4225-8945-9FFF09BF30D4}" srcOrd="3" destOrd="0" parTransId="{8D157FDB-E641-499C-B761-98F334FA9DAE}" sibTransId="{C96FF3A6-0091-431F-AC8F-683EEC8448A3}"/>
    <dgm:cxn modelId="{6E526026-1655-4F9C-95B5-694E4BB80C9D}" type="presOf" srcId="{5EEC48AF-3355-4FC0-8446-CDE59D8E302C}" destId="{F1A96E3A-9EB5-422C-84B4-4857C3C6BC14}" srcOrd="0" destOrd="0" presId="urn:microsoft.com/office/officeart/2005/8/layout/hList1"/>
    <dgm:cxn modelId="{57834523-4CEE-4673-B455-6C250EF86510}" type="presOf" srcId="{5CB4080E-6C80-44F5-8101-D23CBBB420FF}" destId="{C264491D-F846-46DF-A78F-56C273A95A88}" srcOrd="0" destOrd="0" presId="urn:microsoft.com/office/officeart/2005/8/layout/hList1"/>
    <dgm:cxn modelId="{F8F070F2-D089-4FF5-BD83-DF3D572C3F02}" type="presOf" srcId="{3CD0975A-6221-4197-A64D-599FBD83E772}" destId="{F1A96E3A-9EB5-422C-84B4-4857C3C6BC14}" srcOrd="0" destOrd="2" presId="urn:microsoft.com/office/officeart/2005/8/layout/hList1"/>
    <dgm:cxn modelId="{67E951FD-33C0-4491-987D-ED86239A38B3}" type="presOf" srcId="{08861483-28E3-4EA0-8622-DED24E81DEC7}" destId="{F5504307-5384-4F03-8B12-10565AFAF0FC}" srcOrd="0" destOrd="0" presId="urn:microsoft.com/office/officeart/2005/8/layout/hList1"/>
    <dgm:cxn modelId="{85C810C2-D710-4BAC-BF77-E9385E65B4F6}" type="presOf" srcId="{9F63AF7A-BBBF-4406-802F-0827B9DF1B98}" destId="{F5504307-5384-4F03-8B12-10565AFAF0FC}" srcOrd="0" destOrd="4" presId="urn:microsoft.com/office/officeart/2005/8/layout/hList1"/>
    <dgm:cxn modelId="{F20F739D-A555-44FE-B983-8D7DA7D06677}" srcId="{F38660B5-D5F6-40EC-893A-E4C80567BA5A}" destId="{02454F87-94AB-4E7E-9A0E-1391E0833D80}" srcOrd="2" destOrd="0" parTransId="{C258E363-06C3-415E-9368-F28F4E47EB2E}" sibTransId="{4A15CFB3-40B8-45A7-B0C4-BAEC77899AF6}"/>
    <dgm:cxn modelId="{18E07520-F1D1-461E-9590-8E550C85D6CD}" srcId="{37D8F9D5-F950-40E4-94A3-FDEA0FE9AF4D}" destId="{41B8FC33-AD30-44E7-AA6D-BC935FBBD74F}" srcOrd="4" destOrd="0" parTransId="{811C24D2-D5A8-4C15-A9E8-7C701CFB2640}" sibTransId="{16FC340C-9D83-4064-B4A0-D1620C9DD058}"/>
    <dgm:cxn modelId="{2EB17206-32F7-4418-ABC6-D8A023C6C6B6}" type="presOf" srcId="{37D8F9D5-F950-40E4-94A3-FDEA0FE9AF4D}" destId="{63D7EC22-20F1-4DC0-BCFB-1FEF48EFCE08}" srcOrd="0" destOrd="0" presId="urn:microsoft.com/office/officeart/2005/8/layout/hList1"/>
    <dgm:cxn modelId="{7A93CAE2-9730-490F-993D-7FF3574146C0}" type="presOf" srcId="{66628DB2-2EFA-4B44-ABDE-AED7A58CA9E6}" destId="{F5504307-5384-4F03-8B12-10565AFAF0FC}" srcOrd="0" destOrd="1" presId="urn:microsoft.com/office/officeart/2005/8/layout/hList1"/>
    <dgm:cxn modelId="{D8A6EA40-7AD8-4F0C-BFC7-452343A9B8C0}" srcId="{37D8F9D5-F950-40E4-94A3-FDEA0FE9AF4D}" destId="{3CD0975A-6221-4197-A64D-599FBD83E772}" srcOrd="2" destOrd="0" parTransId="{07878E9D-E64C-471A-97AB-12406996CF3B}" sibTransId="{256A0A5F-761C-480F-91E6-389084C8F73F}"/>
    <dgm:cxn modelId="{950DC848-54A8-4C69-920B-70DFBE5D7C5D}" srcId="{F38660B5-D5F6-40EC-893A-E4C80567BA5A}" destId="{08861483-28E3-4EA0-8622-DED24E81DEC7}" srcOrd="0" destOrd="0" parTransId="{0EF51662-C84C-495F-859E-13075D5E0977}" sibTransId="{E4004FAA-1B78-4C39-80F4-7C091E8677A8}"/>
    <dgm:cxn modelId="{7F29B0D2-25C7-4484-8E95-4AE753074DFE}" srcId="{F38660B5-D5F6-40EC-893A-E4C80567BA5A}" destId="{66628DB2-2EFA-4B44-ABDE-AED7A58CA9E6}" srcOrd="1" destOrd="0" parTransId="{DFAD0628-3AB7-4F83-9372-A0A4625F1D75}" sibTransId="{2484F2B2-2F59-4DD3-AA85-27A2D6C74BAE}"/>
    <dgm:cxn modelId="{FC0079D1-7B92-4270-810D-6678EB15917D}" type="presParOf" srcId="{C264491D-F846-46DF-A78F-56C273A95A88}" destId="{24C82AC2-36FC-445A-9C1B-C211CC611A66}" srcOrd="0" destOrd="0" presId="urn:microsoft.com/office/officeart/2005/8/layout/hList1"/>
    <dgm:cxn modelId="{911699A4-9041-484B-ADD7-8965C1118EEA}" type="presParOf" srcId="{24C82AC2-36FC-445A-9C1B-C211CC611A66}" destId="{A5F3CD89-1C49-46A5-B459-225412F10BB5}" srcOrd="0" destOrd="0" presId="urn:microsoft.com/office/officeart/2005/8/layout/hList1"/>
    <dgm:cxn modelId="{502C3818-52BD-4F82-8A80-3444375B94A3}" type="presParOf" srcId="{24C82AC2-36FC-445A-9C1B-C211CC611A66}" destId="{F5504307-5384-4F03-8B12-10565AFAF0FC}" srcOrd="1" destOrd="0" presId="urn:microsoft.com/office/officeart/2005/8/layout/hList1"/>
    <dgm:cxn modelId="{B755C905-370B-4D5C-B404-FBA80CAFF735}" type="presParOf" srcId="{C264491D-F846-46DF-A78F-56C273A95A88}" destId="{30D193C4-539F-4E6B-9D30-88E95792650A}" srcOrd="1" destOrd="0" presId="urn:microsoft.com/office/officeart/2005/8/layout/hList1"/>
    <dgm:cxn modelId="{89FD9FA7-8093-4B28-ADC1-ACA142296E66}" type="presParOf" srcId="{C264491D-F846-46DF-A78F-56C273A95A88}" destId="{0615EE56-0FB0-4ECF-A088-DF94535B7BA9}" srcOrd="2" destOrd="0" presId="urn:microsoft.com/office/officeart/2005/8/layout/hList1"/>
    <dgm:cxn modelId="{42EB924F-426D-465E-8B4E-1ADB07FA0545}" type="presParOf" srcId="{0615EE56-0FB0-4ECF-A088-DF94535B7BA9}" destId="{63D7EC22-20F1-4DC0-BCFB-1FEF48EFCE08}" srcOrd="0" destOrd="0" presId="urn:microsoft.com/office/officeart/2005/8/layout/hList1"/>
    <dgm:cxn modelId="{7A3A94A0-61EB-494A-8C1E-1C8612A4CDAD}" type="presParOf" srcId="{0615EE56-0FB0-4ECF-A088-DF94535B7BA9}" destId="{F1A96E3A-9EB5-422C-84B4-4857C3C6BC1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502EE5-3ACF-4153-86A8-E6107AA569A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31C4E3E0-2FCF-4E8F-82F2-FF6494DB176B}">
      <dgm:prSet phldrT="[Texte]" custT="1"/>
      <dgm:spPr>
        <a:xfrm>
          <a:off x="0" y="1477"/>
          <a:ext cx="2184273" cy="646032"/>
        </a:xfrm>
        <a:solidFill>
          <a:srgbClr val="42A020">
            <a:alpha val="90000"/>
          </a:srgbClr>
        </a:solidFill>
      </dgm:spPr>
      <dgm:t>
        <a:bodyPr/>
        <a:lstStyle/>
        <a:p>
          <a:r>
            <a:rPr lang="fr-FR" sz="1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Bureaux</a:t>
          </a:r>
          <a:endParaRPr lang="fr-FR" sz="12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88F6EC-DE57-4AAF-9005-A79847F9FD43}" type="parTrans" cxnId="{2CEDD130-3B26-4919-93E8-B72BD41FC10C}">
      <dgm:prSet/>
      <dgm:spPr/>
      <dgm:t>
        <a:bodyPr/>
        <a:lstStyle/>
        <a:p>
          <a:endParaRPr lang="fr-FR"/>
        </a:p>
      </dgm:t>
    </dgm:pt>
    <dgm:pt modelId="{1B267AAF-5656-4F25-807A-34E30B547E5A}" type="sibTrans" cxnId="{2CEDD130-3B26-4919-93E8-B72BD41FC10C}">
      <dgm:prSet/>
      <dgm:spPr/>
      <dgm:t>
        <a:bodyPr/>
        <a:lstStyle/>
        <a:p>
          <a:endParaRPr lang="fr-FR"/>
        </a:p>
      </dgm:t>
    </dgm:pt>
    <dgm:pt modelId="{1AE39166-4DB0-4360-80A9-BDF4D4A55E24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Recherche d’utilisateurs sur Paris intra-muros et l’ouest Parisien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4C20285-B7CD-4C12-B6CC-A6922231A54D}" type="parTrans" cxnId="{B172E47A-B959-41C9-A28D-977C5FDE268C}">
      <dgm:prSet/>
      <dgm:spPr/>
      <dgm:t>
        <a:bodyPr/>
        <a:lstStyle/>
        <a:p>
          <a:endParaRPr lang="fr-FR"/>
        </a:p>
      </dgm:t>
    </dgm:pt>
    <dgm:pt modelId="{B7BA2A35-E42E-4922-B889-73BF153FB1DF}" type="sibTrans" cxnId="{B172E47A-B959-41C9-A28D-977C5FDE268C}">
      <dgm:prSet/>
      <dgm:spPr/>
      <dgm:t>
        <a:bodyPr/>
        <a:lstStyle/>
        <a:p>
          <a:endParaRPr lang="fr-FR"/>
        </a:p>
      </dgm:t>
    </dgm:pt>
    <dgm:pt modelId="{D692794C-66CC-4F31-A23B-8BCADD31C980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Spécialisé sur une tranche  de surface de 3000 m²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BCE9769-5363-4748-9F31-78FC24DE7E6D}" type="parTrans" cxnId="{F23B75B1-FF0A-458D-B05A-C11AE9F2F75A}">
      <dgm:prSet/>
      <dgm:spPr/>
      <dgm:t>
        <a:bodyPr/>
        <a:lstStyle/>
        <a:p>
          <a:endParaRPr lang="fr-FR"/>
        </a:p>
      </dgm:t>
    </dgm:pt>
    <dgm:pt modelId="{AB5F3DB0-5CC6-49FF-A14D-AC8C04409F4A}" type="sibTrans" cxnId="{F23B75B1-FF0A-458D-B05A-C11AE9F2F75A}">
      <dgm:prSet/>
      <dgm:spPr/>
      <dgm:t>
        <a:bodyPr/>
        <a:lstStyle/>
        <a:p>
          <a:endParaRPr lang="fr-FR"/>
        </a:p>
      </dgm:t>
    </dgm:pt>
    <dgm:pt modelId="{2FD5DB9A-A0AE-48FA-A6B3-A390EDC45755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Portefeuille alimenté par un grand nombre de mandats 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7B4E22-F294-4811-AEEB-88DA36E07A8A}" type="parTrans" cxnId="{DFC62F60-03A8-42A7-9D50-306635ECEA6B}">
      <dgm:prSet/>
      <dgm:spPr/>
      <dgm:t>
        <a:bodyPr/>
        <a:lstStyle/>
        <a:p>
          <a:endParaRPr lang="fr-FR"/>
        </a:p>
      </dgm:t>
    </dgm:pt>
    <dgm:pt modelId="{07FF4F37-5F54-41B8-B0B4-2CAB09EB3803}" type="sibTrans" cxnId="{DFC62F60-03A8-42A7-9D50-306635ECEA6B}">
      <dgm:prSet/>
      <dgm:spPr/>
      <dgm:t>
        <a:bodyPr/>
        <a:lstStyle/>
        <a:p>
          <a:endParaRPr lang="fr-FR"/>
        </a:p>
      </dgm:t>
    </dgm:pt>
    <dgm:pt modelId="{0DC1A258-2C14-41E0-BC03-4DD14EC194B4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 savoir d’une équipe expérimentée 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B4FCFCA-0C0A-4982-8702-57452CCEF5D0}" type="parTrans" cxnId="{065996F3-0763-43F0-B5A4-637C99B00955}">
      <dgm:prSet/>
      <dgm:spPr/>
      <dgm:t>
        <a:bodyPr/>
        <a:lstStyle/>
        <a:p>
          <a:endParaRPr lang="fr-FR"/>
        </a:p>
      </dgm:t>
    </dgm:pt>
    <dgm:pt modelId="{E573F9CD-3B32-4EB6-A087-85370BAE4B4E}" type="sibTrans" cxnId="{065996F3-0763-43F0-B5A4-637C99B00955}">
      <dgm:prSet/>
      <dgm:spPr/>
      <dgm:t>
        <a:bodyPr/>
        <a:lstStyle/>
        <a:p>
          <a:endParaRPr lang="fr-FR"/>
        </a:p>
      </dgm:t>
    </dgm:pt>
    <dgm:pt modelId="{FC508AF6-0462-4A32-A09A-21E09D3151BC}" type="pres">
      <dgm:prSet presAssocID="{AF502EE5-3ACF-4153-86A8-E6107AA569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8840D10-C87A-4A1D-8FDD-A07B1DE989A5}" type="pres">
      <dgm:prSet presAssocID="{31C4E3E0-2FCF-4E8F-82F2-FF6494DB176B}" presName="linNode" presStyleCnt="0"/>
      <dgm:spPr/>
      <dgm:t>
        <a:bodyPr/>
        <a:lstStyle/>
        <a:p>
          <a:endParaRPr lang="fr-FR"/>
        </a:p>
      </dgm:t>
    </dgm:pt>
    <dgm:pt modelId="{BDABDC87-AD31-4CBB-B44C-5031ED95FF8D}" type="pres">
      <dgm:prSet presAssocID="{31C4E3E0-2FCF-4E8F-82F2-FF6494DB176B}" presName="parentText" presStyleLbl="node1" presStyleIdx="0" presStyleCnt="1" custScaleY="6465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232E3AB8-AC64-43B5-91C0-31384BD1E1F9}" type="pres">
      <dgm:prSet presAssocID="{31C4E3E0-2FCF-4E8F-82F2-FF6494DB176B}" presName="descendantText" presStyleLbl="alignAccFollowNode1" presStyleIdx="0" presStyleCnt="1" custScaleY="63223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fr-FR"/>
        </a:p>
      </dgm:t>
    </dgm:pt>
  </dgm:ptLst>
  <dgm:cxnLst>
    <dgm:cxn modelId="{25969536-72FE-4174-A34B-069A9698A892}" type="presOf" srcId="{31C4E3E0-2FCF-4E8F-82F2-FF6494DB176B}" destId="{BDABDC87-AD31-4CBB-B44C-5031ED95FF8D}" srcOrd="0" destOrd="0" presId="urn:microsoft.com/office/officeart/2005/8/layout/vList5"/>
    <dgm:cxn modelId="{8A884B12-D71A-4699-AF4C-482E53E06C69}" type="presOf" srcId="{2FD5DB9A-A0AE-48FA-A6B3-A390EDC45755}" destId="{232E3AB8-AC64-43B5-91C0-31384BD1E1F9}" srcOrd="0" destOrd="2" presId="urn:microsoft.com/office/officeart/2005/8/layout/vList5"/>
    <dgm:cxn modelId="{B172E47A-B959-41C9-A28D-977C5FDE268C}" srcId="{31C4E3E0-2FCF-4E8F-82F2-FF6494DB176B}" destId="{1AE39166-4DB0-4360-80A9-BDF4D4A55E24}" srcOrd="0" destOrd="0" parTransId="{14C20285-B7CD-4C12-B6CC-A6922231A54D}" sibTransId="{B7BA2A35-E42E-4922-B889-73BF153FB1DF}"/>
    <dgm:cxn modelId="{85296C6F-DCC3-4D63-99DB-10003F8844C7}" type="presOf" srcId="{1AE39166-4DB0-4360-80A9-BDF4D4A55E24}" destId="{232E3AB8-AC64-43B5-91C0-31384BD1E1F9}" srcOrd="0" destOrd="0" presId="urn:microsoft.com/office/officeart/2005/8/layout/vList5"/>
    <dgm:cxn modelId="{2CEDD130-3B26-4919-93E8-B72BD41FC10C}" srcId="{AF502EE5-3ACF-4153-86A8-E6107AA569AB}" destId="{31C4E3E0-2FCF-4E8F-82F2-FF6494DB176B}" srcOrd="0" destOrd="0" parTransId="{8188F6EC-DE57-4AAF-9005-A79847F9FD43}" sibTransId="{1B267AAF-5656-4F25-807A-34E30B547E5A}"/>
    <dgm:cxn modelId="{065996F3-0763-43F0-B5A4-637C99B00955}" srcId="{31C4E3E0-2FCF-4E8F-82F2-FF6494DB176B}" destId="{0DC1A258-2C14-41E0-BC03-4DD14EC194B4}" srcOrd="3" destOrd="0" parTransId="{EB4FCFCA-0C0A-4982-8702-57452CCEF5D0}" sibTransId="{E573F9CD-3B32-4EB6-A087-85370BAE4B4E}"/>
    <dgm:cxn modelId="{6D93F30C-249F-42CB-BC15-F69C7B3256C2}" type="presOf" srcId="{D692794C-66CC-4F31-A23B-8BCADD31C980}" destId="{232E3AB8-AC64-43B5-91C0-31384BD1E1F9}" srcOrd="0" destOrd="1" presId="urn:microsoft.com/office/officeart/2005/8/layout/vList5"/>
    <dgm:cxn modelId="{31D904F6-72AD-4B2C-9C00-590C4D5A2140}" type="presOf" srcId="{0DC1A258-2C14-41E0-BC03-4DD14EC194B4}" destId="{232E3AB8-AC64-43B5-91C0-31384BD1E1F9}" srcOrd="0" destOrd="3" presId="urn:microsoft.com/office/officeart/2005/8/layout/vList5"/>
    <dgm:cxn modelId="{DFC62F60-03A8-42A7-9D50-306635ECEA6B}" srcId="{31C4E3E0-2FCF-4E8F-82F2-FF6494DB176B}" destId="{2FD5DB9A-A0AE-48FA-A6B3-A390EDC45755}" srcOrd="2" destOrd="0" parTransId="{457B4E22-F294-4811-AEEB-88DA36E07A8A}" sibTransId="{07FF4F37-5F54-41B8-B0B4-2CAB09EB3803}"/>
    <dgm:cxn modelId="{F23B75B1-FF0A-458D-B05A-C11AE9F2F75A}" srcId="{31C4E3E0-2FCF-4E8F-82F2-FF6494DB176B}" destId="{D692794C-66CC-4F31-A23B-8BCADD31C980}" srcOrd="1" destOrd="0" parTransId="{BBCE9769-5363-4748-9F31-78FC24DE7E6D}" sibTransId="{AB5F3DB0-5CC6-49FF-A14D-AC8C04409F4A}"/>
    <dgm:cxn modelId="{FD00675D-FAD5-4928-91EB-03D0447808C0}" type="presOf" srcId="{AF502EE5-3ACF-4153-86A8-E6107AA569AB}" destId="{FC508AF6-0462-4A32-A09A-21E09D3151BC}" srcOrd="0" destOrd="0" presId="urn:microsoft.com/office/officeart/2005/8/layout/vList5"/>
    <dgm:cxn modelId="{3EE69D9F-077F-4467-9492-D2215F6A7A02}" type="presParOf" srcId="{FC508AF6-0462-4A32-A09A-21E09D3151BC}" destId="{E8840D10-C87A-4A1D-8FDD-A07B1DE989A5}" srcOrd="0" destOrd="0" presId="urn:microsoft.com/office/officeart/2005/8/layout/vList5"/>
    <dgm:cxn modelId="{B463E704-DD91-4561-941B-FFE017345CD5}" type="presParOf" srcId="{E8840D10-C87A-4A1D-8FDD-A07B1DE989A5}" destId="{BDABDC87-AD31-4CBB-B44C-5031ED95FF8D}" srcOrd="0" destOrd="0" presId="urn:microsoft.com/office/officeart/2005/8/layout/vList5"/>
    <dgm:cxn modelId="{72370D28-885F-4D5E-9CC1-CCFBF10971B9}" type="presParOf" srcId="{E8840D10-C87A-4A1D-8FDD-A07B1DE989A5}" destId="{232E3AB8-AC64-43B5-91C0-31384BD1E1F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502EE5-3ACF-4153-86A8-E6107AA569AB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31C4E3E0-2FCF-4E8F-82F2-FF6494DB176B}">
      <dgm:prSet phldrT="[Texte]" custT="1"/>
      <dgm:spPr>
        <a:xfrm>
          <a:off x="0" y="1477"/>
          <a:ext cx="2184273" cy="646032"/>
        </a:xfrm>
        <a:solidFill>
          <a:srgbClr val="42A020">
            <a:alpha val="90000"/>
          </a:srgbClr>
        </a:solidFill>
      </dgm:spPr>
      <dgm:t>
        <a:bodyPr/>
        <a:lstStyle/>
        <a:p>
          <a:r>
            <a:rPr lang="fr-FR" sz="1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Résidentiel</a:t>
          </a:r>
          <a:br>
            <a:rPr lang="fr-FR" sz="1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fr-FR" sz="1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Neuf</a:t>
          </a:r>
          <a:endParaRPr lang="fr-FR" sz="12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88F6EC-DE57-4AAF-9005-A79847F9FD43}" type="parTrans" cxnId="{2CEDD130-3B26-4919-93E8-B72BD41FC10C}">
      <dgm:prSet/>
      <dgm:spPr/>
      <dgm:t>
        <a:bodyPr/>
        <a:lstStyle/>
        <a:p>
          <a:endParaRPr lang="fr-FR"/>
        </a:p>
      </dgm:t>
    </dgm:pt>
    <dgm:pt modelId="{1B267AAF-5656-4F25-807A-34E30B547E5A}" type="sibTrans" cxnId="{2CEDD130-3B26-4919-93E8-B72BD41FC10C}">
      <dgm:prSet/>
      <dgm:spPr/>
      <dgm:t>
        <a:bodyPr/>
        <a:lstStyle/>
        <a:p>
          <a:endParaRPr lang="fr-FR"/>
        </a:p>
      </dgm:t>
    </dgm:pt>
    <dgm:pt modelId="{1AE39166-4DB0-4360-80A9-BDF4D4A55E24}">
      <dgm:prSet phldrT="[Texte]" custT="1"/>
      <dgm:spPr>
        <a:xfrm rot="5400000">
          <a:off x="3867435" y="-1617082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Commercialisation de programmes neufs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4C20285-B7CD-4C12-B6CC-A6922231A54D}" type="parTrans" cxnId="{B172E47A-B959-41C9-A28D-977C5FDE268C}">
      <dgm:prSet/>
      <dgm:spPr/>
      <dgm:t>
        <a:bodyPr/>
        <a:lstStyle/>
        <a:p>
          <a:endParaRPr lang="fr-FR"/>
        </a:p>
      </dgm:t>
    </dgm:pt>
    <dgm:pt modelId="{B7BA2A35-E42E-4922-B889-73BF153FB1DF}" type="sibTrans" cxnId="{B172E47A-B959-41C9-A28D-977C5FDE268C}">
      <dgm:prSet/>
      <dgm:spPr/>
      <dgm:t>
        <a:bodyPr/>
        <a:lstStyle/>
        <a:p>
          <a:endParaRPr lang="fr-FR"/>
        </a:p>
      </dgm:t>
    </dgm:pt>
    <dgm:pt modelId="{6635BEB1-A6A1-4068-B395-AF0ACC05683D}">
      <dgm:prSet phldrT="[Texte]" custT="1"/>
      <dgm:spPr>
        <a:xfrm>
          <a:off x="0" y="679811"/>
          <a:ext cx="2184273" cy="646032"/>
        </a:xfrm>
        <a:solidFill>
          <a:srgbClr val="42A020">
            <a:alpha val="70000"/>
          </a:srgbClr>
        </a:solidFill>
      </dgm:spPr>
      <dgm:t>
        <a:bodyPr/>
        <a:lstStyle/>
        <a:p>
          <a:r>
            <a:rPr lang="fr-FR" sz="1200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Ancien</a:t>
          </a:r>
          <a:br>
            <a:rPr lang="fr-FR" sz="1200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fr-FR" sz="1200" b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libre et occupé</a:t>
          </a:r>
          <a:endParaRPr lang="fr-FR" sz="1200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45F2874-43B1-41E4-B038-58713A901823}" type="parTrans" cxnId="{65E90380-C37C-41C6-B797-A273B33F5969}">
      <dgm:prSet/>
      <dgm:spPr/>
      <dgm:t>
        <a:bodyPr/>
        <a:lstStyle/>
        <a:p>
          <a:endParaRPr lang="fr-FR"/>
        </a:p>
      </dgm:t>
    </dgm:pt>
    <dgm:pt modelId="{91F2E185-2C3A-4C46-8C33-133538158907}" type="sibTrans" cxnId="{65E90380-C37C-41C6-B797-A273B33F5969}">
      <dgm:prSet/>
      <dgm:spPr/>
      <dgm:t>
        <a:bodyPr/>
        <a:lstStyle/>
        <a:p>
          <a:endParaRPr lang="fr-FR"/>
        </a:p>
      </dgm:t>
    </dgm:pt>
    <dgm:pt modelId="{7FE8E40D-E8A5-4B97-829E-82A207BEA115}">
      <dgm:prSet phldrT="[Texte]" custT="1"/>
      <dgm:spPr>
        <a:xfrm rot="5400000">
          <a:off x="3867435" y="-938747"/>
          <a:ext cx="516826" cy="3883152"/>
        </a:xfrm>
        <a:solidFill>
          <a:srgbClr val="2E8B92">
            <a:alpha val="90000"/>
          </a:srgbClr>
        </a:solidFill>
      </dgm:spPr>
      <dgm:t>
        <a:bodyPr/>
        <a:lstStyle/>
        <a:p>
          <a:r>
            <a:rPr lang="fr-FR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Vente par lot d'immeubles  anciens (libres ou occupés)</a:t>
          </a:r>
          <a:endParaRPr lang="fr-FR" sz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A6E93C-C380-4147-9465-41E8895198A6}" type="parTrans" cxnId="{D1A3E1CF-FA97-4D61-B26D-0FA5366E4BDC}">
      <dgm:prSet/>
      <dgm:spPr/>
      <dgm:t>
        <a:bodyPr/>
        <a:lstStyle/>
        <a:p>
          <a:endParaRPr lang="fr-FR"/>
        </a:p>
      </dgm:t>
    </dgm:pt>
    <dgm:pt modelId="{41C8DB29-8AAD-4940-A414-B9D01DACD3BB}" type="sibTrans" cxnId="{D1A3E1CF-FA97-4D61-B26D-0FA5366E4BDC}">
      <dgm:prSet/>
      <dgm:spPr/>
      <dgm:t>
        <a:bodyPr/>
        <a:lstStyle/>
        <a:p>
          <a:endParaRPr lang="fr-FR"/>
        </a:p>
      </dgm:t>
    </dgm:pt>
    <dgm:pt modelId="{FC508AF6-0462-4A32-A09A-21E09D3151BC}" type="pres">
      <dgm:prSet presAssocID="{AF502EE5-3ACF-4153-86A8-E6107AA569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8840D10-C87A-4A1D-8FDD-A07B1DE989A5}" type="pres">
      <dgm:prSet presAssocID="{31C4E3E0-2FCF-4E8F-82F2-FF6494DB176B}" presName="linNode" presStyleCnt="0"/>
      <dgm:spPr/>
      <dgm:t>
        <a:bodyPr/>
        <a:lstStyle/>
        <a:p>
          <a:endParaRPr lang="fr-FR"/>
        </a:p>
      </dgm:t>
    </dgm:pt>
    <dgm:pt modelId="{BDABDC87-AD31-4CBB-B44C-5031ED95FF8D}" type="pres">
      <dgm:prSet presAssocID="{31C4E3E0-2FCF-4E8F-82F2-FF6494DB176B}" presName="parentText" presStyleLbl="node1" presStyleIdx="0" presStyleCnt="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232E3AB8-AC64-43B5-91C0-31384BD1E1F9}" type="pres">
      <dgm:prSet presAssocID="{31C4E3E0-2FCF-4E8F-82F2-FF6494DB176B}" presName="descendantText" presStyleLbl="alignAccFollowNode1" presStyleIdx="0" presStyleCnt="2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fr-FR"/>
        </a:p>
      </dgm:t>
    </dgm:pt>
    <dgm:pt modelId="{59F9466A-6A48-400E-805E-1D27F2DA8FA5}" type="pres">
      <dgm:prSet presAssocID="{1B267AAF-5656-4F25-807A-34E30B547E5A}" presName="sp" presStyleCnt="0"/>
      <dgm:spPr/>
      <dgm:t>
        <a:bodyPr/>
        <a:lstStyle/>
        <a:p>
          <a:endParaRPr lang="fr-FR"/>
        </a:p>
      </dgm:t>
    </dgm:pt>
    <dgm:pt modelId="{D7D269DC-EED4-4D05-9A2E-A5859FFAF14D}" type="pres">
      <dgm:prSet presAssocID="{6635BEB1-A6A1-4068-B395-AF0ACC05683D}" presName="linNode" presStyleCnt="0"/>
      <dgm:spPr/>
      <dgm:t>
        <a:bodyPr/>
        <a:lstStyle/>
        <a:p>
          <a:endParaRPr lang="fr-FR"/>
        </a:p>
      </dgm:t>
    </dgm:pt>
    <dgm:pt modelId="{34249635-EEBB-4AB2-8F8C-2730DE332DB1}" type="pres">
      <dgm:prSet presAssocID="{6635BEB1-A6A1-4068-B395-AF0ACC05683D}" presName="parentText" presStyleLbl="node1" presStyleIdx="1" presStyleCnt="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C9E26E07-A271-438B-BFEB-FE9845EA6557}" type="pres">
      <dgm:prSet presAssocID="{6635BEB1-A6A1-4068-B395-AF0ACC05683D}" presName="descendantText" presStyleLbl="alignAccFollowNode1" presStyleIdx="1" presStyleCnt="2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fr-FR"/>
        </a:p>
      </dgm:t>
    </dgm:pt>
  </dgm:ptLst>
  <dgm:cxnLst>
    <dgm:cxn modelId="{D1A3E1CF-FA97-4D61-B26D-0FA5366E4BDC}" srcId="{6635BEB1-A6A1-4068-B395-AF0ACC05683D}" destId="{7FE8E40D-E8A5-4B97-829E-82A207BEA115}" srcOrd="0" destOrd="0" parTransId="{C2A6E93C-C380-4147-9465-41E8895198A6}" sibTransId="{41C8DB29-8AAD-4940-A414-B9D01DACD3BB}"/>
    <dgm:cxn modelId="{B172E47A-B959-41C9-A28D-977C5FDE268C}" srcId="{31C4E3E0-2FCF-4E8F-82F2-FF6494DB176B}" destId="{1AE39166-4DB0-4360-80A9-BDF4D4A55E24}" srcOrd="0" destOrd="0" parTransId="{14C20285-B7CD-4C12-B6CC-A6922231A54D}" sibTransId="{B7BA2A35-E42E-4922-B889-73BF153FB1DF}"/>
    <dgm:cxn modelId="{2CEDD130-3B26-4919-93E8-B72BD41FC10C}" srcId="{AF502EE5-3ACF-4153-86A8-E6107AA569AB}" destId="{31C4E3E0-2FCF-4E8F-82F2-FF6494DB176B}" srcOrd="0" destOrd="0" parTransId="{8188F6EC-DE57-4AAF-9005-A79847F9FD43}" sibTransId="{1B267AAF-5656-4F25-807A-34E30B547E5A}"/>
    <dgm:cxn modelId="{2B15CC14-38F6-4C12-9C51-2E125AF020FB}" type="presOf" srcId="{7FE8E40D-E8A5-4B97-829E-82A207BEA115}" destId="{C9E26E07-A271-438B-BFEB-FE9845EA6557}" srcOrd="0" destOrd="0" presId="urn:microsoft.com/office/officeart/2005/8/layout/vList5"/>
    <dgm:cxn modelId="{603D96BA-AE29-4926-B7D8-3482506B803D}" type="presOf" srcId="{AF502EE5-3ACF-4153-86A8-E6107AA569AB}" destId="{FC508AF6-0462-4A32-A09A-21E09D3151BC}" srcOrd="0" destOrd="0" presId="urn:microsoft.com/office/officeart/2005/8/layout/vList5"/>
    <dgm:cxn modelId="{65E90380-C37C-41C6-B797-A273B33F5969}" srcId="{AF502EE5-3ACF-4153-86A8-E6107AA569AB}" destId="{6635BEB1-A6A1-4068-B395-AF0ACC05683D}" srcOrd="1" destOrd="0" parTransId="{445F2874-43B1-41E4-B038-58713A901823}" sibTransId="{91F2E185-2C3A-4C46-8C33-133538158907}"/>
    <dgm:cxn modelId="{366FAA72-75C5-495F-9649-1ACC2A3CBE90}" type="presOf" srcId="{1AE39166-4DB0-4360-80A9-BDF4D4A55E24}" destId="{232E3AB8-AC64-43B5-91C0-31384BD1E1F9}" srcOrd="0" destOrd="0" presId="urn:microsoft.com/office/officeart/2005/8/layout/vList5"/>
    <dgm:cxn modelId="{1CA56925-BE23-4270-8DDB-ECC22A6A3174}" type="presOf" srcId="{6635BEB1-A6A1-4068-B395-AF0ACC05683D}" destId="{34249635-EEBB-4AB2-8F8C-2730DE332DB1}" srcOrd="0" destOrd="0" presId="urn:microsoft.com/office/officeart/2005/8/layout/vList5"/>
    <dgm:cxn modelId="{6E9A977C-14C2-4965-A6C9-565173BDE6B3}" type="presOf" srcId="{31C4E3E0-2FCF-4E8F-82F2-FF6494DB176B}" destId="{BDABDC87-AD31-4CBB-B44C-5031ED95FF8D}" srcOrd="0" destOrd="0" presId="urn:microsoft.com/office/officeart/2005/8/layout/vList5"/>
    <dgm:cxn modelId="{613F91AB-7E20-46AC-8223-2D08EC3C8233}" type="presParOf" srcId="{FC508AF6-0462-4A32-A09A-21E09D3151BC}" destId="{E8840D10-C87A-4A1D-8FDD-A07B1DE989A5}" srcOrd="0" destOrd="0" presId="urn:microsoft.com/office/officeart/2005/8/layout/vList5"/>
    <dgm:cxn modelId="{1A641C62-4E82-4CAE-AAE4-CC024E14544F}" type="presParOf" srcId="{E8840D10-C87A-4A1D-8FDD-A07B1DE989A5}" destId="{BDABDC87-AD31-4CBB-B44C-5031ED95FF8D}" srcOrd="0" destOrd="0" presId="urn:microsoft.com/office/officeart/2005/8/layout/vList5"/>
    <dgm:cxn modelId="{2B126915-8873-4C96-82D3-734EF2304DC6}" type="presParOf" srcId="{E8840D10-C87A-4A1D-8FDD-A07B1DE989A5}" destId="{232E3AB8-AC64-43B5-91C0-31384BD1E1F9}" srcOrd="1" destOrd="0" presId="urn:microsoft.com/office/officeart/2005/8/layout/vList5"/>
    <dgm:cxn modelId="{8637A45B-B141-4468-8D53-924CAA4BFF4D}" type="presParOf" srcId="{FC508AF6-0462-4A32-A09A-21E09D3151BC}" destId="{59F9466A-6A48-400E-805E-1D27F2DA8FA5}" srcOrd="1" destOrd="0" presId="urn:microsoft.com/office/officeart/2005/8/layout/vList5"/>
    <dgm:cxn modelId="{939BCAAB-4571-4980-B39C-9A182C434D76}" type="presParOf" srcId="{FC508AF6-0462-4A32-A09A-21E09D3151BC}" destId="{D7D269DC-EED4-4D05-9A2E-A5859FFAF14D}" srcOrd="2" destOrd="0" presId="urn:microsoft.com/office/officeart/2005/8/layout/vList5"/>
    <dgm:cxn modelId="{C421CC9F-0645-4B72-82C4-FC9AD4D914B8}" type="presParOf" srcId="{D7D269DC-EED4-4D05-9A2E-A5859FFAF14D}" destId="{34249635-EEBB-4AB2-8F8C-2730DE332DB1}" srcOrd="0" destOrd="0" presId="urn:microsoft.com/office/officeart/2005/8/layout/vList5"/>
    <dgm:cxn modelId="{295F7C11-B84B-4D06-B38A-51F1B82B6E51}" type="presParOf" srcId="{D7D269DC-EED4-4D05-9A2E-A5859FFAF14D}" destId="{C9E26E07-A271-438B-BFEB-FE9845EA65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E3AB8-AC64-43B5-91C0-31384BD1E1F9}">
      <dsp:nvSpPr>
        <dsp:cNvPr id="0" name=""/>
        <dsp:cNvSpPr/>
      </dsp:nvSpPr>
      <dsp:spPr>
        <a:xfrm rot="5400000">
          <a:off x="5161633" y="-2143526"/>
          <a:ext cx="732486" cy="5202707"/>
        </a:xfrm>
        <a:prstGeom prst="round2SameRect">
          <a:avLst/>
        </a:prstGeom>
        <a:solidFill>
          <a:srgbClr val="2E8B92">
            <a:alpha val="90000"/>
          </a:srgb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kern="1200" dirty="0" smtClean="0">
              <a:solidFill>
                <a:schemeClr val="bg1"/>
              </a:solidFill>
            </a:rPr>
            <a:t>Spécialiste de l’estimation des biens immobiliers à usage résidentiel</a:t>
          </a:r>
          <a:endParaRPr lang="fr-FR" sz="1200" b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i="0" kern="1200" dirty="0" smtClean="0">
              <a:solidFill>
                <a:schemeClr val="bg1"/>
              </a:solidFill>
            </a:rPr>
            <a:t>Répond aux besoins des grands organismes bancaires (octroi prêt &amp; CTX)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kern="1200" dirty="0" smtClean="0">
              <a:solidFill>
                <a:schemeClr val="bg1"/>
              </a:solidFill>
            </a:rPr>
            <a:t>Un outil digital pour commander simplement et rapidement vos missions</a:t>
          </a:r>
          <a:endParaRPr lang="fr-FR" sz="1200" b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926523" y="127341"/>
        <a:ext cx="5166950" cy="660972"/>
      </dsp:txXfrm>
    </dsp:sp>
    <dsp:sp modelId="{BDABDC87-AD31-4CBB-B44C-5031ED95FF8D}">
      <dsp:nvSpPr>
        <dsp:cNvPr id="0" name=""/>
        <dsp:cNvSpPr/>
      </dsp:nvSpPr>
      <dsp:spPr>
        <a:xfrm>
          <a:off x="0" y="22"/>
          <a:ext cx="2926523" cy="915608"/>
        </a:xfrm>
        <a:prstGeom prst="roundRect">
          <a:avLst/>
        </a:prstGeom>
        <a:solidFill>
          <a:srgbClr val="42A02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Crédit Foncier Immobilier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Estimation</a:t>
          </a:r>
          <a:endParaRPr lang="fr-FR" sz="1400" b="1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sp:txBody>
      <dsp:txXfrm>
        <a:off x="44696" y="44718"/>
        <a:ext cx="2837131" cy="826216"/>
      </dsp:txXfrm>
    </dsp:sp>
    <dsp:sp modelId="{C9E26E07-A271-438B-BFEB-FE9845EA6557}">
      <dsp:nvSpPr>
        <dsp:cNvPr id="0" name=""/>
        <dsp:cNvSpPr/>
      </dsp:nvSpPr>
      <dsp:spPr>
        <a:xfrm rot="5400000">
          <a:off x="5161633" y="-1182138"/>
          <a:ext cx="732486" cy="5202707"/>
        </a:xfrm>
        <a:prstGeom prst="round2SameRect">
          <a:avLst/>
        </a:prstGeom>
        <a:solidFill>
          <a:srgbClr val="2E8B92">
            <a:alpha val="90000"/>
          </a:srgb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i="0" kern="1200" dirty="0" smtClean="0">
              <a:solidFill>
                <a:schemeClr val="bg1"/>
              </a:solidFill>
            </a:rPr>
            <a:t>Propose une large gamme de prestations dans le domaine de </a:t>
          </a:r>
          <a:r>
            <a:rPr lang="fr-FR" sz="1200" b="0" i="0" kern="1200" smtClean="0">
              <a:solidFill>
                <a:schemeClr val="bg1"/>
              </a:solidFill>
            </a:rPr>
            <a:t>l’expertise immobilière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i="0" kern="1200" dirty="0" smtClean="0">
              <a:solidFill>
                <a:schemeClr val="bg1"/>
              </a:solidFill>
            </a:rPr>
            <a:t>Adapte ses prestations à la demande de ses mandants et apporte des solutions et un suivi personnalisé à chacun de ses clients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926523" y="1088729"/>
        <a:ext cx="5166950" cy="660972"/>
      </dsp:txXfrm>
    </dsp:sp>
    <dsp:sp modelId="{34249635-EEBB-4AB2-8F8C-2730DE332DB1}">
      <dsp:nvSpPr>
        <dsp:cNvPr id="0" name=""/>
        <dsp:cNvSpPr/>
      </dsp:nvSpPr>
      <dsp:spPr>
        <a:xfrm>
          <a:off x="0" y="961411"/>
          <a:ext cx="2926523" cy="915608"/>
        </a:xfrm>
        <a:prstGeom prst="roundRect">
          <a:avLst/>
        </a:prstGeom>
        <a:solidFill>
          <a:srgbClr val="42A020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Crédit Foncier Immobilier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rPr>
            <a:t>Expertise </a:t>
          </a:r>
          <a:endParaRPr lang="fr-FR" sz="1400" b="1" kern="1200" dirty="0">
            <a:latin typeface="Calibri" panose="020F0502020204030204" pitchFamily="34" charset="0"/>
            <a:ea typeface="Tahoma" panose="020B0604030504040204" pitchFamily="34" charset="0"/>
            <a:cs typeface="Calibri" panose="020F0502020204030204" pitchFamily="34" charset="0"/>
          </a:endParaRPr>
        </a:p>
      </dsp:txBody>
      <dsp:txXfrm>
        <a:off x="44696" y="1006107"/>
        <a:ext cx="2837131" cy="826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BA9F2-8D7B-41AE-B9F6-259B7D8EAD7C}">
      <dsp:nvSpPr>
        <dsp:cNvPr id="0" name=""/>
        <dsp:cNvSpPr/>
      </dsp:nvSpPr>
      <dsp:spPr>
        <a:xfrm>
          <a:off x="2865000" y="2052"/>
          <a:ext cx="947121" cy="94712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Connaitre son patrimoine </a:t>
          </a:r>
          <a:endParaRPr lang="fr-FR" sz="1000" kern="1200" dirty="0"/>
        </a:p>
      </dsp:txBody>
      <dsp:txXfrm>
        <a:off x="3003703" y="140755"/>
        <a:ext cx="669715" cy="669715"/>
      </dsp:txXfrm>
    </dsp:sp>
    <dsp:sp modelId="{BA8BDFA0-4FA0-4532-B9CC-65564D54B565}">
      <dsp:nvSpPr>
        <dsp:cNvPr id="0" name=""/>
        <dsp:cNvSpPr/>
      </dsp:nvSpPr>
      <dsp:spPr>
        <a:xfrm rot="1542857">
          <a:off x="3846707" y="620963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3850437" y="668550"/>
        <a:ext cx="175787" cy="191791"/>
      </dsp:txXfrm>
    </dsp:sp>
    <dsp:sp modelId="{EA924ADB-0A3B-41A6-B9CB-C7E5367BD37A}">
      <dsp:nvSpPr>
        <dsp:cNvPr id="0" name=""/>
        <dsp:cNvSpPr/>
      </dsp:nvSpPr>
      <dsp:spPr>
        <a:xfrm>
          <a:off x="4145224" y="618575"/>
          <a:ext cx="947121" cy="947121"/>
        </a:xfrm>
        <a:prstGeom prst="ellipse">
          <a:avLst/>
        </a:prstGeom>
        <a:solidFill>
          <a:schemeClr val="accent4">
            <a:hueOff val="668753"/>
            <a:satOff val="16423"/>
            <a:lumOff val="-6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Valoriser son patrimoine </a:t>
          </a:r>
          <a:endParaRPr lang="fr-FR" sz="1000" kern="1200" dirty="0"/>
        </a:p>
      </dsp:txBody>
      <dsp:txXfrm>
        <a:off x="4283927" y="757278"/>
        <a:ext cx="669715" cy="669715"/>
      </dsp:txXfrm>
    </dsp:sp>
    <dsp:sp modelId="{FCEC5A8C-BEB9-41F0-8D13-9AF9D49FA972}">
      <dsp:nvSpPr>
        <dsp:cNvPr id="0" name=""/>
        <dsp:cNvSpPr/>
      </dsp:nvSpPr>
      <dsp:spPr>
        <a:xfrm rot="4628571">
          <a:off x="4649735" y="1618037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68753"/>
            <a:satOff val="16423"/>
            <a:lumOff val="-6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4679021" y="1645244"/>
        <a:ext cx="175787" cy="191791"/>
      </dsp:txXfrm>
    </dsp:sp>
    <dsp:sp modelId="{6D2E2B41-610B-4E25-B630-9B4DD6F7F45F}">
      <dsp:nvSpPr>
        <dsp:cNvPr id="0" name=""/>
        <dsp:cNvSpPr/>
      </dsp:nvSpPr>
      <dsp:spPr>
        <a:xfrm>
          <a:off x="4461413" y="2003890"/>
          <a:ext cx="947121" cy="947121"/>
        </a:xfrm>
        <a:prstGeom prst="ellipse">
          <a:avLst/>
        </a:prstGeom>
        <a:solidFill>
          <a:schemeClr val="accent4">
            <a:hueOff val="1337507"/>
            <a:satOff val="32846"/>
            <a:lumOff val="-1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Rationaliser son immobilier</a:t>
          </a:r>
          <a:endParaRPr lang="fr-FR" sz="1000" kern="1200" dirty="0"/>
        </a:p>
      </dsp:txBody>
      <dsp:txXfrm>
        <a:off x="4600116" y="2142593"/>
        <a:ext cx="669715" cy="669715"/>
      </dsp:txXfrm>
    </dsp:sp>
    <dsp:sp modelId="{39436B95-ED5B-4DB1-9851-BDA88C35793C}">
      <dsp:nvSpPr>
        <dsp:cNvPr id="0" name=""/>
        <dsp:cNvSpPr/>
      </dsp:nvSpPr>
      <dsp:spPr>
        <a:xfrm rot="7714286">
          <a:off x="4370871" y="2867535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337507"/>
            <a:satOff val="32846"/>
            <a:lumOff val="-13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 rot="10800000">
        <a:off x="4432025" y="2902016"/>
        <a:ext cx="175787" cy="191791"/>
      </dsp:txXfrm>
    </dsp:sp>
    <dsp:sp modelId="{2F6266C4-F828-4EC2-9E5C-C0DDBD3F5F3E}">
      <dsp:nvSpPr>
        <dsp:cNvPr id="0" name=""/>
        <dsp:cNvSpPr/>
      </dsp:nvSpPr>
      <dsp:spPr>
        <a:xfrm>
          <a:off x="3575470" y="3114826"/>
          <a:ext cx="947121" cy="947121"/>
        </a:xfrm>
        <a:prstGeom prst="ellipse">
          <a:avLst/>
        </a:prstGeom>
        <a:solidFill>
          <a:schemeClr val="accent4">
            <a:hueOff val="2006260"/>
            <a:satOff val="49268"/>
            <a:lumOff val="-20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Déménager </a:t>
          </a:r>
          <a:endParaRPr lang="fr-FR" sz="1000" kern="1200" dirty="0"/>
        </a:p>
      </dsp:txBody>
      <dsp:txXfrm>
        <a:off x="3714173" y="3253529"/>
        <a:ext cx="669715" cy="669715"/>
      </dsp:txXfrm>
    </dsp:sp>
    <dsp:sp modelId="{4AA330FC-4F07-409C-AF65-ABFF8E658F54}">
      <dsp:nvSpPr>
        <dsp:cNvPr id="0" name=""/>
        <dsp:cNvSpPr/>
      </dsp:nvSpPr>
      <dsp:spPr>
        <a:xfrm rot="10800000">
          <a:off x="3220106" y="3428560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006260"/>
            <a:satOff val="49268"/>
            <a:lumOff val="-204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 rot="10800000">
        <a:off x="3295443" y="3492491"/>
        <a:ext cx="175787" cy="191791"/>
      </dsp:txXfrm>
    </dsp:sp>
    <dsp:sp modelId="{E6119B0A-54D8-4B6E-9877-68B928069C5B}">
      <dsp:nvSpPr>
        <dsp:cNvPr id="0" name=""/>
        <dsp:cNvSpPr/>
      </dsp:nvSpPr>
      <dsp:spPr>
        <a:xfrm>
          <a:off x="2154529" y="3114826"/>
          <a:ext cx="947121" cy="947121"/>
        </a:xfrm>
        <a:prstGeom prst="ellipse">
          <a:avLst/>
        </a:prstGeom>
        <a:solidFill>
          <a:schemeClr val="accent4">
            <a:hueOff val="2675013"/>
            <a:satOff val="65691"/>
            <a:lumOff val="-273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Construire ou rénover un immeuble </a:t>
          </a:r>
          <a:endParaRPr lang="fr-FR" sz="1000" kern="1200" dirty="0"/>
        </a:p>
      </dsp:txBody>
      <dsp:txXfrm>
        <a:off x="2293232" y="3253529"/>
        <a:ext cx="669715" cy="669715"/>
      </dsp:txXfrm>
    </dsp:sp>
    <dsp:sp modelId="{913A9962-34A4-45FB-BC16-712EC7CB26E9}">
      <dsp:nvSpPr>
        <dsp:cNvPr id="0" name=""/>
        <dsp:cNvSpPr/>
      </dsp:nvSpPr>
      <dsp:spPr>
        <a:xfrm rot="13885714">
          <a:off x="2063988" y="2878649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675013"/>
            <a:satOff val="65691"/>
            <a:lumOff val="-27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 rot="10800000">
        <a:off x="2125142" y="2972030"/>
        <a:ext cx="175787" cy="191791"/>
      </dsp:txXfrm>
    </dsp:sp>
    <dsp:sp modelId="{BE5B214D-70C4-4C4E-ABE8-E8BB64038D17}">
      <dsp:nvSpPr>
        <dsp:cNvPr id="0" name=""/>
        <dsp:cNvSpPr/>
      </dsp:nvSpPr>
      <dsp:spPr>
        <a:xfrm>
          <a:off x="1268587" y="2003890"/>
          <a:ext cx="947121" cy="947121"/>
        </a:xfrm>
        <a:prstGeom prst="ellipse">
          <a:avLst/>
        </a:prstGeom>
        <a:solidFill>
          <a:schemeClr val="accent4">
            <a:hueOff val="3343767"/>
            <a:satOff val="82114"/>
            <a:lumOff val="-34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Donner à bail ou renégocier des baux</a:t>
          </a:r>
          <a:endParaRPr lang="fr-FR" sz="1000" kern="1200" dirty="0"/>
        </a:p>
      </dsp:txBody>
      <dsp:txXfrm>
        <a:off x="1407290" y="2142593"/>
        <a:ext cx="669715" cy="669715"/>
      </dsp:txXfrm>
    </dsp:sp>
    <dsp:sp modelId="{96A2BCEA-2620-4866-B218-B800DB75E3CF}">
      <dsp:nvSpPr>
        <dsp:cNvPr id="0" name=""/>
        <dsp:cNvSpPr/>
      </dsp:nvSpPr>
      <dsp:spPr>
        <a:xfrm rot="16971429">
          <a:off x="1773099" y="1631895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343767"/>
            <a:satOff val="82114"/>
            <a:lumOff val="-341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1802385" y="1732550"/>
        <a:ext cx="175787" cy="191791"/>
      </dsp:txXfrm>
    </dsp:sp>
    <dsp:sp modelId="{4E64F17D-523B-421C-BA64-6FCD7A63059A}">
      <dsp:nvSpPr>
        <dsp:cNvPr id="0" name=""/>
        <dsp:cNvSpPr/>
      </dsp:nvSpPr>
      <dsp:spPr>
        <a:xfrm>
          <a:off x="1584776" y="618575"/>
          <a:ext cx="947121" cy="947121"/>
        </a:xfrm>
        <a:prstGeom prst="ellipse">
          <a:avLst/>
        </a:prstGeom>
        <a:solidFill>
          <a:schemeClr val="accent4">
            <a:hueOff val="4012520"/>
            <a:satOff val="98537"/>
            <a:lumOff val="-40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Céder des locaux libérés </a:t>
          </a:r>
          <a:endParaRPr lang="fr-FR" sz="1000" kern="1200" dirty="0"/>
        </a:p>
      </dsp:txBody>
      <dsp:txXfrm>
        <a:off x="1723479" y="757278"/>
        <a:ext cx="669715" cy="669715"/>
      </dsp:txXfrm>
    </dsp:sp>
    <dsp:sp modelId="{5DBD9EB8-AC15-4C71-88CD-81D3DDF57DCE}">
      <dsp:nvSpPr>
        <dsp:cNvPr id="0" name=""/>
        <dsp:cNvSpPr/>
      </dsp:nvSpPr>
      <dsp:spPr>
        <a:xfrm rot="20057143">
          <a:off x="2566483" y="627131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012520"/>
            <a:satOff val="98537"/>
            <a:lumOff val="-40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2570213" y="707406"/>
        <a:ext cx="175787" cy="191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BA9F2-8D7B-41AE-B9F6-259B7D8EAD7C}">
      <dsp:nvSpPr>
        <dsp:cNvPr id="0" name=""/>
        <dsp:cNvSpPr/>
      </dsp:nvSpPr>
      <dsp:spPr>
        <a:xfrm>
          <a:off x="2865000" y="2052"/>
          <a:ext cx="947121" cy="94712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Connaitre son patrimoine </a:t>
          </a:r>
          <a:endParaRPr lang="fr-FR" sz="1000" kern="1200" dirty="0"/>
        </a:p>
      </dsp:txBody>
      <dsp:txXfrm>
        <a:off x="3003703" y="140755"/>
        <a:ext cx="669715" cy="669715"/>
      </dsp:txXfrm>
    </dsp:sp>
    <dsp:sp modelId="{BA8BDFA0-4FA0-4532-B9CC-65564D54B565}">
      <dsp:nvSpPr>
        <dsp:cNvPr id="0" name=""/>
        <dsp:cNvSpPr/>
      </dsp:nvSpPr>
      <dsp:spPr>
        <a:xfrm rot="1542857">
          <a:off x="3846707" y="620963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3850437" y="668550"/>
        <a:ext cx="175787" cy="191791"/>
      </dsp:txXfrm>
    </dsp:sp>
    <dsp:sp modelId="{EA924ADB-0A3B-41A6-B9CB-C7E5367BD37A}">
      <dsp:nvSpPr>
        <dsp:cNvPr id="0" name=""/>
        <dsp:cNvSpPr/>
      </dsp:nvSpPr>
      <dsp:spPr>
        <a:xfrm>
          <a:off x="4145224" y="618575"/>
          <a:ext cx="947121" cy="947121"/>
        </a:xfrm>
        <a:prstGeom prst="ellipse">
          <a:avLst/>
        </a:prstGeom>
        <a:solidFill>
          <a:schemeClr val="accent4">
            <a:hueOff val="668753"/>
            <a:satOff val="16423"/>
            <a:lumOff val="-6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Valoriser son patrimoine </a:t>
          </a:r>
          <a:endParaRPr lang="fr-FR" sz="1000" kern="1200" dirty="0"/>
        </a:p>
      </dsp:txBody>
      <dsp:txXfrm>
        <a:off x="4283927" y="757278"/>
        <a:ext cx="669715" cy="669715"/>
      </dsp:txXfrm>
    </dsp:sp>
    <dsp:sp modelId="{FCEC5A8C-BEB9-41F0-8D13-9AF9D49FA972}">
      <dsp:nvSpPr>
        <dsp:cNvPr id="0" name=""/>
        <dsp:cNvSpPr/>
      </dsp:nvSpPr>
      <dsp:spPr>
        <a:xfrm rot="4628571">
          <a:off x="4649735" y="1618037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68753"/>
            <a:satOff val="16423"/>
            <a:lumOff val="-6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4679021" y="1645244"/>
        <a:ext cx="175787" cy="191791"/>
      </dsp:txXfrm>
    </dsp:sp>
    <dsp:sp modelId="{6D2E2B41-610B-4E25-B630-9B4DD6F7F45F}">
      <dsp:nvSpPr>
        <dsp:cNvPr id="0" name=""/>
        <dsp:cNvSpPr/>
      </dsp:nvSpPr>
      <dsp:spPr>
        <a:xfrm>
          <a:off x="4461413" y="2003890"/>
          <a:ext cx="947121" cy="947121"/>
        </a:xfrm>
        <a:prstGeom prst="ellipse">
          <a:avLst/>
        </a:prstGeom>
        <a:solidFill>
          <a:schemeClr val="accent4">
            <a:hueOff val="1337507"/>
            <a:satOff val="32846"/>
            <a:lumOff val="-13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Rationaliser son immobilier</a:t>
          </a:r>
          <a:endParaRPr lang="fr-FR" sz="1000" kern="1200" dirty="0"/>
        </a:p>
      </dsp:txBody>
      <dsp:txXfrm>
        <a:off x="4600116" y="2142593"/>
        <a:ext cx="669715" cy="669715"/>
      </dsp:txXfrm>
    </dsp:sp>
    <dsp:sp modelId="{39436B95-ED5B-4DB1-9851-BDA88C35793C}">
      <dsp:nvSpPr>
        <dsp:cNvPr id="0" name=""/>
        <dsp:cNvSpPr/>
      </dsp:nvSpPr>
      <dsp:spPr>
        <a:xfrm rot="7714286">
          <a:off x="4370871" y="2867535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337507"/>
            <a:satOff val="32846"/>
            <a:lumOff val="-13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 rot="10800000">
        <a:off x="4432025" y="2902016"/>
        <a:ext cx="175787" cy="191791"/>
      </dsp:txXfrm>
    </dsp:sp>
    <dsp:sp modelId="{2F6266C4-F828-4EC2-9E5C-C0DDBD3F5F3E}">
      <dsp:nvSpPr>
        <dsp:cNvPr id="0" name=""/>
        <dsp:cNvSpPr/>
      </dsp:nvSpPr>
      <dsp:spPr>
        <a:xfrm>
          <a:off x="3575470" y="3114826"/>
          <a:ext cx="947121" cy="947121"/>
        </a:xfrm>
        <a:prstGeom prst="ellipse">
          <a:avLst/>
        </a:prstGeom>
        <a:solidFill>
          <a:schemeClr val="accent4">
            <a:hueOff val="2006260"/>
            <a:satOff val="49268"/>
            <a:lumOff val="-2049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Déménager </a:t>
          </a:r>
          <a:endParaRPr lang="fr-FR" sz="1000" kern="1200" dirty="0"/>
        </a:p>
      </dsp:txBody>
      <dsp:txXfrm>
        <a:off x="3714173" y="3253529"/>
        <a:ext cx="669715" cy="669715"/>
      </dsp:txXfrm>
    </dsp:sp>
    <dsp:sp modelId="{4AA330FC-4F07-409C-AF65-ABFF8E658F54}">
      <dsp:nvSpPr>
        <dsp:cNvPr id="0" name=""/>
        <dsp:cNvSpPr/>
      </dsp:nvSpPr>
      <dsp:spPr>
        <a:xfrm rot="10800000">
          <a:off x="3220106" y="3428560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006260"/>
            <a:satOff val="49268"/>
            <a:lumOff val="-204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 rot="10800000">
        <a:off x="3295443" y="3492491"/>
        <a:ext cx="175787" cy="191791"/>
      </dsp:txXfrm>
    </dsp:sp>
    <dsp:sp modelId="{E6119B0A-54D8-4B6E-9877-68B928069C5B}">
      <dsp:nvSpPr>
        <dsp:cNvPr id="0" name=""/>
        <dsp:cNvSpPr/>
      </dsp:nvSpPr>
      <dsp:spPr>
        <a:xfrm>
          <a:off x="2154529" y="3114826"/>
          <a:ext cx="947121" cy="947121"/>
        </a:xfrm>
        <a:prstGeom prst="ellipse">
          <a:avLst/>
        </a:prstGeom>
        <a:solidFill>
          <a:schemeClr val="accent4">
            <a:hueOff val="2675013"/>
            <a:satOff val="65691"/>
            <a:lumOff val="-273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Construire ou rénover un immeuble </a:t>
          </a:r>
          <a:endParaRPr lang="fr-FR" sz="1000" kern="1200" dirty="0"/>
        </a:p>
      </dsp:txBody>
      <dsp:txXfrm>
        <a:off x="2293232" y="3253529"/>
        <a:ext cx="669715" cy="669715"/>
      </dsp:txXfrm>
    </dsp:sp>
    <dsp:sp modelId="{913A9962-34A4-45FB-BC16-712EC7CB26E9}">
      <dsp:nvSpPr>
        <dsp:cNvPr id="0" name=""/>
        <dsp:cNvSpPr/>
      </dsp:nvSpPr>
      <dsp:spPr>
        <a:xfrm rot="13885714">
          <a:off x="2063988" y="2878649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675013"/>
            <a:satOff val="65691"/>
            <a:lumOff val="-273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 rot="10800000">
        <a:off x="2125142" y="2972030"/>
        <a:ext cx="175787" cy="191791"/>
      </dsp:txXfrm>
    </dsp:sp>
    <dsp:sp modelId="{BE5B214D-70C4-4C4E-ABE8-E8BB64038D17}">
      <dsp:nvSpPr>
        <dsp:cNvPr id="0" name=""/>
        <dsp:cNvSpPr/>
      </dsp:nvSpPr>
      <dsp:spPr>
        <a:xfrm>
          <a:off x="1268587" y="2003890"/>
          <a:ext cx="947121" cy="947121"/>
        </a:xfrm>
        <a:prstGeom prst="ellipse">
          <a:avLst/>
        </a:prstGeom>
        <a:solidFill>
          <a:schemeClr val="accent4">
            <a:hueOff val="3343767"/>
            <a:satOff val="82114"/>
            <a:lumOff val="-34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Donner à bail ou renégocier des baux</a:t>
          </a:r>
          <a:endParaRPr lang="fr-FR" sz="1000" kern="1200" dirty="0"/>
        </a:p>
      </dsp:txBody>
      <dsp:txXfrm>
        <a:off x="1407290" y="2142593"/>
        <a:ext cx="669715" cy="669715"/>
      </dsp:txXfrm>
    </dsp:sp>
    <dsp:sp modelId="{96A2BCEA-2620-4866-B218-B800DB75E3CF}">
      <dsp:nvSpPr>
        <dsp:cNvPr id="0" name=""/>
        <dsp:cNvSpPr/>
      </dsp:nvSpPr>
      <dsp:spPr>
        <a:xfrm rot="16971429">
          <a:off x="1773099" y="1631895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343767"/>
            <a:satOff val="82114"/>
            <a:lumOff val="-341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1802385" y="1732550"/>
        <a:ext cx="175787" cy="191791"/>
      </dsp:txXfrm>
    </dsp:sp>
    <dsp:sp modelId="{4E64F17D-523B-421C-BA64-6FCD7A63059A}">
      <dsp:nvSpPr>
        <dsp:cNvPr id="0" name=""/>
        <dsp:cNvSpPr/>
      </dsp:nvSpPr>
      <dsp:spPr>
        <a:xfrm>
          <a:off x="1584776" y="618575"/>
          <a:ext cx="947121" cy="947121"/>
        </a:xfrm>
        <a:prstGeom prst="ellipse">
          <a:avLst/>
        </a:prstGeom>
        <a:solidFill>
          <a:schemeClr val="accent4">
            <a:hueOff val="4012520"/>
            <a:satOff val="98537"/>
            <a:lumOff val="-40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Céder des locaux libérés </a:t>
          </a:r>
          <a:endParaRPr lang="fr-FR" sz="1000" kern="1200" dirty="0"/>
        </a:p>
      </dsp:txBody>
      <dsp:txXfrm>
        <a:off x="1723479" y="757278"/>
        <a:ext cx="669715" cy="669715"/>
      </dsp:txXfrm>
    </dsp:sp>
    <dsp:sp modelId="{5DBD9EB8-AC15-4C71-88CD-81D3DDF57DCE}">
      <dsp:nvSpPr>
        <dsp:cNvPr id="0" name=""/>
        <dsp:cNvSpPr/>
      </dsp:nvSpPr>
      <dsp:spPr>
        <a:xfrm rot="20057143">
          <a:off x="2566483" y="627131"/>
          <a:ext cx="251124" cy="319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012520"/>
            <a:satOff val="98537"/>
            <a:lumOff val="-40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/>
        </a:p>
      </dsp:txBody>
      <dsp:txXfrm>
        <a:off x="2570213" y="707406"/>
        <a:ext cx="175787" cy="1917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3CD89-1C49-46A5-B459-225412F10BB5}">
      <dsp:nvSpPr>
        <dsp:cNvPr id="0" name=""/>
        <dsp:cNvSpPr/>
      </dsp:nvSpPr>
      <dsp:spPr>
        <a:xfrm>
          <a:off x="4159" y="-155532"/>
          <a:ext cx="3697695" cy="311065"/>
        </a:xfrm>
        <a:prstGeom prst="rect">
          <a:avLst/>
        </a:prstGeom>
        <a:solidFill>
          <a:srgbClr val="2E8B9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Conseil à la vente</a:t>
          </a:r>
          <a:endParaRPr lang="fr-FR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59" y="-155532"/>
        <a:ext cx="3697695" cy="311065"/>
      </dsp:txXfrm>
    </dsp:sp>
    <dsp:sp modelId="{F5504307-5384-4F03-8B12-10565AFAF0FC}">
      <dsp:nvSpPr>
        <dsp:cNvPr id="0" name=""/>
        <dsp:cNvSpPr/>
      </dsp:nvSpPr>
      <dsp:spPr>
        <a:xfrm>
          <a:off x="4159" y="155532"/>
          <a:ext cx="3697695" cy="1897039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Evaluation de patrimoine,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Définition de la stratégie de cession,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Organisation de cession d’actifs, conseil et accompagnement sur la vente (</a:t>
          </a:r>
          <a:r>
            <a:rPr lang="fr-FR" sz="1000" i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gré à gré ou appel d’offres</a:t>
          </a: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Ciblage d’acquéreurs : investisseurs institutionnels français et étrangers, opérateurs, foncières, promoteurs, bailleurs sociaux, etc.,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Suivi et assistance jusqu’à la signature de l’acte authentique</a:t>
          </a: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59" y="155532"/>
        <a:ext cx="3697695" cy="1897039"/>
      </dsp:txXfrm>
    </dsp:sp>
    <dsp:sp modelId="{63D7EC22-20F1-4DC0-BCFB-1FEF48EFCE08}">
      <dsp:nvSpPr>
        <dsp:cNvPr id="0" name=""/>
        <dsp:cNvSpPr/>
      </dsp:nvSpPr>
      <dsp:spPr>
        <a:xfrm>
          <a:off x="3997829" y="-155532"/>
          <a:ext cx="3697695" cy="311065"/>
        </a:xfrm>
        <a:prstGeom prst="rect">
          <a:avLst/>
        </a:prstGeom>
        <a:solidFill>
          <a:srgbClr val="42A02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Conseil à l’acquisition</a:t>
          </a:r>
          <a:endParaRPr lang="fr-FR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97829" y="-155532"/>
        <a:ext cx="3697695" cy="311065"/>
      </dsp:txXfrm>
    </dsp:sp>
    <dsp:sp modelId="{F1A96E3A-9EB5-422C-84B4-4857C3C6BC14}">
      <dsp:nvSpPr>
        <dsp:cNvPr id="0" name=""/>
        <dsp:cNvSpPr/>
      </dsp:nvSpPr>
      <dsp:spPr>
        <a:xfrm>
          <a:off x="3997829" y="155532"/>
          <a:ext cx="3697695" cy="1897039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Analyse du projet d’acquisition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Études de marché et identification d’opportunités d’investissement,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Visite et valorisation d’actifs ou de portefeuilles d’actifs,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Assistance à l’analyse des data-</a:t>
          </a:r>
          <a:r>
            <a:rPr lang="fr-FR" sz="1000" kern="12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rooms</a:t>
          </a: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</a:t>
          </a:r>
          <a:b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Assistance à la négociation</a:t>
          </a:r>
          <a:endParaRPr lang="fr-FR" sz="1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97829" y="155532"/>
        <a:ext cx="3697695" cy="18970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E3AB8-AC64-43B5-91C0-31384BD1E1F9}">
      <dsp:nvSpPr>
        <dsp:cNvPr id="0" name=""/>
        <dsp:cNvSpPr/>
      </dsp:nvSpPr>
      <dsp:spPr>
        <a:xfrm rot="5400000">
          <a:off x="4896616" y="-1661091"/>
          <a:ext cx="852781" cy="5009889"/>
        </a:xfrm>
        <a:prstGeom prst="round2SameRect">
          <a:avLst/>
        </a:prstGeom>
        <a:solidFill>
          <a:srgbClr val="2E8B92">
            <a:alpha val="90000"/>
          </a:srgb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Recherche d’utilisateurs sur Paris intra-muros et l’ouest Parisien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Spécialisé sur une tranche  de surface de 3000 m²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Portefeuille alimenté par un grand nombre de mandats 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 savoir d’une équipe expérimentée 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818063" y="459091"/>
        <a:ext cx="4968260" cy="769523"/>
      </dsp:txXfrm>
    </dsp:sp>
    <dsp:sp modelId="{BDABDC87-AD31-4CBB-B44C-5031ED95FF8D}">
      <dsp:nvSpPr>
        <dsp:cNvPr id="0" name=""/>
        <dsp:cNvSpPr/>
      </dsp:nvSpPr>
      <dsp:spPr>
        <a:xfrm>
          <a:off x="0" y="298826"/>
          <a:ext cx="2818062" cy="1090053"/>
        </a:xfrm>
        <a:prstGeom prst="roundRect">
          <a:avLst/>
        </a:prstGeom>
        <a:solidFill>
          <a:srgbClr val="42A02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Bureaux</a:t>
          </a:r>
          <a:endParaRPr lang="fr-FR" sz="12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3212" y="352038"/>
        <a:ext cx="2711638" cy="9836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E3AB8-AC64-43B5-91C0-31384BD1E1F9}">
      <dsp:nvSpPr>
        <dsp:cNvPr id="0" name=""/>
        <dsp:cNvSpPr/>
      </dsp:nvSpPr>
      <dsp:spPr>
        <a:xfrm rot="5400000">
          <a:off x="4452516" y="-1778471"/>
          <a:ext cx="812933" cy="4573160"/>
        </a:xfrm>
        <a:prstGeom prst="round2SameRect">
          <a:avLst/>
        </a:prstGeom>
        <a:solidFill>
          <a:srgbClr val="2E8B92">
            <a:alpha val="90000"/>
          </a:srgb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Commercialisation de programmes neufs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572403" y="141326"/>
        <a:ext cx="4533476" cy="733565"/>
      </dsp:txXfrm>
    </dsp:sp>
    <dsp:sp modelId="{BDABDC87-AD31-4CBB-B44C-5031ED95FF8D}">
      <dsp:nvSpPr>
        <dsp:cNvPr id="0" name=""/>
        <dsp:cNvSpPr/>
      </dsp:nvSpPr>
      <dsp:spPr>
        <a:xfrm>
          <a:off x="0" y="25"/>
          <a:ext cx="2572403" cy="1016167"/>
        </a:xfrm>
        <a:prstGeom prst="roundRect">
          <a:avLst/>
        </a:prstGeom>
        <a:solidFill>
          <a:srgbClr val="42A02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Résidentiel</a:t>
          </a:r>
          <a:br>
            <a:rPr lang="fr-FR" sz="12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fr-FR" sz="12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Neuf</a:t>
          </a:r>
          <a:endParaRPr lang="fr-FR" sz="12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9605" y="49630"/>
        <a:ext cx="2473193" cy="916957"/>
      </dsp:txXfrm>
    </dsp:sp>
    <dsp:sp modelId="{C9E26E07-A271-438B-BFEB-FE9845EA6557}">
      <dsp:nvSpPr>
        <dsp:cNvPr id="0" name=""/>
        <dsp:cNvSpPr/>
      </dsp:nvSpPr>
      <dsp:spPr>
        <a:xfrm rot="5400000">
          <a:off x="4452516" y="-711495"/>
          <a:ext cx="812933" cy="4573160"/>
        </a:xfrm>
        <a:prstGeom prst="round2SameRect">
          <a:avLst/>
        </a:prstGeom>
        <a:solidFill>
          <a:srgbClr val="2E8B92">
            <a:alpha val="90000"/>
          </a:srgb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Vente par lot d'immeubles  anciens (libres ou occupés)</a:t>
          </a:r>
          <a:endParaRPr lang="fr-FR" sz="1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572403" y="1208302"/>
        <a:ext cx="4533476" cy="733565"/>
      </dsp:txXfrm>
    </dsp:sp>
    <dsp:sp modelId="{34249635-EEBB-4AB2-8F8C-2730DE332DB1}">
      <dsp:nvSpPr>
        <dsp:cNvPr id="0" name=""/>
        <dsp:cNvSpPr/>
      </dsp:nvSpPr>
      <dsp:spPr>
        <a:xfrm>
          <a:off x="0" y="1067001"/>
          <a:ext cx="2572403" cy="1016167"/>
        </a:xfrm>
        <a:prstGeom prst="roundRect">
          <a:avLst/>
        </a:prstGeom>
        <a:solidFill>
          <a:srgbClr val="42A020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Ancien</a:t>
          </a:r>
          <a:br>
            <a:rPr lang="fr-FR" sz="1200" b="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fr-FR" sz="1200" b="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libre et occupé</a:t>
          </a:r>
          <a:endParaRPr lang="fr-FR" sz="12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9605" y="1116606"/>
        <a:ext cx="2473193" cy="91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5D272A-B819-4901-B9CC-99A5DF7BB903}" type="datetimeFigureOut">
              <a:rPr lang="fr-FR"/>
              <a:pPr>
                <a:defRPr/>
              </a:pPr>
              <a:t>04/03/2020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3A1F0F9-F38A-442A-A6AC-1577E42AA7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1637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6E22A5-916C-4E43-91EF-32BB93AEA895}" type="datetimeFigureOut">
              <a:rPr lang="fr-FR"/>
              <a:pPr>
                <a:defRPr/>
              </a:pPr>
              <a:t>04/03/2020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1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EF3CF6-9C54-4133-9917-47B5A94066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194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8" algn="l" defTabSz="9143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33" algn="l" defTabSz="9143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8" algn="l" defTabSz="9143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43" algn="l" defTabSz="9143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830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830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83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83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- 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2564904"/>
            <a:ext cx="8712200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15516" y="188640"/>
            <a:ext cx="8712968" cy="237626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6000" y="252000"/>
            <a:ext cx="7560000" cy="14401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1692000"/>
            <a:ext cx="7560000" cy="576064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15516" y="2564904"/>
            <a:ext cx="8712968" cy="412086"/>
          </a:xfrm>
          <a:prstGeom prst="rect">
            <a:avLst/>
          </a:prstGeom>
          <a:solidFill>
            <a:srgbClr val="3A96A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5004049" y="2564904"/>
            <a:ext cx="3816424" cy="414000"/>
          </a:xfrm>
        </p:spPr>
        <p:txBody>
          <a:bodyPr anchor="ctr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</a:defRPr>
            </a:lvl1pPr>
            <a:lvl2pPr marL="3556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2564903"/>
            <a:ext cx="3851845" cy="414000"/>
          </a:xfrm>
        </p:spPr>
        <p:txBody>
          <a:bodyPr anchor="ctr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3556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Direction des synergies</a:t>
            </a:r>
          </a:p>
        </p:txBody>
      </p:sp>
      <p:pic>
        <p:nvPicPr>
          <p:cNvPr id="4" name="Image 3" descr="141013_bandeau_PPT_CF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5776"/>
            <a:ext cx="9144000" cy="1792224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 rot="16200000">
            <a:off x="8516103" y="5539942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 smtClean="0"/>
              <a:t>Fotolia</a:t>
            </a:r>
            <a:r>
              <a:rPr lang="fr-FR" sz="800" dirty="0" smtClean="0"/>
              <a:t> </a:t>
            </a:r>
            <a:r>
              <a:rPr lang="fr-FR" sz="800" dirty="0" err="1" smtClean="0"/>
              <a:t>iStockphoto</a:t>
            </a:r>
            <a:endParaRPr lang="fr-FR" sz="800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511128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60FE7C7-6F95-498A-AFB1-5DCF03688340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955625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S35\S35ADVALOREM\commercial\Commercialisation CIRPA-SERPI Levallois-Perret\Le Sisley - Levallois Perret - Accords collectifs\04 Communication\Photographe - Jean Marc Lavigne - Angles de Vues\facade07w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6484" y="1676495"/>
            <a:ext cx="8712000" cy="448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15516" y="188640"/>
            <a:ext cx="8712968" cy="237626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6000" y="252000"/>
            <a:ext cx="7560000" cy="14401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1692000"/>
            <a:ext cx="7560000" cy="576064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15516" y="2564904"/>
            <a:ext cx="8712968" cy="412086"/>
          </a:xfrm>
          <a:prstGeom prst="rect">
            <a:avLst/>
          </a:prstGeom>
          <a:solidFill>
            <a:srgbClr val="3A96A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5004049" y="2564904"/>
            <a:ext cx="3816424" cy="414000"/>
          </a:xfrm>
        </p:spPr>
        <p:txBody>
          <a:bodyPr anchor="ctr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</a:defRPr>
            </a:lvl1pPr>
            <a:lvl2pPr marL="3556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2564903"/>
            <a:ext cx="3851845" cy="414000"/>
          </a:xfrm>
        </p:spPr>
        <p:txBody>
          <a:bodyPr anchor="ctr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3556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Direction des synergies</a:t>
            </a:r>
          </a:p>
        </p:txBody>
      </p:sp>
      <p:pic>
        <p:nvPicPr>
          <p:cNvPr id="12" name="Image 11" descr="141013_bandeau_PPT_CF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5776"/>
            <a:ext cx="9144000" cy="179222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16200000">
            <a:off x="8625909" y="5670296"/>
            <a:ext cx="7745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/>
              <a:t>Photo Lavigne</a:t>
            </a:r>
            <a:endParaRPr lang="fr-FR" sz="800" dirty="0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511128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C9DBC27-954E-409C-921C-7B4FAB7C7FEE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76736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R:\S35\S35INVESTISSEMENT\DOSSIER D'INVESTISSEMENT\2 - Doss Com\NATIXIS\CHARENTON_Liberté I+Coupole\Photos\Photos photographe\CHARENTON\Photos extérieures\IMG_160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6000" y="1515674"/>
            <a:ext cx="8712000" cy="464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15516" y="188640"/>
            <a:ext cx="8712968" cy="237626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6000" y="252000"/>
            <a:ext cx="7560000" cy="14401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1692000"/>
            <a:ext cx="7560000" cy="576064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15516" y="2564904"/>
            <a:ext cx="8712968" cy="412086"/>
          </a:xfrm>
          <a:prstGeom prst="rect">
            <a:avLst/>
          </a:prstGeom>
          <a:solidFill>
            <a:srgbClr val="3A96A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5004049" y="2564904"/>
            <a:ext cx="3816424" cy="414000"/>
          </a:xfrm>
        </p:spPr>
        <p:txBody>
          <a:bodyPr anchor="ctr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</a:defRPr>
            </a:lvl1pPr>
            <a:lvl2pPr marL="3556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2564903"/>
            <a:ext cx="3851845" cy="414000"/>
          </a:xfrm>
        </p:spPr>
        <p:txBody>
          <a:bodyPr anchor="ctr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3556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Direction des synergies</a:t>
            </a:r>
          </a:p>
        </p:txBody>
      </p:sp>
      <p:pic>
        <p:nvPicPr>
          <p:cNvPr id="12" name="Image 11" descr="141013_bandeau_PPT_CF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5776"/>
            <a:ext cx="9144000" cy="179222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16200000">
            <a:off x="8708464" y="5752851"/>
            <a:ext cx="6094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/>
              <a:t>Photo Tric</a:t>
            </a:r>
            <a:endParaRPr lang="fr-FR" sz="800" dirty="0"/>
          </a:p>
        </p:txBody>
      </p:sp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4FAE165-7A05-4DD7-824D-F77A57E6EF5C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738675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14923" y="2976990"/>
            <a:ext cx="8712968" cy="3188314"/>
          </a:xfrm>
          <a:prstGeom prst="rect">
            <a:avLst/>
          </a:prstGeom>
          <a:solidFill>
            <a:srgbClr val="3A96A2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15516" y="188640"/>
            <a:ext cx="8712968" cy="237626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6000" y="252000"/>
            <a:ext cx="7560000" cy="14401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1692000"/>
            <a:ext cx="7560000" cy="576064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15516" y="2564904"/>
            <a:ext cx="8712968" cy="412086"/>
          </a:xfrm>
          <a:prstGeom prst="rect">
            <a:avLst/>
          </a:prstGeom>
          <a:solidFill>
            <a:srgbClr val="3A96A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5004049" y="2564904"/>
            <a:ext cx="3816424" cy="414000"/>
          </a:xfrm>
        </p:spPr>
        <p:txBody>
          <a:bodyPr anchor="ctr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</a:defRPr>
            </a:lvl1pPr>
            <a:lvl2pPr marL="3556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2564903"/>
            <a:ext cx="3851845" cy="414000"/>
          </a:xfrm>
        </p:spPr>
        <p:txBody>
          <a:bodyPr anchor="ctr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3556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Direction des synergies</a:t>
            </a:r>
          </a:p>
        </p:txBody>
      </p:sp>
      <p:pic>
        <p:nvPicPr>
          <p:cNvPr id="12" name="Image 11" descr="141013_bandeau_PPT_CF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5776"/>
            <a:ext cx="9144000" cy="1792224"/>
          </a:xfrm>
          <a:prstGeom prst="rect">
            <a:avLst/>
          </a:prstGeom>
        </p:spPr>
      </p:pic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4222413C-AE5B-45E7-A865-CDAF6299F7BD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65515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5516" y="187200"/>
            <a:ext cx="8712968" cy="2376000"/>
          </a:xfrm>
          <a:prstGeom prst="rect">
            <a:avLst/>
          </a:prstGeom>
          <a:solidFill>
            <a:srgbClr val="7FC8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6000" y="252000"/>
            <a:ext cx="7560000" cy="2160240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560000" cy="187220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419872" y="6516000"/>
            <a:ext cx="3600400" cy="19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endParaRPr lang="fr-FR" dirty="0" smtClean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516000"/>
            <a:ext cx="392090" cy="19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e la date 16"/>
          <p:cNvSpPr>
            <a:spLocks noGrp="1"/>
          </p:cNvSpPr>
          <p:nvPr>
            <p:ph type="dt" sz="half" idx="2"/>
          </p:nvPr>
        </p:nvSpPr>
        <p:spPr>
          <a:xfrm>
            <a:off x="1979712" y="6516000"/>
            <a:ext cx="1403234" cy="19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BB6B7BD2-BF51-47E2-86D0-2761BCB3BE04}" type="datetime1">
              <a:rPr lang="en-US" smtClean="0"/>
              <a:t>3/4/2020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6285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044000"/>
            <a:ext cx="8424936" cy="5040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DF2722CC-54E3-4F05-8C1C-A52917453CC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BAC2479-84F2-41AB-B562-5918A80B232B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13669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2000" y="1044000"/>
            <a:ext cx="4212000" cy="504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64000" y="1044000"/>
            <a:ext cx="4212000" cy="504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8D6AC50-C038-4F8F-AEAA-2024A1C1D468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3567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2000" y="1044000"/>
            <a:ext cx="4212000" cy="6480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52000" y="1692275"/>
            <a:ext cx="4212000" cy="4392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464000" y="1044000"/>
            <a:ext cx="4212000" cy="648000"/>
          </a:xfrm>
        </p:spPr>
        <p:txBody>
          <a:bodyPr anchor="b">
            <a:no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464000" y="1692275"/>
            <a:ext cx="4212000" cy="4392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7B76193-501B-42CF-88D5-3855BE1EE7DE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6050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291FF0B-36E7-409A-8292-AAAE4AE6B44B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52342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87200"/>
            <a:ext cx="8229600" cy="648000"/>
          </a:xfrm>
        </p:spPr>
        <p:txBody>
          <a:bodyPr anchor="ctr">
            <a:normAutofit/>
          </a:bodyPr>
          <a:lstStyle>
            <a:lvl1pPr algn="l">
              <a:defRPr sz="18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63688" y="908720"/>
            <a:ext cx="5486400" cy="410445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771494"/>
            <a:ext cx="5486400" cy="400705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14A7908-2115-4B05-B11A-3599988F009F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98683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426" y="200186"/>
            <a:ext cx="5276335" cy="64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r="1648"/>
          <a:stretch/>
        </p:blipFill>
        <p:spPr bwMode="auto">
          <a:xfrm>
            <a:off x="173616" y="3137522"/>
            <a:ext cx="3488810" cy="1056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exte deux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45457" y="1808977"/>
            <a:ext cx="4140000" cy="4481464"/>
          </a:xfrm>
          <a:prstGeom prst="rect">
            <a:avLst/>
          </a:prstGeom>
        </p:spPr>
        <p:txBody>
          <a:bodyPr lIns="72009" tIns="36005" rIns="72009" bIns="36005">
            <a:normAutofit/>
          </a:bodyPr>
          <a:lstStyle>
            <a:lvl1pPr marL="0" indent="0">
              <a:buFontTx/>
              <a:buNone/>
              <a:defRPr sz="2400" b="1">
                <a:solidFill>
                  <a:srgbClr val="2A7F86"/>
                </a:solidFill>
                <a:latin typeface="Arial" pitchFamily="34" charset="0"/>
                <a:cs typeface="Arial" pitchFamily="34" charset="0"/>
              </a:defRPr>
            </a:lvl1pPr>
            <a:lvl2pPr marL="742878" indent="-285722">
              <a:buClr>
                <a:srgbClr val="D20000"/>
              </a:buClr>
              <a:buSzPct val="80000"/>
              <a:buFont typeface="Wingdings" pitchFamily="2" charset="2"/>
              <a:buChar char="n"/>
              <a:defRPr sz="2000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C00000"/>
              </a:buClr>
              <a:defRPr sz="1800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3pPr>
            <a:lvl4pPr marL="1600044" indent="-228577">
              <a:buClr>
                <a:srgbClr val="C00000"/>
              </a:buClr>
              <a:buFont typeface="Arial" pitchFamily="34" charset="0"/>
              <a:buChar char="–"/>
              <a:defRPr sz="1600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10" name="Espace réservé du contenu 7"/>
          <p:cNvSpPr>
            <a:spLocks noGrp="1"/>
          </p:cNvSpPr>
          <p:nvPr>
            <p:ph sz="quarter" idx="21"/>
          </p:nvPr>
        </p:nvSpPr>
        <p:spPr>
          <a:xfrm>
            <a:off x="4859999" y="1808977"/>
            <a:ext cx="4140000" cy="4481464"/>
          </a:xfrm>
          <a:prstGeom prst="rect">
            <a:avLst/>
          </a:prstGeom>
        </p:spPr>
        <p:txBody>
          <a:bodyPr lIns="72009" tIns="36005" rIns="72009" bIns="36005">
            <a:normAutofit/>
          </a:bodyPr>
          <a:lstStyle>
            <a:lvl1pPr marL="0" indent="0">
              <a:buFontTx/>
              <a:buNone/>
              <a:defRPr sz="2400" b="1">
                <a:solidFill>
                  <a:srgbClr val="2A7F86"/>
                </a:solidFill>
                <a:latin typeface="Arial" pitchFamily="34" charset="0"/>
                <a:cs typeface="Arial" pitchFamily="34" charset="0"/>
              </a:defRPr>
            </a:lvl1pPr>
            <a:lvl2pPr marL="742878" indent="-285722">
              <a:buClr>
                <a:srgbClr val="D20000"/>
              </a:buClr>
              <a:buSzPct val="80000"/>
              <a:buFont typeface="Wingdings" pitchFamily="2" charset="2"/>
              <a:buChar char="n"/>
              <a:defRPr sz="2000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C00000"/>
              </a:buClr>
              <a:defRPr sz="1800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3pPr>
            <a:lvl4pPr marL="1600044" indent="-228577">
              <a:buClr>
                <a:srgbClr val="C00000"/>
              </a:buClr>
              <a:buFont typeface="Arial" pitchFamily="34" charset="0"/>
              <a:buChar char="–"/>
              <a:defRPr sz="1600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41684" y="905761"/>
            <a:ext cx="8358315" cy="855103"/>
          </a:xfrm>
          <a:prstGeom prst="rect">
            <a:avLst/>
          </a:prstGeom>
        </p:spPr>
        <p:txBody>
          <a:bodyPr lIns="72009" tIns="36005" rIns="72009" bIns="36005" anchor="t">
            <a:normAutofit/>
          </a:bodyPr>
          <a:lstStyle>
            <a:lvl1pPr algn="l">
              <a:defRPr sz="2800" b="1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5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5C34646F-9492-4EE1-B710-612AE6EFC8AA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41684" y="905761"/>
            <a:ext cx="8358315" cy="855103"/>
          </a:xfrm>
          <a:prstGeom prst="rect">
            <a:avLst/>
          </a:prstGeom>
        </p:spPr>
        <p:txBody>
          <a:bodyPr lIns="72009" tIns="36005" rIns="72009" bIns="36005" anchor="t">
            <a:normAutofit/>
          </a:bodyPr>
          <a:lstStyle>
            <a:lvl1pPr algn="l">
              <a:defRPr sz="2800" b="1">
                <a:solidFill>
                  <a:srgbClr val="44433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C13987C-B4D4-4E00-BE35-BD825A1B5C51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D5B5721-60A4-43C7-A1B5-E6679D33E6E7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4124" y="181253"/>
            <a:ext cx="8229600" cy="46166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sz="2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459076" y="1459246"/>
            <a:ext cx="8227724" cy="45453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8604448" y="6516000"/>
            <a:ext cx="392090" cy="198000"/>
          </a:xfrm>
        </p:spPr>
        <p:txBody>
          <a:bodyPr/>
          <a:lstStyle/>
          <a:p>
            <a:fld id="{2BB4E7CF-75F0-456B-AE69-7AB2C9AECD68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A0A62A3-00C0-4051-A311-7656F264A630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34615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E444A-64BB-4F9F-88A0-9534865855F4}" type="datetime1">
              <a:rPr lang="en-US" smtClean="0"/>
              <a:t>3/4/2020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429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BBB-D8D5-4E32-8DEC-437AA703BFE9}" type="datetime1">
              <a:rPr lang="en-US" smtClean="0"/>
              <a:t>3/4/2020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A5D2-E5D7-4DB3-8EBF-AAEDA1C53C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27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0677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00547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F9A1A-3389-4745-8AD4-57E682F23A7F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888543" y="6501719"/>
            <a:ext cx="2045334" cy="185191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 b="1" i="0">
                <a:solidFill>
                  <a:srgbClr val="3B959E"/>
                </a:solidFill>
                <a:latin typeface="Tahoma"/>
                <a:cs typeface="Tahoma"/>
              </a:defRPr>
            </a:lvl1pPr>
          </a:lstStyle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sz="650" b="0" spc="-5" dirty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spc="-5" dirty="0"/>
              <a:t>Crédit Foncier Immobilier </a:t>
            </a:r>
            <a:r>
              <a:rPr dirty="0"/>
              <a:t>– </a:t>
            </a:r>
            <a:r>
              <a:rPr spc="-5" dirty="0"/>
              <a:t>Expertise </a:t>
            </a:r>
            <a:r>
              <a:rPr sz="650" b="0" spc="-5" dirty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sz="650" b="0" spc="65" dirty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sz="650" b="0" dirty="0">
                <a:solidFill>
                  <a:srgbClr val="1D1D1B"/>
                </a:solidFill>
                <a:latin typeface="Tahoma"/>
                <a:cs typeface="Tahoma"/>
              </a:rPr>
              <a:t>‹N°›</a:t>
            </a:fld>
            <a:endParaRPr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3404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141013_bandeau_PPT_SUITE_CFI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5104"/>
            <a:ext cx="9144000" cy="107289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8424936" cy="5073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419872" y="6521365"/>
            <a:ext cx="3600400" cy="195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04448" y="6511128"/>
            <a:ext cx="392090" cy="216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2BB4E7CF-75F0-456B-AE69-7AB2C9AECD6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51520" y="836712"/>
            <a:ext cx="7920880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8172400" y="404664"/>
            <a:ext cx="576064" cy="432048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e la date 16"/>
          <p:cNvSpPr>
            <a:spLocks noGrp="1"/>
          </p:cNvSpPr>
          <p:nvPr>
            <p:ph type="dt" sz="half" idx="2"/>
          </p:nvPr>
        </p:nvSpPr>
        <p:spPr>
          <a:xfrm>
            <a:off x="1979712" y="6520948"/>
            <a:ext cx="1403234" cy="19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1pPr>
          </a:lstStyle>
          <a:p>
            <a:fld id="{5BD9E646-A12C-479B-926D-81908C1303B9}" type="datetime1">
              <a:rPr lang="en-US" smtClean="0"/>
              <a:t>3/4/2020</a:t>
            </a:fld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807" y="6527061"/>
            <a:ext cx="531943" cy="19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35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778" r:id="rId11"/>
    <p:sldLayoutId id="2147483781" r:id="rId12"/>
    <p:sldLayoutId id="2147483784" r:id="rId13"/>
    <p:sldLayoutId id="2147483785" r:id="rId14"/>
    <p:sldLayoutId id="2147483788" r:id="rId15"/>
    <p:sldLayoutId id="2147483810" r:id="rId16"/>
    <p:sldLayoutId id="2147483813" r:id="rId17"/>
    <p:sldLayoutId id="2147483815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Tahoma"/>
          <a:ea typeface="+mj-ea"/>
          <a:cs typeface="Tahoma"/>
        </a:defRPr>
      </a:lvl1pPr>
    </p:titleStyle>
    <p:bodyStyle>
      <a:lvl1pPr marL="182563" indent="-182563" algn="l" defTabSz="914400" rtl="0" eaLnBrk="1" latinLnBrk="0" hangingPunct="1">
        <a:spcBef>
          <a:spcPct val="20000"/>
        </a:spcBef>
        <a:buClr>
          <a:schemeClr val="tx2"/>
        </a:buClr>
        <a:buSzPct val="120000"/>
        <a:buFont typeface="Wingdings" charset="2"/>
        <a:buChar char="§"/>
        <a:defRPr sz="1600" kern="1200">
          <a:solidFill>
            <a:schemeClr val="tx1"/>
          </a:solidFill>
          <a:latin typeface="Tahoma"/>
          <a:ea typeface="+mn-ea"/>
          <a:cs typeface="Tahoma"/>
        </a:defRPr>
      </a:lvl1pPr>
      <a:lvl2pPr marL="538163" indent="-182563" algn="l" defTabSz="914400" rtl="0" eaLnBrk="1" latinLnBrk="0" hangingPunct="1">
        <a:spcBef>
          <a:spcPct val="20000"/>
        </a:spcBef>
        <a:buClr>
          <a:schemeClr val="accent4"/>
        </a:buClr>
        <a:buSzPct val="120000"/>
        <a:buFont typeface="Wingdings" charset="2"/>
        <a:buChar char="§"/>
        <a:defRPr sz="1400" kern="1200">
          <a:solidFill>
            <a:schemeClr val="tx1"/>
          </a:solidFill>
          <a:latin typeface="Tahoma"/>
          <a:ea typeface="+mn-ea"/>
          <a:cs typeface="Tahoma"/>
        </a:defRPr>
      </a:lvl2pPr>
      <a:lvl3pPr marL="1081088" indent="-166688" algn="l" defTabSz="914400" rtl="0" eaLnBrk="1" latinLnBrk="0" hangingPunct="1">
        <a:spcBef>
          <a:spcPct val="20000"/>
        </a:spcBef>
        <a:buClr>
          <a:schemeClr val="accent1"/>
        </a:buClr>
        <a:buSzPct val="120000"/>
        <a:buFont typeface="Wingdings" charset="2"/>
        <a:buChar char="§"/>
        <a:defRPr sz="1200" kern="1200">
          <a:solidFill>
            <a:schemeClr val="tx1"/>
          </a:solidFill>
          <a:latin typeface="Tahoma"/>
          <a:ea typeface="+mn-ea"/>
          <a:cs typeface="Tahoma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Tahoma"/>
          <a:ea typeface="+mn-ea"/>
          <a:cs typeface="Tahoma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charset="2"/>
        <a:buChar char="§"/>
        <a:defRPr sz="1100" kern="1200">
          <a:solidFill>
            <a:schemeClr val="accent4"/>
          </a:solidFill>
          <a:latin typeface="Tahoma"/>
          <a:ea typeface="+mn-ea"/>
          <a:cs typeface="Tahom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CFI%20-%20SecurFinancement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mailto:nicolas.debucy@creditfoncierimmobilier.fr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8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1122" y="301239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 – Caisse Epargne Grand Est Europe  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" y="2623166"/>
            <a:ext cx="9028337" cy="373876"/>
          </a:xfrm>
          <a:prstGeom prst="rect">
            <a:avLst/>
          </a:prstGeom>
        </p:spPr>
        <p:txBody>
          <a:bodyPr/>
          <a:lstStyle/>
          <a:p>
            <a:pPr algn="ctr" defTabSz="914400">
              <a:spcAft>
                <a:spcPts val="600"/>
              </a:spcAft>
            </a:pPr>
            <a:r>
              <a:rPr lang="fr-FR" dirty="0" smtClean="0">
                <a:solidFill>
                  <a:schemeClr val="bg1"/>
                </a:solidFill>
                <a:ea typeface="+mj-ea"/>
                <a:cs typeface="Calibri" panose="020F0502020204030204" pitchFamily="34" charset="0"/>
              </a:rPr>
              <a:t>Crédit Foncier Immobilier une société du groupe BPCE </a:t>
            </a:r>
            <a:endParaRPr lang="fr-FR" dirty="0">
              <a:solidFill>
                <a:schemeClr val="bg1"/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043719" y="4838700"/>
            <a:ext cx="21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1"/>
                </a:solidFill>
              </a:rPr>
              <a:t>*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AutoShape 4" descr="RÃ©sultat de recherche d'images pour &quot;logo caisse epargne idf&quot;"/>
          <p:cNvSpPr>
            <a:spLocks noChangeAspect="1" noChangeArrowheads="1"/>
          </p:cNvSpPr>
          <p:nvPr/>
        </p:nvSpPr>
        <p:spPr bwMode="auto">
          <a:xfrm>
            <a:off x="155575" y="-1444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15247" y="5831787"/>
            <a:ext cx="1089703" cy="485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50" dirty="0">
              <a:solidFill>
                <a:schemeClr val="tx1"/>
              </a:solidFill>
            </a:endParaRPr>
          </a:p>
        </p:txBody>
      </p:sp>
      <p:pic>
        <p:nvPicPr>
          <p:cNvPr id="17" name="Picture 2" descr="\\FSCFFDRT\Directions\CFF CFI_DEV_BPCE DRT\8_LOGOS\CAISSE D'EPARGNE\CE Grand Est Europ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809" y="5946087"/>
            <a:ext cx="1459158" cy="89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394583"/>
            <a:ext cx="8358053" cy="39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1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498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8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1122" y="301239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4629" r="2098" b="22315"/>
          <a:stretch/>
        </p:blipFill>
        <p:spPr bwMode="auto">
          <a:xfrm>
            <a:off x="281122" y="975943"/>
            <a:ext cx="8519978" cy="202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2571" y="3616020"/>
            <a:ext cx="8017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7F86"/>
                </a:solidFill>
              </a:rPr>
              <a:t>CFI devient filiale de BPCE SA , intégrée au Pôle SEF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srgbClr val="007F8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7F86"/>
                </a:solidFill>
              </a:rPr>
              <a:t>Son développement s’appuie sur les conclusions de la revue stratégique, élaborée avec </a:t>
            </a:r>
            <a:r>
              <a:rPr lang="fr-FR" b="1" dirty="0" smtClean="0">
                <a:solidFill>
                  <a:srgbClr val="007F86"/>
                </a:solidFill>
              </a:rPr>
              <a:t>BPCE</a:t>
            </a:r>
            <a:endParaRPr lang="fr-FR" b="1" dirty="0">
              <a:solidFill>
                <a:srgbClr val="007F86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2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3899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8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1122" y="301239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8" r="1669" b="22508"/>
          <a:stretch/>
        </p:blipFill>
        <p:spPr bwMode="auto">
          <a:xfrm>
            <a:off x="281126" y="1038225"/>
            <a:ext cx="8359107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6924674" y="4922294"/>
            <a:ext cx="2219337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Estimations</a:t>
            </a:r>
          </a:p>
          <a:p>
            <a:endParaRPr lang="fr-FR" sz="11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 smtClean="0"/>
              <a:t>12 337 estimations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 smtClean="0"/>
              <a:t>2,8 Md€ d’actifs expertisés </a:t>
            </a:r>
            <a:endParaRPr lang="fr-FR" sz="1200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417846" y="4934581"/>
            <a:ext cx="1782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Résidentiel</a:t>
            </a:r>
          </a:p>
          <a:p>
            <a:endParaRPr lang="fr-FR" sz="11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100" dirty="0" smtClean="0"/>
              <a:t>21 ans d’expérience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100" dirty="0" smtClean="0"/>
              <a:t>1900 ventes de biens Neufs et Anciens</a:t>
            </a:r>
            <a:endParaRPr lang="fr-F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18" y="3900260"/>
            <a:ext cx="8359111" cy="102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486037" y="4942606"/>
            <a:ext cx="2324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Capital </a:t>
            </a:r>
            <a:r>
              <a:rPr lang="fr-FR" sz="1200" b="1" dirty="0" err="1" smtClean="0"/>
              <a:t>Markets</a:t>
            </a:r>
            <a:r>
              <a:rPr lang="fr-FR" sz="1200" b="1" dirty="0" smtClean="0"/>
              <a:t> </a:t>
            </a:r>
          </a:p>
          <a:p>
            <a:endParaRPr lang="fr-FR" sz="12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100" dirty="0"/>
              <a:t>3</a:t>
            </a:r>
            <a:r>
              <a:rPr lang="fr-FR" sz="1100" dirty="0" smtClean="0"/>
              <a:t>3 transactions actées pour un volume d’environ 700 M€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100" dirty="0" smtClean="0"/>
              <a:t>80 % de taux de réussite lors de nos mandats </a:t>
            </a:r>
            <a:r>
              <a:rPr lang="fr-FR" sz="1100" dirty="0" err="1" smtClean="0"/>
              <a:t>co</a:t>
            </a:r>
            <a:r>
              <a:rPr lang="fr-FR" sz="1100" dirty="0" smtClean="0"/>
              <a:t>-exclusifs</a:t>
            </a:r>
            <a:endParaRPr lang="fr-FR" sz="1200" dirty="0"/>
          </a:p>
        </p:txBody>
      </p:sp>
      <p:sp>
        <p:nvSpPr>
          <p:cNvPr id="5" name="ZoneTexte 4"/>
          <p:cNvSpPr txBox="1"/>
          <p:nvPr/>
        </p:nvSpPr>
        <p:spPr>
          <a:xfrm>
            <a:off x="4914900" y="4922294"/>
            <a:ext cx="20097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Expertise</a:t>
            </a:r>
          </a:p>
          <a:p>
            <a:endParaRPr lang="fr-FR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 smtClean="0"/>
              <a:t>1</a:t>
            </a:r>
            <a:r>
              <a:rPr lang="fr-FR" sz="1100" baseline="30000" dirty="0" smtClean="0"/>
              <a:t>er</a:t>
            </a:r>
            <a:r>
              <a:rPr lang="fr-FR" sz="1100" dirty="0" smtClean="0"/>
              <a:t> expert OPCI-SCPI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 smtClean="0"/>
              <a:t>52 % d’actifs expertisés en tertiaire, 48 % en résidentiel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 smtClean="0"/>
              <a:t> 8 701 expertises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200" dirty="0" smtClean="0"/>
          </a:p>
          <a:p>
            <a:endParaRPr lang="fr-FR" sz="1200" dirty="0"/>
          </a:p>
        </p:txBody>
      </p:sp>
      <p:sp>
        <p:nvSpPr>
          <p:cNvPr id="7" name="Rectangle 6"/>
          <p:cNvSpPr/>
          <p:nvPr/>
        </p:nvSpPr>
        <p:spPr>
          <a:xfrm>
            <a:off x="281127" y="3852862"/>
            <a:ext cx="8580750" cy="2238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3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715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7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1122" y="301238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935039"/>
            <a:ext cx="8450263" cy="4810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089498" y="5681990"/>
            <a:ext cx="3589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Crédit Foncier Immobilier - Conseil &amp; Expertise</a:t>
            </a:r>
          </a:p>
          <a:p>
            <a:r>
              <a:rPr lang="fr-FR" sz="1400" dirty="0" smtClean="0"/>
              <a:t>Crédit Foncier Immobilier - Commercialisation</a:t>
            </a:r>
            <a:endParaRPr lang="fr-FR" sz="14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4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6007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7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9" r="6793" b="33890"/>
          <a:stretch/>
        </p:blipFill>
        <p:spPr bwMode="auto">
          <a:xfrm>
            <a:off x="281122" y="1050878"/>
            <a:ext cx="8385206" cy="253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81122" y="301238"/>
            <a:ext cx="8753696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 Pôle Expertise &amp; Estimation 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pic>
        <p:nvPicPr>
          <p:cNvPr id="2050" name="Picture 2" descr="Experti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0" y="3898639"/>
            <a:ext cx="10477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sti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613" y="3898639"/>
            <a:ext cx="10477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onseil &amp; Aud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829" y="3898639"/>
            <a:ext cx="10477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20472" y="4984780"/>
            <a:ext cx="1401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2E8B92"/>
                </a:solidFill>
                <a:latin typeface="Verdana"/>
              </a:rPr>
              <a:t>Expertise</a:t>
            </a:r>
            <a:endParaRPr lang="fr-FR" b="1" dirty="0">
              <a:solidFill>
                <a:srgbClr val="2E8B92"/>
              </a:solidFill>
              <a:effectLst/>
              <a:latin typeface="Verdan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2459" y="4974965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2E8B92"/>
                </a:solidFill>
                <a:latin typeface="Verdana"/>
              </a:rPr>
              <a:t>Estimation</a:t>
            </a:r>
            <a:endParaRPr lang="fr-FR" b="1" dirty="0">
              <a:solidFill>
                <a:srgbClr val="2E8B92"/>
              </a:solidFill>
              <a:effectLst/>
              <a:latin typeface="Verdan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8112" y="4994595"/>
            <a:ext cx="216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2E8B92"/>
                </a:solidFill>
                <a:latin typeface="Verdana"/>
              </a:rPr>
              <a:t>Conseil &amp; Audit</a:t>
            </a:r>
            <a:endParaRPr lang="fr-FR" b="1" dirty="0">
              <a:solidFill>
                <a:srgbClr val="2E8B92"/>
              </a:solidFill>
              <a:effectLst/>
              <a:latin typeface="Verdana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5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4358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330232" y="1105469"/>
            <a:ext cx="8010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4" tIns="46032" rIns="92064" bIns="46032"/>
          <a:lstStyle>
            <a:defPPr>
              <a:defRPr lang="fr-FR"/>
            </a:defPPr>
            <a:lvl1pPr marL="2857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1400" b="1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  <a:ea typeface="+mj-ea"/>
                <a:cs typeface="Tahoma"/>
              </a:defRPr>
            </a:lvl1pPr>
          </a:lstStyle>
          <a:p>
            <a:pPr marL="0" indent="0" algn="ctr">
              <a:buNone/>
            </a:pPr>
            <a:r>
              <a:rPr lang="fr-FR" sz="1600" dirty="0">
                <a:solidFill>
                  <a:schemeClr val="bg1"/>
                </a:solidFill>
              </a:rPr>
              <a:t>Une </a:t>
            </a:r>
            <a:r>
              <a:rPr lang="fr-FR" sz="1600" dirty="0" smtClean="0">
                <a:solidFill>
                  <a:schemeClr val="bg1"/>
                </a:solidFill>
              </a:rPr>
              <a:t>optimisation immobilière qui </a:t>
            </a:r>
            <a:r>
              <a:rPr lang="fr-FR" sz="1600" dirty="0">
                <a:solidFill>
                  <a:schemeClr val="bg1"/>
                </a:solidFill>
              </a:rPr>
              <a:t>passe par </a:t>
            </a:r>
            <a:r>
              <a:rPr lang="fr-FR" sz="1600" dirty="0" smtClean="0">
                <a:solidFill>
                  <a:schemeClr val="bg1"/>
                </a:solidFill>
              </a:rPr>
              <a:t>3 </a:t>
            </a:r>
            <a:r>
              <a:rPr lang="fr-FR" sz="1600" dirty="0">
                <a:solidFill>
                  <a:schemeClr val="bg1"/>
                </a:solidFill>
              </a:rPr>
              <a:t>grands axes de travail alternatifs </a:t>
            </a:r>
            <a:endParaRPr lang="fr-FR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1600" dirty="0" smtClean="0">
                <a:solidFill>
                  <a:schemeClr val="bg1"/>
                </a:solidFill>
              </a:rPr>
              <a:t>ou </a:t>
            </a:r>
            <a:r>
              <a:rPr lang="fr-FR" sz="1600" dirty="0">
                <a:solidFill>
                  <a:schemeClr val="bg1"/>
                </a:solidFill>
              </a:rPr>
              <a:t>complémentaires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81122" y="301238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 Expertise &amp; Estimation 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3336535783"/>
              </p:ext>
            </p:extLst>
          </p:nvPr>
        </p:nvGraphicFramePr>
        <p:xfrm>
          <a:off x="281122" y="4353636"/>
          <a:ext cx="8129231" cy="1877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6" b="20989"/>
          <a:stretch/>
        </p:blipFill>
        <p:spPr bwMode="auto">
          <a:xfrm>
            <a:off x="281122" y="982639"/>
            <a:ext cx="8576276" cy="337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8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1122" y="301238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 Conseil &amp; Audit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t="27242" r="6963" b="21192"/>
          <a:stretch/>
        </p:blipFill>
        <p:spPr bwMode="auto">
          <a:xfrm>
            <a:off x="330232" y="1105469"/>
            <a:ext cx="8185925" cy="289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095" y="2995645"/>
            <a:ext cx="5270054" cy="348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330232" y="1105469"/>
            <a:ext cx="8010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4" tIns="46032" rIns="92064" bIns="46032"/>
          <a:lstStyle>
            <a:defPPr>
              <a:defRPr lang="fr-FR"/>
            </a:defPPr>
            <a:lvl1pPr marL="2857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1400" b="1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  <a:ea typeface="+mj-ea"/>
                <a:cs typeface="Tahoma"/>
              </a:defRPr>
            </a:lvl1pPr>
          </a:lstStyle>
          <a:p>
            <a:pPr marL="0" indent="0" algn="ctr">
              <a:buNone/>
            </a:pPr>
            <a:r>
              <a:rPr lang="fr-FR" sz="1600" dirty="0">
                <a:solidFill>
                  <a:schemeClr val="bg1"/>
                </a:solidFill>
              </a:rPr>
              <a:t>Une </a:t>
            </a:r>
            <a:r>
              <a:rPr lang="fr-FR" sz="1600" dirty="0" smtClean="0">
                <a:solidFill>
                  <a:schemeClr val="bg1"/>
                </a:solidFill>
              </a:rPr>
              <a:t>optimisation immobilière qui </a:t>
            </a:r>
            <a:r>
              <a:rPr lang="fr-FR" sz="1600" dirty="0">
                <a:solidFill>
                  <a:schemeClr val="bg1"/>
                </a:solidFill>
              </a:rPr>
              <a:t>passe par </a:t>
            </a:r>
            <a:r>
              <a:rPr lang="fr-FR" sz="1600" dirty="0" smtClean="0">
                <a:solidFill>
                  <a:schemeClr val="bg1"/>
                </a:solidFill>
              </a:rPr>
              <a:t>3 </a:t>
            </a:r>
            <a:r>
              <a:rPr lang="fr-FR" sz="1600" dirty="0">
                <a:solidFill>
                  <a:schemeClr val="bg1"/>
                </a:solidFill>
              </a:rPr>
              <a:t>grands axes de travail alternatifs </a:t>
            </a:r>
            <a:endParaRPr lang="fr-FR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1600" dirty="0" smtClean="0">
                <a:solidFill>
                  <a:schemeClr val="bg1"/>
                </a:solidFill>
              </a:rPr>
              <a:t>ou </a:t>
            </a:r>
            <a:r>
              <a:rPr lang="fr-FR" sz="1600" dirty="0">
                <a:solidFill>
                  <a:schemeClr val="bg1"/>
                </a:solidFill>
              </a:rPr>
              <a:t>complémentaires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03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1122" y="301238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 Conseil &amp; Audit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0232" y="1105469"/>
            <a:ext cx="8010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4" tIns="46032" rIns="92064" bIns="46032"/>
          <a:lstStyle>
            <a:defPPr>
              <a:defRPr lang="fr-FR"/>
            </a:defPPr>
            <a:lvl1pPr marL="2857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1400" b="1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  <a:ea typeface="+mj-ea"/>
                <a:cs typeface="Tahoma"/>
              </a:defRPr>
            </a:lvl1pPr>
          </a:lstStyle>
          <a:p>
            <a:pPr marL="0" indent="0" algn="ctr">
              <a:buNone/>
            </a:pPr>
            <a:endParaRPr lang="fr-FR" sz="1600" dirty="0">
              <a:solidFill>
                <a:schemeClr val="bg1"/>
              </a:solidFill>
            </a:endParaRPr>
          </a:p>
        </p:txBody>
      </p:sp>
      <p:graphicFrame>
        <p:nvGraphicFramePr>
          <p:cNvPr id="16" name="Diagramme 15"/>
          <p:cNvGraphicFramePr/>
          <p:nvPr>
            <p:extLst>
              <p:ext uri="{D42A27DB-BD31-4B8C-83A1-F6EECF244321}">
                <p14:modId xmlns:p14="http://schemas.microsoft.com/office/powerpoint/2010/main" val="1325330404"/>
              </p:ext>
            </p:extLst>
          </p:nvPr>
        </p:nvGraphicFramePr>
        <p:xfrm>
          <a:off x="714504" y="1649452"/>
          <a:ext cx="667712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Rectangle 16"/>
          <p:cNvSpPr/>
          <p:nvPr/>
        </p:nvSpPr>
        <p:spPr>
          <a:xfrm>
            <a:off x="281122" y="924610"/>
            <a:ext cx="79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Les leviers existants pour la mise en œuvre d’une </a:t>
            </a:r>
            <a:r>
              <a:rPr lang="fr-FR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stratégie </a:t>
            </a:r>
            <a:r>
              <a:rPr lang="fr-FR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immobilière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848350" y="2457450"/>
            <a:ext cx="35133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Valoriser son patrimoine</a:t>
            </a:r>
            <a:endParaRPr lang="fr-FR" sz="1000" b="1" dirty="0" smtClean="0">
              <a:solidFill>
                <a:srgbClr val="FF0000"/>
              </a:solidFill>
            </a:endParaRP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Valeur vénale et/ou locative 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Valeur en l’état poursuite d’usage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Valeur sur la base de scénarios de redéploiement </a:t>
            </a:r>
          </a:p>
          <a:p>
            <a:pPr lvl="1" indent="0"/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      ou reconversion </a:t>
            </a:r>
            <a:endParaRPr lang="fr-FR" sz="1000" dirty="0"/>
          </a:p>
        </p:txBody>
      </p:sp>
      <p:sp>
        <p:nvSpPr>
          <p:cNvPr id="19" name="ZoneTexte 18"/>
          <p:cNvSpPr txBox="1"/>
          <p:nvPr/>
        </p:nvSpPr>
        <p:spPr>
          <a:xfrm>
            <a:off x="6076951" y="3822142"/>
            <a:ext cx="3180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Rationaliser son immobilier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Déterminer les surfaces adaptées à vos besoins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Solutions techniques pour redimensionner votre immobilier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Etudes occupationnelles, fonctionnelles et techniques des locaux </a:t>
            </a:r>
            <a:endParaRPr lang="fr-FR" sz="1000" dirty="0"/>
          </a:p>
        </p:txBody>
      </p:sp>
      <p:sp>
        <p:nvSpPr>
          <p:cNvPr id="20" name="ZoneTexte 19"/>
          <p:cNvSpPr txBox="1"/>
          <p:nvPr/>
        </p:nvSpPr>
        <p:spPr>
          <a:xfrm>
            <a:off x="4485359" y="1417118"/>
            <a:ext cx="3000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Inventaire du patrimoine</a:t>
            </a:r>
            <a:endParaRPr lang="fr-FR" sz="1000" b="1" dirty="0" smtClean="0">
              <a:solidFill>
                <a:srgbClr val="FF0000"/>
              </a:solidFill>
            </a:endParaRP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Qualité des occupants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Grandes caractéristiques du patrimoine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Audit technique du parc  immobilier  </a:t>
            </a:r>
            <a:endParaRPr lang="fr-FR" sz="1000" dirty="0"/>
          </a:p>
        </p:txBody>
      </p:sp>
      <p:sp>
        <p:nvSpPr>
          <p:cNvPr id="21" name="ZoneTexte 20"/>
          <p:cNvSpPr txBox="1"/>
          <p:nvPr/>
        </p:nvSpPr>
        <p:spPr>
          <a:xfrm>
            <a:off x="4733015" y="5164394"/>
            <a:ext cx="3981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lvl="1" indent="-171450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Déménager</a:t>
            </a:r>
            <a:endParaRPr lang="fr-FR" sz="1000" b="1" dirty="0" smtClean="0">
              <a:solidFill>
                <a:srgbClr val="FF0000"/>
              </a:solidFill>
            </a:endParaRP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Déterminer le secteur de réimplantation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Arbitrer entre location et acquisition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Choix de locaux anciens ou neufs/ à construire ? </a:t>
            </a:r>
            <a:endParaRPr lang="fr-FR" sz="1000" dirty="0"/>
          </a:p>
        </p:txBody>
      </p:sp>
      <p:sp>
        <p:nvSpPr>
          <p:cNvPr id="22" name="ZoneTexte 21"/>
          <p:cNvSpPr txBox="1"/>
          <p:nvPr/>
        </p:nvSpPr>
        <p:spPr>
          <a:xfrm>
            <a:off x="-428625" y="5173919"/>
            <a:ext cx="4229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lvl="1" indent="-171450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Construire ou rénover</a:t>
            </a:r>
            <a:endParaRPr lang="fr-FR" sz="1000" b="1" dirty="0" smtClean="0">
              <a:solidFill>
                <a:srgbClr val="FF0000"/>
              </a:solidFill>
            </a:endParaRP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Définition du besoin utilisateur 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Définir la solution fonctionnelle 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Contrôle de la qualité et adéquation du projet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Pilotage du projet par CFI  (respect des engagements qualités, coûts et délais </a:t>
            </a:r>
            <a:endParaRPr lang="fr-FR" sz="1000" dirty="0"/>
          </a:p>
        </p:txBody>
      </p:sp>
      <p:sp>
        <p:nvSpPr>
          <p:cNvPr id="23" name="ZoneTexte 22"/>
          <p:cNvSpPr txBox="1"/>
          <p:nvPr/>
        </p:nvSpPr>
        <p:spPr>
          <a:xfrm>
            <a:off x="9537" y="1457391"/>
            <a:ext cx="30003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Céder des locaux libérés</a:t>
            </a:r>
            <a:endParaRPr lang="fr-FR" sz="1000" b="1" dirty="0" smtClean="0">
              <a:solidFill>
                <a:srgbClr val="FF0000"/>
              </a:solidFill>
            </a:endParaRP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Déterminer la valeur  de  marché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Construire les scénarios de valorisation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Créer véhicule de portage </a:t>
            </a:r>
          </a:p>
          <a:p>
            <a:pPr marL="627063" lvl="1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Déterminer la stratégie de cession</a:t>
            </a:r>
            <a:endParaRPr lang="fr-FR" sz="1000" dirty="0"/>
          </a:p>
        </p:txBody>
      </p:sp>
      <p:sp>
        <p:nvSpPr>
          <p:cNvPr id="24" name="ZoneTexte 23"/>
          <p:cNvSpPr txBox="1"/>
          <p:nvPr/>
        </p:nvSpPr>
        <p:spPr>
          <a:xfrm>
            <a:off x="-428625" y="3092886"/>
            <a:ext cx="3038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lvl="1" indent="-171450">
              <a:buFont typeface="Wingdings" panose="05000000000000000000" pitchFamily="2" charset="2"/>
              <a:buChar char="Ø"/>
            </a:pPr>
            <a:r>
              <a:rPr lang="fr-FR" sz="1000" b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Donner à bail ou renégocier les baux</a:t>
            </a:r>
            <a:endParaRPr lang="fr-FR" sz="1000" b="1" dirty="0" smtClean="0">
              <a:solidFill>
                <a:srgbClr val="FF0000"/>
              </a:solidFill>
            </a:endParaRP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Régime juridique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Typologie convention occupation 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Déterminer la valeur locative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Négocier termes du bail </a:t>
            </a:r>
          </a:p>
          <a:p>
            <a:pPr marL="1084263" lvl="2" indent="-171450">
              <a:buFont typeface="Wingdings" panose="05000000000000000000" pitchFamily="2" charset="2"/>
              <a:buChar char="ü"/>
            </a:pPr>
            <a:r>
              <a:rPr lang="fr-FR" sz="10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Résilier les baux </a:t>
            </a:r>
            <a:endParaRPr lang="fr-FR" sz="1000" dirty="0"/>
          </a:p>
        </p:txBody>
      </p:sp>
      <p:graphicFrame>
        <p:nvGraphicFramePr>
          <p:cNvPr id="25" name="Diagramme 24"/>
          <p:cNvGraphicFramePr/>
          <p:nvPr>
            <p:extLst>
              <p:ext uri="{D42A27DB-BD31-4B8C-83A1-F6EECF244321}">
                <p14:modId xmlns:p14="http://schemas.microsoft.com/office/powerpoint/2010/main" val="1883650845"/>
              </p:ext>
            </p:extLst>
          </p:nvPr>
        </p:nvGraphicFramePr>
        <p:xfrm>
          <a:off x="714504" y="1649452"/>
          <a:ext cx="667712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119062" y="1334280"/>
            <a:ext cx="1390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31C134"/>
                </a:solidFill>
              </a:rPr>
              <a:t>  Capital Market 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572012" y="1266147"/>
            <a:ext cx="1181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31C134"/>
                </a:solidFill>
              </a:rPr>
              <a:t>   Conseil </a:t>
            </a:r>
            <a:r>
              <a:rPr lang="fr-FR" sz="1000" b="1" dirty="0">
                <a:solidFill>
                  <a:srgbClr val="31C134"/>
                </a:solidFill>
              </a:rPr>
              <a:t>&amp; Audit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985546" y="2319164"/>
            <a:ext cx="3171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31C134"/>
                </a:solidFill>
              </a:rPr>
              <a:t> Crédit Foncier Expertise </a:t>
            </a:r>
            <a:r>
              <a:rPr lang="fr-FR" sz="1000" b="1" dirty="0">
                <a:solidFill>
                  <a:srgbClr val="31C134"/>
                </a:solidFill>
              </a:rPr>
              <a:t>&amp; SEREXIM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261769" y="3699031"/>
            <a:ext cx="1223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31C134"/>
                </a:solidFill>
              </a:rPr>
              <a:t>Conseil </a:t>
            </a:r>
            <a:r>
              <a:rPr lang="fr-FR" sz="1000" b="1" dirty="0">
                <a:solidFill>
                  <a:srgbClr val="31C134"/>
                </a:solidFill>
              </a:rPr>
              <a:t>&amp; Audit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329238" y="5041282"/>
            <a:ext cx="10382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31C134"/>
                </a:solidFill>
              </a:rPr>
              <a:t> Conseil </a:t>
            </a:r>
            <a:r>
              <a:rPr lang="fr-FR" sz="1000" b="1" dirty="0">
                <a:solidFill>
                  <a:srgbClr val="31C134"/>
                </a:solidFill>
              </a:rPr>
              <a:t>&amp; Audit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2405" y="5041283"/>
            <a:ext cx="10382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31C134"/>
                </a:solidFill>
              </a:rPr>
              <a:t>Conseil &amp; Audit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19062" y="2969775"/>
            <a:ext cx="12049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rgbClr val="31C134"/>
                </a:solidFill>
              </a:rPr>
              <a:t>   Conseil </a:t>
            </a:r>
            <a:r>
              <a:rPr lang="fr-FR" sz="1000" b="1" dirty="0">
                <a:solidFill>
                  <a:srgbClr val="31C134"/>
                </a:solidFill>
              </a:rPr>
              <a:t>&amp; Audit</a:t>
            </a:r>
            <a:endParaRPr lang="fr-FR" sz="1000" dirty="0">
              <a:solidFill>
                <a:srgbClr val="31C134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8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7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56423" y="285597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Crédit </a:t>
            </a:r>
            <a:r>
              <a:rPr lang="fr-FR" sz="2400" b="1" dirty="0">
                <a:solidFill>
                  <a:srgbClr val="2A7F86"/>
                </a:solidFill>
              </a:rPr>
              <a:t>Foncier </a:t>
            </a:r>
            <a:r>
              <a:rPr lang="fr-FR" sz="2400" b="1" dirty="0" smtClean="0">
                <a:solidFill>
                  <a:srgbClr val="2A7F86"/>
                </a:solidFill>
              </a:rPr>
              <a:t>Immobilier -  Commercialisation  </a:t>
            </a:r>
            <a:r>
              <a:rPr lang="fr-FR" sz="2400" b="1" dirty="0">
                <a:solidFill>
                  <a:srgbClr val="2A7F86"/>
                </a:solidFill>
              </a:rPr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0" r="6866" b="33416"/>
          <a:stretch/>
        </p:blipFill>
        <p:spPr bwMode="auto">
          <a:xfrm>
            <a:off x="1612" y="996286"/>
            <a:ext cx="9140799" cy="226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apital Marke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72" y="3425668"/>
            <a:ext cx="10477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222" y="4667279"/>
            <a:ext cx="1687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2E8B92"/>
                </a:solidFill>
              </a:rPr>
              <a:t>Capital Markets</a:t>
            </a:r>
          </a:p>
        </p:txBody>
      </p:sp>
      <p:pic>
        <p:nvPicPr>
          <p:cNvPr id="1028" name="Picture 4" descr="RÃ©sidenti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958" y="3385772"/>
            <a:ext cx="10477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05862" y="4646221"/>
            <a:ext cx="1241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2E8B92"/>
                </a:solidFill>
                <a:cs typeface="Calibri" panose="020F0502020204030204" pitchFamily="34" charset="0"/>
              </a:rPr>
              <a:t>Résidentiel</a:t>
            </a:r>
            <a:endParaRPr lang="fr-FR" b="1" dirty="0">
              <a:solidFill>
                <a:srgbClr val="2E8B92"/>
              </a:solidFill>
              <a:effectLst/>
              <a:cs typeface="Calibri" panose="020F0502020204030204" pitchFamily="34" charset="0"/>
            </a:endParaRPr>
          </a:p>
        </p:txBody>
      </p:sp>
      <p:pic>
        <p:nvPicPr>
          <p:cNvPr id="6" name="Picture 2" descr="Vente et location de Bureau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3569895"/>
            <a:ext cx="10477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204240" y="4819679"/>
            <a:ext cx="1869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rgbClr val="2E8B92"/>
                </a:solidFill>
              </a:rPr>
              <a:t>Vente &amp; Location </a:t>
            </a:r>
          </a:p>
          <a:p>
            <a:pPr algn="ctr"/>
            <a:r>
              <a:rPr lang="fr-FR" b="1" dirty="0" smtClean="0">
                <a:solidFill>
                  <a:srgbClr val="2E8B92"/>
                </a:solidFill>
              </a:rPr>
              <a:t>Bureaux</a:t>
            </a:r>
            <a:endParaRPr lang="fr-FR" b="1" dirty="0">
              <a:solidFill>
                <a:srgbClr val="2E8B92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9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61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7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56423" y="285597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Crédit </a:t>
            </a:r>
            <a:r>
              <a:rPr lang="fr-FR" sz="2400" b="1" dirty="0">
                <a:solidFill>
                  <a:srgbClr val="2A7F86"/>
                </a:solidFill>
              </a:rPr>
              <a:t>Foncier </a:t>
            </a:r>
            <a:r>
              <a:rPr lang="fr-FR" sz="2400" b="1" dirty="0" smtClean="0">
                <a:solidFill>
                  <a:srgbClr val="2A7F86"/>
                </a:solidFill>
              </a:rPr>
              <a:t>Immobilier -  Capital Market   </a:t>
            </a:r>
            <a:r>
              <a:rPr lang="fr-FR" sz="2400" b="1" dirty="0">
                <a:solidFill>
                  <a:srgbClr val="2A7F86"/>
                </a:solidFill>
              </a:rPr>
              <a:t> 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6" b="13498"/>
          <a:stretch/>
        </p:blipFill>
        <p:spPr bwMode="auto">
          <a:xfrm>
            <a:off x="209013" y="1064525"/>
            <a:ext cx="8505440" cy="308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Espace réservé du contenu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657922"/>
              </p:ext>
            </p:extLst>
          </p:nvPr>
        </p:nvGraphicFramePr>
        <p:xfrm>
          <a:off x="611572" y="4148919"/>
          <a:ext cx="7920880" cy="1897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contenu 3"/>
          <p:cNvSpPr txBox="1">
            <a:spLocks/>
          </p:cNvSpPr>
          <p:nvPr/>
        </p:nvSpPr>
        <p:spPr>
          <a:xfrm>
            <a:off x="256422" y="2729992"/>
            <a:ext cx="844764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82563" indent="-18256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120000"/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1pPr>
            <a:lvl2pPr marL="538163" indent="-182563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SzPct val="120000"/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2pPr>
            <a:lvl3pPr marL="1081088" indent="-1666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20000"/>
              <a:buFont typeface="Wingdings" charset="2"/>
              <a:buChar char="§"/>
              <a:defRPr sz="12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Tahoma"/>
                <a:ea typeface="+mn-ea"/>
                <a:cs typeface="Tahoma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charset="2"/>
              <a:buChar char="§"/>
              <a:defRPr sz="1100" kern="1200">
                <a:solidFill>
                  <a:schemeClr val="accent4"/>
                </a:solidFill>
                <a:latin typeface="Tahoma"/>
                <a:ea typeface="+mn-ea"/>
                <a:cs typeface="Tahom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2813" fontAlgn="base">
              <a:spcAft>
                <a:spcPct val="0"/>
              </a:spcAft>
              <a:buClr>
                <a:schemeClr val="accent1"/>
              </a:buClr>
              <a:buSzPct val="100000"/>
              <a:buNone/>
            </a:pPr>
            <a:r>
              <a:rPr lang="fr-FR" b="1" dirty="0" smtClean="0">
                <a:solidFill>
                  <a:schemeClr val="bg1"/>
                </a:solidFill>
                <a:latin typeface="Century" panose="02040604050505020304" pitchFamily="18" charset="0"/>
                <a:ea typeface="+mj-ea"/>
              </a:rPr>
              <a:t>Le département Investissement accompagne les investisseurs français ou étrangers dans leurs projets à l’acquisition ou de vente de Bureaux, Locaux d’activités, Commerces ou Immeubles résidentiels</a:t>
            </a:r>
            <a:endParaRPr lang="fr-FR" b="1" dirty="0">
              <a:solidFill>
                <a:schemeClr val="bg1"/>
              </a:solidFill>
              <a:latin typeface="Century" panose="02040604050505020304" pitchFamily="18" charset="0"/>
              <a:ea typeface="+mj-ea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10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710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7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56423" y="285597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Crédit </a:t>
            </a:r>
            <a:r>
              <a:rPr lang="fr-FR" sz="2400" b="1" dirty="0">
                <a:solidFill>
                  <a:srgbClr val="2A7F86"/>
                </a:solidFill>
              </a:rPr>
              <a:t>Foncier </a:t>
            </a:r>
            <a:r>
              <a:rPr lang="fr-FR" sz="2400" b="1" dirty="0" smtClean="0">
                <a:solidFill>
                  <a:srgbClr val="2A7F86"/>
                </a:solidFill>
              </a:rPr>
              <a:t>Immobilier -  Bureaux </a:t>
            </a:r>
            <a:endParaRPr lang="fr-FR" sz="2400" b="1" dirty="0">
              <a:solidFill>
                <a:srgbClr val="2A7F8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3" b="16758"/>
          <a:stretch/>
        </p:blipFill>
        <p:spPr bwMode="auto">
          <a:xfrm>
            <a:off x="57772" y="1638795"/>
            <a:ext cx="8970579" cy="314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Diagramme 28"/>
          <p:cNvGraphicFramePr/>
          <p:nvPr>
            <p:extLst>
              <p:ext uri="{D42A27DB-BD31-4B8C-83A1-F6EECF244321}">
                <p14:modId xmlns:p14="http://schemas.microsoft.com/office/powerpoint/2010/main" val="1990202375"/>
              </p:ext>
            </p:extLst>
          </p:nvPr>
        </p:nvGraphicFramePr>
        <p:xfrm>
          <a:off x="389773" y="4655126"/>
          <a:ext cx="7827952" cy="1687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Espace réservé du numéro de diapositive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11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5973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2" y="68470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" y="42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74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40812" y="8472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" y="684705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" y="42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1" y="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40799" y="8507"/>
            <a:ext cx="0" cy="6834323"/>
          </a:xfrm>
          <a:custGeom>
            <a:avLst/>
            <a:gdLst/>
            <a:ahLst/>
            <a:cxnLst/>
            <a:rect l="l" t="t" r="r" b="b"/>
            <a:pathLst>
              <a:path h="5132070">
                <a:moveTo>
                  <a:pt x="0" y="0"/>
                </a:moveTo>
                <a:lnTo>
                  <a:pt x="0" y="5131650"/>
                </a:lnTo>
              </a:path>
            </a:pathLst>
          </a:custGeom>
          <a:ln w="6350">
            <a:solidFill>
              <a:srgbClr val="676D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56423" y="285597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Crédit </a:t>
            </a:r>
            <a:r>
              <a:rPr lang="fr-FR" sz="2400" b="1" dirty="0">
                <a:solidFill>
                  <a:srgbClr val="2A7F86"/>
                </a:solidFill>
              </a:rPr>
              <a:t>Foncier </a:t>
            </a:r>
            <a:r>
              <a:rPr lang="fr-FR" sz="2400" b="1" dirty="0" smtClean="0">
                <a:solidFill>
                  <a:srgbClr val="2A7F86"/>
                </a:solidFill>
              </a:rPr>
              <a:t>Immobilier -  Résidentiel </a:t>
            </a:r>
            <a:endParaRPr lang="fr-FR" sz="2400" b="1" dirty="0">
              <a:solidFill>
                <a:srgbClr val="2A7F86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8" b="13953"/>
          <a:stretch/>
        </p:blipFill>
        <p:spPr bwMode="auto">
          <a:xfrm>
            <a:off x="256422" y="1023582"/>
            <a:ext cx="8423553" cy="2934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95684" y="1514901"/>
            <a:ext cx="6939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Solutions </a:t>
            </a:r>
            <a:r>
              <a:rPr lang="fr-FR" b="1" dirty="0">
                <a:solidFill>
                  <a:schemeClr val="bg1"/>
                </a:solidFill>
              </a:rPr>
              <a:t>sur </a:t>
            </a:r>
            <a:r>
              <a:rPr lang="fr-FR" b="1" dirty="0" smtClean="0">
                <a:solidFill>
                  <a:schemeClr val="bg1"/>
                </a:solidFill>
              </a:rPr>
              <a:t>mesure</a:t>
            </a:r>
          </a:p>
          <a:p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Investissements Immobiliers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Accompagnement d’institutionnels </a:t>
            </a:r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Accompagnement des entreprises sociales pour  l’habitat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1067751305"/>
              </p:ext>
            </p:extLst>
          </p:nvPr>
        </p:nvGraphicFramePr>
        <p:xfrm>
          <a:off x="401648" y="3957851"/>
          <a:ext cx="7145564" cy="2083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Espace réservé du numéro de diapositive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57150">
              <a:lnSpc>
                <a:spcPct val="100000"/>
              </a:lnSpc>
              <a:spcBef>
                <a:spcPts val="150"/>
              </a:spcBef>
            </a:pP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 </a:t>
            </a:r>
            <a:r>
              <a:rPr lang="fr-FR" spc="-5" smtClean="0"/>
              <a:t>Crédit Foncier Immobilier </a:t>
            </a:r>
            <a:r>
              <a:rPr lang="fr-FR" smtClean="0"/>
              <a:t>– </a:t>
            </a:r>
            <a:r>
              <a:rPr lang="fr-FR" spc="-5" smtClean="0"/>
              <a:t>Expertise </a:t>
            </a:r>
            <a:r>
              <a:rPr lang="fr-FR" sz="650" b="0" spc="-5" smtClean="0">
                <a:solidFill>
                  <a:srgbClr val="E20613"/>
                </a:solidFill>
                <a:latin typeface="Tahoma"/>
                <a:cs typeface="Tahoma"/>
              </a:rPr>
              <a:t>|</a:t>
            </a:r>
            <a:r>
              <a:rPr lang="fr-FR" sz="650" b="0" spc="65" smtClean="0">
                <a:solidFill>
                  <a:srgbClr val="E20613"/>
                </a:solidFill>
                <a:latin typeface="Tahoma"/>
                <a:cs typeface="Tahoma"/>
              </a:rPr>
              <a:t> </a:t>
            </a:r>
            <a:fld id="{81D60167-4931-47E6-BA6A-407CBD079E47}" type="slidenum">
              <a:rPr lang="fr-FR" sz="650" b="0" smtClean="0">
                <a:solidFill>
                  <a:srgbClr val="1D1D1B"/>
                </a:solidFill>
                <a:latin typeface="Tahoma"/>
                <a:cs typeface="Tahoma"/>
              </a:rPr>
              <a:t>12</a:t>
            </a:fld>
            <a:endParaRPr lang="fr-FR" sz="65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1989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8278" y="1484784"/>
            <a:ext cx="1777862" cy="3142450"/>
          </a:xfrm>
          <a:prstGeom prst="rect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Réduire ses impôts en investissant dans l’immobilier neuf BBC</a:t>
            </a:r>
          </a:p>
          <a:p>
            <a:pPr fontAlgn="base"/>
            <a:endParaRPr lang="fr-FR" sz="1100" b="1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Réduction de l’impôt sur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le revenu </a:t>
            </a: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de 12 % du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montant </a:t>
            </a: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de votre investissement pendant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6 </a:t>
            </a: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ans, ou 18% pendant 9 ans ou 21% pendant 12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ans</a:t>
            </a:r>
          </a:p>
          <a:p>
            <a:pPr fontAlgn="base"/>
            <a:endParaRPr lang="fr-FR" sz="900" dirty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Jusqu’à 6000 € de réduction d’impôt par an les 9 premières années et 3000€ les années suivantes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330464" y="1484784"/>
            <a:ext cx="1705854" cy="3096344"/>
          </a:xfrm>
          <a:prstGeom prst="rect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Réduire son ISF ou</a:t>
            </a:r>
          </a:p>
          <a:p>
            <a:pPr fontAlgn="base"/>
            <a:r>
              <a:rPr lang="fr-FR" sz="1000" b="1" dirty="0">
                <a:solidFill>
                  <a:srgbClr val="FFFFFF"/>
                </a:solidFill>
                <a:latin typeface="Arial"/>
                <a:ea typeface="Times New Roman"/>
              </a:rPr>
              <a:t>c</a:t>
            </a:r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réer du déficit foncier</a:t>
            </a:r>
          </a:p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Sécuriser son capital</a:t>
            </a:r>
          </a:p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Créer de la plus value</a:t>
            </a:r>
          </a:p>
          <a:p>
            <a:pPr fontAlgn="base"/>
            <a:endParaRPr lang="fr-FR" sz="1050" dirty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Prise en charge des dépenses par l’usufruitier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Récupération de la pleine propriété au terme de la convention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Gestion simplifiée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>
              <a:solidFill>
                <a:prstClr val="white"/>
              </a:solidFill>
              <a:latin typeface="Times New Roman"/>
              <a:ea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6688" y="1484784"/>
            <a:ext cx="1705854" cy="3096344"/>
          </a:xfrm>
          <a:prstGeom prst="rect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Investir dans l’ancien en déduisant les travaux de ses revenus</a:t>
            </a:r>
          </a:p>
          <a:p>
            <a:pPr fontAlgn="base"/>
            <a:endParaRPr lang="fr-FR" sz="900" dirty="0">
              <a:solidFill>
                <a:srgbClr val="FFFFFF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prstClr val="white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Jusqu’à 10700 €/an déductibles directement des revenus sur les exercices concernés par les travaux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prstClr val="white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Report du solde sur les revenus fonciers pendant 10 ans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prstClr val="white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« pack travaux » géré pour votre compte par nos équipes</a:t>
            </a:r>
            <a:endParaRPr lang="fr-FR" sz="900" dirty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62912" y="1484784"/>
            <a:ext cx="1702884" cy="3096344"/>
          </a:xfrm>
          <a:prstGeom prst="rect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Investir avec souplesse et diversification</a:t>
            </a:r>
          </a:p>
          <a:p>
            <a:pPr fontAlgn="base"/>
            <a:endParaRPr lang="fr-FR" sz="900" b="1" dirty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Choix sur supports orientés : </a:t>
            </a:r>
          </a:p>
          <a:p>
            <a:pPr marL="628650" lvl="1" indent="-171450" fontAlgn="base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srgbClr val="FFFFFF"/>
                </a:solidFill>
                <a:latin typeface="Arial"/>
                <a:ea typeface="Times New Roman"/>
              </a:rPr>
              <a:t>SCPI Malraux, SCPI déficit Foncier</a:t>
            </a:r>
          </a:p>
          <a:p>
            <a:pPr marL="628650" lvl="1" indent="-171450" fontAlgn="base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srgbClr val="FFFFFF"/>
                </a:solidFill>
                <a:latin typeface="Arial"/>
                <a:ea typeface="Times New Roman"/>
              </a:rPr>
              <a:t>SCPI PINEL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Possibilité de panacher pour mutualiser les risques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A partir de 10000 €</a:t>
            </a:r>
            <a:endParaRPr lang="fr-FR" sz="800" dirty="0">
              <a:solidFill>
                <a:prstClr val="white"/>
              </a:solidFill>
              <a:latin typeface="Times New Roman"/>
              <a:ea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8278" y="971436"/>
            <a:ext cx="1777862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Pinel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8278" y="3994007"/>
            <a:ext cx="1777862" cy="9361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fr-FR" sz="9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réduire ses impôts et créer des revenus</a:t>
            </a:r>
            <a:endParaRPr lang="fr-FR" sz="1000" b="1" dirty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30464" y="3985117"/>
            <a:ext cx="1705854" cy="9361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investisseurs avertis fortement fiscalisés privilégiant les plus values à long terme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46689" y="3994007"/>
            <a:ext cx="1705854" cy="9361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base"/>
            <a:endParaRPr lang="fr-FR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fr-FR" sz="9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investisseurs</a:t>
            </a:r>
            <a:endParaRPr lang="fr-FR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propriétaires </a:t>
            </a:r>
            <a:r>
              <a:rPr lang="fr-FR" sz="9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plusieurs biens souhaitant </a:t>
            </a:r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alléger </a:t>
            </a:r>
            <a:r>
              <a:rPr lang="fr-FR" sz="9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poids </a:t>
            </a:r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fr-FR" sz="9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fiscalité foncière</a:t>
            </a:r>
            <a:endParaRPr lang="fr-FR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62913" y="4005257"/>
            <a:ext cx="1705854" cy="9361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fr-FR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ceux</a:t>
            </a:r>
          </a:p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veulent</a:t>
            </a:r>
          </a:p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investir en toute</a:t>
            </a:r>
          </a:p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facilité en fonction</a:t>
            </a:r>
          </a:p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leur profil</a:t>
            </a:r>
          </a:p>
        </p:txBody>
      </p:sp>
      <p:sp>
        <p:nvSpPr>
          <p:cNvPr id="6" name="Flèche vers le bas 5"/>
          <p:cNvSpPr/>
          <p:nvPr/>
        </p:nvSpPr>
        <p:spPr>
          <a:xfrm>
            <a:off x="819320" y="3867459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30464" y="962767"/>
            <a:ext cx="1705854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Nue Propriété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349657" y="971436"/>
            <a:ext cx="1702885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Déficit Foncier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362912" y="971436"/>
            <a:ext cx="1702884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SCPI Fiscales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78212" y="6110750"/>
            <a:ext cx="1684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Clos Eiffel</a:t>
            </a:r>
            <a:r>
              <a:rPr lang="fr-FR" sz="800" dirty="0">
                <a:solidFill>
                  <a:prstClr val="black"/>
                </a:solidFill>
                <a:latin typeface="Arial"/>
                <a:ea typeface="Times New Roman"/>
              </a:rPr>
              <a:t> </a:t>
            </a:r>
          </a:p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Le Blanc-Mesnil</a:t>
            </a:r>
            <a:endParaRPr lang="fr-FR" sz="80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05736" y="6099211"/>
            <a:ext cx="13399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Horizon </a:t>
            </a:r>
            <a:r>
              <a:rPr lang="fr-FR" sz="800" dirty="0" err="1" smtClean="0">
                <a:solidFill>
                  <a:prstClr val="black"/>
                </a:solidFill>
                <a:latin typeface="Arial"/>
                <a:ea typeface="Times New Roman"/>
              </a:rPr>
              <a:t>Mantega</a:t>
            </a:r>
            <a:endParaRPr lang="fr-FR" sz="800" dirty="0">
              <a:solidFill>
                <a:prstClr val="black"/>
              </a:solidFill>
              <a:latin typeface="Arial"/>
              <a:ea typeface="Times New Roman"/>
            </a:endParaRPr>
          </a:p>
          <a:p>
            <a:pPr algn="ctr"/>
            <a:r>
              <a:rPr lang="fr-FR" sz="80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Nice</a:t>
            </a:r>
            <a:endParaRPr lang="fr-FR" sz="80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41172" y="6110616"/>
            <a:ext cx="13334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La Bastide Saint-Paul</a:t>
            </a:r>
          </a:p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Saint-Paul-de-Vence</a:t>
            </a:r>
            <a:endParaRPr lang="fr-FR" sz="80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  <p:sp>
        <p:nvSpPr>
          <p:cNvPr id="28" name="Flèche vers le bas 27"/>
          <p:cNvSpPr/>
          <p:nvPr/>
        </p:nvSpPr>
        <p:spPr>
          <a:xfrm>
            <a:off x="2865503" y="3856209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3" name="Flèche vers le bas 32"/>
          <p:cNvSpPr/>
          <p:nvPr/>
        </p:nvSpPr>
        <p:spPr>
          <a:xfrm>
            <a:off x="4870559" y="3867266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6" name="Flèche vers le bas 35"/>
          <p:cNvSpPr/>
          <p:nvPr/>
        </p:nvSpPr>
        <p:spPr>
          <a:xfrm>
            <a:off x="6897953" y="3867266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56423" y="285597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Crédit </a:t>
            </a:r>
            <a:r>
              <a:rPr lang="fr-FR" sz="2400" b="1" dirty="0">
                <a:solidFill>
                  <a:srgbClr val="2A7F86"/>
                </a:solidFill>
              </a:rPr>
              <a:t>Foncier </a:t>
            </a:r>
            <a:r>
              <a:rPr lang="fr-FR" sz="2400" b="1" dirty="0" smtClean="0">
                <a:solidFill>
                  <a:srgbClr val="2A7F86"/>
                </a:solidFill>
              </a:rPr>
              <a:t>Immobilier -  Résidentiel </a:t>
            </a:r>
            <a:endParaRPr lang="fr-FR" sz="2400" b="1" dirty="0">
              <a:solidFill>
                <a:srgbClr val="2A7F86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0" r="14784" b="11174"/>
          <a:stretch/>
        </p:blipFill>
        <p:spPr bwMode="auto">
          <a:xfrm>
            <a:off x="6352880" y="4956790"/>
            <a:ext cx="1715887" cy="1114265"/>
          </a:xfrm>
          <a:prstGeom prst="rect">
            <a:avLst/>
          </a:prstGeom>
          <a:solidFill>
            <a:srgbClr val="13BFC3"/>
          </a:solidFill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" t="8611"/>
          <a:stretch/>
        </p:blipFill>
        <p:spPr>
          <a:xfrm>
            <a:off x="248278" y="4942522"/>
            <a:ext cx="1789241" cy="116813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" r="-1" b="7674"/>
          <a:stretch/>
        </p:blipFill>
        <p:spPr>
          <a:xfrm>
            <a:off x="2330464" y="4936374"/>
            <a:ext cx="1715250" cy="117428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1" r="7573"/>
          <a:stretch/>
        </p:blipFill>
        <p:spPr>
          <a:xfrm>
            <a:off x="4343358" y="4943489"/>
            <a:ext cx="1709185" cy="1174281"/>
          </a:xfrm>
          <a:prstGeom prst="rect">
            <a:avLst/>
          </a:prstGeom>
        </p:spPr>
      </p:pic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52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3858" y="1412776"/>
            <a:ext cx="1705854" cy="331236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Accéder aux plus belles adresses de Paris</a:t>
            </a:r>
            <a:r>
              <a:rPr lang="fr-FR" sz="1000" b="1" dirty="0">
                <a:solidFill>
                  <a:srgbClr val="FFFFFF"/>
                </a:solidFill>
                <a:latin typeface="Arial"/>
                <a:ea typeface="Times New Roman"/>
              </a:rPr>
              <a:t> </a:t>
            </a:r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et Marseille à prix décotés</a:t>
            </a:r>
          </a:p>
          <a:p>
            <a:pPr fontAlgn="base"/>
            <a:endParaRPr lang="fr-FR" sz="1100" b="1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Un investissement patrimonial en centre ville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Accès au dossier du locataire en place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Perception de revenus locatifs dès le 1</a:t>
            </a:r>
            <a:r>
              <a:rPr lang="fr-FR" sz="900" baseline="30000" dirty="0" smtClean="0">
                <a:solidFill>
                  <a:srgbClr val="FFFFFF"/>
                </a:solidFill>
                <a:latin typeface="Arial"/>
                <a:ea typeface="Times New Roman"/>
              </a:rPr>
              <a:t>er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 jour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Décote pour occupation représentant une plus value à terme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6263" y="1412776"/>
            <a:ext cx="1705854" cy="331236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Profiter des avantages de la location meublée non professionnelle</a:t>
            </a:r>
          </a:p>
          <a:p>
            <a:pPr fontAlgn="base"/>
            <a:endParaRPr lang="fr-FR" sz="105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Amortissement dans le neuf et l’ancien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1050" dirty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Récupération de la TVA Garantie de loyers par bail commercial (si VEFA)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Hors plafonnement des niches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fiscales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127607" y="1412776"/>
            <a:ext cx="1728192" cy="331236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Investir dans l’immobilier patrimonial en secteur sauvegardé</a:t>
            </a:r>
          </a:p>
          <a:p>
            <a:pPr fontAlgn="base"/>
            <a:endParaRPr lang="fr-FR" sz="900" dirty="0">
              <a:solidFill>
                <a:srgbClr val="FFFFFF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prstClr val="white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Réduction d’impôt calculée sur les travaux engagés dans le cadre de la restauration de l’immeuble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prstClr val="white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Création de déficit foncier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Hors plafonnement des niches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fiscales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prstClr val="white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Jusqu’à 30000 € d’économie</a:t>
            </a:r>
            <a:endParaRPr lang="fr-FR" sz="900" dirty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prstClr val="white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75136" y="1412776"/>
            <a:ext cx="1705854" cy="331236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fontAlgn="base"/>
            <a:r>
              <a:rPr lang="fr-FR" sz="1000" b="1" dirty="0" smtClean="0">
                <a:solidFill>
                  <a:srgbClr val="FFFFFF"/>
                </a:solidFill>
                <a:latin typeface="Arial"/>
                <a:ea typeface="Times New Roman"/>
              </a:rPr>
              <a:t>Investir dans un immeuble classé en monument historique</a:t>
            </a:r>
          </a:p>
          <a:p>
            <a:pPr fontAlgn="base"/>
            <a:endParaRPr lang="fr-FR" sz="900" b="1" dirty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Déduction des travaux de la base imposable sans limitation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Engagement de détention pendant 15 ans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Déduction des intérêts d’emprunt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fr-FR" sz="900" dirty="0" smtClean="0">
              <a:solidFill>
                <a:srgbClr val="FFFFFF"/>
              </a:solidFill>
              <a:latin typeface="Arial"/>
              <a:ea typeface="Times New Roman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FFFFFF"/>
                </a:solidFill>
                <a:latin typeface="Arial"/>
                <a:ea typeface="Times New Roman"/>
              </a:rPr>
              <a:t>Hors plafonnement des niches </a:t>
            </a:r>
            <a:r>
              <a:rPr lang="fr-FR" sz="900" dirty="0" smtClean="0">
                <a:solidFill>
                  <a:srgbClr val="FFFFFF"/>
                </a:solidFill>
                <a:latin typeface="Arial"/>
                <a:ea typeface="Times New Roman"/>
              </a:rPr>
              <a:t>fiscales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3875" y="980728"/>
            <a:ext cx="1705853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Ancien Occupé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858" y="4205110"/>
            <a:ext cx="1705854" cy="8703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amoureux de la pierre traditionnelle souhaitant réaliser des plus values à terme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6263" y="4205909"/>
            <a:ext cx="1705854" cy="8602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solution </a:t>
            </a:r>
            <a:r>
              <a:rPr lang="fr-FR" sz="9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se constituer  </a:t>
            </a:r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rente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27608" y="4202931"/>
            <a:ext cx="1724972" cy="8632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dispositif réservé aux investisseurs avertis fortement fiscalisés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75136" y="4205909"/>
            <a:ext cx="1705854" cy="86020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fr-FR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investisseurs fortement imposés privilégiant un patrimoine classé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93687" y="980728"/>
            <a:ext cx="1718430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LMNP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7607" y="980728"/>
            <a:ext cx="1724972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Malraux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75136" y="980728"/>
            <a:ext cx="1705854" cy="369332"/>
          </a:xfrm>
          <a:prstGeom prst="rect">
            <a:avLst/>
          </a:prstGeom>
          <a:solidFill>
            <a:srgbClr val="42A02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6823" y="6101029"/>
            <a:ext cx="13399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Rue de Rivoli</a:t>
            </a:r>
            <a:b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</a:b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Paris 4</a:t>
            </a:r>
            <a:r>
              <a:rPr lang="fr-FR" sz="800" baseline="30000" dirty="0" smtClean="0">
                <a:solidFill>
                  <a:prstClr val="black"/>
                </a:solidFill>
                <a:latin typeface="Arial"/>
                <a:ea typeface="Times New Roman"/>
              </a:rPr>
              <a:t>ème</a:t>
            </a: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endParaRPr lang="fr-FR" sz="80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375151" y="6103371"/>
            <a:ext cx="13399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err="1" smtClean="0">
                <a:solidFill>
                  <a:prstClr val="black"/>
                </a:solidFill>
                <a:latin typeface="Arial"/>
                <a:ea typeface="Times New Roman"/>
              </a:rPr>
              <a:t>Student</a:t>
            </a: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fr-FR" sz="800" dirty="0" err="1" smtClean="0">
                <a:solidFill>
                  <a:prstClr val="black"/>
                </a:solidFill>
                <a:latin typeface="Arial"/>
                <a:ea typeface="Times New Roman"/>
              </a:rPr>
              <a:t>Arena</a:t>
            </a: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/>
            </a:r>
            <a:b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</a:b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Toulouse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68927" y="6084268"/>
            <a:ext cx="1300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Le Grand Cercle </a:t>
            </a:r>
            <a:b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</a:br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Saint-Etienne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20114" y="6111916"/>
            <a:ext cx="13399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Rue de Metz</a:t>
            </a:r>
          </a:p>
          <a:p>
            <a:pPr algn="ctr"/>
            <a:r>
              <a:rPr lang="fr-FR" sz="800" dirty="0" smtClean="0">
                <a:solidFill>
                  <a:prstClr val="black"/>
                </a:solidFill>
                <a:latin typeface="Arial"/>
                <a:ea typeface="Times New Roman"/>
              </a:rPr>
              <a:t>Nîmes</a:t>
            </a:r>
            <a:endParaRPr lang="fr-FR" sz="80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  <p:sp>
        <p:nvSpPr>
          <p:cNvPr id="42" name="Flèche vers le bas 41"/>
          <p:cNvSpPr/>
          <p:nvPr/>
        </p:nvSpPr>
        <p:spPr>
          <a:xfrm>
            <a:off x="808895" y="4052220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6" name="Flèche vers le bas 45"/>
          <p:cNvSpPr/>
          <p:nvPr/>
        </p:nvSpPr>
        <p:spPr>
          <a:xfrm>
            <a:off x="2720039" y="4065098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7" name="Flèche vers le bas 46"/>
          <p:cNvSpPr/>
          <p:nvPr/>
        </p:nvSpPr>
        <p:spPr>
          <a:xfrm>
            <a:off x="4672205" y="4066190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8" name="Flèche vers le bas 47"/>
          <p:cNvSpPr/>
          <p:nvPr/>
        </p:nvSpPr>
        <p:spPr>
          <a:xfrm>
            <a:off x="6610175" y="4066190"/>
            <a:ext cx="635775" cy="27559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6423" y="285597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Crédit </a:t>
            </a:r>
            <a:r>
              <a:rPr lang="fr-FR" sz="2400" b="1" dirty="0">
                <a:solidFill>
                  <a:srgbClr val="2A7F86"/>
                </a:solidFill>
              </a:rPr>
              <a:t>Foncier </a:t>
            </a:r>
            <a:r>
              <a:rPr lang="fr-FR" sz="2400" b="1" dirty="0" smtClean="0">
                <a:solidFill>
                  <a:srgbClr val="2A7F86"/>
                </a:solidFill>
              </a:rPr>
              <a:t>Immobilier -  Résidentiel </a:t>
            </a:r>
            <a:endParaRPr lang="fr-FR" sz="2400" b="1" dirty="0">
              <a:solidFill>
                <a:srgbClr val="2A7F86"/>
              </a:solidFill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6" b="25924"/>
          <a:stretch/>
        </p:blipFill>
        <p:spPr bwMode="auto">
          <a:xfrm>
            <a:off x="4127607" y="5080723"/>
            <a:ext cx="1740019" cy="1022861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r="589" b="12190"/>
          <a:stretch/>
        </p:blipFill>
        <p:spPr>
          <a:xfrm>
            <a:off x="6057290" y="5080724"/>
            <a:ext cx="1732123" cy="1011782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/>
          <a:stretch/>
        </p:blipFill>
        <p:spPr>
          <a:xfrm>
            <a:off x="2206263" y="5079787"/>
            <a:ext cx="1705854" cy="102593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b="4398"/>
          <a:stretch/>
        </p:blipFill>
        <p:spPr bwMode="auto">
          <a:xfrm>
            <a:off x="273858" y="5088775"/>
            <a:ext cx="1714595" cy="102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87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1122" y="301238"/>
            <a:ext cx="7920000" cy="373876"/>
          </a:xfrm>
          <a:prstGeom prst="rect">
            <a:avLst/>
          </a:prstGeom>
        </p:spPr>
        <p:txBody>
          <a:bodyPr/>
          <a:lstStyle/>
          <a:p>
            <a:pPr algn="just" defTabSz="914400">
              <a:spcAft>
                <a:spcPts val="600"/>
              </a:spcAft>
            </a:pPr>
            <a:r>
              <a:rPr lang="fr-FR" sz="2400" b="1" dirty="0" smtClean="0">
                <a:solidFill>
                  <a:srgbClr val="2A7F86"/>
                </a:solidFill>
                <a:ea typeface="+mj-ea"/>
                <a:cs typeface="Calibri" panose="020F0502020204030204" pitchFamily="34" charset="0"/>
              </a:rPr>
              <a:t>Crédit Foncier Immobilier</a:t>
            </a:r>
            <a:endParaRPr lang="fr-FR" sz="2400" b="1" dirty="0">
              <a:solidFill>
                <a:srgbClr val="2A7F86"/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0232" y="1105469"/>
            <a:ext cx="8010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4" tIns="46032" rIns="92064" bIns="46032"/>
          <a:lstStyle>
            <a:defPPr>
              <a:defRPr lang="fr-FR"/>
            </a:defPPr>
            <a:lvl1pPr marL="2857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1400" b="1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  <a:ea typeface="+mj-ea"/>
                <a:cs typeface="Tahoma"/>
              </a:defRPr>
            </a:lvl1pPr>
          </a:lstStyle>
          <a:p>
            <a:pPr marL="0" indent="0" algn="ctr">
              <a:buNone/>
            </a:pPr>
            <a:r>
              <a:rPr lang="fr-FR" sz="1600" dirty="0">
                <a:solidFill>
                  <a:schemeClr val="bg1"/>
                </a:solidFill>
              </a:rPr>
              <a:t>Une </a:t>
            </a:r>
            <a:r>
              <a:rPr lang="fr-FR" sz="1600" dirty="0" smtClean="0">
                <a:solidFill>
                  <a:schemeClr val="bg1"/>
                </a:solidFill>
              </a:rPr>
              <a:t>optimisation immobilière qui </a:t>
            </a:r>
            <a:r>
              <a:rPr lang="fr-FR" sz="1600" dirty="0">
                <a:solidFill>
                  <a:schemeClr val="bg1"/>
                </a:solidFill>
              </a:rPr>
              <a:t>passe par </a:t>
            </a:r>
            <a:r>
              <a:rPr lang="fr-FR" sz="1600" dirty="0" smtClean="0">
                <a:solidFill>
                  <a:schemeClr val="bg1"/>
                </a:solidFill>
              </a:rPr>
              <a:t>3 </a:t>
            </a:r>
            <a:r>
              <a:rPr lang="fr-FR" sz="1600" dirty="0">
                <a:solidFill>
                  <a:schemeClr val="bg1"/>
                </a:solidFill>
              </a:rPr>
              <a:t>grands axes de travail alternatifs </a:t>
            </a:r>
            <a:endParaRPr lang="fr-FR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1600" dirty="0" smtClean="0">
                <a:solidFill>
                  <a:schemeClr val="bg1"/>
                </a:solidFill>
              </a:rPr>
              <a:t>ou </a:t>
            </a:r>
            <a:r>
              <a:rPr lang="fr-FR" sz="1600" dirty="0">
                <a:solidFill>
                  <a:schemeClr val="bg1"/>
                </a:solidFill>
              </a:rPr>
              <a:t>complémentaires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3028949" y="5959768"/>
            <a:ext cx="2447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Secure Financement</a:t>
            </a:r>
            <a:r>
              <a:rPr lang="fr-FR" sz="1200" b="1" dirty="0" smtClean="0">
                <a:solidFill>
                  <a:schemeClr val="bg1"/>
                </a:solidFill>
                <a:hlinkClick r:id="rId2" action="ppaction://hlinkfile"/>
              </a:rPr>
              <a:t> 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  <a:endParaRPr lang="fr-FR" sz="1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15" y="1022397"/>
            <a:ext cx="7965707" cy="4559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E7CF-75F0-456B-AE69-7AB2C9AECD6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65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/>
          <p:cNvSpPr txBox="1">
            <a:spLocks/>
          </p:cNvSpPr>
          <p:nvPr/>
        </p:nvSpPr>
        <p:spPr>
          <a:xfrm>
            <a:off x="3004275" y="1849418"/>
            <a:ext cx="5396773" cy="1110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marL="0" indent="0" defTabSz="914400" eaLnBrk="1" latinLnBrk="0" hangingPunct="1">
              <a:spcBef>
                <a:spcPct val="20000"/>
              </a:spcBef>
              <a:buClr>
                <a:srgbClr val="055F6E"/>
              </a:buClr>
              <a:buSzPct val="120000"/>
              <a:buFont typeface="Wingdings" charset="2"/>
              <a:buNone/>
              <a:defRPr sz="1100" b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eaLnBrk="1" latinLnBrk="0" hangingPunct="1">
              <a:spcBef>
                <a:spcPct val="20000"/>
              </a:spcBef>
              <a:buClr>
                <a:schemeClr val="accent4"/>
              </a:buClr>
              <a:buSzPct val="120000"/>
              <a:buFont typeface="Wingdings" charset="2"/>
              <a:buNone/>
              <a:defRPr sz="14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2pPr>
            <a:lvl3pPr marL="914400" indent="0" algn="ctr" defTabSz="914400" eaLnBrk="1" latinLnBrk="0" hangingPunct="1">
              <a:spcBef>
                <a:spcPct val="20000"/>
              </a:spcBef>
              <a:buClr>
                <a:schemeClr val="accent1"/>
              </a:buClr>
              <a:buSzPct val="120000"/>
              <a:buFont typeface="Wingdings" charset="2"/>
              <a:buNone/>
              <a:defRPr sz="12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3pPr>
            <a:lvl4pPr marL="1371600" indent="0" algn="ctr" defTabSz="91440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4pPr>
            <a:lvl5pPr marL="1828800" indent="0" algn="ctr" defTabSz="914400" eaLnBrk="1" latinLnBrk="0" hangingPunct="1">
              <a:spcBef>
                <a:spcPct val="20000"/>
              </a:spcBef>
              <a:buFont typeface="Wingdings" charset="2"/>
              <a:buNone/>
              <a:defRPr sz="11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9pPr>
          </a:lstStyle>
          <a:p>
            <a:endParaRPr lang="fr-FR" dirty="0"/>
          </a:p>
          <a:p>
            <a:r>
              <a:rPr lang="fr-FR" dirty="0"/>
              <a:t>	</a:t>
            </a:r>
            <a:r>
              <a:rPr lang="fr-FR" dirty="0" smtClean="0">
                <a:solidFill>
                  <a:srgbClr val="2E8B92"/>
                </a:solidFill>
              </a:rPr>
              <a:t>Alain MONNIER - </a:t>
            </a:r>
            <a:r>
              <a:rPr lang="fr-FR" dirty="0">
                <a:solidFill>
                  <a:srgbClr val="2E8B92"/>
                </a:solidFill>
              </a:rPr>
              <a:t>Responsable Des </a:t>
            </a:r>
            <a:r>
              <a:rPr lang="fr-FR" dirty="0" smtClean="0">
                <a:solidFill>
                  <a:srgbClr val="2E8B92"/>
                </a:solidFill>
              </a:rPr>
              <a:t>Synergies Groupe BPCE</a:t>
            </a:r>
            <a:endParaRPr lang="fr-FR" dirty="0">
              <a:solidFill>
                <a:srgbClr val="2E8B92"/>
              </a:solidFill>
            </a:endParaRPr>
          </a:p>
          <a:p>
            <a:r>
              <a:rPr lang="fr-FR" dirty="0">
                <a:solidFill>
                  <a:srgbClr val="2E8B92"/>
                </a:solidFill>
              </a:rPr>
              <a:t>	Numéro de téléphone : 01 </a:t>
            </a:r>
            <a:r>
              <a:rPr lang="fr-FR" dirty="0" smtClean="0">
                <a:solidFill>
                  <a:srgbClr val="2E8B92"/>
                </a:solidFill>
              </a:rPr>
              <a:t>40 20 27 39 / </a:t>
            </a:r>
            <a:r>
              <a:rPr lang="fr-FR" dirty="0">
                <a:solidFill>
                  <a:srgbClr val="2E8B92"/>
                </a:solidFill>
              </a:rPr>
              <a:t>06 </a:t>
            </a:r>
            <a:r>
              <a:rPr lang="fr-FR" dirty="0" smtClean="0">
                <a:solidFill>
                  <a:srgbClr val="2E8B92"/>
                </a:solidFill>
              </a:rPr>
              <a:t>34 18 11 30 </a:t>
            </a:r>
            <a:endParaRPr lang="fr-FR" dirty="0">
              <a:solidFill>
                <a:srgbClr val="2E8B92"/>
              </a:solidFill>
            </a:endParaRPr>
          </a:p>
          <a:p>
            <a:r>
              <a:rPr lang="fr-FR" dirty="0">
                <a:solidFill>
                  <a:srgbClr val="2E8B92"/>
                </a:solidFill>
              </a:rPr>
              <a:t>	E-mail : </a:t>
            </a:r>
            <a:r>
              <a:rPr lang="fr-FR" dirty="0" smtClean="0">
                <a:solidFill>
                  <a:srgbClr val="2E8B92"/>
                </a:solidFill>
              </a:rPr>
              <a:t>alain.monnier</a:t>
            </a:r>
            <a:r>
              <a:rPr lang="fr-FR" u="sng" dirty="0" smtClean="0">
                <a:solidFill>
                  <a:srgbClr val="2E8B92"/>
                </a:solidFill>
                <a:hlinkClick r:id="rId2"/>
              </a:rPr>
              <a:t>@creditfoncierimmobilier.fr</a:t>
            </a:r>
            <a:endParaRPr lang="fr-FR" u="sng" dirty="0">
              <a:solidFill>
                <a:srgbClr val="2E8B92"/>
              </a:solidFill>
            </a:endParaRPr>
          </a:p>
          <a:p>
            <a:endParaRPr lang="fr-FR" dirty="0">
              <a:solidFill>
                <a:srgbClr val="2E8B92"/>
              </a:solidFill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451" y="4104740"/>
            <a:ext cx="1133934" cy="149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contenu 2"/>
          <p:cNvSpPr txBox="1">
            <a:spLocks/>
          </p:cNvSpPr>
          <p:nvPr/>
        </p:nvSpPr>
        <p:spPr>
          <a:xfrm>
            <a:off x="3004275" y="4297180"/>
            <a:ext cx="5834925" cy="1110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marL="0" indent="0" defTabSz="914400" eaLnBrk="1" latinLnBrk="0" hangingPunct="1">
              <a:spcBef>
                <a:spcPct val="20000"/>
              </a:spcBef>
              <a:buClr>
                <a:srgbClr val="055F6E"/>
              </a:buClr>
              <a:buSzPct val="120000"/>
              <a:buFont typeface="Wingdings" charset="2"/>
              <a:buNone/>
              <a:defRPr sz="1100" b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eaLnBrk="1" latinLnBrk="0" hangingPunct="1">
              <a:spcBef>
                <a:spcPct val="20000"/>
              </a:spcBef>
              <a:buClr>
                <a:schemeClr val="accent4"/>
              </a:buClr>
              <a:buSzPct val="120000"/>
              <a:buFont typeface="Wingdings" charset="2"/>
              <a:buNone/>
              <a:defRPr sz="14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2pPr>
            <a:lvl3pPr marL="914400" indent="0" algn="ctr" defTabSz="914400" eaLnBrk="1" latinLnBrk="0" hangingPunct="1">
              <a:spcBef>
                <a:spcPct val="20000"/>
              </a:spcBef>
              <a:buClr>
                <a:schemeClr val="accent1"/>
              </a:buClr>
              <a:buSzPct val="120000"/>
              <a:buFont typeface="Wingdings" charset="2"/>
              <a:buNone/>
              <a:defRPr sz="12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3pPr>
            <a:lvl4pPr marL="1371600" indent="0" algn="ctr" defTabSz="91440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4pPr>
            <a:lvl5pPr marL="1828800" indent="0" algn="ctr" defTabSz="914400" eaLnBrk="1" latinLnBrk="0" hangingPunct="1">
              <a:spcBef>
                <a:spcPct val="20000"/>
              </a:spcBef>
              <a:buFont typeface="Wingdings" charset="2"/>
              <a:buNone/>
              <a:defRPr sz="1100">
                <a:solidFill>
                  <a:schemeClr val="tx1">
                    <a:tint val="75000"/>
                  </a:schemeClr>
                </a:solidFill>
                <a:latin typeface="Tahoma"/>
                <a:cs typeface="Tahoma"/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9pPr>
          </a:lstStyle>
          <a:p>
            <a:endParaRPr lang="fr-FR" dirty="0"/>
          </a:p>
          <a:p>
            <a:r>
              <a:rPr lang="fr-FR" dirty="0"/>
              <a:t>	</a:t>
            </a:r>
            <a:r>
              <a:rPr lang="fr-FR" dirty="0" smtClean="0">
                <a:solidFill>
                  <a:srgbClr val="2E8B92"/>
                </a:solidFill>
              </a:rPr>
              <a:t>Richard WALTER – Directeur Adjoint Des Synergies Groupe BPCE</a:t>
            </a:r>
            <a:endParaRPr lang="fr-FR" dirty="0">
              <a:solidFill>
                <a:srgbClr val="2E8B92"/>
              </a:solidFill>
            </a:endParaRPr>
          </a:p>
          <a:p>
            <a:r>
              <a:rPr lang="fr-FR" dirty="0">
                <a:solidFill>
                  <a:srgbClr val="2E8B92"/>
                </a:solidFill>
              </a:rPr>
              <a:t>	Numéro de téléphone : </a:t>
            </a:r>
            <a:r>
              <a:rPr lang="fr-FR" dirty="0" smtClean="0">
                <a:solidFill>
                  <a:srgbClr val="2E8B92"/>
                </a:solidFill>
              </a:rPr>
              <a:t>01 57 </a:t>
            </a:r>
            <a:r>
              <a:rPr lang="fr-FR" dirty="0">
                <a:solidFill>
                  <a:srgbClr val="2E8B92"/>
                </a:solidFill>
              </a:rPr>
              <a:t>44  86 10 </a:t>
            </a:r>
            <a:r>
              <a:rPr lang="fr-FR" dirty="0" smtClean="0">
                <a:solidFill>
                  <a:srgbClr val="2E8B92"/>
                </a:solidFill>
              </a:rPr>
              <a:t>/ </a:t>
            </a:r>
            <a:r>
              <a:rPr lang="fr-FR" dirty="0">
                <a:solidFill>
                  <a:srgbClr val="2E8B92"/>
                </a:solidFill>
              </a:rPr>
              <a:t>06 70 03 59 35</a:t>
            </a:r>
          </a:p>
          <a:p>
            <a:r>
              <a:rPr lang="fr-FR" dirty="0">
                <a:solidFill>
                  <a:srgbClr val="2E8B92"/>
                </a:solidFill>
              </a:rPr>
              <a:t>	</a:t>
            </a:r>
            <a:r>
              <a:rPr lang="fr-FR" dirty="0" smtClean="0">
                <a:solidFill>
                  <a:srgbClr val="2E8B92"/>
                </a:solidFill>
              </a:rPr>
              <a:t>E-mail </a:t>
            </a:r>
            <a:r>
              <a:rPr lang="fr-FR" dirty="0">
                <a:solidFill>
                  <a:srgbClr val="2E8B92"/>
                </a:solidFill>
              </a:rPr>
              <a:t>: </a:t>
            </a:r>
            <a:r>
              <a:rPr lang="fr-FR" u="sng" dirty="0" smtClean="0">
                <a:solidFill>
                  <a:srgbClr val="2E8B92"/>
                </a:solidFill>
              </a:rPr>
              <a:t>richard.walter</a:t>
            </a:r>
            <a:r>
              <a:rPr lang="fr-FR" u="sng" dirty="0" smtClean="0">
                <a:solidFill>
                  <a:srgbClr val="2E8B92"/>
                </a:solidFill>
                <a:hlinkClick r:id="rId2"/>
              </a:rPr>
              <a:t>@creditfoncierimmobilier.fr</a:t>
            </a:r>
            <a:endParaRPr lang="fr-FR" u="sng" dirty="0">
              <a:solidFill>
                <a:srgbClr val="2E8B92"/>
              </a:solidFill>
            </a:endParaRPr>
          </a:p>
          <a:p>
            <a:endParaRPr lang="fr-FR" dirty="0">
              <a:solidFill>
                <a:srgbClr val="2E8B92"/>
              </a:solidFill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239497" y="200345"/>
            <a:ext cx="780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2A7F86"/>
                </a:solidFill>
              </a:rPr>
              <a:t>  Vos contacts privilégies chez Crédit Foncier Immobilier </a:t>
            </a:r>
            <a:endParaRPr lang="fr-FR" sz="2400" b="1" dirty="0">
              <a:solidFill>
                <a:srgbClr val="2A7F86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911" y="1973263"/>
            <a:ext cx="1133475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A5D2-E5D7-4DB3-8EBF-AAEDA1C53C6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12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1">
  <a:themeElements>
    <a:clrScheme name="CFF Corpo">
      <a:dk1>
        <a:sysClr val="windowText" lastClr="000000"/>
      </a:dk1>
      <a:lt1>
        <a:sysClr val="window" lastClr="FFFFFF"/>
      </a:lt1>
      <a:dk2>
        <a:srgbClr val="055F6E"/>
      </a:dk2>
      <a:lt2>
        <a:srgbClr val="E3E3E3"/>
      </a:lt2>
      <a:accent1>
        <a:srgbClr val="FF0000"/>
      </a:accent1>
      <a:accent2>
        <a:srgbClr val="3A96A2"/>
      </a:accent2>
      <a:accent3>
        <a:srgbClr val="D5C9B6"/>
      </a:accent3>
      <a:accent4>
        <a:srgbClr val="979A97"/>
      </a:accent4>
      <a:accent5>
        <a:srgbClr val="005560"/>
      </a:accent5>
      <a:accent6>
        <a:srgbClr val="776D68"/>
      </a:accent6>
      <a:hlink>
        <a:srgbClr val="3F4E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Bib" ma:contentTypeID="0x010100346C5FA8D0701B479328CD609B1B501B01009E4A78D765D16D41B2BDAEC6F5F20F31" ma:contentTypeVersion="3" ma:contentTypeDescription="" ma:contentTypeScope="" ma:versionID="96a6ce9a41423aeb6a366e4c964f2869">
  <xsd:schema xmlns:xsd="http://www.w3.org/2001/XMLSchema" xmlns:p="http://schemas.microsoft.com/office/2006/metadata/properties" xmlns:ns1="bd6b8e94-c421-4986-8671-c997549eec2b" xmlns:ns3="95126e4c-59c2-4ace-9c95-0cfa6ea86b7a" xmlns:ns4="8db7da06-70ff-44c4-86e6-35809a714b57" targetNamespace="http://schemas.microsoft.com/office/2006/metadata/properties" ma:root="true" ma:fieldsID="aa51b18e779bca522a829ddd8b0b318c" ns1:_="" ns3:_="" ns4:_="">
    <xsd:import namespace="bd6b8e94-c421-4986-8671-c997549eec2b"/>
    <xsd:import namespace="95126e4c-59c2-4ace-9c95-0cfa6ea86b7a"/>
    <xsd:import namespace="8db7da06-70ff-44c4-86e6-35809a714b57"/>
    <xsd:element name="properties">
      <xsd:complexType>
        <xsd:sequence>
          <xsd:element name="documentManagement">
            <xsd:complexType>
              <xsd:all>
                <xsd:element ref="ns1:Arborescence" minOccurs="0"/>
                <xsd:element ref="ns1:DatePublication"/>
                <xsd:element ref="ns3:Resume"/>
                <xsd:element ref="ns1:DateCreationDocumentStocke"/>
                <xsd:element ref="ns1:AuteurDocStocke"/>
                <xsd:element ref="ns1:Documentmaj" minOccurs="0"/>
                <xsd:element ref="ns4:Commentairemaj" minOccurs="0"/>
                <xsd:element ref="ns1:Archiv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bd6b8e94-c421-4986-8671-c997549eec2b" elementFormDefault="qualified">
    <xsd:import namespace="http://schemas.microsoft.com/office/2006/documentManagement/types"/>
    <xsd:element name="Arborescence" ma:index="0" nillable="true" ma:displayName="Arborescence" ma:internalName="Arborescence">
      <xsd:simpleType>
        <xsd:restriction base="dms:Unknown"/>
      </xsd:simpleType>
    </xsd:element>
    <xsd:element name="DatePublication" ma:index="3" ma:displayName="Date Publication" ma:default="[today]" ma:format="DateOnly" ma:internalName="DatePublication">
      <xsd:simpleType>
        <xsd:restriction base="dms:DateTime"/>
      </xsd:simpleType>
    </xsd:element>
    <xsd:element name="DateCreationDocumentStocke" ma:index="5" ma:displayName="Date Création Document Stocké" ma:default="[today]" ma:format="DateOnly" ma:internalName="DateCreationDocumentStocke">
      <xsd:simpleType>
        <xsd:restriction base="dms:DateTime"/>
      </xsd:simpleType>
    </xsd:element>
    <xsd:element name="AuteurDocStocke" ma:index="6" ma:displayName="Auteur Document Stocké" ma:list="UserInfo" ma:internalName="AuteurDocStock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umentmaj" ma:index="7" nillable="true" ma:displayName="Document mis à jour" ma:default="0" ma:internalName="Documentmaj">
      <xsd:simpleType>
        <xsd:restriction base="dms:Boolean"/>
      </xsd:simpleType>
    </xsd:element>
    <xsd:element name="Archive" ma:index="9" nillable="true" ma:displayName="Archive" ma:default="0" ma:internalName="Archive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95126e4c-59c2-4ace-9c95-0cfa6ea86b7a" elementFormDefault="qualified">
    <xsd:import namespace="http://schemas.microsoft.com/office/2006/documentManagement/types"/>
    <xsd:element name="Resume" ma:index="4" ma:displayName="Résumé" ma:default="" ma:internalName="Resume" ma:readOnly="false">
      <xsd:simpleType>
        <xsd:restriction base="dms:Text">
          <xsd:maxLength value="180"/>
        </xsd:restriction>
      </xsd:simpleType>
    </xsd:element>
  </xsd:schema>
  <xsd:schema xmlns:xsd="http://www.w3.org/2001/XMLSchema" xmlns:dms="http://schemas.microsoft.com/office/2006/documentManagement/types" targetNamespace="8db7da06-70ff-44c4-86e6-35809a714b57" elementFormDefault="qualified">
    <xsd:import namespace="http://schemas.microsoft.com/office/2006/documentManagement/types"/>
    <xsd:element name="Commentairemaj" ma:index="8" nillable="true" ma:displayName="Commentaire de màj" ma:internalName="Commentairemaj">
      <xsd:simpleType>
        <xsd:restriction base="dms:Text">
          <xsd:maxLength value="18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Type de contenu"/>
        <xsd:element ref="dc:title" maxOccurs="1" ma:index="2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DateCreationDocumentStocke xmlns="bd6b8e94-c421-4986-8671-c997549eec2b">2013-07-03T22:00:00+00:00</DateCreationDocumentStocke>
    <Documentmaj xmlns="bd6b8e94-c421-4986-8671-c997549eec2b">false</Documentmaj>
    <DatePublication xmlns="bd6b8e94-c421-4986-8671-c997549eec2b">2013-12-01T23:00:00+00:00</DatePublication>
    <AuteurDocStocke xmlns="bd6b8e94-c421-4986-8671-c997549eec2b">
      <UserInfo>
        <DisplayName>CORDIE EMMANUEL [EXT CFF]</DisplayName>
        <AccountId>73</AccountId>
        <AccountType/>
      </UserInfo>
    </AuteurDocStocke>
    <Archive xmlns="bd6b8e94-c421-4986-8671-c997549eec2b">false</Archive>
    <Resume xmlns="95126e4c-59c2-4ace-9c95-0cfa6ea86b7a">présentation générale de Crédit Foncier Immobilier</Resume>
    <Arborescence xmlns="bd6b8e94-c421-4986-8671-c997549eec2b">220</Arborescence>
    <Commentairemaj xmlns="8db7da06-70ff-44c4-86e6-35809a714b57" xsi:nil="true"/>
  </documentManagement>
</p:properties>
</file>

<file path=customXml/itemProps1.xml><?xml version="1.0" encoding="utf-8"?>
<ds:datastoreItem xmlns:ds="http://schemas.openxmlformats.org/officeDocument/2006/customXml" ds:itemID="{3ED1D99D-C3BB-4A93-9650-A17E6EB70C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b8e94-c421-4986-8671-c997549eec2b"/>
    <ds:schemaRef ds:uri="95126e4c-59c2-4ace-9c95-0cfa6ea86b7a"/>
    <ds:schemaRef ds:uri="8db7da06-70ff-44c4-86e6-35809a714b5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04E20B1-8305-4184-9E23-5A310B3791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D15ED0-8E8E-40D5-81DB-3D1A5FB86A0B}">
  <ds:schemaRefs>
    <ds:schemaRef ds:uri="95126e4c-59c2-4ace-9c95-0cfa6ea86b7a"/>
    <ds:schemaRef ds:uri="http://schemas.microsoft.com/office/2006/documentManagement/types"/>
    <ds:schemaRef ds:uri="bd6b8e94-c421-4986-8671-c997549eec2b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8db7da06-70ff-44c4-86e6-35809a714b5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Thème1</Template>
  <TotalTime>11014</TotalTime>
  <Words>1280</Words>
  <Application>Microsoft Office PowerPoint</Application>
  <PresentationFormat>Affichage à l'écran (4:3)</PresentationFormat>
  <Paragraphs>282</Paragraphs>
  <Slides>16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Calibri</vt:lpstr>
      <vt:lpstr>Century</vt:lpstr>
      <vt:lpstr>Tahoma</vt:lpstr>
      <vt:lpstr>Times New Roman</vt:lpstr>
      <vt:lpstr>Verdana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Crédit Foncier Immobilier</dc:title>
  <dc:creator>prosper</dc:creator>
  <cp:lastModifiedBy>CASSAN Nathalie [CEGEE]</cp:lastModifiedBy>
  <cp:revision>831</cp:revision>
  <cp:lastPrinted>2020-01-17T10:31:39Z</cp:lastPrinted>
  <dcterms:created xsi:type="dcterms:W3CDTF">2011-07-18T08:00:50Z</dcterms:created>
  <dcterms:modified xsi:type="dcterms:W3CDTF">2020-03-04T08:59:37Z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0x010100346C5FA8D0701B479328CD609B1B501B01009E4A78D765D16D41B2BDAEC6F5F20F31</vt:lpwstr>
  </property>
</Properties>
</file>