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4" r:id="rId2"/>
    <p:sldId id="302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7101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3825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9540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3249065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648958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3925041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5654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42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>
          <p15:clr>
            <a:srgbClr val="F26B43"/>
          </p15:clr>
        </p15:guide>
        <p15:guide id="2" pos="325">
          <p15:clr>
            <a:srgbClr val="F26B43"/>
          </p15:clr>
        </p15:guide>
        <p15:guide id="3" pos="438">
          <p15:clr>
            <a:srgbClr val="F26B43"/>
          </p15:clr>
        </p15:guide>
        <p15:guide id="4" pos="506">
          <p15:clr>
            <a:srgbClr val="F26B43"/>
          </p15:clr>
        </p15:guide>
        <p15:guide id="5" orient="horz" pos="935">
          <p15:clr>
            <a:srgbClr val="F26B43"/>
          </p15:clr>
        </p15:guide>
        <p15:guide id="6" orient="horz" pos="3929">
          <p15:clr>
            <a:srgbClr val="F26B43"/>
          </p15:clr>
        </p15:guide>
        <p15:guide id="7" orient="horz" pos="41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FILIERE SUCCESSIONS</a:t>
            </a:r>
          </a:p>
        </p:txBody>
      </p:sp>
      <p:pic>
        <p:nvPicPr>
          <p:cNvPr id="10" name="Espace réservé du contenu 9"/>
          <p:cNvPicPr>
            <a:picLocks noGrp="1" noChangeAspect="1"/>
          </p:cNvPicPr>
          <p:nvPr>
            <p:ph idx="17"/>
          </p:nvPr>
        </p:nvPicPr>
        <p:blipFill>
          <a:blip r:embed="rId2"/>
          <a:stretch>
            <a:fillRect/>
          </a:stretch>
        </p:blipFill>
        <p:spPr>
          <a:xfrm>
            <a:off x="3017402" y="2158347"/>
            <a:ext cx="6661271" cy="407894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922495" y="4365811"/>
            <a:ext cx="161364" cy="2420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615953" y="2088777"/>
            <a:ext cx="1999129" cy="6723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79535" y="448158"/>
            <a:ext cx="10992612" cy="8925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Correspondants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Pôle Successions Premium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pour les dossiers dont les avoirs en CEGEE sont </a:t>
            </a:r>
            <a:r>
              <a:rPr kumimoji="0" lang="fr-FR" sz="28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supérieurs à 75 K€</a:t>
            </a:r>
            <a:endParaRPr kumimoji="0" lang="fr-FR" sz="2400" b="1" i="0" u="sng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6987" y="2392252"/>
            <a:ext cx="1008360" cy="519283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8151" y="3219744"/>
            <a:ext cx="1048688" cy="604143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9284" y="5349483"/>
            <a:ext cx="1164779" cy="525644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3296" y="2084166"/>
            <a:ext cx="1023032" cy="567727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09663" y="2686879"/>
            <a:ext cx="1087934" cy="532865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78673" y="3451743"/>
            <a:ext cx="1103159" cy="562871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15555" y="5174777"/>
            <a:ext cx="1104062" cy="574717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75892" y="2099551"/>
            <a:ext cx="1186140" cy="584851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8222" y="4137497"/>
            <a:ext cx="1154757" cy="574717"/>
          </a:xfrm>
          <a:prstGeom prst="rect">
            <a:avLst/>
          </a:prstGeom>
        </p:spPr>
      </p:pic>
      <p:sp>
        <p:nvSpPr>
          <p:cNvPr id="24" name="ZoneTexte 23"/>
          <p:cNvSpPr txBox="1"/>
          <p:nvPr/>
        </p:nvSpPr>
        <p:spPr>
          <a:xfrm>
            <a:off x="9100388" y="3027271"/>
            <a:ext cx="71702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06.26.10.55.76</a:t>
            </a:r>
          </a:p>
        </p:txBody>
      </p:sp>
      <p:cxnSp>
        <p:nvCxnSpPr>
          <p:cNvPr id="26" name="Connecteur droit avec flèche 25"/>
          <p:cNvCxnSpPr/>
          <p:nvPr/>
        </p:nvCxnSpPr>
        <p:spPr>
          <a:xfrm>
            <a:off x="3657600" y="2911535"/>
            <a:ext cx="842682" cy="5402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/>
          <p:nvPr/>
        </p:nvCxnSpPr>
        <p:spPr>
          <a:xfrm>
            <a:off x="3446839" y="3451743"/>
            <a:ext cx="929218" cy="107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/>
          <p:nvPr/>
        </p:nvCxnSpPr>
        <p:spPr>
          <a:xfrm flipV="1">
            <a:off x="3446839" y="4903694"/>
            <a:ext cx="929218" cy="3765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/>
          <p:nvPr/>
        </p:nvCxnSpPr>
        <p:spPr>
          <a:xfrm flipH="1" flipV="1">
            <a:off x="7207624" y="5002306"/>
            <a:ext cx="125505" cy="609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/>
          <p:nvPr/>
        </p:nvCxnSpPr>
        <p:spPr>
          <a:xfrm flipH="1" flipV="1">
            <a:off x="8695526" y="5437200"/>
            <a:ext cx="649491" cy="1029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necteur droit avec flèche 37"/>
          <p:cNvCxnSpPr/>
          <p:nvPr/>
        </p:nvCxnSpPr>
        <p:spPr>
          <a:xfrm flipH="1" flipV="1">
            <a:off x="9020271" y="4231341"/>
            <a:ext cx="563000" cy="180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necteur droit avec flèche 39"/>
          <p:cNvCxnSpPr/>
          <p:nvPr/>
        </p:nvCxnSpPr>
        <p:spPr>
          <a:xfrm flipH="1">
            <a:off x="9087097" y="3823887"/>
            <a:ext cx="472201" cy="1517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Connecteur droit avec flèche 41"/>
          <p:cNvCxnSpPr/>
          <p:nvPr/>
        </p:nvCxnSpPr>
        <p:spPr>
          <a:xfrm flipH="1">
            <a:off x="7866175" y="3219744"/>
            <a:ext cx="829351" cy="5095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Connecteur droit avec flèche 43"/>
          <p:cNvCxnSpPr/>
          <p:nvPr/>
        </p:nvCxnSpPr>
        <p:spPr>
          <a:xfrm flipH="1">
            <a:off x="7691718" y="3146208"/>
            <a:ext cx="174457" cy="5195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Connecteur droit avec flèche 45"/>
          <p:cNvCxnSpPr/>
          <p:nvPr/>
        </p:nvCxnSpPr>
        <p:spPr>
          <a:xfrm flipH="1">
            <a:off x="6075841" y="2819925"/>
            <a:ext cx="461781" cy="999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Connecteur droit avec flèche 47"/>
          <p:cNvCxnSpPr/>
          <p:nvPr/>
        </p:nvCxnSpPr>
        <p:spPr>
          <a:xfrm>
            <a:off x="5696724" y="2662667"/>
            <a:ext cx="160322" cy="11612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4" name="Image 33">
            <a:extLst>
              <a:ext uri="{FF2B5EF4-FFF2-40B4-BE49-F238E27FC236}">
                <a16:creationId xmlns:a16="http://schemas.microsoft.com/office/drawing/2014/main" id="{590F1287-33BC-4D40-B2A9-42F7784E834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70181" y="2439558"/>
            <a:ext cx="1053193" cy="67235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3AFC78B-D20A-46DB-8EA2-D50760DF8B8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06218" y="5611906"/>
            <a:ext cx="1165871" cy="75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053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6DC9B97B-34F6-42A6-9D18-FFD242B61E0E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192724"/>
            <a:ext cx="10980738" cy="5528221"/>
          </a:xfrm>
        </p:spPr>
        <p:txBody>
          <a:bodyPr/>
          <a:lstStyle/>
          <a:p>
            <a:pPr marL="0" indent="0">
              <a:buNone/>
            </a:pPr>
            <a:endParaRPr lang="fr-FR" sz="1400" b="1" dirty="0"/>
          </a:p>
          <a:p>
            <a:pPr marL="0" indent="0">
              <a:buNone/>
            </a:pPr>
            <a:endParaRPr lang="fr-FR" sz="1400" b="1" dirty="0"/>
          </a:p>
          <a:p>
            <a:pPr marL="0" indent="0">
              <a:buNone/>
            </a:pPr>
            <a:endParaRPr lang="fr-FR" dirty="0"/>
          </a:p>
          <a:p>
            <a:pPr lvl="1">
              <a:buFontTx/>
              <a:buChar char="-"/>
            </a:pPr>
            <a:endParaRPr lang="fr-FR" dirty="0"/>
          </a:p>
          <a:p>
            <a:pPr lvl="1">
              <a:buFontTx/>
              <a:buChar char="-"/>
            </a:pPr>
            <a:endParaRPr lang="fr-FR" dirty="0"/>
          </a:p>
          <a:p>
            <a:pPr lvl="1">
              <a:buFontTx/>
              <a:buChar char="-"/>
            </a:pPr>
            <a:endParaRPr lang="fr-FR" dirty="0"/>
          </a:p>
          <a:p>
            <a:pPr marL="468000" lvl="1" indent="0">
              <a:buNone/>
            </a:pPr>
            <a:endParaRPr lang="fr-FR" dirty="0"/>
          </a:p>
          <a:p>
            <a:pPr marL="468000" lvl="1" indent="0">
              <a:buNone/>
            </a:pPr>
            <a:r>
              <a:rPr lang="fr-FR" dirty="0"/>
              <a:t>		</a:t>
            </a:r>
          </a:p>
          <a:p>
            <a:pPr marL="468000" lvl="1" indent="0">
              <a:buNone/>
            </a:pPr>
            <a:r>
              <a:rPr lang="fr-FR" dirty="0"/>
              <a:t>		</a:t>
            </a:r>
          </a:p>
          <a:p>
            <a:pPr marL="468000" lvl="1" indent="0">
              <a:buNone/>
            </a:pPr>
            <a:endParaRPr lang="fr-FR" dirty="0"/>
          </a:p>
          <a:p>
            <a:pPr marL="468000" lvl="1" indent="0">
              <a:buNone/>
            </a:pPr>
            <a:endParaRPr lang="fr-FR" dirty="0"/>
          </a:p>
          <a:p>
            <a:pPr marL="468000" lvl="1" indent="0">
              <a:buNone/>
            </a:pPr>
            <a:endParaRPr lang="fr-FR" dirty="0"/>
          </a:p>
          <a:p>
            <a:pPr marL="468000" lvl="1" indent="0">
              <a:buNone/>
            </a:pPr>
            <a:endParaRPr lang="fr-FR" dirty="0"/>
          </a:p>
          <a:p>
            <a:pPr marL="468000" lvl="1" indent="0">
              <a:buNone/>
            </a:pPr>
            <a:endParaRPr lang="fr-FR" dirty="0"/>
          </a:p>
          <a:p>
            <a:pPr marL="468000" lvl="1" indent="0">
              <a:buNone/>
            </a:pPr>
            <a:r>
              <a:rPr lang="fr-FR" dirty="0"/>
              <a:t>Une responsable de domaine qui porte l’</a:t>
            </a:r>
            <a:r>
              <a:rPr lang="fr-FR" dirty="0">
                <a:solidFill>
                  <a:srgbClr val="C00000"/>
                </a:solidFill>
              </a:rPr>
              <a:t>expertise</a:t>
            </a:r>
            <a:r>
              <a:rPr lang="fr-FR" dirty="0"/>
              <a:t> : Anne-Catherine DORIDANT </a:t>
            </a:r>
            <a:endParaRPr lang="fr-FR" dirty="0">
              <a:solidFill>
                <a:srgbClr val="C0000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/>
              <a:t>Dossiers simples &lt;10k€ (absence de compte titre,….) prise en charge par un prestataire externe I-</a:t>
            </a:r>
            <a:r>
              <a:rPr lang="fr-FR" dirty="0" err="1"/>
              <a:t>Datech</a:t>
            </a:r>
            <a:r>
              <a:rPr lang="fr-FR" dirty="0"/>
              <a:t> depuis le 05/07/2021, sauf MAD traité par l’agence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/>
              <a:t>Dossiers complexes &lt;10k€ et 10-75k€, par les collaborateurs successions des Solutions</a:t>
            </a:r>
          </a:p>
          <a:p>
            <a:pPr marL="468000" lvl="1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>
              <a:solidFill>
                <a:srgbClr val="C00000"/>
              </a:solidFill>
            </a:endParaRPr>
          </a:p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26BDE5F-2464-44AD-B60D-A7721FE85DC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572147"/>
            <a:ext cx="10980738" cy="720000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</p:txBody>
      </p:sp>
      <p:graphicFrame>
        <p:nvGraphicFramePr>
          <p:cNvPr id="6" name="Tableau 6">
            <a:extLst>
              <a:ext uri="{FF2B5EF4-FFF2-40B4-BE49-F238E27FC236}">
                <a16:creationId xmlns:a16="http://schemas.microsoft.com/office/drawing/2014/main" id="{98053B2F-3441-4537-B16C-68C818364D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9832055"/>
              </p:ext>
            </p:extLst>
          </p:nvPr>
        </p:nvGraphicFramePr>
        <p:xfrm>
          <a:off x="1253213" y="1192724"/>
          <a:ext cx="9411286" cy="40404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8095">
                  <a:extLst>
                    <a:ext uri="{9D8B030D-6E8A-4147-A177-3AD203B41FA5}">
                      <a16:colId xmlns:a16="http://schemas.microsoft.com/office/drawing/2014/main" val="3558446453"/>
                    </a:ext>
                  </a:extLst>
                </a:gridCol>
                <a:gridCol w="2411781">
                  <a:extLst>
                    <a:ext uri="{9D8B030D-6E8A-4147-A177-3AD203B41FA5}">
                      <a16:colId xmlns:a16="http://schemas.microsoft.com/office/drawing/2014/main" val="1545759724"/>
                    </a:ext>
                  </a:extLst>
                </a:gridCol>
                <a:gridCol w="2372548">
                  <a:extLst>
                    <a:ext uri="{9D8B030D-6E8A-4147-A177-3AD203B41FA5}">
                      <a16:colId xmlns:a16="http://schemas.microsoft.com/office/drawing/2014/main" val="3808261776"/>
                    </a:ext>
                  </a:extLst>
                </a:gridCol>
                <a:gridCol w="2308862">
                  <a:extLst>
                    <a:ext uri="{9D8B030D-6E8A-4147-A177-3AD203B41FA5}">
                      <a16:colId xmlns:a16="http://schemas.microsoft.com/office/drawing/2014/main" val="3820067372"/>
                    </a:ext>
                  </a:extLst>
                </a:gridCol>
              </a:tblGrid>
              <a:tr h="18606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Alsace (67 et 68)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/>
                        <a:t>Agences</a:t>
                      </a:r>
                      <a:r>
                        <a:rPr lang="fr-FR" sz="1000" dirty="0"/>
                        <a:t> : 03 88 44 07 00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/>
                        <a:t>Héritiers et Notaires : </a:t>
                      </a:r>
                      <a:r>
                        <a:rPr lang="fr-FR" sz="1000" dirty="0"/>
                        <a:t>03 88 31 30 76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/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i="0" dirty="0" err="1"/>
                        <a:t>succession.alsace</a:t>
                      </a:r>
                      <a:r>
                        <a:rPr lang="fr-FR" sz="1050" i="0" dirty="0"/>
                        <a:t>@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i="0" dirty="0"/>
                        <a:t>cegee.caisse-epargne.fr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i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Champagne Ardennes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(08,10, 51 et 52)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/>
                        <a:t>Agences</a:t>
                      </a:r>
                      <a:r>
                        <a:rPr lang="fr-FR" sz="1000" dirty="0"/>
                        <a:t> : 03 26 77 08 07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/>
                        <a:t>Héritiers et Notaires : </a:t>
                      </a:r>
                      <a:r>
                        <a:rPr lang="fr-FR" sz="1000" dirty="0"/>
                        <a:t>03 26 79 75 60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i="0" dirty="0" err="1"/>
                        <a:t>succession.champagne-ardenne</a:t>
                      </a:r>
                      <a:r>
                        <a:rPr lang="fr-FR" sz="1050" i="0" dirty="0"/>
                        <a:t>@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i="0" dirty="0"/>
                        <a:t>cegee.caisse-epargne.fr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Nord Lorraine (57)</a:t>
                      </a:r>
                    </a:p>
                    <a:p>
                      <a:pPr algn="ctr"/>
                      <a:endParaRPr lang="fr-FR" sz="1000" dirty="0"/>
                    </a:p>
                    <a:p>
                      <a:pPr algn="ctr"/>
                      <a:endParaRPr lang="fr-FR" sz="1000" dirty="0"/>
                    </a:p>
                    <a:p>
                      <a:pPr algn="ctr"/>
                      <a:r>
                        <a:rPr lang="fr-FR" sz="1000" b="0" dirty="0"/>
                        <a:t>Agences :</a:t>
                      </a:r>
                      <a:r>
                        <a:rPr lang="fr-FR" sz="1000" dirty="0"/>
                        <a:t> 03 87 76 17 18</a:t>
                      </a:r>
                    </a:p>
                    <a:p>
                      <a:pPr algn="ctr"/>
                      <a:r>
                        <a:rPr lang="fr-FR" sz="1000" dirty="0"/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/>
                        <a:t>Héritiers et Notaires : </a:t>
                      </a:r>
                      <a:r>
                        <a:rPr lang="fr-FR" sz="1000" dirty="0"/>
                        <a:t>03 87 66 25 30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/>
                    </a:p>
                    <a:p>
                      <a:pPr algn="ctr"/>
                      <a:r>
                        <a:rPr lang="fr-FR" sz="1050" i="0" dirty="0" err="1">
                          <a:solidFill>
                            <a:schemeClr val="bg1"/>
                          </a:solidFill>
                          <a:latin typeface="+mn-lt"/>
                        </a:rPr>
                        <a:t>succession.nord-lorraine</a:t>
                      </a:r>
                      <a:r>
                        <a:rPr lang="fr-FR" sz="1050" i="0" dirty="0">
                          <a:solidFill>
                            <a:schemeClr val="bg1"/>
                          </a:solidFill>
                          <a:latin typeface="+mn-lt"/>
                        </a:rPr>
                        <a:t>@</a:t>
                      </a:r>
                    </a:p>
                    <a:p>
                      <a:pPr algn="ctr"/>
                      <a:r>
                        <a:rPr lang="fr-FR" sz="1050" i="0" dirty="0">
                          <a:solidFill>
                            <a:schemeClr val="bg1"/>
                          </a:solidFill>
                          <a:latin typeface="+mn-lt"/>
                        </a:rPr>
                        <a:t>cegee.caisse-epargne.fr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Sud Lorraine (54, 55 et 88)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/>
                        <a:t>Agences</a:t>
                      </a:r>
                      <a:r>
                        <a:rPr lang="fr-FR" sz="1000" dirty="0"/>
                        <a:t> : 03 83 31 05 50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/>
                        <a:t>Héritiers et Notaire : </a:t>
                      </a:r>
                      <a:r>
                        <a:rPr lang="fr-FR" sz="1000" dirty="0"/>
                        <a:t>03 83 41 11 21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i="0" dirty="0" err="1"/>
                        <a:t>succession.sud-lorraine</a:t>
                      </a:r>
                      <a:r>
                        <a:rPr lang="fr-FR" sz="1050" i="0" dirty="0"/>
                        <a:t>@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i="0" dirty="0"/>
                        <a:t>cegee.caisse-epargne.fr</a:t>
                      </a:r>
                    </a:p>
                    <a:p>
                      <a:pPr algn="ctr"/>
                      <a:endParaRPr lang="fr-FR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67247"/>
                  </a:ext>
                </a:extLst>
              </a:tr>
              <a:tr h="1199112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François Wurtz</a:t>
                      </a:r>
                    </a:p>
                    <a:p>
                      <a:pPr algn="ctr"/>
                      <a:endParaRPr lang="fr-FR" sz="1200" dirty="0"/>
                    </a:p>
                    <a:p>
                      <a:pPr algn="ctr"/>
                      <a:endParaRPr lang="fr-FR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  <a:p>
                      <a:pPr algn="ctr"/>
                      <a:endParaRPr lang="fr-FR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Sandrine Champagne </a:t>
                      </a:r>
                      <a:endParaRPr lang="fr-FR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Rosalie Renaud</a:t>
                      </a:r>
                      <a:endParaRPr lang="fr-FR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  <a:p>
                      <a:pPr algn="ctr"/>
                      <a:endParaRPr lang="fr-FR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Stéphane Claudel </a:t>
                      </a:r>
                      <a:endParaRPr lang="fr-FR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803918"/>
                  </a:ext>
                </a:extLst>
              </a:tr>
              <a:tr h="980743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Marie </a:t>
                      </a:r>
                      <a:r>
                        <a:rPr lang="fr-FR" sz="1200" dirty="0" err="1"/>
                        <a:t>Ledermann</a:t>
                      </a:r>
                      <a:endParaRPr lang="fr-FR" sz="1200" dirty="0"/>
                    </a:p>
                    <a:p>
                      <a:pPr algn="ctr"/>
                      <a:endParaRPr lang="fr-FR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  <a:p>
                      <a:pPr algn="ctr"/>
                      <a:endParaRPr lang="fr-FR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Francis Laroche</a:t>
                      </a:r>
                    </a:p>
                    <a:p>
                      <a:pPr algn="ctr"/>
                      <a:endParaRPr lang="fr-FR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Julie </a:t>
                      </a:r>
                      <a:r>
                        <a:rPr lang="fr-FR" sz="1200" dirty="0" err="1">
                          <a:solidFill>
                            <a:schemeClr val="tx1"/>
                          </a:solidFill>
                        </a:rPr>
                        <a:t>Descadilles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Jean-Philippe </a:t>
                      </a:r>
                      <a:r>
                        <a:rPr lang="fr-FR" sz="1200" dirty="0" err="1"/>
                        <a:t>Koeberle</a:t>
                      </a:r>
                      <a:endParaRPr lang="fr-FR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519792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AD76E30C-2A00-4076-9404-BB2E4C230F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136" y="3458634"/>
            <a:ext cx="480471" cy="55673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EA9055-ED3A-4939-8214-A2546135F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7135" y="4542384"/>
            <a:ext cx="480471" cy="56436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D10DC2E-642E-4919-8BAB-FBE908FCC3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7949" y="3416537"/>
            <a:ext cx="523979" cy="59883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646717B-B637-4B2A-8546-E354387D4F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7949" y="4518478"/>
            <a:ext cx="511005" cy="59883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4D76F0C-4D6B-4C03-9C82-925E56FB98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20881" y="3407712"/>
            <a:ext cx="523980" cy="59883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30943C8-C583-4017-80FF-0348F28E00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27570" y="3419884"/>
            <a:ext cx="562539" cy="59883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4BEFB1-5826-41F4-8ED0-8ED9A058CC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7768" y="4535387"/>
            <a:ext cx="523980" cy="64831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E25241F-0C18-4C88-BE49-624FC235C7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81406" y="5085854"/>
            <a:ext cx="600159" cy="51442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CAA9467-AFCF-4E58-B468-924231BCAB8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96222" y="4563196"/>
            <a:ext cx="523980" cy="59269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CB0337B1-933C-4055-B94C-6108279A5C4C}"/>
              </a:ext>
            </a:extLst>
          </p:cNvPr>
          <p:cNvSpPr txBox="1"/>
          <p:nvPr/>
        </p:nvSpPr>
        <p:spPr>
          <a:xfrm rot="19667549">
            <a:off x="183279" y="4514187"/>
            <a:ext cx="1079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Superviseurs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18C5EB5-8D3F-4F07-8783-DFC3BC9B2BF4}"/>
              </a:ext>
            </a:extLst>
          </p:cNvPr>
          <p:cNvSpPr txBox="1"/>
          <p:nvPr/>
        </p:nvSpPr>
        <p:spPr>
          <a:xfrm rot="19562517">
            <a:off x="108796" y="3440777"/>
            <a:ext cx="1241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Responsables 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DD656D7-8236-4086-BCB0-C860941F11AE}"/>
              </a:ext>
            </a:extLst>
          </p:cNvPr>
          <p:cNvSpPr txBox="1"/>
          <p:nvPr/>
        </p:nvSpPr>
        <p:spPr>
          <a:xfrm>
            <a:off x="504063" y="178761"/>
            <a:ext cx="10992612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prstClr val="black"/>
                </a:solidFill>
                <a:latin typeface="Arial"/>
              </a:rPr>
              <a:t>La filière grand public des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Successions dans les Solutions Régionales au sein de la DSC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pour les dossiers dont les avoirs en CEGEE sont </a:t>
            </a:r>
            <a:r>
              <a:rPr lang="fr-FR" sz="2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inférieurs</a:t>
            </a: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à 75 K€</a:t>
            </a:r>
          </a:p>
        </p:txBody>
      </p:sp>
    </p:spTree>
    <p:extLst>
      <p:ext uri="{BB962C8B-B14F-4D97-AF65-F5344CB8AC3E}">
        <p14:creationId xmlns:p14="http://schemas.microsoft.com/office/powerpoint/2010/main" val="2993063067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256</Words>
  <Application>Microsoft Office PowerPoint</Application>
  <PresentationFormat>Grand écran</PresentationFormat>
  <Paragraphs>70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Arial Black</vt:lpstr>
      <vt:lpstr>Montserrat Black</vt:lpstr>
      <vt:lpstr>Wingdings</vt:lpstr>
      <vt:lpstr>1_Thème Office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Roland</dc:creator>
  <cp:lastModifiedBy>ESTANG Ludivine [CEGEE]</cp:lastModifiedBy>
  <cp:revision>2</cp:revision>
  <dcterms:created xsi:type="dcterms:W3CDTF">2023-02-24T09:23:13Z</dcterms:created>
  <dcterms:modified xsi:type="dcterms:W3CDTF">2023-04-14T09:14:15Z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2023-02-24T09:23:13Z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ActionId">
    <vt:lpwstr>3a6506d5-6c12-4c8d-880e-4bfcd5babf41</vt:lpwstr>
  </property>
  <property fmtid="{D5CDD505-2E9C-101B-9397-08002B2CF9AE}" pid="8" name="MSIP_Label_48a19f0c-bea1-442e-a475-ed109d9ec508_ContentBits">
    <vt:lpwstr>0</vt:lpwstr>
  </property>
</Properties>
</file>