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5"/>
  </p:notesMasterIdLst>
  <p:handoutMasterIdLst>
    <p:handoutMasterId r:id="rId16"/>
  </p:handoutMasterIdLst>
  <p:sldIdLst>
    <p:sldId id="1048" r:id="rId2"/>
    <p:sldId id="1049" r:id="rId3"/>
    <p:sldId id="1050" r:id="rId4"/>
    <p:sldId id="1061" r:id="rId5"/>
    <p:sldId id="1051" r:id="rId6"/>
    <p:sldId id="1057" r:id="rId7"/>
    <p:sldId id="1055" r:id="rId8"/>
    <p:sldId id="1056" r:id="rId9"/>
    <p:sldId id="1053" r:id="rId10"/>
    <p:sldId id="1062" r:id="rId11"/>
    <p:sldId id="1052" r:id="rId12"/>
    <p:sldId id="1063" r:id="rId13"/>
    <p:sldId id="1064" r:id="rId14"/>
  </p:sldIdLst>
  <p:sldSz cx="9144000" cy="6858000" type="screen4x3"/>
  <p:notesSz cx="6797675" cy="9926638"/>
  <p:defaultTextStyle>
    <a:defPPr>
      <a:defRPr lang="fr-FR"/>
    </a:defPPr>
    <a:lvl1pPr algn="l" rtl="0" eaLnBrk="0" fontAlgn="base" hangingPunct="0">
      <a:spcBef>
        <a:spcPct val="0"/>
      </a:spcBef>
      <a:spcAft>
        <a:spcPct val="0"/>
      </a:spcAft>
      <a:defRPr kern="1200">
        <a:solidFill>
          <a:schemeClr val="tx1"/>
        </a:solidFill>
        <a:latin typeface="Arial Narrow" panose="020B060602020203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Narrow" panose="020B060602020203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Narrow" panose="020B060602020203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Narrow" panose="020B060602020203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Narrow" panose="020B0606020202030204" pitchFamily="34" charset="0"/>
        <a:ea typeface="+mn-ea"/>
        <a:cs typeface="+mn-cs"/>
      </a:defRPr>
    </a:lvl5pPr>
    <a:lvl6pPr marL="2286000" algn="l" defTabSz="914400" rtl="0" eaLnBrk="1" latinLnBrk="0" hangingPunct="1">
      <a:defRPr kern="1200">
        <a:solidFill>
          <a:schemeClr val="tx1"/>
        </a:solidFill>
        <a:latin typeface="Arial Narrow" panose="020B0606020202030204" pitchFamily="34" charset="0"/>
        <a:ea typeface="+mn-ea"/>
        <a:cs typeface="+mn-cs"/>
      </a:defRPr>
    </a:lvl6pPr>
    <a:lvl7pPr marL="2743200" algn="l" defTabSz="914400" rtl="0" eaLnBrk="1" latinLnBrk="0" hangingPunct="1">
      <a:defRPr kern="1200">
        <a:solidFill>
          <a:schemeClr val="tx1"/>
        </a:solidFill>
        <a:latin typeface="Arial Narrow" panose="020B0606020202030204" pitchFamily="34" charset="0"/>
        <a:ea typeface="+mn-ea"/>
        <a:cs typeface="+mn-cs"/>
      </a:defRPr>
    </a:lvl7pPr>
    <a:lvl8pPr marL="3200400" algn="l" defTabSz="914400" rtl="0" eaLnBrk="1" latinLnBrk="0" hangingPunct="1">
      <a:defRPr kern="1200">
        <a:solidFill>
          <a:schemeClr val="tx1"/>
        </a:solidFill>
        <a:latin typeface="Arial Narrow" panose="020B0606020202030204" pitchFamily="34" charset="0"/>
        <a:ea typeface="+mn-ea"/>
        <a:cs typeface="+mn-cs"/>
      </a:defRPr>
    </a:lvl8pPr>
    <a:lvl9pPr marL="3657600" algn="l" defTabSz="914400" rtl="0" eaLnBrk="1" latinLnBrk="0" hangingPunct="1">
      <a:defRPr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LET Carine [CEGEE]" initials="" lastIdx="1" clrIdx="0"/>
  <p:cmAuthor id="2" name="DOLT Helene [CEGEE]"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64B5F6"/>
    <a:srgbClr val="D9D9D9"/>
    <a:srgbClr val="C31632"/>
    <a:srgbClr val="FFFFFF"/>
    <a:srgbClr val="000000"/>
    <a:srgbClr val="F7F7F7"/>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88" autoAdjust="0"/>
    <p:restoredTop sz="94660"/>
  </p:normalViewPr>
  <p:slideViewPr>
    <p:cSldViewPr snapToGrid="0">
      <p:cViewPr varScale="1">
        <p:scale>
          <a:sx n="69" d="100"/>
          <a:sy n="69" d="100"/>
        </p:scale>
        <p:origin x="1314" y="7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398065F-987C-40F6-9DE6-5715B5F7EBEC}" type="datetimeFigureOut">
              <a:rPr lang="fr-FR"/>
              <a:pPr>
                <a:defRPr/>
              </a:pPr>
              <a:t>28/04/2020</a:t>
            </a:fld>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18F5E3F-A746-4075-B304-723A9F3E2A8B}" type="slidenum">
              <a:rPr lang="fr-FR"/>
              <a:pPr>
                <a:defRPr/>
              </a:pPr>
              <a:t>‹N°›</a:t>
            </a:fld>
            <a:endParaRPr lang="fr-FR"/>
          </a:p>
        </p:txBody>
      </p:sp>
      <p:sp>
        <p:nvSpPr>
          <p:cNvPr id="6" name="Espace réservé du pied de page 5"/>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CE438687-0BDD-4232-BAC9-C06C5ECA99B3}" type="datetimeFigureOut">
              <a:rPr lang="fr-FR"/>
              <a:pPr>
                <a:defRPr/>
              </a:pPr>
              <a:t>28/04/2020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6F61C45-8919-40F9-84C8-04A69AD2958B}"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Page de garde">
    <p:spTree>
      <p:nvGrpSpPr>
        <p:cNvPr id="1" name=""/>
        <p:cNvGrpSpPr/>
        <p:nvPr/>
      </p:nvGrpSpPr>
      <p:grpSpPr>
        <a:xfrm>
          <a:off x="0" y="0"/>
          <a:ext cx="0" cy="0"/>
          <a:chOff x="0" y="0"/>
          <a:chExt cx="0" cy="0"/>
        </a:xfrm>
      </p:grpSpPr>
      <p:pic>
        <p:nvPicPr>
          <p:cNvPr id="2" name="Imag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97175" y="6434138"/>
            <a:ext cx="1343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5" descr="1 - copie.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37063" y="188913"/>
            <a:ext cx="4464050"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6" descr="2 - copie.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437063" y="1554163"/>
            <a:ext cx="446405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7" descr="3 - copie.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437063" y="2924175"/>
            <a:ext cx="446405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8" descr="4 - copie.jpg"/>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437063" y="4292600"/>
            <a:ext cx="4464050"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Fsgeedpr\departements\GEE DCOM_INTERNE_MULTIMEDIAS DPR\IMAGE CEGEE\Nouvelle identité graphique\Hashtag\logoterritoiredavenir.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364163" y="5732463"/>
            <a:ext cx="24145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0" descr="logoterritoiredavenir2.pn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23850" y="6194425"/>
            <a:ext cx="668338"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Espace réservé pour une image  11"/>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15900" y="188913"/>
            <a:ext cx="931863"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8"/>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6986588" y="6251575"/>
            <a:ext cx="1795462"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95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cxnSp>
        <p:nvCxnSpPr>
          <p:cNvPr id="5" name="Connecteur droit 4"/>
          <p:cNvCxnSpPr/>
          <p:nvPr userDrawn="1"/>
        </p:nvCxnSpPr>
        <p:spPr>
          <a:xfrm>
            <a:off x="358775" y="0"/>
            <a:ext cx="0" cy="6858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1250" y="6329363"/>
            <a:ext cx="132080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numéro de diapositive 1"/>
          <p:cNvSpPr txBox="1">
            <a:spLocks/>
          </p:cNvSpPr>
          <p:nvPr userDrawn="1"/>
        </p:nvSpPr>
        <p:spPr>
          <a:xfrm>
            <a:off x="920750" y="6342063"/>
            <a:ext cx="254000" cy="273050"/>
          </a:xfrm>
          <a:prstGeom prst="rect">
            <a:avLst/>
          </a:prstGeom>
          <a:solidFill>
            <a:srgbClr val="D9D9D9"/>
          </a:solidFill>
        </p:spPr>
        <p:txBody>
          <a:bodyPr lIns="0" tIns="0" rIns="0" bIns="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64AB99F0-7F41-4CE9-8CE0-7FEAC47BA147}" type="slidenum">
              <a:rPr lang="fr-FR" sz="800" b="1" smtClean="0">
                <a:solidFill>
                  <a:schemeClr val="tx1">
                    <a:lumMod val="50000"/>
                    <a:lumOff val="50000"/>
                  </a:schemeClr>
                </a:solidFill>
                <a:latin typeface="+mj-lt"/>
                <a:cs typeface="Helvetica Neue Medium"/>
              </a:rPr>
              <a:pPr fontAlgn="auto">
                <a:spcBef>
                  <a:spcPts val="0"/>
                </a:spcBef>
                <a:spcAft>
                  <a:spcPts val="0"/>
                </a:spcAft>
                <a:defRPr/>
              </a:pPr>
              <a:t>‹N°›</a:t>
            </a:fld>
            <a:endParaRPr lang="fr-FR" sz="800" b="1">
              <a:solidFill>
                <a:schemeClr val="tx1">
                  <a:lumMod val="50000"/>
                  <a:lumOff val="50000"/>
                </a:schemeClr>
              </a:solidFill>
              <a:latin typeface="+mj-lt"/>
              <a:cs typeface="Helvetica Neue Medium"/>
            </a:endParaRPr>
          </a:p>
        </p:txBody>
      </p:sp>
      <p:pic>
        <p:nvPicPr>
          <p:cNvPr id="10" name="Image 7" descr="logoterritoiredavenir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3850" y="6194425"/>
            <a:ext cx="668338"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texte 15"/>
          <p:cNvSpPr>
            <a:spLocks noGrp="1"/>
          </p:cNvSpPr>
          <p:nvPr>
            <p:ph type="body" sz="quarter" idx="13"/>
          </p:nvPr>
        </p:nvSpPr>
        <p:spPr>
          <a:xfrm rot="16200000">
            <a:off x="-3249000" y="3249000"/>
            <a:ext cx="6858000" cy="360000"/>
          </a:xfrm>
          <a:solidFill>
            <a:srgbClr val="F2F2F2"/>
          </a:solidFill>
        </p:spPr>
        <p:txBody>
          <a:bodyPr anchor="ctr">
            <a:noAutofit/>
          </a:bodyPr>
          <a:lstStyle>
            <a:lvl1pPr marL="0" indent="0" algn="ctr">
              <a:buNone/>
              <a:defRPr sz="1400" b="0" cap="all" baseline="0">
                <a:solidFill>
                  <a:schemeClr val="tx1">
                    <a:lumMod val="50000"/>
                    <a:lumOff val="50000"/>
                  </a:schemeClr>
                </a:solidFill>
              </a:defRPr>
            </a:lvl1pPr>
          </a:lstStyle>
          <a:p>
            <a:pPr lvl="0"/>
            <a:r>
              <a:rPr lang="fr-FR" smtClean="0"/>
              <a:t>Modifier les styles du texte du masque</a:t>
            </a:r>
          </a:p>
        </p:txBody>
      </p:sp>
      <p:sp>
        <p:nvSpPr>
          <p:cNvPr id="37" name="Espace réservé du texte 16"/>
          <p:cNvSpPr>
            <a:spLocks noGrp="1"/>
          </p:cNvSpPr>
          <p:nvPr>
            <p:ph type="body" sz="quarter" idx="11"/>
          </p:nvPr>
        </p:nvSpPr>
        <p:spPr>
          <a:xfrm>
            <a:off x="723106" y="359453"/>
            <a:ext cx="806053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solidFill>
              <a:schemeClr val="accent1"/>
            </a:solidFill>
          </a:ln>
        </p:spPr>
        <p:txBody>
          <a:bodyPr anchor="ctr">
            <a:noAutofit/>
          </a:bodyPr>
          <a:lstStyle>
            <a:lvl1pPr marL="180000" indent="0" algn="l">
              <a:spcBef>
                <a:spcPts val="0"/>
              </a:spcBef>
              <a:buNone/>
              <a:defRPr sz="1600" b="1">
                <a:solidFill>
                  <a:schemeClr val="accent1"/>
                </a:solidFill>
                <a:latin typeface="+mj-lt"/>
              </a:defRPr>
            </a:lvl1pPr>
            <a:lvl2pPr algn="l">
              <a:buNone/>
              <a:defRPr b="0"/>
            </a:lvl2pPr>
            <a:lvl3pPr algn="l">
              <a:buNone/>
              <a:defRPr b="0"/>
            </a:lvl3pPr>
            <a:lvl4pPr algn="l">
              <a:buNone/>
              <a:defRPr b="0"/>
            </a:lvl4pPr>
            <a:lvl5pPr algn="l">
              <a:buNone/>
              <a:defRPr b="0"/>
            </a:lvl5pPr>
          </a:lstStyle>
          <a:p>
            <a:pPr lvl="0"/>
            <a:r>
              <a:rPr lang="fr-FR" smtClean="0"/>
              <a:t>Modifier les styles du texte du masque</a:t>
            </a:r>
          </a:p>
        </p:txBody>
      </p:sp>
      <p:sp>
        <p:nvSpPr>
          <p:cNvPr id="6" name="Espace réservé du contenu 5"/>
          <p:cNvSpPr>
            <a:spLocks noGrp="1"/>
          </p:cNvSpPr>
          <p:nvPr>
            <p:ph sz="quarter" idx="12"/>
          </p:nvPr>
        </p:nvSpPr>
        <p:spPr>
          <a:xfrm>
            <a:off x="718050" y="1447800"/>
            <a:ext cx="8064000" cy="4500000"/>
          </a:xfrm>
          <a:prstGeom prst="rect">
            <a:avLst/>
          </a:prstGeom>
        </p:spPr>
        <p:txBody>
          <a:bodyPr/>
          <a:lstStyle>
            <a:lvl1pPr>
              <a:buClr>
                <a:schemeClr val="accent1"/>
              </a:buClr>
              <a:defRPr b="0">
                <a:solidFill>
                  <a:schemeClr val="tx1">
                    <a:lumMod val="75000"/>
                    <a:lumOff val="25000"/>
                  </a:schemeClr>
                </a:solidFill>
              </a:defRPr>
            </a:lvl1pPr>
            <a:lvl2pPr>
              <a:buClr>
                <a:schemeClr val="accent1"/>
              </a:buClr>
              <a:defRPr b="0">
                <a:solidFill>
                  <a:schemeClr val="tx1">
                    <a:lumMod val="75000"/>
                    <a:lumOff val="25000"/>
                  </a:schemeClr>
                </a:solidFill>
              </a:defRPr>
            </a:lvl2pPr>
            <a:lvl3pPr marL="1080000" indent="-180000">
              <a:buClr>
                <a:schemeClr val="accent1"/>
              </a:buClr>
              <a:buFont typeface="Arial" panose="020B0604020202020204" pitchFamily="34" charset="0"/>
              <a:buChar char="-"/>
              <a:defRPr b="0">
                <a:solidFill>
                  <a:schemeClr val="tx1">
                    <a:lumMod val="75000"/>
                    <a:lumOff val="25000"/>
                  </a:schemeClr>
                </a:solidFill>
              </a:defRPr>
            </a:lvl3pPr>
            <a:lvl4pPr marL="1440000" indent="-180000">
              <a:buClr>
                <a:schemeClr val="accent1"/>
              </a:buClr>
              <a:buFontTx/>
              <a:buBlip>
                <a:blip r:embed="rId4"/>
              </a:buBlip>
              <a:defRPr b="0">
                <a:solidFill>
                  <a:schemeClr val="tx1">
                    <a:lumMod val="75000"/>
                    <a:lumOff val="25000"/>
                  </a:schemeClr>
                </a:solidFill>
              </a:defRPr>
            </a:lvl4pPr>
            <a:lvl5pPr>
              <a:buClr>
                <a:schemeClr val="accent4"/>
              </a:buClr>
              <a:defRPr b="0">
                <a:solidFill>
                  <a:schemeClr val="tx1">
                    <a:lumMod val="75000"/>
                    <a:lumOff val="25000"/>
                  </a:schemeClr>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765012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Espace réservé du numéro de diapositive 1"/>
          <p:cNvSpPr txBox="1">
            <a:spLocks/>
          </p:cNvSpPr>
          <p:nvPr userDrawn="1"/>
        </p:nvSpPr>
        <p:spPr>
          <a:xfrm>
            <a:off x="920750" y="6342063"/>
            <a:ext cx="254000" cy="273050"/>
          </a:xfrm>
          <a:prstGeom prst="rect">
            <a:avLst/>
          </a:prstGeom>
          <a:solidFill>
            <a:srgbClr val="D9D9D9"/>
          </a:solidFill>
        </p:spPr>
        <p:txBody>
          <a:bodyPr lIns="0" tIns="0" rIns="0" bIns="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CBB238EB-E000-4D18-B804-04208A6A8BBE}" type="slidenum">
              <a:rPr lang="fr-FR" sz="800" b="1" smtClean="0">
                <a:solidFill>
                  <a:schemeClr val="tx1">
                    <a:lumMod val="50000"/>
                    <a:lumOff val="50000"/>
                  </a:schemeClr>
                </a:solidFill>
                <a:latin typeface="+mj-lt"/>
                <a:cs typeface="Helvetica Neue Medium"/>
              </a:rPr>
              <a:pPr fontAlgn="auto">
                <a:spcBef>
                  <a:spcPts val="0"/>
                </a:spcBef>
                <a:spcAft>
                  <a:spcPts val="0"/>
                </a:spcAft>
                <a:defRPr/>
              </a:pPr>
              <a:t>‹N°›</a:t>
            </a:fld>
            <a:endParaRPr lang="fr-FR" sz="800" b="1">
              <a:solidFill>
                <a:schemeClr val="tx1">
                  <a:lumMod val="50000"/>
                  <a:lumOff val="50000"/>
                </a:schemeClr>
              </a:solidFill>
              <a:latin typeface="+mj-lt"/>
              <a:cs typeface="Helvetica Neue Medium"/>
            </a:endParaRPr>
          </a:p>
        </p:txBody>
      </p:sp>
      <p:pic>
        <p:nvPicPr>
          <p:cNvPr id="3" name="Image 5" descr="logoterritoiredavenir2.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0" y="6194425"/>
            <a:ext cx="668338"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Espace réservé pour une imag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61250" y="6329363"/>
            <a:ext cx="132080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16563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722313" y="358775"/>
            <a:ext cx="8064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3"/>
          <p:cNvSpPr>
            <a:spLocks noGrp="1"/>
          </p:cNvSpPr>
          <p:nvPr>
            <p:ph type="body" idx="1"/>
          </p:nvPr>
        </p:nvSpPr>
        <p:spPr bwMode="auto">
          <a:xfrm>
            <a:off x="722313" y="1447800"/>
            <a:ext cx="8064500"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Lst>
  <p:hf hdr="0"/>
  <p:txStyles>
    <p:titleStyle>
      <a:lvl1pPr marL="179388" algn="l" rtl="0" eaLnBrk="0" fontAlgn="base" hangingPunct="0">
        <a:spcBef>
          <a:spcPct val="0"/>
        </a:spcBef>
        <a:spcAft>
          <a:spcPct val="0"/>
        </a:spcAft>
        <a:defRPr sz="1600" b="1" kern="1200">
          <a:solidFill>
            <a:srgbClr val="C31632"/>
          </a:solidFill>
          <a:latin typeface="Arial Narrow"/>
          <a:ea typeface="Arial Narrow" panose="020B0606020202030204" pitchFamily="34" charset="0"/>
          <a:cs typeface="Arial Narrow"/>
        </a:defRPr>
      </a:lvl1pPr>
      <a:lvl2pPr marL="179388" algn="l" rtl="0" eaLnBrk="0" fontAlgn="base" hangingPunct="0">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2pPr>
      <a:lvl3pPr marL="179388" algn="l" rtl="0" eaLnBrk="0" fontAlgn="base" hangingPunct="0">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3pPr>
      <a:lvl4pPr marL="179388" algn="l" rtl="0" eaLnBrk="0" fontAlgn="base" hangingPunct="0">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4pPr>
      <a:lvl5pPr marL="179388" algn="l" rtl="0" eaLnBrk="0" fontAlgn="base" hangingPunct="0">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5pPr>
      <a:lvl6pPr marL="636588" algn="l" rtl="0" fontAlgn="base">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6pPr>
      <a:lvl7pPr marL="1093788" algn="l" rtl="0" fontAlgn="base">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7pPr>
      <a:lvl8pPr marL="1550988" algn="l" rtl="0" fontAlgn="base">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8pPr>
      <a:lvl9pPr marL="2008188" algn="l" rtl="0" fontAlgn="base">
        <a:spcBef>
          <a:spcPct val="0"/>
        </a:spcBef>
        <a:spcAft>
          <a:spcPct val="0"/>
        </a:spcAft>
        <a:defRPr sz="1600" b="1">
          <a:solidFill>
            <a:srgbClr val="C31632"/>
          </a:solidFill>
          <a:latin typeface="Arial Narrow" panose="020B0606020202030204" pitchFamily="34" charset="0"/>
          <a:ea typeface="Arial Narrow" panose="020B0606020202030204" pitchFamily="34" charset="0"/>
          <a:cs typeface="Arial Narrow" panose="020B0606020202030204" pitchFamily="34" charset="0"/>
        </a:defRPr>
      </a:lvl9pPr>
    </p:titleStyle>
    <p:bodyStyle>
      <a:lvl1pPr marL="193675" indent="-193675" algn="l" rtl="0" eaLnBrk="0" fontAlgn="base" hangingPunct="0">
        <a:spcBef>
          <a:spcPts val="600"/>
        </a:spcBef>
        <a:spcAft>
          <a:spcPct val="0"/>
        </a:spcAft>
        <a:buClr>
          <a:schemeClr val="accent1"/>
        </a:buClr>
        <a:buSzPct val="70000"/>
        <a:buFont typeface="Wingdings 2" panose="05020102010507070707" pitchFamily="18" charset="2"/>
        <a:buChar char=""/>
        <a:defRPr sz="1400" kern="1200">
          <a:solidFill>
            <a:srgbClr val="404040"/>
          </a:solidFill>
          <a:latin typeface="+mj-lt"/>
          <a:ea typeface="+mn-ea"/>
          <a:cs typeface="Arial" pitchFamily="34" charset="0"/>
        </a:defRPr>
      </a:lvl1pPr>
      <a:lvl2pPr marL="611188" indent="-179388" algn="l" rtl="0" eaLnBrk="0" fontAlgn="base" hangingPunct="0">
        <a:spcBef>
          <a:spcPts val="300"/>
        </a:spcBef>
        <a:spcAft>
          <a:spcPct val="0"/>
        </a:spcAft>
        <a:buClr>
          <a:schemeClr val="accent1"/>
        </a:buClr>
        <a:buSzPct val="70000"/>
        <a:buFont typeface="Wingdings 2" panose="05020102010507070707" pitchFamily="18" charset="2"/>
        <a:buChar char=""/>
        <a:defRPr sz="1400" kern="1200">
          <a:solidFill>
            <a:srgbClr val="404040"/>
          </a:solidFill>
          <a:latin typeface="+mj-lt"/>
          <a:ea typeface="+mn-ea"/>
          <a:cs typeface="Arial" pitchFamily="34" charset="0"/>
        </a:defRPr>
      </a:lvl2pPr>
      <a:lvl3pPr marL="1079500" indent="-179388" algn="l" rtl="0" eaLnBrk="0" fontAlgn="base" hangingPunct="0">
        <a:spcBef>
          <a:spcPts val="300"/>
        </a:spcBef>
        <a:spcAft>
          <a:spcPct val="0"/>
        </a:spcAft>
        <a:buClr>
          <a:schemeClr val="accent1"/>
        </a:buClr>
        <a:buSzPct val="70000"/>
        <a:buBlip>
          <a:blip r:embed="rId5"/>
        </a:buBlip>
        <a:defRPr sz="1200" kern="1200">
          <a:solidFill>
            <a:srgbClr val="404040"/>
          </a:solidFill>
          <a:latin typeface="+mj-lt"/>
          <a:ea typeface="+mn-ea"/>
          <a:cs typeface="Arial" pitchFamily="34" charset="0"/>
        </a:defRPr>
      </a:lvl3pPr>
      <a:lvl4pPr marL="1439863" indent="-179388" algn="l" rtl="0" eaLnBrk="0" fontAlgn="base" hangingPunct="0">
        <a:spcBef>
          <a:spcPts val="300"/>
        </a:spcBef>
        <a:spcAft>
          <a:spcPct val="0"/>
        </a:spcAft>
        <a:buClr>
          <a:schemeClr val="accent1"/>
        </a:buClr>
        <a:buSzPct val="70000"/>
        <a:buFont typeface="Arial" panose="020B0604020202020204" pitchFamily="34" charset="0"/>
        <a:buChar char="-"/>
        <a:defRPr sz="1100" kern="1200">
          <a:solidFill>
            <a:srgbClr val="404040"/>
          </a:solidFill>
          <a:latin typeface="+mj-lt"/>
          <a:ea typeface="+mn-ea"/>
          <a:cs typeface="Arial" pitchFamily="34" charset="0"/>
        </a:defRPr>
      </a:lvl4pPr>
      <a:lvl5pPr marL="1798638" indent="-179388" algn="l" rtl="0" eaLnBrk="0" fontAlgn="base" hangingPunct="0">
        <a:spcBef>
          <a:spcPts val="300"/>
        </a:spcBef>
        <a:spcAft>
          <a:spcPct val="0"/>
        </a:spcAft>
        <a:buClr>
          <a:srgbClr val="EA4E55"/>
        </a:buClr>
        <a:buSzPct val="60000"/>
        <a:buFont typeface="Arial Narrow" panose="020B0606020202030204" pitchFamily="34" charset="0"/>
        <a:buChar char="›"/>
        <a:defRPr sz="1100" kern="1200">
          <a:solidFill>
            <a:srgbClr val="404040"/>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commerciaux.celca.caisse-epargne.fr/download/1750/marche-des-particuliers/17270/inf-n003_20-xpc_retrait-carte-tempo-virtuelle.docx" TargetMode="External"/><Relationship Id="rId2" Type="http://schemas.openxmlformats.org/officeDocument/2006/relationships/hyperlink" Target="http://commerciaux.celca.caisse-epargne.fr/download/1750/marche-des-particuliers/17266/mode-operatoire_retrait-sms-carte-tempo-virtuelle-2.ppt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ous-titre 2"/>
          <p:cNvSpPr txBox="1">
            <a:spLocks/>
          </p:cNvSpPr>
          <p:nvPr/>
        </p:nvSpPr>
        <p:spPr>
          <a:xfrm>
            <a:off x="338138" y="3290888"/>
            <a:ext cx="3937000" cy="930275"/>
          </a:xfrm>
          <a:prstGeom prst="rect">
            <a:avLst/>
          </a:prstGeom>
        </p:spPr>
        <p:txBody>
          <a:bodyPr tIns="82800">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pPr algn="l" fontAlgn="auto">
              <a:defRPr/>
            </a:pPr>
            <a:r>
              <a:rPr lang="fr-FR" b="0" dirty="0">
                <a:solidFill>
                  <a:srgbClr val="C31632"/>
                </a:solidFill>
              </a:rPr>
              <a:t>GESTION AFFLUENCE AGENCE DEBUT DE MOIS</a:t>
            </a:r>
          </a:p>
        </p:txBody>
      </p:sp>
      <p:sp>
        <p:nvSpPr>
          <p:cNvPr id="11" name="Espace réservé du texte 4"/>
          <p:cNvSpPr txBox="1">
            <a:spLocks/>
          </p:cNvSpPr>
          <p:nvPr/>
        </p:nvSpPr>
        <p:spPr>
          <a:xfrm>
            <a:off x="5829300" y="6289675"/>
            <a:ext cx="1090613" cy="338138"/>
          </a:xfrm>
          <a:prstGeom prst="rect">
            <a:avLst/>
          </a:prstGeom>
        </p:spPr>
        <p:txBody>
          <a:bodyPr>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lvl="2" fontAlgn="auto">
              <a:spcAft>
                <a:spcPts val="0"/>
              </a:spcAft>
              <a:defRPr/>
            </a:pPr>
            <a:r>
              <a:rPr lang="fr-FR" b="1" dirty="0" smtClean="0">
                <a:solidFill>
                  <a:srgbClr val="3F3F3F"/>
                </a:solidFill>
              </a:rPr>
              <a:t>27.04.2020</a:t>
            </a:r>
            <a:endParaRPr lang="fr-FR" sz="1200" b="1" dirty="0">
              <a:solidFill>
                <a:srgbClr val="3F3F3F"/>
              </a:solidFill>
            </a:endParaRPr>
          </a:p>
        </p:txBody>
      </p:sp>
      <p:sp>
        <p:nvSpPr>
          <p:cNvPr id="12" name="Titre 12"/>
          <p:cNvSpPr txBox="1">
            <a:spLocks/>
          </p:cNvSpPr>
          <p:nvPr/>
        </p:nvSpPr>
        <p:spPr>
          <a:xfrm>
            <a:off x="338138" y="2679700"/>
            <a:ext cx="3937000" cy="630238"/>
          </a:xfrm>
          <a:prstGeom prst="rect">
            <a:avLst/>
          </a:prstGeom>
        </p:spPr>
        <p:txBody>
          <a:bodyPr>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pPr algn="l" fontAlgn="auto">
              <a:spcAft>
                <a:spcPts val="0"/>
              </a:spcAft>
              <a:defRPr/>
            </a:pPr>
            <a:r>
              <a:rPr lang="fr-FR" dirty="0"/>
              <a:t>COVID-19</a:t>
            </a:r>
          </a:p>
        </p:txBody>
      </p:sp>
      <p:cxnSp>
        <p:nvCxnSpPr>
          <p:cNvPr id="13" name="Connecteur droit 12"/>
          <p:cNvCxnSpPr/>
          <p:nvPr/>
        </p:nvCxnSpPr>
        <p:spPr>
          <a:xfrm flipH="1" flipV="1">
            <a:off x="250825" y="2420938"/>
            <a:ext cx="1588" cy="1800225"/>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38138" y="2420938"/>
            <a:ext cx="1255712" cy="249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t>MISE A JOUR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texte 17"/>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dirty="0" smtClean="0"/>
              <a:t> CONTEXTE</a:t>
            </a:r>
            <a:endParaRPr lang="fr-FR" dirty="0"/>
          </a:p>
        </p:txBody>
      </p:sp>
      <p:sp>
        <p:nvSpPr>
          <p:cNvPr id="8195" name="Espace réservé du texte 15"/>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Nous avons pour objectif d’améliorer la gestion de l’affluence en agence en début de mois</a:t>
            </a:r>
          </a:p>
        </p:txBody>
      </p:sp>
      <p:sp>
        <p:nvSpPr>
          <p:cNvPr id="8196" name="Espace réservé du contenu 16"/>
          <p:cNvSpPr>
            <a:spLocks noGrp="1"/>
          </p:cNvSpPr>
          <p:nvPr>
            <p:ph sz="quarter" idx="12"/>
          </p:nvPr>
        </p:nvSpPr>
        <p:spPr>
          <a:xfrm>
            <a:off x="717550" y="1447800"/>
            <a:ext cx="8218488" cy="4500563"/>
          </a:xfrm>
        </p:spPr>
        <p:txBody>
          <a:bodyPr/>
          <a:lstStyle/>
          <a:p>
            <a:pPr algn="just" eaLnBrk="1" hangingPunct="1"/>
            <a:r>
              <a:rPr lang="fr-FR" altLang="fr-FR" smtClean="0">
                <a:solidFill>
                  <a:srgbClr val="404040"/>
                </a:solidFill>
              </a:rPr>
              <a:t>Les débuts de mois sont des périodes classiques d’affluence de clients qui souhaitent obtenir confirmation de virements sociaux crédités sur leurs comptes voire retirer des espèces sans utilisation de cartes bancaires. Les retraits sont alors faits en partie par délivrance d’une </a:t>
            </a:r>
            <a:r>
              <a:rPr lang="fr-FR" altLang="fr-FR" b="1" smtClean="0">
                <a:solidFill>
                  <a:srgbClr val="404040"/>
                </a:solidFill>
              </a:rPr>
              <a:t>carte Tempo </a:t>
            </a:r>
            <a:r>
              <a:rPr lang="fr-FR" altLang="fr-FR" smtClean="0">
                <a:solidFill>
                  <a:srgbClr val="404040"/>
                </a:solidFill>
              </a:rPr>
              <a:t>à usage unique.</a:t>
            </a:r>
          </a:p>
          <a:p>
            <a:pPr algn="just" eaLnBrk="1" hangingPunct="1"/>
            <a:endParaRPr lang="fr-FR" altLang="fr-FR" smtClean="0">
              <a:solidFill>
                <a:srgbClr val="404040"/>
              </a:solidFill>
            </a:endParaRPr>
          </a:p>
          <a:p>
            <a:pPr algn="just" eaLnBrk="1" hangingPunct="1"/>
            <a:r>
              <a:rPr lang="fr-FR" altLang="fr-FR" smtClean="0">
                <a:solidFill>
                  <a:srgbClr val="404040"/>
                </a:solidFill>
              </a:rPr>
              <a:t>Dans le contexte sanitaire actuel, nous avons </a:t>
            </a:r>
            <a:r>
              <a:rPr lang="fr-FR" altLang="fr-FR" b="1" smtClean="0">
                <a:solidFill>
                  <a:srgbClr val="404040"/>
                </a:solidFill>
              </a:rPr>
              <a:t>2 objectifs majeurs pour protéger nos collaborateurs et nos clients</a:t>
            </a:r>
            <a:r>
              <a:rPr lang="fr-FR" altLang="fr-FR" smtClean="0">
                <a:solidFill>
                  <a:srgbClr val="404040"/>
                </a:solidFill>
              </a:rPr>
              <a:t> :</a:t>
            </a:r>
          </a:p>
          <a:p>
            <a:pPr marL="831850" lvl="1" indent="-400050" algn="just" eaLnBrk="1" hangingPunct="1">
              <a:spcBef>
                <a:spcPts val="600"/>
              </a:spcBef>
              <a:buFont typeface="Arial Narrow" panose="020B0606020202030204" pitchFamily="34" charset="0"/>
              <a:buAutoNum type="romanUcPeriod"/>
            </a:pPr>
            <a:endParaRPr lang="fr-FR" altLang="fr-FR" smtClean="0">
              <a:solidFill>
                <a:srgbClr val="404040"/>
              </a:solidFill>
            </a:endParaRPr>
          </a:p>
        </p:txBody>
      </p:sp>
      <p:sp>
        <p:nvSpPr>
          <p:cNvPr id="8197" name="Espace réservé du texte 3"/>
          <p:cNvSpPr txBox="1">
            <a:spLocks/>
          </p:cNvSpPr>
          <p:nvPr/>
        </p:nvSpPr>
        <p:spPr bwMode="auto">
          <a:xfrm>
            <a:off x="2198688" y="4008438"/>
            <a:ext cx="6086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buFont typeface="Arial Narrow" panose="020B0606020202030204" pitchFamily="34" charset="0"/>
              <a:buAutoNum type="romanUcPeriod" startAt="2"/>
            </a:pPr>
            <a:r>
              <a:rPr lang="fr-FR" altLang="fr-FR" sz="1600" b="1">
                <a:solidFill>
                  <a:schemeClr val="accent1"/>
                </a:solidFill>
              </a:rPr>
              <a:t>Sécuriser l’utilisation de la carte Tempo quand elle est indispensable</a:t>
            </a:r>
            <a:endParaRPr lang="fr-FR" altLang="fr-FR" sz="1600" b="1">
              <a:solidFill>
                <a:schemeClr val="accent1"/>
              </a:solidFill>
              <a:sym typeface="Arial" panose="020B0604020202020204" pitchFamily="34" charset="0"/>
            </a:endParaRPr>
          </a:p>
        </p:txBody>
      </p:sp>
      <p:grpSp>
        <p:nvGrpSpPr>
          <p:cNvPr id="8198" name="Groupe 9"/>
          <p:cNvGrpSpPr>
            <a:grpSpLocks/>
          </p:cNvGrpSpPr>
          <p:nvPr/>
        </p:nvGrpSpPr>
        <p:grpSpPr bwMode="auto">
          <a:xfrm>
            <a:off x="1277938" y="3060700"/>
            <a:ext cx="661987" cy="642938"/>
            <a:chOff x="3170238" y="2192589"/>
            <a:chExt cx="601663" cy="582362"/>
          </a:xfrm>
        </p:grpSpPr>
        <p:sp>
          <p:nvSpPr>
            <p:cNvPr id="11" name="Freeform 19"/>
            <p:cNvSpPr>
              <a:spLocks noEditPoints="1"/>
            </p:cNvSpPr>
            <p:nvPr/>
          </p:nvSpPr>
          <p:spPr bwMode="auto">
            <a:xfrm>
              <a:off x="3222180" y="2192589"/>
              <a:ext cx="507879" cy="415562"/>
            </a:xfrm>
            <a:custGeom>
              <a:avLst/>
              <a:gdLst>
                <a:gd name="T0" fmla="*/ 98 w 129"/>
                <a:gd name="T1" fmla="*/ 18 h 106"/>
                <a:gd name="T2" fmla="*/ 78 w 129"/>
                <a:gd name="T3" fmla="*/ 2 h 106"/>
                <a:gd name="T4" fmla="*/ 70 w 129"/>
                <a:gd name="T5" fmla="*/ 25 h 106"/>
                <a:gd name="T6" fmla="*/ 80 w 129"/>
                <a:gd name="T7" fmla="*/ 8 h 106"/>
                <a:gd name="T8" fmla="*/ 96 w 129"/>
                <a:gd name="T9" fmla="*/ 14 h 106"/>
                <a:gd name="T10" fmla="*/ 85 w 129"/>
                <a:gd name="T11" fmla="*/ 29 h 106"/>
                <a:gd name="T12" fmla="*/ 79 w 129"/>
                <a:gd name="T13" fmla="*/ 49 h 106"/>
                <a:gd name="T14" fmla="*/ 64 w 129"/>
                <a:gd name="T15" fmla="*/ 24 h 106"/>
                <a:gd name="T16" fmla="*/ 51 w 129"/>
                <a:gd name="T17" fmla="*/ 42 h 106"/>
                <a:gd name="T18" fmla="*/ 57 w 129"/>
                <a:gd name="T19" fmla="*/ 38 h 106"/>
                <a:gd name="T20" fmla="*/ 76 w 129"/>
                <a:gd name="T21" fmla="*/ 40 h 106"/>
                <a:gd name="T22" fmla="*/ 74 w 129"/>
                <a:gd name="T23" fmla="*/ 43 h 106"/>
                <a:gd name="T24" fmla="*/ 42 w 129"/>
                <a:gd name="T25" fmla="*/ 37 h 106"/>
                <a:gd name="T26" fmla="*/ 52 w 129"/>
                <a:gd name="T27" fmla="*/ 98 h 106"/>
                <a:gd name="T28" fmla="*/ 116 w 129"/>
                <a:gd name="T29" fmla="*/ 74 h 106"/>
                <a:gd name="T30" fmla="*/ 9 w 129"/>
                <a:gd name="T31" fmla="*/ 106 h 106"/>
                <a:gd name="T32" fmla="*/ 102 w 129"/>
                <a:gd name="T33" fmla="*/ 34 h 106"/>
                <a:gd name="T34" fmla="*/ 117 w 129"/>
                <a:gd name="T35" fmla="*/ 38 h 106"/>
                <a:gd name="T36" fmla="*/ 107 w 129"/>
                <a:gd name="T37" fmla="*/ 52 h 106"/>
                <a:gd name="T38" fmla="*/ 95 w 129"/>
                <a:gd name="T39" fmla="*/ 40 h 106"/>
                <a:gd name="T40" fmla="*/ 107 w 129"/>
                <a:gd name="T41" fmla="*/ 24 h 106"/>
                <a:gd name="T42" fmla="*/ 110 w 129"/>
                <a:gd name="T43" fmla="*/ 63 h 106"/>
                <a:gd name="T44" fmla="*/ 115 w 129"/>
                <a:gd name="T45" fmla="*/ 57 h 106"/>
                <a:gd name="T46" fmla="*/ 101 w 129"/>
                <a:gd name="T47" fmla="*/ 61 h 106"/>
                <a:gd name="T48" fmla="*/ 101 w 129"/>
                <a:gd name="T49" fmla="*/ 54 h 106"/>
                <a:gd name="T50" fmla="*/ 87 w 129"/>
                <a:gd name="T51" fmla="*/ 89 h 106"/>
                <a:gd name="T52" fmla="*/ 86 w 129"/>
                <a:gd name="T53" fmla="*/ 46 h 106"/>
                <a:gd name="T54" fmla="*/ 37 w 129"/>
                <a:gd name="T55" fmla="*/ 11 h 106"/>
                <a:gd name="T56" fmla="*/ 52 w 129"/>
                <a:gd name="T57" fmla="*/ 19 h 106"/>
                <a:gd name="T58" fmla="*/ 52 w 129"/>
                <a:gd name="T59" fmla="*/ 13 h 106"/>
                <a:gd name="T60" fmla="*/ 52 w 129"/>
                <a:gd name="T61" fmla="*/ 19 h 106"/>
                <a:gd name="T62" fmla="*/ 32 w 129"/>
                <a:gd name="T63" fmla="*/ 14 h 106"/>
                <a:gd name="T64" fmla="*/ 42 w 129"/>
                <a:gd name="T65" fmla="*/ 29 h 106"/>
                <a:gd name="T66" fmla="*/ 43 w 129"/>
                <a:gd name="T67" fmla="*/ 37 h 106"/>
                <a:gd name="T68" fmla="*/ 84 w 129"/>
                <a:gd name="T69" fmla="*/ 73 h 106"/>
                <a:gd name="T70" fmla="*/ 64 w 129"/>
                <a:gd name="T71" fmla="*/ 59 h 106"/>
                <a:gd name="T72" fmla="*/ 56 w 129"/>
                <a:gd name="T73" fmla="*/ 58 h 106"/>
                <a:gd name="T74" fmla="*/ 61 w 129"/>
                <a:gd name="T75" fmla="*/ 63 h 106"/>
                <a:gd name="T76" fmla="*/ 33 w 129"/>
                <a:gd name="T77" fmla="*/ 40 h 106"/>
                <a:gd name="T78" fmla="*/ 21 w 129"/>
                <a:gd name="T79" fmla="*/ 24 h 106"/>
                <a:gd name="T80" fmla="*/ 11 w 129"/>
                <a:gd name="T81" fmla="*/ 43 h 106"/>
                <a:gd name="T82" fmla="*/ 11 w 129"/>
                <a:gd name="T83" fmla="*/ 37 h 106"/>
                <a:gd name="T84" fmla="*/ 12 w 129"/>
                <a:gd name="T85" fmla="*/ 43 h 106"/>
                <a:gd name="T86" fmla="*/ 27 w 129"/>
                <a:gd name="T87" fmla="*/ 54 h 106"/>
                <a:gd name="T88" fmla="*/ 41 w 129"/>
                <a:gd name="T89" fmla="*/ 85 h 106"/>
                <a:gd name="T90" fmla="*/ 21 w 129"/>
                <a:gd name="T91" fmla="*/ 59 h 106"/>
                <a:gd name="T92" fmla="*/ 2 w 129"/>
                <a:gd name="T9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9" h="106">
                  <a:moveTo>
                    <a:pt x="91" y="27"/>
                  </a:moveTo>
                  <a:cubicBezTo>
                    <a:pt x="93" y="28"/>
                    <a:pt x="96" y="29"/>
                    <a:pt x="100" y="25"/>
                  </a:cubicBezTo>
                  <a:cubicBezTo>
                    <a:pt x="100" y="25"/>
                    <a:pt x="96" y="24"/>
                    <a:pt x="98" y="18"/>
                  </a:cubicBezTo>
                  <a:cubicBezTo>
                    <a:pt x="99" y="12"/>
                    <a:pt x="95" y="0"/>
                    <a:pt x="85" y="0"/>
                  </a:cubicBezTo>
                  <a:cubicBezTo>
                    <a:pt x="85" y="0"/>
                    <a:pt x="85" y="0"/>
                    <a:pt x="85" y="0"/>
                  </a:cubicBezTo>
                  <a:cubicBezTo>
                    <a:pt x="83" y="0"/>
                    <a:pt x="80" y="1"/>
                    <a:pt x="78" y="2"/>
                  </a:cubicBezTo>
                  <a:moveTo>
                    <a:pt x="74" y="7"/>
                  </a:moveTo>
                  <a:cubicBezTo>
                    <a:pt x="73" y="11"/>
                    <a:pt x="72" y="15"/>
                    <a:pt x="73" y="18"/>
                  </a:cubicBezTo>
                  <a:cubicBezTo>
                    <a:pt x="74" y="24"/>
                    <a:pt x="70" y="25"/>
                    <a:pt x="70" y="25"/>
                  </a:cubicBezTo>
                  <a:cubicBezTo>
                    <a:pt x="76" y="30"/>
                    <a:pt x="80" y="26"/>
                    <a:pt x="80" y="26"/>
                  </a:cubicBezTo>
                  <a:moveTo>
                    <a:pt x="90" y="15"/>
                  </a:moveTo>
                  <a:cubicBezTo>
                    <a:pt x="88" y="14"/>
                    <a:pt x="84" y="13"/>
                    <a:pt x="80" y="8"/>
                  </a:cubicBezTo>
                  <a:moveTo>
                    <a:pt x="95" y="19"/>
                  </a:moveTo>
                  <a:cubicBezTo>
                    <a:pt x="96" y="19"/>
                    <a:pt x="97" y="18"/>
                    <a:pt x="97" y="17"/>
                  </a:cubicBezTo>
                  <a:cubicBezTo>
                    <a:pt x="97" y="15"/>
                    <a:pt x="97" y="14"/>
                    <a:pt x="96" y="14"/>
                  </a:cubicBezTo>
                  <a:moveTo>
                    <a:pt x="86" y="29"/>
                  </a:moveTo>
                  <a:cubicBezTo>
                    <a:pt x="90" y="29"/>
                    <a:pt x="94" y="25"/>
                    <a:pt x="95" y="19"/>
                  </a:cubicBezTo>
                  <a:moveTo>
                    <a:pt x="85" y="29"/>
                  </a:moveTo>
                  <a:cubicBezTo>
                    <a:pt x="81" y="29"/>
                    <a:pt x="77" y="25"/>
                    <a:pt x="76" y="19"/>
                  </a:cubicBezTo>
                  <a:moveTo>
                    <a:pt x="70" y="51"/>
                  </a:moveTo>
                  <a:cubicBezTo>
                    <a:pt x="71" y="51"/>
                    <a:pt x="75" y="52"/>
                    <a:pt x="79" y="49"/>
                  </a:cubicBezTo>
                  <a:cubicBezTo>
                    <a:pt x="79" y="49"/>
                    <a:pt x="75" y="48"/>
                    <a:pt x="76" y="42"/>
                  </a:cubicBezTo>
                  <a:cubicBezTo>
                    <a:pt x="78" y="36"/>
                    <a:pt x="73" y="24"/>
                    <a:pt x="64" y="24"/>
                  </a:cubicBezTo>
                  <a:cubicBezTo>
                    <a:pt x="64" y="24"/>
                    <a:pt x="64" y="24"/>
                    <a:pt x="64" y="24"/>
                  </a:cubicBezTo>
                  <a:cubicBezTo>
                    <a:pt x="61" y="24"/>
                    <a:pt x="59" y="25"/>
                    <a:pt x="57" y="26"/>
                  </a:cubicBezTo>
                  <a:moveTo>
                    <a:pt x="53" y="31"/>
                  </a:moveTo>
                  <a:cubicBezTo>
                    <a:pt x="51" y="35"/>
                    <a:pt x="51" y="39"/>
                    <a:pt x="51" y="42"/>
                  </a:cubicBezTo>
                  <a:cubicBezTo>
                    <a:pt x="53" y="48"/>
                    <a:pt x="49" y="49"/>
                    <a:pt x="49" y="49"/>
                  </a:cubicBezTo>
                  <a:cubicBezTo>
                    <a:pt x="54" y="53"/>
                    <a:pt x="58" y="50"/>
                    <a:pt x="58" y="50"/>
                  </a:cubicBezTo>
                  <a:moveTo>
                    <a:pt x="57" y="38"/>
                  </a:moveTo>
                  <a:cubicBezTo>
                    <a:pt x="59" y="38"/>
                    <a:pt x="63" y="36"/>
                    <a:pt x="68" y="32"/>
                  </a:cubicBezTo>
                  <a:moveTo>
                    <a:pt x="74" y="43"/>
                  </a:moveTo>
                  <a:cubicBezTo>
                    <a:pt x="75" y="43"/>
                    <a:pt x="76" y="42"/>
                    <a:pt x="76" y="40"/>
                  </a:cubicBezTo>
                  <a:cubicBezTo>
                    <a:pt x="76" y="39"/>
                    <a:pt x="75" y="38"/>
                    <a:pt x="74" y="38"/>
                  </a:cubicBezTo>
                  <a:moveTo>
                    <a:pt x="64" y="52"/>
                  </a:moveTo>
                  <a:cubicBezTo>
                    <a:pt x="69" y="52"/>
                    <a:pt x="72" y="49"/>
                    <a:pt x="74" y="43"/>
                  </a:cubicBezTo>
                  <a:moveTo>
                    <a:pt x="64" y="52"/>
                  </a:moveTo>
                  <a:cubicBezTo>
                    <a:pt x="60" y="52"/>
                    <a:pt x="56" y="49"/>
                    <a:pt x="55" y="43"/>
                  </a:cubicBezTo>
                  <a:moveTo>
                    <a:pt x="42" y="37"/>
                  </a:moveTo>
                  <a:cubicBezTo>
                    <a:pt x="42" y="54"/>
                    <a:pt x="42" y="54"/>
                    <a:pt x="42" y="54"/>
                  </a:cubicBezTo>
                  <a:moveTo>
                    <a:pt x="52" y="70"/>
                  </a:moveTo>
                  <a:cubicBezTo>
                    <a:pt x="52" y="98"/>
                    <a:pt x="52" y="98"/>
                    <a:pt x="52" y="98"/>
                  </a:cubicBezTo>
                  <a:moveTo>
                    <a:pt x="74" y="75"/>
                  </a:moveTo>
                  <a:cubicBezTo>
                    <a:pt x="74" y="84"/>
                    <a:pt x="74" y="84"/>
                    <a:pt x="74" y="84"/>
                  </a:cubicBezTo>
                  <a:moveTo>
                    <a:pt x="116" y="74"/>
                  </a:moveTo>
                  <a:cubicBezTo>
                    <a:pt x="116" y="101"/>
                    <a:pt x="116" y="101"/>
                    <a:pt x="116" y="101"/>
                  </a:cubicBezTo>
                  <a:moveTo>
                    <a:pt x="9" y="72"/>
                  </a:moveTo>
                  <a:cubicBezTo>
                    <a:pt x="9" y="106"/>
                    <a:pt x="9" y="106"/>
                    <a:pt x="9" y="106"/>
                  </a:cubicBezTo>
                  <a:moveTo>
                    <a:pt x="113" y="35"/>
                  </a:moveTo>
                  <a:cubicBezTo>
                    <a:pt x="113" y="35"/>
                    <a:pt x="107" y="37"/>
                    <a:pt x="103" y="31"/>
                  </a:cubicBezTo>
                  <a:cubicBezTo>
                    <a:pt x="102" y="34"/>
                    <a:pt x="102" y="34"/>
                    <a:pt x="102" y="34"/>
                  </a:cubicBezTo>
                  <a:moveTo>
                    <a:pt x="117" y="43"/>
                  </a:moveTo>
                  <a:cubicBezTo>
                    <a:pt x="118" y="43"/>
                    <a:pt x="119" y="42"/>
                    <a:pt x="119" y="40"/>
                  </a:cubicBezTo>
                  <a:cubicBezTo>
                    <a:pt x="119" y="39"/>
                    <a:pt x="118" y="38"/>
                    <a:pt x="117" y="38"/>
                  </a:cubicBezTo>
                  <a:moveTo>
                    <a:pt x="117" y="37"/>
                  </a:moveTo>
                  <a:cubicBezTo>
                    <a:pt x="117" y="30"/>
                    <a:pt x="112" y="24"/>
                    <a:pt x="107" y="24"/>
                  </a:cubicBezTo>
                  <a:moveTo>
                    <a:pt x="107" y="52"/>
                  </a:moveTo>
                  <a:cubicBezTo>
                    <a:pt x="111" y="52"/>
                    <a:pt x="115" y="49"/>
                    <a:pt x="116" y="43"/>
                  </a:cubicBezTo>
                  <a:moveTo>
                    <a:pt x="97" y="43"/>
                  </a:moveTo>
                  <a:cubicBezTo>
                    <a:pt x="96" y="43"/>
                    <a:pt x="95" y="42"/>
                    <a:pt x="95" y="40"/>
                  </a:cubicBezTo>
                  <a:cubicBezTo>
                    <a:pt x="95" y="39"/>
                    <a:pt x="96" y="38"/>
                    <a:pt x="97" y="38"/>
                  </a:cubicBezTo>
                  <a:moveTo>
                    <a:pt x="97" y="37"/>
                  </a:moveTo>
                  <a:cubicBezTo>
                    <a:pt x="97" y="30"/>
                    <a:pt x="102" y="24"/>
                    <a:pt x="107" y="24"/>
                  </a:cubicBezTo>
                  <a:moveTo>
                    <a:pt x="107" y="52"/>
                  </a:moveTo>
                  <a:cubicBezTo>
                    <a:pt x="102" y="52"/>
                    <a:pt x="99" y="49"/>
                    <a:pt x="98" y="43"/>
                  </a:cubicBezTo>
                  <a:moveTo>
                    <a:pt x="110" y="63"/>
                  </a:moveTo>
                  <a:cubicBezTo>
                    <a:pt x="107" y="59"/>
                    <a:pt x="107" y="59"/>
                    <a:pt x="107" y="59"/>
                  </a:cubicBezTo>
                  <a:cubicBezTo>
                    <a:pt x="113" y="54"/>
                    <a:pt x="113" y="54"/>
                    <a:pt x="113" y="54"/>
                  </a:cubicBezTo>
                  <a:cubicBezTo>
                    <a:pt x="115" y="57"/>
                    <a:pt x="115" y="57"/>
                    <a:pt x="115" y="57"/>
                  </a:cubicBezTo>
                  <a:cubicBezTo>
                    <a:pt x="129" y="62"/>
                    <a:pt x="126" y="73"/>
                    <a:pt x="126" y="73"/>
                  </a:cubicBezTo>
                  <a:cubicBezTo>
                    <a:pt x="126" y="90"/>
                    <a:pt x="126" y="90"/>
                    <a:pt x="126" y="90"/>
                  </a:cubicBezTo>
                  <a:moveTo>
                    <a:pt x="101" y="61"/>
                  </a:moveTo>
                  <a:cubicBezTo>
                    <a:pt x="103" y="63"/>
                    <a:pt x="103" y="63"/>
                    <a:pt x="103" y="63"/>
                  </a:cubicBezTo>
                  <a:cubicBezTo>
                    <a:pt x="106" y="59"/>
                    <a:pt x="106" y="59"/>
                    <a:pt x="106" y="59"/>
                  </a:cubicBezTo>
                  <a:cubicBezTo>
                    <a:pt x="101" y="54"/>
                    <a:pt x="101" y="54"/>
                    <a:pt x="101" y="54"/>
                  </a:cubicBezTo>
                  <a:cubicBezTo>
                    <a:pt x="98" y="58"/>
                    <a:pt x="98" y="58"/>
                    <a:pt x="98" y="58"/>
                  </a:cubicBezTo>
                  <a:cubicBezTo>
                    <a:pt x="85" y="63"/>
                    <a:pt x="87" y="73"/>
                    <a:pt x="87" y="73"/>
                  </a:cubicBezTo>
                  <a:cubicBezTo>
                    <a:pt x="87" y="89"/>
                    <a:pt x="87" y="89"/>
                    <a:pt x="87" y="89"/>
                  </a:cubicBezTo>
                  <a:moveTo>
                    <a:pt x="91" y="32"/>
                  </a:moveTo>
                  <a:cubicBezTo>
                    <a:pt x="86" y="37"/>
                    <a:pt x="86" y="37"/>
                    <a:pt x="86" y="37"/>
                  </a:cubicBezTo>
                  <a:cubicBezTo>
                    <a:pt x="86" y="46"/>
                    <a:pt x="86" y="46"/>
                    <a:pt x="86" y="46"/>
                  </a:cubicBezTo>
                  <a:moveTo>
                    <a:pt x="79" y="32"/>
                  </a:moveTo>
                  <a:cubicBezTo>
                    <a:pt x="85" y="37"/>
                    <a:pt x="85" y="37"/>
                    <a:pt x="85" y="37"/>
                  </a:cubicBezTo>
                  <a:moveTo>
                    <a:pt x="37" y="11"/>
                  </a:moveTo>
                  <a:cubicBezTo>
                    <a:pt x="37" y="11"/>
                    <a:pt x="42" y="13"/>
                    <a:pt x="46" y="7"/>
                  </a:cubicBezTo>
                  <a:cubicBezTo>
                    <a:pt x="47" y="10"/>
                    <a:pt x="47" y="10"/>
                    <a:pt x="47" y="10"/>
                  </a:cubicBezTo>
                  <a:moveTo>
                    <a:pt x="52" y="19"/>
                  </a:moveTo>
                  <a:cubicBezTo>
                    <a:pt x="53" y="19"/>
                    <a:pt x="54" y="18"/>
                    <a:pt x="54" y="16"/>
                  </a:cubicBezTo>
                  <a:cubicBezTo>
                    <a:pt x="54" y="15"/>
                    <a:pt x="54" y="14"/>
                    <a:pt x="52" y="14"/>
                  </a:cubicBezTo>
                  <a:moveTo>
                    <a:pt x="52" y="13"/>
                  </a:moveTo>
                  <a:cubicBezTo>
                    <a:pt x="52" y="6"/>
                    <a:pt x="48" y="1"/>
                    <a:pt x="43" y="1"/>
                  </a:cubicBezTo>
                  <a:moveTo>
                    <a:pt x="43" y="29"/>
                  </a:moveTo>
                  <a:cubicBezTo>
                    <a:pt x="47" y="29"/>
                    <a:pt x="50" y="25"/>
                    <a:pt x="52" y="19"/>
                  </a:cubicBezTo>
                  <a:moveTo>
                    <a:pt x="32" y="19"/>
                  </a:moveTo>
                  <a:cubicBezTo>
                    <a:pt x="31" y="19"/>
                    <a:pt x="30" y="18"/>
                    <a:pt x="30" y="16"/>
                  </a:cubicBezTo>
                  <a:cubicBezTo>
                    <a:pt x="30" y="15"/>
                    <a:pt x="31" y="14"/>
                    <a:pt x="32" y="14"/>
                  </a:cubicBezTo>
                  <a:moveTo>
                    <a:pt x="32" y="13"/>
                  </a:moveTo>
                  <a:cubicBezTo>
                    <a:pt x="33" y="6"/>
                    <a:pt x="37" y="1"/>
                    <a:pt x="42" y="1"/>
                  </a:cubicBezTo>
                  <a:moveTo>
                    <a:pt x="42" y="29"/>
                  </a:moveTo>
                  <a:cubicBezTo>
                    <a:pt x="38" y="29"/>
                    <a:pt x="34" y="25"/>
                    <a:pt x="33" y="19"/>
                  </a:cubicBezTo>
                  <a:moveTo>
                    <a:pt x="48" y="32"/>
                  </a:moveTo>
                  <a:cubicBezTo>
                    <a:pt x="43" y="37"/>
                    <a:pt x="43" y="37"/>
                    <a:pt x="43" y="37"/>
                  </a:cubicBezTo>
                  <a:moveTo>
                    <a:pt x="36" y="32"/>
                  </a:moveTo>
                  <a:cubicBezTo>
                    <a:pt x="42" y="37"/>
                    <a:pt x="42" y="37"/>
                    <a:pt x="42" y="37"/>
                  </a:cubicBezTo>
                  <a:moveTo>
                    <a:pt x="84" y="73"/>
                  </a:moveTo>
                  <a:cubicBezTo>
                    <a:pt x="84" y="73"/>
                    <a:pt x="86" y="62"/>
                    <a:pt x="72" y="57"/>
                  </a:cubicBezTo>
                  <a:cubicBezTo>
                    <a:pt x="70" y="54"/>
                    <a:pt x="70" y="54"/>
                    <a:pt x="70" y="54"/>
                  </a:cubicBezTo>
                  <a:cubicBezTo>
                    <a:pt x="64" y="59"/>
                    <a:pt x="64" y="59"/>
                    <a:pt x="64" y="59"/>
                  </a:cubicBezTo>
                  <a:cubicBezTo>
                    <a:pt x="67" y="63"/>
                    <a:pt x="67" y="63"/>
                    <a:pt x="67" y="63"/>
                  </a:cubicBezTo>
                  <a:moveTo>
                    <a:pt x="45" y="73"/>
                  </a:moveTo>
                  <a:cubicBezTo>
                    <a:pt x="45" y="73"/>
                    <a:pt x="42" y="63"/>
                    <a:pt x="56" y="58"/>
                  </a:cubicBezTo>
                  <a:cubicBezTo>
                    <a:pt x="58" y="54"/>
                    <a:pt x="58" y="54"/>
                    <a:pt x="58" y="54"/>
                  </a:cubicBezTo>
                  <a:cubicBezTo>
                    <a:pt x="64" y="59"/>
                    <a:pt x="64" y="59"/>
                    <a:pt x="64" y="59"/>
                  </a:cubicBezTo>
                  <a:cubicBezTo>
                    <a:pt x="61" y="63"/>
                    <a:pt x="61" y="63"/>
                    <a:pt x="61" y="63"/>
                  </a:cubicBezTo>
                  <a:cubicBezTo>
                    <a:pt x="58" y="61"/>
                    <a:pt x="58" y="61"/>
                    <a:pt x="58" y="61"/>
                  </a:cubicBezTo>
                  <a:moveTo>
                    <a:pt x="31" y="43"/>
                  </a:moveTo>
                  <a:cubicBezTo>
                    <a:pt x="32" y="43"/>
                    <a:pt x="33" y="42"/>
                    <a:pt x="33" y="40"/>
                  </a:cubicBezTo>
                  <a:cubicBezTo>
                    <a:pt x="33" y="39"/>
                    <a:pt x="32" y="38"/>
                    <a:pt x="31" y="38"/>
                  </a:cubicBezTo>
                  <a:moveTo>
                    <a:pt x="31" y="37"/>
                  </a:moveTo>
                  <a:cubicBezTo>
                    <a:pt x="31" y="30"/>
                    <a:pt x="27" y="24"/>
                    <a:pt x="21" y="24"/>
                  </a:cubicBezTo>
                  <a:moveTo>
                    <a:pt x="21" y="52"/>
                  </a:moveTo>
                  <a:cubicBezTo>
                    <a:pt x="26" y="52"/>
                    <a:pt x="29" y="49"/>
                    <a:pt x="31" y="43"/>
                  </a:cubicBezTo>
                  <a:moveTo>
                    <a:pt x="11" y="43"/>
                  </a:moveTo>
                  <a:cubicBezTo>
                    <a:pt x="10" y="43"/>
                    <a:pt x="9" y="42"/>
                    <a:pt x="9" y="40"/>
                  </a:cubicBezTo>
                  <a:cubicBezTo>
                    <a:pt x="9" y="39"/>
                    <a:pt x="10" y="38"/>
                    <a:pt x="11" y="38"/>
                  </a:cubicBezTo>
                  <a:moveTo>
                    <a:pt x="11" y="37"/>
                  </a:moveTo>
                  <a:cubicBezTo>
                    <a:pt x="12" y="30"/>
                    <a:pt x="16" y="24"/>
                    <a:pt x="21" y="24"/>
                  </a:cubicBezTo>
                  <a:moveTo>
                    <a:pt x="21" y="52"/>
                  </a:moveTo>
                  <a:cubicBezTo>
                    <a:pt x="17" y="52"/>
                    <a:pt x="13" y="49"/>
                    <a:pt x="12" y="43"/>
                  </a:cubicBezTo>
                  <a:moveTo>
                    <a:pt x="25" y="63"/>
                  </a:moveTo>
                  <a:cubicBezTo>
                    <a:pt x="22" y="59"/>
                    <a:pt x="22" y="59"/>
                    <a:pt x="22" y="59"/>
                  </a:cubicBezTo>
                  <a:cubicBezTo>
                    <a:pt x="27" y="54"/>
                    <a:pt x="27" y="54"/>
                    <a:pt x="27" y="54"/>
                  </a:cubicBezTo>
                  <a:cubicBezTo>
                    <a:pt x="30" y="57"/>
                    <a:pt x="30" y="57"/>
                    <a:pt x="30" y="57"/>
                  </a:cubicBezTo>
                  <a:cubicBezTo>
                    <a:pt x="43" y="62"/>
                    <a:pt x="41" y="73"/>
                    <a:pt x="41" y="73"/>
                  </a:cubicBezTo>
                  <a:cubicBezTo>
                    <a:pt x="41" y="85"/>
                    <a:pt x="41" y="85"/>
                    <a:pt x="41" y="85"/>
                  </a:cubicBezTo>
                  <a:moveTo>
                    <a:pt x="15" y="61"/>
                  </a:moveTo>
                  <a:cubicBezTo>
                    <a:pt x="18" y="63"/>
                    <a:pt x="18" y="63"/>
                    <a:pt x="18" y="63"/>
                  </a:cubicBezTo>
                  <a:cubicBezTo>
                    <a:pt x="21" y="59"/>
                    <a:pt x="21" y="59"/>
                    <a:pt x="21" y="59"/>
                  </a:cubicBezTo>
                  <a:cubicBezTo>
                    <a:pt x="15" y="54"/>
                    <a:pt x="15" y="54"/>
                    <a:pt x="15" y="54"/>
                  </a:cubicBezTo>
                  <a:cubicBezTo>
                    <a:pt x="13" y="58"/>
                    <a:pt x="13" y="58"/>
                    <a:pt x="13" y="58"/>
                  </a:cubicBezTo>
                  <a:cubicBezTo>
                    <a:pt x="0" y="63"/>
                    <a:pt x="2" y="73"/>
                    <a:pt x="2" y="73"/>
                  </a:cubicBezTo>
                  <a:cubicBezTo>
                    <a:pt x="2" y="89"/>
                    <a:pt x="2" y="89"/>
                    <a:pt x="2" y="89"/>
                  </a:cubicBezTo>
                  <a:cubicBezTo>
                    <a:pt x="2" y="89"/>
                    <a:pt x="0" y="99"/>
                    <a:pt x="9" y="99"/>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fr-FR">
                <a:latin typeface="+mj-lt"/>
              </a:endParaRPr>
            </a:p>
          </p:txBody>
        </p:sp>
        <p:sp>
          <p:nvSpPr>
            <p:cNvPr id="19" name="Freeform 20"/>
            <p:cNvSpPr>
              <a:spLocks noEditPoints="1"/>
            </p:cNvSpPr>
            <p:nvPr/>
          </p:nvSpPr>
          <p:spPr bwMode="auto">
            <a:xfrm>
              <a:off x="3170238" y="2234289"/>
              <a:ext cx="601663" cy="540662"/>
            </a:xfrm>
            <a:custGeom>
              <a:avLst/>
              <a:gdLst>
                <a:gd name="T0" fmla="*/ 141 w 141"/>
                <a:gd name="T1" fmla="*/ 57 h 127"/>
                <a:gd name="T2" fmla="*/ 71 w 141"/>
                <a:gd name="T3" fmla="*/ 116 h 127"/>
                <a:gd name="T4" fmla="*/ 0 w 141"/>
                <a:gd name="T5" fmla="*/ 45 h 127"/>
                <a:gd name="T6" fmla="*/ 17 w 141"/>
                <a:gd name="T7" fmla="*/ 0 h 127"/>
                <a:gd name="T8" fmla="*/ 114 w 141"/>
                <a:gd name="T9" fmla="*/ 115 h 127"/>
                <a:gd name="T10" fmla="*/ 105 w 141"/>
                <a:gd name="T11" fmla="*/ 120 h 127"/>
                <a:gd name="T12" fmla="*/ 90 w 141"/>
                <a:gd name="T13" fmla="*/ 125 h 127"/>
                <a:gd name="T14" fmla="*/ 71 w 141"/>
                <a:gd name="T15" fmla="*/ 127 h 127"/>
                <a:gd name="T16" fmla="*/ 52 w 141"/>
                <a:gd name="T17" fmla="*/ 125 h 127"/>
                <a:gd name="T18" fmla="*/ 41 w 141"/>
                <a:gd name="T19" fmla="*/ 122 h 127"/>
                <a:gd name="T20" fmla="*/ 22 w 141"/>
                <a:gd name="T21" fmla="*/ 1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27">
                  <a:moveTo>
                    <a:pt x="141" y="57"/>
                  </a:moveTo>
                  <a:cubicBezTo>
                    <a:pt x="135" y="91"/>
                    <a:pt x="106" y="116"/>
                    <a:pt x="71" y="116"/>
                  </a:cubicBezTo>
                  <a:cubicBezTo>
                    <a:pt x="32" y="116"/>
                    <a:pt x="0" y="84"/>
                    <a:pt x="0" y="45"/>
                  </a:cubicBezTo>
                  <a:cubicBezTo>
                    <a:pt x="0" y="28"/>
                    <a:pt x="6" y="12"/>
                    <a:pt x="17" y="0"/>
                  </a:cubicBezTo>
                  <a:moveTo>
                    <a:pt x="114" y="115"/>
                  </a:moveTo>
                  <a:cubicBezTo>
                    <a:pt x="111" y="117"/>
                    <a:pt x="108" y="118"/>
                    <a:pt x="105" y="120"/>
                  </a:cubicBezTo>
                  <a:moveTo>
                    <a:pt x="90" y="125"/>
                  </a:moveTo>
                  <a:cubicBezTo>
                    <a:pt x="84" y="126"/>
                    <a:pt x="78" y="127"/>
                    <a:pt x="71" y="127"/>
                  </a:cubicBezTo>
                  <a:cubicBezTo>
                    <a:pt x="64" y="127"/>
                    <a:pt x="58" y="126"/>
                    <a:pt x="52" y="125"/>
                  </a:cubicBezTo>
                  <a:moveTo>
                    <a:pt x="41" y="122"/>
                  </a:moveTo>
                  <a:cubicBezTo>
                    <a:pt x="35" y="119"/>
                    <a:pt x="28" y="115"/>
                    <a:pt x="22" y="11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fr-FR">
                <a:latin typeface="+mj-lt"/>
              </a:endParaRPr>
            </a:p>
          </p:txBody>
        </p:sp>
      </p:grpSp>
      <p:grpSp>
        <p:nvGrpSpPr>
          <p:cNvPr id="8199" name="Groupe 8"/>
          <p:cNvGrpSpPr>
            <a:grpSpLocks/>
          </p:cNvGrpSpPr>
          <p:nvPr/>
        </p:nvGrpSpPr>
        <p:grpSpPr bwMode="auto">
          <a:xfrm>
            <a:off x="1241425" y="3902075"/>
            <a:ext cx="746125" cy="641350"/>
            <a:chOff x="1069188" y="4637348"/>
            <a:chExt cx="829600" cy="713923"/>
          </a:xfrm>
        </p:grpSpPr>
        <p:grpSp>
          <p:nvGrpSpPr>
            <p:cNvPr id="8201" name="Groupe 20"/>
            <p:cNvGrpSpPr>
              <a:grpSpLocks/>
            </p:cNvGrpSpPr>
            <p:nvPr/>
          </p:nvGrpSpPr>
          <p:grpSpPr bwMode="auto">
            <a:xfrm>
              <a:off x="1721145" y="4640699"/>
              <a:ext cx="177643" cy="710572"/>
              <a:chOff x="4654550" y="2236788"/>
              <a:chExt cx="168275" cy="673100"/>
            </a:xfrm>
          </p:grpSpPr>
          <p:sp>
            <p:nvSpPr>
              <p:cNvPr id="8223" name="Line 32"/>
              <p:cNvSpPr>
                <a:spLocks noChangeShapeType="1"/>
              </p:cNvSpPr>
              <p:nvPr/>
            </p:nvSpPr>
            <p:spPr bwMode="auto">
              <a:xfrm flipH="1">
                <a:off x="4654550" y="2909888"/>
                <a:ext cx="15240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24" name="Freeform 33"/>
              <p:cNvSpPr>
                <a:spLocks/>
              </p:cNvSpPr>
              <p:nvPr/>
            </p:nvSpPr>
            <p:spPr bwMode="auto">
              <a:xfrm>
                <a:off x="4670425" y="2533651"/>
                <a:ext cx="55563" cy="92075"/>
              </a:xfrm>
              <a:custGeom>
                <a:avLst/>
                <a:gdLst>
                  <a:gd name="T0" fmla="*/ 68045625 w 35"/>
                  <a:gd name="T1" fmla="*/ 0 h 58"/>
                  <a:gd name="T2" fmla="*/ 0 w 35"/>
                  <a:gd name="T3" fmla="*/ 0 h 58"/>
                  <a:gd name="T4" fmla="*/ 0 w 35"/>
                  <a:gd name="T5" fmla="*/ 146169063 h 58"/>
                  <a:gd name="T6" fmla="*/ 88207056 w 35"/>
                  <a:gd name="T7" fmla="*/ 146169063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58">
                    <a:moveTo>
                      <a:pt x="27" y="0"/>
                    </a:moveTo>
                    <a:lnTo>
                      <a:pt x="0" y="0"/>
                    </a:lnTo>
                    <a:lnTo>
                      <a:pt x="0" y="58"/>
                    </a:lnTo>
                    <a:lnTo>
                      <a:pt x="35" y="58"/>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25" name="Freeform 34"/>
              <p:cNvSpPr>
                <a:spLocks/>
              </p:cNvSpPr>
              <p:nvPr/>
            </p:nvSpPr>
            <p:spPr bwMode="auto">
              <a:xfrm>
                <a:off x="4745038" y="2533651"/>
                <a:ext cx="25400" cy="95250"/>
              </a:xfrm>
              <a:custGeom>
                <a:avLst/>
                <a:gdLst>
                  <a:gd name="T0" fmla="*/ 5040313 w 16"/>
                  <a:gd name="T1" fmla="*/ 151209375 h 60"/>
                  <a:gd name="T2" fmla="*/ 40322500 w 16"/>
                  <a:gd name="T3" fmla="*/ 151209375 h 60"/>
                  <a:gd name="T4" fmla="*/ 40322500 w 16"/>
                  <a:gd name="T5" fmla="*/ 0 h 60"/>
                  <a:gd name="T6" fmla="*/ 0 w 16"/>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60">
                    <a:moveTo>
                      <a:pt x="2" y="60"/>
                    </a:moveTo>
                    <a:lnTo>
                      <a:pt x="16" y="60"/>
                    </a:lnTo>
                    <a:lnTo>
                      <a:pt x="16" y="0"/>
                    </a:lnTo>
                    <a:lnTo>
                      <a:pt x="0"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26" name="Line 35"/>
              <p:cNvSpPr>
                <a:spLocks noChangeShapeType="1"/>
              </p:cNvSpPr>
              <p:nvPr/>
            </p:nvSpPr>
            <p:spPr bwMode="auto">
              <a:xfrm>
                <a:off x="4686300" y="2339976"/>
                <a:ext cx="0" cy="635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27" name="Freeform 36"/>
              <p:cNvSpPr>
                <a:spLocks/>
              </p:cNvSpPr>
              <p:nvPr/>
            </p:nvSpPr>
            <p:spPr bwMode="auto">
              <a:xfrm>
                <a:off x="4676775" y="2371726"/>
                <a:ext cx="15875" cy="6350"/>
              </a:xfrm>
              <a:custGeom>
                <a:avLst/>
                <a:gdLst>
                  <a:gd name="T0" fmla="*/ 50403125 w 5"/>
                  <a:gd name="T1" fmla="*/ 0 h 2"/>
                  <a:gd name="T2" fmla="*/ 30241875 w 5"/>
                  <a:gd name="T3" fmla="*/ 20161250 h 2"/>
                  <a:gd name="T4" fmla="*/ 0 w 5"/>
                  <a:gd name="T5" fmla="*/ 0 h 2"/>
                  <a:gd name="T6" fmla="*/ 0 60000 65536"/>
                  <a:gd name="T7" fmla="*/ 0 60000 65536"/>
                  <a:gd name="T8" fmla="*/ 0 60000 65536"/>
                </a:gdLst>
                <a:ahLst/>
                <a:cxnLst>
                  <a:cxn ang="T6">
                    <a:pos x="T0" y="T1"/>
                  </a:cxn>
                  <a:cxn ang="T7">
                    <a:pos x="T2" y="T3"/>
                  </a:cxn>
                  <a:cxn ang="T8">
                    <a:pos x="T4" y="T5"/>
                  </a:cxn>
                </a:cxnLst>
                <a:rect l="0" t="0" r="r" b="b"/>
                <a:pathLst>
                  <a:path w="5" h="2">
                    <a:moveTo>
                      <a:pt x="5" y="0"/>
                    </a:moveTo>
                    <a:cubicBezTo>
                      <a:pt x="5" y="1"/>
                      <a:pt x="4" y="2"/>
                      <a:pt x="3" y="2"/>
                    </a:cubicBezTo>
                    <a:cubicBezTo>
                      <a:pt x="1" y="2"/>
                      <a:pt x="1" y="1"/>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28" name="Freeform 37"/>
              <p:cNvSpPr>
                <a:spLocks/>
              </p:cNvSpPr>
              <p:nvPr/>
            </p:nvSpPr>
            <p:spPr bwMode="auto">
              <a:xfrm>
                <a:off x="4670425" y="2343151"/>
                <a:ext cx="100013" cy="57150"/>
              </a:xfrm>
              <a:custGeom>
                <a:avLst/>
                <a:gdLst>
                  <a:gd name="T0" fmla="*/ 322664522 w 31"/>
                  <a:gd name="T1" fmla="*/ 0 h 18"/>
                  <a:gd name="T2" fmla="*/ 156126745 w 31"/>
                  <a:gd name="T3" fmla="*/ 181451250 h 18"/>
                  <a:gd name="T4" fmla="*/ 0 w 31"/>
                  <a:gd name="T5" fmla="*/ 0 h 18"/>
                  <a:gd name="T6" fmla="*/ 0 60000 65536"/>
                  <a:gd name="T7" fmla="*/ 0 60000 65536"/>
                  <a:gd name="T8" fmla="*/ 0 60000 65536"/>
                </a:gdLst>
                <a:ahLst/>
                <a:cxnLst>
                  <a:cxn ang="T6">
                    <a:pos x="T0" y="T1"/>
                  </a:cxn>
                  <a:cxn ang="T7">
                    <a:pos x="T2" y="T3"/>
                  </a:cxn>
                  <a:cxn ang="T8">
                    <a:pos x="T4" y="T5"/>
                  </a:cxn>
                </a:cxnLst>
                <a:rect l="0" t="0" r="r" b="b"/>
                <a:pathLst>
                  <a:path w="31" h="18">
                    <a:moveTo>
                      <a:pt x="31" y="0"/>
                    </a:moveTo>
                    <a:cubicBezTo>
                      <a:pt x="31" y="10"/>
                      <a:pt x="24" y="18"/>
                      <a:pt x="15" y="18"/>
                    </a:cubicBezTo>
                    <a:cubicBezTo>
                      <a:pt x="7" y="18"/>
                      <a:pt x="0" y="10"/>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29" name="Freeform 38"/>
              <p:cNvSpPr>
                <a:spLocks/>
              </p:cNvSpPr>
              <p:nvPr/>
            </p:nvSpPr>
            <p:spPr bwMode="auto">
              <a:xfrm>
                <a:off x="4667250" y="2295526"/>
                <a:ext cx="77788" cy="60325"/>
              </a:xfrm>
              <a:custGeom>
                <a:avLst/>
                <a:gdLst>
                  <a:gd name="T0" fmla="*/ 0 w 24"/>
                  <a:gd name="T1" fmla="*/ 0 h 19"/>
                  <a:gd name="T2" fmla="*/ 73535589 w 24"/>
                  <a:gd name="T3" fmla="*/ 60483750 h 19"/>
                  <a:gd name="T4" fmla="*/ 252123873 w 24"/>
                  <a:gd name="T5" fmla="*/ 141128750 h 19"/>
                  <a:gd name="T6" fmla="*/ 0 60000 65536"/>
                  <a:gd name="T7" fmla="*/ 0 60000 65536"/>
                  <a:gd name="T8" fmla="*/ 0 60000 65536"/>
                </a:gdLst>
                <a:ahLst/>
                <a:cxnLst>
                  <a:cxn ang="T6">
                    <a:pos x="T0" y="T1"/>
                  </a:cxn>
                  <a:cxn ang="T7">
                    <a:pos x="T2" y="T3"/>
                  </a:cxn>
                  <a:cxn ang="T8">
                    <a:pos x="T4" y="T5"/>
                  </a:cxn>
                </a:cxnLst>
                <a:rect l="0" t="0" r="r" b="b"/>
                <a:pathLst>
                  <a:path w="24" h="19">
                    <a:moveTo>
                      <a:pt x="0" y="0"/>
                    </a:moveTo>
                    <a:cubicBezTo>
                      <a:pt x="0" y="0"/>
                      <a:pt x="6" y="1"/>
                      <a:pt x="7" y="6"/>
                    </a:cubicBezTo>
                    <a:cubicBezTo>
                      <a:pt x="7" y="11"/>
                      <a:pt x="15" y="19"/>
                      <a:pt x="24" y="14"/>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0" name="Line 39"/>
              <p:cNvSpPr>
                <a:spLocks noChangeShapeType="1"/>
              </p:cNvSpPr>
              <p:nvPr/>
            </p:nvSpPr>
            <p:spPr bwMode="auto">
              <a:xfrm>
                <a:off x="4676775" y="2378076"/>
                <a:ext cx="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31" name="Freeform 40"/>
              <p:cNvSpPr>
                <a:spLocks/>
              </p:cNvSpPr>
              <p:nvPr/>
            </p:nvSpPr>
            <p:spPr bwMode="auto">
              <a:xfrm>
                <a:off x="4664075" y="2236788"/>
                <a:ext cx="158750" cy="168275"/>
              </a:xfrm>
              <a:custGeom>
                <a:avLst/>
                <a:gdLst>
                  <a:gd name="T0" fmla="*/ 325385663 w 49"/>
                  <a:gd name="T1" fmla="*/ 544547608 h 52"/>
                  <a:gd name="T2" fmla="*/ 419851633 w 49"/>
                  <a:gd name="T3" fmla="*/ 471244429 h 52"/>
                  <a:gd name="T4" fmla="*/ 514317602 w 49"/>
                  <a:gd name="T5" fmla="*/ 345578601 h 52"/>
                  <a:gd name="T6" fmla="*/ 419851633 w 49"/>
                  <a:gd name="T7" fmla="*/ 209440890 h 52"/>
                  <a:gd name="T8" fmla="*/ 325385663 w 49"/>
                  <a:gd name="T9" fmla="*/ 52359413 h 52"/>
                  <a:gd name="T10" fmla="*/ 146947423 w 49"/>
                  <a:gd name="T11" fmla="*/ 73303179 h 52"/>
                  <a:gd name="T12" fmla="*/ 0 w 49"/>
                  <a:gd name="T13" fmla="*/ 188497125 h 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52">
                    <a:moveTo>
                      <a:pt x="31" y="52"/>
                    </a:moveTo>
                    <a:cubicBezTo>
                      <a:pt x="38" y="51"/>
                      <a:pt x="40" y="45"/>
                      <a:pt x="40" y="45"/>
                    </a:cubicBezTo>
                    <a:cubicBezTo>
                      <a:pt x="40" y="45"/>
                      <a:pt x="49" y="42"/>
                      <a:pt x="49" y="33"/>
                    </a:cubicBezTo>
                    <a:cubicBezTo>
                      <a:pt x="49" y="23"/>
                      <a:pt x="40" y="20"/>
                      <a:pt x="40" y="20"/>
                    </a:cubicBezTo>
                    <a:cubicBezTo>
                      <a:pt x="40" y="20"/>
                      <a:pt x="42" y="9"/>
                      <a:pt x="31" y="5"/>
                    </a:cubicBezTo>
                    <a:cubicBezTo>
                      <a:pt x="20" y="0"/>
                      <a:pt x="14" y="7"/>
                      <a:pt x="14" y="7"/>
                    </a:cubicBezTo>
                    <a:cubicBezTo>
                      <a:pt x="9" y="7"/>
                      <a:pt x="1" y="11"/>
                      <a:pt x="0" y="18"/>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2" name="Line 41"/>
              <p:cNvSpPr>
                <a:spLocks noChangeShapeType="1"/>
              </p:cNvSpPr>
              <p:nvPr/>
            </p:nvSpPr>
            <p:spPr bwMode="auto">
              <a:xfrm>
                <a:off x="4745038" y="2390776"/>
                <a:ext cx="0" cy="26988"/>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33" name="Freeform 42"/>
              <p:cNvSpPr>
                <a:spLocks/>
              </p:cNvSpPr>
              <p:nvPr/>
            </p:nvSpPr>
            <p:spPr bwMode="auto">
              <a:xfrm>
                <a:off x="4673600" y="2424113"/>
                <a:ext cx="36513" cy="106363"/>
              </a:xfrm>
              <a:custGeom>
                <a:avLst/>
                <a:gdLst>
                  <a:gd name="T0" fmla="*/ 55091478 w 11"/>
                  <a:gd name="T1" fmla="*/ 342820841 h 33"/>
                  <a:gd name="T2" fmla="*/ 55091478 w 11"/>
                  <a:gd name="T3" fmla="*/ 259712661 h 33"/>
                  <a:gd name="T4" fmla="*/ 0 w 11"/>
                  <a:gd name="T5" fmla="*/ 197380720 h 33"/>
                  <a:gd name="T6" fmla="*/ 121199924 w 11"/>
                  <a:gd name="T7" fmla="*/ 0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33">
                    <a:moveTo>
                      <a:pt x="5" y="33"/>
                    </a:moveTo>
                    <a:cubicBezTo>
                      <a:pt x="5" y="25"/>
                      <a:pt x="5" y="25"/>
                      <a:pt x="5" y="25"/>
                    </a:cubicBezTo>
                    <a:cubicBezTo>
                      <a:pt x="5" y="25"/>
                      <a:pt x="1" y="24"/>
                      <a:pt x="0" y="19"/>
                    </a:cubicBezTo>
                    <a:cubicBezTo>
                      <a:pt x="11" y="0"/>
                      <a:pt x="11" y="0"/>
                      <a:pt x="11"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4" name="Freeform 43"/>
              <p:cNvSpPr>
                <a:spLocks/>
              </p:cNvSpPr>
              <p:nvPr/>
            </p:nvSpPr>
            <p:spPr bwMode="auto">
              <a:xfrm>
                <a:off x="4686300" y="2603501"/>
                <a:ext cx="104775" cy="115888"/>
              </a:xfrm>
              <a:custGeom>
                <a:avLst/>
                <a:gdLst>
                  <a:gd name="T0" fmla="*/ 278734242 w 32"/>
                  <a:gd name="T1" fmla="*/ 0 h 36"/>
                  <a:gd name="T2" fmla="*/ 332336477 w 32"/>
                  <a:gd name="T3" fmla="*/ 373056348 h 36"/>
                  <a:gd name="T4" fmla="*/ 0 w 32"/>
                  <a:gd name="T5" fmla="*/ 373056348 h 36"/>
                  <a:gd name="T6" fmla="*/ 0 w 32"/>
                  <a:gd name="T7" fmla="*/ 72539450 h 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 h="36">
                    <a:moveTo>
                      <a:pt x="26" y="0"/>
                    </a:moveTo>
                    <a:cubicBezTo>
                      <a:pt x="29" y="8"/>
                      <a:pt x="32" y="20"/>
                      <a:pt x="31" y="36"/>
                    </a:cubicBezTo>
                    <a:cubicBezTo>
                      <a:pt x="0" y="36"/>
                      <a:pt x="0" y="36"/>
                      <a:pt x="0" y="36"/>
                    </a:cubicBezTo>
                    <a:cubicBezTo>
                      <a:pt x="0" y="7"/>
                      <a:pt x="0" y="7"/>
                      <a:pt x="0" y="7"/>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5" name="Freeform 44"/>
              <p:cNvSpPr>
                <a:spLocks/>
              </p:cNvSpPr>
              <p:nvPr/>
            </p:nvSpPr>
            <p:spPr bwMode="auto">
              <a:xfrm>
                <a:off x="4751388" y="2427288"/>
                <a:ext cx="22225" cy="106363"/>
              </a:xfrm>
              <a:custGeom>
                <a:avLst/>
                <a:gdLst>
                  <a:gd name="T0" fmla="*/ 0 w 7"/>
                  <a:gd name="T1" fmla="*/ 0 h 33"/>
                  <a:gd name="T2" fmla="*/ 50403125 w 7"/>
                  <a:gd name="T3" fmla="*/ 342820841 h 33"/>
                  <a:gd name="T4" fmla="*/ 0 60000 65536"/>
                  <a:gd name="T5" fmla="*/ 0 60000 65536"/>
                </a:gdLst>
                <a:ahLst/>
                <a:cxnLst>
                  <a:cxn ang="T4">
                    <a:pos x="T0" y="T1"/>
                  </a:cxn>
                  <a:cxn ang="T5">
                    <a:pos x="T2" y="T3"/>
                  </a:cxn>
                </a:cxnLst>
                <a:rect l="0" t="0" r="r" b="b"/>
                <a:pathLst>
                  <a:path w="7" h="33">
                    <a:moveTo>
                      <a:pt x="0" y="0"/>
                    </a:moveTo>
                    <a:cubicBezTo>
                      <a:pt x="0" y="0"/>
                      <a:pt x="7" y="15"/>
                      <a:pt x="5" y="33"/>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6" name="Freeform 45"/>
              <p:cNvSpPr>
                <a:spLocks/>
              </p:cNvSpPr>
              <p:nvPr/>
            </p:nvSpPr>
            <p:spPr bwMode="auto">
              <a:xfrm>
                <a:off x="4710113" y="2452688"/>
                <a:ext cx="34925" cy="153988"/>
              </a:xfrm>
              <a:custGeom>
                <a:avLst/>
                <a:gdLst>
                  <a:gd name="T0" fmla="*/ 110886875 w 11"/>
                  <a:gd name="T1" fmla="*/ 0 h 48"/>
                  <a:gd name="T2" fmla="*/ 110886875 w 11"/>
                  <a:gd name="T3" fmla="*/ 494006336 h 48"/>
                  <a:gd name="T4" fmla="*/ 60483750 w 11"/>
                  <a:gd name="T5" fmla="*/ 494006336 h 48"/>
                  <a:gd name="T6" fmla="*/ 0 w 11"/>
                  <a:gd name="T7" fmla="*/ 123501584 h 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48">
                    <a:moveTo>
                      <a:pt x="11" y="0"/>
                    </a:moveTo>
                    <a:cubicBezTo>
                      <a:pt x="11" y="48"/>
                      <a:pt x="11" y="48"/>
                      <a:pt x="11" y="48"/>
                    </a:cubicBezTo>
                    <a:cubicBezTo>
                      <a:pt x="6" y="48"/>
                      <a:pt x="6" y="48"/>
                      <a:pt x="6" y="48"/>
                    </a:cubicBezTo>
                    <a:cubicBezTo>
                      <a:pt x="6" y="48"/>
                      <a:pt x="0" y="34"/>
                      <a:pt x="0" y="12"/>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7" name="Freeform 46"/>
              <p:cNvSpPr>
                <a:spLocks/>
              </p:cNvSpPr>
              <p:nvPr/>
            </p:nvSpPr>
            <p:spPr bwMode="auto">
              <a:xfrm>
                <a:off x="4722813" y="2606676"/>
                <a:ext cx="28575" cy="42863"/>
              </a:xfrm>
              <a:custGeom>
                <a:avLst/>
                <a:gdLst>
                  <a:gd name="T0" fmla="*/ 20161250 w 9"/>
                  <a:gd name="T1" fmla="*/ 0 h 13"/>
                  <a:gd name="T2" fmla="*/ 40322500 w 9"/>
                  <a:gd name="T3" fmla="*/ 130455189 h 13"/>
                  <a:gd name="T4" fmla="*/ 70564375 w 9"/>
                  <a:gd name="T5" fmla="*/ 0 h 13"/>
                  <a:gd name="T6" fmla="*/ 0 60000 65536"/>
                  <a:gd name="T7" fmla="*/ 0 60000 65536"/>
                  <a:gd name="T8" fmla="*/ 0 60000 65536"/>
                </a:gdLst>
                <a:ahLst/>
                <a:cxnLst>
                  <a:cxn ang="T6">
                    <a:pos x="T0" y="T1"/>
                  </a:cxn>
                  <a:cxn ang="T7">
                    <a:pos x="T2" y="T3"/>
                  </a:cxn>
                  <a:cxn ang="T8">
                    <a:pos x="T4" y="T5"/>
                  </a:cxn>
                </a:cxnLst>
                <a:rect l="0" t="0" r="r" b="b"/>
                <a:pathLst>
                  <a:path w="9" h="13">
                    <a:moveTo>
                      <a:pt x="2" y="0"/>
                    </a:moveTo>
                    <a:cubicBezTo>
                      <a:pt x="2" y="0"/>
                      <a:pt x="0" y="13"/>
                      <a:pt x="4" y="12"/>
                    </a:cubicBezTo>
                    <a:cubicBezTo>
                      <a:pt x="9" y="12"/>
                      <a:pt x="7" y="0"/>
                      <a:pt x="7"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8" name="Freeform 47"/>
              <p:cNvSpPr>
                <a:spLocks/>
              </p:cNvSpPr>
              <p:nvPr/>
            </p:nvSpPr>
            <p:spPr bwMode="auto">
              <a:xfrm>
                <a:off x="4689475" y="2719388"/>
                <a:ext cx="80963" cy="190500"/>
              </a:xfrm>
              <a:custGeom>
                <a:avLst/>
                <a:gdLst>
                  <a:gd name="T0" fmla="*/ 73417248 w 25"/>
                  <a:gd name="T1" fmla="*/ 0 h 59"/>
                  <a:gd name="T2" fmla="*/ 115369036 w 25"/>
                  <a:gd name="T3" fmla="*/ 552537178 h 59"/>
                  <a:gd name="T4" fmla="*/ 0 w 25"/>
                  <a:gd name="T5" fmla="*/ 615088983 h 59"/>
                  <a:gd name="T6" fmla="*/ 188783046 w 25"/>
                  <a:gd name="T7" fmla="*/ 615088983 h 59"/>
                  <a:gd name="T8" fmla="*/ 178296719 w 25"/>
                  <a:gd name="T9" fmla="*/ 510837051 h 59"/>
                  <a:gd name="T10" fmla="*/ 178296719 w 25"/>
                  <a:gd name="T11" fmla="*/ 93826093 h 59"/>
                  <a:gd name="T12" fmla="*/ 209758940 w 25"/>
                  <a:gd name="T13" fmla="*/ 10425839 h 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 h="59">
                    <a:moveTo>
                      <a:pt x="7" y="0"/>
                    </a:moveTo>
                    <a:cubicBezTo>
                      <a:pt x="11" y="53"/>
                      <a:pt x="11" y="53"/>
                      <a:pt x="11" y="53"/>
                    </a:cubicBezTo>
                    <a:cubicBezTo>
                      <a:pt x="0" y="59"/>
                      <a:pt x="0" y="59"/>
                      <a:pt x="0" y="59"/>
                    </a:cubicBezTo>
                    <a:cubicBezTo>
                      <a:pt x="18" y="59"/>
                      <a:pt x="18" y="59"/>
                      <a:pt x="18" y="59"/>
                    </a:cubicBezTo>
                    <a:cubicBezTo>
                      <a:pt x="17" y="49"/>
                      <a:pt x="17" y="49"/>
                      <a:pt x="17" y="49"/>
                    </a:cubicBezTo>
                    <a:cubicBezTo>
                      <a:pt x="17" y="49"/>
                      <a:pt x="25" y="21"/>
                      <a:pt x="17" y="9"/>
                    </a:cubicBezTo>
                    <a:cubicBezTo>
                      <a:pt x="20" y="1"/>
                      <a:pt x="20" y="1"/>
                      <a:pt x="20" y="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39" name="Line 48"/>
              <p:cNvSpPr>
                <a:spLocks noChangeShapeType="1"/>
              </p:cNvSpPr>
              <p:nvPr/>
            </p:nvSpPr>
            <p:spPr bwMode="auto">
              <a:xfrm>
                <a:off x="4725988" y="2890838"/>
                <a:ext cx="1905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8202" name="Groupe 38"/>
            <p:cNvGrpSpPr>
              <a:grpSpLocks/>
            </p:cNvGrpSpPr>
            <p:nvPr/>
          </p:nvGrpSpPr>
          <p:grpSpPr bwMode="auto">
            <a:xfrm>
              <a:off x="1069188" y="4637348"/>
              <a:ext cx="194402" cy="713923"/>
              <a:chOff x="4314825" y="2233613"/>
              <a:chExt cx="184150" cy="676275"/>
            </a:xfrm>
          </p:grpSpPr>
          <p:sp>
            <p:nvSpPr>
              <p:cNvPr id="8204" name="Line 49"/>
              <p:cNvSpPr>
                <a:spLocks noChangeShapeType="1"/>
              </p:cNvSpPr>
              <p:nvPr/>
            </p:nvSpPr>
            <p:spPr bwMode="auto">
              <a:xfrm flipH="1">
                <a:off x="4314825" y="2909888"/>
                <a:ext cx="15875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05" name="Freeform 50"/>
              <p:cNvSpPr>
                <a:spLocks/>
              </p:cNvSpPr>
              <p:nvPr/>
            </p:nvSpPr>
            <p:spPr bwMode="auto">
              <a:xfrm>
                <a:off x="4454525" y="2530476"/>
                <a:ext cx="44450" cy="95250"/>
              </a:xfrm>
              <a:custGeom>
                <a:avLst/>
                <a:gdLst>
                  <a:gd name="T0" fmla="*/ 5040313 w 28"/>
                  <a:gd name="T1" fmla="*/ 0 h 60"/>
                  <a:gd name="T2" fmla="*/ 70564375 w 28"/>
                  <a:gd name="T3" fmla="*/ 0 h 60"/>
                  <a:gd name="T4" fmla="*/ 70564375 w 28"/>
                  <a:gd name="T5" fmla="*/ 151209375 h 60"/>
                  <a:gd name="T6" fmla="*/ 0 w 28"/>
                  <a:gd name="T7" fmla="*/ 151209375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60">
                    <a:moveTo>
                      <a:pt x="2" y="0"/>
                    </a:moveTo>
                    <a:lnTo>
                      <a:pt x="28" y="0"/>
                    </a:lnTo>
                    <a:lnTo>
                      <a:pt x="28" y="60"/>
                    </a:lnTo>
                    <a:lnTo>
                      <a:pt x="0" y="6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06" name="Line 51"/>
              <p:cNvSpPr>
                <a:spLocks noChangeShapeType="1"/>
              </p:cNvSpPr>
              <p:nvPr/>
            </p:nvSpPr>
            <p:spPr bwMode="auto">
              <a:xfrm>
                <a:off x="4440238" y="2536826"/>
                <a:ext cx="0" cy="635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07" name="Line 52"/>
              <p:cNvSpPr>
                <a:spLocks noChangeShapeType="1"/>
              </p:cNvSpPr>
              <p:nvPr/>
            </p:nvSpPr>
            <p:spPr bwMode="auto">
              <a:xfrm>
                <a:off x="4440238" y="2584451"/>
                <a:ext cx="0" cy="9525"/>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08" name="Line 53"/>
              <p:cNvSpPr>
                <a:spLocks noChangeShapeType="1"/>
              </p:cNvSpPr>
              <p:nvPr/>
            </p:nvSpPr>
            <p:spPr bwMode="auto">
              <a:xfrm>
                <a:off x="4430713" y="2320926"/>
                <a:ext cx="0" cy="9525"/>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09" name="Freeform 54"/>
              <p:cNvSpPr>
                <a:spLocks/>
              </p:cNvSpPr>
              <p:nvPr/>
            </p:nvSpPr>
            <p:spPr bwMode="auto">
              <a:xfrm>
                <a:off x="4424363" y="2362201"/>
                <a:ext cx="15875" cy="3175"/>
              </a:xfrm>
              <a:custGeom>
                <a:avLst/>
                <a:gdLst>
                  <a:gd name="T0" fmla="*/ 50403125 w 5"/>
                  <a:gd name="T1" fmla="*/ 0 h 1"/>
                  <a:gd name="T2" fmla="*/ 30241875 w 5"/>
                  <a:gd name="T3" fmla="*/ 10080625 h 1"/>
                  <a:gd name="T4" fmla="*/ 0 w 5"/>
                  <a:gd name="T5" fmla="*/ 0 h 1"/>
                  <a:gd name="T6" fmla="*/ 0 60000 65536"/>
                  <a:gd name="T7" fmla="*/ 0 60000 65536"/>
                  <a:gd name="T8" fmla="*/ 0 60000 65536"/>
                </a:gdLst>
                <a:ahLst/>
                <a:cxnLst>
                  <a:cxn ang="T6">
                    <a:pos x="T0" y="T1"/>
                  </a:cxn>
                  <a:cxn ang="T7">
                    <a:pos x="T2" y="T3"/>
                  </a:cxn>
                  <a:cxn ang="T8">
                    <a:pos x="T4" y="T5"/>
                  </a:cxn>
                </a:cxnLst>
                <a:rect l="0" t="0" r="r" b="b"/>
                <a:pathLst>
                  <a:path w="5" h="1">
                    <a:moveTo>
                      <a:pt x="5" y="0"/>
                    </a:moveTo>
                    <a:cubicBezTo>
                      <a:pt x="5" y="1"/>
                      <a:pt x="4" y="1"/>
                      <a:pt x="3" y="1"/>
                    </a:cubicBezTo>
                    <a:cubicBezTo>
                      <a:pt x="2" y="1"/>
                      <a:pt x="1" y="1"/>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0" name="Freeform 55"/>
              <p:cNvSpPr>
                <a:spLocks/>
              </p:cNvSpPr>
              <p:nvPr/>
            </p:nvSpPr>
            <p:spPr bwMode="auto">
              <a:xfrm>
                <a:off x="4386263" y="2278063"/>
                <a:ext cx="87313" cy="42863"/>
              </a:xfrm>
              <a:custGeom>
                <a:avLst/>
                <a:gdLst>
                  <a:gd name="T0" fmla="*/ 0 w 27"/>
                  <a:gd name="T1" fmla="*/ 141325905 h 13"/>
                  <a:gd name="T2" fmla="*/ 125491418 w 27"/>
                  <a:gd name="T3" fmla="*/ 10870716 h 13"/>
                  <a:gd name="T4" fmla="*/ 240524678 w 27"/>
                  <a:gd name="T5" fmla="*/ 97839743 h 13"/>
                  <a:gd name="T6" fmla="*/ 271895916 w 27"/>
                  <a:gd name="T7" fmla="*/ 10870716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3">
                    <a:moveTo>
                      <a:pt x="0" y="13"/>
                    </a:moveTo>
                    <a:cubicBezTo>
                      <a:pt x="0" y="13"/>
                      <a:pt x="1" y="2"/>
                      <a:pt x="12" y="1"/>
                    </a:cubicBezTo>
                    <a:cubicBezTo>
                      <a:pt x="21" y="0"/>
                      <a:pt x="23" y="9"/>
                      <a:pt x="23" y="9"/>
                    </a:cubicBezTo>
                    <a:cubicBezTo>
                      <a:pt x="23" y="9"/>
                      <a:pt x="27" y="6"/>
                      <a:pt x="26" y="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1" name="Line 56"/>
              <p:cNvSpPr>
                <a:spLocks noChangeShapeType="1"/>
              </p:cNvSpPr>
              <p:nvPr/>
            </p:nvSpPr>
            <p:spPr bwMode="auto">
              <a:xfrm>
                <a:off x="4470400" y="2333626"/>
                <a:ext cx="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12" name="Freeform 57"/>
              <p:cNvSpPr>
                <a:spLocks/>
              </p:cNvSpPr>
              <p:nvPr/>
            </p:nvSpPr>
            <p:spPr bwMode="auto">
              <a:xfrm>
                <a:off x="4333875" y="2233613"/>
                <a:ext cx="146050" cy="96838"/>
              </a:xfrm>
              <a:custGeom>
                <a:avLst/>
                <a:gdLst>
                  <a:gd name="T0" fmla="*/ 42133802 w 45"/>
                  <a:gd name="T1" fmla="*/ 312586608 h 30"/>
                  <a:gd name="T2" fmla="*/ 63200703 w 45"/>
                  <a:gd name="T3" fmla="*/ 145873535 h 30"/>
                  <a:gd name="T4" fmla="*/ 136936480 w 45"/>
                  <a:gd name="T5" fmla="*/ 83354922 h 30"/>
                  <a:gd name="T6" fmla="*/ 136936480 w 45"/>
                  <a:gd name="T7" fmla="*/ 41679075 h 30"/>
                  <a:gd name="T8" fmla="*/ 316010008 w 45"/>
                  <a:gd name="T9" fmla="*/ 52098844 h 30"/>
                  <a:gd name="T10" fmla="*/ 379210711 w 45"/>
                  <a:gd name="T11" fmla="*/ 93774691 h 30"/>
                  <a:gd name="T12" fmla="*/ 474013389 w 45"/>
                  <a:gd name="T13" fmla="*/ 135453766 h 30"/>
                  <a:gd name="T14" fmla="*/ 442411414 w 45"/>
                  <a:gd name="T15" fmla="*/ 156293304 h 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30">
                    <a:moveTo>
                      <a:pt x="4" y="30"/>
                    </a:moveTo>
                    <a:cubicBezTo>
                      <a:pt x="4" y="30"/>
                      <a:pt x="0" y="18"/>
                      <a:pt x="6" y="14"/>
                    </a:cubicBezTo>
                    <a:cubicBezTo>
                      <a:pt x="6" y="14"/>
                      <a:pt x="5" y="8"/>
                      <a:pt x="13" y="8"/>
                    </a:cubicBezTo>
                    <a:cubicBezTo>
                      <a:pt x="13" y="8"/>
                      <a:pt x="14" y="6"/>
                      <a:pt x="13" y="4"/>
                    </a:cubicBezTo>
                    <a:cubicBezTo>
                      <a:pt x="13" y="4"/>
                      <a:pt x="24" y="0"/>
                      <a:pt x="30" y="5"/>
                    </a:cubicBezTo>
                    <a:cubicBezTo>
                      <a:pt x="30" y="5"/>
                      <a:pt x="35" y="4"/>
                      <a:pt x="36" y="9"/>
                    </a:cubicBezTo>
                    <a:cubicBezTo>
                      <a:pt x="36" y="9"/>
                      <a:pt x="42" y="8"/>
                      <a:pt x="45" y="13"/>
                    </a:cubicBezTo>
                    <a:cubicBezTo>
                      <a:pt x="45" y="13"/>
                      <a:pt x="42" y="13"/>
                      <a:pt x="42" y="15"/>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3" name="Freeform 58"/>
              <p:cNvSpPr>
                <a:spLocks/>
              </p:cNvSpPr>
              <p:nvPr/>
            </p:nvSpPr>
            <p:spPr bwMode="auto">
              <a:xfrm>
                <a:off x="4349750" y="2346326"/>
                <a:ext cx="36513" cy="38100"/>
              </a:xfrm>
              <a:custGeom>
                <a:avLst/>
                <a:gdLst>
                  <a:gd name="T0" fmla="*/ 121199924 w 11"/>
                  <a:gd name="T1" fmla="*/ 120967500 h 12"/>
                  <a:gd name="T2" fmla="*/ 0 w 11"/>
                  <a:gd name="T3" fmla="*/ 0 h 12"/>
                  <a:gd name="T4" fmla="*/ 0 60000 65536"/>
                  <a:gd name="T5" fmla="*/ 0 60000 65536"/>
                </a:gdLst>
                <a:ahLst/>
                <a:cxnLst>
                  <a:cxn ang="T4">
                    <a:pos x="T0" y="T1"/>
                  </a:cxn>
                  <a:cxn ang="T5">
                    <a:pos x="T2" y="T3"/>
                  </a:cxn>
                </a:cxnLst>
                <a:rect l="0" t="0" r="r" b="b"/>
                <a:pathLst>
                  <a:path w="11" h="12">
                    <a:moveTo>
                      <a:pt x="11" y="12"/>
                    </a:moveTo>
                    <a:cubicBezTo>
                      <a:pt x="6" y="10"/>
                      <a:pt x="2"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4" name="Freeform 59"/>
              <p:cNvSpPr>
                <a:spLocks/>
              </p:cNvSpPr>
              <p:nvPr/>
            </p:nvSpPr>
            <p:spPr bwMode="auto">
              <a:xfrm>
                <a:off x="4408488" y="2308226"/>
                <a:ext cx="58738" cy="79375"/>
              </a:xfrm>
              <a:custGeom>
                <a:avLst/>
                <a:gdLst>
                  <a:gd name="T0" fmla="*/ 181027253 w 18"/>
                  <a:gd name="T1" fmla="*/ 0 h 25"/>
                  <a:gd name="T2" fmla="*/ 191675147 w 18"/>
                  <a:gd name="T3" fmla="*/ 70564375 h 25"/>
                  <a:gd name="T4" fmla="*/ 0 w 18"/>
                  <a:gd name="T5" fmla="*/ 252015625 h 25"/>
                  <a:gd name="T6" fmla="*/ 0 60000 65536"/>
                  <a:gd name="T7" fmla="*/ 0 60000 65536"/>
                  <a:gd name="T8" fmla="*/ 0 60000 65536"/>
                </a:gdLst>
                <a:ahLst/>
                <a:cxnLst>
                  <a:cxn ang="T6">
                    <a:pos x="T0" y="T1"/>
                  </a:cxn>
                  <a:cxn ang="T7">
                    <a:pos x="T2" y="T3"/>
                  </a:cxn>
                  <a:cxn ang="T8">
                    <a:pos x="T4" y="T5"/>
                  </a:cxn>
                </a:cxnLst>
                <a:rect l="0" t="0" r="r" b="b"/>
                <a:pathLst>
                  <a:path w="18" h="25">
                    <a:moveTo>
                      <a:pt x="17" y="0"/>
                    </a:moveTo>
                    <a:cubicBezTo>
                      <a:pt x="17" y="2"/>
                      <a:pt x="18" y="4"/>
                      <a:pt x="18" y="7"/>
                    </a:cubicBezTo>
                    <a:cubicBezTo>
                      <a:pt x="18" y="17"/>
                      <a:pt x="10" y="25"/>
                      <a:pt x="0" y="25"/>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5" name="Freeform 60"/>
              <p:cNvSpPr>
                <a:spLocks/>
              </p:cNvSpPr>
              <p:nvPr/>
            </p:nvSpPr>
            <p:spPr bwMode="auto">
              <a:xfrm>
                <a:off x="4370388" y="2320926"/>
                <a:ext cx="19050" cy="31750"/>
              </a:xfrm>
              <a:custGeom>
                <a:avLst/>
                <a:gdLst>
                  <a:gd name="T0" fmla="*/ 60483750 w 6"/>
                  <a:gd name="T1" fmla="*/ 100806250 h 10"/>
                  <a:gd name="T2" fmla="*/ 0 w 6"/>
                  <a:gd name="T3" fmla="*/ 50403125 h 10"/>
                  <a:gd name="T4" fmla="*/ 50403125 w 6"/>
                  <a:gd name="T5" fmla="*/ 0 h 10"/>
                  <a:gd name="T6" fmla="*/ 0 60000 65536"/>
                  <a:gd name="T7" fmla="*/ 0 60000 65536"/>
                  <a:gd name="T8" fmla="*/ 0 60000 65536"/>
                </a:gdLst>
                <a:ahLst/>
                <a:cxnLst>
                  <a:cxn ang="T6">
                    <a:pos x="T0" y="T1"/>
                  </a:cxn>
                  <a:cxn ang="T7">
                    <a:pos x="T2" y="T3"/>
                  </a:cxn>
                  <a:cxn ang="T8">
                    <a:pos x="T4" y="T5"/>
                  </a:cxn>
                </a:cxnLst>
                <a:rect l="0" t="0" r="r" b="b"/>
                <a:pathLst>
                  <a:path w="6" h="10">
                    <a:moveTo>
                      <a:pt x="6" y="10"/>
                    </a:moveTo>
                    <a:cubicBezTo>
                      <a:pt x="3" y="10"/>
                      <a:pt x="1" y="8"/>
                      <a:pt x="0" y="5"/>
                    </a:cubicBezTo>
                    <a:cubicBezTo>
                      <a:pt x="0" y="3"/>
                      <a:pt x="2" y="0"/>
                      <a:pt x="5"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6" name="Freeform 61"/>
              <p:cNvSpPr>
                <a:spLocks/>
              </p:cNvSpPr>
              <p:nvPr/>
            </p:nvSpPr>
            <p:spPr bwMode="auto">
              <a:xfrm>
                <a:off x="4352925" y="2636838"/>
                <a:ext cx="30163" cy="38100"/>
              </a:xfrm>
              <a:custGeom>
                <a:avLst/>
                <a:gdLst>
                  <a:gd name="T0" fmla="*/ 101089619 w 9"/>
                  <a:gd name="T1" fmla="*/ 110886875 h 12"/>
                  <a:gd name="T2" fmla="*/ 0 w 9"/>
                  <a:gd name="T3" fmla="*/ 120967500 h 12"/>
                  <a:gd name="T4" fmla="*/ 22464732 w 9"/>
                  <a:gd name="T5" fmla="*/ 0 h 12"/>
                  <a:gd name="T6" fmla="*/ 0 60000 65536"/>
                  <a:gd name="T7" fmla="*/ 0 60000 65536"/>
                  <a:gd name="T8" fmla="*/ 0 60000 65536"/>
                </a:gdLst>
                <a:ahLst/>
                <a:cxnLst>
                  <a:cxn ang="T6">
                    <a:pos x="T0" y="T1"/>
                  </a:cxn>
                  <a:cxn ang="T7">
                    <a:pos x="T2" y="T3"/>
                  </a:cxn>
                  <a:cxn ang="T8">
                    <a:pos x="T4" y="T5"/>
                  </a:cxn>
                </a:cxnLst>
                <a:rect l="0" t="0" r="r" b="b"/>
                <a:pathLst>
                  <a:path w="9" h="12">
                    <a:moveTo>
                      <a:pt x="9" y="11"/>
                    </a:moveTo>
                    <a:cubicBezTo>
                      <a:pt x="6" y="12"/>
                      <a:pt x="3" y="12"/>
                      <a:pt x="0" y="12"/>
                    </a:cubicBezTo>
                    <a:cubicBezTo>
                      <a:pt x="2" y="0"/>
                      <a:pt x="2" y="0"/>
                      <a:pt x="2"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7" name="Freeform 62"/>
              <p:cNvSpPr>
                <a:spLocks/>
              </p:cNvSpPr>
              <p:nvPr/>
            </p:nvSpPr>
            <p:spPr bwMode="auto">
              <a:xfrm>
                <a:off x="4337050" y="2414588"/>
                <a:ext cx="117475" cy="279400"/>
              </a:xfrm>
              <a:custGeom>
                <a:avLst/>
                <a:gdLst>
                  <a:gd name="T0" fmla="*/ 0 w 36"/>
                  <a:gd name="T1" fmla="*/ 206274276 h 87"/>
                  <a:gd name="T2" fmla="*/ 127780168 w 36"/>
                  <a:gd name="T3" fmla="*/ 20627428 h 87"/>
                  <a:gd name="T4" fmla="*/ 212969122 w 36"/>
                  <a:gd name="T5" fmla="*/ 0 h 87"/>
                  <a:gd name="T6" fmla="*/ 383343767 w 36"/>
                  <a:gd name="T7" fmla="*/ 319723522 h 87"/>
                  <a:gd name="T8" fmla="*/ 383343767 w 36"/>
                  <a:gd name="T9" fmla="*/ 639450255 h 87"/>
                  <a:gd name="T10" fmla="*/ 244912533 w 36"/>
                  <a:gd name="T11" fmla="*/ 804469676 h 87"/>
                  <a:gd name="T12" fmla="*/ 149079038 w 36"/>
                  <a:gd name="T13" fmla="*/ 897291494 h 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87">
                    <a:moveTo>
                      <a:pt x="0" y="20"/>
                    </a:moveTo>
                    <a:cubicBezTo>
                      <a:pt x="2" y="10"/>
                      <a:pt x="6" y="4"/>
                      <a:pt x="12" y="2"/>
                    </a:cubicBezTo>
                    <a:cubicBezTo>
                      <a:pt x="20" y="0"/>
                      <a:pt x="20" y="0"/>
                      <a:pt x="20" y="0"/>
                    </a:cubicBezTo>
                    <a:cubicBezTo>
                      <a:pt x="36" y="31"/>
                      <a:pt x="36" y="31"/>
                      <a:pt x="36" y="31"/>
                    </a:cubicBezTo>
                    <a:cubicBezTo>
                      <a:pt x="36" y="62"/>
                      <a:pt x="36" y="62"/>
                      <a:pt x="36" y="62"/>
                    </a:cubicBezTo>
                    <a:cubicBezTo>
                      <a:pt x="36" y="62"/>
                      <a:pt x="36" y="73"/>
                      <a:pt x="23" y="78"/>
                    </a:cubicBezTo>
                    <a:cubicBezTo>
                      <a:pt x="14" y="87"/>
                      <a:pt x="14" y="87"/>
                      <a:pt x="14" y="87"/>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8" name="Freeform 63"/>
              <p:cNvSpPr>
                <a:spLocks/>
              </p:cNvSpPr>
              <p:nvPr/>
            </p:nvSpPr>
            <p:spPr bwMode="auto">
              <a:xfrm>
                <a:off x="4402138" y="2414588"/>
                <a:ext cx="52388" cy="98425"/>
              </a:xfrm>
              <a:custGeom>
                <a:avLst/>
                <a:gdLst>
                  <a:gd name="T0" fmla="*/ 0 w 33"/>
                  <a:gd name="T1" fmla="*/ 0 h 62"/>
                  <a:gd name="T2" fmla="*/ 40322885 w 33"/>
                  <a:gd name="T3" fmla="*/ 0 h 62"/>
                  <a:gd name="T4" fmla="*/ 83166744 w 33"/>
                  <a:gd name="T5" fmla="*/ 156249688 h 62"/>
                  <a:gd name="T6" fmla="*/ 0 60000 65536"/>
                  <a:gd name="T7" fmla="*/ 0 60000 65536"/>
                  <a:gd name="T8" fmla="*/ 0 60000 65536"/>
                </a:gdLst>
                <a:ahLst/>
                <a:cxnLst>
                  <a:cxn ang="T6">
                    <a:pos x="T0" y="T1"/>
                  </a:cxn>
                  <a:cxn ang="T7">
                    <a:pos x="T2" y="T3"/>
                  </a:cxn>
                  <a:cxn ang="T8">
                    <a:pos x="T4" y="T5"/>
                  </a:cxn>
                </a:cxnLst>
                <a:rect l="0" t="0" r="r" b="b"/>
                <a:pathLst>
                  <a:path w="33" h="62">
                    <a:moveTo>
                      <a:pt x="0" y="0"/>
                    </a:moveTo>
                    <a:lnTo>
                      <a:pt x="16" y="0"/>
                    </a:lnTo>
                    <a:lnTo>
                      <a:pt x="33" y="62"/>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19" name="Line 64"/>
              <p:cNvSpPr>
                <a:spLocks noChangeShapeType="1"/>
              </p:cNvSpPr>
              <p:nvPr/>
            </p:nvSpPr>
            <p:spPr bwMode="auto">
              <a:xfrm>
                <a:off x="4386263" y="2362201"/>
                <a:ext cx="0" cy="55563"/>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20" name="Freeform 65"/>
              <p:cNvSpPr>
                <a:spLocks/>
              </p:cNvSpPr>
              <p:nvPr/>
            </p:nvSpPr>
            <p:spPr bwMode="auto">
              <a:xfrm>
                <a:off x="4318000" y="2474913"/>
                <a:ext cx="93663" cy="209550"/>
              </a:xfrm>
              <a:custGeom>
                <a:avLst/>
                <a:gdLst>
                  <a:gd name="T0" fmla="*/ 113408430 w 59"/>
                  <a:gd name="T1" fmla="*/ 30241875 h 132"/>
                  <a:gd name="T2" fmla="*/ 78126055 w 59"/>
                  <a:gd name="T3" fmla="*/ 143649700 h 132"/>
                  <a:gd name="T4" fmla="*/ 148690806 w 59"/>
                  <a:gd name="T5" fmla="*/ 302418750 h 132"/>
                  <a:gd name="T6" fmla="*/ 118448770 w 59"/>
                  <a:gd name="T7" fmla="*/ 332660625 h 132"/>
                  <a:gd name="T8" fmla="*/ 0 w 59"/>
                  <a:gd name="T9" fmla="*/ 158770638 h 132"/>
                  <a:gd name="T10" fmla="*/ 30242036 w 59"/>
                  <a:gd name="T11" fmla="*/ 0 h 1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132">
                    <a:moveTo>
                      <a:pt x="45" y="12"/>
                    </a:moveTo>
                    <a:lnTo>
                      <a:pt x="31" y="57"/>
                    </a:lnTo>
                    <a:lnTo>
                      <a:pt x="59" y="120"/>
                    </a:lnTo>
                    <a:lnTo>
                      <a:pt x="47" y="132"/>
                    </a:lnTo>
                    <a:lnTo>
                      <a:pt x="0" y="63"/>
                    </a:lnTo>
                    <a:lnTo>
                      <a:pt x="12"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21" name="Freeform 66"/>
              <p:cNvSpPr>
                <a:spLocks/>
              </p:cNvSpPr>
              <p:nvPr/>
            </p:nvSpPr>
            <p:spPr bwMode="auto">
              <a:xfrm>
                <a:off x="4367213" y="2640013"/>
                <a:ext cx="79375" cy="241300"/>
              </a:xfrm>
              <a:custGeom>
                <a:avLst/>
                <a:gdLst>
                  <a:gd name="T0" fmla="*/ 126007813 w 50"/>
                  <a:gd name="T1" fmla="*/ 0 h 152"/>
                  <a:gd name="T2" fmla="*/ 45362813 w 50"/>
                  <a:gd name="T3" fmla="*/ 383063750 h 152"/>
                  <a:gd name="T4" fmla="*/ 0 w 50"/>
                  <a:gd name="T5" fmla="*/ 383063750 h 152"/>
                  <a:gd name="T6" fmla="*/ 0 w 50"/>
                  <a:gd name="T7" fmla="*/ 55443438 h 1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52">
                    <a:moveTo>
                      <a:pt x="50" y="0"/>
                    </a:moveTo>
                    <a:lnTo>
                      <a:pt x="18" y="152"/>
                    </a:lnTo>
                    <a:lnTo>
                      <a:pt x="0" y="152"/>
                    </a:lnTo>
                    <a:lnTo>
                      <a:pt x="0" y="22"/>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22" name="Freeform 67"/>
              <p:cNvSpPr>
                <a:spLocks/>
              </p:cNvSpPr>
              <p:nvPr/>
            </p:nvSpPr>
            <p:spPr bwMode="auto">
              <a:xfrm>
                <a:off x="4367213" y="2881313"/>
                <a:ext cx="63500" cy="28575"/>
              </a:xfrm>
              <a:custGeom>
                <a:avLst/>
                <a:gdLst>
                  <a:gd name="T0" fmla="*/ 45362813 w 40"/>
                  <a:gd name="T1" fmla="*/ 0 h 18"/>
                  <a:gd name="T2" fmla="*/ 100806250 w 40"/>
                  <a:gd name="T3" fmla="*/ 45362813 h 18"/>
                  <a:gd name="T4" fmla="*/ 0 w 40"/>
                  <a:gd name="T5" fmla="*/ 45362813 h 18"/>
                  <a:gd name="T6" fmla="*/ 0 w 40"/>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18">
                    <a:moveTo>
                      <a:pt x="18" y="0"/>
                    </a:moveTo>
                    <a:lnTo>
                      <a:pt x="40" y="18"/>
                    </a:lnTo>
                    <a:lnTo>
                      <a:pt x="0" y="18"/>
                    </a:lnTo>
                    <a:lnTo>
                      <a:pt x="0"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cxnSp>
          <p:nvCxnSpPr>
            <p:cNvPr id="4" name="Connecteur droit avec flèche 3"/>
            <p:cNvCxnSpPr/>
            <p:nvPr/>
          </p:nvCxnSpPr>
          <p:spPr>
            <a:xfrm>
              <a:off x="1344545" y="4950132"/>
              <a:ext cx="328310" cy="5301"/>
            </a:xfrm>
            <a:prstGeom prst="straightConnector1">
              <a:avLst/>
            </a:prstGeom>
            <a:ln>
              <a:solidFill>
                <a:schemeClr val="accent1"/>
              </a:solidFill>
              <a:headEnd type="arrow" w="med" len="med"/>
              <a:tailEnd type="arrow" w="med" len="med"/>
            </a:ln>
          </p:spPr>
          <p:style>
            <a:lnRef idx="1">
              <a:schemeClr val="dk1"/>
            </a:lnRef>
            <a:fillRef idx="0">
              <a:schemeClr val="dk1"/>
            </a:fillRef>
            <a:effectRef idx="0">
              <a:schemeClr val="dk1"/>
            </a:effectRef>
            <a:fontRef idx="minor">
              <a:schemeClr val="tx1"/>
            </a:fontRef>
          </p:style>
        </p:cxnSp>
      </p:grpSp>
      <p:sp>
        <p:nvSpPr>
          <p:cNvPr id="8200" name="ZoneTexte 5"/>
          <p:cNvSpPr txBox="1">
            <a:spLocks noChangeArrowheads="1"/>
          </p:cNvSpPr>
          <p:nvPr/>
        </p:nvSpPr>
        <p:spPr bwMode="auto">
          <a:xfrm>
            <a:off x="2198688" y="3268663"/>
            <a:ext cx="60880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buFont typeface="Arial Narrow" panose="020B0606020202030204" pitchFamily="34" charset="0"/>
              <a:buAutoNum type="romanUcPeriod"/>
            </a:pPr>
            <a:r>
              <a:rPr lang="fr-FR" altLang="fr-FR" sz="1600" b="1">
                <a:solidFill>
                  <a:schemeClr val="accent1"/>
                </a:solidFill>
              </a:rPr>
              <a:t>Minimiser l’affluence en agence / minimiser l’usage des cartes Tempo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e 4"/>
          <p:cNvGrpSpPr>
            <a:grpSpLocks/>
          </p:cNvGrpSpPr>
          <p:nvPr/>
        </p:nvGrpSpPr>
        <p:grpSpPr bwMode="auto">
          <a:xfrm>
            <a:off x="693738" y="2819400"/>
            <a:ext cx="7756525" cy="1219200"/>
            <a:chOff x="304800" y="2479965"/>
            <a:chExt cx="7757554" cy="1219478"/>
          </a:xfrm>
        </p:grpSpPr>
        <p:sp>
          <p:nvSpPr>
            <p:cNvPr id="8" name="Espace réservé du texte 2"/>
            <p:cNvSpPr txBox="1">
              <a:spLocks/>
            </p:cNvSpPr>
            <p:nvPr/>
          </p:nvSpPr>
          <p:spPr>
            <a:xfrm>
              <a:off x="1400320" y="2479965"/>
              <a:ext cx="6662034" cy="1219478"/>
            </a:xfrm>
            <a:prstGeom prst="rect">
              <a:avLst/>
            </a:prstGeom>
          </p:spPr>
          <p:txBody>
            <a:bodyPr lIns="0" tIns="0" rIns="0" bIns="0" anchor="ct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Arial Narrow" panose="020B0606020202030204" pitchFamily="34" charset="0"/>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lnSpc>
                  <a:spcPct val="100000"/>
                </a:lnSpc>
                <a:defRPr/>
              </a:pPr>
              <a:r>
                <a:rPr sz="2800" b="1" kern="0">
                  <a:solidFill>
                    <a:schemeClr val="accent1"/>
                  </a:solidFill>
                </a:rPr>
                <a:t>Minimiser l’affluence en agence / </a:t>
              </a:r>
              <a:br>
                <a:rPr sz="2800" b="1" kern="0">
                  <a:solidFill>
                    <a:schemeClr val="accent1"/>
                  </a:solidFill>
                </a:rPr>
              </a:br>
              <a:r>
                <a:rPr sz="2800" b="1" kern="0">
                  <a:solidFill>
                    <a:schemeClr val="accent1"/>
                  </a:solidFill>
                </a:rPr>
                <a:t>minimiser l’usage des cartes Tempo </a:t>
              </a:r>
            </a:p>
          </p:txBody>
        </p:sp>
        <p:sp>
          <p:nvSpPr>
            <p:cNvPr id="9" name="Espace réservé du texte 8"/>
            <p:cNvSpPr txBox="1">
              <a:spLocks/>
            </p:cNvSpPr>
            <p:nvPr/>
          </p:nvSpPr>
          <p:spPr>
            <a:xfrm>
              <a:off x="304800" y="2519662"/>
              <a:ext cx="843074" cy="1148024"/>
            </a:xfrm>
            <a:prstGeom prst="rect">
              <a:avLst/>
            </a:prstGeom>
            <a:no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defRPr/>
              </a:pPr>
              <a:r>
                <a:rPr sz="8000" kern="0" smtClean="0">
                  <a:solidFill>
                    <a:schemeClr val="accent1"/>
                  </a:solidFill>
                </a:rPr>
                <a:t>I.</a:t>
              </a:r>
              <a:endParaRPr sz="8000" kern="0">
                <a:solidFill>
                  <a:schemeClr val="accent1"/>
                </a:solidFill>
              </a:endParaRPr>
            </a:p>
          </p:txBody>
        </p:sp>
      </p:grpSp>
      <p:grpSp>
        <p:nvGrpSpPr>
          <p:cNvPr id="9219" name="Groupe 9"/>
          <p:cNvGrpSpPr>
            <a:grpSpLocks/>
          </p:cNvGrpSpPr>
          <p:nvPr/>
        </p:nvGrpSpPr>
        <p:grpSpPr bwMode="auto">
          <a:xfrm>
            <a:off x="4387850" y="573088"/>
            <a:ext cx="4062413" cy="3932237"/>
            <a:chOff x="3170238" y="2192589"/>
            <a:chExt cx="601663" cy="582362"/>
          </a:xfrm>
        </p:grpSpPr>
        <p:sp>
          <p:nvSpPr>
            <p:cNvPr id="11" name="Freeform 19"/>
            <p:cNvSpPr>
              <a:spLocks noEditPoints="1"/>
            </p:cNvSpPr>
            <p:nvPr/>
          </p:nvSpPr>
          <p:spPr bwMode="auto">
            <a:xfrm>
              <a:off x="3221729" y="2192589"/>
              <a:ext cx="508087" cy="415671"/>
            </a:xfrm>
            <a:custGeom>
              <a:avLst/>
              <a:gdLst>
                <a:gd name="T0" fmla="*/ 98 w 129"/>
                <a:gd name="T1" fmla="*/ 18 h 106"/>
                <a:gd name="T2" fmla="*/ 78 w 129"/>
                <a:gd name="T3" fmla="*/ 2 h 106"/>
                <a:gd name="T4" fmla="*/ 70 w 129"/>
                <a:gd name="T5" fmla="*/ 25 h 106"/>
                <a:gd name="T6" fmla="*/ 80 w 129"/>
                <a:gd name="T7" fmla="*/ 8 h 106"/>
                <a:gd name="T8" fmla="*/ 96 w 129"/>
                <a:gd name="T9" fmla="*/ 14 h 106"/>
                <a:gd name="T10" fmla="*/ 85 w 129"/>
                <a:gd name="T11" fmla="*/ 29 h 106"/>
                <a:gd name="T12" fmla="*/ 79 w 129"/>
                <a:gd name="T13" fmla="*/ 49 h 106"/>
                <a:gd name="T14" fmla="*/ 64 w 129"/>
                <a:gd name="T15" fmla="*/ 24 h 106"/>
                <a:gd name="T16" fmla="*/ 51 w 129"/>
                <a:gd name="T17" fmla="*/ 42 h 106"/>
                <a:gd name="T18" fmla="*/ 57 w 129"/>
                <a:gd name="T19" fmla="*/ 38 h 106"/>
                <a:gd name="T20" fmla="*/ 76 w 129"/>
                <a:gd name="T21" fmla="*/ 40 h 106"/>
                <a:gd name="T22" fmla="*/ 74 w 129"/>
                <a:gd name="T23" fmla="*/ 43 h 106"/>
                <a:gd name="T24" fmla="*/ 42 w 129"/>
                <a:gd name="T25" fmla="*/ 37 h 106"/>
                <a:gd name="T26" fmla="*/ 52 w 129"/>
                <a:gd name="T27" fmla="*/ 98 h 106"/>
                <a:gd name="T28" fmla="*/ 116 w 129"/>
                <a:gd name="T29" fmla="*/ 74 h 106"/>
                <a:gd name="T30" fmla="*/ 9 w 129"/>
                <a:gd name="T31" fmla="*/ 106 h 106"/>
                <a:gd name="T32" fmla="*/ 102 w 129"/>
                <a:gd name="T33" fmla="*/ 34 h 106"/>
                <a:gd name="T34" fmla="*/ 117 w 129"/>
                <a:gd name="T35" fmla="*/ 38 h 106"/>
                <a:gd name="T36" fmla="*/ 107 w 129"/>
                <a:gd name="T37" fmla="*/ 52 h 106"/>
                <a:gd name="T38" fmla="*/ 95 w 129"/>
                <a:gd name="T39" fmla="*/ 40 h 106"/>
                <a:gd name="T40" fmla="*/ 107 w 129"/>
                <a:gd name="T41" fmla="*/ 24 h 106"/>
                <a:gd name="T42" fmla="*/ 110 w 129"/>
                <a:gd name="T43" fmla="*/ 63 h 106"/>
                <a:gd name="T44" fmla="*/ 115 w 129"/>
                <a:gd name="T45" fmla="*/ 57 h 106"/>
                <a:gd name="T46" fmla="*/ 101 w 129"/>
                <a:gd name="T47" fmla="*/ 61 h 106"/>
                <a:gd name="T48" fmla="*/ 101 w 129"/>
                <a:gd name="T49" fmla="*/ 54 h 106"/>
                <a:gd name="T50" fmla="*/ 87 w 129"/>
                <a:gd name="T51" fmla="*/ 89 h 106"/>
                <a:gd name="T52" fmla="*/ 86 w 129"/>
                <a:gd name="T53" fmla="*/ 46 h 106"/>
                <a:gd name="T54" fmla="*/ 37 w 129"/>
                <a:gd name="T55" fmla="*/ 11 h 106"/>
                <a:gd name="T56" fmla="*/ 52 w 129"/>
                <a:gd name="T57" fmla="*/ 19 h 106"/>
                <a:gd name="T58" fmla="*/ 52 w 129"/>
                <a:gd name="T59" fmla="*/ 13 h 106"/>
                <a:gd name="T60" fmla="*/ 52 w 129"/>
                <a:gd name="T61" fmla="*/ 19 h 106"/>
                <a:gd name="T62" fmla="*/ 32 w 129"/>
                <a:gd name="T63" fmla="*/ 14 h 106"/>
                <a:gd name="T64" fmla="*/ 42 w 129"/>
                <a:gd name="T65" fmla="*/ 29 h 106"/>
                <a:gd name="T66" fmla="*/ 43 w 129"/>
                <a:gd name="T67" fmla="*/ 37 h 106"/>
                <a:gd name="T68" fmla="*/ 84 w 129"/>
                <a:gd name="T69" fmla="*/ 73 h 106"/>
                <a:gd name="T70" fmla="*/ 64 w 129"/>
                <a:gd name="T71" fmla="*/ 59 h 106"/>
                <a:gd name="T72" fmla="*/ 56 w 129"/>
                <a:gd name="T73" fmla="*/ 58 h 106"/>
                <a:gd name="T74" fmla="*/ 61 w 129"/>
                <a:gd name="T75" fmla="*/ 63 h 106"/>
                <a:gd name="T76" fmla="*/ 33 w 129"/>
                <a:gd name="T77" fmla="*/ 40 h 106"/>
                <a:gd name="T78" fmla="*/ 21 w 129"/>
                <a:gd name="T79" fmla="*/ 24 h 106"/>
                <a:gd name="T80" fmla="*/ 11 w 129"/>
                <a:gd name="T81" fmla="*/ 43 h 106"/>
                <a:gd name="T82" fmla="*/ 11 w 129"/>
                <a:gd name="T83" fmla="*/ 37 h 106"/>
                <a:gd name="T84" fmla="*/ 12 w 129"/>
                <a:gd name="T85" fmla="*/ 43 h 106"/>
                <a:gd name="T86" fmla="*/ 27 w 129"/>
                <a:gd name="T87" fmla="*/ 54 h 106"/>
                <a:gd name="T88" fmla="*/ 41 w 129"/>
                <a:gd name="T89" fmla="*/ 85 h 106"/>
                <a:gd name="T90" fmla="*/ 21 w 129"/>
                <a:gd name="T91" fmla="*/ 59 h 106"/>
                <a:gd name="T92" fmla="*/ 2 w 129"/>
                <a:gd name="T9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9" h="106">
                  <a:moveTo>
                    <a:pt x="91" y="27"/>
                  </a:moveTo>
                  <a:cubicBezTo>
                    <a:pt x="93" y="28"/>
                    <a:pt x="96" y="29"/>
                    <a:pt x="100" y="25"/>
                  </a:cubicBezTo>
                  <a:cubicBezTo>
                    <a:pt x="100" y="25"/>
                    <a:pt x="96" y="24"/>
                    <a:pt x="98" y="18"/>
                  </a:cubicBezTo>
                  <a:cubicBezTo>
                    <a:pt x="99" y="12"/>
                    <a:pt x="95" y="0"/>
                    <a:pt x="85" y="0"/>
                  </a:cubicBezTo>
                  <a:cubicBezTo>
                    <a:pt x="85" y="0"/>
                    <a:pt x="85" y="0"/>
                    <a:pt x="85" y="0"/>
                  </a:cubicBezTo>
                  <a:cubicBezTo>
                    <a:pt x="83" y="0"/>
                    <a:pt x="80" y="1"/>
                    <a:pt x="78" y="2"/>
                  </a:cubicBezTo>
                  <a:moveTo>
                    <a:pt x="74" y="7"/>
                  </a:moveTo>
                  <a:cubicBezTo>
                    <a:pt x="73" y="11"/>
                    <a:pt x="72" y="15"/>
                    <a:pt x="73" y="18"/>
                  </a:cubicBezTo>
                  <a:cubicBezTo>
                    <a:pt x="74" y="24"/>
                    <a:pt x="70" y="25"/>
                    <a:pt x="70" y="25"/>
                  </a:cubicBezTo>
                  <a:cubicBezTo>
                    <a:pt x="76" y="30"/>
                    <a:pt x="80" y="26"/>
                    <a:pt x="80" y="26"/>
                  </a:cubicBezTo>
                  <a:moveTo>
                    <a:pt x="90" y="15"/>
                  </a:moveTo>
                  <a:cubicBezTo>
                    <a:pt x="88" y="14"/>
                    <a:pt x="84" y="13"/>
                    <a:pt x="80" y="8"/>
                  </a:cubicBezTo>
                  <a:moveTo>
                    <a:pt x="95" y="19"/>
                  </a:moveTo>
                  <a:cubicBezTo>
                    <a:pt x="96" y="19"/>
                    <a:pt x="97" y="18"/>
                    <a:pt x="97" y="17"/>
                  </a:cubicBezTo>
                  <a:cubicBezTo>
                    <a:pt x="97" y="15"/>
                    <a:pt x="97" y="14"/>
                    <a:pt x="96" y="14"/>
                  </a:cubicBezTo>
                  <a:moveTo>
                    <a:pt x="86" y="29"/>
                  </a:moveTo>
                  <a:cubicBezTo>
                    <a:pt x="90" y="29"/>
                    <a:pt x="94" y="25"/>
                    <a:pt x="95" y="19"/>
                  </a:cubicBezTo>
                  <a:moveTo>
                    <a:pt x="85" y="29"/>
                  </a:moveTo>
                  <a:cubicBezTo>
                    <a:pt x="81" y="29"/>
                    <a:pt x="77" y="25"/>
                    <a:pt x="76" y="19"/>
                  </a:cubicBezTo>
                  <a:moveTo>
                    <a:pt x="70" y="51"/>
                  </a:moveTo>
                  <a:cubicBezTo>
                    <a:pt x="71" y="51"/>
                    <a:pt x="75" y="52"/>
                    <a:pt x="79" y="49"/>
                  </a:cubicBezTo>
                  <a:cubicBezTo>
                    <a:pt x="79" y="49"/>
                    <a:pt x="75" y="48"/>
                    <a:pt x="76" y="42"/>
                  </a:cubicBezTo>
                  <a:cubicBezTo>
                    <a:pt x="78" y="36"/>
                    <a:pt x="73" y="24"/>
                    <a:pt x="64" y="24"/>
                  </a:cubicBezTo>
                  <a:cubicBezTo>
                    <a:pt x="64" y="24"/>
                    <a:pt x="64" y="24"/>
                    <a:pt x="64" y="24"/>
                  </a:cubicBezTo>
                  <a:cubicBezTo>
                    <a:pt x="61" y="24"/>
                    <a:pt x="59" y="25"/>
                    <a:pt x="57" y="26"/>
                  </a:cubicBezTo>
                  <a:moveTo>
                    <a:pt x="53" y="31"/>
                  </a:moveTo>
                  <a:cubicBezTo>
                    <a:pt x="51" y="35"/>
                    <a:pt x="51" y="39"/>
                    <a:pt x="51" y="42"/>
                  </a:cubicBezTo>
                  <a:cubicBezTo>
                    <a:pt x="53" y="48"/>
                    <a:pt x="49" y="49"/>
                    <a:pt x="49" y="49"/>
                  </a:cubicBezTo>
                  <a:cubicBezTo>
                    <a:pt x="54" y="53"/>
                    <a:pt x="58" y="50"/>
                    <a:pt x="58" y="50"/>
                  </a:cubicBezTo>
                  <a:moveTo>
                    <a:pt x="57" y="38"/>
                  </a:moveTo>
                  <a:cubicBezTo>
                    <a:pt x="59" y="38"/>
                    <a:pt x="63" y="36"/>
                    <a:pt x="68" y="32"/>
                  </a:cubicBezTo>
                  <a:moveTo>
                    <a:pt x="74" y="43"/>
                  </a:moveTo>
                  <a:cubicBezTo>
                    <a:pt x="75" y="43"/>
                    <a:pt x="76" y="42"/>
                    <a:pt x="76" y="40"/>
                  </a:cubicBezTo>
                  <a:cubicBezTo>
                    <a:pt x="76" y="39"/>
                    <a:pt x="75" y="38"/>
                    <a:pt x="74" y="38"/>
                  </a:cubicBezTo>
                  <a:moveTo>
                    <a:pt x="64" y="52"/>
                  </a:moveTo>
                  <a:cubicBezTo>
                    <a:pt x="69" y="52"/>
                    <a:pt x="72" y="49"/>
                    <a:pt x="74" y="43"/>
                  </a:cubicBezTo>
                  <a:moveTo>
                    <a:pt x="64" y="52"/>
                  </a:moveTo>
                  <a:cubicBezTo>
                    <a:pt x="60" y="52"/>
                    <a:pt x="56" y="49"/>
                    <a:pt x="55" y="43"/>
                  </a:cubicBezTo>
                  <a:moveTo>
                    <a:pt x="42" y="37"/>
                  </a:moveTo>
                  <a:cubicBezTo>
                    <a:pt x="42" y="54"/>
                    <a:pt x="42" y="54"/>
                    <a:pt x="42" y="54"/>
                  </a:cubicBezTo>
                  <a:moveTo>
                    <a:pt x="52" y="70"/>
                  </a:moveTo>
                  <a:cubicBezTo>
                    <a:pt x="52" y="98"/>
                    <a:pt x="52" y="98"/>
                    <a:pt x="52" y="98"/>
                  </a:cubicBezTo>
                  <a:moveTo>
                    <a:pt x="74" y="75"/>
                  </a:moveTo>
                  <a:cubicBezTo>
                    <a:pt x="74" y="84"/>
                    <a:pt x="74" y="84"/>
                    <a:pt x="74" y="84"/>
                  </a:cubicBezTo>
                  <a:moveTo>
                    <a:pt x="116" y="74"/>
                  </a:moveTo>
                  <a:cubicBezTo>
                    <a:pt x="116" y="101"/>
                    <a:pt x="116" y="101"/>
                    <a:pt x="116" y="101"/>
                  </a:cubicBezTo>
                  <a:moveTo>
                    <a:pt x="9" y="72"/>
                  </a:moveTo>
                  <a:cubicBezTo>
                    <a:pt x="9" y="106"/>
                    <a:pt x="9" y="106"/>
                    <a:pt x="9" y="106"/>
                  </a:cubicBezTo>
                  <a:moveTo>
                    <a:pt x="113" y="35"/>
                  </a:moveTo>
                  <a:cubicBezTo>
                    <a:pt x="113" y="35"/>
                    <a:pt x="107" y="37"/>
                    <a:pt x="103" y="31"/>
                  </a:cubicBezTo>
                  <a:cubicBezTo>
                    <a:pt x="102" y="34"/>
                    <a:pt x="102" y="34"/>
                    <a:pt x="102" y="34"/>
                  </a:cubicBezTo>
                  <a:moveTo>
                    <a:pt x="117" y="43"/>
                  </a:moveTo>
                  <a:cubicBezTo>
                    <a:pt x="118" y="43"/>
                    <a:pt x="119" y="42"/>
                    <a:pt x="119" y="40"/>
                  </a:cubicBezTo>
                  <a:cubicBezTo>
                    <a:pt x="119" y="39"/>
                    <a:pt x="118" y="38"/>
                    <a:pt x="117" y="38"/>
                  </a:cubicBezTo>
                  <a:moveTo>
                    <a:pt x="117" y="37"/>
                  </a:moveTo>
                  <a:cubicBezTo>
                    <a:pt x="117" y="30"/>
                    <a:pt x="112" y="24"/>
                    <a:pt x="107" y="24"/>
                  </a:cubicBezTo>
                  <a:moveTo>
                    <a:pt x="107" y="52"/>
                  </a:moveTo>
                  <a:cubicBezTo>
                    <a:pt x="111" y="52"/>
                    <a:pt x="115" y="49"/>
                    <a:pt x="116" y="43"/>
                  </a:cubicBezTo>
                  <a:moveTo>
                    <a:pt x="97" y="43"/>
                  </a:moveTo>
                  <a:cubicBezTo>
                    <a:pt x="96" y="43"/>
                    <a:pt x="95" y="42"/>
                    <a:pt x="95" y="40"/>
                  </a:cubicBezTo>
                  <a:cubicBezTo>
                    <a:pt x="95" y="39"/>
                    <a:pt x="96" y="38"/>
                    <a:pt x="97" y="38"/>
                  </a:cubicBezTo>
                  <a:moveTo>
                    <a:pt x="97" y="37"/>
                  </a:moveTo>
                  <a:cubicBezTo>
                    <a:pt x="97" y="30"/>
                    <a:pt x="102" y="24"/>
                    <a:pt x="107" y="24"/>
                  </a:cubicBezTo>
                  <a:moveTo>
                    <a:pt x="107" y="52"/>
                  </a:moveTo>
                  <a:cubicBezTo>
                    <a:pt x="102" y="52"/>
                    <a:pt x="99" y="49"/>
                    <a:pt x="98" y="43"/>
                  </a:cubicBezTo>
                  <a:moveTo>
                    <a:pt x="110" y="63"/>
                  </a:moveTo>
                  <a:cubicBezTo>
                    <a:pt x="107" y="59"/>
                    <a:pt x="107" y="59"/>
                    <a:pt x="107" y="59"/>
                  </a:cubicBezTo>
                  <a:cubicBezTo>
                    <a:pt x="113" y="54"/>
                    <a:pt x="113" y="54"/>
                    <a:pt x="113" y="54"/>
                  </a:cubicBezTo>
                  <a:cubicBezTo>
                    <a:pt x="115" y="57"/>
                    <a:pt x="115" y="57"/>
                    <a:pt x="115" y="57"/>
                  </a:cubicBezTo>
                  <a:cubicBezTo>
                    <a:pt x="129" y="62"/>
                    <a:pt x="126" y="73"/>
                    <a:pt x="126" y="73"/>
                  </a:cubicBezTo>
                  <a:cubicBezTo>
                    <a:pt x="126" y="90"/>
                    <a:pt x="126" y="90"/>
                    <a:pt x="126" y="90"/>
                  </a:cubicBezTo>
                  <a:moveTo>
                    <a:pt x="101" y="61"/>
                  </a:moveTo>
                  <a:cubicBezTo>
                    <a:pt x="103" y="63"/>
                    <a:pt x="103" y="63"/>
                    <a:pt x="103" y="63"/>
                  </a:cubicBezTo>
                  <a:cubicBezTo>
                    <a:pt x="106" y="59"/>
                    <a:pt x="106" y="59"/>
                    <a:pt x="106" y="59"/>
                  </a:cubicBezTo>
                  <a:cubicBezTo>
                    <a:pt x="101" y="54"/>
                    <a:pt x="101" y="54"/>
                    <a:pt x="101" y="54"/>
                  </a:cubicBezTo>
                  <a:cubicBezTo>
                    <a:pt x="98" y="58"/>
                    <a:pt x="98" y="58"/>
                    <a:pt x="98" y="58"/>
                  </a:cubicBezTo>
                  <a:cubicBezTo>
                    <a:pt x="85" y="63"/>
                    <a:pt x="87" y="73"/>
                    <a:pt x="87" y="73"/>
                  </a:cubicBezTo>
                  <a:cubicBezTo>
                    <a:pt x="87" y="89"/>
                    <a:pt x="87" y="89"/>
                    <a:pt x="87" y="89"/>
                  </a:cubicBezTo>
                  <a:moveTo>
                    <a:pt x="91" y="32"/>
                  </a:moveTo>
                  <a:cubicBezTo>
                    <a:pt x="86" y="37"/>
                    <a:pt x="86" y="37"/>
                    <a:pt x="86" y="37"/>
                  </a:cubicBezTo>
                  <a:cubicBezTo>
                    <a:pt x="86" y="46"/>
                    <a:pt x="86" y="46"/>
                    <a:pt x="86" y="46"/>
                  </a:cubicBezTo>
                  <a:moveTo>
                    <a:pt x="79" y="32"/>
                  </a:moveTo>
                  <a:cubicBezTo>
                    <a:pt x="85" y="37"/>
                    <a:pt x="85" y="37"/>
                    <a:pt x="85" y="37"/>
                  </a:cubicBezTo>
                  <a:moveTo>
                    <a:pt x="37" y="11"/>
                  </a:moveTo>
                  <a:cubicBezTo>
                    <a:pt x="37" y="11"/>
                    <a:pt x="42" y="13"/>
                    <a:pt x="46" y="7"/>
                  </a:cubicBezTo>
                  <a:cubicBezTo>
                    <a:pt x="47" y="10"/>
                    <a:pt x="47" y="10"/>
                    <a:pt x="47" y="10"/>
                  </a:cubicBezTo>
                  <a:moveTo>
                    <a:pt x="52" y="19"/>
                  </a:moveTo>
                  <a:cubicBezTo>
                    <a:pt x="53" y="19"/>
                    <a:pt x="54" y="18"/>
                    <a:pt x="54" y="16"/>
                  </a:cubicBezTo>
                  <a:cubicBezTo>
                    <a:pt x="54" y="15"/>
                    <a:pt x="54" y="14"/>
                    <a:pt x="52" y="14"/>
                  </a:cubicBezTo>
                  <a:moveTo>
                    <a:pt x="52" y="13"/>
                  </a:moveTo>
                  <a:cubicBezTo>
                    <a:pt x="52" y="6"/>
                    <a:pt x="48" y="1"/>
                    <a:pt x="43" y="1"/>
                  </a:cubicBezTo>
                  <a:moveTo>
                    <a:pt x="43" y="29"/>
                  </a:moveTo>
                  <a:cubicBezTo>
                    <a:pt x="47" y="29"/>
                    <a:pt x="50" y="25"/>
                    <a:pt x="52" y="19"/>
                  </a:cubicBezTo>
                  <a:moveTo>
                    <a:pt x="32" y="19"/>
                  </a:moveTo>
                  <a:cubicBezTo>
                    <a:pt x="31" y="19"/>
                    <a:pt x="30" y="18"/>
                    <a:pt x="30" y="16"/>
                  </a:cubicBezTo>
                  <a:cubicBezTo>
                    <a:pt x="30" y="15"/>
                    <a:pt x="31" y="14"/>
                    <a:pt x="32" y="14"/>
                  </a:cubicBezTo>
                  <a:moveTo>
                    <a:pt x="32" y="13"/>
                  </a:moveTo>
                  <a:cubicBezTo>
                    <a:pt x="33" y="6"/>
                    <a:pt x="37" y="1"/>
                    <a:pt x="42" y="1"/>
                  </a:cubicBezTo>
                  <a:moveTo>
                    <a:pt x="42" y="29"/>
                  </a:moveTo>
                  <a:cubicBezTo>
                    <a:pt x="38" y="29"/>
                    <a:pt x="34" y="25"/>
                    <a:pt x="33" y="19"/>
                  </a:cubicBezTo>
                  <a:moveTo>
                    <a:pt x="48" y="32"/>
                  </a:moveTo>
                  <a:cubicBezTo>
                    <a:pt x="43" y="37"/>
                    <a:pt x="43" y="37"/>
                    <a:pt x="43" y="37"/>
                  </a:cubicBezTo>
                  <a:moveTo>
                    <a:pt x="36" y="32"/>
                  </a:moveTo>
                  <a:cubicBezTo>
                    <a:pt x="42" y="37"/>
                    <a:pt x="42" y="37"/>
                    <a:pt x="42" y="37"/>
                  </a:cubicBezTo>
                  <a:moveTo>
                    <a:pt x="84" y="73"/>
                  </a:moveTo>
                  <a:cubicBezTo>
                    <a:pt x="84" y="73"/>
                    <a:pt x="86" y="62"/>
                    <a:pt x="72" y="57"/>
                  </a:cubicBezTo>
                  <a:cubicBezTo>
                    <a:pt x="70" y="54"/>
                    <a:pt x="70" y="54"/>
                    <a:pt x="70" y="54"/>
                  </a:cubicBezTo>
                  <a:cubicBezTo>
                    <a:pt x="64" y="59"/>
                    <a:pt x="64" y="59"/>
                    <a:pt x="64" y="59"/>
                  </a:cubicBezTo>
                  <a:cubicBezTo>
                    <a:pt x="67" y="63"/>
                    <a:pt x="67" y="63"/>
                    <a:pt x="67" y="63"/>
                  </a:cubicBezTo>
                  <a:moveTo>
                    <a:pt x="45" y="73"/>
                  </a:moveTo>
                  <a:cubicBezTo>
                    <a:pt x="45" y="73"/>
                    <a:pt x="42" y="63"/>
                    <a:pt x="56" y="58"/>
                  </a:cubicBezTo>
                  <a:cubicBezTo>
                    <a:pt x="58" y="54"/>
                    <a:pt x="58" y="54"/>
                    <a:pt x="58" y="54"/>
                  </a:cubicBezTo>
                  <a:cubicBezTo>
                    <a:pt x="64" y="59"/>
                    <a:pt x="64" y="59"/>
                    <a:pt x="64" y="59"/>
                  </a:cubicBezTo>
                  <a:cubicBezTo>
                    <a:pt x="61" y="63"/>
                    <a:pt x="61" y="63"/>
                    <a:pt x="61" y="63"/>
                  </a:cubicBezTo>
                  <a:cubicBezTo>
                    <a:pt x="58" y="61"/>
                    <a:pt x="58" y="61"/>
                    <a:pt x="58" y="61"/>
                  </a:cubicBezTo>
                  <a:moveTo>
                    <a:pt x="31" y="43"/>
                  </a:moveTo>
                  <a:cubicBezTo>
                    <a:pt x="32" y="43"/>
                    <a:pt x="33" y="42"/>
                    <a:pt x="33" y="40"/>
                  </a:cubicBezTo>
                  <a:cubicBezTo>
                    <a:pt x="33" y="39"/>
                    <a:pt x="32" y="38"/>
                    <a:pt x="31" y="38"/>
                  </a:cubicBezTo>
                  <a:moveTo>
                    <a:pt x="31" y="37"/>
                  </a:moveTo>
                  <a:cubicBezTo>
                    <a:pt x="31" y="30"/>
                    <a:pt x="27" y="24"/>
                    <a:pt x="21" y="24"/>
                  </a:cubicBezTo>
                  <a:moveTo>
                    <a:pt x="21" y="52"/>
                  </a:moveTo>
                  <a:cubicBezTo>
                    <a:pt x="26" y="52"/>
                    <a:pt x="29" y="49"/>
                    <a:pt x="31" y="43"/>
                  </a:cubicBezTo>
                  <a:moveTo>
                    <a:pt x="11" y="43"/>
                  </a:moveTo>
                  <a:cubicBezTo>
                    <a:pt x="10" y="43"/>
                    <a:pt x="9" y="42"/>
                    <a:pt x="9" y="40"/>
                  </a:cubicBezTo>
                  <a:cubicBezTo>
                    <a:pt x="9" y="39"/>
                    <a:pt x="10" y="38"/>
                    <a:pt x="11" y="38"/>
                  </a:cubicBezTo>
                  <a:moveTo>
                    <a:pt x="11" y="37"/>
                  </a:moveTo>
                  <a:cubicBezTo>
                    <a:pt x="12" y="30"/>
                    <a:pt x="16" y="24"/>
                    <a:pt x="21" y="24"/>
                  </a:cubicBezTo>
                  <a:moveTo>
                    <a:pt x="21" y="52"/>
                  </a:moveTo>
                  <a:cubicBezTo>
                    <a:pt x="17" y="52"/>
                    <a:pt x="13" y="49"/>
                    <a:pt x="12" y="43"/>
                  </a:cubicBezTo>
                  <a:moveTo>
                    <a:pt x="25" y="63"/>
                  </a:moveTo>
                  <a:cubicBezTo>
                    <a:pt x="22" y="59"/>
                    <a:pt x="22" y="59"/>
                    <a:pt x="22" y="59"/>
                  </a:cubicBezTo>
                  <a:cubicBezTo>
                    <a:pt x="27" y="54"/>
                    <a:pt x="27" y="54"/>
                    <a:pt x="27" y="54"/>
                  </a:cubicBezTo>
                  <a:cubicBezTo>
                    <a:pt x="30" y="57"/>
                    <a:pt x="30" y="57"/>
                    <a:pt x="30" y="57"/>
                  </a:cubicBezTo>
                  <a:cubicBezTo>
                    <a:pt x="43" y="62"/>
                    <a:pt x="41" y="73"/>
                    <a:pt x="41" y="73"/>
                  </a:cubicBezTo>
                  <a:cubicBezTo>
                    <a:pt x="41" y="85"/>
                    <a:pt x="41" y="85"/>
                    <a:pt x="41" y="85"/>
                  </a:cubicBezTo>
                  <a:moveTo>
                    <a:pt x="15" y="61"/>
                  </a:moveTo>
                  <a:cubicBezTo>
                    <a:pt x="18" y="63"/>
                    <a:pt x="18" y="63"/>
                    <a:pt x="18" y="63"/>
                  </a:cubicBezTo>
                  <a:cubicBezTo>
                    <a:pt x="21" y="59"/>
                    <a:pt x="21" y="59"/>
                    <a:pt x="21" y="59"/>
                  </a:cubicBezTo>
                  <a:cubicBezTo>
                    <a:pt x="15" y="54"/>
                    <a:pt x="15" y="54"/>
                    <a:pt x="15" y="54"/>
                  </a:cubicBezTo>
                  <a:cubicBezTo>
                    <a:pt x="13" y="58"/>
                    <a:pt x="13" y="58"/>
                    <a:pt x="13" y="58"/>
                  </a:cubicBezTo>
                  <a:cubicBezTo>
                    <a:pt x="0" y="63"/>
                    <a:pt x="2" y="73"/>
                    <a:pt x="2" y="73"/>
                  </a:cubicBezTo>
                  <a:cubicBezTo>
                    <a:pt x="2" y="89"/>
                    <a:pt x="2" y="89"/>
                    <a:pt x="2" y="89"/>
                  </a:cubicBezTo>
                  <a:cubicBezTo>
                    <a:pt x="2" y="89"/>
                    <a:pt x="0" y="99"/>
                    <a:pt x="9" y="99"/>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fr-FR">
                <a:latin typeface="+mj-lt"/>
              </a:endParaRPr>
            </a:p>
          </p:txBody>
        </p:sp>
        <p:sp>
          <p:nvSpPr>
            <p:cNvPr id="12" name="Freeform 20"/>
            <p:cNvSpPr>
              <a:spLocks noEditPoints="1"/>
            </p:cNvSpPr>
            <p:nvPr/>
          </p:nvSpPr>
          <p:spPr bwMode="auto">
            <a:xfrm>
              <a:off x="3170238" y="2233498"/>
              <a:ext cx="601663" cy="541453"/>
            </a:xfrm>
            <a:custGeom>
              <a:avLst/>
              <a:gdLst>
                <a:gd name="T0" fmla="*/ 141 w 141"/>
                <a:gd name="T1" fmla="*/ 57 h 127"/>
                <a:gd name="T2" fmla="*/ 71 w 141"/>
                <a:gd name="T3" fmla="*/ 116 h 127"/>
                <a:gd name="T4" fmla="*/ 0 w 141"/>
                <a:gd name="T5" fmla="*/ 45 h 127"/>
                <a:gd name="T6" fmla="*/ 17 w 141"/>
                <a:gd name="T7" fmla="*/ 0 h 127"/>
                <a:gd name="T8" fmla="*/ 114 w 141"/>
                <a:gd name="T9" fmla="*/ 115 h 127"/>
                <a:gd name="T10" fmla="*/ 105 w 141"/>
                <a:gd name="T11" fmla="*/ 120 h 127"/>
                <a:gd name="T12" fmla="*/ 90 w 141"/>
                <a:gd name="T13" fmla="*/ 125 h 127"/>
                <a:gd name="T14" fmla="*/ 71 w 141"/>
                <a:gd name="T15" fmla="*/ 127 h 127"/>
                <a:gd name="T16" fmla="*/ 52 w 141"/>
                <a:gd name="T17" fmla="*/ 125 h 127"/>
                <a:gd name="T18" fmla="*/ 41 w 141"/>
                <a:gd name="T19" fmla="*/ 122 h 127"/>
                <a:gd name="T20" fmla="*/ 22 w 141"/>
                <a:gd name="T21" fmla="*/ 1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27">
                  <a:moveTo>
                    <a:pt x="141" y="57"/>
                  </a:moveTo>
                  <a:cubicBezTo>
                    <a:pt x="135" y="91"/>
                    <a:pt x="106" y="116"/>
                    <a:pt x="71" y="116"/>
                  </a:cubicBezTo>
                  <a:cubicBezTo>
                    <a:pt x="32" y="116"/>
                    <a:pt x="0" y="84"/>
                    <a:pt x="0" y="45"/>
                  </a:cubicBezTo>
                  <a:cubicBezTo>
                    <a:pt x="0" y="28"/>
                    <a:pt x="6" y="12"/>
                    <a:pt x="17" y="0"/>
                  </a:cubicBezTo>
                  <a:moveTo>
                    <a:pt x="114" y="115"/>
                  </a:moveTo>
                  <a:cubicBezTo>
                    <a:pt x="111" y="117"/>
                    <a:pt x="108" y="118"/>
                    <a:pt x="105" y="120"/>
                  </a:cubicBezTo>
                  <a:moveTo>
                    <a:pt x="90" y="125"/>
                  </a:moveTo>
                  <a:cubicBezTo>
                    <a:pt x="84" y="126"/>
                    <a:pt x="78" y="127"/>
                    <a:pt x="71" y="127"/>
                  </a:cubicBezTo>
                  <a:cubicBezTo>
                    <a:pt x="64" y="127"/>
                    <a:pt x="58" y="126"/>
                    <a:pt x="52" y="125"/>
                  </a:cubicBezTo>
                  <a:moveTo>
                    <a:pt x="41" y="122"/>
                  </a:moveTo>
                  <a:cubicBezTo>
                    <a:pt x="35" y="119"/>
                    <a:pt x="28" y="115"/>
                    <a:pt x="22" y="11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fr-FR">
                <a:latin typeface="+mj-lt"/>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smtClean="0"/>
              <a:t>Minimiser l’affluence en agence / minimiser l’usage des cartes Tempo </a:t>
            </a:r>
            <a:endParaRPr lang="fr-FR" dirty="0"/>
          </a:p>
        </p:txBody>
      </p:sp>
      <p:sp>
        <p:nvSpPr>
          <p:cNvPr id="10243"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6 actions sont en place afin de minimiser l’affluence et l’usage des cartes TEMPO </a:t>
            </a:r>
          </a:p>
        </p:txBody>
      </p:sp>
      <p:grpSp>
        <p:nvGrpSpPr>
          <p:cNvPr id="10244"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245" name="ZoneTexte 9"/>
          <p:cNvSpPr txBox="1">
            <a:spLocks noChangeArrowheads="1"/>
          </p:cNvSpPr>
          <p:nvPr/>
        </p:nvSpPr>
        <p:spPr bwMode="auto">
          <a:xfrm>
            <a:off x="625475" y="528638"/>
            <a:ext cx="268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a:t>
            </a:r>
          </a:p>
        </p:txBody>
      </p:sp>
      <p:sp>
        <p:nvSpPr>
          <p:cNvPr id="14" name="Rectangle 13"/>
          <p:cNvSpPr/>
          <p:nvPr/>
        </p:nvSpPr>
        <p:spPr>
          <a:xfrm>
            <a:off x="1387475" y="1435100"/>
            <a:ext cx="7180263" cy="563563"/>
          </a:xfrm>
          <a:prstGeom prst="rect">
            <a:avLst/>
          </a:prstGeom>
        </p:spPr>
        <p:txBody>
          <a:bodyPr>
            <a:normAutofit/>
          </a:bodyPr>
          <a:lstStyle/>
          <a:p>
            <a:pPr marL="194400" indent="-194400" algn="just" eaLnBrk="1" fontAlgn="auto" hangingPunct="1">
              <a:spcBef>
                <a:spcPts val="600"/>
              </a:spcBef>
              <a:spcAft>
                <a:spcPts val="0"/>
              </a:spcAft>
              <a:buClr>
                <a:schemeClr val="accent1"/>
              </a:buClr>
              <a:buSzPct val="70000"/>
              <a:buFont typeface="Wingdings 2" pitchFamily="18" charset="2"/>
              <a:buChar char=""/>
              <a:defRPr/>
            </a:pPr>
            <a:endParaRPr lang="fr-FR" sz="1400" dirty="0">
              <a:solidFill>
                <a:schemeClr val="tx1">
                  <a:lumMod val="75000"/>
                  <a:lumOff val="25000"/>
                </a:schemeClr>
              </a:solidFill>
              <a:latin typeface="+mj-lt"/>
              <a:cs typeface="Arial" pitchFamily="34" charset="0"/>
            </a:endParaRPr>
          </a:p>
        </p:txBody>
      </p:sp>
      <p:grpSp>
        <p:nvGrpSpPr>
          <p:cNvPr id="10247" name="Groupe 54"/>
          <p:cNvGrpSpPr>
            <a:grpSpLocks/>
          </p:cNvGrpSpPr>
          <p:nvPr/>
        </p:nvGrpSpPr>
        <p:grpSpPr bwMode="auto">
          <a:xfrm>
            <a:off x="717550" y="1112838"/>
            <a:ext cx="8066088" cy="541337"/>
            <a:chOff x="718050" y="1062688"/>
            <a:chExt cx="8065587" cy="540883"/>
          </a:xfrm>
        </p:grpSpPr>
        <p:sp>
          <p:nvSpPr>
            <p:cNvPr id="56" name="Espace réservé du texte 2"/>
            <p:cNvSpPr txBox="1">
              <a:spLocks/>
            </p:cNvSpPr>
            <p:nvPr/>
          </p:nvSpPr>
          <p:spPr>
            <a:xfrm>
              <a:off x="1286340" y="1062688"/>
              <a:ext cx="7497297"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Prévenir les personnes qui ont besoin d’avoir confirmation du versement de leurs allocations</a:t>
              </a:r>
            </a:p>
          </p:txBody>
        </p:sp>
        <p:sp>
          <p:nvSpPr>
            <p:cNvPr id="57" name="Espace réservé du texte 8"/>
            <p:cNvSpPr txBox="1">
              <a:spLocks/>
            </p:cNvSpPr>
            <p:nvPr/>
          </p:nvSpPr>
          <p:spPr>
            <a:xfrm>
              <a:off x="718050" y="1153099"/>
              <a:ext cx="431773" cy="360061"/>
            </a:xfrm>
            <a:prstGeom prst="rect">
              <a:avLst/>
            </a:prstGeom>
            <a:solidFill>
              <a:schemeClr val="accent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01</a:t>
              </a:r>
              <a:endParaRPr sz="2400" kern="0">
                <a:solidFill>
                  <a:schemeClr val="bg1"/>
                </a:solidFill>
              </a:endParaRPr>
            </a:p>
          </p:txBody>
        </p:sp>
      </p:grpSp>
      <p:grpSp>
        <p:nvGrpSpPr>
          <p:cNvPr id="10248" name="Groupe 20"/>
          <p:cNvGrpSpPr>
            <a:grpSpLocks/>
          </p:cNvGrpSpPr>
          <p:nvPr/>
        </p:nvGrpSpPr>
        <p:grpSpPr bwMode="auto">
          <a:xfrm>
            <a:off x="738188" y="1879600"/>
            <a:ext cx="7926387" cy="541338"/>
            <a:chOff x="718050" y="3550063"/>
            <a:chExt cx="7926938" cy="540883"/>
          </a:xfrm>
        </p:grpSpPr>
        <p:sp>
          <p:nvSpPr>
            <p:cNvPr id="22" name="Espace réservé du texte 3"/>
            <p:cNvSpPr txBox="1">
              <a:spLocks/>
            </p:cNvSpPr>
            <p:nvPr/>
          </p:nvSpPr>
          <p:spPr>
            <a:xfrm>
              <a:off x="1286415" y="3550063"/>
              <a:ext cx="7358573"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Dissuader les détenteurs de CB de venir en agence demander une carte Tempo</a:t>
              </a:r>
            </a:p>
          </p:txBody>
        </p:sp>
        <p:sp>
          <p:nvSpPr>
            <p:cNvPr id="23" name="Espace réservé du texte 9"/>
            <p:cNvSpPr txBox="1">
              <a:spLocks/>
            </p:cNvSpPr>
            <p:nvPr/>
          </p:nvSpPr>
          <p:spPr>
            <a:xfrm>
              <a:off x="718050" y="3640475"/>
              <a:ext cx="431830" cy="360059"/>
            </a:xfrm>
            <a:prstGeom prst="rect">
              <a:avLst/>
            </a:prstGeom>
            <a:solidFill>
              <a:schemeClr val="accent3"/>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02</a:t>
              </a:r>
              <a:endParaRPr sz="2400" kern="0">
                <a:solidFill>
                  <a:schemeClr val="bg1"/>
                </a:solidFill>
              </a:endParaRPr>
            </a:p>
          </p:txBody>
        </p:sp>
      </p:grpSp>
      <p:grpSp>
        <p:nvGrpSpPr>
          <p:cNvPr id="10249" name="Groupe 26"/>
          <p:cNvGrpSpPr>
            <a:grpSpLocks/>
          </p:cNvGrpSpPr>
          <p:nvPr/>
        </p:nvGrpSpPr>
        <p:grpSpPr bwMode="auto">
          <a:xfrm>
            <a:off x="738188" y="2601913"/>
            <a:ext cx="7926387" cy="539750"/>
            <a:chOff x="718050" y="1062688"/>
            <a:chExt cx="7926938" cy="540883"/>
          </a:xfrm>
        </p:grpSpPr>
        <p:sp>
          <p:nvSpPr>
            <p:cNvPr id="28" name="Espace réservé du texte 2"/>
            <p:cNvSpPr txBox="1">
              <a:spLocks/>
            </p:cNvSpPr>
            <p:nvPr/>
          </p:nvSpPr>
          <p:spPr>
            <a:xfrm>
              <a:off x="1286415" y="1062688"/>
              <a:ext cx="7358573"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Augmenter le plafond des cartes Tempo de 500€ à 1500€</a:t>
              </a:r>
            </a:p>
          </p:txBody>
        </p:sp>
        <p:sp>
          <p:nvSpPr>
            <p:cNvPr id="29" name="Espace réservé du texte 8"/>
            <p:cNvSpPr txBox="1">
              <a:spLocks/>
            </p:cNvSpPr>
            <p:nvPr/>
          </p:nvSpPr>
          <p:spPr>
            <a:xfrm>
              <a:off x="718050" y="1153365"/>
              <a:ext cx="431830" cy="359528"/>
            </a:xfrm>
            <a:prstGeom prst="rect">
              <a:avLst/>
            </a:prstGeom>
            <a:solidFill>
              <a:schemeClr val="accent4"/>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a:solidFill>
                    <a:schemeClr val="bg1"/>
                  </a:solidFill>
                </a:rPr>
                <a:t>03</a:t>
              </a:r>
            </a:p>
          </p:txBody>
        </p:sp>
      </p:grpSp>
      <p:grpSp>
        <p:nvGrpSpPr>
          <p:cNvPr id="10250" name="Groupe 34"/>
          <p:cNvGrpSpPr>
            <a:grpSpLocks/>
          </p:cNvGrpSpPr>
          <p:nvPr/>
        </p:nvGrpSpPr>
        <p:grpSpPr bwMode="auto">
          <a:xfrm>
            <a:off x="741363" y="3344863"/>
            <a:ext cx="7927975" cy="539750"/>
            <a:chOff x="718050" y="3550063"/>
            <a:chExt cx="7926938" cy="540883"/>
          </a:xfrm>
        </p:grpSpPr>
        <p:sp>
          <p:nvSpPr>
            <p:cNvPr id="36" name="Espace réservé du texte 3"/>
            <p:cNvSpPr txBox="1">
              <a:spLocks/>
            </p:cNvSpPr>
            <p:nvPr/>
          </p:nvSpPr>
          <p:spPr>
            <a:xfrm>
              <a:off x="1287887" y="3550063"/>
              <a:ext cx="7357101"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Augmenter les plafonds des cartes à autorisation systématique à 1000€</a:t>
              </a:r>
            </a:p>
          </p:txBody>
        </p:sp>
        <p:sp>
          <p:nvSpPr>
            <p:cNvPr id="37" name="Espace réservé du texte 9"/>
            <p:cNvSpPr txBox="1">
              <a:spLocks/>
            </p:cNvSpPr>
            <p:nvPr/>
          </p:nvSpPr>
          <p:spPr>
            <a:xfrm>
              <a:off x="718050" y="3640740"/>
              <a:ext cx="431744" cy="359528"/>
            </a:xfrm>
            <a:prstGeom prst="rect">
              <a:avLst/>
            </a:prstGeom>
            <a:solidFill>
              <a:schemeClr val="bg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a:solidFill>
                    <a:schemeClr val="bg1"/>
                  </a:solidFill>
                </a:rPr>
                <a:t>04</a:t>
              </a:r>
            </a:p>
          </p:txBody>
        </p:sp>
      </p:grpSp>
      <p:sp>
        <p:nvSpPr>
          <p:cNvPr id="38" name="Espace réservé du texte 3"/>
          <p:cNvSpPr txBox="1">
            <a:spLocks/>
          </p:cNvSpPr>
          <p:nvPr/>
        </p:nvSpPr>
        <p:spPr>
          <a:xfrm>
            <a:off x="1287463" y="4879975"/>
            <a:ext cx="7358062" cy="539750"/>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Proposer un processus </a:t>
            </a:r>
            <a:r>
              <a:rPr lang="fr-FR" dirty="0">
                <a:solidFill>
                  <a:schemeClr val="tx1">
                    <a:lumMod val="75000"/>
                    <a:lumOff val="25000"/>
                  </a:schemeClr>
                </a:solidFill>
                <a:sym typeface="Arial"/>
              </a:rPr>
              <a:t>simplifié de retrait par SMS : la carte TEMPO virtuelle </a:t>
            </a:r>
            <a:r>
              <a:rPr lang="fr-FR" dirty="0" smtClean="0">
                <a:solidFill>
                  <a:schemeClr val="tx1">
                    <a:lumMod val="75000"/>
                    <a:lumOff val="25000"/>
                  </a:schemeClr>
                </a:solidFill>
                <a:sym typeface="Arial"/>
              </a:rPr>
              <a:t> </a:t>
            </a:r>
            <a:endParaRPr lang="fr-FR" dirty="0">
              <a:solidFill>
                <a:schemeClr val="tx1">
                  <a:lumMod val="75000"/>
                  <a:lumOff val="25000"/>
                </a:schemeClr>
              </a:solidFill>
              <a:sym typeface="Arial"/>
            </a:endParaRPr>
          </a:p>
        </p:txBody>
      </p:sp>
      <p:sp>
        <p:nvSpPr>
          <p:cNvPr id="39" name="Espace réservé du texte 9"/>
          <p:cNvSpPr txBox="1">
            <a:spLocks/>
          </p:cNvSpPr>
          <p:nvPr/>
        </p:nvSpPr>
        <p:spPr>
          <a:xfrm>
            <a:off x="750888" y="4983163"/>
            <a:ext cx="431800" cy="358775"/>
          </a:xfrm>
          <a:prstGeom prst="rect">
            <a:avLst/>
          </a:prstGeom>
          <a:solidFill>
            <a:srgbClr val="92D050"/>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06</a:t>
            </a:r>
            <a:endParaRPr sz="2400" kern="0">
              <a:solidFill>
                <a:schemeClr val="bg1"/>
              </a:solidFill>
            </a:endParaRPr>
          </a:p>
        </p:txBody>
      </p:sp>
      <p:sp>
        <p:nvSpPr>
          <p:cNvPr id="40" name="Espace réservé du texte 12"/>
          <p:cNvSpPr txBox="1">
            <a:spLocks/>
          </p:cNvSpPr>
          <p:nvPr/>
        </p:nvSpPr>
        <p:spPr>
          <a:xfrm>
            <a:off x="717550" y="4191000"/>
            <a:ext cx="431800" cy="360363"/>
          </a:xfrm>
          <a:prstGeom prst="rect">
            <a:avLst/>
          </a:prstGeom>
          <a:solidFill>
            <a:schemeClr val="tx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05</a:t>
            </a:r>
            <a:endParaRPr sz="2400" kern="0">
              <a:solidFill>
                <a:schemeClr val="bg1"/>
              </a:solidFill>
            </a:endParaRPr>
          </a:p>
        </p:txBody>
      </p:sp>
      <p:sp>
        <p:nvSpPr>
          <p:cNvPr id="42" name="Espace réservé du texte 3"/>
          <p:cNvSpPr txBox="1">
            <a:spLocks/>
          </p:cNvSpPr>
          <p:nvPr/>
        </p:nvSpPr>
        <p:spPr>
          <a:xfrm>
            <a:off x="1295400" y="4044950"/>
            <a:ext cx="7358063" cy="541338"/>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 </a:t>
            </a:r>
            <a:endParaRPr lang="fr-FR" dirty="0">
              <a:solidFill>
                <a:schemeClr val="tx1">
                  <a:lumMod val="75000"/>
                  <a:lumOff val="25000"/>
                </a:schemeClr>
              </a:solidFill>
              <a:sym typeface="Arial"/>
            </a:endParaRPr>
          </a:p>
        </p:txBody>
      </p:sp>
      <p:sp>
        <p:nvSpPr>
          <p:cNvPr id="43" name="Espace réservé du texte 6"/>
          <p:cNvSpPr txBox="1">
            <a:spLocks/>
          </p:cNvSpPr>
          <p:nvPr/>
        </p:nvSpPr>
        <p:spPr>
          <a:xfrm>
            <a:off x="1287463" y="4076700"/>
            <a:ext cx="7358062" cy="541338"/>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Proposer à certains clients de planifier leur venue en agence</a:t>
            </a:r>
            <a:endParaRPr lang="fr-FR" dirty="0">
              <a:solidFill>
                <a:schemeClr val="tx1">
                  <a:lumMod val="75000"/>
                  <a:lumOff val="25000"/>
                </a:schemeClr>
              </a:solidFill>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dirty="0" smtClean="0"/>
              <a:t>Minimiser l’affluence en agence / minimiser l’usage des cartes Tempo </a:t>
            </a:r>
            <a:endParaRPr lang="fr-FR" dirty="0"/>
          </a:p>
        </p:txBody>
      </p:sp>
      <p:sp>
        <p:nvSpPr>
          <p:cNvPr id="11267"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6 actions sont en place afin de minimiser l’affluence et l’usage des cartes TEMPO </a:t>
            </a:r>
          </a:p>
        </p:txBody>
      </p:sp>
      <p:sp>
        <p:nvSpPr>
          <p:cNvPr id="11268" name="Espace réservé du contenu 19"/>
          <p:cNvSpPr>
            <a:spLocks noGrp="1"/>
          </p:cNvSpPr>
          <p:nvPr>
            <p:ph sz="quarter" idx="12"/>
          </p:nvPr>
        </p:nvSpPr>
        <p:spPr>
          <a:xfrm>
            <a:off x="717550" y="1763713"/>
            <a:ext cx="8064500" cy="4184650"/>
          </a:xfrm>
        </p:spPr>
        <p:txBody>
          <a:bodyPr/>
          <a:lstStyle/>
          <a:p>
            <a:pPr eaLnBrk="1" hangingPunct="1"/>
            <a:r>
              <a:rPr lang="fr-FR" altLang="fr-FR" smtClean="0">
                <a:solidFill>
                  <a:srgbClr val="404040"/>
                </a:solidFill>
              </a:rPr>
              <a:t>Envoi de 2 SMS (le 30 avril et 4 mai) aux clients utilisateurs de carte Tempo et ayant eu un versement CAF afin de les informer de l’arrivée du virement attendu</a:t>
            </a:r>
          </a:p>
          <a:p>
            <a:pPr eaLnBrk="1" hangingPunct="1"/>
            <a:endParaRPr lang="fr-FR" altLang="fr-FR" smtClean="0">
              <a:solidFill>
                <a:srgbClr val="404040"/>
              </a:solidFill>
            </a:endParaRPr>
          </a:p>
        </p:txBody>
      </p:sp>
      <p:grpSp>
        <p:nvGrpSpPr>
          <p:cNvPr id="11269"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1270" name="ZoneTexte 9"/>
          <p:cNvSpPr txBox="1">
            <a:spLocks noChangeArrowheads="1"/>
          </p:cNvSpPr>
          <p:nvPr/>
        </p:nvSpPr>
        <p:spPr bwMode="auto">
          <a:xfrm>
            <a:off x="625475" y="528638"/>
            <a:ext cx="268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a:t>
            </a:r>
          </a:p>
        </p:txBody>
      </p:sp>
      <p:sp>
        <p:nvSpPr>
          <p:cNvPr id="3" name="Rectangle à coins arrondis 2"/>
          <p:cNvSpPr/>
          <p:nvPr/>
        </p:nvSpPr>
        <p:spPr>
          <a:xfrm>
            <a:off x="2411413" y="2954338"/>
            <a:ext cx="1898650" cy="1639887"/>
          </a:xfrm>
          <a:prstGeom prst="wedgeRoundRectCallout">
            <a:avLst>
              <a:gd name="adj1" fmla="val -37043"/>
              <a:gd name="adj2" fmla="val 60861"/>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 name="Rectangle 1"/>
          <p:cNvSpPr/>
          <p:nvPr/>
        </p:nvSpPr>
        <p:spPr>
          <a:xfrm>
            <a:off x="2427288" y="2954338"/>
            <a:ext cx="1908175" cy="1600200"/>
          </a:xfrm>
          <a:prstGeom prst="rect">
            <a:avLst/>
          </a:prstGeom>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n-lt"/>
              </a:rPr>
              <a:t>Covid-19 : Adoptons les bons gestes - Pour limiter vos déplacements, nous vous confirmerons par SMS le versement de la CAF sur votre compte : il est prévu le 4 mai.  </a:t>
            </a:r>
          </a:p>
        </p:txBody>
      </p:sp>
      <p:sp>
        <p:nvSpPr>
          <p:cNvPr id="33" name="Rectangle à coins arrondis 32"/>
          <p:cNvSpPr/>
          <p:nvPr/>
        </p:nvSpPr>
        <p:spPr>
          <a:xfrm>
            <a:off x="5059363" y="2954338"/>
            <a:ext cx="1898650" cy="1639887"/>
          </a:xfrm>
          <a:prstGeom prst="wedgeRoundRectCallout">
            <a:avLst>
              <a:gd name="adj1" fmla="val -35037"/>
              <a:gd name="adj2" fmla="val 59027"/>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p:cNvSpPr/>
          <p:nvPr/>
        </p:nvSpPr>
        <p:spPr>
          <a:xfrm>
            <a:off x="5054600" y="2954338"/>
            <a:ext cx="1908175" cy="954087"/>
          </a:xfrm>
          <a:prstGeom prst="rect">
            <a:avLst/>
          </a:prstGeom>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n-lt"/>
              </a:rPr>
              <a:t>Covid-19 : Adoptons les bons gestes – Le versement CAF vient d’arriver sur votre compte.</a:t>
            </a:r>
          </a:p>
        </p:txBody>
      </p:sp>
      <p:sp>
        <p:nvSpPr>
          <p:cNvPr id="14" name="Rectangle 13"/>
          <p:cNvSpPr/>
          <p:nvPr/>
        </p:nvSpPr>
        <p:spPr>
          <a:xfrm>
            <a:off x="1387475" y="1435100"/>
            <a:ext cx="7180263" cy="563563"/>
          </a:xfrm>
          <a:prstGeom prst="rect">
            <a:avLst/>
          </a:prstGeom>
        </p:spPr>
        <p:txBody>
          <a:bodyPr>
            <a:normAutofit/>
          </a:bodyPr>
          <a:lstStyle/>
          <a:p>
            <a:pPr marL="194400" indent="-194400" algn="just" eaLnBrk="1" fontAlgn="auto" hangingPunct="1">
              <a:spcBef>
                <a:spcPts val="600"/>
              </a:spcBef>
              <a:spcAft>
                <a:spcPts val="0"/>
              </a:spcAft>
              <a:buClr>
                <a:schemeClr val="accent1"/>
              </a:buClr>
              <a:buSzPct val="70000"/>
              <a:buFont typeface="Wingdings 2" pitchFamily="18" charset="2"/>
              <a:buChar char=""/>
              <a:defRPr/>
            </a:pPr>
            <a:endParaRPr lang="fr-FR" sz="1400" dirty="0">
              <a:solidFill>
                <a:schemeClr val="tx1">
                  <a:lumMod val="75000"/>
                  <a:lumOff val="25000"/>
                </a:schemeClr>
              </a:solidFill>
              <a:latin typeface="+mj-lt"/>
              <a:cs typeface="Arial" pitchFamily="34" charset="0"/>
            </a:endParaRPr>
          </a:p>
        </p:txBody>
      </p:sp>
      <p:sp>
        <p:nvSpPr>
          <p:cNvPr id="15" name="ZoneTexte 14"/>
          <p:cNvSpPr txBox="1"/>
          <p:nvPr/>
        </p:nvSpPr>
        <p:spPr>
          <a:xfrm>
            <a:off x="3708400" y="4656138"/>
            <a:ext cx="614363" cy="261937"/>
          </a:xfrm>
          <a:prstGeom prst="rect">
            <a:avLst/>
          </a:prstGeom>
          <a:noFill/>
        </p:spPr>
        <p:txBody>
          <a:bodyPr wrap="none">
            <a:spAutoFit/>
          </a:bodyPr>
          <a:lstStyle/>
          <a:p>
            <a:pPr eaLnBrk="1" fontAlgn="auto" hangingPunct="1">
              <a:spcBef>
                <a:spcPts val="0"/>
              </a:spcBef>
              <a:spcAft>
                <a:spcPts val="0"/>
              </a:spcAft>
              <a:defRPr/>
            </a:pPr>
            <a:r>
              <a:rPr lang="fr-FR" sz="1100" b="1" dirty="0">
                <a:solidFill>
                  <a:schemeClr val="tx1">
                    <a:lumMod val="75000"/>
                    <a:lumOff val="25000"/>
                  </a:schemeClr>
                </a:solidFill>
                <a:latin typeface="+mn-lt"/>
              </a:rPr>
              <a:t>30 avril </a:t>
            </a:r>
          </a:p>
        </p:txBody>
      </p:sp>
      <p:sp>
        <p:nvSpPr>
          <p:cNvPr id="41" name="ZoneTexte 40"/>
          <p:cNvSpPr txBox="1"/>
          <p:nvPr/>
        </p:nvSpPr>
        <p:spPr>
          <a:xfrm>
            <a:off x="6483350" y="4656138"/>
            <a:ext cx="479425" cy="261937"/>
          </a:xfrm>
          <a:prstGeom prst="rect">
            <a:avLst/>
          </a:prstGeom>
          <a:noFill/>
        </p:spPr>
        <p:txBody>
          <a:bodyPr wrap="none">
            <a:spAutoFit/>
          </a:bodyPr>
          <a:lstStyle/>
          <a:p>
            <a:pPr eaLnBrk="1" fontAlgn="auto" hangingPunct="1">
              <a:spcBef>
                <a:spcPts val="0"/>
              </a:spcBef>
              <a:spcAft>
                <a:spcPts val="0"/>
              </a:spcAft>
              <a:defRPr/>
            </a:pPr>
            <a:r>
              <a:rPr lang="fr-FR" sz="1100" b="1" dirty="0">
                <a:solidFill>
                  <a:schemeClr val="tx1">
                    <a:lumMod val="75000"/>
                    <a:lumOff val="25000"/>
                  </a:schemeClr>
                </a:solidFill>
                <a:latin typeface="+mn-lt"/>
              </a:rPr>
              <a:t>4 mai</a:t>
            </a:r>
          </a:p>
        </p:txBody>
      </p:sp>
      <p:grpSp>
        <p:nvGrpSpPr>
          <p:cNvPr id="11278" name="Groupe 54"/>
          <p:cNvGrpSpPr>
            <a:grpSpLocks/>
          </p:cNvGrpSpPr>
          <p:nvPr/>
        </p:nvGrpSpPr>
        <p:grpSpPr bwMode="auto">
          <a:xfrm>
            <a:off x="717550" y="1112838"/>
            <a:ext cx="8210550" cy="541337"/>
            <a:chOff x="718050" y="1062688"/>
            <a:chExt cx="8209382" cy="540883"/>
          </a:xfrm>
        </p:grpSpPr>
        <p:sp>
          <p:nvSpPr>
            <p:cNvPr id="56" name="Espace réservé du texte 2"/>
            <p:cNvSpPr txBox="1">
              <a:spLocks/>
            </p:cNvSpPr>
            <p:nvPr/>
          </p:nvSpPr>
          <p:spPr>
            <a:xfrm>
              <a:off x="1287882" y="1062688"/>
              <a:ext cx="763955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Prévenir les personnes qui ont besoin d’avoir confirmation du versement de leurs allocations</a:t>
              </a:r>
            </a:p>
          </p:txBody>
        </p:sp>
        <p:sp>
          <p:nvSpPr>
            <p:cNvPr id="57" name="Espace réservé du texte 8"/>
            <p:cNvSpPr txBox="1">
              <a:spLocks/>
            </p:cNvSpPr>
            <p:nvPr/>
          </p:nvSpPr>
          <p:spPr>
            <a:xfrm>
              <a:off x="718050" y="1153099"/>
              <a:ext cx="431739" cy="360061"/>
            </a:xfrm>
            <a:prstGeom prst="rect">
              <a:avLst/>
            </a:prstGeom>
            <a:solidFill>
              <a:schemeClr val="accent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01</a:t>
              </a:r>
              <a:endParaRPr sz="2400" kern="0">
                <a:solidFill>
                  <a:schemeClr val="bg1"/>
                </a:solidFill>
              </a:endParaRPr>
            </a:p>
          </p:txBody>
        </p:sp>
      </p:grpSp>
      <p:sp>
        <p:nvSpPr>
          <p:cNvPr id="5" name="Rectangle 4"/>
          <p:cNvSpPr/>
          <p:nvPr/>
        </p:nvSpPr>
        <p:spPr>
          <a:xfrm>
            <a:off x="1658938" y="5091113"/>
            <a:ext cx="3398837" cy="522287"/>
          </a:xfrm>
          <a:prstGeom prst="rect">
            <a:avLst/>
          </a:prstGeom>
        </p:spPr>
        <p:txBody>
          <a:bodyPr>
            <a:normAutofit/>
          </a:bodyPr>
          <a:lstStyle/>
          <a:p>
            <a:pPr eaLnBrk="1" fontAlgn="auto" hangingPunct="1">
              <a:spcBef>
                <a:spcPts val="600"/>
              </a:spcBef>
              <a:spcAft>
                <a:spcPts val="0"/>
              </a:spcAft>
              <a:buClr>
                <a:schemeClr val="accent1"/>
              </a:buClr>
              <a:buSzPct val="70000"/>
              <a:defRPr/>
            </a:pPr>
            <a:r>
              <a:rPr lang="fr-FR" sz="1400" dirty="0">
                <a:solidFill>
                  <a:schemeClr val="tx1">
                    <a:lumMod val="75000"/>
                    <a:lumOff val="25000"/>
                  </a:schemeClr>
                </a:solidFill>
                <a:latin typeface="+mj-lt"/>
                <a:cs typeface="Arial" pitchFamily="34" charset="0"/>
              </a:rPr>
              <a:t>Seuls les clients qui n’ont pas déjà reçu ce SMS lors du mois précédent (début avril) sont ciblés</a:t>
            </a:r>
          </a:p>
        </p:txBody>
      </p:sp>
      <p:sp>
        <p:nvSpPr>
          <p:cNvPr id="11" name="Forme libre 10"/>
          <p:cNvSpPr/>
          <p:nvPr/>
        </p:nvSpPr>
        <p:spPr>
          <a:xfrm rot="1405476">
            <a:off x="1781175" y="4356100"/>
            <a:ext cx="390525" cy="720725"/>
          </a:xfrm>
          <a:custGeom>
            <a:avLst/>
            <a:gdLst>
              <a:gd name="connsiteX0" fmla="*/ 380606 w 595759"/>
              <a:gd name="connsiteY0" fmla="*/ 537882 h 537882"/>
              <a:gd name="connsiteX1" fmla="*/ 4088 w 595759"/>
              <a:gd name="connsiteY1" fmla="*/ 268941 h 537882"/>
              <a:gd name="connsiteX2" fmla="*/ 595759 w 595759"/>
              <a:gd name="connsiteY2" fmla="*/ 0 h 537882"/>
            </a:gdLst>
            <a:ahLst/>
            <a:cxnLst>
              <a:cxn ang="0">
                <a:pos x="connsiteX0" y="connsiteY0"/>
              </a:cxn>
              <a:cxn ang="0">
                <a:pos x="connsiteX1" y="connsiteY1"/>
              </a:cxn>
              <a:cxn ang="0">
                <a:pos x="connsiteX2" y="connsiteY2"/>
              </a:cxn>
            </a:cxnLst>
            <a:rect l="l" t="t" r="r" b="b"/>
            <a:pathLst>
              <a:path w="595759" h="537882">
                <a:moveTo>
                  <a:pt x="380606" y="537882"/>
                </a:moveTo>
                <a:cubicBezTo>
                  <a:pt x="174417" y="448235"/>
                  <a:pt x="-31771" y="358588"/>
                  <a:pt x="4088" y="268941"/>
                </a:cubicBezTo>
                <a:cubicBezTo>
                  <a:pt x="39947" y="179294"/>
                  <a:pt x="317853" y="89647"/>
                  <a:pt x="595759" y="0"/>
                </a:cubicBezTo>
              </a:path>
            </a:pathLst>
          </a:custGeom>
          <a:noFill/>
          <a:ln>
            <a:solidFill>
              <a:schemeClr val="tx1">
                <a:lumMod val="50000"/>
                <a:lumOff val="50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p:cNvSpPr/>
          <p:nvPr/>
        </p:nvSpPr>
        <p:spPr>
          <a:xfrm>
            <a:off x="760413" y="109538"/>
            <a:ext cx="1255712" cy="249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t>MISE A JOUR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contenu 12"/>
          <p:cNvSpPr>
            <a:spLocks noGrp="1"/>
          </p:cNvSpPr>
          <p:nvPr>
            <p:ph sz="quarter" idx="12"/>
          </p:nvPr>
        </p:nvSpPr>
        <p:spPr>
          <a:xfrm>
            <a:off x="717550" y="1763713"/>
            <a:ext cx="8064500" cy="4484687"/>
          </a:xfrm>
        </p:spPr>
        <p:txBody>
          <a:bodyPr/>
          <a:lstStyle/>
          <a:p>
            <a:pPr eaLnBrk="1" hangingPunct="1"/>
            <a:r>
              <a:rPr lang="fr-FR" altLang="fr-FR" smtClean="0">
                <a:solidFill>
                  <a:srgbClr val="404040"/>
                </a:solidFill>
              </a:rPr>
              <a:t>Envoi d’un SMS, le 28 avril, aux clients </a:t>
            </a:r>
            <a:r>
              <a:rPr lang="fr-FR" altLang="fr-FR" b="1" smtClean="0">
                <a:solidFill>
                  <a:srgbClr val="404040"/>
                </a:solidFill>
              </a:rPr>
              <a:t>détenteurs de carte bancaire </a:t>
            </a:r>
            <a:r>
              <a:rPr lang="fr-FR" altLang="fr-FR" smtClean="0">
                <a:solidFill>
                  <a:srgbClr val="404040"/>
                </a:solidFill>
              </a:rPr>
              <a:t>(toutes les cartes sont prises en compte) qui ont fait </a:t>
            </a:r>
            <a:r>
              <a:rPr lang="fr-FR" altLang="fr-FR" b="1" smtClean="0">
                <a:solidFill>
                  <a:srgbClr val="404040"/>
                </a:solidFill>
              </a:rPr>
              <a:t>6 retraits Tempo ou plus</a:t>
            </a:r>
            <a:r>
              <a:rPr lang="fr-FR" altLang="fr-FR" smtClean="0">
                <a:solidFill>
                  <a:srgbClr val="404040"/>
                </a:solidFill>
              </a:rPr>
              <a:t> sur l’année 2019</a:t>
            </a:r>
          </a:p>
          <a:p>
            <a:pPr eaLnBrk="1" hangingPunct="1"/>
            <a:endParaRPr lang="fr-FR" altLang="fr-FR" smtClean="0">
              <a:solidFill>
                <a:srgbClr val="404040"/>
              </a:solidFill>
            </a:endParaRPr>
          </a:p>
          <a:p>
            <a:pPr eaLnBrk="1" hangingPunct="1"/>
            <a:endParaRPr lang="fr-FR" altLang="fr-FR" smtClean="0">
              <a:solidFill>
                <a:srgbClr val="404040"/>
              </a:solidFill>
            </a:endParaRPr>
          </a:p>
          <a:p>
            <a:pPr eaLnBrk="1" hangingPunct="1"/>
            <a:endParaRPr lang="fr-FR" altLang="fr-FR" smtClean="0">
              <a:solidFill>
                <a:srgbClr val="404040"/>
              </a:solidFill>
            </a:endParaRPr>
          </a:p>
          <a:p>
            <a:pPr eaLnBrk="1" hangingPunct="1"/>
            <a:endParaRPr lang="fr-FR" altLang="fr-FR" smtClean="0">
              <a:solidFill>
                <a:srgbClr val="404040"/>
              </a:solidFill>
            </a:endParaRPr>
          </a:p>
          <a:p>
            <a:pPr eaLnBrk="1" hangingPunct="1"/>
            <a:endParaRPr lang="fr-FR" altLang="fr-FR" smtClean="0">
              <a:solidFill>
                <a:srgbClr val="404040"/>
              </a:solidFill>
            </a:endParaRPr>
          </a:p>
          <a:p>
            <a:pPr eaLnBrk="1" hangingPunct="1"/>
            <a:endParaRPr lang="fr-FR" altLang="fr-FR" smtClean="0">
              <a:solidFill>
                <a:srgbClr val="404040"/>
              </a:solidFill>
            </a:endParaRPr>
          </a:p>
          <a:p>
            <a:pPr eaLnBrk="1" hangingPunct="1"/>
            <a:endParaRPr lang="fr-FR" altLang="fr-FR" smtClean="0">
              <a:solidFill>
                <a:srgbClr val="404040"/>
              </a:solidFill>
            </a:endParaRPr>
          </a:p>
          <a:p>
            <a:pPr eaLnBrk="1" hangingPunct="1"/>
            <a:r>
              <a:rPr lang="fr-FR" altLang="fr-FR" smtClean="0">
                <a:solidFill>
                  <a:srgbClr val="404040"/>
                </a:solidFill>
              </a:rPr>
              <a:t>Rappel de l’action spécifique élaborée par la Direction de l’Excellence avec les DPE</a:t>
            </a:r>
            <a:r>
              <a:rPr lang="fr-FR" altLang="fr-FR" b="1" smtClean="0">
                <a:solidFill>
                  <a:srgbClr val="404040"/>
                </a:solidFill>
              </a:rPr>
              <a:t> afin d’accompagner nos clients détenteurs de CB </a:t>
            </a:r>
            <a:r>
              <a:rPr lang="fr-FR" altLang="fr-FR" smtClean="0">
                <a:solidFill>
                  <a:srgbClr val="404040"/>
                </a:solidFill>
              </a:rPr>
              <a:t>(initier en agence des appels sortants sur la base des fichiers ORCA)</a:t>
            </a:r>
          </a:p>
          <a:p>
            <a:pPr lvl="1" eaLnBrk="1" hangingPunct="1"/>
            <a:r>
              <a:rPr lang="fr-FR" altLang="fr-FR" smtClean="0">
                <a:solidFill>
                  <a:srgbClr val="404040"/>
                </a:solidFill>
              </a:rPr>
              <a:t>Les objectifs</a:t>
            </a:r>
          </a:p>
          <a:p>
            <a:pPr marL="1079500" lvl="2" indent="-179388" eaLnBrk="1" hangingPunct="1">
              <a:buFont typeface="Arial" panose="020B0604020202020204" pitchFamily="34" charset="0"/>
              <a:buBlip>
                <a:blip r:embed="rId2"/>
              </a:buBlip>
            </a:pPr>
            <a:r>
              <a:rPr lang="fr-FR" altLang="fr-FR" sz="1400" smtClean="0">
                <a:solidFill>
                  <a:srgbClr val="404040"/>
                </a:solidFill>
              </a:rPr>
              <a:t>Accompagner les clients </a:t>
            </a:r>
            <a:r>
              <a:rPr lang="fr-FR" altLang="fr-FR" sz="1400" b="1" smtClean="0">
                <a:solidFill>
                  <a:srgbClr val="404040"/>
                </a:solidFill>
              </a:rPr>
              <a:t>détenteurs d’une carte </a:t>
            </a:r>
            <a:r>
              <a:rPr lang="fr-FR" altLang="fr-FR" sz="1400" smtClean="0">
                <a:solidFill>
                  <a:srgbClr val="404040"/>
                </a:solidFill>
              </a:rPr>
              <a:t>vers les automates</a:t>
            </a:r>
          </a:p>
          <a:p>
            <a:pPr marL="1079500" lvl="2" indent="-179388" eaLnBrk="1" hangingPunct="1">
              <a:buFont typeface="Arial" panose="020B0604020202020204" pitchFamily="34" charset="0"/>
              <a:buBlip>
                <a:blip r:embed="rId2"/>
              </a:buBlip>
            </a:pPr>
            <a:r>
              <a:rPr lang="fr-FR" altLang="fr-FR" sz="1400" smtClean="0">
                <a:solidFill>
                  <a:srgbClr val="404040"/>
                </a:solidFill>
              </a:rPr>
              <a:t>Accompagner et </a:t>
            </a:r>
            <a:r>
              <a:rPr lang="fr-FR" altLang="fr-FR" sz="1400" b="1" smtClean="0">
                <a:solidFill>
                  <a:srgbClr val="404040"/>
                </a:solidFill>
              </a:rPr>
              <a:t>équiper</a:t>
            </a:r>
            <a:r>
              <a:rPr lang="fr-FR" altLang="fr-FR" sz="1400" smtClean="0">
                <a:solidFill>
                  <a:srgbClr val="404040"/>
                </a:solidFill>
              </a:rPr>
              <a:t> les clients </a:t>
            </a:r>
            <a:r>
              <a:rPr lang="fr-FR" altLang="fr-FR" sz="1400" b="1" smtClean="0">
                <a:solidFill>
                  <a:srgbClr val="404040"/>
                </a:solidFill>
              </a:rPr>
              <a:t>non détenteur de carte</a:t>
            </a:r>
          </a:p>
          <a:p>
            <a:pPr marL="1079500" lvl="2" indent="-179388" eaLnBrk="1" hangingPunct="1">
              <a:buFont typeface="Arial" panose="020B0604020202020204" pitchFamily="34" charset="0"/>
              <a:buBlip>
                <a:blip r:embed="rId2"/>
              </a:buBlip>
            </a:pPr>
            <a:r>
              <a:rPr lang="fr-FR" altLang="fr-FR" sz="1400" smtClean="0">
                <a:solidFill>
                  <a:srgbClr val="404040"/>
                </a:solidFill>
              </a:rPr>
              <a:t>Apporter de </a:t>
            </a:r>
            <a:r>
              <a:rPr lang="fr-FR" altLang="fr-FR" sz="1400" b="1" smtClean="0">
                <a:solidFill>
                  <a:srgbClr val="404040"/>
                </a:solidFill>
              </a:rPr>
              <a:t>l’autonomie</a:t>
            </a:r>
            <a:r>
              <a:rPr lang="fr-FR" altLang="fr-FR" sz="1400" smtClean="0">
                <a:solidFill>
                  <a:srgbClr val="404040"/>
                </a:solidFill>
              </a:rPr>
              <a:t> à nos clients</a:t>
            </a:r>
          </a:p>
          <a:p>
            <a:pPr marL="1079500" lvl="2" indent="-179388" eaLnBrk="1" hangingPunct="1">
              <a:buFont typeface="Arial" panose="020B0604020202020204" pitchFamily="34" charset="0"/>
              <a:buBlip>
                <a:blip r:embed="rId2"/>
              </a:buBlip>
            </a:pPr>
            <a:r>
              <a:rPr lang="fr-FR" altLang="fr-FR" sz="1400" smtClean="0">
                <a:solidFill>
                  <a:srgbClr val="404040"/>
                </a:solidFill>
              </a:rPr>
              <a:t>Réduire les </a:t>
            </a:r>
            <a:r>
              <a:rPr lang="fr-FR" altLang="fr-FR" sz="1400" b="1" smtClean="0">
                <a:solidFill>
                  <a:srgbClr val="404040"/>
                </a:solidFill>
              </a:rPr>
              <a:t>files d’attente </a:t>
            </a:r>
            <a:r>
              <a:rPr lang="fr-FR" altLang="fr-FR" sz="1400" smtClean="0">
                <a:solidFill>
                  <a:srgbClr val="404040"/>
                </a:solidFill>
              </a:rPr>
              <a:t>de début de mois</a:t>
            </a:r>
          </a:p>
          <a:p>
            <a:pPr lvl="1" eaLnBrk="1" hangingPunct="1"/>
            <a:endParaRPr lang="fr-FR" altLang="fr-FR" smtClean="0">
              <a:solidFill>
                <a:srgbClr val="404040"/>
              </a:solidFill>
            </a:endParaRPr>
          </a:p>
        </p:txBody>
      </p:sp>
      <p:grpSp>
        <p:nvGrpSpPr>
          <p:cNvPr id="12291" name="Groupe 57"/>
          <p:cNvGrpSpPr>
            <a:grpSpLocks/>
          </p:cNvGrpSpPr>
          <p:nvPr/>
        </p:nvGrpSpPr>
        <p:grpSpPr bwMode="auto">
          <a:xfrm>
            <a:off x="717550" y="1112838"/>
            <a:ext cx="7927975" cy="541337"/>
            <a:chOff x="718050" y="3550063"/>
            <a:chExt cx="7926938" cy="540883"/>
          </a:xfrm>
        </p:grpSpPr>
        <p:sp>
          <p:nvSpPr>
            <p:cNvPr id="59" name="Espace réservé du texte 3"/>
            <p:cNvSpPr txBox="1">
              <a:spLocks/>
            </p:cNvSpPr>
            <p:nvPr/>
          </p:nvSpPr>
          <p:spPr>
            <a:xfrm>
              <a:off x="1287888" y="3550063"/>
              <a:ext cx="735710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Dissuader les détenteurs de CB de venir en agence demander une carte Tempo</a:t>
              </a:r>
            </a:p>
          </p:txBody>
        </p:sp>
        <p:sp>
          <p:nvSpPr>
            <p:cNvPr id="60" name="Espace réservé du texte 9"/>
            <p:cNvSpPr txBox="1">
              <a:spLocks/>
            </p:cNvSpPr>
            <p:nvPr/>
          </p:nvSpPr>
          <p:spPr>
            <a:xfrm>
              <a:off x="718050" y="3640474"/>
              <a:ext cx="431744" cy="360061"/>
            </a:xfrm>
            <a:prstGeom prst="rect">
              <a:avLst/>
            </a:prstGeom>
            <a:solidFill>
              <a:schemeClr val="accent3"/>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02</a:t>
              </a:r>
              <a:endParaRPr sz="2400" kern="0">
                <a:solidFill>
                  <a:schemeClr val="bg1"/>
                </a:solidFill>
              </a:endParaRPr>
            </a:p>
          </p:txBody>
        </p:sp>
      </p:grpSp>
      <p:sp>
        <p:nvSpPr>
          <p:cNvPr id="44" name="Rectangle à coins arrondis 43"/>
          <p:cNvSpPr/>
          <p:nvPr/>
        </p:nvSpPr>
        <p:spPr>
          <a:xfrm>
            <a:off x="2671763" y="2487613"/>
            <a:ext cx="5611812" cy="1400175"/>
          </a:xfrm>
          <a:prstGeom prst="wedgeRoundRectCallout">
            <a:avLst>
              <a:gd name="adj1" fmla="val -30711"/>
              <a:gd name="adj2" fmla="val 61151"/>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5" name="Rectangle 44"/>
          <p:cNvSpPr/>
          <p:nvPr/>
        </p:nvSpPr>
        <p:spPr>
          <a:xfrm>
            <a:off x="2667000" y="2487613"/>
            <a:ext cx="5616575" cy="1384300"/>
          </a:xfrm>
          <a:prstGeom prst="rect">
            <a:avLst/>
          </a:prstGeom>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n-lt"/>
              </a:rPr>
              <a:t>Covid-19 : adoptons les bons gestes. </a:t>
            </a:r>
          </a:p>
          <a:p>
            <a:pPr eaLnBrk="1" fontAlgn="auto" hangingPunct="1">
              <a:spcBef>
                <a:spcPts val="0"/>
              </a:spcBef>
              <a:spcAft>
                <a:spcPts val="0"/>
              </a:spcAft>
              <a:defRPr/>
            </a:pPr>
            <a:r>
              <a:rPr lang="fr-FR" sz="1400" dirty="0">
                <a:solidFill>
                  <a:schemeClr val="tx1">
                    <a:lumMod val="75000"/>
                    <a:lumOff val="25000"/>
                  </a:schemeClr>
                </a:solidFill>
                <a:latin typeface="+mn-lt"/>
              </a:rPr>
              <a:t>Vous êtes détenteur d’une carte bancaire. Pour limiter les contacts, nous vous rappelons que les retraits à l’accueil des agences ne sont plus autorisés. </a:t>
            </a:r>
          </a:p>
          <a:p>
            <a:pPr eaLnBrk="1" fontAlgn="auto" hangingPunct="1">
              <a:spcBef>
                <a:spcPts val="0"/>
              </a:spcBef>
              <a:spcAft>
                <a:spcPts val="0"/>
              </a:spcAft>
              <a:defRPr/>
            </a:pPr>
            <a:r>
              <a:rPr lang="fr-FR" sz="1400" dirty="0">
                <a:solidFill>
                  <a:schemeClr val="tx1">
                    <a:lumMod val="75000"/>
                    <a:lumOff val="25000"/>
                  </a:schemeClr>
                </a:solidFill>
                <a:latin typeface="+mn-lt"/>
              </a:rPr>
              <a:t>Nous vous invitons à retirer de l’argent directement au distributeur avec votre carte bancaire personnelle : votre capacité de retrait a été adaptée. </a:t>
            </a:r>
          </a:p>
          <a:p>
            <a:pPr eaLnBrk="1" fontAlgn="auto" hangingPunct="1">
              <a:spcBef>
                <a:spcPts val="0"/>
              </a:spcBef>
              <a:spcAft>
                <a:spcPts val="0"/>
              </a:spcAft>
              <a:defRPr/>
            </a:pPr>
            <a:r>
              <a:rPr lang="fr-FR" sz="1400" dirty="0">
                <a:solidFill>
                  <a:schemeClr val="tx1">
                    <a:lumMod val="75000"/>
                    <a:lumOff val="25000"/>
                  </a:schemeClr>
                </a:solidFill>
                <a:latin typeface="+mn-lt"/>
              </a:rPr>
              <a:t>Code oublié ? Appelez votre agence.  </a:t>
            </a:r>
          </a:p>
        </p:txBody>
      </p:sp>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dirty="0" smtClean="0"/>
              <a:t>Minimiser l’affluence en agence / minimiser l’usage des cartes Tempo </a:t>
            </a:r>
            <a:endParaRPr lang="fr-FR" dirty="0"/>
          </a:p>
        </p:txBody>
      </p:sp>
      <p:sp>
        <p:nvSpPr>
          <p:cNvPr id="12295"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6 actions sont en place afin de minimiser l’affluence et l’usage des cartes TEMPO </a:t>
            </a:r>
          </a:p>
        </p:txBody>
      </p:sp>
      <p:grpSp>
        <p:nvGrpSpPr>
          <p:cNvPr id="12296"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2297" name="ZoneTexte 9"/>
          <p:cNvSpPr txBox="1">
            <a:spLocks noChangeArrowheads="1"/>
          </p:cNvSpPr>
          <p:nvPr/>
        </p:nvSpPr>
        <p:spPr bwMode="auto">
          <a:xfrm>
            <a:off x="625475" y="528638"/>
            <a:ext cx="268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a:t>
            </a:r>
          </a:p>
        </p:txBody>
      </p:sp>
      <p:sp>
        <p:nvSpPr>
          <p:cNvPr id="22" name="Espace réservé du texte 3"/>
          <p:cNvSpPr txBox="1">
            <a:spLocks/>
          </p:cNvSpPr>
          <p:nvPr/>
        </p:nvSpPr>
        <p:spPr>
          <a:xfrm>
            <a:off x="1209675" y="3633788"/>
            <a:ext cx="7358063" cy="541337"/>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endParaRPr lang="fr-FR" b="0" dirty="0">
              <a:solidFill>
                <a:schemeClr val="tx1">
                  <a:lumMod val="75000"/>
                  <a:lumOff val="25000"/>
                </a:schemeClr>
              </a:solidFill>
              <a:sym typeface="Arial"/>
            </a:endParaRPr>
          </a:p>
        </p:txBody>
      </p:sp>
      <p:sp>
        <p:nvSpPr>
          <p:cNvPr id="14" name="Rectangle 13"/>
          <p:cNvSpPr/>
          <p:nvPr/>
        </p:nvSpPr>
        <p:spPr>
          <a:xfrm>
            <a:off x="1387475" y="1435100"/>
            <a:ext cx="7180263" cy="563563"/>
          </a:xfrm>
          <a:prstGeom prst="rect">
            <a:avLst/>
          </a:prstGeom>
        </p:spPr>
        <p:txBody>
          <a:bodyPr>
            <a:normAutofit/>
          </a:bodyPr>
          <a:lstStyle/>
          <a:p>
            <a:pPr marL="194400" indent="-194400" algn="just" eaLnBrk="1" fontAlgn="auto" hangingPunct="1">
              <a:spcBef>
                <a:spcPts val="600"/>
              </a:spcBef>
              <a:spcAft>
                <a:spcPts val="0"/>
              </a:spcAft>
              <a:buClr>
                <a:schemeClr val="accent1"/>
              </a:buClr>
              <a:buSzPct val="70000"/>
              <a:buFont typeface="Wingdings 2" pitchFamily="18" charset="2"/>
              <a:buChar char=""/>
              <a:defRPr/>
            </a:pPr>
            <a:endParaRPr lang="fr-FR" sz="1400" dirty="0">
              <a:solidFill>
                <a:schemeClr val="tx1">
                  <a:lumMod val="75000"/>
                  <a:lumOff val="25000"/>
                </a:schemeClr>
              </a:solidFill>
              <a:latin typeface="+mj-lt"/>
              <a:cs typeface="Arial" pitchFamily="34" charset="0"/>
            </a:endParaRPr>
          </a:p>
        </p:txBody>
      </p:sp>
      <p:sp>
        <p:nvSpPr>
          <p:cNvPr id="16" name="Rectangle 15"/>
          <p:cNvSpPr/>
          <p:nvPr/>
        </p:nvSpPr>
        <p:spPr>
          <a:xfrm>
            <a:off x="717550" y="4008438"/>
            <a:ext cx="8064500" cy="546100"/>
          </a:xfrm>
          <a:prstGeom prst="rect">
            <a:avLst/>
          </a:prstGeom>
        </p:spPr>
        <p:txBody>
          <a:bodyPr>
            <a:normAutofit/>
          </a:bodyPr>
          <a:lstStyle/>
          <a:p>
            <a:pPr marL="194400" indent="-194400" algn="just" eaLnBrk="1" fontAlgn="auto" hangingPunct="1">
              <a:spcBef>
                <a:spcPts val="600"/>
              </a:spcBef>
              <a:spcAft>
                <a:spcPts val="0"/>
              </a:spcAft>
              <a:buClr>
                <a:schemeClr val="accent1"/>
              </a:buClr>
              <a:buSzPct val="70000"/>
              <a:buFont typeface="Wingdings 2" pitchFamily="18" charset="2"/>
              <a:buChar char=""/>
              <a:defRPr/>
            </a:pPr>
            <a:endParaRPr lang="fr-FR" sz="1400" dirty="0">
              <a:solidFill>
                <a:schemeClr val="tx1">
                  <a:lumMod val="75000"/>
                  <a:lumOff val="25000"/>
                </a:schemeClr>
              </a:solidFill>
              <a:latin typeface="+mj-lt"/>
              <a:cs typeface="Arial" pitchFamily="34" charset="0"/>
            </a:endParaRPr>
          </a:p>
        </p:txBody>
      </p:sp>
      <p:sp>
        <p:nvSpPr>
          <p:cNvPr id="47" name="ZoneTexte 46"/>
          <p:cNvSpPr txBox="1"/>
          <p:nvPr/>
        </p:nvSpPr>
        <p:spPr>
          <a:xfrm>
            <a:off x="7800975" y="3865563"/>
            <a:ext cx="582613" cy="261937"/>
          </a:xfrm>
          <a:prstGeom prst="rect">
            <a:avLst/>
          </a:prstGeom>
          <a:noFill/>
        </p:spPr>
        <p:txBody>
          <a:bodyPr wrap="none">
            <a:spAutoFit/>
          </a:bodyPr>
          <a:lstStyle/>
          <a:p>
            <a:pPr eaLnBrk="1" fontAlgn="auto" hangingPunct="1">
              <a:spcBef>
                <a:spcPts val="0"/>
              </a:spcBef>
              <a:spcAft>
                <a:spcPts val="0"/>
              </a:spcAft>
              <a:defRPr/>
            </a:pPr>
            <a:r>
              <a:rPr lang="fr-FR" sz="1100" b="1" dirty="0">
                <a:solidFill>
                  <a:schemeClr val="tx1">
                    <a:lumMod val="75000"/>
                    <a:lumOff val="25000"/>
                  </a:schemeClr>
                </a:solidFill>
                <a:latin typeface="+mn-lt"/>
              </a:rPr>
              <a:t>28 avril</a:t>
            </a:r>
          </a:p>
        </p:txBody>
      </p:sp>
      <p:sp>
        <p:nvSpPr>
          <p:cNvPr id="12302" name="ZoneTexte 1"/>
          <p:cNvSpPr txBox="1">
            <a:spLocks noChangeArrowheads="1"/>
          </p:cNvSpPr>
          <p:nvPr/>
        </p:nvSpPr>
        <p:spPr bwMode="auto">
          <a:xfrm>
            <a:off x="1066800" y="3041650"/>
            <a:ext cx="1441450" cy="276225"/>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algn="ctr" eaLnBrk="1" hangingPunct="1"/>
            <a:r>
              <a:rPr lang="fr-FR" altLang="fr-FR" sz="1200" b="1">
                <a:solidFill>
                  <a:schemeClr val="accent1"/>
                </a:solidFill>
              </a:rPr>
              <a:t>11 000 clients ciblés </a:t>
            </a:r>
          </a:p>
        </p:txBody>
      </p:sp>
      <p:sp>
        <p:nvSpPr>
          <p:cNvPr id="19" name="Rectangle 18"/>
          <p:cNvSpPr/>
          <p:nvPr/>
        </p:nvSpPr>
        <p:spPr>
          <a:xfrm>
            <a:off x="760413" y="109538"/>
            <a:ext cx="1255712" cy="249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t>MISE A JOUR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dirty="0"/>
              <a:t>Minimiser l’affluence en agence / minimiser l’usage des cartes Tempo </a:t>
            </a:r>
          </a:p>
        </p:txBody>
      </p:sp>
      <p:sp>
        <p:nvSpPr>
          <p:cNvPr id="13315"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6 actions sont en place afin de minimiser l’affluence et l’usage des cartes TEMPO </a:t>
            </a:r>
          </a:p>
        </p:txBody>
      </p:sp>
      <p:sp>
        <p:nvSpPr>
          <p:cNvPr id="13316" name="Espace réservé du contenu 4"/>
          <p:cNvSpPr>
            <a:spLocks noGrp="1"/>
          </p:cNvSpPr>
          <p:nvPr>
            <p:ph sz="quarter" idx="12"/>
          </p:nvPr>
        </p:nvSpPr>
        <p:spPr>
          <a:xfrm>
            <a:off x="717550" y="1673225"/>
            <a:ext cx="7597775" cy="1885950"/>
          </a:xfrm>
        </p:spPr>
        <p:txBody>
          <a:bodyPr/>
          <a:lstStyle/>
          <a:p>
            <a:pPr algn="just" eaLnBrk="1" hangingPunct="1"/>
            <a:r>
              <a:rPr lang="fr-FR" altLang="fr-FR" smtClean="0">
                <a:solidFill>
                  <a:srgbClr val="404040"/>
                </a:solidFill>
              </a:rPr>
              <a:t>Afin de limiter le nombre de délivrance de cartes Tempo, le plafond de cette carte </a:t>
            </a:r>
            <a:r>
              <a:rPr lang="fr-FR" altLang="fr-FR" b="1" smtClean="0">
                <a:solidFill>
                  <a:srgbClr val="404040"/>
                </a:solidFill>
              </a:rPr>
              <a:t>est relevé à 1500 € depuis le 30 mars</a:t>
            </a:r>
          </a:p>
          <a:p>
            <a:pPr lvl="1" algn="just" eaLnBrk="1" hangingPunct="1">
              <a:spcBef>
                <a:spcPts val="600"/>
              </a:spcBef>
            </a:pPr>
            <a:r>
              <a:rPr lang="fr-FR" altLang="fr-FR" smtClean="0">
                <a:solidFill>
                  <a:srgbClr val="404040"/>
                </a:solidFill>
              </a:rPr>
              <a:t>Ce montant correspond à la somme maximale pouvant être distribuée en une fois par nos GAB </a:t>
            </a:r>
            <a:br>
              <a:rPr lang="fr-FR" altLang="fr-FR" smtClean="0">
                <a:solidFill>
                  <a:srgbClr val="404040"/>
                </a:solidFill>
              </a:rPr>
            </a:br>
            <a:r>
              <a:rPr lang="fr-FR" altLang="fr-FR" smtClean="0">
                <a:solidFill>
                  <a:srgbClr val="404040"/>
                </a:solidFill>
                <a:sym typeface="Wingdings" panose="05000000000000000000" pitchFamily="2" charset="2"/>
              </a:rPr>
              <a:t></a:t>
            </a:r>
            <a:r>
              <a:rPr lang="fr-FR" altLang="fr-FR" smtClean="0">
                <a:solidFill>
                  <a:srgbClr val="404040"/>
                </a:solidFill>
              </a:rPr>
              <a:t> cela permet d’éviter que le client oublie le reste de son argent délivré dans un second temps</a:t>
            </a:r>
          </a:p>
          <a:p>
            <a:pPr lvl="1" algn="just" eaLnBrk="1" hangingPunct="1">
              <a:spcBef>
                <a:spcPts val="600"/>
              </a:spcBef>
            </a:pPr>
            <a:r>
              <a:rPr lang="fr-FR" altLang="fr-FR" smtClean="0">
                <a:solidFill>
                  <a:srgbClr val="404040"/>
                </a:solidFill>
              </a:rPr>
              <a:t>Sur la base des données à janvier, le passage à 1500€ permet de supprimer plus de 2 000 opérations de rechargement de cartes sur la période de début de mois</a:t>
            </a:r>
          </a:p>
          <a:p>
            <a:pPr algn="just" eaLnBrk="1" hangingPunct="1"/>
            <a:r>
              <a:rPr lang="fr-FR" altLang="fr-FR" smtClean="0">
                <a:solidFill>
                  <a:srgbClr val="404040"/>
                </a:solidFill>
              </a:rPr>
              <a:t>Le délai de validité de la carte est également étendu de 20 minutes </a:t>
            </a:r>
            <a:r>
              <a:rPr lang="fr-FR" altLang="fr-FR" b="1" smtClean="0">
                <a:solidFill>
                  <a:srgbClr val="404040"/>
                </a:solidFill>
              </a:rPr>
              <a:t>à 3 heures</a:t>
            </a:r>
            <a:r>
              <a:rPr lang="fr-FR" altLang="fr-FR" smtClean="0">
                <a:solidFill>
                  <a:srgbClr val="404040"/>
                </a:solidFill>
              </a:rPr>
              <a:t>.</a:t>
            </a:r>
          </a:p>
        </p:txBody>
      </p:sp>
      <p:grpSp>
        <p:nvGrpSpPr>
          <p:cNvPr id="13317"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3318" name="ZoneTexte 9"/>
          <p:cNvSpPr txBox="1">
            <a:spLocks noChangeArrowheads="1"/>
          </p:cNvSpPr>
          <p:nvPr/>
        </p:nvSpPr>
        <p:spPr bwMode="auto">
          <a:xfrm>
            <a:off x="625475" y="528638"/>
            <a:ext cx="268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a:t>
            </a:r>
          </a:p>
        </p:txBody>
      </p:sp>
      <p:grpSp>
        <p:nvGrpSpPr>
          <p:cNvPr id="13319" name="Groupe 17"/>
          <p:cNvGrpSpPr>
            <a:grpSpLocks/>
          </p:cNvGrpSpPr>
          <p:nvPr/>
        </p:nvGrpSpPr>
        <p:grpSpPr bwMode="auto">
          <a:xfrm>
            <a:off x="717550" y="1112838"/>
            <a:ext cx="7927975" cy="541337"/>
            <a:chOff x="718050" y="1062688"/>
            <a:chExt cx="7926938" cy="540883"/>
          </a:xfrm>
        </p:grpSpPr>
        <p:sp>
          <p:nvSpPr>
            <p:cNvPr id="21" name="Espace réservé du texte 2"/>
            <p:cNvSpPr txBox="1">
              <a:spLocks/>
            </p:cNvSpPr>
            <p:nvPr/>
          </p:nvSpPr>
          <p:spPr>
            <a:xfrm>
              <a:off x="1287888" y="1062688"/>
              <a:ext cx="735710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Augmenter le plafond des cartes Tempo de 500€ à 1500€</a:t>
              </a:r>
            </a:p>
          </p:txBody>
        </p:sp>
        <p:sp>
          <p:nvSpPr>
            <p:cNvPr id="26" name="Espace réservé du texte 8"/>
            <p:cNvSpPr txBox="1">
              <a:spLocks/>
            </p:cNvSpPr>
            <p:nvPr/>
          </p:nvSpPr>
          <p:spPr>
            <a:xfrm>
              <a:off x="718050" y="1153099"/>
              <a:ext cx="431744" cy="360061"/>
            </a:xfrm>
            <a:prstGeom prst="rect">
              <a:avLst/>
            </a:prstGeom>
            <a:solidFill>
              <a:schemeClr val="accent4"/>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a:solidFill>
                    <a:schemeClr val="bg1"/>
                  </a:solidFill>
                </a:rPr>
                <a:t>03</a:t>
              </a:r>
            </a:p>
          </p:txBody>
        </p:sp>
      </p:grpSp>
      <p:grpSp>
        <p:nvGrpSpPr>
          <p:cNvPr id="13320" name="Groupe 12"/>
          <p:cNvGrpSpPr>
            <a:grpSpLocks/>
          </p:cNvGrpSpPr>
          <p:nvPr/>
        </p:nvGrpSpPr>
        <p:grpSpPr bwMode="auto">
          <a:xfrm>
            <a:off x="717550" y="3667125"/>
            <a:ext cx="7927975" cy="541338"/>
            <a:chOff x="718050" y="3550063"/>
            <a:chExt cx="7926938" cy="540883"/>
          </a:xfrm>
        </p:grpSpPr>
        <p:sp>
          <p:nvSpPr>
            <p:cNvPr id="22" name="Espace réservé du texte 3"/>
            <p:cNvSpPr txBox="1">
              <a:spLocks/>
            </p:cNvSpPr>
            <p:nvPr/>
          </p:nvSpPr>
          <p:spPr>
            <a:xfrm>
              <a:off x="1287888" y="3550063"/>
              <a:ext cx="735710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Augmenter les plafonds des cartes à autorisation systématique à 1000€</a:t>
              </a:r>
            </a:p>
          </p:txBody>
        </p:sp>
        <p:sp>
          <p:nvSpPr>
            <p:cNvPr id="27" name="Espace réservé du texte 9"/>
            <p:cNvSpPr txBox="1">
              <a:spLocks/>
            </p:cNvSpPr>
            <p:nvPr/>
          </p:nvSpPr>
          <p:spPr>
            <a:xfrm>
              <a:off x="718050" y="3640475"/>
              <a:ext cx="431744" cy="360059"/>
            </a:xfrm>
            <a:prstGeom prst="rect">
              <a:avLst/>
            </a:prstGeom>
            <a:solidFill>
              <a:schemeClr val="bg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a:solidFill>
                    <a:schemeClr val="bg1"/>
                  </a:solidFill>
                </a:rPr>
                <a:t>04</a:t>
              </a:r>
            </a:p>
          </p:txBody>
        </p:sp>
      </p:grpSp>
      <p:sp>
        <p:nvSpPr>
          <p:cNvPr id="13321" name="Espace réservé du contenu 4"/>
          <p:cNvSpPr txBox="1">
            <a:spLocks/>
          </p:cNvSpPr>
          <p:nvPr/>
        </p:nvSpPr>
        <p:spPr bwMode="auto">
          <a:xfrm>
            <a:off x="754063" y="4171950"/>
            <a:ext cx="6765925"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93675" indent="-193675">
              <a:spcBef>
                <a:spcPts val="6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1pPr>
            <a:lvl2pPr marL="611188" indent="-179388">
              <a:spcBef>
                <a:spcPts val="3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2pPr>
            <a:lvl3pPr marL="1079500" indent="-179388">
              <a:spcBef>
                <a:spcPts val="300"/>
              </a:spcBef>
              <a:buClr>
                <a:schemeClr val="accent1"/>
              </a:buClr>
              <a:buSzPct val="70000"/>
              <a:buBlip>
                <a:blip r:embed="rId2"/>
              </a:buBlip>
              <a:defRPr sz="1200">
                <a:solidFill>
                  <a:srgbClr val="404040"/>
                </a:solidFill>
                <a:latin typeface="Arial Narrow" panose="020B0606020202030204" pitchFamily="34" charset="0"/>
                <a:cs typeface="Arial" panose="020B0604020202020204" pitchFamily="34" charset="0"/>
              </a:defRPr>
            </a:lvl3pPr>
            <a:lvl4pPr marL="1439863" indent="-179388">
              <a:spcBef>
                <a:spcPts val="300"/>
              </a:spcBef>
              <a:buClr>
                <a:schemeClr val="accent1"/>
              </a:buClr>
              <a:buSzPct val="70000"/>
              <a:buFont typeface="Arial" panose="020B0604020202020204" pitchFamily="34" charset="0"/>
              <a:buChar char="-"/>
              <a:defRPr sz="1100">
                <a:solidFill>
                  <a:srgbClr val="404040"/>
                </a:solidFill>
                <a:latin typeface="Arial Narrow" panose="020B0606020202030204" pitchFamily="34" charset="0"/>
                <a:cs typeface="Arial" panose="020B0604020202020204" pitchFamily="34" charset="0"/>
              </a:defRPr>
            </a:lvl4pPr>
            <a:lvl5pPr marL="1798638" indent="-179388">
              <a:spcBef>
                <a:spcPts val="300"/>
              </a:spcBef>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5pPr>
            <a:lvl6pPr marL="22558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6pPr>
            <a:lvl7pPr marL="27130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7pPr>
            <a:lvl8pPr marL="31702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8pPr>
            <a:lvl9pPr marL="36274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9pPr>
          </a:lstStyle>
          <a:p>
            <a:pPr algn="just" eaLnBrk="1" hangingPunct="1"/>
            <a:r>
              <a:rPr lang="fr-FR" altLang="fr-FR"/>
              <a:t>A compter du 1er avril, le plafond des cartes SENSEA est porté de 300€ à 1000€  </a:t>
            </a:r>
          </a:p>
        </p:txBody>
      </p:sp>
      <p:grpSp>
        <p:nvGrpSpPr>
          <p:cNvPr id="13322" name="Groupe 15"/>
          <p:cNvGrpSpPr>
            <a:grpSpLocks/>
          </p:cNvGrpSpPr>
          <p:nvPr/>
        </p:nvGrpSpPr>
        <p:grpSpPr bwMode="auto">
          <a:xfrm>
            <a:off x="717550" y="4730750"/>
            <a:ext cx="7927975" cy="539750"/>
            <a:chOff x="718050" y="5062985"/>
            <a:chExt cx="7926938" cy="540883"/>
          </a:xfrm>
        </p:grpSpPr>
        <p:sp>
          <p:nvSpPr>
            <p:cNvPr id="17" name="Espace réservé du texte 6"/>
            <p:cNvSpPr txBox="1">
              <a:spLocks/>
            </p:cNvSpPr>
            <p:nvPr/>
          </p:nvSpPr>
          <p:spPr>
            <a:xfrm>
              <a:off x="1287888" y="5062985"/>
              <a:ext cx="735710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Proposer à certains clients de planifier leur venue en agence</a:t>
              </a:r>
              <a:endParaRPr lang="fr-FR" dirty="0">
                <a:solidFill>
                  <a:schemeClr val="tx1">
                    <a:lumMod val="75000"/>
                    <a:lumOff val="25000"/>
                  </a:schemeClr>
                </a:solidFill>
                <a:sym typeface="Arial"/>
              </a:endParaRPr>
            </a:p>
          </p:txBody>
        </p:sp>
        <p:sp>
          <p:nvSpPr>
            <p:cNvPr id="19" name="Espace réservé du texte 12"/>
            <p:cNvSpPr txBox="1">
              <a:spLocks/>
            </p:cNvSpPr>
            <p:nvPr/>
          </p:nvSpPr>
          <p:spPr>
            <a:xfrm>
              <a:off x="718050" y="5153663"/>
              <a:ext cx="431744" cy="359528"/>
            </a:xfrm>
            <a:prstGeom prst="rect">
              <a:avLst/>
            </a:prstGeom>
            <a:solidFill>
              <a:schemeClr val="tx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05</a:t>
              </a:r>
              <a:endParaRPr sz="2400" kern="0">
                <a:solidFill>
                  <a:schemeClr val="bg1"/>
                </a:solidFill>
              </a:endParaRPr>
            </a:p>
          </p:txBody>
        </p:sp>
      </p:grpSp>
      <p:sp>
        <p:nvSpPr>
          <p:cNvPr id="13323" name="Espace réservé du contenu 4"/>
          <p:cNvSpPr txBox="1">
            <a:spLocks/>
          </p:cNvSpPr>
          <p:nvPr/>
        </p:nvSpPr>
        <p:spPr bwMode="auto">
          <a:xfrm>
            <a:off x="722313" y="5254625"/>
            <a:ext cx="8062912"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93675" indent="-193675">
              <a:spcBef>
                <a:spcPts val="6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1pPr>
            <a:lvl2pPr marL="611188" indent="-179388">
              <a:spcBef>
                <a:spcPts val="3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2pPr>
            <a:lvl3pPr marL="1079500" indent="-179388">
              <a:spcBef>
                <a:spcPts val="300"/>
              </a:spcBef>
              <a:buClr>
                <a:schemeClr val="accent1"/>
              </a:buClr>
              <a:buSzPct val="70000"/>
              <a:buBlip>
                <a:blip r:embed="rId2"/>
              </a:buBlip>
              <a:defRPr sz="1200">
                <a:solidFill>
                  <a:srgbClr val="404040"/>
                </a:solidFill>
                <a:latin typeface="Arial Narrow" panose="020B0606020202030204" pitchFamily="34" charset="0"/>
                <a:cs typeface="Arial" panose="020B0604020202020204" pitchFamily="34" charset="0"/>
              </a:defRPr>
            </a:lvl3pPr>
            <a:lvl4pPr marL="1439863" indent="-179388">
              <a:spcBef>
                <a:spcPts val="300"/>
              </a:spcBef>
              <a:buClr>
                <a:schemeClr val="accent1"/>
              </a:buClr>
              <a:buSzPct val="70000"/>
              <a:buFont typeface="Arial" panose="020B0604020202020204" pitchFamily="34" charset="0"/>
              <a:buChar char="-"/>
              <a:defRPr sz="1100">
                <a:solidFill>
                  <a:srgbClr val="404040"/>
                </a:solidFill>
                <a:latin typeface="Arial Narrow" panose="020B0606020202030204" pitchFamily="34" charset="0"/>
                <a:cs typeface="Arial" panose="020B0604020202020204" pitchFamily="34" charset="0"/>
              </a:defRPr>
            </a:lvl4pPr>
            <a:lvl5pPr marL="1798638" indent="-179388">
              <a:spcBef>
                <a:spcPts val="300"/>
              </a:spcBef>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5pPr>
            <a:lvl6pPr marL="22558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6pPr>
            <a:lvl7pPr marL="27130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7pPr>
            <a:lvl8pPr marL="31702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8pPr>
            <a:lvl9pPr marL="36274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9pPr>
          </a:lstStyle>
          <a:p>
            <a:pPr eaLnBrk="1" hangingPunct="1"/>
            <a:r>
              <a:rPr lang="fr-FR" altLang="fr-FR"/>
              <a:t>En complément des actions SMS programmées, il est possible de contacter certains clients réalisant régulièrement des retraits en agence (minima sociaux notamment) pour planifier leur venue.</a:t>
            </a:r>
          </a:p>
          <a:p>
            <a:pPr eaLnBrk="1" hangingPunct="1"/>
            <a:r>
              <a:rPr lang="fr-FR" altLang="fr-FR"/>
              <a:t>Cette action permet ainsi d’éviter la gestion des pics d’attente, à l’ouverture de l’agence et notamment le mardi matin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à coins arrondis 24"/>
          <p:cNvSpPr/>
          <p:nvPr/>
        </p:nvSpPr>
        <p:spPr>
          <a:xfrm>
            <a:off x="1827213" y="4793457"/>
            <a:ext cx="5611812" cy="1192212"/>
          </a:xfrm>
          <a:prstGeom prst="wedgeRoundRectCallout">
            <a:avLst>
              <a:gd name="adj1" fmla="val -30711"/>
              <a:gd name="adj2" fmla="val 61151"/>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14339" name="Groupe 15"/>
          <p:cNvGrpSpPr>
            <a:grpSpLocks/>
          </p:cNvGrpSpPr>
          <p:nvPr/>
        </p:nvGrpSpPr>
        <p:grpSpPr bwMode="auto">
          <a:xfrm>
            <a:off x="717550" y="1112838"/>
            <a:ext cx="7927975" cy="541337"/>
            <a:chOff x="718050" y="3550063"/>
            <a:chExt cx="7926938" cy="540883"/>
          </a:xfrm>
        </p:grpSpPr>
        <p:sp>
          <p:nvSpPr>
            <p:cNvPr id="17" name="Espace réservé du texte 3"/>
            <p:cNvSpPr txBox="1">
              <a:spLocks/>
            </p:cNvSpPr>
            <p:nvPr/>
          </p:nvSpPr>
          <p:spPr>
            <a:xfrm>
              <a:off x="1287888" y="3550063"/>
              <a:ext cx="735710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Proposer un processus </a:t>
              </a:r>
              <a:r>
                <a:rPr lang="fr-FR" dirty="0">
                  <a:solidFill>
                    <a:schemeClr val="tx1">
                      <a:lumMod val="75000"/>
                      <a:lumOff val="25000"/>
                    </a:schemeClr>
                  </a:solidFill>
                  <a:sym typeface="Arial"/>
                </a:rPr>
                <a:t>simplifié de retrait par </a:t>
              </a:r>
              <a:r>
                <a:rPr lang="fr-FR" dirty="0" smtClean="0">
                  <a:solidFill>
                    <a:schemeClr val="tx1">
                      <a:lumMod val="75000"/>
                      <a:lumOff val="25000"/>
                    </a:schemeClr>
                  </a:solidFill>
                  <a:sym typeface="Arial"/>
                </a:rPr>
                <a:t>SMS : la carte TEMPO virtuelle </a:t>
              </a:r>
              <a:endParaRPr lang="fr-FR" dirty="0">
                <a:solidFill>
                  <a:schemeClr val="tx1">
                    <a:lumMod val="75000"/>
                    <a:lumOff val="25000"/>
                  </a:schemeClr>
                </a:solidFill>
                <a:sym typeface="Arial"/>
              </a:endParaRPr>
            </a:p>
          </p:txBody>
        </p:sp>
        <p:sp>
          <p:nvSpPr>
            <p:cNvPr id="18" name="Espace réservé du texte 9"/>
            <p:cNvSpPr txBox="1">
              <a:spLocks/>
            </p:cNvSpPr>
            <p:nvPr/>
          </p:nvSpPr>
          <p:spPr>
            <a:xfrm>
              <a:off x="718050" y="3640474"/>
              <a:ext cx="431744" cy="360061"/>
            </a:xfrm>
            <a:prstGeom prst="rect">
              <a:avLst/>
            </a:prstGeom>
            <a:solidFill>
              <a:schemeClr val="accent6"/>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06</a:t>
              </a:r>
              <a:endParaRPr sz="2400" kern="0">
                <a:solidFill>
                  <a:schemeClr val="bg1"/>
                </a:solidFill>
              </a:endParaRPr>
            </a:p>
          </p:txBody>
        </p:sp>
      </p:grpSp>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dirty="0"/>
              <a:t>Minimiser l’affluence en agence / minimiser l’usage des cartes Tempo </a:t>
            </a:r>
          </a:p>
        </p:txBody>
      </p:sp>
      <p:sp>
        <p:nvSpPr>
          <p:cNvPr id="14341"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6 actions sont en place afin de minimiser l’affluence et l’usage des cartes TEMPO </a:t>
            </a:r>
          </a:p>
        </p:txBody>
      </p:sp>
      <p:sp>
        <p:nvSpPr>
          <p:cNvPr id="14342" name="Espace réservé du contenu 4"/>
          <p:cNvSpPr>
            <a:spLocks noGrp="1"/>
          </p:cNvSpPr>
          <p:nvPr>
            <p:ph sz="quarter" idx="12"/>
          </p:nvPr>
        </p:nvSpPr>
        <p:spPr>
          <a:xfrm>
            <a:off x="717550" y="1773238"/>
            <a:ext cx="8064500" cy="3421856"/>
          </a:xfrm>
        </p:spPr>
        <p:txBody>
          <a:bodyPr/>
          <a:lstStyle/>
          <a:p>
            <a:pPr eaLnBrk="1" hangingPunct="1"/>
            <a:r>
              <a:rPr lang="fr-FR" altLang="fr-FR" dirty="0" smtClean="0">
                <a:solidFill>
                  <a:srgbClr val="404040"/>
                </a:solidFill>
              </a:rPr>
              <a:t>A l’instar, du retrait SMS existant (destiné aux porteurs de CB et disponible sur l’Appli mobile), les clients </a:t>
            </a:r>
            <a:r>
              <a:rPr lang="fr-FR" altLang="fr-FR" b="1" u="sng" dirty="0" smtClean="0">
                <a:solidFill>
                  <a:schemeClr val="accent1"/>
                </a:solidFill>
              </a:rPr>
              <a:t>non détenteurs de CB</a:t>
            </a:r>
            <a:r>
              <a:rPr lang="fr-FR" altLang="fr-FR" b="1" dirty="0" smtClean="0">
                <a:solidFill>
                  <a:schemeClr val="accent1"/>
                </a:solidFill>
              </a:rPr>
              <a:t> </a:t>
            </a:r>
            <a:r>
              <a:rPr lang="fr-FR" altLang="fr-FR" dirty="0" smtClean="0">
                <a:solidFill>
                  <a:srgbClr val="404040"/>
                </a:solidFill>
              </a:rPr>
              <a:t>(mais bénéficiaire d’un cpte 04, d’une BAD et d’un N° de téléphone mobile sécurisé dans le SI) peuvent bénéficier d’un </a:t>
            </a:r>
            <a:r>
              <a:rPr lang="fr-FR" altLang="fr-FR" dirty="0" err="1" smtClean="0">
                <a:solidFill>
                  <a:srgbClr val="404040"/>
                </a:solidFill>
              </a:rPr>
              <a:t>process</a:t>
            </a:r>
            <a:r>
              <a:rPr lang="fr-FR" altLang="fr-FR" dirty="0" smtClean="0">
                <a:solidFill>
                  <a:srgbClr val="404040"/>
                </a:solidFill>
              </a:rPr>
              <a:t> similaire initié par le Conseiller.</a:t>
            </a:r>
          </a:p>
          <a:p>
            <a:pPr eaLnBrk="1" hangingPunct="1"/>
            <a:r>
              <a:rPr lang="fr-FR" altLang="fr-FR" dirty="0" smtClean="0">
                <a:solidFill>
                  <a:srgbClr val="404040"/>
                </a:solidFill>
              </a:rPr>
              <a:t>Celui-ci enverra, depuis son poste de travail, un code par SMS à son client ; ce dernier pourra ainsi (en composant ce code sur le clavier du GAB) retirer de l’argent sans aucun contact physique avec le commercial.</a:t>
            </a:r>
          </a:p>
          <a:p>
            <a:pPr lvl="1" eaLnBrk="1" hangingPunct="1"/>
            <a:r>
              <a:rPr lang="fr-FR" altLang="fr-FR" b="1" dirty="0" smtClean="0">
                <a:solidFill>
                  <a:schemeClr val="accent1"/>
                </a:solidFill>
              </a:rPr>
              <a:t>NOUVEAUTÉS à partir du 30 avril : </a:t>
            </a:r>
            <a:r>
              <a:rPr lang="fr-FR" altLang="fr-FR" dirty="0" smtClean="0">
                <a:solidFill>
                  <a:srgbClr val="404040"/>
                </a:solidFill>
              </a:rPr>
              <a:t>En </a:t>
            </a:r>
            <a:r>
              <a:rPr lang="fr-FR" altLang="fr-FR" dirty="0">
                <a:solidFill>
                  <a:srgbClr val="404040"/>
                </a:solidFill>
              </a:rPr>
              <a:t>plus de la possibilité de rééditer le code secret permanent, il sera aussi possible de visualiser l’historique des retraits SMS. </a:t>
            </a:r>
          </a:p>
          <a:p>
            <a:pPr lvl="1" eaLnBrk="1" hangingPunct="1"/>
            <a:r>
              <a:rPr lang="fr-FR" altLang="fr-FR" dirty="0" smtClean="0">
                <a:solidFill>
                  <a:srgbClr val="404040"/>
                </a:solidFill>
              </a:rPr>
              <a:t>Retrouvez </a:t>
            </a:r>
            <a:r>
              <a:rPr lang="fr-FR" altLang="fr-FR" dirty="0" smtClean="0">
                <a:solidFill>
                  <a:srgbClr val="404040"/>
                </a:solidFill>
              </a:rPr>
              <a:t>le mode opération et la note d’information en cliquant sur les liens ci-dessous : </a:t>
            </a:r>
          </a:p>
          <a:p>
            <a:pPr marL="1079500" lvl="2" indent="-179388" eaLnBrk="1" hangingPunct="1"/>
            <a:r>
              <a:rPr lang="fr-FR" altLang="fr-FR" sz="1400" dirty="0" smtClean="0">
                <a:solidFill>
                  <a:srgbClr val="404040"/>
                </a:solidFill>
                <a:hlinkClick r:id="rId2"/>
              </a:rPr>
              <a:t>Mode </a:t>
            </a:r>
            <a:r>
              <a:rPr lang="fr-FR" altLang="fr-FR" sz="1400" dirty="0" smtClean="0">
                <a:solidFill>
                  <a:srgbClr val="404040"/>
                </a:solidFill>
                <a:hlinkClick r:id="rId2"/>
              </a:rPr>
              <a:t>opératoire</a:t>
            </a:r>
            <a:r>
              <a:rPr lang="fr-FR" altLang="fr-FR" sz="1400" dirty="0" smtClean="0">
                <a:solidFill>
                  <a:srgbClr val="404040"/>
                </a:solidFill>
              </a:rPr>
              <a:t> (mis à jour le 28 avril)</a:t>
            </a:r>
            <a:endParaRPr lang="fr-FR" altLang="fr-FR" sz="1400" dirty="0" smtClean="0">
              <a:solidFill>
                <a:srgbClr val="404040"/>
              </a:solidFill>
              <a:hlinkClick r:id="rId3"/>
            </a:endParaRPr>
          </a:p>
          <a:p>
            <a:pPr marL="1079500" lvl="2" indent="-179388" eaLnBrk="1" hangingPunct="1"/>
            <a:r>
              <a:rPr lang="fr-FR" altLang="fr-FR" sz="1400" dirty="0" smtClean="0">
                <a:solidFill>
                  <a:srgbClr val="404040"/>
                </a:solidFill>
                <a:hlinkClick r:id="rId3"/>
              </a:rPr>
              <a:t>Note </a:t>
            </a:r>
            <a:r>
              <a:rPr lang="fr-FR" altLang="fr-FR" sz="1400" dirty="0" smtClean="0">
                <a:solidFill>
                  <a:srgbClr val="404040"/>
                </a:solidFill>
                <a:hlinkClick r:id="rId3"/>
              </a:rPr>
              <a:t>d’information</a:t>
            </a:r>
            <a:endParaRPr lang="fr-FR" altLang="fr-FR" sz="1400" dirty="0" smtClean="0">
              <a:solidFill>
                <a:srgbClr val="404040"/>
              </a:solidFill>
            </a:endParaRPr>
          </a:p>
          <a:p>
            <a:pPr eaLnBrk="1" hangingPunct="1"/>
            <a:r>
              <a:rPr lang="fr-FR" altLang="fr-FR" dirty="0" smtClean="0">
                <a:solidFill>
                  <a:srgbClr val="404040"/>
                </a:solidFill>
              </a:rPr>
              <a:t>Un </a:t>
            </a:r>
            <a:r>
              <a:rPr lang="fr-FR" altLang="fr-FR" dirty="0" smtClean="0">
                <a:solidFill>
                  <a:srgbClr val="404040"/>
                </a:solidFill>
              </a:rPr>
              <a:t>SMS sera envoyé le 4 mai aux clients </a:t>
            </a:r>
            <a:r>
              <a:rPr lang="fr-FR" altLang="fr-FR" b="1" dirty="0" smtClean="0">
                <a:solidFill>
                  <a:srgbClr val="404040"/>
                </a:solidFill>
              </a:rPr>
              <a:t>non détenteurs de CB </a:t>
            </a:r>
            <a:r>
              <a:rPr lang="fr-FR" altLang="fr-FR" dirty="0" smtClean="0">
                <a:solidFill>
                  <a:srgbClr val="404040"/>
                </a:solidFill>
              </a:rPr>
              <a:t>et utilisateurs d’une carte Tempo début avril afin de mettre en avant ce service.</a:t>
            </a:r>
          </a:p>
        </p:txBody>
      </p:sp>
      <p:grpSp>
        <p:nvGrpSpPr>
          <p:cNvPr id="14343"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4344" name="ZoneTexte 9"/>
          <p:cNvSpPr txBox="1">
            <a:spLocks noChangeArrowheads="1"/>
          </p:cNvSpPr>
          <p:nvPr/>
        </p:nvSpPr>
        <p:spPr bwMode="auto">
          <a:xfrm>
            <a:off x="625475" y="528638"/>
            <a:ext cx="268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a:t>
            </a:r>
          </a:p>
        </p:txBody>
      </p:sp>
      <p:sp>
        <p:nvSpPr>
          <p:cNvPr id="20" name="Rectangle 19"/>
          <p:cNvSpPr/>
          <p:nvPr/>
        </p:nvSpPr>
        <p:spPr>
          <a:xfrm>
            <a:off x="1831975" y="4793457"/>
            <a:ext cx="5616575" cy="1169987"/>
          </a:xfrm>
          <a:prstGeom prst="rect">
            <a:avLst/>
          </a:prstGeom>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n-lt"/>
              </a:rPr>
              <a:t>Covid-19 : adoptons les bons gestes. </a:t>
            </a:r>
          </a:p>
          <a:p>
            <a:pPr eaLnBrk="1" fontAlgn="auto" hangingPunct="1">
              <a:spcBef>
                <a:spcPts val="0"/>
              </a:spcBef>
              <a:spcAft>
                <a:spcPts val="0"/>
              </a:spcAft>
              <a:defRPr/>
            </a:pPr>
            <a:r>
              <a:rPr lang="fr-FR" sz="1400" dirty="0">
                <a:solidFill>
                  <a:schemeClr val="tx1">
                    <a:lumMod val="75000"/>
                    <a:lumOff val="25000"/>
                  </a:schemeClr>
                </a:solidFill>
                <a:latin typeface="+mn-lt"/>
              </a:rPr>
              <a:t>Pour limiter les contacts, les retraits par carte à usage unique sont à éviter. </a:t>
            </a:r>
          </a:p>
          <a:p>
            <a:pPr eaLnBrk="1" fontAlgn="auto" hangingPunct="1">
              <a:spcBef>
                <a:spcPts val="0"/>
              </a:spcBef>
              <a:spcAft>
                <a:spcPts val="0"/>
              </a:spcAft>
              <a:defRPr/>
            </a:pPr>
            <a:r>
              <a:rPr lang="fr-FR" sz="1400" dirty="0">
                <a:solidFill>
                  <a:schemeClr val="tx1">
                    <a:lumMod val="75000"/>
                    <a:lumOff val="25000"/>
                  </a:schemeClr>
                </a:solidFill>
                <a:latin typeface="+mn-lt"/>
              </a:rPr>
              <a:t>Nous vous invitons à retirer de l’argent directement au distributeur grâce à notre service de retrait par SMS. Pour en bénéficier, vous pouvez contacter votre agence dès mardi matin. </a:t>
            </a:r>
          </a:p>
        </p:txBody>
      </p:sp>
      <p:sp>
        <p:nvSpPr>
          <p:cNvPr id="21" name="ZoneTexte 20"/>
          <p:cNvSpPr txBox="1"/>
          <p:nvPr/>
        </p:nvSpPr>
        <p:spPr>
          <a:xfrm>
            <a:off x="6956425" y="5963444"/>
            <a:ext cx="479425" cy="261938"/>
          </a:xfrm>
          <a:prstGeom prst="rect">
            <a:avLst/>
          </a:prstGeom>
          <a:noFill/>
        </p:spPr>
        <p:txBody>
          <a:bodyPr wrap="none">
            <a:spAutoFit/>
          </a:bodyPr>
          <a:lstStyle/>
          <a:p>
            <a:pPr eaLnBrk="1" fontAlgn="auto" hangingPunct="1">
              <a:spcBef>
                <a:spcPts val="0"/>
              </a:spcBef>
              <a:spcAft>
                <a:spcPts val="0"/>
              </a:spcAft>
              <a:defRPr/>
            </a:pPr>
            <a:r>
              <a:rPr lang="fr-FR" sz="1100" b="1" dirty="0">
                <a:solidFill>
                  <a:schemeClr val="tx1">
                    <a:lumMod val="75000"/>
                    <a:lumOff val="25000"/>
                  </a:schemeClr>
                </a:solidFill>
                <a:latin typeface="+mn-lt"/>
              </a:rPr>
              <a:t>4 mai</a:t>
            </a:r>
          </a:p>
        </p:txBody>
      </p:sp>
      <p:sp>
        <p:nvSpPr>
          <p:cNvPr id="15" name="Rectangle 14"/>
          <p:cNvSpPr/>
          <p:nvPr/>
        </p:nvSpPr>
        <p:spPr>
          <a:xfrm>
            <a:off x="760413" y="109538"/>
            <a:ext cx="1255712" cy="249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t>MISE A JOUR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e 12"/>
          <p:cNvGrpSpPr>
            <a:grpSpLocks/>
          </p:cNvGrpSpPr>
          <p:nvPr/>
        </p:nvGrpSpPr>
        <p:grpSpPr bwMode="auto">
          <a:xfrm>
            <a:off x="693738" y="2819400"/>
            <a:ext cx="7756525" cy="1219200"/>
            <a:chOff x="304800" y="2479965"/>
            <a:chExt cx="7757554" cy="1219478"/>
          </a:xfrm>
        </p:grpSpPr>
        <p:sp>
          <p:nvSpPr>
            <p:cNvPr id="14" name="Espace réservé du texte 2"/>
            <p:cNvSpPr txBox="1">
              <a:spLocks/>
            </p:cNvSpPr>
            <p:nvPr/>
          </p:nvSpPr>
          <p:spPr>
            <a:xfrm>
              <a:off x="1400320" y="2479965"/>
              <a:ext cx="6662034" cy="1219478"/>
            </a:xfrm>
            <a:prstGeom prst="rect">
              <a:avLst/>
            </a:prstGeom>
          </p:spPr>
          <p:txBody>
            <a:bodyPr lIns="0" tIns="0" rIns="0" bIns="0" anchor="ct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Arial Narrow" panose="020B0606020202030204" pitchFamily="34" charset="0"/>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lnSpc>
                  <a:spcPct val="100000"/>
                </a:lnSpc>
                <a:defRPr/>
              </a:pPr>
              <a:r>
                <a:rPr sz="2800" b="1" kern="0">
                  <a:solidFill>
                    <a:schemeClr val="accent1"/>
                  </a:solidFill>
                </a:rPr>
                <a:t>Sécuriser l’utilisation de la carte Tempo </a:t>
              </a:r>
              <a:br>
                <a:rPr sz="2800" b="1" kern="0">
                  <a:solidFill>
                    <a:schemeClr val="accent1"/>
                  </a:solidFill>
                </a:rPr>
              </a:br>
              <a:r>
                <a:rPr sz="2800" b="1" kern="0">
                  <a:solidFill>
                    <a:schemeClr val="accent1"/>
                  </a:solidFill>
                </a:rPr>
                <a:t>quand elle est indispensable</a:t>
              </a:r>
            </a:p>
          </p:txBody>
        </p:sp>
        <p:sp>
          <p:nvSpPr>
            <p:cNvPr id="15" name="Espace réservé du texte 8"/>
            <p:cNvSpPr txBox="1">
              <a:spLocks/>
            </p:cNvSpPr>
            <p:nvPr/>
          </p:nvSpPr>
          <p:spPr>
            <a:xfrm>
              <a:off x="304800" y="2519662"/>
              <a:ext cx="843074" cy="1148024"/>
            </a:xfrm>
            <a:prstGeom prst="rect">
              <a:avLst/>
            </a:prstGeom>
            <a:no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defRPr/>
              </a:pPr>
              <a:r>
                <a:rPr sz="8000" kern="0" smtClean="0">
                  <a:solidFill>
                    <a:schemeClr val="accent1"/>
                  </a:solidFill>
                </a:rPr>
                <a:t>II.</a:t>
              </a:r>
              <a:endParaRPr sz="8000" kern="0">
                <a:solidFill>
                  <a:schemeClr val="accent1"/>
                </a:solidFill>
              </a:endParaRPr>
            </a:p>
          </p:txBody>
        </p:sp>
      </p:grpSp>
      <p:grpSp>
        <p:nvGrpSpPr>
          <p:cNvPr id="15363" name="Groupe 15"/>
          <p:cNvGrpSpPr>
            <a:grpSpLocks/>
          </p:cNvGrpSpPr>
          <p:nvPr/>
        </p:nvGrpSpPr>
        <p:grpSpPr bwMode="auto">
          <a:xfrm>
            <a:off x="4624388" y="387350"/>
            <a:ext cx="3825875" cy="4046538"/>
            <a:chOff x="5882182" y="3331353"/>
            <a:chExt cx="1726348" cy="1825621"/>
          </a:xfrm>
        </p:grpSpPr>
        <p:grpSp>
          <p:nvGrpSpPr>
            <p:cNvPr id="15364" name="Groupe 16"/>
            <p:cNvGrpSpPr>
              <a:grpSpLocks/>
            </p:cNvGrpSpPr>
            <p:nvPr/>
          </p:nvGrpSpPr>
          <p:grpSpPr bwMode="auto">
            <a:xfrm>
              <a:off x="7154267" y="3339922"/>
              <a:ext cx="454263" cy="1817051"/>
              <a:chOff x="4654550" y="2236788"/>
              <a:chExt cx="168275" cy="673100"/>
            </a:xfrm>
          </p:grpSpPr>
          <p:sp>
            <p:nvSpPr>
              <p:cNvPr id="15386" name="Line 32"/>
              <p:cNvSpPr>
                <a:spLocks noChangeShapeType="1"/>
              </p:cNvSpPr>
              <p:nvPr/>
            </p:nvSpPr>
            <p:spPr bwMode="auto">
              <a:xfrm flipH="1">
                <a:off x="4654550" y="2909888"/>
                <a:ext cx="15240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87" name="Freeform 33"/>
              <p:cNvSpPr>
                <a:spLocks/>
              </p:cNvSpPr>
              <p:nvPr/>
            </p:nvSpPr>
            <p:spPr bwMode="auto">
              <a:xfrm>
                <a:off x="4670425" y="2533651"/>
                <a:ext cx="55563" cy="92075"/>
              </a:xfrm>
              <a:custGeom>
                <a:avLst/>
                <a:gdLst>
                  <a:gd name="T0" fmla="*/ 68045625 w 35"/>
                  <a:gd name="T1" fmla="*/ 0 h 58"/>
                  <a:gd name="T2" fmla="*/ 0 w 35"/>
                  <a:gd name="T3" fmla="*/ 0 h 58"/>
                  <a:gd name="T4" fmla="*/ 0 w 35"/>
                  <a:gd name="T5" fmla="*/ 146169063 h 58"/>
                  <a:gd name="T6" fmla="*/ 88207056 w 35"/>
                  <a:gd name="T7" fmla="*/ 146169063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58">
                    <a:moveTo>
                      <a:pt x="27" y="0"/>
                    </a:moveTo>
                    <a:lnTo>
                      <a:pt x="0" y="0"/>
                    </a:lnTo>
                    <a:lnTo>
                      <a:pt x="0" y="58"/>
                    </a:lnTo>
                    <a:lnTo>
                      <a:pt x="35" y="58"/>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8" name="Freeform 34"/>
              <p:cNvSpPr>
                <a:spLocks/>
              </p:cNvSpPr>
              <p:nvPr/>
            </p:nvSpPr>
            <p:spPr bwMode="auto">
              <a:xfrm>
                <a:off x="4745038" y="2533651"/>
                <a:ext cx="25400" cy="95250"/>
              </a:xfrm>
              <a:custGeom>
                <a:avLst/>
                <a:gdLst>
                  <a:gd name="T0" fmla="*/ 5040313 w 16"/>
                  <a:gd name="T1" fmla="*/ 151209375 h 60"/>
                  <a:gd name="T2" fmla="*/ 40322500 w 16"/>
                  <a:gd name="T3" fmla="*/ 151209375 h 60"/>
                  <a:gd name="T4" fmla="*/ 40322500 w 16"/>
                  <a:gd name="T5" fmla="*/ 0 h 60"/>
                  <a:gd name="T6" fmla="*/ 0 w 16"/>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60">
                    <a:moveTo>
                      <a:pt x="2" y="60"/>
                    </a:moveTo>
                    <a:lnTo>
                      <a:pt x="16" y="60"/>
                    </a:lnTo>
                    <a:lnTo>
                      <a:pt x="16" y="0"/>
                    </a:lnTo>
                    <a:lnTo>
                      <a:pt x="0"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9" name="Line 35"/>
              <p:cNvSpPr>
                <a:spLocks noChangeShapeType="1"/>
              </p:cNvSpPr>
              <p:nvPr/>
            </p:nvSpPr>
            <p:spPr bwMode="auto">
              <a:xfrm>
                <a:off x="4686300" y="2339976"/>
                <a:ext cx="0" cy="635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90" name="Freeform 36"/>
              <p:cNvSpPr>
                <a:spLocks/>
              </p:cNvSpPr>
              <p:nvPr/>
            </p:nvSpPr>
            <p:spPr bwMode="auto">
              <a:xfrm>
                <a:off x="4676775" y="2371726"/>
                <a:ext cx="15875" cy="6350"/>
              </a:xfrm>
              <a:custGeom>
                <a:avLst/>
                <a:gdLst>
                  <a:gd name="T0" fmla="*/ 50403125 w 5"/>
                  <a:gd name="T1" fmla="*/ 0 h 2"/>
                  <a:gd name="T2" fmla="*/ 30241875 w 5"/>
                  <a:gd name="T3" fmla="*/ 20161250 h 2"/>
                  <a:gd name="T4" fmla="*/ 0 w 5"/>
                  <a:gd name="T5" fmla="*/ 0 h 2"/>
                  <a:gd name="T6" fmla="*/ 0 60000 65536"/>
                  <a:gd name="T7" fmla="*/ 0 60000 65536"/>
                  <a:gd name="T8" fmla="*/ 0 60000 65536"/>
                </a:gdLst>
                <a:ahLst/>
                <a:cxnLst>
                  <a:cxn ang="T6">
                    <a:pos x="T0" y="T1"/>
                  </a:cxn>
                  <a:cxn ang="T7">
                    <a:pos x="T2" y="T3"/>
                  </a:cxn>
                  <a:cxn ang="T8">
                    <a:pos x="T4" y="T5"/>
                  </a:cxn>
                </a:cxnLst>
                <a:rect l="0" t="0" r="r" b="b"/>
                <a:pathLst>
                  <a:path w="5" h="2">
                    <a:moveTo>
                      <a:pt x="5" y="0"/>
                    </a:moveTo>
                    <a:cubicBezTo>
                      <a:pt x="5" y="1"/>
                      <a:pt x="4" y="2"/>
                      <a:pt x="3" y="2"/>
                    </a:cubicBezTo>
                    <a:cubicBezTo>
                      <a:pt x="1" y="2"/>
                      <a:pt x="1" y="1"/>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91" name="Freeform 37"/>
              <p:cNvSpPr>
                <a:spLocks/>
              </p:cNvSpPr>
              <p:nvPr/>
            </p:nvSpPr>
            <p:spPr bwMode="auto">
              <a:xfrm>
                <a:off x="4670425" y="2343151"/>
                <a:ext cx="100013" cy="57150"/>
              </a:xfrm>
              <a:custGeom>
                <a:avLst/>
                <a:gdLst>
                  <a:gd name="T0" fmla="*/ 322664522 w 31"/>
                  <a:gd name="T1" fmla="*/ 0 h 18"/>
                  <a:gd name="T2" fmla="*/ 156126745 w 31"/>
                  <a:gd name="T3" fmla="*/ 181451250 h 18"/>
                  <a:gd name="T4" fmla="*/ 0 w 31"/>
                  <a:gd name="T5" fmla="*/ 0 h 18"/>
                  <a:gd name="T6" fmla="*/ 0 60000 65536"/>
                  <a:gd name="T7" fmla="*/ 0 60000 65536"/>
                  <a:gd name="T8" fmla="*/ 0 60000 65536"/>
                </a:gdLst>
                <a:ahLst/>
                <a:cxnLst>
                  <a:cxn ang="T6">
                    <a:pos x="T0" y="T1"/>
                  </a:cxn>
                  <a:cxn ang="T7">
                    <a:pos x="T2" y="T3"/>
                  </a:cxn>
                  <a:cxn ang="T8">
                    <a:pos x="T4" y="T5"/>
                  </a:cxn>
                </a:cxnLst>
                <a:rect l="0" t="0" r="r" b="b"/>
                <a:pathLst>
                  <a:path w="31" h="18">
                    <a:moveTo>
                      <a:pt x="31" y="0"/>
                    </a:moveTo>
                    <a:cubicBezTo>
                      <a:pt x="31" y="10"/>
                      <a:pt x="24" y="18"/>
                      <a:pt x="15" y="18"/>
                    </a:cubicBezTo>
                    <a:cubicBezTo>
                      <a:pt x="7" y="18"/>
                      <a:pt x="0" y="10"/>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92" name="Freeform 38"/>
              <p:cNvSpPr>
                <a:spLocks/>
              </p:cNvSpPr>
              <p:nvPr/>
            </p:nvSpPr>
            <p:spPr bwMode="auto">
              <a:xfrm>
                <a:off x="4667250" y="2295526"/>
                <a:ext cx="77788" cy="60325"/>
              </a:xfrm>
              <a:custGeom>
                <a:avLst/>
                <a:gdLst>
                  <a:gd name="T0" fmla="*/ 0 w 24"/>
                  <a:gd name="T1" fmla="*/ 0 h 19"/>
                  <a:gd name="T2" fmla="*/ 73535589 w 24"/>
                  <a:gd name="T3" fmla="*/ 60483750 h 19"/>
                  <a:gd name="T4" fmla="*/ 252123873 w 24"/>
                  <a:gd name="T5" fmla="*/ 141128750 h 19"/>
                  <a:gd name="T6" fmla="*/ 0 60000 65536"/>
                  <a:gd name="T7" fmla="*/ 0 60000 65536"/>
                  <a:gd name="T8" fmla="*/ 0 60000 65536"/>
                </a:gdLst>
                <a:ahLst/>
                <a:cxnLst>
                  <a:cxn ang="T6">
                    <a:pos x="T0" y="T1"/>
                  </a:cxn>
                  <a:cxn ang="T7">
                    <a:pos x="T2" y="T3"/>
                  </a:cxn>
                  <a:cxn ang="T8">
                    <a:pos x="T4" y="T5"/>
                  </a:cxn>
                </a:cxnLst>
                <a:rect l="0" t="0" r="r" b="b"/>
                <a:pathLst>
                  <a:path w="24" h="19">
                    <a:moveTo>
                      <a:pt x="0" y="0"/>
                    </a:moveTo>
                    <a:cubicBezTo>
                      <a:pt x="0" y="0"/>
                      <a:pt x="6" y="1"/>
                      <a:pt x="7" y="6"/>
                    </a:cubicBezTo>
                    <a:cubicBezTo>
                      <a:pt x="7" y="11"/>
                      <a:pt x="15" y="19"/>
                      <a:pt x="24" y="14"/>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93" name="Line 39"/>
              <p:cNvSpPr>
                <a:spLocks noChangeShapeType="1"/>
              </p:cNvSpPr>
              <p:nvPr/>
            </p:nvSpPr>
            <p:spPr bwMode="auto">
              <a:xfrm>
                <a:off x="4676775" y="2378076"/>
                <a:ext cx="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94" name="Freeform 40"/>
              <p:cNvSpPr>
                <a:spLocks/>
              </p:cNvSpPr>
              <p:nvPr/>
            </p:nvSpPr>
            <p:spPr bwMode="auto">
              <a:xfrm>
                <a:off x="4664075" y="2236788"/>
                <a:ext cx="158750" cy="168275"/>
              </a:xfrm>
              <a:custGeom>
                <a:avLst/>
                <a:gdLst>
                  <a:gd name="T0" fmla="*/ 325385663 w 49"/>
                  <a:gd name="T1" fmla="*/ 544547608 h 52"/>
                  <a:gd name="T2" fmla="*/ 419851633 w 49"/>
                  <a:gd name="T3" fmla="*/ 471244429 h 52"/>
                  <a:gd name="T4" fmla="*/ 514317602 w 49"/>
                  <a:gd name="T5" fmla="*/ 345578601 h 52"/>
                  <a:gd name="T6" fmla="*/ 419851633 w 49"/>
                  <a:gd name="T7" fmla="*/ 209440890 h 52"/>
                  <a:gd name="T8" fmla="*/ 325385663 w 49"/>
                  <a:gd name="T9" fmla="*/ 52359413 h 52"/>
                  <a:gd name="T10" fmla="*/ 146947423 w 49"/>
                  <a:gd name="T11" fmla="*/ 73303179 h 52"/>
                  <a:gd name="T12" fmla="*/ 0 w 49"/>
                  <a:gd name="T13" fmla="*/ 188497125 h 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52">
                    <a:moveTo>
                      <a:pt x="31" y="52"/>
                    </a:moveTo>
                    <a:cubicBezTo>
                      <a:pt x="38" y="51"/>
                      <a:pt x="40" y="45"/>
                      <a:pt x="40" y="45"/>
                    </a:cubicBezTo>
                    <a:cubicBezTo>
                      <a:pt x="40" y="45"/>
                      <a:pt x="49" y="42"/>
                      <a:pt x="49" y="33"/>
                    </a:cubicBezTo>
                    <a:cubicBezTo>
                      <a:pt x="49" y="23"/>
                      <a:pt x="40" y="20"/>
                      <a:pt x="40" y="20"/>
                    </a:cubicBezTo>
                    <a:cubicBezTo>
                      <a:pt x="40" y="20"/>
                      <a:pt x="42" y="9"/>
                      <a:pt x="31" y="5"/>
                    </a:cubicBezTo>
                    <a:cubicBezTo>
                      <a:pt x="20" y="0"/>
                      <a:pt x="14" y="7"/>
                      <a:pt x="14" y="7"/>
                    </a:cubicBezTo>
                    <a:cubicBezTo>
                      <a:pt x="9" y="7"/>
                      <a:pt x="1" y="11"/>
                      <a:pt x="0" y="18"/>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95" name="Line 41"/>
              <p:cNvSpPr>
                <a:spLocks noChangeShapeType="1"/>
              </p:cNvSpPr>
              <p:nvPr/>
            </p:nvSpPr>
            <p:spPr bwMode="auto">
              <a:xfrm>
                <a:off x="4745038" y="2390776"/>
                <a:ext cx="0" cy="26988"/>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96" name="Freeform 42"/>
              <p:cNvSpPr>
                <a:spLocks/>
              </p:cNvSpPr>
              <p:nvPr/>
            </p:nvSpPr>
            <p:spPr bwMode="auto">
              <a:xfrm>
                <a:off x="4673600" y="2424113"/>
                <a:ext cx="36513" cy="106363"/>
              </a:xfrm>
              <a:custGeom>
                <a:avLst/>
                <a:gdLst>
                  <a:gd name="T0" fmla="*/ 55091478 w 11"/>
                  <a:gd name="T1" fmla="*/ 342820841 h 33"/>
                  <a:gd name="T2" fmla="*/ 55091478 w 11"/>
                  <a:gd name="T3" fmla="*/ 259712661 h 33"/>
                  <a:gd name="T4" fmla="*/ 0 w 11"/>
                  <a:gd name="T5" fmla="*/ 197380720 h 33"/>
                  <a:gd name="T6" fmla="*/ 121199924 w 11"/>
                  <a:gd name="T7" fmla="*/ 0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33">
                    <a:moveTo>
                      <a:pt x="5" y="33"/>
                    </a:moveTo>
                    <a:cubicBezTo>
                      <a:pt x="5" y="25"/>
                      <a:pt x="5" y="25"/>
                      <a:pt x="5" y="25"/>
                    </a:cubicBezTo>
                    <a:cubicBezTo>
                      <a:pt x="5" y="25"/>
                      <a:pt x="1" y="24"/>
                      <a:pt x="0" y="19"/>
                    </a:cubicBezTo>
                    <a:cubicBezTo>
                      <a:pt x="11" y="0"/>
                      <a:pt x="11" y="0"/>
                      <a:pt x="11"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97" name="Freeform 43"/>
              <p:cNvSpPr>
                <a:spLocks/>
              </p:cNvSpPr>
              <p:nvPr/>
            </p:nvSpPr>
            <p:spPr bwMode="auto">
              <a:xfrm>
                <a:off x="4686300" y="2603501"/>
                <a:ext cx="104775" cy="115888"/>
              </a:xfrm>
              <a:custGeom>
                <a:avLst/>
                <a:gdLst>
                  <a:gd name="T0" fmla="*/ 278734242 w 32"/>
                  <a:gd name="T1" fmla="*/ 0 h 36"/>
                  <a:gd name="T2" fmla="*/ 332336477 w 32"/>
                  <a:gd name="T3" fmla="*/ 373056348 h 36"/>
                  <a:gd name="T4" fmla="*/ 0 w 32"/>
                  <a:gd name="T5" fmla="*/ 373056348 h 36"/>
                  <a:gd name="T6" fmla="*/ 0 w 32"/>
                  <a:gd name="T7" fmla="*/ 72539450 h 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 h="36">
                    <a:moveTo>
                      <a:pt x="26" y="0"/>
                    </a:moveTo>
                    <a:cubicBezTo>
                      <a:pt x="29" y="8"/>
                      <a:pt x="32" y="20"/>
                      <a:pt x="31" y="36"/>
                    </a:cubicBezTo>
                    <a:cubicBezTo>
                      <a:pt x="0" y="36"/>
                      <a:pt x="0" y="36"/>
                      <a:pt x="0" y="36"/>
                    </a:cubicBezTo>
                    <a:cubicBezTo>
                      <a:pt x="0" y="7"/>
                      <a:pt x="0" y="7"/>
                      <a:pt x="0" y="7"/>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98" name="Freeform 44"/>
              <p:cNvSpPr>
                <a:spLocks/>
              </p:cNvSpPr>
              <p:nvPr/>
            </p:nvSpPr>
            <p:spPr bwMode="auto">
              <a:xfrm>
                <a:off x="4751388" y="2427288"/>
                <a:ext cx="22225" cy="106363"/>
              </a:xfrm>
              <a:custGeom>
                <a:avLst/>
                <a:gdLst>
                  <a:gd name="T0" fmla="*/ 0 w 7"/>
                  <a:gd name="T1" fmla="*/ 0 h 33"/>
                  <a:gd name="T2" fmla="*/ 50403125 w 7"/>
                  <a:gd name="T3" fmla="*/ 342820841 h 33"/>
                  <a:gd name="T4" fmla="*/ 0 60000 65536"/>
                  <a:gd name="T5" fmla="*/ 0 60000 65536"/>
                </a:gdLst>
                <a:ahLst/>
                <a:cxnLst>
                  <a:cxn ang="T4">
                    <a:pos x="T0" y="T1"/>
                  </a:cxn>
                  <a:cxn ang="T5">
                    <a:pos x="T2" y="T3"/>
                  </a:cxn>
                </a:cxnLst>
                <a:rect l="0" t="0" r="r" b="b"/>
                <a:pathLst>
                  <a:path w="7" h="33">
                    <a:moveTo>
                      <a:pt x="0" y="0"/>
                    </a:moveTo>
                    <a:cubicBezTo>
                      <a:pt x="0" y="0"/>
                      <a:pt x="7" y="15"/>
                      <a:pt x="5" y="33"/>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99" name="Freeform 45"/>
              <p:cNvSpPr>
                <a:spLocks/>
              </p:cNvSpPr>
              <p:nvPr/>
            </p:nvSpPr>
            <p:spPr bwMode="auto">
              <a:xfrm>
                <a:off x="4710113" y="2452688"/>
                <a:ext cx="34925" cy="153988"/>
              </a:xfrm>
              <a:custGeom>
                <a:avLst/>
                <a:gdLst>
                  <a:gd name="T0" fmla="*/ 110886875 w 11"/>
                  <a:gd name="T1" fmla="*/ 0 h 48"/>
                  <a:gd name="T2" fmla="*/ 110886875 w 11"/>
                  <a:gd name="T3" fmla="*/ 494006336 h 48"/>
                  <a:gd name="T4" fmla="*/ 60483750 w 11"/>
                  <a:gd name="T5" fmla="*/ 494006336 h 48"/>
                  <a:gd name="T6" fmla="*/ 0 w 11"/>
                  <a:gd name="T7" fmla="*/ 123501584 h 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48">
                    <a:moveTo>
                      <a:pt x="11" y="0"/>
                    </a:moveTo>
                    <a:cubicBezTo>
                      <a:pt x="11" y="48"/>
                      <a:pt x="11" y="48"/>
                      <a:pt x="11" y="48"/>
                    </a:cubicBezTo>
                    <a:cubicBezTo>
                      <a:pt x="6" y="48"/>
                      <a:pt x="6" y="48"/>
                      <a:pt x="6" y="48"/>
                    </a:cubicBezTo>
                    <a:cubicBezTo>
                      <a:pt x="6" y="48"/>
                      <a:pt x="0" y="34"/>
                      <a:pt x="0" y="12"/>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400" name="Freeform 46"/>
              <p:cNvSpPr>
                <a:spLocks/>
              </p:cNvSpPr>
              <p:nvPr/>
            </p:nvSpPr>
            <p:spPr bwMode="auto">
              <a:xfrm>
                <a:off x="4722813" y="2606676"/>
                <a:ext cx="28575" cy="42863"/>
              </a:xfrm>
              <a:custGeom>
                <a:avLst/>
                <a:gdLst>
                  <a:gd name="T0" fmla="*/ 20161250 w 9"/>
                  <a:gd name="T1" fmla="*/ 0 h 13"/>
                  <a:gd name="T2" fmla="*/ 40322500 w 9"/>
                  <a:gd name="T3" fmla="*/ 130455189 h 13"/>
                  <a:gd name="T4" fmla="*/ 70564375 w 9"/>
                  <a:gd name="T5" fmla="*/ 0 h 13"/>
                  <a:gd name="T6" fmla="*/ 0 60000 65536"/>
                  <a:gd name="T7" fmla="*/ 0 60000 65536"/>
                  <a:gd name="T8" fmla="*/ 0 60000 65536"/>
                </a:gdLst>
                <a:ahLst/>
                <a:cxnLst>
                  <a:cxn ang="T6">
                    <a:pos x="T0" y="T1"/>
                  </a:cxn>
                  <a:cxn ang="T7">
                    <a:pos x="T2" y="T3"/>
                  </a:cxn>
                  <a:cxn ang="T8">
                    <a:pos x="T4" y="T5"/>
                  </a:cxn>
                </a:cxnLst>
                <a:rect l="0" t="0" r="r" b="b"/>
                <a:pathLst>
                  <a:path w="9" h="13">
                    <a:moveTo>
                      <a:pt x="2" y="0"/>
                    </a:moveTo>
                    <a:cubicBezTo>
                      <a:pt x="2" y="0"/>
                      <a:pt x="0" y="13"/>
                      <a:pt x="4" y="12"/>
                    </a:cubicBezTo>
                    <a:cubicBezTo>
                      <a:pt x="9" y="12"/>
                      <a:pt x="7" y="0"/>
                      <a:pt x="7"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401" name="Freeform 47"/>
              <p:cNvSpPr>
                <a:spLocks/>
              </p:cNvSpPr>
              <p:nvPr/>
            </p:nvSpPr>
            <p:spPr bwMode="auto">
              <a:xfrm>
                <a:off x="4689475" y="2719388"/>
                <a:ext cx="80963" cy="190500"/>
              </a:xfrm>
              <a:custGeom>
                <a:avLst/>
                <a:gdLst>
                  <a:gd name="T0" fmla="*/ 73417248 w 25"/>
                  <a:gd name="T1" fmla="*/ 0 h 59"/>
                  <a:gd name="T2" fmla="*/ 115369036 w 25"/>
                  <a:gd name="T3" fmla="*/ 552537178 h 59"/>
                  <a:gd name="T4" fmla="*/ 0 w 25"/>
                  <a:gd name="T5" fmla="*/ 615088983 h 59"/>
                  <a:gd name="T6" fmla="*/ 188783046 w 25"/>
                  <a:gd name="T7" fmla="*/ 615088983 h 59"/>
                  <a:gd name="T8" fmla="*/ 178296719 w 25"/>
                  <a:gd name="T9" fmla="*/ 510837051 h 59"/>
                  <a:gd name="T10" fmla="*/ 178296719 w 25"/>
                  <a:gd name="T11" fmla="*/ 93826093 h 59"/>
                  <a:gd name="T12" fmla="*/ 209758940 w 25"/>
                  <a:gd name="T13" fmla="*/ 10425839 h 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 h="59">
                    <a:moveTo>
                      <a:pt x="7" y="0"/>
                    </a:moveTo>
                    <a:cubicBezTo>
                      <a:pt x="11" y="53"/>
                      <a:pt x="11" y="53"/>
                      <a:pt x="11" y="53"/>
                    </a:cubicBezTo>
                    <a:cubicBezTo>
                      <a:pt x="0" y="59"/>
                      <a:pt x="0" y="59"/>
                      <a:pt x="0" y="59"/>
                    </a:cubicBezTo>
                    <a:cubicBezTo>
                      <a:pt x="18" y="59"/>
                      <a:pt x="18" y="59"/>
                      <a:pt x="18" y="59"/>
                    </a:cubicBezTo>
                    <a:cubicBezTo>
                      <a:pt x="17" y="49"/>
                      <a:pt x="17" y="49"/>
                      <a:pt x="17" y="49"/>
                    </a:cubicBezTo>
                    <a:cubicBezTo>
                      <a:pt x="17" y="49"/>
                      <a:pt x="25" y="21"/>
                      <a:pt x="17" y="9"/>
                    </a:cubicBezTo>
                    <a:cubicBezTo>
                      <a:pt x="20" y="1"/>
                      <a:pt x="20" y="1"/>
                      <a:pt x="20" y="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402" name="Line 48"/>
              <p:cNvSpPr>
                <a:spLocks noChangeShapeType="1"/>
              </p:cNvSpPr>
              <p:nvPr/>
            </p:nvSpPr>
            <p:spPr bwMode="auto">
              <a:xfrm>
                <a:off x="4725988" y="2890838"/>
                <a:ext cx="1905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15365" name="Groupe 17"/>
            <p:cNvGrpSpPr>
              <a:grpSpLocks/>
            </p:cNvGrpSpPr>
            <p:nvPr/>
          </p:nvGrpSpPr>
          <p:grpSpPr bwMode="auto">
            <a:xfrm>
              <a:off x="5882182" y="3331353"/>
              <a:ext cx="497117" cy="1825621"/>
              <a:chOff x="4314825" y="2233613"/>
              <a:chExt cx="184150" cy="676275"/>
            </a:xfrm>
          </p:grpSpPr>
          <p:sp>
            <p:nvSpPr>
              <p:cNvPr id="15367" name="Line 49"/>
              <p:cNvSpPr>
                <a:spLocks noChangeShapeType="1"/>
              </p:cNvSpPr>
              <p:nvPr/>
            </p:nvSpPr>
            <p:spPr bwMode="auto">
              <a:xfrm flipH="1">
                <a:off x="4314825" y="2909888"/>
                <a:ext cx="15875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68" name="Freeform 50"/>
              <p:cNvSpPr>
                <a:spLocks/>
              </p:cNvSpPr>
              <p:nvPr/>
            </p:nvSpPr>
            <p:spPr bwMode="auto">
              <a:xfrm>
                <a:off x="4454525" y="2530476"/>
                <a:ext cx="44450" cy="95250"/>
              </a:xfrm>
              <a:custGeom>
                <a:avLst/>
                <a:gdLst>
                  <a:gd name="T0" fmla="*/ 5040313 w 28"/>
                  <a:gd name="T1" fmla="*/ 0 h 60"/>
                  <a:gd name="T2" fmla="*/ 70564375 w 28"/>
                  <a:gd name="T3" fmla="*/ 0 h 60"/>
                  <a:gd name="T4" fmla="*/ 70564375 w 28"/>
                  <a:gd name="T5" fmla="*/ 151209375 h 60"/>
                  <a:gd name="T6" fmla="*/ 0 w 28"/>
                  <a:gd name="T7" fmla="*/ 151209375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60">
                    <a:moveTo>
                      <a:pt x="2" y="0"/>
                    </a:moveTo>
                    <a:lnTo>
                      <a:pt x="28" y="0"/>
                    </a:lnTo>
                    <a:lnTo>
                      <a:pt x="28" y="60"/>
                    </a:lnTo>
                    <a:lnTo>
                      <a:pt x="0" y="6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69" name="Line 51"/>
              <p:cNvSpPr>
                <a:spLocks noChangeShapeType="1"/>
              </p:cNvSpPr>
              <p:nvPr/>
            </p:nvSpPr>
            <p:spPr bwMode="auto">
              <a:xfrm>
                <a:off x="4440238" y="2536826"/>
                <a:ext cx="0" cy="635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70" name="Line 52"/>
              <p:cNvSpPr>
                <a:spLocks noChangeShapeType="1"/>
              </p:cNvSpPr>
              <p:nvPr/>
            </p:nvSpPr>
            <p:spPr bwMode="auto">
              <a:xfrm>
                <a:off x="4440238" y="2584451"/>
                <a:ext cx="0" cy="9525"/>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71" name="Line 53"/>
              <p:cNvSpPr>
                <a:spLocks noChangeShapeType="1"/>
              </p:cNvSpPr>
              <p:nvPr/>
            </p:nvSpPr>
            <p:spPr bwMode="auto">
              <a:xfrm>
                <a:off x="4430713" y="2320926"/>
                <a:ext cx="0" cy="9525"/>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72" name="Freeform 54"/>
              <p:cNvSpPr>
                <a:spLocks/>
              </p:cNvSpPr>
              <p:nvPr/>
            </p:nvSpPr>
            <p:spPr bwMode="auto">
              <a:xfrm>
                <a:off x="4424363" y="2362201"/>
                <a:ext cx="15875" cy="3175"/>
              </a:xfrm>
              <a:custGeom>
                <a:avLst/>
                <a:gdLst>
                  <a:gd name="T0" fmla="*/ 50403125 w 5"/>
                  <a:gd name="T1" fmla="*/ 0 h 1"/>
                  <a:gd name="T2" fmla="*/ 30241875 w 5"/>
                  <a:gd name="T3" fmla="*/ 10080625 h 1"/>
                  <a:gd name="T4" fmla="*/ 0 w 5"/>
                  <a:gd name="T5" fmla="*/ 0 h 1"/>
                  <a:gd name="T6" fmla="*/ 0 60000 65536"/>
                  <a:gd name="T7" fmla="*/ 0 60000 65536"/>
                  <a:gd name="T8" fmla="*/ 0 60000 65536"/>
                </a:gdLst>
                <a:ahLst/>
                <a:cxnLst>
                  <a:cxn ang="T6">
                    <a:pos x="T0" y="T1"/>
                  </a:cxn>
                  <a:cxn ang="T7">
                    <a:pos x="T2" y="T3"/>
                  </a:cxn>
                  <a:cxn ang="T8">
                    <a:pos x="T4" y="T5"/>
                  </a:cxn>
                </a:cxnLst>
                <a:rect l="0" t="0" r="r" b="b"/>
                <a:pathLst>
                  <a:path w="5" h="1">
                    <a:moveTo>
                      <a:pt x="5" y="0"/>
                    </a:moveTo>
                    <a:cubicBezTo>
                      <a:pt x="5" y="1"/>
                      <a:pt x="4" y="1"/>
                      <a:pt x="3" y="1"/>
                    </a:cubicBezTo>
                    <a:cubicBezTo>
                      <a:pt x="2" y="1"/>
                      <a:pt x="1" y="1"/>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73" name="Freeform 55"/>
              <p:cNvSpPr>
                <a:spLocks/>
              </p:cNvSpPr>
              <p:nvPr/>
            </p:nvSpPr>
            <p:spPr bwMode="auto">
              <a:xfrm>
                <a:off x="4386263" y="2278063"/>
                <a:ext cx="87313" cy="42863"/>
              </a:xfrm>
              <a:custGeom>
                <a:avLst/>
                <a:gdLst>
                  <a:gd name="T0" fmla="*/ 0 w 27"/>
                  <a:gd name="T1" fmla="*/ 141325905 h 13"/>
                  <a:gd name="T2" fmla="*/ 125491418 w 27"/>
                  <a:gd name="T3" fmla="*/ 10870716 h 13"/>
                  <a:gd name="T4" fmla="*/ 240524678 w 27"/>
                  <a:gd name="T5" fmla="*/ 97839743 h 13"/>
                  <a:gd name="T6" fmla="*/ 271895916 w 27"/>
                  <a:gd name="T7" fmla="*/ 10870716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3">
                    <a:moveTo>
                      <a:pt x="0" y="13"/>
                    </a:moveTo>
                    <a:cubicBezTo>
                      <a:pt x="0" y="13"/>
                      <a:pt x="1" y="2"/>
                      <a:pt x="12" y="1"/>
                    </a:cubicBezTo>
                    <a:cubicBezTo>
                      <a:pt x="21" y="0"/>
                      <a:pt x="23" y="9"/>
                      <a:pt x="23" y="9"/>
                    </a:cubicBezTo>
                    <a:cubicBezTo>
                      <a:pt x="23" y="9"/>
                      <a:pt x="27" y="6"/>
                      <a:pt x="26" y="1"/>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74" name="Line 56"/>
              <p:cNvSpPr>
                <a:spLocks noChangeShapeType="1"/>
              </p:cNvSpPr>
              <p:nvPr/>
            </p:nvSpPr>
            <p:spPr bwMode="auto">
              <a:xfrm>
                <a:off x="4470400" y="2333626"/>
                <a:ext cx="0" cy="0"/>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75" name="Freeform 57"/>
              <p:cNvSpPr>
                <a:spLocks/>
              </p:cNvSpPr>
              <p:nvPr/>
            </p:nvSpPr>
            <p:spPr bwMode="auto">
              <a:xfrm>
                <a:off x="4333875" y="2233613"/>
                <a:ext cx="146050" cy="96838"/>
              </a:xfrm>
              <a:custGeom>
                <a:avLst/>
                <a:gdLst>
                  <a:gd name="T0" fmla="*/ 42133802 w 45"/>
                  <a:gd name="T1" fmla="*/ 312586608 h 30"/>
                  <a:gd name="T2" fmla="*/ 63200703 w 45"/>
                  <a:gd name="T3" fmla="*/ 145873535 h 30"/>
                  <a:gd name="T4" fmla="*/ 136936480 w 45"/>
                  <a:gd name="T5" fmla="*/ 83354922 h 30"/>
                  <a:gd name="T6" fmla="*/ 136936480 w 45"/>
                  <a:gd name="T7" fmla="*/ 41679075 h 30"/>
                  <a:gd name="T8" fmla="*/ 316010008 w 45"/>
                  <a:gd name="T9" fmla="*/ 52098844 h 30"/>
                  <a:gd name="T10" fmla="*/ 379210711 w 45"/>
                  <a:gd name="T11" fmla="*/ 93774691 h 30"/>
                  <a:gd name="T12" fmla="*/ 474013389 w 45"/>
                  <a:gd name="T13" fmla="*/ 135453766 h 30"/>
                  <a:gd name="T14" fmla="*/ 442411414 w 45"/>
                  <a:gd name="T15" fmla="*/ 156293304 h 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30">
                    <a:moveTo>
                      <a:pt x="4" y="30"/>
                    </a:moveTo>
                    <a:cubicBezTo>
                      <a:pt x="4" y="30"/>
                      <a:pt x="0" y="18"/>
                      <a:pt x="6" y="14"/>
                    </a:cubicBezTo>
                    <a:cubicBezTo>
                      <a:pt x="6" y="14"/>
                      <a:pt x="5" y="8"/>
                      <a:pt x="13" y="8"/>
                    </a:cubicBezTo>
                    <a:cubicBezTo>
                      <a:pt x="13" y="8"/>
                      <a:pt x="14" y="6"/>
                      <a:pt x="13" y="4"/>
                    </a:cubicBezTo>
                    <a:cubicBezTo>
                      <a:pt x="13" y="4"/>
                      <a:pt x="24" y="0"/>
                      <a:pt x="30" y="5"/>
                    </a:cubicBezTo>
                    <a:cubicBezTo>
                      <a:pt x="30" y="5"/>
                      <a:pt x="35" y="4"/>
                      <a:pt x="36" y="9"/>
                    </a:cubicBezTo>
                    <a:cubicBezTo>
                      <a:pt x="36" y="9"/>
                      <a:pt x="42" y="8"/>
                      <a:pt x="45" y="13"/>
                    </a:cubicBezTo>
                    <a:cubicBezTo>
                      <a:pt x="45" y="13"/>
                      <a:pt x="42" y="13"/>
                      <a:pt x="42" y="15"/>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76" name="Freeform 58"/>
              <p:cNvSpPr>
                <a:spLocks/>
              </p:cNvSpPr>
              <p:nvPr/>
            </p:nvSpPr>
            <p:spPr bwMode="auto">
              <a:xfrm>
                <a:off x="4349750" y="2346326"/>
                <a:ext cx="36513" cy="38100"/>
              </a:xfrm>
              <a:custGeom>
                <a:avLst/>
                <a:gdLst>
                  <a:gd name="T0" fmla="*/ 121199924 w 11"/>
                  <a:gd name="T1" fmla="*/ 120967500 h 12"/>
                  <a:gd name="T2" fmla="*/ 0 w 11"/>
                  <a:gd name="T3" fmla="*/ 0 h 12"/>
                  <a:gd name="T4" fmla="*/ 0 60000 65536"/>
                  <a:gd name="T5" fmla="*/ 0 60000 65536"/>
                </a:gdLst>
                <a:ahLst/>
                <a:cxnLst>
                  <a:cxn ang="T4">
                    <a:pos x="T0" y="T1"/>
                  </a:cxn>
                  <a:cxn ang="T5">
                    <a:pos x="T2" y="T3"/>
                  </a:cxn>
                </a:cxnLst>
                <a:rect l="0" t="0" r="r" b="b"/>
                <a:pathLst>
                  <a:path w="11" h="12">
                    <a:moveTo>
                      <a:pt x="11" y="12"/>
                    </a:moveTo>
                    <a:cubicBezTo>
                      <a:pt x="6" y="10"/>
                      <a:pt x="2" y="5"/>
                      <a:pt x="0"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77" name="Freeform 59"/>
              <p:cNvSpPr>
                <a:spLocks/>
              </p:cNvSpPr>
              <p:nvPr/>
            </p:nvSpPr>
            <p:spPr bwMode="auto">
              <a:xfrm>
                <a:off x="4408488" y="2308226"/>
                <a:ext cx="58738" cy="79375"/>
              </a:xfrm>
              <a:custGeom>
                <a:avLst/>
                <a:gdLst>
                  <a:gd name="T0" fmla="*/ 181027253 w 18"/>
                  <a:gd name="T1" fmla="*/ 0 h 25"/>
                  <a:gd name="T2" fmla="*/ 191675147 w 18"/>
                  <a:gd name="T3" fmla="*/ 70564375 h 25"/>
                  <a:gd name="T4" fmla="*/ 0 w 18"/>
                  <a:gd name="T5" fmla="*/ 252015625 h 25"/>
                  <a:gd name="T6" fmla="*/ 0 60000 65536"/>
                  <a:gd name="T7" fmla="*/ 0 60000 65536"/>
                  <a:gd name="T8" fmla="*/ 0 60000 65536"/>
                </a:gdLst>
                <a:ahLst/>
                <a:cxnLst>
                  <a:cxn ang="T6">
                    <a:pos x="T0" y="T1"/>
                  </a:cxn>
                  <a:cxn ang="T7">
                    <a:pos x="T2" y="T3"/>
                  </a:cxn>
                  <a:cxn ang="T8">
                    <a:pos x="T4" y="T5"/>
                  </a:cxn>
                </a:cxnLst>
                <a:rect l="0" t="0" r="r" b="b"/>
                <a:pathLst>
                  <a:path w="18" h="25">
                    <a:moveTo>
                      <a:pt x="17" y="0"/>
                    </a:moveTo>
                    <a:cubicBezTo>
                      <a:pt x="17" y="2"/>
                      <a:pt x="18" y="4"/>
                      <a:pt x="18" y="7"/>
                    </a:cubicBezTo>
                    <a:cubicBezTo>
                      <a:pt x="18" y="17"/>
                      <a:pt x="10" y="25"/>
                      <a:pt x="0" y="25"/>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78" name="Freeform 60"/>
              <p:cNvSpPr>
                <a:spLocks/>
              </p:cNvSpPr>
              <p:nvPr/>
            </p:nvSpPr>
            <p:spPr bwMode="auto">
              <a:xfrm>
                <a:off x="4370388" y="2320926"/>
                <a:ext cx="19050" cy="31750"/>
              </a:xfrm>
              <a:custGeom>
                <a:avLst/>
                <a:gdLst>
                  <a:gd name="T0" fmla="*/ 60483750 w 6"/>
                  <a:gd name="T1" fmla="*/ 100806250 h 10"/>
                  <a:gd name="T2" fmla="*/ 0 w 6"/>
                  <a:gd name="T3" fmla="*/ 50403125 h 10"/>
                  <a:gd name="T4" fmla="*/ 50403125 w 6"/>
                  <a:gd name="T5" fmla="*/ 0 h 10"/>
                  <a:gd name="T6" fmla="*/ 0 60000 65536"/>
                  <a:gd name="T7" fmla="*/ 0 60000 65536"/>
                  <a:gd name="T8" fmla="*/ 0 60000 65536"/>
                </a:gdLst>
                <a:ahLst/>
                <a:cxnLst>
                  <a:cxn ang="T6">
                    <a:pos x="T0" y="T1"/>
                  </a:cxn>
                  <a:cxn ang="T7">
                    <a:pos x="T2" y="T3"/>
                  </a:cxn>
                  <a:cxn ang="T8">
                    <a:pos x="T4" y="T5"/>
                  </a:cxn>
                </a:cxnLst>
                <a:rect l="0" t="0" r="r" b="b"/>
                <a:pathLst>
                  <a:path w="6" h="10">
                    <a:moveTo>
                      <a:pt x="6" y="10"/>
                    </a:moveTo>
                    <a:cubicBezTo>
                      <a:pt x="3" y="10"/>
                      <a:pt x="1" y="8"/>
                      <a:pt x="0" y="5"/>
                    </a:cubicBezTo>
                    <a:cubicBezTo>
                      <a:pt x="0" y="3"/>
                      <a:pt x="2" y="0"/>
                      <a:pt x="5"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79" name="Freeform 61"/>
              <p:cNvSpPr>
                <a:spLocks/>
              </p:cNvSpPr>
              <p:nvPr/>
            </p:nvSpPr>
            <p:spPr bwMode="auto">
              <a:xfrm>
                <a:off x="4352925" y="2636838"/>
                <a:ext cx="30163" cy="38100"/>
              </a:xfrm>
              <a:custGeom>
                <a:avLst/>
                <a:gdLst>
                  <a:gd name="T0" fmla="*/ 101089619 w 9"/>
                  <a:gd name="T1" fmla="*/ 110886875 h 12"/>
                  <a:gd name="T2" fmla="*/ 0 w 9"/>
                  <a:gd name="T3" fmla="*/ 120967500 h 12"/>
                  <a:gd name="T4" fmla="*/ 22464732 w 9"/>
                  <a:gd name="T5" fmla="*/ 0 h 12"/>
                  <a:gd name="T6" fmla="*/ 0 60000 65536"/>
                  <a:gd name="T7" fmla="*/ 0 60000 65536"/>
                  <a:gd name="T8" fmla="*/ 0 60000 65536"/>
                </a:gdLst>
                <a:ahLst/>
                <a:cxnLst>
                  <a:cxn ang="T6">
                    <a:pos x="T0" y="T1"/>
                  </a:cxn>
                  <a:cxn ang="T7">
                    <a:pos x="T2" y="T3"/>
                  </a:cxn>
                  <a:cxn ang="T8">
                    <a:pos x="T4" y="T5"/>
                  </a:cxn>
                </a:cxnLst>
                <a:rect l="0" t="0" r="r" b="b"/>
                <a:pathLst>
                  <a:path w="9" h="12">
                    <a:moveTo>
                      <a:pt x="9" y="11"/>
                    </a:moveTo>
                    <a:cubicBezTo>
                      <a:pt x="6" y="12"/>
                      <a:pt x="3" y="12"/>
                      <a:pt x="0" y="12"/>
                    </a:cubicBezTo>
                    <a:cubicBezTo>
                      <a:pt x="2" y="0"/>
                      <a:pt x="2" y="0"/>
                      <a:pt x="2" y="0"/>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0" name="Freeform 62"/>
              <p:cNvSpPr>
                <a:spLocks/>
              </p:cNvSpPr>
              <p:nvPr/>
            </p:nvSpPr>
            <p:spPr bwMode="auto">
              <a:xfrm>
                <a:off x="4337050" y="2414588"/>
                <a:ext cx="117475" cy="279400"/>
              </a:xfrm>
              <a:custGeom>
                <a:avLst/>
                <a:gdLst>
                  <a:gd name="T0" fmla="*/ 0 w 36"/>
                  <a:gd name="T1" fmla="*/ 206274276 h 87"/>
                  <a:gd name="T2" fmla="*/ 127780168 w 36"/>
                  <a:gd name="T3" fmla="*/ 20627428 h 87"/>
                  <a:gd name="T4" fmla="*/ 212969122 w 36"/>
                  <a:gd name="T5" fmla="*/ 0 h 87"/>
                  <a:gd name="T6" fmla="*/ 383343767 w 36"/>
                  <a:gd name="T7" fmla="*/ 319723522 h 87"/>
                  <a:gd name="T8" fmla="*/ 383343767 w 36"/>
                  <a:gd name="T9" fmla="*/ 639450255 h 87"/>
                  <a:gd name="T10" fmla="*/ 244912533 w 36"/>
                  <a:gd name="T11" fmla="*/ 804469676 h 87"/>
                  <a:gd name="T12" fmla="*/ 149079038 w 36"/>
                  <a:gd name="T13" fmla="*/ 897291494 h 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87">
                    <a:moveTo>
                      <a:pt x="0" y="20"/>
                    </a:moveTo>
                    <a:cubicBezTo>
                      <a:pt x="2" y="10"/>
                      <a:pt x="6" y="4"/>
                      <a:pt x="12" y="2"/>
                    </a:cubicBezTo>
                    <a:cubicBezTo>
                      <a:pt x="20" y="0"/>
                      <a:pt x="20" y="0"/>
                      <a:pt x="20" y="0"/>
                    </a:cubicBezTo>
                    <a:cubicBezTo>
                      <a:pt x="36" y="31"/>
                      <a:pt x="36" y="31"/>
                      <a:pt x="36" y="31"/>
                    </a:cubicBezTo>
                    <a:cubicBezTo>
                      <a:pt x="36" y="62"/>
                      <a:pt x="36" y="62"/>
                      <a:pt x="36" y="62"/>
                    </a:cubicBezTo>
                    <a:cubicBezTo>
                      <a:pt x="36" y="62"/>
                      <a:pt x="36" y="73"/>
                      <a:pt x="23" y="78"/>
                    </a:cubicBezTo>
                    <a:cubicBezTo>
                      <a:pt x="14" y="87"/>
                      <a:pt x="14" y="87"/>
                      <a:pt x="14" y="87"/>
                    </a:cubicBez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1" name="Freeform 63"/>
              <p:cNvSpPr>
                <a:spLocks/>
              </p:cNvSpPr>
              <p:nvPr/>
            </p:nvSpPr>
            <p:spPr bwMode="auto">
              <a:xfrm>
                <a:off x="4402138" y="2414588"/>
                <a:ext cx="52388" cy="98425"/>
              </a:xfrm>
              <a:custGeom>
                <a:avLst/>
                <a:gdLst>
                  <a:gd name="T0" fmla="*/ 0 w 33"/>
                  <a:gd name="T1" fmla="*/ 0 h 62"/>
                  <a:gd name="T2" fmla="*/ 40322885 w 33"/>
                  <a:gd name="T3" fmla="*/ 0 h 62"/>
                  <a:gd name="T4" fmla="*/ 83166744 w 33"/>
                  <a:gd name="T5" fmla="*/ 156249688 h 62"/>
                  <a:gd name="T6" fmla="*/ 0 60000 65536"/>
                  <a:gd name="T7" fmla="*/ 0 60000 65536"/>
                  <a:gd name="T8" fmla="*/ 0 60000 65536"/>
                </a:gdLst>
                <a:ahLst/>
                <a:cxnLst>
                  <a:cxn ang="T6">
                    <a:pos x="T0" y="T1"/>
                  </a:cxn>
                  <a:cxn ang="T7">
                    <a:pos x="T2" y="T3"/>
                  </a:cxn>
                  <a:cxn ang="T8">
                    <a:pos x="T4" y="T5"/>
                  </a:cxn>
                </a:cxnLst>
                <a:rect l="0" t="0" r="r" b="b"/>
                <a:pathLst>
                  <a:path w="33" h="62">
                    <a:moveTo>
                      <a:pt x="0" y="0"/>
                    </a:moveTo>
                    <a:lnTo>
                      <a:pt x="16" y="0"/>
                    </a:lnTo>
                    <a:lnTo>
                      <a:pt x="33" y="62"/>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2" name="Line 64"/>
              <p:cNvSpPr>
                <a:spLocks noChangeShapeType="1"/>
              </p:cNvSpPr>
              <p:nvPr/>
            </p:nvSpPr>
            <p:spPr bwMode="auto">
              <a:xfrm>
                <a:off x="4386263" y="2362201"/>
                <a:ext cx="0" cy="55563"/>
              </a:xfrm>
              <a:prstGeom prst="line">
                <a:avLst/>
              </a:prstGeom>
              <a:noFill/>
              <a:ln w="9525" cap="rnd">
                <a:solidFill>
                  <a:schemeClr val="accent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83" name="Freeform 65"/>
              <p:cNvSpPr>
                <a:spLocks/>
              </p:cNvSpPr>
              <p:nvPr/>
            </p:nvSpPr>
            <p:spPr bwMode="auto">
              <a:xfrm>
                <a:off x="4318000" y="2474913"/>
                <a:ext cx="93663" cy="209550"/>
              </a:xfrm>
              <a:custGeom>
                <a:avLst/>
                <a:gdLst>
                  <a:gd name="T0" fmla="*/ 113408430 w 59"/>
                  <a:gd name="T1" fmla="*/ 30241875 h 132"/>
                  <a:gd name="T2" fmla="*/ 78126055 w 59"/>
                  <a:gd name="T3" fmla="*/ 143649700 h 132"/>
                  <a:gd name="T4" fmla="*/ 148690806 w 59"/>
                  <a:gd name="T5" fmla="*/ 302418750 h 132"/>
                  <a:gd name="T6" fmla="*/ 118448770 w 59"/>
                  <a:gd name="T7" fmla="*/ 332660625 h 132"/>
                  <a:gd name="T8" fmla="*/ 0 w 59"/>
                  <a:gd name="T9" fmla="*/ 158770638 h 132"/>
                  <a:gd name="T10" fmla="*/ 30242036 w 59"/>
                  <a:gd name="T11" fmla="*/ 0 h 1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132">
                    <a:moveTo>
                      <a:pt x="45" y="12"/>
                    </a:moveTo>
                    <a:lnTo>
                      <a:pt x="31" y="57"/>
                    </a:lnTo>
                    <a:lnTo>
                      <a:pt x="59" y="120"/>
                    </a:lnTo>
                    <a:lnTo>
                      <a:pt x="47" y="132"/>
                    </a:lnTo>
                    <a:lnTo>
                      <a:pt x="0" y="63"/>
                    </a:lnTo>
                    <a:lnTo>
                      <a:pt x="12"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4" name="Freeform 66"/>
              <p:cNvSpPr>
                <a:spLocks/>
              </p:cNvSpPr>
              <p:nvPr/>
            </p:nvSpPr>
            <p:spPr bwMode="auto">
              <a:xfrm>
                <a:off x="4367213" y="2640013"/>
                <a:ext cx="79375" cy="241300"/>
              </a:xfrm>
              <a:custGeom>
                <a:avLst/>
                <a:gdLst>
                  <a:gd name="T0" fmla="*/ 126007813 w 50"/>
                  <a:gd name="T1" fmla="*/ 0 h 152"/>
                  <a:gd name="T2" fmla="*/ 45362813 w 50"/>
                  <a:gd name="T3" fmla="*/ 383063750 h 152"/>
                  <a:gd name="T4" fmla="*/ 0 w 50"/>
                  <a:gd name="T5" fmla="*/ 383063750 h 152"/>
                  <a:gd name="T6" fmla="*/ 0 w 50"/>
                  <a:gd name="T7" fmla="*/ 55443438 h 1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52">
                    <a:moveTo>
                      <a:pt x="50" y="0"/>
                    </a:moveTo>
                    <a:lnTo>
                      <a:pt x="18" y="152"/>
                    </a:lnTo>
                    <a:lnTo>
                      <a:pt x="0" y="152"/>
                    </a:lnTo>
                    <a:lnTo>
                      <a:pt x="0" y="22"/>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5" name="Freeform 67"/>
              <p:cNvSpPr>
                <a:spLocks/>
              </p:cNvSpPr>
              <p:nvPr/>
            </p:nvSpPr>
            <p:spPr bwMode="auto">
              <a:xfrm>
                <a:off x="4367213" y="2881313"/>
                <a:ext cx="63500" cy="28575"/>
              </a:xfrm>
              <a:custGeom>
                <a:avLst/>
                <a:gdLst>
                  <a:gd name="T0" fmla="*/ 45362813 w 40"/>
                  <a:gd name="T1" fmla="*/ 0 h 18"/>
                  <a:gd name="T2" fmla="*/ 100806250 w 40"/>
                  <a:gd name="T3" fmla="*/ 45362813 h 18"/>
                  <a:gd name="T4" fmla="*/ 0 w 40"/>
                  <a:gd name="T5" fmla="*/ 45362813 h 18"/>
                  <a:gd name="T6" fmla="*/ 0 w 40"/>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18">
                    <a:moveTo>
                      <a:pt x="18" y="0"/>
                    </a:moveTo>
                    <a:lnTo>
                      <a:pt x="40" y="18"/>
                    </a:lnTo>
                    <a:lnTo>
                      <a:pt x="0" y="18"/>
                    </a:lnTo>
                    <a:lnTo>
                      <a:pt x="0" y="0"/>
                    </a:lnTo>
                  </a:path>
                </a:pathLst>
              </a:custGeom>
              <a:noFill/>
              <a:ln w="952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cxnSp>
          <p:nvCxnSpPr>
            <p:cNvPr id="19" name="Connecteur droit avec flèche 18"/>
            <p:cNvCxnSpPr/>
            <p:nvPr/>
          </p:nvCxnSpPr>
          <p:spPr>
            <a:xfrm>
              <a:off x="6565558" y="4197252"/>
              <a:ext cx="457733" cy="0"/>
            </a:xfrm>
            <a:prstGeom prst="straightConnector1">
              <a:avLst/>
            </a:prstGeom>
            <a:ln>
              <a:solidFill>
                <a:schemeClr val="accent1"/>
              </a:solidFill>
              <a:headEnd type="arrow" w="med" len="med"/>
              <a:tailEnd type="arrow" w="med" len="med"/>
            </a:ln>
          </p:spPr>
          <p:style>
            <a:lnRef idx="1">
              <a:schemeClr val="dk1"/>
            </a:lnRef>
            <a:fillRef idx="0">
              <a:schemeClr val="dk1"/>
            </a:fillRef>
            <a:effectRef idx="0">
              <a:schemeClr val="dk1"/>
            </a:effectRef>
            <a:fontRef idx="minor">
              <a:schemeClr val="tx1"/>
            </a:fontRef>
          </p:style>
        </p:cxn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3 rappels des consignes COVID-19 pour sécuriser l’utilisation de la carte Tempo </a:t>
            </a:r>
          </a:p>
        </p:txBody>
      </p:sp>
      <p:grpSp>
        <p:nvGrpSpPr>
          <p:cNvPr id="16387"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6388" name="ZoneTexte 9"/>
          <p:cNvSpPr txBox="1">
            <a:spLocks noChangeArrowheads="1"/>
          </p:cNvSpPr>
          <p:nvPr/>
        </p:nvSpPr>
        <p:spPr bwMode="auto">
          <a:xfrm>
            <a:off x="625475" y="528638"/>
            <a:ext cx="309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II.</a:t>
            </a:r>
          </a:p>
        </p:txBody>
      </p:sp>
      <p:grpSp>
        <p:nvGrpSpPr>
          <p:cNvPr id="16389" name="Groupe 54"/>
          <p:cNvGrpSpPr>
            <a:grpSpLocks/>
          </p:cNvGrpSpPr>
          <p:nvPr/>
        </p:nvGrpSpPr>
        <p:grpSpPr bwMode="auto">
          <a:xfrm>
            <a:off x="717550" y="1282700"/>
            <a:ext cx="8066088" cy="539750"/>
            <a:chOff x="718050" y="1062688"/>
            <a:chExt cx="8065587" cy="540883"/>
          </a:xfrm>
        </p:grpSpPr>
        <p:sp>
          <p:nvSpPr>
            <p:cNvPr id="56" name="Espace réservé du texte 2"/>
            <p:cNvSpPr txBox="1">
              <a:spLocks/>
            </p:cNvSpPr>
            <p:nvPr/>
          </p:nvSpPr>
          <p:spPr>
            <a:xfrm>
              <a:off x="1286340" y="1062688"/>
              <a:ext cx="7497297"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Anticiper et gérer la file d’attente</a:t>
              </a:r>
              <a:endParaRPr lang="fr-FR" dirty="0">
                <a:solidFill>
                  <a:schemeClr val="tx1">
                    <a:lumMod val="75000"/>
                    <a:lumOff val="25000"/>
                  </a:schemeClr>
                </a:solidFill>
                <a:sym typeface="Arial"/>
              </a:endParaRPr>
            </a:p>
          </p:txBody>
        </p:sp>
        <p:sp>
          <p:nvSpPr>
            <p:cNvPr id="57" name="Espace réservé du texte 8"/>
            <p:cNvSpPr txBox="1">
              <a:spLocks/>
            </p:cNvSpPr>
            <p:nvPr/>
          </p:nvSpPr>
          <p:spPr>
            <a:xfrm>
              <a:off x="718050" y="1153366"/>
              <a:ext cx="431773" cy="359528"/>
            </a:xfrm>
            <a:prstGeom prst="rect">
              <a:avLst/>
            </a:prstGeom>
            <a:solidFill>
              <a:schemeClr val="accent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01</a:t>
              </a:r>
              <a:endParaRPr sz="2400" kern="0">
                <a:solidFill>
                  <a:schemeClr val="bg1"/>
                </a:solidFill>
              </a:endParaRPr>
            </a:p>
          </p:txBody>
        </p:sp>
      </p:grpSp>
      <p:grpSp>
        <p:nvGrpSpPr>
          <p:cNvPr id="16390" name="Groupe 20"/>
          <p:cNvGrpSpPr>
            <a:grpSpLocks/>
          </p:cNvGrpSpPr>
          <p:nvPr/>
        </p:nvGrpSpPr>
        <p:grpSpPr bwMode="auto">
          <a:xfrm>
            <a:off x="738188" y="2189163"/>
            <a:ext cx="7926387" cy="539750"/>
            <a:chOff x="718050" y="3550063"/>
            <a:chExt cx="7926938" cy="540883"/>
          </a:xfrm>
        </p:grpSpPr>
        <p:sp>
          <p:nvSpPr>
            <p:cNvPr id="22" name="Espace réservé du texte 3"/>
            <p:cNvSpPr txBox="1">
              <a:spLocks/>
            </p:cNvSpPr>
            <p:nvPr/>
          </p:nvSpPr>
          <p:spPr>
            <a:xfrm>
              <a:off x="1286415" y="3550063"/>
              <a:ext cx="7358573"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Gérer au mieux l’opération de retrait par carte Tempo</a:t>
              </a:r>
              <a:endParaRPr lang="fr-FR" dirty="0">
                <a:solidFill>
                  <a:schemeClr val="tx1">
                    <a:lumMod val="75000"/>
                    <a:lumOff val="25000"/>
                  </a:schemeClr>
                </a:solidFill>
                <a:sym typeface="Arial"/>
              </a:endParaRPr>
            </a:p>
          </p:txBody>
        </p:sp>
        <p:sp>
          <p:nvSpPr>
            <p:cNvPr id="23" name="Espace réservé du texte 9"/>
            <p:cNvSpPr txBox="1">
              <a:spLocks/>
            </p:cNvSpPr>
            <p:nvPr/>
          </p:nvSpPr>
          <p:spPr>
            <a:xfrm>
              <a:off x="718050" y="3640740"/>
              <a:ext cx="431830" cy="359528"/>
            </a:xfrm>
            <a:prstGeom prst="rect">
              <a:avLst/>
            </a:prstGeom>
            <a:solidFill>
              <a:schemeClr val="accent3"/>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02</a:t>
              </a:r>
              <a:endParaRPr sz="2400" kern="0">
                <a:solidFill>
                  <a:schemeClr val="bg1"/>
                </a:solidFill>
              </a:endParaRPr>
            </a:p>
          </p:txBody>
        </p:sp>
      </p:grpSp>
      <p:grpSp>
        <p:nvGrpSpPr>
          <p:cNvPr id="16391" name="Groupe 26"/>
          <p:cNvGrpSpPr>
            <a:grpSpLocks/>
          </p:cNvGrpSpPr>
          <p:nvPr/>
        </p:nvGrpSpPr>
        <p:grpSpPr bwMode="auto">
          <a:xfrm>
            <a:off x="738188" y="3095625"/>
            <a:ext cx="7926387" cy="541338"/>
            <a:chOff x="718050" y="1062688"/>
            <a:chExt cx="7926938" cy="540883"/>
          </a:xfrm>
        </p:grpSpPr>
        <p:sp>
          <p:nvSpPr>
            <p:cNvPr id="28" name="Espace réservé du texte 2"/>
            <p:cNvSpPr txBox="1">
              <a:spLocks/>
            </p:cNvSpPr>
            <p:nvPr/>
          </p:nvSpPr>
          <p:spPr>
            <a:xfrm>
              <a:off x="1286415" y="1062688"/>
              <a:ext cx="7358573"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Récupérer les cartes Tempo accumulées dans le GAB</a:t>
              </a:r>
              <a:endParaRPr lang="fr-FR" dirty="0">
                <a:solidFill>
                  <a:schemeClr val="tx1">
                    <a:lumMod val="75000"/>
                    <a:lumOff val="25000"/>
                  </a:schemeClr>
                </a:solidFill>
                <a:sym typeface="Arial"/>
              </a:endParaRPr>
            </a:p>
          </p:txBody>
        </p:sp>
        <p:sp>
          <p:nvSpPr>
            <p:cNvPr id="29" name="Espace réservé du texte 8"/>
            <p:cNvSpPr txBox="1">
              <a:spLocks/>
            </p:cNvSpPr>
            <p:nvPr/>
          </p:nvSpPr>
          <p:spPr>
            <a:xfrm>
              <a:off x="718050" y="1153100"/>
              <a:ext cx="431830" cy="360059"/>
            </a:xfrm>
            <a:prstGeom prst="rect">
              <a:avLst/>
            </a:prstGeom>
            <a:solidFill>
              <a:schemeClr val="accent4"/>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a:solidFill>
                    <a:schemeClr val="bg1"/>
                  </a:solidFill>
                </a:rPr>
                <a:t>03</a:t>
              </a:r>
            </a:p>
          </p:txBody>
        </p:sp>
      </p:grpSp>
      <p:sp>
        <p:nvSpPr>
          <p:cNvPr id="42" name="Espace réservé du texte 3"/>
          <p:cNvSpPr txBox="1">
            <a:spLocks/>
          </p:cNvSpPr>
          <p:nvPr/>
        </p:nvSpPr>
        <p:spPr>
          <a:xfrm>
            <a:off x="1295400" y="4044950"/>
            <a:ext cx="7358063" cy="541338"/>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smtClean="0">
                <a:solidFill>
                  <a:schemeClr val="tx1">
                    <a:lumMod val="75000"/>
                    <a:lumOff val="25000"/>
                  </a:schemeClr>
                </a:solidFill>
                <a:sym typeface="Arial"/>
              </a:rPr>
              <a:t> </a:t>
            </a:r>
            <a:endParaRPr lang="fr-FR" dirty="0">
              <a:solidFill>
                <a:schemeClr val="tx1">
                  <a:lumMod val="75000"/>
                  <a:lumOff val="25000"/>
                </a:schemeClr>
              </a:solidFill>
              <a:sym typeface="Arial"/>
            </a:endParaRPr>
          </a:p>
        </p:txBody>
      </p:sp>
      <p:sp>
        <p:nvSpPr>
          <p:cNvPr id="30"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dirty="0"/>
              <a:t>Sécuriser l’utilisation de la carte Tempo quand elle est indispensable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smtClean="0"/>
              <a:t>Sécuriser l’utilisation de la carte Tempo quand elle est indispensable</a:t>
            </a:r>
            <a:endParaRPr lang="fr-FR" dirty="0"/>
          </a:p>
        </p:txBody>
      </p:sp>
      <p:sp>
        <p:nvSpPr>
          <p:cNvPr id="17411"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3 rappels des consignes COVID-19 pour sécuriser l’utilisation de la carte Tempo </a:t>
            </a:r>
          </a:p>
        </p:txBody>
      </p:sp>
      <p:grpSp>
        <p:nvGrpSpPr>
          <p:cNvPr id="17412"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7413" name="ZoneTexte 9"/>
          <p:cNvSpPr txBox="1">
            <a:spLocks noChangeArrowheads="1"/>
          </p:cNvSpPr>
          <p:nvPr/>
        </p:nvSpPr>
        <p:spPr bwMode="auto">
          <a:xfrm>
            <a:off x="625475" y="528638"/>
            <a:ext cx="309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II.</a:t>
            </a:r>
          </a:p>
        </p:txBody>
      </p:sp>
      <p:sp>
        <p:nvSpPr>
          <p:cNvPr id="17414" name="Espace réservé du contenu 4"/>
          <p:cNvSpPr txBox="1">
            <a:spLocks/>
          </p:cNvSpPr>
          <p:nvPr/>
        </p:nvSpPr>
        <p:spPr bwMode="auto">
          <a:xfrm>
            <a:off x="717550" y="1762125"/>
            <a:ext cx="8066088" cy="347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93675" indent="-193675">
              <a:spcBef>
                <a:spcPts val="6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1pPr>
            <a:lvl2pPr marL="611188" indent="-179388">
              <a:spcBef>
                <a:spcPts val="3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2pPr>
            <a:lvl3pPr marL="1079500" indent="-179388">
              <a:spcBef>
                <a:spcPts val="300"/>
              </a:spcBef>
              <a:buClr>
                <a:schemeClr val="accent1"/>
              </a:buClr>
              <a:buSzPct val="70000"/>
              <a:buBlip>
                <a:blip r:embed="rId2"/>
              </a:buBlip>
              <a:defRPr sz="1200">
                <a:solidFill>
                  <a:srgbClr val="404040"/>
                </a:solidFill>
                <a:latin typeface="Arial Narrow" panose="020B0606020202030204" pitchFamily="34" charset="0"/>
                <a:cs typeface="Arial" panose="020B0604020202020204" pitchFamily="34" charset="0"/>
              </a:defRPr>
            </a:lvl3pPr>
            <a:lvl4pPr marL="1439863" indent="-179388">
              <a:spcBef>
                <a:spcPts val="300"/>
              </a:spcBef>
              <a:buClr>
                <a:schemeClr val="accent1"/>
              </a:buClr>
              <a:buSzPct val="70000"/>
              <a:buFont typeface="Arial" panose="020B0604020202020204" pitchFamily="34" charset="0"/>
              <a:buChar char="-"/>
              <a:defRPr sz="1100">
                <a:solidFill>
                  <a:srgbClr val="404040"/>
                </a:solidFill>
                <a:latin typeface="Arial Narrow" panose="020B0606020202030204" pitchFamily="34" charset="0"/>
                <a:cs typeface="Arial" panose="020B0604020202020204" pitchFamily="34" charset="0"/>
              </a:defRPr>
            </a:lvl4pPr>
            <a:lvl5pPr marL="1798638" indent="-179388">
              <a:spcBef>
                <a:spcPts val="300"/>
              </a:spcBef>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5pPr>
            <a:lvl6pPr marL="22558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6pPr>
            <a:lvl7pPr marL="27130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7pPr>
            <a:lvl8pPr marL="31702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8pPr>
            <a:lvl9pPr marL="36274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9pPr>
          </a:lstStyle>
          <a:p>
            <a:pPr eaLnBrk="1" hangingPunct="1"/>
            <a:r>
              <a:rPr lang="fr-FR" altLang="fr-FR"/>
              <a:t>Il s’agit avant tout de limiter les contacts entre les clients mais aussi entre clients et collaborateurs</a:t>
            </a:r>
          </a:p>
          <a:p>
            <a:pPr eaLnBrk="1" hangingPunct="1"/>
            <a:r>
              <a:rPr lang="fr-FR" altLang="fr-FR"/>
              <a:t>Plus que jamais, le filtrage est essentiel : s’assurer que tous les moyens nécessaires sont en place</a:t>
            </a:r>
          </a:p>
          <a:p>
            <a:pPr lvl="1" eaLnBrk="1" hangingPunct="1"/>
            <a:r>
              <a:rPr lang="fr-FR" altLang="fr-FR" b="1"/>
              <a:t>un seul client dans l’espace accueil de l’agence à la fois</a:t>
            </a:r>
            <a:endParaRPr lang="fr-FR" altLang="fr-FR"/>
          </a:p>
          <a:p>
            <a:pPr eaLnBrk="1" hangingPunct="1"/>
            <a:r>
              <a:rPr lang="fr-FR" altLang="fr-FR"/>
              <a:t>Exemple de process possible :</a:t>
            </a:r>
          </a:p>
          <a:p>
            <a:pPr lvl="1" eaLnBrk="1" hangingPunct="1"/>
            <a:r>
              <a:rPr lang="fr-FR" altLang="fr-FR"/>
              <a:t>un collaborateur, placé à la porte d’entrée, ouvre la porte aux clients et les fait entrer un par un</a:t>
            </a:r>
          </a:p>
          <a:p>
            <a:pPr lvl="1" eaLnBrk="1" hangingPunct="1"/>
            <a:r>
              <a:rPr lang="fr-FR" altLang="fr-FR"/>
              <a:t>ouverture de la porte (quand elle est commandée à distance) au nouveau client une fois que le client précédent est sorti.</a:t>
            </a:r>
          </a:p>
          <a:p>
            <a:pPr lvl="1" eaLnBrk="1" hangingPunct="1"/>
            <a:r>
              <a:rPr lang="fr-FR" altLang="fr-FR"/>
              <a:t>matérialisation à l’extérieur et à l’intérieur de l’agence d’une ligne d’attente (scotch au sol), suffisamment à distance de la porte/du bureau d’accueil.</a:t>
            </a:r>
          </a:p>
          <a:p>
            <a:pPr lvl="1" eaLnBrk="1" hangingPunct="1"/>
            <a:r>
              <a:rPr lang="fr-FR" altLang="fr-FR"/>
              <a:t> utilisation du mobilier disponible dans l’agence pour créer une « barrière » permettant de respecter une distance correcte entre le client est l’accueil</a:t>
            </a:r>
          </a:p>
          <a:p>
            <a:pPr eaLnBrk="1" hangingPunct="1"/>
            <a:endParaRPr lang="fr-FR" altLang="fr-FR"/>
          </a:p>
        </p:txBody>
      </p:sp>
      <p:grpSp>
        <p:nvGrpSpPr>
          <p:cNvPr id="17415" name="Groupe 16"/>
          <p:cNvGrpSpPr>
            <a:grpSpLocks/>
          </p:cNvGrpSpPr>
          <p:nvPr/>
        </p:nvGrpSpPr>
        <p:grpSpPr bwMode="auto">
          <a:xfrm>
            <a:off x="717550" y="1112838"/>
            <a:ext cx="8210550" cy="541337"/>
            <a:chOff x="718050" y="1062688"/>
            <a:chExt cx="8209382" cy="540883"/>
          </a:xfrm>
        </p:grpSpPr>
        <p:sp>
          <p:nvSpPr>
            <p:cNvPr id="18" name="Espace réservé du texte 2"/>
            <p:cNvSpPr txBox="1">
              <a:spLocks/>
            </p:cNvSpPr>
            <p:nvPr/>
          </p:nvSpPr>
          <p:spPr>
            <a:xfrm>
              <a:off x="1287882" y="1062688"/>
              <a:ext cx="763955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a:solidFill>
                    <a:schemeClr val="tx1">
                      <a:lumMod val="75000"/>
                      <a:lumOff val="25000"/>
                    </a:schemeClr>
                  </a:solidFill>
                  <a:sym typeface="Arial"/>
                </a:rPr>
                <a:t>Anticiper et gérer la file d’attente</a:t>
              </a:r>
              <a:endParaRPr lang="fr-FR" dirty="0">
                <a:solidFill>
                  <a:schemeClr val="tx1">
                    <a:lumMod val="75000"/>
                    <a:lumOff val="25000"/>
                  </a:schemeClr>
                </a:solidFill>
                <a:sym typeface="Arial"/>
              </a:endParaRPr>
            </a:p>
          </p:txBody>
        </p:sp>
        <p:sp>
          <p:nvSpPr>
            <p:cNvPr id="19" name="Espace réservé du texte 8"/>
            <p:cNvSpPr txBox="1">
              <a:spLocks/>
            </p:cNvSpPr>
            <p:nvPr/>
          </p:nvSpPr>
          <p:spPr>
            <a:xfrm>
              <a:off x="718050" y="1153099"/>
              <a:ext cx="431739" cy="360061"/>
            </a:xfrm>
            <a:prstGeom prst="rect">
              <a:avLst/>
            </a:prstGeom>
            <a:solidFill>
              <a:schemeClr val="accent2"/>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01</a:t>
              </a:r>
              <a:endParaRPr sz="2400" kern="0">
                <a:solidFill>
                  <a:schemeClr val="bg1"/>
                </a:solidFill>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smtClean="0"/>
              <a:t>Sécuriser l’utilisation de la carte Tempo quand elle est indispensable</a:t>
            </a:r>
            <a:endParaRPr lang="fr-FR" dirty="0"/>
          </a:p>
        </p:txBody>
      </p:sp>
      <p:sp>
        <p:nvSpPr>
          <p:cNvPr id="18435"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3 rappels des consignes COVID-19 pour sécuriser l’utilisation de la carte Tempo </a:t>
            </a:r>
          </a:p>
        </p:txBody>
      </p:sp>
      <p:grpSp>
        <p:nvGrpSpPr>
          <p:cNvPr id="18436"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8437" name="ZoneTexte 9"/>
          <p:cNvSpPr txBox="1">
            <a:spLocks noChangeArrowheads="1"/>
          </p:cNvSpPr>
          <p:nvPr/>
        </p:nvSpPr>
        <p:spPr bwMode="auto">
          <a:xfrm>
            <a:off x="625475" y="528638"/>
            <a:ext cx="309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II.</a:t>
            </a:r>
          </a:p>
        </p:txBody>
      </p:sp>
      <p:sp>
        <p:nvSpPr>
          <p:cNvPr id="18438" name="Espace réservé du contenu 4"/>
          <p:cNvSpPr txBox="1">
            <a:spLocks/>
          </p:cNvSpPr>
          <p:nvPr/>
        </p:nvSpPr>
        <p:spPr bwMode="auto">
          <a:xfrm>
            <a:off x="717550" y="1763713"/>
            <a:ext cx="7724775"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93675" indent="-193675">
              <a:spcBef>
                <a:spcPts val="6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1pPr>
            <a:lvl2pPr marL="611188" indent="-179388">
              <a:spcBef>
                <a:spcPts val="3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2pPr>
            <a:lvl3pPr marL="1079500" indent="-179388">
              <a:spcBef>
                <a:spcPts val="300"/>
              </a:spcBef>
              <a:buClr>
                <a:schemeClr val="accent1"/>
              </a:buClr>
              <a:buSzPct val="70000"/>
              <a:buBlip>
                <a:blip r:embed="rId2"/>
              </a:buBlip>
              <a:defRPr sz="1200">
                <a:solidFill>
                  <a:srgbClr val="404040"/>
                </a:solidFill>
                <a:latin typeface="Arial Narrow" panose="020B0606020202030204" pitchFamily="34" charset="0"/>
                <a:cs typeface="Arial" panose="020B0604020202020204" pitchFamily="34" charset="0"/>
              </a:defRPr>
            </a:lvl3pPr>
            <a:lvl4pPr marL="1439863" indent="-179388">
              <a:spcBef>
                <a:spcPts val="300"/>
              </a:spcBef>
              <a:buClr>
                <a:schemeClr val="accent1"/>
              </a:buClr>
              <a:buSzPct val="70000"/>
              <a:buFont typeface="Arial" panose="020B0604020202020204" pitchFamily="34" charset="0"/>
              <a:buChar char="-"/>
              <a:defRPr sz="1100">
                <a:solidFill>
                  <a:srgbClr val="404040"/>
                </a:solidFill>
                <a:latin typeface="Arial Narrow" panose="020B0606020202030204" pitchFamily="34" charset="0"/>
                <a:cs typeface="Arial" panose="020B0604020202020204" pitchFamily="34" charset="0"/>
              </a:defRPr>
            </a:lvl4pPr>
            <a:lvl5pPr marL="1798638" indent="-179388">
              <a:spcBef>
                <a:spcPts val="300"/>
              </a:spcBef>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5pPr>
            <a:lvl6pPr marL="22558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6pPr>
            <a:lvl7pPr marL="27130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7pPr>
            <a:lvl8pPr marL="31702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8pPr>
            <a:lvl9pPr marL="36274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9pPr>
          </a:lstStyle>
          <a:p>
            <a:pPr eaLnBrk="1" hangingPunct="1"/>
            <a:r>
              <a:rPr lang="fr-FR" altLang="fr-FR">
                <a:ea typeface="Calibri" panose="020F0502020204030204" pitchFamily="34" charset="0"/>
                <a:cs typeface="Times New Roman" panose="02020603050405020304" pitchFamily="18" charset="0"/>
              </a:rPr>
              <a:t>Je reçois la demande du client (en respectant les distances de sécurité ; idéalement, le client restant à l’extérieur</a:t>
            </a:r>
          </a:p>
          <a:p>
            <a:pPr eaLnBrk="1" hangingPunct="1"/>
            <a:r>
              <a:rPr lang="fr-FR" altLang="fr-FR">
                <a:ea typeface="Calibri" panose="020F0502020204030204" pitchFamily="34" charset="0"/>
                <a:cs typeface="Times New Roman" panose="02020603050405020304" pitchFamily="18" charset="0"/>
              </a:rPr>
              <a:t>Je qualifie la demande (je m’assure que le client ne possède pas de CB ou qu’il ne connait pas son code secret) : si détenteur de CB et code connu le retrait doit être réalisé au GAB</a:t>
            </a:r>
          </a:p>
          <a:p>
            <a:pPr eaLnBrk="1" hangingPunct="1"/>
            <a:r>
              <a:rPr lang="fr-FR" altLang="fr-FR">
                <a:ea typeface="Calibri" panose="020F0502020204030204" pitchFamily="34" charset="0"/>
                <a:cs typeface="Times New Roman" panose="02020603050405020304" pitchFamily="18" charset="0"/>
              </a:rPr>
              <a:t>Je vérifie l’identité du client : le cas échéant il me remet sa CNI que je prends main gantée</a:t>
            </a:r>
          </a:p>
          <a:p>
            <a:pPr eaLnBrk="1" hangingPunct="1"/>
            <a:r>
              <a:rPr lang="fr-FR" altLang="fr-FR">
                <a:ea typeface="Calibri" panose="020F0502020204030204" pitchFamily="34" charset="0"/>
                <a:cs typeface="Times New Roman" panose="02020603050405020304" pitchFamily="18" charset="0"/>
              </a:rPr>
              <a:t>Le client signe la quittance que je manipule main gantée et en respectant un maximum de distance</a:t>
            </a:r>
          </a:p>
          <a:p>
            <a:pPr eaLnBrk="1" hangingPunct="1"/>
            <a:r>
              <a:rPr lang="fr-FR" altLang="fr-FR">
                <a:ea typeface="Calibri" panose="020F0502020204030204" pitchFamily="34" charset="0"/>
                <a:cs typeface="Times New Roman" panose="02020603050405020304" pitchFamily="18" charset="0"/>
              </a:rPr>
              <a:t>J’encode la carte tempo</a:t>
            </a:r>
          </a:p>
          <a:p>
            <a:pPr eaLnBrk="1" hangingPunct="1"/>
            <a:r>
              <a:rPr lang="fr-FR" altLang="fr-FR">
                <a:ea typeface="Calibri" panose="020F0502020204030204" pitchFamily="34" charset="0"/>
                <a:cs typeface="Times New Roman" panose="02020603050405020304" pitchFamily="18" charset="0"/>
              </a:rPr>
              <a:t>J’insère la carte tempo dans une enveloppe que je remets au client en gardant un maximum de distance</a:t>
            </a:r>
          </a:p>
          <a:p>
            <a:pPr eaLnBrk="1" hangingPunct="1"/>
            <a:r>
              <a:rPr lang="fr-FR" altLang="fr-FR">
                <a:ea typeface="Calibri" panose="020F0502020204030204" pitchFamily="34" charset="0"/>
                <a:cs typeface="Times New Roman" panose="02020603050405020304" pitchFamily="18" charset="0"/>
              </a:rPr>
              <a:t>Le client effectue son opération de retrait au GAB</a:t>
            </a:r>
          </a:p>
          <a:p>
            <a:pPr eaLnBrk="1" hangingPunct="1"/>
            <a:endParaRPr lang="fr-FR" altLang="fr-FR">
              <a:ea typeface="Calibri" panose="020F0502020204030204" pitchFamily="34" charset="0"/>
            </a:endParaRPr>
          </a:p>
        </p:txBody>
      </p:sp>
      <p:grpSp>
        <p:nvGrpSpPr>
          <p:cNvPr id="18439" name="Groupe 12"/>
          <p:cNvGrpSpPr>
            <a:grpSpLocks/>
          </p:cNvGrpSpPr>
          <p:nvPr/>
        </p:nvGrpSpPr>
        <p:grpSpPr bwMode="auto">
          <a:xfrm>
            <a:off x="717550" y="1112838"/>
            <a:ext cx="7927975" cy="541337"/>
            <a:chOff x="718050" y="3550063"/>
            <a:chExt cx="7926938" cy="540883"/>
          </a:xfrm>
        </p:grpSpPr>
        <p:sp>
          <p:nvSpPr>
            <p:cNvPr id="16" name="Espace réservé du texte 3"/>
            <p:cNvSpPr txBox="1">
              <a:spLocks/>
            </p:cNvSpPr>
            <p:nvPr/>
          </p:nvSpPr>
          <p:spPr>
            <a:xfrm>
              <a:off x="1287888" y="3550063"/>
              <a:ext cx="735710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Gérer au mieux l’opération de retrait par carte Tempo</a:t>
              </a:r>
            </a:p>
          </p:txBody>
        </p:sp>
        <p:sp>
          <p:nvSpPr>
            <p:cNvPr id="17" name="Espace réservé du texte 9"/>
            <p:cNvSpPr txBox="1">
              <a:spLocks/>
            </p:cNvSpPr>
            <p:nvPr/>
          </p:nvSpPr>
          <p:spPr>
            <a:xfrm>
              <a:off x="718050" y="3640474"/>
              <a:ext cx="431744" cy="360061"/>
            </a:xfrm>
            <a:prstGeom prst="rect">
              <a:avLst/>
            </a:prstGeom>
            <a:solidFill>
              <a:schemeClr val="accent3"/>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smtClean="0">
                  <a:solidFill>
                    <a:schemeClr val="bg1"/>
                  </a:solidFill>
                </a:rPr>
                <a:t>02</a:t>
              </a:r>
              <a:endParaRPr sz="2400" kern="0">
                <a:solidFill>
                  <a:schemeClr val="bg1"/>
                </a:solidFill>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3"/>
          </p:nvPr>
        </p:nvSpPr>
        <p:spPr>
          <a:xfrm rot="16200000">
            <a:off x="-3248818" y="3248818"/>
            <a:ext cx="6858000" cy="360363"/>
          </a:xfrm>
        </p:spPr>
        <p:txBody>
          <a:bodyPr rtlCol="0"/>
          <a:lstStyle/>
          <a:p>
            <a:pPr eaLnBrk="1" fontAlgn="auto" hangingPunct="1">
              <a:spcAft>
                <a:spcPts val="0"/>
              </a:spcAft>
              <a:defRPr/>
            </a:pPr>
            <a:r>
              <a:rPr lang="fr-FR" smtClean="0"/>
              <a:t>Sécuriser l’utilisation de la carte Tempo quand elle est indispensable</a:t>
            </a:r>
            <a:endParaRPr lang="fr-FR" dirty="0"/>
          </a:p>
        </p:txBody>
      </p:sp>
      <p:sp>
        <p:nvSpPr>
          <p:cNvPr id="19459" name="Espace réservé du texte 3"/>
          <p:cNvSpPr>
            <a:spLocks noGrp="1"/>
          </p:cNvSpPr>
          <p:nvPr>
            <p:ph type="body" sz="quarter" idx="11"/>
          </p:nvPr>
        </p:nvSpPr>
        <p:spPr>
          <a:xfrm>
            <a:off x="722313" y="358775"/>
            <a:ext cx="8061325" cy="646113"/>
          </a:xfrm>
          <a:custGeom>
            <a:avLst/>
            <a:gdLst>
              <a:gd name="T0" fmla="*/ 1374 w 8200206"/>
              <a:gd name="T1" fmla="*/ 641397 h 644958"/>
              <a:gd name="T2" fmla="*/ 7914677 w 8200206"/>
              <a:gd name="T3" fmla="*/ 643782 h 644958"/>
              <a:gd name="T4" fmla="*/ 0 w 8200206"/>
              <a:gd name="T5" fmla="*/ 646113 h 644958"/>
              <a:gd name="T6" fmla="*/ 1374 w 8200206"/>
              <a:gd name="T7" fmla="*/ 0 h 644958"/>
              <a:gd name="T8" fmla="*/ 1374 w 8200206"/>
              <a:gd name="T9" fmla="*/ 0 h 644958"/>
              <a:gd name="T10" fmla="*/ 0 60000 65536"/>
              <a:gd name="T11" fmla="*/ 0 60000 65536"/>
              <a:gd name="T12" fmla="*/ 0 60000 65536"/>
              <a:gd name="T13" fmla="*/ 0 60000 65536"/>
              <a:gd name="T14" fmla="*/ 0 60000 65536"/>
              <a:gd name="T15" fmla="*/ 0 w 8200206"/>
              <a:gd name="T16" fmla="*/ 0 h 644958"/>
              <a:gd name="T17" fmla="*/ 8200206 w 8200206"/>
              <a:gd name="T18" fmla="*/ 644958 h 644958"/>
            </a:gdLst>
            <a:ahLst/>
            <a:cxnLst>
              <a:cxn ang="T10">
                <a:pos x="T0" y="T1"/>
              </a:cxn>
              <a:cxn ang="T11">
                <a:pos x="T2" y="T3"/>
              </a:cxn>
              <a:cxn ang="T12">
                <a:pos x="T4" y="T5"/>
              </a:cxn>
              <a:cxn ang="T13">
                <a:pos x="T6" y="T7"/>
              </a:cxn>
              <a:cxn ang="T14">
                <a:pos x="T8" y="T9"/>
              </a:cxn>
            </a:cxnLst>
            <a:rect l="T15" t="T16" r="T17" b="T18"/>
            <a:pathLst>
              <a:path w="8200206" h="644958" stroke="0">
                <a:moveTo>
                  <a:pt x="1422" y="0"/>
                </a:moveTo>
                <a:lnTo>
                  <a:pt x="1422" y="0"/>
                </a:lnTo>
                <a:lnTo>
                  <a:pt x="8200206" y="0"/>
                </a:lnTo>
                <a:lnTo>
                  <a:pt x="8200206" y="640250"/>
                </a:lnTo>
                <a:lnTo>
                  <a:pt x="1422" y="640250"/>
                </a:lnTo>
                <a:lnTo>
                  <a:pt x="1422" y="0"/>
                </a:lnTo>
                <a:close/>
              </a:path>
              <a:path w="8200206" h="644958" fill="none">
                <a:moveTo>
                  <a:pt x="1422" y="640250"/>
                </a:moveTo>
                <a:lnTo>
                  <a:pt x="8190542" y="642631"/>
                </a:lnTo>
                <a:lnTo>
                  <a:pt x="0" y="644958"/>
                </a:lnTo>
                <a:lnTo>
                  <a:pt x="1422" y="0"/>
                </a:lnTo>
              </a:path>
            </a:pathLst>
          </a:custGeom>
          <a:noFill/>
          <a:ln>
            <a:miter lim="800000"/>
            <a:headEnd/>
            <a:tailEnd/>
          </a:ln>
        </p:spPr>
        <p:txBody>
          <a:bodyPr/>
          <a:lstStyle/>
          <a:p>
            <a:pPr marL="179388" eaLnBrk="1" hangingPunct="1">
              <a:spcBef>
                <a:spcPct val="0"/>
              </a:spcBef>
            </a:pPr>
            <a:r>
              <a:rPr lang="fr-FR" altLang="fr-FR" smtClean="0"/>
              <a:t>3 rappels des consignes COVID-19 pour sécuriser l’utilisation de la carte Tempo </a:t>
            </a:r>
          </a:p>
        </p:txBody>
      </p:sp>
      <p:sp>
        <p:nvSpPr>
          <p:cNvPr id="19460" name="Espace réservé du contenu 4"/>
          <p:cNvSpPr>
            <a:spLocks noGrp="1"/>
          </p:cNvSpPr>
          <p:nvPr>
            <p:ph sz="quarter" idx="12"/>
          </p:nvPr>
        </p:nvSpPr>
        <p:spPr>
          <a:xfrm>
            <a:off x="717550" y="1763713"/>
            <a:ext cx="8064500" cy="4184650"/>
          </a:xfrm>
        </p:spPr>
        <p:txBody>
          <a:bodyPr/>
          <a:lstStyle/>
          <a:p>
            <a:pPr eaLnBrk="1" hangingPunct="1"/>
            <a:r>
              <a:rPr lang="fr-FR" altLang="fr-FR" smtClean="0">
                <a:solidFill>
                  <a:srgbClr val="404040"/>
                </a:solidFill>
              </a:rPr>
              <a:t>Je retire les cartes Tempo stockées dans le GAB chaque soir, voire le lendemain matin</a:t>
            </a:r>
          </a:p>
          <a:p>
            <a:pPr eaLnBrk="1" hangingPunct="1"/>
            <a:r>
              <a:rPr lang="fr-FR" altLang="fr-FR" smtClean="0">
                <a:solidFill>
                  <a:srgbClr val="404040"/>
                </a:solidFill>
              </a:rPr>
              <a:t>J’utilise des gants pour le faire</a:t>
            </a:r>
          </a:p>
          <a:p>
            <a:pPr eaLnBrk="1" hangingPunct="1"/>
            <a:r>
              <a:rPr lang="fr-FR" altLang="fr-FR" smtClean="0">
                <a:solidFill>
                  <a:srgbClr val="404040"/>
                </a:solidFill>
              </a:rPr>
              <a:t>Je nettoie une à une les cartes tempo avec du gel hydro alcoolique ou le spray en utilisant du papier (essuie mains dispo dans tous les locaux toilette) voire avec une lingette.</a:t>
            </a:r>
          </a:p>
          <a:p>
            <a:pPr eaLnBrk="1" hangingPunct="1"/>
            <a:r>
              <a:rPr lang="fr-FR" altLang="fr-FR" smtClean="0">
                <a:solidFill>
                  <a:srgbClr val="404040"/>
                </a:solidFill>
              </a:rPr>
              <a:t>Je remets les cartes tempo dans le circuit  </a:t>
            </a:r>
          </a:p>
          <a:p>
            <a:pPr eaLnBrk="1" hangingPunct="1"/>
            <a:endParaRPr lang="fr-FR" altLang="fr-FR" smtClean="0">
              <a:solidFill>
                <a:srgbClr val="404040"/>
              </a:solidFill>
            </a:endParaRPr>
          </a:p>
        </p:txBody>
      </p:sp>
      <p:grpSp>
        <p:nvGrpSpPr>
          <p:cNvPr id="19461" name="Groupe 6"/>
          <p:cNvGrpSpPr>
            <a:grpSpLocks/>
          </p:cNvGrpSpPr>
          <p:nvPr/>
        </p:nvGrpSpPr>
        <p:grpSpPr bwMode="auto">
          <a:xfrm>
            <a:off x="650875" y="504825"/>
            <a:ext cx="215900" cy="285750"/>
            <a:chOff x="651106" y="504126"/>
            <a:chExt cx="216000" cy="285806"/>
          </a:xfrm>
        </p:grpSpPr>
        <p:sp>
          <p:nvSpPr>
            <p:cNvPr id="8" name="Rectangle 7"/>
            <p:cNvSpPr/>
            <p:nvPr/>
          </p:nvSpPr>
          <p:spPr>
            <a:xfrm>
              <a:off x="651106" y="573990"/>
              <a:ext cx="216000" cy="215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500" b="1" dirty="0"/>
            </a:p>
          </p:txBody>
        </p:sp>
        <p:sp>
          <p:nvSpPr>
            <p:cNvPr id="9" name="Triangle isocèle 8"/>
            <p:cNvSpPr/>
            <p:nvPr/>
          </p:nvSpPr>
          <p:spPr>
            <a:xfrm>
              <a:off x="651106" y="504126"/>
              <a:ext cx="71471" cy="71452"/>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9462" name="ZoneTexte 9"/>
          <p:cNvSpPr txBox="1">
            <a:spLocks noChangeArrowheads="1"/>
          </p:cNvSpPr>
          <p:nvPr/>
        </p:nvSpPr>
        <p:spPr bwMode="auto">
          <a:xfrm>
            <a:off x="625475" y="528638"/>
            <a:ext cx="309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defRPr>
            </a:lvl9pPr>
          </a:lstStyle>
          <a:p>
            <a:pPr eaLnBrk="1" hangingPunct="1"/>
            <a:r>
              <a:rPr lang="fr-FR" altLang="fr-FR" sz="1400" b="1">
                <a:solidFill>
                  <a:schemeClr val="bg1"/>
                </a:solidFill>
              </a:rPr>
              <a:t>II.</a:t>
            </a:r>
          </a:p>
        </p:txBody>
      </p:sp>
      <p:sp>
        <p:nvSpPr>
          <p:cNvPr id="19463" name="Espace réservé du contenu 4"/>
          <p:cNvSpPr txBox="1">
            <a:spLocks/>
          </p:cNvSpPr>
          <p:nvPr/>
        </p:nvSpPr>
        <p:spPr bwMode="auto">
          <a:xfrm>
            <a:off x="1058863" y="2168525"/>
            <a:ext cx="7605712"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93675" indent="-193675">
              <a:spcBef>
                <a:spcPts val="6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1pPr>
            <a:lvl2pPr marL="611188" indent="-179388">
              <a:spcBef>
                <a:spcPts val="300"/>
              </a:spcBef>
              <a:buClr>
                <a:schemeClr val="accent1"/>
              </a:buClr>
              <a:buSzPct val="70000"/>
              <a:buFont typeface="Wingdings 2" panose="05020102010507070707" pitchFamily="18" charset="2"/>
              <a:buChar char=""/>
              <a:defRPr sz="1400">
                <a:solidFill>
                  <a:srgbClr val="404040"/>
                </a:solidFill>
                <a:latin typeface="Arial Narrow" panose="020B0606020202030204" pitchFamily="34" charset="0"/>
                <a:cs typeface="Arial" panose="020B0604020202020204" pitchFamily="34" charset="0"/>
              </a:defRPr>
            </a:lvl2pPr>
            <a:lvl3pPr marL="1079500" indent="-179388">
              <a:spcBef>
                <a:spcPts val="300"/>
              </a:spcBef>
              <a:buClr>
                <a:schemeClr val="accent1"/>
              </a:buClr>
              <a:buSzPct val="70000"/>
              <a:buBlip>
                <a:blip r:embed="rId2"/>
              </a:buBlip>
              <a:defRPr sz="1200">
                <a:solidFill>
                  <a:srgbClr val="404040"/>
                </a:solidFill>
                <a:latin typeface="Arial Narrow" panose="020B0606020202030204" pitchFamily="34" charset="0"/>
                <a:cs typeface="Arial" panose="020B0604020202020204" pitchFamily="34" charset="0"/>
              </a:defRPr>
            </a:lvl3pPr>
            <a:lvl4pPr marL="1439863" indent="-179388">
              <a:spcBef>
                <a:spcPts val="300"/>
              </a:spcBef>
              <a:buClr>
                <a:schemeClr val="accent1"/>
              </a:buClr>
              <a:buSzPct val="70000"/>
              <a:buFont typeface="Arial" panose="020B0604020202020204" pitchFamily="34" charset="0"/>
              <a:buChar char="-"/>
              <a:defRPr sz="1100">
                <a:solidFill>
                  <a:srgbClr val="404040"/>
                </a:solidFill>
                <a:latin typeface="Arial Narrow" panose="020B0606020202030204" pitchFamily="34" charset="0"/>
                <a:cs typeface="Arial" panose="020B0604020202020204" pitchFamily="34" charset="0"/>
              </a:defRPr>
            </a:lvl4pPr>
            <a:lvl5pPr marL="1798638" indent="-179388">
              <a:spcBef>
                <a:spcPts val="300"/>
              </a:spcBef>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5pPr>
            <a:lvl6pPr marL="22558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6pPr>
            <a:lvl7pPr marL="27130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7pPr>
            <a:lvl8pPr marL="31702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8pPr>
            <a:lvl9pPr marL="3627438" indent="-179388" eaLnBrk="0" fontAlgn="base" hangingPunct="0">
              <a:spcBef>
                <a:spcPts val="300"/>
              </a:spcBef>
              <a:spcAft>
                <a:spcPct val="0"/>
              </a:spcAft>
              <a:buClr>
                <a:srgbClr val="EA4E55"/>
              </a:buClr>
              <a:buSzPct val="60000"/>
              <a:buFont typeface="Arial Narrow" panose="020B0606020202030204" pitchFamily="34" charset="0"/>
              <a:buChar char="›"/>
              <a:defRPr sz="1100">
                <a:solidFill>
                  <a:srgbClr val="404040"/>
                </a:solidFill>
                <a:latin typeface="Arial Narrow" panose="020B0606020202030204" pitchFamily="34" charset="0"/>
                <a:cs typeface="Arial" panose="020B0604020202020204" pitchFamily="34" charset="0"/>
              </a:defRPr>
            </a:lvl9pPr>
          </a:lstStyle>
          <a:p>
            <a:pPr eaLnBrk="1" hangingPunct="1"/>
            <a:endParaRPr lang="fr-FR" altLang="fr-FR"/>
          </a:p>
        </p:txBody>
      </p:sp>
      <p:grpSp>
        <p:nvGrpSpPr>
          <p:cNvPr id="19464" name="Groupe 11"/>
          <p:cNvGrpSpPr>
            <a:grpSpLocks/>
          </p:cNvGrpSpPr>
          <p:nvPr/>
        </p:nvGrpSpPr>
        <p:grpSpPr bwMode="auto">
          <a:xfrm>
            <a:off x="717550" y="1112838"/>
            <a:ext cx="7927975" cy="541337"/>
            <a:chOff x="718050" y="1062688"/>
            <a:chExt cx="7926938" cy="540883"/>
          </a:xfrm>
        </p:grpSpPr>
        <p:sp>
          <p:nvSpPr>
            <p:cNvPr id="14" name="Espace réservé du texte 2"/>
            <p:cNvSpPr txBox="1">
              <a:spLocks/>
            </p:cNvSpPr>
            <p:nvPr/>
          </p:nvSpPr>
          <p:spPr>
            <a:xfrm>
              <a:off x="1287888" y="1062688"/>
              <a:ext cx="7357100" cy="540883"/>
            </a:xfrm>
            <a:prstGeom prst="rect">
              <a:avLst/>
            </a:prstGeom>
          </p:spPr>
          <p:txBody>
            <a:bodyPr lIns="0" tIns="0" rIns="0" bIns="0" anchor="ctr">
              <a:normAutofit/>
            </a:bodyPr>
            <a:lstStyle>
              <a:defPPr marR="0" lvl="0" algn="l" rtl="0">
                <a:lnSpc>
                  <a:spcPct val="100000"/>
                </a:lnSpc>
                <a:spcBef>
                  <a:spcPts val="0"/>
                </a:spcBef>
                <a:spcAft>
                  <a:spcPts val="0"/>
                </a:spcAft>
                <a:defRPr lang="fr-FR"/>
              </a:defPPr>
              <a:lvl1pPr marR="0" lvl="0" indent="0">
                <a:lnSpc>
                  <a:spcPct val="100000"/>
                </a:lnSpc>
                <a:spcBef>
                  <a:spcPts val="0"/>
                </a:spcBef>
                <a:spcAft>
                  <a:spcPts val="0"/>
                </a:spcAft>
                <a:buClr>
                  <a:srgbClr val="B24388"/>
                </a:buClr>
                <a:buFont typeface="Cambria Math" panose="02040503050406030204" pitchFamily="18" charset="0"/>
                <a:buNone/>
                <a:defRPr sz="1600" b="1" i="0" u="none" strike="noStrike" kern="0" cap="none">
                  <a:solidFill>
                    <a:schemeClr val="accent1"/>
                  </a:solidFill>
                  <a:latin typeface="Arial Narrow" panose="020B0606020202030204" pitchFamily="34" charset="0"/>
                  <a:ea typeface="Arial"/>
                  <a:cs typeface="Arial"/>
                </a:defRPr>
              </a:lvl1pPr>
              <a:lvl2pPr marL="541338" marR="0" lvl="1" indent="-204788">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38" marR="0" lvl="2" indent="-198438">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225" marR="0" lvl="3" indent="-196850">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eaLnBrk="1" fontAlgn="auto" hangingPunct="1">
                <a:defRPr/>
              </a:pPr>
              <a:r>
                <a:rPr lang="fr-FR" dirty="0">
                  <a:solidFill>
                    <a:schemeClr val="tx1">
                      <a:lumMod val="75000"/>
                      <a:lumOff val="25000"/>
                    </a:schemeClr>
                  </a:solidFill>
                  <a:sym typeface="Arial"/>
                </a:rPr>
                <a:t>Récupérer les cartes Tempo accumulées dans le GAB</a:t>
              </a:r>
            </a:p>
          </p:txBody>
        </p:sp>
        <p:sp>
          <p:nvSpPr>
            <p:cNvPr id="15" name="Espace réservé du texte 8"/>
            <p:cNvSpPr txBox="1">
              <a:spLocks/>
            </p:cNvSpPr>
            <p:nvPr/>
          </p:nvSpPr>
          <p:spPr>
            <a:xfrm>
              <a:off x="718050" y="1153099"/>
              <a:ext cx="431744" cy="360061"/>
            </a:xfrm>
            <a:prstGeom prst="rect">
              <a:avLst/>
            </a:prstGeom>
            <a:solidFill>
              <a:schemeClr val="accent4"/>
            </a:solidFill>
            <a:ln w="38100">
              <a:noFill/>
            </a:ln>
          </p:spPr>
          <p:txBody>
            <a:bodyPr wrap="none" lIns="72000" tIns="0" rIns="72000" bIns="0" anchor="ct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rgbClr val="B24388"/>
                </a:buClr>
                <a:buFont typeface="Cambria Math" panose="02040503050406030204" pitchFamily="18" charset="0"/>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fontAlgn="auto">
                <a:defRPr/>
              </a:pPr>
              <a:r>
                <a:rPr sz="2400" kern="0">
                  <a:solidFill>
                    <a:schemeClr val="bg1"/>
                  </a:solidFill>
                </a:rPr>
                <a:t>03</a:t>
              </a: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1_Thème Office">
  <a:themeElements>
    <a:clrScheme name="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EGEE">
      <a:majorFont>
        <a:latin typeface="Arial Narrow"/>
        <a:ea typeface=""/>
        <a:cs typeface=""/>
      </a:majorFont>
      <a:minorFont>
        <a:latin typeface="Arial Narrow"/>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1280</TotalTime>
  <Words>1063</Words>
  <Application>Microsoft Office PowerPoint</Application>
  <PresentationFormat>Affichage à l'écran (4:3)</PresentationFormat>
  <Paragraphs>146</Paragraphs>
  <Slides>13</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13</vt:i4>
      </vt:variant>
    </vt:vector>
  </HeadingPairs>
  <TitlesOfParts>
    <vt:vector size="23" baseType="lpstr">
      <vt:lpstr>Arial Narrow</vt:lpstr>
      <vt:lpstr>Arial</vt:lpstr>
      <vt:lpstr>Wingdings 2</vt:lpstr>
      <vt:lpstr>Calibri</vt:lpstr>
      <vt:lpstr>Helvetica Neue Medium</vt:lpstr>
      <vt:lpstr>Cambria Math</vt:lpstr>
      <vt:lpstr>Montserrat SemiBold</vt:lpstr>
      <vt:lpstr>Wingdings</vt:lpstr>
      <vt:lpstr>Times New Roman</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sconte</dc:creator>
  <cp:lastModifiedBy>DOLT Helene [CEGEE]</cp:lastModifiedBy>
  <cp:revision>86</cp:revision>
  <cp:lastPrinted>2019-09-13T12:12:34Z</cp:lastPrinted>
  <dcterms:created xsi:type="dcterms:W3CDTF">2013-02-04T10:32:20Z</dcterms:created>
  <dcterms:modified xsi:type="dcterms:W3CDTF">2020-04-28T15:38:30Z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helene.dolt@cegee.caisse-epargne.fr</vt:lpwstr>
  </property>
  <property fmtid="{D5CDD505-2E9C-101B-9397-08002B2CF9AE}" pid="5" name="MSIP_Label_48a19f0c-bea1-442e-a475-ed109d9ec508_SetDate">
    <vt:lpwstr>2020-03-18T08:37:31.3845219Z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