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78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14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72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24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960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91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94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58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074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17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4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D6760-729E-4855-A9D4-919091F252BF}" type="datetimeFigureOut">
              <a:rPr lang="fr-FR" smtClean="0"/>
              <a:t>02/12/2020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F134B-493B-4778-9349-D2E39D1B14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5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ravail-emploi.gouv.fr/le-ministere-en-action/coronavirus-covid-19/protection-des-travailleurs/article/fiches-conseils-metiers-et-guides-pour-les-salaries-et-les-employeurs#services" TargetMode="External"/><Relationship Id="rId13" Type="http://schemas.openxmlformats.org/officeDocument/2006/relationships/hyperlink" Target="https://travail-emploi.gouv.fr/le-ministere-en-action/coronavirus-covid-19/protection-des-travailleurs/article/fiches-conseils-metiers-et-guides-pour-les-salaries-et-les-employeurs#secteurs" TargetMode="External"/><Relationship Id="rId18" Type="http://schemas.openxmlformats.org/officeDocument/2006/relationships/image" Target="../media/image3.png"/><Relationship Id="rId3" Type="http://schemas.openxmlformats.org/officeDocument/2006/relationships/hyperlink" Target="https://travail-emploi.gouv.fr/le-ministere-en-action/coronavirus-covid-19/protection-des-travailleurs/article/fiches-conseils-metiers-et-guides-pour-les-salaries-et-les-employeurs#agriculture" TargetMode="External"/><Relationship Id="rId21" Type="http://schemas.openxmlformats.org/officeDocument/2006/relationships/hyperlink" Target="https://www.secu-independants.fr/cpsti/actualites/actualites-nationales/coronavirus/" TargetMode="External"/><Relationship Id="rId7" Type="http://schemas.openxmlformats.org/officeDocument/2006/relationships/hyperlink" Target="https://travail-emploi.gouv.fr/le-ministere-en-action/coronavirus-covid-19/protection-des-travailleurs/article/fiches-conseils-metiers-et-guides-pour-les-salaries-et-les-employeurs#transports" TargetMode="External"/><Relationship Id="rId12" Type="http://schemas.openxmlformats.org/officeDocument/2006/relationships/hyperlink" Target="https://travail-emploi.gouv.fr/le-ministere-en-action/coronavirus-covid-19/protection-des-travailleurs/article/fiches-conseils-metiers-et-guides-pour-les-salaries-et-les-employeurs#particuliers-employeurs" TargetMode="External"/><Relationship Id="rId17" Type="http://schemas.openxmlformats.org/officeDocument/2006/relationships/hyperlink" Target="https://www.secu-independants.fr/action-sociale/aide-coronavirus/" TargetMode="External"/><Relationship Id="rId2" Type="http://schemas.openxmlformats.org/officeDocument/2006/relationships/hyperlink" Target="https://travail-emploi.gouv.fr/le-ministere-en-action/coronavirus-covid-19/protection-des-travailleurs/article/fiches-conseils-metiers-et-guides-pour-les-salaries-et-les-employeurs#problematiques" TargetMode="External"/><Relationship Id="rId16" Type="http://schemas.openxmlformats.org/officeDocument/2006/relationships/image" Target="../media/image2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ravail-emploi.gouv.fr/le-ministere-en-action/coronavirus-covid-19/protection-des-travailleurs/article/fiches-conseils-metiers-et-guides-pour-les-salaries-et-les-employeurs#industrie" TargetMode="External"/><Relationship Id="rId11" Type="http://schemas.openxmlformats.org/officeDocument/2006/relationships/hyperlink" Target="https://travail-emploi.gouv.fr/le-ministere-en-action/coronavirus-covid-19/protection-des-travailleurs/article/fiches-conseils-metiers-et-guides-pour-les-salaries-et-les-employeurs#btp" TargetMode="External"/><Relationship Id="rId5" Type="http://schemas.openxmlformats.org/officeDocument/2006/relationships/hyperlink" Target="https://travail-emploi.gouv.fr/le-ministere-en-action/coronavirus-covid-19/protection-des-travailleurs/article/fiches-conseils-metiers-et-guides-pour-les-salaries-et-les-employeurs#proprete" TargetMode="External"/><Relationship Id="rId15" Type="http://schemas.openxmlformats.org/officeDocument/2006/relationships/image" Target="../media/image1.png"/><Relationship Id="rId10" Type="http://schemas.openxmlformats.org/officeDocument/2006/relationships/hyperlink" Target="https://travail-emploi.gouv.fr/le-ministere-en-action/coronavirus-covid-19/protection-des-travailleurs/article/fiches-conseils-metiers-et-guides-pour-les-salaries-et-les-employeurs#logistique" TargetMode="External"/><Relationship Id="rId19" Type="http://schemas.openxmlformats.org/officeDocument/2006/relationships/hyperlink" Target="https://www.mesures-covid19.urssaf.fr/" TargetMode="External"/><Relationship Id="rId4" Type="http://schemas.openxmlformats.org/officeDocument/2006/relationships/hyperlink" Target="https://travail-emploi.gouv.fr/le-ministere-en-action/coronavirus-covid-19/protection-des-travailleurs/article/fiches-conseils-metiers-et-guides-pour-les-salaries-et-les-employeurs#commerce" TargetMode="External"/><Relationship Id="rId9" Type="http://schemas.openxmlformats.org/officeDocument/2006/relationships/hyperlink" Target="https://travail-emploi.gouv.fr/le-ministere-en-action/coronavirus-covid-19/protection-des-travailleurs/article/fiches-conseils-metiers-et-guides-pour-les-salaries-et-les-employeurs#hcr" TargetMode="External"/><Relationship Id="rId14" Type="http://schemas.openxmlformats.org/officeDocument/2006/relationships/hyperlink" Target="https://travail-emploi.gouv.fr/le-ministere-en-action/coronavirus-covid-19/protection-des-travailleurs/article/fiches-conseils-metiers-et-guides-pour-les-salaries-et-les-employeur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pots.gouv.fr/portail/files/media/cabcom/covid19/faq_mesures_aide/20201102-nid_13644_faq_dgfip.pdf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onomie.gouv.fr/files/files/directions_services/covid19-soutien-entreprises/faq-mesures-soutien-economiques.pdf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846286" y="3813015"/>
            <a:ext cx="4468353" cy="2793491"/>
            <a:chOff x="4568143" y="3062259"/>
            <a:chExt cx="4468353" cy="2793491"/>
          </a:xfrm>
        </p:grpSpPr>
        <p:grpSp>
          <p:nvGrpSpPr>
            <p:cNvPr id="4" name="Groupe 3"/>
            <p:cNvGrpSpPr/>
            <p:nvPr/>
          </p:nvGrpSpPr>
          <p:grpSpPr>
            <a:xfrm>
              <a:off x="4568143" y="3062259"/>
              <a:ext cx="4468353" cy="2793491"/>
              <a:chOff x="4528490" y="3165481"/>
              <a:chExt cx="4003950" cy="2638638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4528490" y="3165481"/>
                <a:ext cx="3999769" cy="391171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Pour </a:t>
                </a:r>
                <a:r>
                  <a:rPr lang="fr-FR" sz="10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aider les employeurs et les salariés </a:t>
                </a:r>
                <a:r>
                  <a:rPr lang="fr-FR" sz="1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dans la mise en œuvre des mesures de </a:t>
                </a:r>
                <a:r>
                  <a:rPr lang="fr-FR" sz="10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protection </a:t>
                </a:r>
                <a:r>
                  <a:rPr lang="fr-FR" sz="1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contre le </a:t>
                </a:r>
                <a:r>
                  <a:rPr lang="fr-FR" sz="10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COVID-19</a:t>
                </a:r>
                <a:endParaRPr lang="fr-FR" sz="10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528490" y="3681896"/>
                <a:ext cx="4003950" cy="2122223"/>
              </a:xfrm>
              <a:prstGeom prst="rect">
                <a:avLst/>
              </a:prstGeom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000" b="1" dirty="0"/>
                  <a:t>Fiches conseils métiers éditées par le ministère du Travail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2"/>
                  </a:rPr>
                  <a:t>Problématiques communes à tous les métiers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3"/>
                  </a:rPr>
                  <a:t>Agriculture, élevage, agroalimentaire, jardins et espaces verts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4"/>
                  </a:rPr>
                  <a:t>Commerce de détail, restauration, hôtellerie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5"/>
                  </a:rPr>
                  <a:t>Propreté, réparation, maintenance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6"/>
                  </a:rPr>
                  <a:t>Industrie, production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7"/>
                  </a:rPr>
                  <a:t>Transports, logistique</a:t>
                </a:r>
                <a:r>
                  <a:rPr lang="fr-FR" sz="1000" dirty="0"/>
                  <a:t/>
                </a:r>
                <a:br>
                  <a:rPr lang="fr-FR" sz="1000" dirty="0"/>
                </a:br>
                <a:r>
                  <a:rPr lang="fr-FR" sz="1000" dirty="0">
                    <a:hlinkClick r:id="rId8"/>
                  </a:rPr>
                  <a:t>Autres services</a:t>
                </a:r>
                <a:endParaRPr lang="fr-FR" sz="1000" dirty="0"/>
              </a:p>
              <a:p>
                <a:r>
                  <a:rPr lang="fr-FR" sz="1000" b="1" u="sng" dirty="0"/>
                  <a:t>Guides édités par les organisations professionnelles</a:t>
                </a:r>
                <a:r>
                  <a:rPr lang="fr-FR" sz="1000" u="sng" dirty="0"/>
                  <a:t/>
                </a:r>
                <a:br>
                  <a:rPr lang="fr-FR" sz="1000" u="sng" dirty="0"/>
                </a:br>
                <a:r>
                  <a:rPr lang="fr-FR" sz="1000" u="sng" dirty="0">
                    <a:hlinkClick r:id="rId9"/>
                  </a:rPr>
                  <a:t>Tourisme / Hôtels, cafés, restaurants</a:t>
                </a:r>
                <a:r>
                  <a:rPr lang="fr-FR" sz="1000" u="sng" dirty="0"/>
                  <a:t/>
                </a:r>
                <a:br>
                  <a:rPr lang="fr-FR" sz="1000" u="sng" dirty="0"/>
                </a:br>
                <a:r>
                  <a:rPr lang="fr-FR" sz="1000" u="sng" dirty="0">
                    <a:hlinkClick r:id="rId10"/>
                  </a:rPr>
                  <a:t>Transports, logistique, réparation cycles et auto</a:t>
                </a:r>
                <a:r>
                  <a:rPr lang="fr-FR" sz="1000" u="sng" dirty="0"/>
                  <a:t/>
                </a:r>
                <a:br>
                  <a:rPr lang="fr-FR" sz="1000" u="sng" dirty="0"/>
                </a:br>
                <a:r>
                  <a:rPr lang="fr-FR" sz="1000" u="sng" dirty="0">
                    <a:hlinkClick r:id="rId11"/>
                  </a:rPr>
                  <a:t>BTP, construction, matériaux</a:t>
                </a:r>
                <a:r>
                  <a:rPr lang="fr-FR" sz="1000" u="sng" dirty="0"/>
                  <a:t/>
                </a:r>
                <a:br>
                  <a:rPr lang="fr-FR" sz="1000" u="sng" dirty="0"/>
                </a:br>
                <a:r>
                  <a:rPr lang="fr-FR" sz="1000" u="sng" dirty="0">
                    <a:hlinkClick r:id="rId12"/>
                  </a:rPr>
                  <a:t>Particuliers employeurs et emploi à domicile</a:t>
                </a:r>
                <a:r>
                  <a:rPr lang="fr-FR" sz="1000" u="sng" dirty="0"/>
                  <a:t/>
                </a:r>
                <a:br>
                  <a:rPr lang="fr-FR" sz="1000" u="sng" dirty="0"/>
                </a:br>
                <a:r>
                  <a:rPr lang="fr-FR" sz="1000" u="sng" dirty="0">
                    <a:hlinkClick r:id="rId13"/>
                  </a:rPr>
                  <a:t>Autres </a:t>
                </a:r>
                <a:r>
                  <a:rPr lang="fr-FR" sz="1000" u="sng" dirty="0" smtClean="0">
                    <a:hlinkClick r:id="rId13"/>
                  </a:rPr>
                  <a:t>secteurs</a:t>
                </a:r>
                <a:endParaRPr lang="fr-FR" sz="1000" u="sng" dirty="0"/>
              </a:p>
            </p:txBody>
          </p:sp>
        </p:grpSp>
        <p:pic>
          <p:nvPicPr>
            <p:cNvPr id="16" name="Image 15" descr="카페,블로그, 페이스북 등 특정 게시물 주소복사 방법 :: '국경없는 언어문화 지식나눔 NGO' | 조인 ...">
              <a:hlinkClick r:id="rId14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1351">
              <a:off x="7824857" y="3862919"/>
              <a:ext cx="1015985" cy="1015985"/>
            </a:xfrm>
            <a:prstGeom prst="rect">
              <a:avLst/>
            </a:prstGeom>
          </p:spPr>
        </p:pic>
      </p:grpSp>
      <p:grpSp>
        <p:nvGrpSpPr>
          <p:cNvPr id="21" name="Groupe 20"/>
          <p:cNvGrpSpPr/>
          <p:nvPr/>
        </p:nvGrpSpPr>
        <p:grpSpPr>
          <a:xfrm>
            <a:off x="6135520" y="715787"/>
            <a:ext cx="4846109" cy="2870241"/>
            <a:chOff x="4563477" y="410203"/>
            <a:chExt cx="4473020" cy="2537590"/>
          </a:xfrm>
        </p:grpSpPr>
        <p:grpSp>
          <p:nvGrpSpPr>
            <p:cNvPr id="10" name="Groupe 9"/>
            <p:cNvGrpSpPr/>
            <p:nvPr/>
          </p:nvGrpSpPr>
          <p:grpSpPr>
            <a:xfrm>
              <a:off x="4563477" y="410203"/>
              <a:ext cx="4473020" cy="2537590"/>
              <a:chOff x="4563477" y="254821"/>
              <a:chExt cx="4473020" cy="2537590"/>
            </a:xfrm>
            <a:solidFill>
              <a:schemeClr val="accent4">
                <a:lumMod val="60000"/>
                <a:lumOff val="40000"/>
              </a:schemeClr>
            </a:solidFill>
          </p:grpSpPr>
          <p:pic>
            <p:nvPicPr>
              <p:cNvPr id="11" name="Image 10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68143" y="690003"/>
                <a:ext cx="4468354" cy="2102408"/>
              </a:xfrm>
              <a:prstGeom prst="rect">
                <a:avLst/>
              </a:prstGeom>
              <a:grpFill/>
              <a:ln w="28575">
                <a:solidFill>
                  <a:srgbClr val="7030A0"/>
                </a:solidFill>
              </a:ln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4563477" y="254821"/>
                <a:ext cx="4468353" cy="326528"/>
              </a:xfrm>
              <a:prstGeom prst="rect">
                <a:avLst/>
              </a:prstGeom>
              <a:grpFill/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Autres dispositifs d’aides en cours </a:t>
                </a:r>
                <a:endParaRPr lang="fr-FR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8" name="Image 17" descr="카페,블로그, 페이스북 등 특정 게시물 주소복사 방법 :: '국경없는 언어문화 지식나눔 NGO' | 조인 ...">
              <a:hlinkClick r:id="rId17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1351">
              <a:off x="7548182" y="772996"/>
              <a:ext cx="1015985" cy="1015985"/>
            </a:xfrm>
            <a:prstGeom prst="rect">
              <a:avLst/>
            </a:prstGeom>
          </p:spPr>
        </p:pic>
      </p:grpSp>
      <p:grpSp>
        <p:nvGrpSpPr>
          <p:cNvPr id="23" name="Groupe 22"/>
          <p:cNvGrpSpPr/>
          <p:nvPr/>
        </p:nvGrpSpPr>
        <p:grpSpPr>
          <a:xfrm>
            <a:off x="888061" y="718809"/>
            <a:ext cx="4384802" cy="2870241"/>
            <a:chOff x="534942" y="3632597"/>
            <a:chExt cx="3890188" cy="2456816"/>
          </a:xfrm>
        </p:grpSpPr>
        <p:grpSp>
          <p:nvGrpSpPr>
            <p:cNvPr id="13" name="Groupe 12"/>
            <p:cNvGrpSpPr/>
            <p:nvPr/>
          </p:nvGrpSpPr>
          <p:grpSpPr>
            <a:xfrm>
              <a:off x="534942" y="3632597"/>
              <a:ext cx="3890188" cy="2456816"/>
              <a:chOff x="534942" y="3477215"/>
              <a:chExt cx="3890188" cy="2456816"/>
            </a:xfrm>
          </p:grpSpPr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9552" y="3945888"/>
                <a:ext cx="3885577" cy="1988143"/>
              </a:xfrm>
              <a:prstGeom prst="rect">
                <a:avLst/>
              </a:prstGeom>
              <a:ln w="28575">
                <a:solidFill>
                  <a:srgbClr val="7030A0"/>
                </a:solidFill>
              </a:ln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534942" y="3477215"/>
                <a:ext cx="3890188" cy="342479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10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Plateforme Urssaf détaillant </a:t>
                </a:r>
                <a:r>
                  <a:rPr lang="fr-FR" sz="1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les mesures exceptionnelles d’aide pour </a:t>
                </a:r>
                <a:endParaRPr lang="fr-FR" sz="1000" dirty="0" smtClean="0">
                  <a:solidFill>
                    <a:srgbClr val="C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fr-FR" sz="10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les </a:t>
                </a:r>
                <a:r>
                  <a:rPr lang="fr-FR" sz="1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entreprises et les travailleurs indépendants</a:t>
                </a:r>
                <a:r>
                  <a:rPr lang="fr-FR" sz="1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fr-FR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9" name="Image 18" descr="카페,블로그, 페이스북 등 특정 게시물 주소복사 방법 :: '국경없는 언어문화 지식나눔 NGO' | 조인 ...">
              <a:hlinkClick r:id="rId19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1351">
              <a:off x="3034795" y="4075193"/>
              <a:ext cx="1015985" cy="1015985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1834828" y="16161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Artisan, commerçant ou profession libérale : les aides en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cours de l’État 1/2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6135520" y="3756410"/>
            <a:ext cx="4889138" cy="2850096"/>
            <a:chOff x="534942" y="384735"/>
            <a:chExt cx="3896559" cy="2993354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41314" y="943833"/>
              <a:ext cx="3890187" cy="2434256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</p:pic>
        <p:sp>
          <p:nvSpPr>
            <p:cNvPr id="28" name="Rectangle 27"/>
            <p:cNvSpPr/>
            <p:nvPr/>
          </p:nvSpPr>
          <p:spPr>
            <a:xfrm>
              <a:off x="534942" y="384735"/>
              <a:ext cx="3890187" cy="45254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1100" dirty="0" smtClean="0">
                  <a:solidFill>
                    <a:srgbClr val="C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Aide proposée </a:t>
              </a:r>
              <a:r>
                <a:rPr lang="fr-FR" sz="1100" dirty="0">
                  <a:solidFill>
                    <a:srgbClr val="C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par le Conseil de la protection sociale des travailleurs indépendants (CPSTI) </a:t>
              </a:r>
              <a:r>
                <a:rPr lang="fr-FR" sz="1100" dirty="0" smtClean="0">
                  <a:solidFill>
                    <a:srgbClr val="C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pour les commerces obligés à rester fermé</a:t>
              </a:r>
              <a:endParaRPr lang="fr-FR" sz="1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9" name="Image 28" descr="카페,블로그, 페이스북 등 특정 게시물 주소복사 방법 :: '국경없는 언어문화 지식나눔 NGO' | 조인 ...">
            <a:hlinkClick r:id="rId21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1351">
            <a:off x="9689315" y="4648635"/>
            <a:ext cx="1151193" cy="102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457200" y="1345666"/>
            <a:ext cx="4864099" cy="3200401"/>
            <a:chOff x="439205" y="740552"/>
            <a:chExt cx="4983168" cy="3272648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205" y="1230099"/>
              <a:ext cx="4983168" cy="2783101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</p:pic>
        <p:sp>
          <p:nvSpPr>
            <p:cNvPr id="5" name="Rectangle 4"/>
            <p:cNvSpPr/>
            <p:nvPr/>
          </p:nvSpPr>
          <p:spPr>
            <a:xfrm>
              <a:off x="439205" y="740552"/>
              <a:ext cx="4983168" cy="267516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pPr lvl="0"/>
              <a:r>
                <a:rPr lang="fr-FR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Mesures d'aide </a:t>
              </a:r>
              <a:r>
                <a:rPr lang="fr-FR" sz="11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Entreprise: Actions </a:t>
              </a:r>
              <a:r>
                <a:rPr lang="fr-FR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mises en œuvre par la DGFiP</a:t>
              </a:r>
            </a:p>
          </p:txBody>
        </p:sp>
        <p:pic>
          <p:nvPicPr>
            <p:cNvPr id="6" name="Image 5" descr="카페,블로그, 페이스북 등 특정 게시물 주소복사 방법 :: '국경없는 언어문화 지식나눔 NGO' | 조인 ...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1351">
              <a:off x="2358208" y="1845219"/>
              <a:ext cx="1145161" cy="1186952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6210300" y="1358366"/>
            <a:ext cx="5245100" cy="3187701"/>
            <a:chOff x="5582203" y="2877812"/>
            <a:chExt cx="5103031" cy="2506988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82203" y="3244334"/>
              <a:ext cx="5103031" cy="2140466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5582204" y="2877812"/>
              <a:ext cx="5103030" cy="217848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fr-FR" sz="12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Mesures de soutien de l’Economie</a:t>
              </a:r>
            </a:p>
          </p:txBody>
        </p:sp>
        <p:pic>
          <p:nvPicPr>
            <p:cNvPr id="11" name="Image 10" descr="카페,블로그, 페이스북 등 특정 게시물 주소복사 방법 :: '국경없는 언어문화 지식나눔 NGO' | 조인 ...">
              <a:hlinkClick r:id="rId6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01351">
              <a:off x="8168057" y="3775593"/>
              <a:ext cx="1053519" cy="915105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831251" y="47911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Artisan, commerçant ou profession libérale : les aides en </a:t>
            </a:r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cours de l’État 2/2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755" y="4879506"/>
            <a:ext cx="5267895" cy="1762720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03005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113</Words>
  <Application>Microsoft Office PowerPoint</Application>
  <PresentationFormat>Grand écran</PresentationFormat>
  <Paragraphs>11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REFFORT Didier [CEGEE]</dc:creator>
  <cp:lastModifiedBy>REFFORT Didier [CEGEE]</cp:lastModifiedBy>
  <cp:revision>6</cp:revision>
  <dcterms:created xsi:type="dcterms:W3CDTF">2020-12-02T07:52:35Z</dcterms:created>
  <dcterms:modified xsi:type="dcterms:W3CDTF">2020-12-02T08:45:30Z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didier.reffort@cegee.caisse-epargne.fr</vt:lpwstr>
  </property>
  <property fmtid="{D5CDD505-2E9C-101B-9397-08002B2CF9AE}" pid="5" name="MSIP_Label_48a19f0c-bea1-442e-a475-ed109d9ec508_SetDate">
    <vt:lpwstr>2020-12-02T08:40:02.8301381Z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