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56"/>
  </p:notesMasterIdLst>
  <p:handoutMasterIdLst>
    <p:handoutMasterId r:id="rId57"/>
  </p:handoutMasterIdLst>
  <p:sldIdLst>
    <p:sldId id="286" r:id="rId13"/>
    <p:sldId id="289" r:id="rId14"/>
    <p:sldId id="419" r:id="rId15"/>
    <p:sldId id="456" r:id="rId16"/>
    <p:sldId id="418" r:id="rId17"/>
    <p:sldId id="455" r:id="rId18"/>
    <p:sldId id="460" r:id="rId19"/>
    <p:sldId id="458" r:id="rId20"/>
    <p:sldId id="406" r:id="rId21"/>
    <p:sldId id="421" r:id="rId22"/>
    <p:sldId id="422" r:id="rId23"/>
    <p:sldId id="420" r:id="rId24"/>
    <p:sldId id="425" r:id="rId25"/>
    <p:sldId id="423" r:id="rId26"/>
    <p:sldId id="424" r:id="rId27"/>
    <p:sldId id="459" r:id="rId28"/>
    <p:sldId id="426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7" r:id="rId38"/>
    <p:sldId id="438" r:id="rId39"/>
    <p:sldId id="439" r:id="rId40"/>
    <p:sldId id="440" r:id="rId41"/>
    <p:sldId id="441" r:id="rId42"/>
    <p:sldId id="442" r:id="rId43"/>
    <p:sldId id="443" r:id="rId44"/>
    <p:sldId id="444" r:id="rId45"/>
    <p:sldId id="445" r:id="rId46"/>
    <p:sldId id="446" r:id="rId47"/>
    <p:sldId id="447" r:id="rId48"/>
    <p:sldId id="448" r:id="rId49"/>
    <p:sldId id="449" r:id="rId50"/>
    <p:sldId id="450" r:id="rId51"/>
    <p:sldId id="451" r:id="rId52"/>
    <p:sldId id="452" r:id="rId53"/>
    <p:sldId id="453" r:id="rId54"/>
    <p:sldId id="454" r:id="rId5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DE6225"/>
    <a:srgbClr val="581D41"/>
    <a:srgbClr val="F7DAAF"/>
    <a:srgbClr val="A79C86"/>
    <a:srgbClr val="EA9922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 varScale="1">
        <p:scale>
          <a:sx n="105" d="100"/>
          <a:sy n="105" d="100"/>
        </p:scale>
        <p:origin x="1506" y="10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62" y="102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5EF99B-B101-4932-AC70-3CF0AD6977C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3B66D4E-B1DE-4E52-B442-77DADF1941D6}">
      <dgm:prSet phldrT="[Texte]"/>
      <dgm:spPr>
        <a:xfrm>
          <a:off x="5357" y="268181"/>
          <a:ext cx="1601390" cy="960834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Saisir ADE</a:t>
          </a:r>
          <a:endParaRPr lang="fr-FR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739C5EB-45A1-48B7-B515-A307903E1BF2}" type="parTrans" cxnId="{45418FA5-FD8A-4FD8-85BA-EB9F52788215}">
      <dgm:prSet/>
      <dgm:spPr/>
      <dgm:t>
        <a:bodyPr/>
        <a:lstStyle/>
        <a:p>
          <a:endParaRPr lang="fr-FR"/>
        </a:p>
      </dgm:t>
    </dgm:pt>
    <dgm:pt modelId="{9CB8BD05-7B57-4004-831B-928D69B3465A}" type="sibTrans" cxnId="{45418FA5-FD8A-4FD8-85BA-EB9F52788215}">
      <dgm:prSet/>
      <dgm:spPr>
        <a:xfrm rot="21573229">
          <a:off x="1768405" y="541197"/>
          <a:ext cx="342733" cy="397144"/>
        </a:xfrm>
        <a:prstGeom prst="rightArrow">
          <a:avLst>
            <a:gd name="adj1" fmla="val 60000"/>
            <a:gd name="adj2" fmla="val 50000"/>
          </a:avLst>
        </a:prstGeom>
        <a:solidFill>
          <a:srgbClr val="581D7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FR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0AB0CF8-FAF3-4F54-AC45-1938246D0FFF}">
      <dgm:prSet phldrT="[Texte]"/>
      <dgm:spPr>
        <a:xfrm>
          <a:off x="2253396" y="250675"/>
          <a:ext cx="1601390" cy="960834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Demande avenant</a:t>
          </a:r>
          <a:endParaRPr lang="fr-FR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554FF1-E36D-4FE6-810B-9A06054EBCB3}" type="parTrans" cxnId="{AF1F529E-3220-4009-B24A-7489F09FF580}">
      <dgm:prSet/>
      <dgm:spPr/>
      <dgm:t>
        <a:bodyPr/>
        <a:lstStyle/>
        <a:p>
          <a:endParaRPr lang="fr-FR"/>
        </a:p>
      </dgm:t>
    </dgm:pt>
    <dgm:pt modelId="{157FC06D-8E94-4880-8912-F2C690FAA5C1}" type="sibTrans" cxnId="{AF1F529E-3220-4009-B24A-7489F09FF580}">
      <dgm:prSet/>
      <dgm:spPr>
        <a:xfrm rot="26916">
          <a:off x="4013397" y="541347"/>
          <a:ext cx="336276" cy="397144"/>
        </a:xfrm>
        <a:prstGeom prst="rightArrow">
          <a:avLst>
            <a:gd name="adj1" fmla="val 60000"/>
            <a:gd name="adj2" fmla="val 50000"/>
          </a:avLst>
        </a:prstGeom>
        <a:solidFill>
          <a:srgbClr val="581D7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fr-FR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C26DD2FF-BE28-42A9-926A-62C0B5F60C1B}">
      <dgm:prSet phldrT="[Texte]"/>
      <dgm:spPr>
        <a:xfrm>
          <a:off x="4489251" y="268181"/>
          <a:ext cx="1601390" cy="960834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fr-FR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Avenant au crédit</a:t>
          </a:r>
          <a:endParaRPr lang="fr-FR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9D9413C-BD69-403D-8194-E0EFAE048EDE}" type="parTrans" cxnId="{3C9A99ED-C8EE-4906-B770-2111D41361B8}">
      <dgm:prSet/>
      <dgm:spPr/>
      <dgm:t>
        <a:bodyPr/>
        <a:lstStyle/>
        <a:p>
          <a:endParaRPr lang="fr-FR"/>
        </a:p>
      </dgm:t>
    </dgm:pt>
    <dgm:pt modelId="{7F2CF6B4-FAF2-4E94-BCB6-A3CCCE402A91}" type="sibTrans" cxnId="{3C9A99ED-C8EE-4906-B770-2111D41361B8}">
      <dgm:prSet/>
      <dgm:spPr/>
      <dgm:t>
        <a:bodyPr/>
        <a:lstStyle/>
        <a:p>
          <a:endParaRPr lang="fr-FR"/>
        </a:p>
      </dgm:t>
    </dgm:pt>
    <dgm:pt modelId="{E0C83C64-83C0-4222-A0B9-9959DFECCA3B}" type="pres">
      <dgm:prSet presAssocID="{DA5EF99B-B101-4932-AC70-3CF0AD6977C7}" presName="Name0" presStyleCnt="0">
        <dgm:presLayoutVars>
          <dgm:dir/>
          <dgm:resizeHandles val="exact"/>
        </dgm:presLayoutVars>
      </dgm:prSet>
      <dgm:spPr/>
    </dgm:pt>
    <dgm:pt modelId="{C7C21B77-9EE1-44BE-838B-0B13B66F4B1A}" type="pres">
      <dgm:prSet presAssocID="{83B66D4E-B1DE-4E52-B442-77DADF1941D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6EC197-1F8F-4503-9312-85985AFFCF93}" type="pres">
      <dgm:prSet presAssocID="{9CB8BD05-7B57-4004-831B-928D69B3465A}" presName="sibTrans" presStyleLbl="sibTrans2D1" presStyleIdx="0" presStyleCnt="2"/>
      <dgm:spPr/>
      <dgm:t>
        <a:bodyPr/>
        <a:lstStyle/>
        <a:p>
          <a:endParaRPr lang="fr-FR"/>
        </a:p>
      </dgm:t>
    </dgm:pt>
    <dgm:pt modelId="{8DFC61F7-9068-45F4-9734-7E3FFD044667}" type="pres">
      <dgm:prSet presAssocID="{9CB8BD05-7B57-4004-831B-928D69B3465A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9BDAFE6B-37F2-4237-90BA-B6CC5653F68F}" type="pres">
      <dgm:prSet presAssocID="{90AB0CF8-FAF3-4F54-AC45-1938246D0FFF}" presName="node" presStyleLbl="node1" presStyleIdx="1" presStyleCnt="3" custLinFactNeighborX="951" custLinFactNeighborY="-182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D78BA2-E3C2-4F92-BB5D-FC895A9ABF69}" type="pres">
      <dgm:prSet presAssocID="{157FC06D-8E94-4880-8912-F2C690FAA5C1}" presName="sibTrans" presStyleLbl="sibTrans2D1" presStyleIdx="1" presStyleCnt="2"/>
      <dgm:spPr/>
      <dgm:t>
        <a:bodyPr/>
        <a:lstStyle/>
        <a:p>
          <a:endParaRPr lang="fr-FR"/>
        </a:p>
      </dgm:t>
    </dgm:pt>
    <dgm:pt modelId="{06AD7D47-CE40-465F-93CA-D684C446EABA}" type="pres">
      <dgm:prSet presAssocID="{157FC06D-8E94-4880-8912-F2C690FAA5C1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69D515D7-1383-41F2-B119-315EE2633A3B}" type="pres">
      <dgm:prSet presAssocID="{C26DD2FF-BE28-42A9-926A-62C0B5F60C1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65EF68E-1149-4E5F-82F4-F2F8DADB3B53}" type="presOf" srcId="{C26DD2FF-BE28-42A9-926A-62C0B5F60C1B}" destId="{69D515D7-1383-41F2-B119-315EE2633A3B}" srcOrd="0" destOrd="0" presId="urn:microsoft.com/office/officeart/2005/8/layout/process1"/>
    <dgm:cxn modelId="{F22F361D-2E0B-4239-8D78-CDED89FEC460}" type="presOf" srcId="{83B66D4E-B1DE-4E52-B442-77DADF1941D6}" destId="{C7C21B77-9EE1-44BE-838B-0B13B66F4B1A}" srcOrd="0" destOrd="0" presId="urn:microsoft.com/office/officeart/2005/8/layout/process1"/>
    <dgm:cxn modelId="{13594CD6-A492-4F68-B770-9440605A19E6}" type="presOf" srcId="{DA5EF99B-B101-4932-AC70-3CF0AD6977C7}" destId="{E0C83C64-83C0-4222-A0B9-9959DFECCA3B}" srcOrd="0" destOrd="0" presId="urn:microsoft.com/office/officeart/2005/8/layout/process1"/>
    <dgm:cxn modelId="{5E9D4F2F-80EF-419E-862C-11EED1083599}" type="presOf" srcId="{90AB0CF8-FAF3-4F54-AC45-1938246D0FFF}" destId="{9BDAFE6B-37F2-4237-90BA-B6CC5653F68F}" srcOrd="0" destOrd="0" presId="urn:microsoft.com/office/officeart/2005/8/layout/process1"/>
    <dgm:cxn modelId="{B1BCE531-529D-4BDE-90A6-BEBF865D1CE2}" type="presOf" srcId="{157FC06D-8E94-4880-8912-F2C690FAA5C1}" destId="{06AD7D47-CE40-465F-93CA-D684C446EABA}" srcOrd="1" destOrd="0" presId="urn:microsoft.com/office/officeart/2005/8/layout/process1"/>
    <dgm:cxn modelId="{6E0CD003-3EF2-4578-81CA-41960D36CEFD}" type="presOf" srcId="{9CB8BD05-7B57-4004-831B-928D69B3465A}" destId="{466EC197-1F8F-4503-9312-85985AFFCF93}" srcOrd="0" destOrd="0" presId="urn:microsoft.com/office/officeart/2005/8/layout/process1"/>
    <dgm:cxn modelId="{45418FA5-FD8A-4FD8-85BA-EB9F52788215}" srcId="{DA5EF99B-B101-4932-AC70-3CF0AD6977C7}" destId="{83B66D4E-B1DE-4E52-B442-77DADF1941D6}" srcOrd="0" destOrd="0" parTransId="{D739C5EB-45A1-48B7-B515-A307903E1BF2}" sibTransId="{9CB8BD05-7B57-4004-831B-928D69B3465A}"/>
    <dgm:cxn modelId="{11D8B4A8-8B0F-42D9-922F-D54AFAE92CB1}" type="presOf" srcId="{157FC06D-8E94-4880-8912-F2C690FAA5C1}" destId="{76D78BA2-E3C2-4F92-BB5D-FC895A9ABF69}" srcOrd="0" destOrd="0" presId="urn:microsoft.com/office/officeart/2005/8/layout/process1"/>
    <dgm:cxn modelId="{AF1F529E-3220-4009-B24A-7489F09FF580}" srcId="{DA5EF99B-B101-4932-AC70-3CF0AD6977C7}" destId="{90AB0CF8-FAF3-4F54-AC45-1938246D0FFF}" srcOrd="1" destOrd="0" parTransId="{25554FF1-E36D-4FE6-810B-9A06054EBCB3}" sibTransId="{157FC06D-8E94-4880-8912-F2C690FAA5C1}"/>
    <dgm:cxn modelId="{2C97F90A-F7B9-4F5A-835B-DBEFFE1D3666}" type="presOf" srcId="{9CB8BD05-7B57-4004-831B-928D69B3465A}" destId="{8DFC61F7-9068-45F4-9734-7E3FFD044667}" srcOrd="1" destOrd="0" presId="urn:microsoft.com/office/officeart/2005/8/layout/process1"/>
    <dgm:cxn modelId="{3C9A99ED-C8EE-4906-B770-2111D41361B8}" srcId="{DA5EF99B-B101-4932-AC70-3CF0AD6977C7}" destId="{C26DD2FF-BE28-42A9-926A-62C0B5F60C1B}" srcOrd="2" destOrd="0" parTransId="{D9D9413C-BD69-403D-8194-E0EFAE048EDE}" sibTransId="{7F2CF6B4-FAF2-4E94-BCB6-A3CCCE402A91}"/>
    <dgm:cxn modelId="{5E57DB6C-4D7B-47F3-B5C5-00BAA4A392D2}" type="presParOf" srcId="{E0C83C64-83C0-4222-A0B9-9959DFECCA3B}" destId="{C7C21B77-9EE1-44BE-838B-0B13B66F4B1A}" srcOrd="0" destOrd="0" presId="urn:microsoft.com/office/officeart/2005/8/layout/process1"/>
    <dgm:cxn modelId="{15EB2BF5-6CA2-4E46-BBB4-78AA855835ED}" type="presParOf" srcId="{E0C83C64-83C0-4222-A0B9-9959DFECCA3B}" destId="{466EC197-1F8F-4503-9312-85985AFFCF93}" srcOrd="1" destOrd="0" presId="urn:microsoft.com/office/officeart/2005/8/layout/process1"/>
    <dgm:cxn modelId="{9B098F9C-2AA0-4139-A6D4-31C986194C9D}" type="presParOf" srcId="{466EC197-1F8F-4503-9312-85985AFFCF93}" destId="{8DFC61F7-9068-45F4-9734-7E3FFD044667}" srcOrd="0" destOrd="0" presId="urn:microsoft.com/office/officeart/2005/8/layout/process1"/>
    <dgm:cxn modelId="{5C85A5B4-D362-4EDD-9957-391DAA21D8A0}" type="presParOf" srcId="{E0C83C64-83C0-4222-A0B9-9959DFECCA3B}" destId="{9BDAFE6B-37F2-4237-90BA-B6CC5653F68F}" srcOrd="2" destOrd="0" presId="urn:microsoft.com/office/officeart/2005/8/layout/process1"/>
    <dgm:cxn modelId="{D4C5BCDE-207E-4082-A990-16C671696FCD}" type="presParOf" srcId="{E0C83C64-83C0-4222-A0B9-9959DFECCA3B}" destId="{76D78BA2-E3C2-4F92-BB5D-FC895A9ABF69}" srcOrd="3" destOrd="0" presId="urn:microsoft.com/office/officeart/2005/8/layout/process1"/>
    <dgm:cxn modelId="{B5E30EFF-64D9-4734-B5CD-91634FB9D27D}" type="presParOf" srcId="{76D78BA2-E3C2-4F92-BB5D-FC895A9ABF69}" destId="{06AD7D47-CE40-465F-93CA-D684C446EABA}" srcOrd="0" destOrd="0" presId="urn:microsoft.com/office/officeart/2005/8/layout/process1"/>
    <dgm:cxn modelId="{5D0F40A8-DE95-4A83-B20E-CB107A521D39}" type="presParOf" srcId="{E0C83C64-83C0-4222-A0B9-9959DFECCA3B}" destId="{69D515D7-1383-41F2-B119-315EE2633A3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21B77-9EE1-44BE-838B-0B13B66F4B1A}">
      <dsp:nvSpPr>
        <dsp:cNvPr id="0" name=""/>
        <dsp:cNvSpPr/>
      </dsp:nvSpPr>
      <dsp:spPr>
        <a:xfrm>
          <a:off x="5924" y="403102"/>
          <a:ext cx="1770749" cy="1062449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Saisir ADE</a:t>
          </a:r>
          <a:endParaRPr lang="fr-FR" sz="27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7042" y="434220"/>
        <a:ext cx="1708513" cy="1000213"/>
      </dsp:txXfrm>
    </dsp:sp>
    <dsp:sp modelId="{466EC197-1F8F-4503-9312-85985AFFCF93}">
      <dsp:nvSpPr>
        <dsp:cNvPr id="0" name=""/>
        <dsp:cNvSpPr/>
      </dsp:nvSpPr>
      <dsp:spPr>
        <a:xfrm rot="21573229">
          <a:off x="1955426" y="704991"/>
          <a:ext cx="378980" cy="439145"/>
        </a:xfrm>
        <a:prstGeom prst="rightArrow">
          <a:avLst>
            <a:gd name="adj1" fmla="val 60000"/>
            <a:gd name="adj2" fmla="val 50000"/>
          </a:avLst>
        </a:prstGeom>
        <a:solidFill>
          <a:srgbClr val="581D7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5428" y="793263"/>
        <a:ext cx="265286" cy="263487"/>
      </dsp:txXfrm>
    </dsp:sp>
    <dsp:sp modelId="{9BDAFE6B-37F2-4237-90BA-B6CC5653F68F}">
      <dsp:nvSpPr>
        <dsp:cNvPr id="0" name=""/>
        <dsp:cNvSpPr/>
      </dsp:nvSpPr>
      <dsp:spPr>
        <a:xfrm>
          <a:off x="2491709" y="383744"/>
          <a:ext cx="1770749" cy="1062449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Demande avenant</a:t>
          </a:r>
          <a:endParaRPr lang="fr-FR" sz="27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2522827" y="414862"/>
        <a:ext cx="1708513" cy="1000213"/>
      </dsp:txXfrm>
    </dsp:sp>
    <dsp:sp modelId="{76D78BA2-E3C2-4F92-BB5D-FC895A9ABF69}">
      <dsp:nvSpPr>
        <dsp:cNvPr id="0" name=""/>
        <dsp:cNvSpPr/>
      </dsp:nvSpPr>
      <dsp:spPr>
        <a:xfrm rot="26916">
          <a:off x="4437843" y="705157"/>
          <a:ext cx="371840" cy="439145"/>
        </a:xfrm>
        <a:prstGeom prst="rightArrow">
          <a:avLst>
            <a:gd name="adj1" fmla="val 60000"/>
            <a:gd name="adj2" fmla="val 50000"/>
          </a:avLst>
        </a:prstGeom>
        <a:solidFill>
          <a:srgbClr val="581D74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437845" y="792549"/>
        <a:ext cx="260288" cy="263487"/>
      </dsp:txXfrm>
    </dsp:sp>
    <dsp:sp modelId="{69D515D7-1383-41F2-B119-315EE2633A3B}">
      <dsp:nvSpPr>
        <dsp:cNvPr id="0" name=""/>
        <dsp:cNvSpPr/>
      </dsp:nvSpPr>
      <dsp:spPr>
        <a:xfrm>
          <a:off x="4964022" y="403102"/>
          <a:ext cx="1770749" cy="1062449"/>
        </a:xfrm>
        <a:prstGeom prst="roundRect">
          <a:avLst>
            <a:gd name="adj" fmla="val 10000"/>
          </a:avLst>
        </a:prstGeom>
        <a:solidFill>
          <a:srgbClr val="581D7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Avenant au crédit</a:t>
          </a:r>
          <a:endParaRPr lang="fr-FR" sz="27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995140" y="434220"/>
        <a:ext cx="1708513" cy="1000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8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312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59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03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724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76E12-FE50-42E2-B4F0-58703DF1D800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4547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071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467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124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83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629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050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100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826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89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jp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jp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jp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1.jp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1.jp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6817" y="1354138"/>
            <a:ext cx="8542338" cy="451503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70340" y="6370017"/>
            <a:ext cx="2610214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59832" y="6308932"/>
            <a:ext cx="2512026" cy="43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116419"/>
            <a:ext cx="8388932" cy="52827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96901"/>
            <a:ext cx="8388932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0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1188" y="1076739"/>
            <a:ext cx="8388000" cy="5184576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681" y="230917"/>
            <a:ext cx="536494" cy="5547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2382" y="6357563"/>
            <a:ext cx="2477842" cy="42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12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fond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2400" y="1570483"/>
            <a:ext cx="4572000" cy="3717032"/>
          </a:xfrm>
          <a:prstGeom prst="rect">
            <a:avLst/>
          </a:prstGeom>
        </p:spPr>
      </p:pic>
      <p:sp>
        <p:nvSpPr>
          <p:cNvPr id="37" name="Espace réservé du texte 16"/>
          <p:cNvSpPr>
            <a:spLocks noGrp="1"/>
          </p:cNvSpPr>
          <p:nvPr>
            <p:ph type="body" sz="quarter" idx="11" hasCustomPrompt="1"/>
          </p:nvPr>
        </p:nvSpPr>
        <p:spPr>
          <a:xfrm>
            <a:off x="723106" y="359453"/>
            <a:ext cx="8060531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180000" indent="0" algn="l"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2"/>
          </p:nvPr>
        </p:nvSpPr>
        <p:spPr>
          <a:xfrm>
            <a:off x="718050" y="1447800"/>
            <a:ext cx="8064000" cy="4500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accent1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80000" indent="-180000">
              <a:buClr>
                <a:schemeClr val="accent1"/>
              </a:buClr>
              <a:buFont typeface="Arial" panose="020B0604020202020204" pitchFamily="34" charset="0"/>
              <a:buChar char="-"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40000" indent="-180000">
              <a:buClr>
                <a:schemeClr val="accent1"/>
              </a:buClr>
              <a:buFontTx/>
              <a:buBlip>
                <a:blip r:embed="rId3"/>
              </a:buBlip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accent4"/>
              </a:buCl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341406" y="6349525"/>
            <a:ext cx="1615155" cy="384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96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0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image" Target="../media/image11.jp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12.emf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1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9" Type="http://schemas.openxmlformats.org/officeDocument/2006/relationships/image" Target="../media/image1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9" Type="http://schemas.openxmlformats.org/officeDocument/2006/relationships/image" Target="../media/image1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Relationship Id="rId9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05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Hebdo Pro Semaine 1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  <p:sldLayoutId id="214748388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37.png"/><Relationship Id="rId5" Type="http://schemas.openxmlformats.org/officeDocument/2006/relationships/diagramLayout" Target="../diagrams/layout1.xml"/><Relationship Id="rId10" Type="http://schemas.openxmlformats.org/officeDocument/2006/relationships/slide" Target="slide10.xml"/><Relationship Id="rId4" Type="http://schemas.openxmlformats.org/officeDocument/2006/relationships/diagramData" Target="../diagrams/data1.xml"/><Relationship Id="rId9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15/01/2021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952" y="1293598"/>
            <a:ext cx="8534324" cy="51211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endParaRPr lang="fr-FR" sz="3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endParaRPr lang="fr-FR" sz="3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       </a:t>
            </a:r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COMMENT SOUSCRIRE L’ADE SUR LES PRÊTS GARANTIS PAR L’ETAT </a:t>
            </a:r>
            <a:r>
              <a:rPr lang="fr-F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  <a:p>
            <a:pPr lvl="1">
              <a:defRPr/>
            </a:pPr>
            <a:endParaRPr lang="fr-F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Quel taux, quelle durée, quel différé saisir et avec quel process ?</a:t>
            </a:r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Mise en place de l’ADE pour les nouveaux </a:t>
            </a:r>
            <a:r>
              <a:rPr lang="fr-FR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PGE 2021 </a:t>
            </a: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(page 3)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900" b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1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Mise en place de l’ADE </a:t>
            </a:r>
            <a:r>
              <a:rPr lang="fr-FR" sz="1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pour </a:t>
            </a:r>
            <a:r>
              <a:rPr lang="fr-FR" sz="1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</a:t>
            </a:r>
            <a:r>
              <a:rPr lang="fr-FR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PGE en phase </a:t>
            </a:r>
            <a:r>
              <a:rPr lang="fr-FR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 </a:t>
            </a: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(page </a:t>
            </a: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9)</a:t>
            </a:r>
            <a:endParaRPr lang="fr-FR" sz="1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1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Tuto </a:t>
            </a:r>
            <a:r>
              <a:rPr lang="fr-FR" sz="19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MyPrestation</a:t>
            </a: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pour la saisie des avenants ADE (page </a:t>
            </a:r>
            <a:r>
              <a:rPr lang="fr-FR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17</a:t>
            </a: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fr-F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>
              <a:defRPr/>
            </a:pPr>
            <a:endParaRPr lang="fr-F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4000" b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12867" y="6454536"/>
            <a:ext cx="2175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 rot="20738384">
            <a:off x="5081685" y="2084602"/>
            <a:ext cx="2738649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spc="3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ACTUALISATION</a:t>
            </a:r>
          </a:p>
          <a:p>
            <a:pPr algn="ctr"/>
            <a:r>
              <a:rPr lang="fr-FR" sz="2000" b="1" spc="3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Février 2021</a:t>
            </a:r>
            <a:endParaRPr lang="fr-FR" sz="2000" b="1" spc="3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19072" y="581230"/>
            <a:ext cx="3156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" name="Image 10" descr="New Text Overlay Free Stock Photo - Public Domain Pictures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6" b="89538" l="3089" r="97886">
                        <a14:foregroundMark x1="21138" y1="64720" x2="21138" y2="64720"/>
                        <a14:foregroundMark x1="20163" y1="54745" x2="20163" y2="54745"/>
                        <a14:foregroundMark x1="25366" y1="55718" x2="27480" y2="56691"/>
                        <a14:foregroundMark x1="42927" y1="50122" x2="42927" y2="50122"/>
                        <a14:foregroundMark x1="60000" y1="50122" x2="60000" y2="50122"/>
                        <a14:foregroundMark x1="63577" y1="46959" x2="63577" y2="46959"/>
                        <a14:foregroundMark x1="72358" y1="46715" x2="72358" y2="46715"/>
                        <a14:foregroundMark x1="76748" y1="30170" x2="76748" y2="30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2" y="4204142"/>
            <a:ext cx="899352" cy="60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7554" y="273627"/>
            <a:ext cx="8641080" cy="806934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5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nouveaux</a:t>
            </a: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PGE </a:t>
            </a:r>
            <a:r>
              <a:rPr lang="fr-FR" sz="3200" b="1" kern="1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2021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8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369770" y="1537327"/>
            <a:ext cx="8469347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SzPct val="150000"/>
            </a:pP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00B2CB"/>
              </a:buClr>
              <a:defRPr/>
            </a:pPr>
            <a:endParaRPr lang="fr-FR" sz="1600" kern="0" dirty="0" smtClean="0">
              <a:solidFill>
                <a:srgbClr val="000000"/>
              </a:solidFill>
              <a:latin typeface="Arial"/>
            </a:endParaRPr>
          </a:p>
          <a:p>
            <a:pPr lvl="0">
              <a:buClr>
                <a:srgbClr val="00B2CB"/>
              </a:buClr>
              <a:defRPr/>
            </a:pPr>
            <a:endParaRPr lang="fr-FR" sz="1600" kern="0" dirty="0" smtClean="0">
              <a:solidFill>
                <a:srgbClr val="000000"/>
              </a:solidFill>
              <a:latin typeface="Arial"/>
            </a:endParaRPr>
          </a:p>
          <a:p>
            <a:pPr lvl="0">
              <a:buClr>
                <a:srgbClr val="00B2CB"/>
              </a:buClr>
              <a:defRPr/>
            </a:pPr>
            <a:endParaRPr lang="fr-FR" sz="1600" kern="0" dirty="0">
              <a:solidFill>
                <a:srgbClr val="000000"/>
              </a:solidFill>
              <a:latin typeface="Arial"/>
            </a:endParaRPr>
          </a:p>
          <a:p>
            <a:pPr lvl="0">
              <a:buClr>
                <a:srgbClr val="00B2CB"/>
              </a:buClr>
              <a:defRPr/>
            </a:pPr>
            <a:endParaRPr lang="fr-FR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382" y="2822519"/>
            <a:ext cx="78506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lvl="2" indent="-285750">
              <a:buFont typeface="Wingdings" panose="05000000000000000000" pitchFamily="2" charset="2"/>
              <a:buChar char="q"/>
            </a:pPr>
            <a:r>
              <a:rPr lang="fr-FR" sz="1400" b="1" kern="0" dirty="0" smtClean="0">
                <a:latin typeface="Arial" panose="020B0604020202020204"/>
                <a:cs typeface="Arial"/>
                <a:sym typeface="Arial"/>
              </a:rPr>
              <a:t>Il convient de proposez pour </a:t>
            </a:r>
            <a:r>
              <a:rPr lang="fr-FR" sz="1400" b="1" kern="0" dirty="0" smtClean="0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tout nouveau PGE </a:t>
            </a:r>
            <a:r>
              <a:rPr lang="fr-FR" sz="1400" b="1" kern="0" dirty="0" smtClean="0">
                <a:latin typeface="Arial" panose="020B0604020202020204"/>
                <a:cs typeface="Arial"/>
                <a:sym typeface="Arial"/>
              </a:rPr>
              <a:t>un contrat ADE </a:t>
            </a:r>
            <a:r>
              <a:rPr lang="fr-FR" sz="1400" b="1" kern="0" dirty="0">
                <a:latin typeface="Arial" panose="020B0604020202020204"/>
                <a:cs typeface="Arial"/>
                <a:sym typeface="Arial"/>
              </a:rPr>
              <a:t>sur la durée de </a:t>
            </a:r>
            <a:r>
              <a:rPr lang="fr-FR" sz="1400" b="1" kern="0" dirty="0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12 mois </a:t>
            </a:r>
            <a:r>
              <a:rPr lang="fr-FR" sz="1400" b="1" kern="0" dirty="0" smtClean="0">
                <a:latin typeface="Arial" panose="020B0604020202020204"/>
                <a:cs typeface="Arial"/>
                <a:sym typeface="Arial"/>
              </a:rPr>
              <a:t>avec différé.</a:t>
            </a:r>
          </a:p>
          <a:p>
            <a:pPr marL="895350" lvl="2" indent="-285750">
              <a:buFont typeface="Wingdings" panose="05000000000000000000" pitchFamily="2" charset="2"/>
              <a:buChar char="q"/>
            </a:pPr>
            <a:endParaRPr lang="fr-FR" sz="1400" b="1" kern="0" dirty="0" smtClean="0">
              <a:latin typeface="Arial" panose="020B0604020202020204"/>
              <a:cs typeface="Arial"/>
              <a:sym typeface="Arial"/>
            </a:endParaRPr>
          </a:p>
          <a:p>
            <a:pPr marL="895350" lvl="2" indent="-285750">
              <a:buFont typeface="Wingdings" panose="05000000000000000000" pitchFamily="2" charset="2"/>
              <a:buChar char="q"/>
            </a:pPr>
            <a:endParaRPr lang="fr-FR" sz="1400" b="1" kern="0" dirty="0">
              <a:latin typeface="Arial" panose="020B0604020202020204"/>
              <a:cs typeface="Arial"/>
              <a:sym typeface="Arial"/>
            </a:endParaRPr>
          </a:p>
          <a:p>
            <a:pPr marL="895350" lvl="2" indent="-285750">
              <a:buFont typeface="Wingdings" panose="05000000000000000000" pitchFamily="2" charset="2"/>
              <a:buChar char="q"/>
            </a:pPr>
            <a:r>
              <a:rPr lang="fr-FR" sz="1400" b="1" kern="0" dirty="0" smtClean="0">
                <a:latin typeface="Arial" panose="020B0604020202020204"/>
                <a:cs typeface="Arial"/>
                <a:sym typeface="Arial"/>
              </a:rPr>
              <a:t>Il convient d’indiquer </a:t>
            </a:r>
            <a:r>
              <a:rPr lang="fr-FR" sz="1400" b="1" kern="0" dirty="0">
                <a:latin typeface="Arial" panose="020B0604020202020204"/>
                <a:cs typeface="Arial"/>
                <a:sym typeface="Arial"/>
              </a:rPr>
              <a:t>au client que son ADE sera étendue sur la durée totale du crédit après choix de son option </a:t>
            </a:r>
            <a:r>
              <a:rPr lang="fr-FR" sz="1400" b="1" kern="0" dirty="0" smtClean="0">
                <a:latin typeface="Arial" panose="020B0604020202020204"/>
                <a:cs typeface="Arial"/>
                <a:sym typeface="Arial"/>
              </a:rPr>
              <a:t>d'amortissement. La signature du client ne sera pas nécessaire et sera réalisée via une lettre avenant (travaux en cours)</a:t>
            </a:r>
            <a:r>
              <a:rPr lang="fr-FR" sz="1400" b="1" kern="0" dirty="0">
                <a:latin typeface="Arial" panose="020B0604020202020204"/>
                <a:cs typeface="Arial"/>
                <a:sym typeface="Arial"/>
              </a:rPr>
              <a:t> </a:t>
            </a:r>
            <a:endParaRPr lang="fr-FR" sz="1400" b="1" kern="0" dirty="0" smtClean="0">
              <a:latin typeface="Arial" panose="020B0604020202020204"/>
              <a:cs typeface="Arial"/>
              <a:sym typeface="Arial"/>
            </a:endParaRPr>
          </a:p>
          <a:p>
            <a:pPr marL="895350" lvl="2" indent="-285750">
              <a:buClr>
                <a:srgbClr val="EC624A"/>
              </a:buClr>
              <a:buFont typeface="Wingdings" panose="05000000000000000000" pitchFamily="2" charset="2"/>
              <a:buChar char="q"/>
            </a:pPr>
            <a:endParaRPr lang="fr-FR" sz="1400" b="1" kern="0" dirty="0">
              <a:solidFill>
                <a:srgbClr val="FF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86551" y="1523652"/>
            <a:ext cx="776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Nouveau process afin de simplifier la souscription de l’ADE sur la durée de vie du PGE</a:t>
            </a:r>
            <a:endParaRPr lang="fr-FR" u="sng" dirty="0">
              <a:solidFill>
                <a:srgbClr val="C0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878" y="2952604"/>
            <a:ext cx="676715" cy="45114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878" y="3788715"/>
            <a:ext cx="676715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7554" y="273627"/>
            <a:ext cx="8641080" cy="806934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5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nouveaux</a:t>
            </a: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PGE </a:t>
            </a:r>
            <a:r>
              <a:rPr lang="fr-FR" sz="3200" b="1" kern="1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2021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48" y="5642273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362" y="4974336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480504" y="1380424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rgbClr val="C00000"/>
                </a:solidFill>
              </a:rPr>
              <a:t>Quel </a:t>
            </a:r>
            <a:r>
              <a:rPr lang="fr-FR" u="sng" dirty="0" smtClean="0">
                <a:solidFill>
                  <a:srgbClr val="C00000"/>
                </a:solidFill>
              </a:rPr>
              <a:t>différé choisir sur la demande CNP ? 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24195" y="4904496"/>
            <a:ext cx="6091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66263" y="3748906"/>
            <a:ext cx="37917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554" y="2634185"/>
            <a:ext cx="852037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2">
              <a:buClr>
                <a:srgbClr val="EC624A"/>
              </a:buClr>
            </a:pPr>
            <a:r>
              <a:rPr lang="fr-FR" sz="1400" b="1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1400" b="1" u="sng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Saisir </a:t>
            </a:r>
            <a:r>
              <a:rPr lang="fr-FR" sz="1400" b="1" u="sng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dans </a:t>
            </a:r>
            <a:r>
              <a:rPr lang="fr-FR" sz="1400" b="1" u="sng" kern="0" dirty="0" err="1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CNPNet</a:t>
            </a:r>
            <a:r>
              <a:rPr lang="fr-FR" sz="1400" b="1" u="sng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:</a:t>
            </a:r>
          </a:p>
          <a:p>
            <a:pPr marL="609600" lvl="2">
              <a:buClr>
                <a:srgbClr val="EC624A"/>
              </a:buClr>
            </a:pPr>
            <a:endParaRPr lang="fr-FR" sz="1400" kern="0" dirty="0" smtClean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609600" lvl="2">
              <a:buClr>
                <a:srgbClr val="EC624A"/>
              </a:buClr>
            </a:pPr>
            <a:endParaRPr lang="fr-FR" sz="1400" kern="0" dirty="0" smtClean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807720" lvl="2" indent="-198120">
              <a:buClr>
                <a:srgbClr val="EC624A"/>
              </a:buClr>
              <a:buFont typeface="Courier New" panose="02070309020205020404" pitchFamily="49" charset="0"/>
              <a:buChar char="o"/>
            </a:pPr>
            <a:endParaRPr lang="fr-FR" sz="11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609600" lvl="2">
              <a:buClr>
                <a:srgbClr val="EC624A"/>
              </a:buClr>
            </a:pPr>
            <a:r>
              <a:rPr lang="fr-FR" sz="11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24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Durée du prêt = </a:t>
            </a:r>
            <a:r>
              <a:rPr lang="fr-FR" sz="2400" b="1" kern="0" dirty="0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12 mois</a:t>
            </a:r>
            <a:r>
              <a:rPr lang="fr-FR" sz="2400" kern="0" dirty="0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24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et </a:t>
            </a:r>
            <a:r>
              <a:rPr lang="fr-FR" sz="24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Différé total de </a:t>
            </a:r>
            <a:r>
              <a:rPr lang="fr-FR" sz="2400" b="1" kern="0" dirty="0"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11 mois</a:t>
            </a:r>
            <a:endParaRPr lang="fr-FR" sz="2400" b="1" kern="0" dirty="0">
              <a:solidFill>
                <a:srgbClr val="C00000"/>
              </a:solidFill>
              <a:latin typeface="Arial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30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7554" y="273627"/>
            <a:ext cx="8641080" cy="806934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5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nouveaux</a:t>
            </a: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PGE </a:t>
            </a:r>
            <a:r>
              <a:rPr lang="fr-FR" sz="3200" b="1" kern="1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2021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919416" y="1352661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Quel taux choisir pour les contrats </a:t>
            </a:r>
            <a:r>
              <a:rPr lang="fr-FR" b="1" u="sng" dirty="0" smtClean="0">
                <a:solidFill>
                  <a:srgbClr val="C00000"/>
                </a:solidFill>
              </a:rPr>
              <a:t>PRO standard 2229Y </a:t>
            </a:r>
            <a:r>
              <a:rPr lang="fr-FR" u="sng" dirty="0" smtClean="0">
                <a:solidFill>
                  <a:srgbClr val="C00000"/>
                </a:solidFill>
              </a:rPr>
              <a:t>? 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34811" y="2430888"/>
            <a:ext cx="44049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Arial"/>
                <a:sym typeface="Arial"/>
              </a:rPr>
              <a:t>Prêts comportant une période d’amortissement à l’issue d’une période de différé partiel ou total :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344476" y="4904477"/>
            <a:ext cx="27995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cs typeface="Arial"/>
                <a:sym typeface="Arial"/>
              </a:rPr>
              <a:t>Prêts sans différé d’amortissement :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4"/>
          <a:srcRect l="7508" t="23208" r="65990" b="65155"/>
          <a:stretch/>
        </p:blipFill>
        <p:spPr>
          <a:xfrm>
            <a:off x="6732955" y="5162994"/>
            <a:ext cx="1807541" cy="574607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33" name="Image 32" descr="Down Arrow Curved - Free vector graphic on Pixaba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0277">
            <a:off x="5231896" y="1624550"/>
            <a:ext cx="745154" cy="1500814"/>
          </a:xfrm>
          <a:prstGeom prst="rect">
            <a:avLst/>
          </a:prstGeom>
        </p:spPr>
      </p:pic>
      <p:cxnSp>
        <p:nvCxnSpPr>
          <p:cNvPr id="35" name="Connecteur droit 34"/>
          <p:cNvCxnSpPr/>
          <p:nvPr/>
        </p:nvCxnSpPr>
        <p:spPr>
          <a:xfrm flipV="1">
            <a:off x="6799252" y="5191128"/>
            <a:ext cx="1625453" cy="500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6847760" y="5204022"/>
            <a:ext cx="1500712" cy="487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/>
          <a:srcRect r="1336" b="8985"/>
          <a:stretch/>
        </p:blipFill>
        <p:spPr>
          <a:xfrm>
            <a:off x="195970" y="2928089"/>
            <a:ext cx="6753470" cy="172620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94360" y="482599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6382" indent="-198120"/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=&gt;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DC / PTIA : Taux 0,327 % </a:t>
            </a:r>
          </a:p>
          <a:p>
            <a:pPr marL="68262" indent="0">
              <a:buNone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fr-FR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 =&gt;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DC / PTIA /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</a:rPr>
              <a:t>ITD/ ITT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 :Taux 0,438 %</a:t>
            </a:r>
            <a:endParaRPr lang="fr-FR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4810" y="2363343"/>
            <a:ext cx="4127461" cy="5181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6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7554" y="273627"/>
            <a:ext cx="8641080" cy="806934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5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nouveaux</a:t>
            </a: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PGE </a:t>
            </a:r>
            <a:r>
              <a:rPr lang="fr-FR" sz="3200" b="1" kern="1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2021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362" y="4974336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480504" y="1380424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rgbClr val="C00000"/>
                </a:solidFill>
              </a:rPr>
              <a:t>Quel taux choisir pour les contrats </a:t>
            </a:r>
            <a:r>
              <a:rPr lang="fr-FR" b="1" u="sng" dirty="0">
                <a:solidFill>
                  <a:srgbClr val="C00000"/>
                </a:solidFill>
              </a:rPr>
              <a:t>PRO santé, droit et chiffre 2230 z </a:t>
            </a:r>
            <a:r>
              <a:rPr lang="fr-FR" u="sng" dirty="0">
                <a:solidFill>
                  <a:srgbClr val="C00000"/>
                </a:solidFill>
              </a:rPr>
              <a:t>? 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471511" y="2261638"/>
            <a:ext cx="432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Arial"/>
                <a:sym typeface="Arial"/>
              </a:rPr>
              <a:t>Prêts comportant une période d’amortissement à l’issue d’une période de différé partiel ou total :</a:t>
            </a:r>
          </a:p>
        </p:txBody>
      </p:sp>
      <p:pic>
        <p:nvPicPr>
          <p:cNvPr id="29" name="Image 8" descr="image00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0" t="47856" r="47207" b="31591"/>
          <a:stretch/>
        </p:blipFill>
        <p:spPr bwMode="auto">
          <a:xfrm>
            <a:off x="1763968" y="2788284"/>
            <a:ext cx="5737946" cy="186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9176" y="5035891"/>
            <a:ext cx="8049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B24388"/>
              </a:buClr>
            </a:pPr>
            <a:r>
              <a:rPr lang="fr-FR" sz="14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/>
                <a:sym typeface="Arial"/>
              </a:rPr>
              <a:t>Pour le 2230Z (Santé, Droit et Chiffre) 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/>
                <a:sym typeface="Arial"/>
              </a:rPr>
              <a:t>: Tarification </a:t>
            </a:r>
            <a:r>
              <a:rPr lang="fr-FR" sz="14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/>
                <a:sym typeface="Arial"/>
              </a:rPr>
              <a:t>standard, </a:t>
            </a:r>
            <a:r>
              <a:rPr lang="fr-FR" sz="14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/>
                <a:sym typeface="Arial"/>
              </a:rPr>
              <a:t>le différé n’impacte pas le coût de facturation.</a:t>
            </a:r>
            <a:endParaRPr lang="fr-FR" sz="14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50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7554" y="273627"/>
            <a:ext cx="8641080" cy="806934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5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nouveaux</a:t>
            </a:r>
            <a:r>
              <a:rPr lang="fr-FR" sz="25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PGE </a:t>
            </a:r>
            <a:r>
              <a:rPr lang="fr-FR" sz="3200" b="1" kern="1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2021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362" y="4974336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480504" y="1380424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L’avis de conseil </a:t>
            </a:r>
            <a:r>
              <a:rPr lang="fr-FR" u="sng" dirty="0" smtClean="0">
                <a:solidFill>
                  <a:srgbClr val="C00000"/>
                </a:solidFill>
              </a:rPr>
              <a:t>pour les nouveaux </a:t>
            </a:r>
            <a:r>
              <a:rPr lang="fr-FR" u="sng" dirty="0" smtClean="0">
                <a:solidFill>
                  <a:srgbClr val="C00000"/>
                </a:solidFill>
              </a:rPr>
              <a:t>PGE ? 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24195" y="4904496"/>
            <a:ext cx="6091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166263" y="3748906"/>
            <a:ext cx="37917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3798" y="2249464"/>
            <a:ext cx="704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2">
              <a:buClr>
                <a:srgbClr val="EC624A"/>
              </a:buClr>
            </a:pPr>
            <a:r>
              <a:rPr lang="fr-FR" sz="11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14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L’avis de conseil est à signer avec le contrat </a:t>
            </a:r>
            <a:r>
              <a:rPr lang="fr-FR" sz="1400" b="1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:</a:t>
            </a:r>
          </a:p>
          <a:p>
            <a:pPr marL="807720" lvl="2" indent="-198120">
              <a:buClr>
                <a:srgbClr val="EC624A"/>
              </a:buClr>
              <a:buFont typeface="Wingdings" panose="05000000000000000000" pitchFamily="2" charset="2"/>
              <a:buChar char="§"/>
            </a:pPr>
            <a:endParaRPr lang="fr-FR" sz="1400" b="1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4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Il est édité automatiquement avec l'édition du contrat sous NEO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.</a:t>
            </a: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fr-FR" sz="14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1165225" lvl="3" indent="-196850">
              <a:buFont typeface="Wingdings" panose="05000000000000000000" pitchFamily="2" charset="2"/>
              <a:buChar char="§"/>
            </a:pPr>
            <a:r>
              <a:rPr lang="fr-FR" sz="14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Il est à signer et doit être présent au dossier lorsque le client souscrit l’ADE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.</a:t>
            </a:r>
            <a:endParaRPr lang="fr-FR" sz="14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1165225" lvl="3" indent="-196850">
              <a:buFont typeface="Wingdings" panose="05000000000000000000" pitchFamily="2" charset="2"/>
              <a:buChar char="§"/>
            </a:pPr>
            <a:endParaRPr lang="fr-FR" sz="14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400" b="1" kern="0" dirty="0" smtClean="0">
                <a:solidFill>
                  <a:srgbClr val="C00000"/>
                </a:solidFill>
                <a:latin typeface="Arial" panose="020B0604020202020204"/>
                <a:ea typeface="+mn-lt"/>
                <a:cs typeface="Arial" panose="020B0604020202020204"/>
                <a:sym typeface="Arial"/>
              </a:rPr>
              <a:t>Il est impératif </a:t>
            </a:r>
            <a:r>
              <a:rPr lang="fr-FR" sz="1400" b="1" u="sng" kern="0" dirty="0" smtClean="0">
                <a:solidFill>
                  <a:srgbClr val="C00000"/>
                </a:solidFill>
                <a:latin typeface="Arial" panose="020B0604020202020204"/>
                <a:ea typeface="+mn-lt"/>
                <a:cs typeface="Arial" panose="020B0604020202020204"/>
                <a:sym typeface="Arial"/>
              </a:rPr>
              <a:t>d'instruire vos dossiers sous DEFI AVANT de lancer la demande ADE sous CNP Net 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ea typeface="+mn-lt"/>
                <a:cs typeface="Arial" panose="020B0604020202020204"/>
                <a:sym typeface="Arial"/>
              </a:rPr>
              <a:t>afin que l'avis de conseil issu de NEO soit bien antérieur à la demande d'assurance</a:t>
            </a: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fr-FR" sz="1400" kern="0" dirty="0" smtClean="0">
              <a:solidFill>
                <a:srgbClr val="000000"/>
              </a:solidFill>
              <a:latin typeface="Arial" panose="020B0604020202020204"/>
              <a:ea typeface="+mn-lt"/>
              <a:cs typeface="Arial" panose="020B0604020202020204"/>
              <a:sym typeface="Arial"/>
            </a:endParaRP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Pas </a:t>
            </a:r>
            <a:r>
              <a:rPr lang="fr-FR" sz="14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de nouvel avis de 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conseil </a:t>
            </a:r>
            <a:r>
              <a:rPr lang="fr-FR" sz="14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à signer lors de l’éventuelle phase d’amortissement </a:t>
            </a:r>
          </a:p>
          <a:p>
            <a:pPr marL="1165225" lvl="3" indent="-1968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fr-FR" sz="14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8407">
            <a:off x="497512" y="3658425"/>
            <a:ext cx="657738" cy="6118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65" y="4707859"/>
            <a:ext cx="676715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7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9" b="33682"/>
          <a:stretch/>
        </p:blipFill>
        <p:spPr bwMode="auto">
          <a:xfrm>
            <a:off x="3151917" y="1123624"/>
            <a:ext cx="5092412" cy="1251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extLst/>
        </p:spPr>
      </p:pic>
      <p:sp>
        <p:nvSpPr>
          <p:cNvPr id="50" name="ZoneTexte 49"/>
          <p:cNvSpPr txBox="1"/>
          <p:nvPr/>
        </p:nvSpPr>
        <p:spPr>
          <a:xfrm>
            <a:off x="3151917" y="2439803"/>
            <a:ext cx="5092412" cy="3212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1"/>
                </a:solidFill>
              </a:rPr>
              <a:t>CNP net </a:t>
            </a:r>
          </a:p>
          <a:p>
            <a:r>
              <a:rPr lang="fr-FR" sz="900" dirty="0">
                <a:solidFill>
                  <a:schemeClr val="tx1"/>
                </a:solidFill>
              </a:rPr>
              <a:t>Le client souscrit dans CNP Net son ADE en ligne</a:t>
            </a: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1" t="76443" r="30559"/>
          <a:stretch/>
        </p:blipFill>
        <p:spPr bwMode="auto">
          <a:xfrm>
            <a:off x="3151917" y="2875962"/>
            <a:ext cx="5092413" cy="64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ZoneTexte 54"/>
          <p:cNvSpPr txBox="1"/>
          <p:nvPr/>
        </p:nvSpPr>
        <p:spPr>
          <a:xfrm>
            <a:off x="523177" y="2088776"/>
            <a:ext cx="2146064" cy="120032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accent2"/>
                </a:solidFill>
                <a:latin typeface="+mj-lt"/>
              </a:defRPr>
            </a:lvl1pPr>
          </a:lstStyle>
          <a:p>
            <a:pPr marL="171450" indent="-171450" algn="ctr">
              <a:buFont typeface="Arial"/>
              <a:buChar char="•"/>
            </a:pPr>
            <a:r>
              <a:rPr lang="fr-FR" sz="1200" dirty="0">
                <a:solidFill>
                  <a:srgbClr val="FF0000"/>
                </a:solidFill>
              </a:rPr>
              <a:t>Effectuer la démarche CNP Net au moment de l’instruction DEFI</a:t>
            </a:r>
            <a:endParaRPr lang="fr-FR" sz="1200" dirty="0">
              <a:solidFill>
                <a:srgbClr val="00A193"/>
              </a:solidFill>
            </a:endParaRPr>
          </a:p>
          <a:p>
            <a:pPr marL="171450" indent="-171450" algn="ctr">
              <a:buFont typeface="Arial"/>
              <a:buChar char="•"/>
            </a:pPr>
            <a:r>
              <a:rPr lang="fr-FR" sz="1200" dirty="0">
                <a:solidFill>
                  <a:srgbClr val="FF0000"/>
                </a:solidFill>
              </a:rPr>
              <a:t>La date d’édition reprise sur l’avis de conseils est celle de la création de la demande de prêt dans DEFI</a:t>
            </a:r>
            <a:endParaRPr lang="fr-FR" sz="1200" dirty="0"/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5" t="-60" r="5317" b="74181"/>
          <a:stretch/>
        </p:blipFill>
        <p:spPr bwMode="auto">
          <a:xfrm>
            <a:off x="628427" y="3603026"/>
            <a:ext cx="2523490" cy="525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ZoneTexte 57"/>
          <p:cNvSpPr txBox="1"/>
          <p:nvPr/>
        </p:nvSpPr>
        <p:spPr>
          <a:xfrm>
            <a:off x="685169" y="4415385"/>
            <a:ext cx="251498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</a:ln>
        </p:spPr>
        <p:txBody>
          <a:bodyPr wrap="square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r>
              <a:rPr lang="fr-FR" sz="1200" dirty="0">
                <a:solidFill>
                  <a:schemeClr val="tx1"/>
                </a:solidFill>
              </a:rPr>
              <a:t>Instruction de la demande financement dans DEFI: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Sélection ADE (CNP)</a:t>
            </a:r>
          </a:p>
        </p:txBody>
      </p:sp>
      <p:sp>
        <p:nvSpPr>
          <p:cNvPr id="65" name="Ellipse 64"/>
          <p:cNvSpPr/>
          <p:nvPr/>
        </p:nvSpPr>
        <p:spPr>
          <a:xfrm>
            <a:off x="504327" y="4182550"/>
            <a:ext cx="298505" cy="2907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69" name="Ellipse 68"/>
          <p:cNvSpPr/>
          <p:nvPr/>
        </p:nvSpPr>
        <p:spPr>
          <a:xfrm>
            <a:off x="1392461" y="3471575"/>
            <a:ext cx="267124" cy="262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627360" y="4415279"/>
            <a:ext cx="1412953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</a:ln>
        </p:spPr>
        <p:txBody>
          <a:bodyPr wrap="square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r-FR" sz="1200" dirty="0" smtClean="0">
                <a:solidFill>
                  <a:schemeClr val="tx1"/>
                </a:solidFill>
              </a:rPr>
              <a:t>Validation </a:t>
            </a:r>
            <a:r>
              <a:rPr lang="fr-FR" sz="1200" dirty="0">
                <a:solidFill>
                  <a:schemeClr val="tx1"/>
                </a:solidFill>
              </a:rPr>
              <a:t>du dossier de </a:t>
            </a:r>
            <a:r>
              <a:rPr lang="fr-FR" sz="1200" dirty="0" smtClean="0">
                <a:solidFill>
                  <a:schemeClr val="tx1"/>
                </a:solidFill>
              </a:rPr>
              <a:t>crédit</a:t>
            </a:r>
          </a:p>
          <a:p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3416291" y="4269895"/>
            <a:ext cx="298505" cy="2907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393991" y="4407694"/>
            <a:ext cx="1679703" cy="646331"/>
          </a:xfrm>
          <a:prstGeom prst="rect">
            <a:avLst/>
          </a:prstGeom>
          <a:solidFill>
            <a:srgbClr val="E30713"/>
          </a:solidFill>
          <a:ln w="25400">
            <a:solidFill>
              <a:schemeClr val="bg1">
                <a:lumMod val="65000"/>
              </a:schemeClr>
            </a:solidFill>
          </a:ln>
        </p:spPr>
        <p:txBody>
          <a:bodyPr wrap="square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r>
              <a:rPr lang="fr-FR" sz="1200" dirty="0">
                <a:solidFill>
                  <a:schemeClr val="bg1"/>
                </a:solidFill>
              </a:rPr>
              <a:t>Néo</a:t>
            </a:r>
          </a:p>
          <a:p>
            <a:pPr algn="ctr"/>
            <a:r>
              <a:rPr lang="fr-FR" sz="1200" dirty="0">
                <a:solidFill>
                  <a:schemeClr val="bg1"/>
                </a:solidFill>
              </a:rPr>
              <a:t>pour Edition de </a:t>
            </a:r>
            <a:r>
              <a:rPr lang="fr-FR" sz="1200" b="1" dirty="0" smtClean="0">
                <a:solidFill>
                  <a:schemeClr val="bg1"/>
                </a:solidFill>
              </a:rPr>
              <a:t>offre</a:t>
            </a:r>
          </a:p>
          <a:p>
            <a:pPr algn="ctr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7372356" y="4363456"/>
            <a:ext cx="1100393" cy="646331"/>
          </a:xfrm>
          <a:prstGeom prst="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txBody>
          <a:bodyPr wrap="square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r>
              <a:rPr lang="fr-FR" sz="1200" dirty="0" err="1">
                <a:solidFill>
                  <a:schemeClr val="tx1"/>
                </a:solidFill>
              </a:rPr>
              <a:t>Sign’It</a:t>
            </a:r>
            <a:r>
              <a:rPr lang="fr-FR" sz="1200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fr-FR" sz="1200" dirty="0" err="1">
                <a:solidFill>
                  <a:schemeClr val="tx1"/>
                </a:solidFill>
              </a:rPr>
              <a:t>Process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Sign’IT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4" name="Connecteur droit avec flèche 73"/>
          <p:cNvCxnSpPr/>
          <p:nvPr/>
        </p:nvCxnSpPr>
        <p:spPr>
          <a:xfrm flipH="1">
            <a:off x="1942661" y="5377472"/>
            <a:ext cx="4410013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 flipV="1">
            <a:off x="1942661" y="5123902"/>
            <a:ext cx="0" cy="2535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6475698" y="5059787"/>
            <a:ext cx="2487827" cy="127727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+mj-lt"/>
              </a:rPr>
              <a:t>Avis de conseils en assurance (à date du début d’instruction DEFI)</a:t>
            </a: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fr-FR" sz="1100" dirty="0">
                <a:latin typeface="+mj-lt"/>
              </a:rPr>
              <a:t>Contrat de prêt/ CP et CG </a:t>
            </a:r>
            <a:endParaRPr lang="en-US" sz="1100" dirty="0">
              <a:latin typeface="+mj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fr-FR" sz="1100" dirty="0">
                <a:latin typeface="+mj-lt"/>
              </a:rPr>
              <a:t>Annexe 1 – demande d’exercice de l’option </a:t>
            </a:r>
            <a:endParaRPr lang="en-US" sz="1100" dirty="0">
              <a:latin typeface="+mj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fr-FR" sz="1100" dirty="0">
                <a:latin typeface="+mj-lt"/>
              </a:rPr>
              <a:t>Annexe 2-  Conditions d’application</a:t>
            </a:r>
            <a:endParaRPr lang="en-US" sz="11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 dirty="0">
              <a:latin typeface="+mj-lt"/>
            </a:endParaRPr>
          </a:p>
        </p:txBody>
      </p:sp>
      <p:sp>
        <p:nvSpPr>
          <p:cNvPr id="79" name="Ellipse 78"/>
          <p:cNvSpPr/>
          <p:nvPr/>
        </p:nvSpPr>
        <p:spPr>
          <a:xfrm>
            <a:off x="5253751" y="4245969"/>
            <a:ext cx="298505" cy="2907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80" name="Ellipse 79"/>
          <p:cNvSpPr/>
          <p:nvPr/>
        </p:nvSpPr>
        <p:spPr>
          <a:xfrm>
            <a:off x="7223104" y="4226607"/>
            <a:ext cx="298505" cy="29076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5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12" y="224159"/>
            <a:ext cx="536494" cy="5547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02832" y="383216"/>
            <a:ext cx="8039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Mise en place de l’ADE sur les </a:t>
            </a:r>
            <a:r>
              <a:rPr lang="fr-F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nouveaux</a:t>
            </a:r>
            <a:r>
              <a:rPr lang="fr-FR" sz="2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PGE </a:t>
            </a:r>
            <a:r>
              <a:rPr lang="fr-FR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2021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68207" y="1326073"/>
            <a:ext cx="278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Quel process pour souscrire?</a:t>
            </a:r>
            <a:endParaRPr lang="fr-FR" u="sng" dirty="0">
              <a:solidFill>
                <a:srgbClr val="C0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52839">
            <a:off x="83690" y="2638460"/>
            <a:ext cx="798645" cy="48772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232" y="6337060"/>
            <a:ext cx="2791215" cy="42868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3176" y="5510019"/>
            <a:ext cx="50290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B24388"/>
              </a:buClr>
            </a:pPr>
            <a:r>
              <a:rPr lang="fr-FR" sz="11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La majorité des dossiers sont acceptés immédiatement et CNP répondra dans un délai de</a:t>
            </a:r>
            <a:r>
              <a:rPr lang="fr-FR" sz="1100" b="1" kern="0" dirty="0">
                <a:solidFill>
                  <a:srgbClr val="FF0000"/>
                </a:solidFill>
                <a:latin typeface="Arial" panose="020B0604020202020204"/>
                <a:cs typeface="Arial"/>
                <a:sym typeface="Arial"/>
              </a:rPr>
              <a:t> </a:t>
            </a:r>
            <a:r>
              <a:rPr lang="fr-FR" sz="1100" b="1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24 H </a:t>
            </a:r>
            <a:r>
              <a:rPr lang="fr-FR" sz="1100" kern="0" dirty="0">
                <a:solidFill>
                  <a:srgbClr val="000000"/>
                </a:solidFill>
                <a:latin typeface="Arial" panose="020B0604020202020204"/>
                <a:cs typeface="Arial"/>
                <a:sym typeface="Arial"/>
              </a:rPr>
              <a:t>à réception du dossier pour les dossiers « PGE » qui n’auraient pas d’acceptation immédiate</a:t>
            </a:r>
            <a:endParaRPr lang="fr-FR" sz="1100" kern="0" dirty="0">
              <a:solidFill>
                <a:srgbClr val="000000"/>
              </a:solidFill>
              <a:latin typeface="Arial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58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gray">
          <a:xfrm>
            <a:off x="470396" y="1748119"/>
            <a:ext cx="8378492" cy="38235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 baseline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Afin de couvrir au mieux nos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 clients,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il convient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 de proposer l’assurance CNP ADE lors du passage en phase II du PGE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.</a:t>
            </a:r>
            <a:endParaRPr kumimoji="0" lang="fr-FR" sz="16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r>
              <a:rPr lang="fr-FR" sz="1600" kern="0" dirty="0" smtClean="0">
                <a:latin typeface="Arial"/>
              </a:rPr>
              <a:t>L’assurance doit être proposée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 sur la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sym typeface="Arial"/>
              </a:rPr>
              <a:t>durée totale 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du crédit restant à courir y compris la période de report si choisie par le client.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r>
              <a:rPr lang="fr-FR" sz="1600" i="1" kern="0" baseline="0" dirty="0" smtClean="0">
                <a:latin typeface="Arial"/>
              </a:rPr>
              <a:t>Exemple :</a:t>
            </a:r>
            <a:r>
              <a:rPr lang="fr-FR" sz="1600" i="1" kern="0" dirty="0" smtClean="0">
                <a:latin typeface="Arial"/>
              </a:rPr>
              <a:t> Choix du client d’un amortissement sur 4 ans à partir de la deuxième </a:t>
            </a:r>
            <a:r>
              <a:rPr lang="fr-FR" sz="1600" i="1" kern="0" dirty="0" smtClean="0">
                <a:latin typeface="Arial"/>
              </a:rPr>
              <a:t>année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i="1" kern="0" dirty="0" smtClean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sym typeface="Arial"/>
              </a:rPr>
              <a:t>              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sym typeface="Arial"/>
              </a:rPr>
              <a:t>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sym typeface="Arial"/>
              </a:rPr>
              <a:t>La durée d’assurance à choisir ici sera de 5 ans.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 smtClean="0">
              <a:solidFill>
                <a:srgbClr val="C00000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solidFill>
                <a:srgbClr val="C00000"/>
              </a:solidFill>
              <a:latin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r>
              <a:rPr kumimoji="0" lang="fr-FR" sz="16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sym typeface="Arial"/>
              </a:rPr>
              <a:t>Dans tous les cas, le remboursement du PGE mettra fin au contrat d’assurance.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 descr="Gisoft Free png Images - Gratuit: images png de Flèches ou ...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4232006"/>
            <a:ext cx="710316" cy="527020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364300" y="2513173"/>
            <a:ext cx="4536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Quelle durée choisir pour assurer mon client ?</a:t>
            </a:r>
            <a:endParaRPr lang="fr-FR" u="sng" dirty="0">
              <a:solidFill>
                <a:srgbClr val="C0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804" y="1033068"/>
            <a:ext cx="850392" cy="71505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64300" y="1267366"/>
            <a:ext cx="278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Process inchangé</a:t>
            </a:r>
            <a:endParaRPr lang="fr-F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74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210" y="309939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gray">
          <a:xfrm>
            <a:off x="611188" y="1434215"/>
            <a:ext cx="8378492" cy="38235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 baseline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 smtClean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919416" y="1352661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Quel taux choisir pour les contrats </a:t>
            </a:r>
            <a:r>
              <a:rPr lang="fr-FR" b="1" u="sng" dirty="0" smtClean="0">
                <a:solidFill>
                  <a:srgbClr val="C00000"/>
                </a:solidFill>
              </a:rPr>
              <a:t>PRO standard 2229Y </a:t>
            </a:r>
            <a:r>
              <a:rPr lang="fr-FR" u="sng" dirty="0" smtClean="0">
                <a:solidFill>
                  <a:srgbClr val="C00000"/>
                </a:solidFill>
              </a:rPr>
              <a:t>? 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32750" y="2002995"/>
            <a:ext cx="165506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2 cas de figure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11188" y="2624328"/>
            <a:ext cx="29807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Amortissement avec report 1 an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604473" y="2624328"/>
            <a:ext cx="279952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Amortissement sans report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44382" y="3053821"/>
            <a:ext cx="43228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Arial"/>
                <a:sym typeface="Arial"/>
              </a:rPr>
              <a:t>Prêts comportant une période d’amortissement à l’issue d’une période de différé partiel ou total :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604473" y="3052976"/>
            <a:ext cx="27995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cs typeface="Arial"/>
                <a:sym typeface="Arial"/>
              </a:rPr>
              <a:t>Prêts sans différé d’amortissement :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/>
          <a:srcRect l="54317" t="60819" r="2461" b="6449"/>
          <a:stretch/>
        </p:blipFill>
        <p:spPr>
          <a:xfrm>
            <a:off x="177682" y="3490962"/>
            <a:ext cx="4533420" cy="204408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4"/>
          <a:srcRect l="7508" t="23208" r="65990" b="65155"/>
          <a:stretch/>
        </p:blipFill>
        <p:spPr>
          <a:xfrm>
            <a:off x="5635675" y="3919558"/>
            <a:ext cx="2890518" cy="91888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cxnSp>
        <p:nvCxnSpPr>
          <p:cNvPr id="13" name="Connecteur droit 12"/>
          <p:cNvCxnSpPr/>
          <p:nvPr/>
        </p:nvCxnSpPr>
        <p:spPr>
          <a:xfrm>
            <a:off x="5043288" y="3143764"/>
            <a:ext cx="0" cy="27984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 descr="Down Arrow Curved - Free vector graphic on Pixaba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2427">
            <a:off x="3813271" y="2285528"/>
            <a:ext cx="424397" cy="848793"/>
          </a:xfrm>
          <a:prstGeom prst="rect">
            <a:avLst/>
          </a:prstGeom>
        </p:spPr>
      </p:pic>
      <p:pic>
        <p:nvPicPr>
          <p:cNvPr id="25" name="Image 24" descr="Down Arrow Curved - Free vector graphic on Pixaba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21524" flipH="1">
            <a:off x="4931626" y="2311462"/>
            <a:ext cx="432897" cy="848793"/>
          </a:xfrm>
          <a:prstGeom prst="rect">
            <a:avLst/>
          </a:prstGeom>
        </p:spPr>
      </p:pic>
      <p:cxnSp>
        <p:nvCxnSpPr>
          <p:cNvPr id="26" name="Connecteur droit 25"/>
          <p:cNvCxnSpPr/>
          <p:nvPr/>
        </p:nvCxnSpPr>
        <p:spPr>
          <a:xfrm flipV="1">
            <a:off x="225463" y="4572000"/>
            <a:ext cx="971238" cy="402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V="1">
            <a:off x="1433797" y="4594238"/>
            <a:ext cx="971238" cy="402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2478249" y="4572000"/>
            <a:ext cx="971238" cy="402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V="1">
            <a:off x="3631618" y="4572000"/>
            <a:ext cx="971238" cy="402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41632" y="4996574"/>
            <a:ext cx="4418650" cy="490120"/>
          </a:xfrm>
          <a:prstGeom prst="rect">
            <a:avLst/>
          </a:prstGeom>
          <a:noFill/>
          <a:ln w="28575"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 descr="삼각형 경고 위태롭게 · Pixabay의 무료 이미지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69">
            <a:off x="2414583" y="5745909"/>
            <a:ext cx="766267" cy="4310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2963868" y="5878457"/>
            <a:ext cx="4809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 différé a donc un impact sur le taux de l’assurance</a:t>
            </a:r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5117" y="1202701"/>
            <a:ext cx="853514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210" y="309939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gray">
          <a:xfrm>
            <a:off x="611188" y="1434215"/>
            <a:ext cx="8378492" cy="38235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 baseline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 smtClean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lang="fr-FR" sz="1600" kern="0" dirty="0"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309687" y="1457636"/>
            <a:ext cx="790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C00000"/>
                </a:solidFill>
              </a:rPr>
              <a:t>Quel taux choisir pour les contrats </a:t>
            </a:r>
            <a:r>
              <a:rPr lang="fr-FR" b="1" u="sng" dirty="0" smtClean="0">
                <a:solidFill>
                  <a:srgbClr val="C00000"/>
                </a:solidFill>
              </a:rPr>
              <a:t>PRO santé, droit et chiffre 2230 z </a:t>
            </a:r>
            <a:r>
              <a:rPr lang="fr-FR" u="sng" dirty="0" smtClean="0">
                <a:solidFill>
                  <a:srgbClr val="C00000"/>
                </a:solidFill>
              </a:rPr>
              <a:t>? </a:t>
            </a:r>
            <a:endParaRPr lang="fr-FR" u="sng" dirty="0">
              <a:solidFill>
                <a:srgbClr val="C0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8243" y="2340005"/>
            <a:ext cx="4322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Arial"/>
                <a:sym typeface="Arial"/>
              </a:rPr>
              <a:t>Prêts comportant une période d’amortissement à l’issue d’une période de différé partiel ou total :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522176" y="2370128"/>
            <a:ext cx="3009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cs typeface="Arial"/>
                <a:sym typeface="Arial"/>
              </a:rPr>
              <a:t>Prêts sans différé d’amortissement :</a:t>
            </a:r>
          </a:p>
        </p:txBody>
      </p:sp>
      <p:pic>
        <p:nvPicPr>
          <p:cNvPr id="15" name="Image 14" descr="Down Arrow Curved - Free vector graphic on Pixaba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30274" flipH="1" flipV="1">
            <a:off x="6128134" y="2884678"/>
            <a:ext cx="391261" cy="782521"/>
          </a:xfrm>
          <a:prstGeom prst="rect">
            <a:avLst/>
          </a:prstGeom>
        </p:spPr>
      </p:pic>
      <p:pic>
        <p:nvPicPr>
          <p:cNvPr id="25" name="Image 24" descr="Down Arrow Curved - Free vector graphic on Pixaba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19097" flipV="1">
            <a:off x="2873112" y="2830724"/>
            <a:ext cx="399097" cy="782520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2676800" y="5755429"/>
            <a:ext cx="4247267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Prêts d’une durée inférieure ou égale à 8 ans, pouvant comporter</a:t>
            </a:r>
          </a:p>
          <a:p>
            <a:pPr algn="ctr"/>
            <a:r>
              <a:rPr lang="fr-FR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une phase de différé d’amortissement de 2 ans au plus :</a:t>
            </a:r>
          </a:p>
        </p:txBody>
      </p:sp>
      <p:pic>
        <p:nvPicPr>
          <p:cNvPr id="37" name="Image 8" descr="image00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0" t="47856" r="47207" b="31591"/>
          <a:stretch/>
        </p:blipFill>
        <p:spPr bwMode="auto">
          <a:xfrm>
            <a:off x="1931460" y="3791409"/>
            <a:ext cx="5737946" cy="186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665722" y="3377367"/>
            <a:ext cx="219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Pas d’incidence tarifaire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928" y="912096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7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930" y="2363624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1736536" y="1345088"/>
            <a:ext cx="491115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pt-BR" altLang="en-US" b="1" u="sng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Arial"/>
              </a:rPr>
              <a:t>A quel moment saisir l’ADE sur les PGE en Phase II?</a:t>
            </a:r>
            <a:endParaRPr lang="pt-BR" altLang="en-US" b="1" u="sng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26464" y="2422161"/>
            <a:ext cx="7422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S’assurer que le PGE est bien en phase d’</a:t>
            </a:r>
            <a:r>
              <a:rPr lang="fr-FR" dirty="0" smtClean="0">
                <a:solidFill>
                  <a:srgbClr val="C00000"/>
                </a:solidFill>
              </a:rPr>
              <a:t>amortissement</a:t>
            </a:r>
            <a:r>
              <a:rPr lang="fr-FR" dirty="0" smtClean="0"/>
              <a:t> avant de mettre en place l’avenant d’assurance ADE.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L’avenant d’assurance sur les PGE en Phase II ne peut être réalisé en même temps que le choix d’option d’amortissement.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Un avenant  d’assurance en cours </a:t>
            </a:r>
            <a:r>
              <a:rPr lang="fr-FR" dirty="0" smtClean="0">
                <a:solidFill>
                  <a:srgbClr val="C00000"/>
                </a:solidFill>
              </a:rPr>
              <a:t>bloque</a:t>
            </a:r>
            <a:r>
              <a:rPr lang="fr-FR" dirty="0" smtClean="0"/>
              <a:t> tout choix d’amortissement pour le client et pourrait conduire au remboursement du PGE en totalité si la date limite de décision était atteinte.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28086">
            <a:off x="-187484" y="2724375"/>
            <a:ext cx="2018261" cy="12325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97280" y="5042118"/>
            <a:ext cx="7751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La prise d’effet sera à 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J+45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donc potentiellement avant la fin de la phase 1 (12 premiers mois) du PGE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928" y="912096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179576" y="1949548"/>
            <a:ext cx="6740696" cy="3657320"/>
            <a:chOff x="1403648" y="592117"/>
            <a:chExt cx="6096000" cy="2930309"/>
          </a:xfrm>
        </p:grpSpPr>
        <p:graphicFrame>
          <p:nvGraphicFramePr>
            <p:cNvPr id="23" name="Diagramme 22"/>
            <p:cNvGraphicFramePr/>
            <p:nvPr>
              <p:extLst>
                <p:ext uri="{D42A27DB-BD31-4B8C-83A1-F6EECF244321}">
                  <p14:modId xmlns:p14="http://schemas.microsoft.com/office/powerpoint/2010/main" val="3088883641"/>
                </p:ext>
              </p:extLst>
            </p:nvPr>
          </p:nvGraphicFramePr>
          <p:xfrm>
            <a:off x="1403648" y="592117"/>
            <a:ext cx="6096000" cy="1497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24" name="Organigramme : Alternative 23"/>
            <p:cNvSpPr/>
            <p:nvPr/>
          </p:nvSpPr>
          <p:spPr>
            <a:xfrm>
              <a:off x="1583668" y="2214271"/>
              <a:ext cx="1224136" cy="644425"/>
            </a:xfrm>
            <a:prstGeom prst="flowChartAlternateProcess">
              <a:avLst/>
            </a:prstGeom>
            <a:solidFill>
              <a:srgbClr val="00B2C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  <a:hlinkClick r:id="rId9" action="ppaction://hlinksldjump"/>
                </a:rPr>
                <a:t>CNP Net </a:t>
              </a:r>
              <a:endParaRPr kumimoji="0" lang="fr-FR" sz="1050" b="1" i="0" u="sng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en mode déconnecté</a:t>
              </a:r>
            </a:p>
          </p:txBody>
        </p:sp>
        <p:sp>
          <p:nvSpPr>
            <p:cNvPr id="25" name="Organigramme : Alternative 24"/>
            <p:cNvSpPr/>
            <p:nvPr/>
          </p:nvSpPr>
          <p:spPr>
            <a:xfrm>
              <a:off x="3650412" y="2236805"/>
              <a:ext cx="1715471" cy="1285621"/>
            </a:xfrm>
            <a:prstGeom prst="flowChartAlternateProcess">
              <a:avLst/>
            </a:prstGeom>
            <a:solidFill>
              <a:srgbClr val="00B2C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Faire une demande de prestation BPCE Solution Crédit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0" u="sng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  <a:hlinkClick r:id="rId10" action="ppaction://hlinksldjump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  <a:hlinkClick r:id="rId10" action="ppaction://hlinksldjump"/>
                </a:rPr>
                <a:t>Via </a:t>
              </a:r>
              <a:r>
                <a:rPr kumimoji="0" lang="fr-FR" sz="1050" b="1" i="0" u="sng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  <a:hlinkClick r:id="rId10" action="ppaction://hlinksldjump"/>
                </a:rPr>
                <a:t>MyPRESTATION</a:t>
              </a:r>
              <a:endPara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1964284" y="176469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kern="0" dirty="0" smtClean="0">
                <a:ln w="12700">
                  <a:solidFill>
                    <a:srgbClr val="D6D2E3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D6D2E3"/>
                  </a:fgClr>
                  <a:bgClr>
                    <a:srgbClr val="D6D2E3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D6D2E3">
                      <a:lumMod val="75000"/>
                    </a:srgbClr>
                  </a:outerShdw>
                </a:effectLst>
                <a:latin typeface="Arial"/>
                <a:cs typeface="Arial"/>
                <a:sym typeface="Arial"/>
              </a:rPr>
              <a:t>1</a:t>
            </a:r>
            <a:endParaRPr lang="fr-FR" sz="3200" b="1" kern="0" dirty="0">
              <a:ln w="12700">
                <a:solidFill>
                  <a:srgbClr val="D6D2E3">
                    <a:lumMod val="75000"/>
                  </a:srgbClr>
                </a:solidFill>
                <a:prstDash val="solid"/>
              </a:ln>
              <a:pattFill prst="dkUpDiag">
                <a:fgClr>
                  <a:srgbClr val="D6D2E3"/>
                </a:fgClr>
                <a:bgClr>
                  <a:srgbClr val="D6D2E3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D6D2E3">
                    <a:lumMod val="75000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142154" y="176469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kern="0" dirty="0" smtClean="0">
                <a:ln w="12700">
                  <a:solidFill>
                    <a:srgbClr val="D6D2E3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D6D2E3"/>
                  </a:fgClr>
                  <a:bgClr>
                    <a:srgbClr val="D6D2E3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D6D2E3">
                      <a:lumMod val="75000"/>
                    </a:srgbClr>
                  </a:outerShdw>
                </a:effectLst>
                <a:latin typeface="Arial"/>
                <a:cs typeface="Arial"/>
                <a:sym typeface="Arial"/>
              </a:rPr>
              <a:t>2</a:t>
            </a:r>
            <a:endParaRPr lang="fr-FR" sz="3200" b="1" kern="0" dirty="0">
              <a:ln w="12700">
                <a:solidFill>
                  <a:srgbClr val="D6D2E3">
                    <a:lumMod val="75000"/>
                  </a:srgbClr>
                </a:solidFill>
                <a:prstDash val="solid"/>
              </a:ln>
              <a:pattFill prst="dkUpDiag">
                <a:fgClr>
                  <a:srgbClr val="D6D2E3"/>
                </a:fgClr>
                <a:bgClr>
                  <a:srgbClr val="D6D2E3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D6D2E3">
                    <a:lumMod val="75000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464784" y="176469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kern="0" dirty="0" smtClean="0">
                <a:ln w="12700">
                  <a:solidFill>
                    <a:srgbClr val="D6D2E3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D6D2E3"/>
                  </a:fgClr>
                  <a:bgClr>
                    <a:srgbClr val="D6D2E3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D6D2E3">
                      <a:lumMod val="75000"/>
                    </a:srgbClr>
                  </a:outerShdw>
                </a:effectLst>
                <a:latin typeface="Arial"/>
                <a:cs typeface="Arial"/>
                <a:sym typeface="Arial"/>
              </a:rPr>
              <a:t>3</a:t>
            </a:r>
            <a:endParaRPr lang="fr-FR" sz="3200" b="1" kern="0" dirty="0">
              <a:ln w="12700">
                <a:solidFill>
                  <a:srgbClr val="D6D2E3">
                    <a:lumMod val="75000"/>
                  </a:srgbClr>
                </a:solidFill>
                <a:prstDash val="solid"/>
              </a:ln>
              <a:pattFill prst="dkUpDiag">
                <a:fgClr>
                  <a:srgbClr val="D6D2E3"/>
                </a:fgClr>
                <a:bgClr>
                  <a:srgbClr val="D6D2E3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D6D2E3">
                    <a:lumMod val="75000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  <p:pic>
        <p:nvPicPr>
          <p:cNvPr id="29" name="Image 28" descr="Logo_couv_48x35.png"/>
          <p:cNvPicPr>
            <a:picLocks noChangeAspect="1"/>
          </p:cNvPicPr>
          <p:nvPr/>
        </p:nvPicPr>
        <p:blipFill rotWithShape="1">
          <a:blip r:embed="rId11" cstate="print"/>
          <a:srcRect r="19753"/>
          <a:stretch/>
        </p:blipFill>
        <p:spPr bwMode="gray">
          <a:xfrm>
            <a:off x="1527048" y="4934423"/>
            <a:ext cx="1278476" cy="1129862"/>
          </a:xfrm>
          <a:prstGeom prst="round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736536" y="1345088"/>
            <a:ext cx="790904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pt-BR" altLang="en-US" b="1" u="sng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Arial"/>
              </a:rPr>
              <a:t>Avec quel process ?</a:t>
            </a:r>
            <a:endParaRPr lang="pt-BR" altLang="en-US" b="1" u="sng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928" y="912096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5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pic>
        <p:nvPicPr>
          <p:cNvPr id="29" name="Image 28" descr="Logo_couv_48x35.png"/>
          <p:cNvPicPr>
            <a:picLocks noChangeAspect="1"/>
          </p:cNvPicPr>
          <p:nvPr/>
        </p:nvPicPr>
        <p:blipFill rotWithShape="1">
          <a:blip r:embed="rId4" cstate="print"/>
          <a:srcRect r="19753"/>
          <a:stretch/>
        </p:blipFill>
        <p:spPr bwMode="gray">
          <a:xfrm>
            <a:off x="6182984" y="4541231"/>
            <a:ext cx="1278476" cy="1129862"/>
          </a:xfrm>
          <a:prstGeom prst="round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52728" y="1205357"/>
            <a:ext cx="846600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b="1" kern="0" dirty="0" smtClean="0">
                <a:solidFill>
                  <a:srgbClr val="C00000"/>
                </a:solidFill>
                <a:latin typeface="Arial Narrow" panose="020B0606020202030204" pitchFamily="34" charset="0"/>
                <a:sym typeface="Cabin Condensed"/>
              </a:rPr>
              <a:t>Saisie de l’assurance pour les PGE en cours de vie</a:t>
            </a:r>
            <a:endParaRPr lang="pt-BR" altLang="en-US" b="1" u="sng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555" y="1982874"/>
            <a:ext cx="4045211" cy="3700203"/>
          </a:xfrm>
          <a:prstGeom prst="rect">
            <a:avLst/>
          </a:prstGeom>
        </p:spPr>
      </p:pic>
      <p:sp>
        <p:nvSpPr>
          <p:cNvPr id="21" name="Espace réservé du contenu 2"/>
          <p:cNvSpPr txBox="1">
            <a:spLocks/>
          </p:cNvSpPr>
          <p:nvPr/>
        </p:nvSpPr>
        <p:spPr bwMode="gray">
          <a:xfrm>
            <a:off x="930538" y="1802262"/>
            <a:ext cx="5071740" cy="6816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Arial" pitchFamily="34" charset="0"/>
              <a:buChar char="►"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216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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3600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504000" indent="-144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"/>
              <a:defRPr sz="14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rgbClr val="C00000"/>
                </a:solidFill>
                <a:latin typeface="Arial"/>
                <a:sym typeface="Arial"/>
              </a:rPr>
              <a:t>Accès CNPNET  en mode déconnecté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7530" y="2361126"/>
            <a:ext cx="4371358" cy="2057110"/>
          </a:xfrm>
          <a:prstGeom prst="rect">
            <a:avLst/>
          </a:prstGeom>
        </p:spPr>
      </p:pic>
      <p:sp>
        <p:nvSpPr>
          <p:cNvPr id="31" name="Flèche droite 30"/>
          <p:cNvSpPr/>
          <p:nvPr/>
        </p:nvSpPr>
        <p:spPr>
          <a:xfrm>
            <a:off x="4058505" y="3502114"/>
            <a:ext cx="304643" cy="84107"/>
          </a:xfrm>
          <a:prstGeom prst="rightArrow">
            <a:avLst/>
          </a:prstGeom>
          <a:solidFill>
            <a:srgbClr val="581D74"/>
          </a:solidFill>
          <a:ln w="25400" cap="flat" cmpd="sng" algn="ctr">
            <a:solidFill>
              <a:srgbClr val="581D7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732" y="1150445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8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1252728" y="1205357"/>
            <a:ext cx="846600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b="1" kern="0" dirty="0" smtClean="0">
                <a:solidFill>
                  <a:srgbClr val="C00000"/>
                </a:solidFill>
                <a:latin typeface="Arial Narrow" panose="020B0606020202030204" pitchFamily="34" charset="0"/>
                <a:sym typeface="Cabin Condensed"/>
              </a:rPr>
              <a:t>Saisie de l’assurance pour les PGE en cours de vie</a:t>
            </a:r>
            <a:endParaRPr lang="pt-BR" altLang="en-US" b="1" u="sng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90" y="1571720"/>
            <a:ext cx="4064512" cy="455116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11161" y="5072350"/>
            <a:ext cx="4028242" cy="493775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4239402" y="3047193"/>
            <a:ext cx="739877" cy="2311191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279" y="1628544"/>
            <a:ext cx="4088449" cy="1358760"/>
          </a:xfrm>
          <a:prstGeom prst="rect">
            <a:avLst/>
          </a:prstGeom>
        </p:spPr>
      </p:pic>
      <p:cxnSp>
        <p:nvCxnSpPr>
          <p:cNvPr id="23" name="Connecteur droit avec flèche 22"/>
          <p:cNvCxnSpPr/>
          <p:nvPr/>
        </p:nvCxnSpPr>
        <p:spPr>
          <a:xfrm>
            <a:off x="4239402" y="5462255"/>
            <a:ext cx="1567038" cy="305212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pic>
        <p:nvPicPr>
          <p:cNvPr id="26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279" y="4043193"/>
            <a:ext cx="4020841" cy="1419062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4294229" y="2437863"/>
            <a:ext cx="847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kern="0" dirty="0">
                <a:solidFill>
                  <a:srgbClr val="BDCF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Contrat PRO</a:t>
            </a:r>
          </a:p>
          <a:p>
            <a:pPr algn="ctr"/>
            <a:r>
              <a:rPr lang="fr-FR" sz="900" b="1" kern="0" dirty="0">
                <a:solidFill>
                  <a:srgbClr val="BDCF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standard 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5887330" y="5548959"/>
            <a:ext cx="853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kern="0" dirty="0">
                <a:solidFill>
                  <a:srgbClr val="BDCF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Contrat PRO</a:t>
            </a:r>
          </a:p>
          <a:p>
            <a:pPr algn="ctr"/>
            <a:r>
              <a:rPr lang="fr-FR" sz="900" b="1" kern="0" dirty="0">
                <a:solidFill>
                  <a:srgbClr val="BDCF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santé, droit</a:t>
            </a:r>
          </a:p>
          <a:p>
            <a:pPr algn="ctr"/>
            <a:r>
              <a:rPr lang="fr-FR" sz="900" b="1" kern="0" dirty="0">
                <a:solidFill>
                  <a:srgbClr val="BDCF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et  chiffre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28" y="1033068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1271016" y="1285607"/>
            <a:ext cx="846600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b="1" kern="0" dirty="0" smtClean="0">
                <a:solidFill>
                  <a:srgbClr val="C00000"/>
                </a:solidFill>
                <a:latin typeface="Arial Narrow" panose="020B0606020202030204" pitchFamily="34" charset="0"/>
                <a:sym typeface="Cabin Condensed"/>
              </a:rPr>
              <a:t>Saisie de l’assurance pour les PGE en cours de vie</a:t>
            </a:r>
          </a:p>
          <a:p>
            <a:pPr lvl="0">
              <a:lnSpc>
                <a:spcPct val="90000"/>
              </a:lnSpc>
              <a:defRPr/>
            </a:pPr>
            <a:endParaRPr lang="fr-FR" b="1" kern="0" dirty="0">
              <a:solidFill>
                <a:srgbClr val="C00000"/>
              </a:solidFill>
              <a:latin typeface="Arial Narrow" panose="020B0606020202030204" pitchFamily="34" charset="0"/>
              <a:sym typeface="Cabin Condensed"/>
            </a:endParaRPr>
          </a:p>
          <a:p>
            <a:pPr lvl="0">
              <a:lnSpc>
                <a:spcPct val="90000"/>
              </a:lnSpc>
              <a:defRPr/>
            </a:pPr>
            <a:r>
              <a:rPr lang="fr-FR" b="1" u="sng" kern="0" dirty="0" smtClean="0">
                <a:solidFill>
                  <a:srgbClr val="C00000"/>
                </a:solidFill>
                <a:latin typeface="Arial Narrow" panose="020B0606020202030204" pitchFamily="34" charset="0"/>
                <a:sym typeface="Cabin Condensed"/>
              </a:rPr>
              <a:t>Quel différé choisir ?</a:t>
            </a:r>
          </a:p>
          <a:p>
            <a:pPr lvl="0">
              <a:lnSpc>
                <a:spcPct val="90000"/>
              </a:lnSpc>
              <a:defRPr/>
            </a:pPr>
            <a:endParaRPr lang="fr-FR" altLang="en-US" b="1" u="sng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Cabin Condensed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06" y="2481159"/>
            <a:ext cx="3782343" cy="184643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012877" y="3667578"/>
            <a:ext cx="579693" cy="25742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rgbClr val="C00000"/>
                </a:solidFill>
              </a:rPr>
              <a:t>12</a:t>
            </a:r>
            <a:endParaRPr lang="fr-FR" sz="900" b="1" dirty="0">
              <a:solidFill>
                <a:srgbClr val="C0000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/>
          <a:srcRect l="52601"/>
          <a:stretch/>
        </p:blipFill>
        <p:spPr>
          <a:xfrm>
            <a:off x="4412529" y="4102407"/>
            <a:ext cx="4421035" cy="1241261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6424195" y="4904496"/>
            <a:ext cx="6091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12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7" name="Virage 26"/>
          <p:cNvSpPr/>
          <p:nvPr/>
        </p:nvSpPr>
        <p:spPr>
          <a:xfrm rot="10800000" flipH="1">
            <a:off x="3355849" y="4073571"/>
            <a:ext cx="2871830" cy="1133414"/>
          </a:xfrm>
          <a:prstGeom prst="bentArrow">
            <a:avLst>
              <a:gd name="adj1" fmla="val 5412"/>
              <a:gd name="adj2" fmla="val 8121"/>
              <a:gd name="adj3" fmla="val 25000"/>
              <a:gd name="adj4" fmla="val 4375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188" y="5420366"/>
            <a:ext cx="719778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altLang="en-US" b="1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Saisir 12 </a:t>
            </a:r>
            <a:r>
              <a:rPr lang="fr-FR" altLang="en-US" b="1" kern="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mois dans le cas d’un amortissement </a:t>
            </a:r>
            <a:r>
              <a:rPr lang="fr-FR" altLang="en-US" b="1" u="sng" kern="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avec report </a:t>
            </a:r>
            <a:r>
              <a:rPr lang="fr-FR" altLang="en-US" b="1" kern="0" dirty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d’un </a:t>
            </a:r>
            <a:r>
              <a:rPr lang="fr-FR" altLang="en-US" b="1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an, </a:t>
            </a:r>
          </a:p>
          <a:p>
            <a:pPr lvl="0">
              <a:lnSpc>
                <a:spcPct val="90000"/>
              </a:lnSpc>
              <a:defRPr/>
            </a:pPr>
            <a:r>
              <a:rPr lang="fr-FR" altLang="en-US" b="1" kern="0" dirty="0" smtClean="0">
                <a:solidFill>
                  <a:srgbClr val="C00000"/>
                </a:solidFill>
                <a:latin typeface="Arial Narrow" panose="020B0606020202030204" pitchFamily="34" charset="0"/>
                <a:cs typeface="Arial"/>
                <a:sym typeface="Cabin Condensed"/>
              </a:rPr>
              <a:t>c’est-à-dire remboursement à partir de la deuxième année.</a:t>
            </a:r>
            <a:endParaRPr lang="pt-BR" altLang="en-US" b="1" kern="0" dirty="0">
              <a:solidFill>
                <a:srgbClr val="C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523" y="1118277"/>
            <a:ext cx="850392" cy="7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0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9895" y="323868"/>
            <a:ext cx="8858783" cy="709200"/>
          </a:xfrm>
        </p:spPr>
        <p:txBody>
          <a:bodyPr>
            <a:noAutofit/>
          </a:bodyPr>
          <a:lstStyle/>
          <a:p>
            <a:pPr marL="914400" marR="0" lvl="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Mise en place de l’ADE sur les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PGE </a:t>
            </a:r>
            <a:r>
              <a:rPr lang="fr-FR" sz="28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en </a:t>
            </a:r>
            <a:r>
              <a:rPr lang="fr-FR" sz="2800" b="1" kern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Phase </a:t>
            </a:r>
            <a:r>
              <a:rPr lang="fr-FR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9" name="Titre 81"/>
          <p:cNvSpPr txBox="1">
            <a:spLocks/>
          </p:cNvSpPr>
          <p:nvPr/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en-US" smtClean="0"/>
              <a:t>Process global ajout d’une ADE en cours de vie d’un prêt</a:t>
            </a:r>
            <a:endParaRPr lang="pt-BR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00" y="199783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all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sym typeface="Cabin Condensed"/>
              </a:rPr>
              <a:t>Comment Saisir une prestation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3600" b="1" i="0" u="none" strike="noStrike" kern="0" cap="all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sym typeface="Cabin Condensed"/>
              </a:rPr>
              <a:t>d’ AVENANT D’ASSURANCE</a:t>
            </a:r>
            <a:r>
              <a:rPr kumimoji="0" lang="fr-FR" sz="3600" b="1" i="0" u="none" strike="noStrike" kern="0" cap="all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sym typeface="Cabin Condensed"/>
              </a:rPr>
              <a:t> sous MY prestation 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3389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611188" y="380449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64" y="1412776"/>
            <a:ext cx="4086225" cy="42100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851920" y="3356993"/>
            <a:ext cx="4644516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Pour accéder à l’outil « gestion des prestation » peut se faire depuis la synthèse client en cliquant sur « identification client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8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611188" y="414037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17936"/>
            <a:ext cx="5673254" cy="378216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139953" y="3537012"/>
            <a:ext cx="3564397" cy="923330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Renseigner le numéro de prêt puis valider pour avoir accès à la synthèse client </a:t>
            </a:r>
          </a:p>
        </p:txBody>
      </p:sp>
    </p:spTree>
    <p:extLst>
      <p:ext uri="{BB962C8B-B14F-4D97-AF65-F5344CB8AC3E}">
        <p14:creationId xmlns:p14="http://schemas.microsoft.com/office/powerpoint/2010/main" val="304383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068" y="444389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3" y="1470609"/>
            <a:ext cx="6552728" cy="409545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104228" y="2692348"/>
            <a:ext cx="373852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Faire un double clic sur le numéro de prêt </a:t>
            </a:r>
          </a:p>
        </p:txBody>
      </p:sp>
    </p:spTree>
    <p:extLst>
      <p:ext uri="{BB962C8B-B14F-4D97-AF65-F5344CB8AC3E}">
        <p14:creationId xmlns:p14="http://schemas.microsoft.com/office/powerpoint/2010/main" val="108002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867220" y="472330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36" y="1611657"/>
            <a:ext cx="6770766" cy="38841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929339" y="3553754"/>
            <a:ext cx="506984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Vous devez cliquer sur l’onglet « gestion des prestations »</a:t>
            </a:r>
          </a:p>
        </p:txBody>
      </p:sp>
    </p:spTree>
    <p:extLst>
      <p:ext uri="{BB962C8B-B14F-4D97-AF65-F5344CB8AC3E}">
        <p14:creationId xmlns:p14="http://schemas.microsoft.com/office/powerpoint/2010/main" val="300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474028" y="452457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54" y="1916833"/>
            <a:ext cx="8060042" cy="2943795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6336196" y="2816932"/>
            <a:ext cx="2196244" cy="6840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131841" y="4437112"/>
            <a:ext cx="4204997" cy="369332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On clique sur le bouton « saisir une prestation »</a:t>
            </a:r>
          </a:p>
        </p:txBody>
      </p:sp>
    </p:spTree>
    <p:extLst>
      <p:ext uri="{BB962C8B-B14F-4D97-AF65-F5344CB8AC3E}">
        <p14:creationId xmlns:p14="http://schemas.microsoft.com/office/powerpoint/2010/main" val="818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596533" y="389740"/>
            <a:ext cx="8388932" cy="528272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33" y="1844824"/>
            <a:ext cx="7956829" cy="352839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75185" y="2960948"/>
            <a:ext cx="4487126" cy="369332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Ecran principal pour choisir la prestation souhaitée </a:t>
            </a:r>
          </a:p>
        </p:txBody>
      </p:sp>
    </p:spTree>
    <p:extLst>
      <p:ext uri="{BB962C8B-B14F-4D97-AF65-F5344CB8AC3E}">
        <p14:creationId xmlns:p14="http://schemas.microsoft.com/office/powerpoint/2010/main" val="33892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33589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4351"/>
            <a:ext cx="7128792" cy="435497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78228" y="2840893"/>
            <a:ext cx="4824536" cy="3139321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Dans famille il faut sélectionner : PRO – Avenant d’ assurance 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Dans Type il faut sélectionner : Avenant d’ assurance</a:t>
            </a:r>
          </a:p>
          <a:p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/>
              <a:t>Il faut renseigner la date d’effet car par défaut c’est la date du jour qui est renseignée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Dans la zone « autres informations » vous devez écrire « ADHESION CONTRAT CNP »</a:t>
            </a:r>
          </a:p>
        </p:txBody>
      </p:sp>
    </p:spTree>
    <p:extLst>
      <p:ext uri="{BB962C8B-B14F-4D97-AF65-F5344CB8AC3E}">
        <p14:creationId xmlns:p14="http://schemas.microsoft.com/office/powerpoint/2010/main" val="426579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389937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80828"/>
            <a:ext cx="7929600" cy="24868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39552" y="4701500"/>
            <a:ext cx="6804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 devez sélectionner le ou les emprunteurs concernés en fonction de la demande pour cela il faudra cliquer sur « emprunteur » puis « </a:t>
            </a:r>
            <a:r>
              <a:rPr lang="fr-FR" dirty="0" err="1"/>
              <a:t>co</a:t>
            </a:r>
            <a:r>
              <a:rPr lang="fr-FR" dirty="0"/>
              <a:t>-Emprunteur »</a:t>
            </a:r>
          </a:p>
          <a:p>
            <a:endParaRPr lang="fr-FR" dirty="0"/>
          </a:p>
          <a:p>
            <a:r>
              <a:rPr lang="fr-FR" dirty="0"/>
              <a:t>Le nom de l’emprunter vous sera proposé</a:t>
            </a:r>
          </a:p>
        </p:txBody>
      </p:sp>
    </p:spTree>
    <p:extLst>
      <p:ext uri="{BB962C8B-B14F-4D97-AF65-F5344CB8AC3E}">
        <p14:creationId xmlns:p14="http://schemas.microsoft.com/office/powerpoint/2010/main" val="64751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24735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1340768"/>
            <a:ext cx="6202052" cy="4162266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2627784" y="1952836"/>
            <a:ext cx="4104456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447764" y="4689140"/>
            <a:ext cx="450050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6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19445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1844824"/>
            <a:ext cx="5760640" cy="351039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383400" y="3307851"/>
            <a:ext cx="4500500" cy="175432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L’ensemble des champs avec l’étoile rouge sont obligatoires</a:t>
            </a:r>
          </a:p>
          <a:p>
            <a:r>
              <a:rPr lang="fr-FR" dirty="0"/>
              <a:t>S’agissant d’une nouvelle adhésion dans la partie assurance avant vous devez mettre les informations comme indiqué dans l’impression suivante </a:t>
            </a:r>
          </a:p>
        </p:txBody>
      </p:sp>
    </p:spTree>
    <p:extLst>
      <p:ext uri="{BB962C8B-B14F-4D97-AF65-F5344CB8AC3E}">
        <p14:creationId xmlns:p14="http://schemas.microsoft.com/office/powerpoint/2010/main" val="19571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394940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20" y="1619085"/>
            <a:ext cx="5346500" cy="366298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250308" y="4045088"/>
            <a:ext cx="450050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Assurance avant : SANS </a:t>
            </a:r>
          </a:p>
          <a:p>
            <a:pPr marL="285750" indent="-285750">
              <a:buFontTx/>
              <a:buChar char="-"/>
            </a:pPr>
            <a:r>
              <a:rPr lang="fr-FR" dirty="0"/>
              <a:t>Garantie : SANS </a:t>
            </a:r>
          </a:p>
          <a:p>
            <a:pPr marL="285750" indent="-285750">
              <a:buFontTx/>
              <a:buChar char="-"/>
            </a:pPr>
            <a:r>
              <a:rPr lang="fr-FR" dirty="0"/>
              <a:t>Quotité avant : 0</a:t>
            </a:r>
          </a:p>
        </p:txBody>
      </p:sp>
    </p:spTree>
    <p:extLst>
      <p:ext uri="{BB962C8B-B14F-4D97-AF65-F5344CB8AC3E}">
        <p14:creationId xmlns:p14="http://schemas.microsoft.com/office/powerpoint/2010/main" val="14305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07133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05" y="1634490"/>
            <a:ext cx="7234609" cy="391874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668770" y="4217100"/>
            <a:ext cx="3024337" cy="9233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Il faudra ensuite renseigner les informations concernant l’assurance</a:t>
            </a:r>
          </a:p>
        </p:txBody>
      </p:sp>
    </p:spTree>
    <p:extLst>
      <p:ext uri="{BB962C8B-B14F-4D97-AF65-F5344CB8AC3E}">
        <p14:creationId xmlns:p14="http://schemas.microsoft.com/office/powerpoint/2010/main" val="24735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63874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44" y="1520789"/>
            <a:ext cx="5538340" cy="381171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797281" y="2380480"/>
            <a:ext cx="3024337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S’agissant d’une nouvelle adhésion il faudra : </a:t>
            </a:r>
          </a:p>
          <a:p>
            <a:pPr marL="285750" indent="-285750">
              <a:buFontTx/>
              <a:buChar char="-"/>
            </a:pPr>
            <a:r>
              <a:rPr lang="fr-FR" dirty="0"/>
              <a:t>Assurance après : Contrat CNP</a:t>
            </a:r>
          </a:p>
          <a:p>
            <a:r>
              <a:rPr lang="fr-FR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/>
              <a:t>Garantie après : mettre les garanties indiquées sur le contrat d’assurance CNP 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Taux d’assurance : mettre les garanties indiquées sur le contrat d’assurance CNP </a:t>
            </a:r>
          </a:p>
        </p:txBody>
      </p:sp>
    </p:spTree>
    <p:extLst>
      <p:ext uri="{BB962C8B-B14F-4D97-AF65-F5344CB8AC3E}">
        <p14:creationId xmlns:p14="http://schemas.microsoft.com/office/powerpoint/2010/main" val="320289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18892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32402"/>
            <a:ext cx="6446610" cy="37208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724129" y="3392997"/>
            <a:ext cx="3024337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Si la demande concerne un Co-Emprunteur /Caution ou représentant de personne Morale, il faudra faire la même saisie </a:t>
            </a:r>
          </a:p>
        </p:txBody>
      </p:sp>
    </p:spTree>
    <p:extLst>
      <p:ext uri="{BB962C8B-B14F-4D97-AF65-F5344CB8AC3E}">
        <p14:creationId xmlns:p14="http://schemas.microsoft.com/office/powerpoint/2010/main" val="141250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368603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0" y="1556792"/>
            <a:ext cx="6921538" cy="378043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481336" y="2060848"/>
            <a:ext cx="651785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Il faudra rattacher la liasse d’assurance dans la pièce justificatif suivante </a:t>
            </a:r>
          </a:p>
        </p:txBody>
      </p:sp>
    </p:spTree>
    <p:extLst>
      <p:ext uri="{BB962C8B-B14F-4D97-AF65-F5344CB8AC3E}">
        <p14:creationId xmlns:p14="http://schemas.microsoft.com/office/powerpoint/2010/main" val="278796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04589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20" y="1566513"/>
            <a:ext cx="5472608" cy="31836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184068" y="1988840"/>
            <a:ext cx="3708412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Si la demande concerne les deux emprunteurs, la ligne va apparaitre pour la liasse de chacun, il faudra alors rattacher chaque contrat 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Pour joindre les justificatifs il faut cliquer sur « acquérir les justificatifs »</a:t>
            </a:r>
          </a:p>
          <a:p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2699792" y="4437112"/>
            <a:ext cx="1296144" cy="504056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86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397543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142666"/>
            <a:ext cx="6847248" cy="426829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598885" y="3026566"/>
            <a:ext cx="626165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On clique sur « acquérir » pour joindre le contrat de chaque emprunteur </a:t>
            </a:r>
          </a:p>
        </p:txBody>
      </p:sp>
      <p:sp>
        <p:nvSpPr>
          <p:cNvPr id="4" name="Ellipse 3"/>
          <p:cNvSpPr/>
          <p:nvPr/>
        </p:nvSpPr>
        <p:spPr>
          <a:xfrm>
            <a:off x="6948264" y="3717032"/>
            <a:ext cx="1158616" cy="1188132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55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506" y="409755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25" y="1899116"/>
            <a:ext cx="8218133" cy="231065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77891" y="3668712"/>
            <a:ext cx="489589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On clique sur importer pour aller récupérer le document </a:t>
            </a:r>
          </a:p>
        </p:txBody>
      </p:sp>
    </p:spTree>
    <p:extLst>
      <p:ext uri="{BB962C8B-B14F-4D97-AF65-F5344CB8AC3E}">
        <p14:creationId xmlns:p14="http://schemas.microsoft.com/office/powerpoint/2010/main" val="111449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428378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7" y="1664804"/>
            <a:ext cx="6069571" cy="393718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553585" y="3484046"/>
            <a:ext cx="522771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On sélectionne le document souhaité et on clique sur ouvrir </a:t>
            </a:r>
          </a:p>
        </p:txBody>
      </p:sp>
    </p:spTree>
    <p:extLst>
      <p:ext uri="{BB962C8B-B14F-4D97-AF65-F5344CB8AC3E}">
        <p14:creationId xmlns:p14="http://schemas.microsoft.com/office/powerpoint/2010/main" val="39974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655066" y="439332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1388249"/>
            <a:ext cx="6050360" cy="3773514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1079612" y="2564904"/>
            <a:ext cx="900100" cy="612068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959933" y="3032956"/>
            <a:ext cx="5153975" cy="3693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Le document est bien rattaché, il faut cliquer sur « valider »</a:t>
            </a:r>
          </a:p>
        </p:txBody>
      </p:sp>
    </p:spTree>
    <p:extLst>
      <p:ext uri="{BB962C8B-B14F-4D97-AF65-F5344CB8AC3E}">
        <p14:creationId xmlns:p14="http://schemas.microsoft.com/office/powerpoint/2010/main" val="429410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20154" y="418087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798" y="1775312"/>
            <a:ext cx="6032873" cy="377792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527884" y="3239688"/>
            <a:ext cx="5401042" cy="1477328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Le document va apparaitre avec le statut « à contrôler »</a:t>
            </a:r>
          </a:p>
          <a:p>
            <a:endParaRPr lang="fr-FR" dirty="0"/>
          </a:p>
          <a:p>
            <a:r>
              <a:rPr lang="fr-FR" dirty="0"/>
              <a:t>Le document devra donc être contrôlé par BPCE SC</a:t>
            </a:r>
          </a:p>
          <a:p>
            <a:endParaRPr lang="fr-FR" dirty="0"/>
          </a:p>
          <a:p>
            <a:r>
              <a:rPr lang="fr-FR" dirty="0"/>
              <a:t>On clique sur quitter le dossier de partage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635896" y="2204865"/>
            <a:ext cx="547260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Il faudra rattacher le document pour le second emprunteur en suivant la même procédure   </a:t>
            </a:r>
          </a:p>
        </p:txBody>
      </p:sp>
    </p:spTree>
    <p:extLst>
      <p:ext uri="{BB962C8B-B14F-4D97-AF65-F5344CB8AC3E}">
        <p14:creationId xmlns:p14="http://schemas.microsoft.com/office/powerpoint/2010/main" val="14868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577" y="391057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48060"/>
            <a:ext cx="5940660" cy="384130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436096" y="2246564"/>
            <a:ext cx="3239056" cy="120032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Après rattachement on cliquer sur le bouton effectuer la complétude pour vérifier le rattachement des documents </a:t>
            </a:r>
          </a:p>
        </p:txBody>
      </p:sp>
      <p:sp>
        <p:nvSpPr>
          <p:cNvPr id="4" name="Ellipse 3"/>
          <p:cNvSpPr/>
          <p:nvPr/>
        </p:nvSpPr>
        <p:spPr>
          <a:xfrm>
            <a:off x="5436096" y="4617132"/>
            <a:ext cx="1332148" cy="540060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26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37865" y="457185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1484784"/>
            <a:ext cx="5792752" cy="35962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280071" y="3598781"/>
            <a:ext cx="3672408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- Le document rattaché apparait en « OK » </a:t>
            </a:r>
          </a:p>
          <a:p>
            <a:r>
              <a:rPr lang="fr-FR" dirty="0"/>
              <a:t>Les autres seront « KO » mais pas d’inquiétude car ce sont des documents facultatifs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5028043" y="2854492"/>
            <a:ext cx="504056" cy="540060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6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682498" y="400405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1484784"/>
            <a:ext cx="5792752" cy="359628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411577" y="2168860"/>
            <a:ext cx="2518976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- Si la demande nécessite validation par un délégataire, il faudra cliquer sur le bouton « transmettre pour validation » en enchainant les étapes indiquées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Si la demande ne nécessite pas de validation, il faut cliquer sur le bouton créer </a:t>
            </a:r>
          </a:p>
        </p:txBody>
      </p:sp>
      <p:sp>
        <p:nvSpPr>
          <p:cNvPr id="4" name="Ellipse 3"/>
          <p:cNvSpPr/>
          <p:nvPr/>
        </p:nvSpPr>
        <p:spPr>
          <a:xfrm>
            <a:off x="4283968" y="4833156"/>
            <a:ext cx="2196244" cy="468052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2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755650" y="391753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9" y="1916833"/>
            <a:ext cx="6221413" cy="190965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735796" y="4437112"/>
            <a:ext cx="561564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Il faut cliquer sur « oui » pour confirmer la saisie de la prestation </a:t>
            </a:r>
          </a:p>
        </p:txBody>
      </p:sp>
      <p:sp>
        <p:nvSpPr>
          <p:cNvPr id="3" name="Ellipse 2"/>
          <p:cNvSpPr/>
          <p:nvPr/>
        </p:nvSpPr>
        <p:spPr>
          <a:xfrm>
            <a:off x="5508104" y="2816932"/>
            <a:ext cx="1836204" cy="900100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13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81"/>
          <p:cNvSpPr>
            <a:spLocks noGrp="1"/>
          </p:cNvSpPr>
          <p:nvPr>
            <p:ph type="title"/>
          </p:nvPr>
        </p:nvSpPr>
        <p:spPr>
          <a:xfrm>
            <a:off x="865378" y="449059"/>
            <a:ext cx="8388350" cy="528637"/>
          </a:xfrm>
        </p:spPr>
        <p:txBody>
          <a:bodyPr/>
          <a:lstStyle/>
          <a:p>
            <a:r>
              <a:rPr lang="pt-BR" altLang="en-US" dirty="0"/>
              <a:t>prestation PRO – AVENANT D’ASSURANCE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quarter" idx="4294967295"/>
          </p:nvPr>
        </p:nvSpPr>
        <p:spPr>
          <a:xfrm>
            <a:off x="755650" y="1076325"/>
            <a:ext cx="8388350" cy="5184775"/>
          </a:xfrm>
        </p:spPr>
        <p:txBody>
          <a:bodyPr/>
          <a:lstStyle/>
          <a:p>
            <a:pPr lvl="4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19" y="1880829"/>
            <a:ext cx="7264438" cy="327611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3548" y="4848479"/>
            <a:ext cx="5544616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La prestation se retrouve dans l’historique des prestations </a:t>
            </a:r>
          </a:p>
        </p:txBody>
      </p:sp>
      <p:sp>
        <p:nvSpPr>
          <p:cNvPr id="3" name="Ellipse 2"/>
          <p:cNvSpPr/>
          <p:nvPr/>
        </p:nvSpPr>
        <p:spPr>
          <a:xfrm>
            <a:off x="431540" y="3429000"/>
            <a:ext cx="2052228" cy="252028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7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02ea4b1b-5614-43b2-acce-6a9ef10fff4e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12637</TotalTime>
  <Words>1939</Words>
  <Application>Microsoft Office PowerPoint</Application>
  <PresentationFormat>Affichage à l'écran (4:3)</PresentationFormat>
  <Paragraphs>352</Paragraphs>
  <Slides>43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43</vt:i4>
      </vt:variant>
    </vt:vector>
  </HeadingPairs>
  <TitlesOfParts>
    <vt:vector size="62" baseType="lpstr">
      <vt:lpstr>Aharoni</vt:lpstr>
      <vt:lpstr>Arial</vt:lpstr>
      <vt:lpstr>Arial Narrow</vt:lpstr>
      <vt:lpstr>Arial,Sans-Serif</vt:lpstr>
      <vt:lpstr>Cabin Condensed</vt:lpstr>
      <vt:lpstr>Calibri</vt:lpstr>
      <vt:lpstr>Cambria Math</vt:lpstr>
      <vt:lpstr>Courier New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Mise en place de l’ADE sur les nouveaux PGE 2021</vt:lpstr>
      <vt:lpstr>Mise en place de l’ADE sur les nouveaux PGE 2021</vt:lpstr>
      <vt:lpstr>Mise en place de l’ADE sur les nouveaux PGE 2021</vt:lpstr>
      <vt:lpstr>Mise en place de l’ADE sur les nouveaux PGE 2021</vt:lpstr>
      <vt:lpstr>Mise en place de l’ADE sur les nouveaux PGE 2021</vt:lpstr>
      <vt:lpstr>Présentation PowerPoint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Mise en place de l’ADE sur les PGE en Phase II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  <vt:lpstr>prestation PRO – AVENANT D’ASSURANCE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REFFORT Didier [CEGEE]</cp:lastModifiedBy>
  <cp:revision>501</cp:revision>
  <cp:lastPrinted>2020-01-23T16:40:35Z</cp:lastPrinted>
  <dcterms:created xsi:type="dcterms:W3CDTF">2016-06-03T08:10:53Z</dcterms:created>
  <dcterms:modified xsi:type="dcterms:W3CDTF">2021-02-12T07:10:30Z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