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F8E46-50D0-4F70-BF66-A2EC60FAFB2E}" type="datetimeFigureOut">
              <a:rPr lang="fr-FR" smtClean="0"/>
              <a:t>21/05/2021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16688-3E90-45D1-B3C4-109A0A0D28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5589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9CEE7-BE09-4DA1-A965-0027414C1EB0}" type="datetimeFigureOut">
              <a:rPr lang="fr-FR" smtClean="0"/>
              <a:t>21/05/2021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D52CB-A47B-4BB5-86C9-880379D187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01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L’HEBDO PRO – Semaine S  2021</a:t>
            </a:r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276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3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4" y="5961383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5" y="5961383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4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4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3" y="4708958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5" y="6424559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5438587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61" y="77676"/>
            <a:ext cx="2529552" cy="2409359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8835" y="6116894"/>
            <a:ext cx="2379441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850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83" y="272843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 userDrawn="1"/>
        </p:nvSpPr>
        <p:spPr>
          <a:xfrm>
            <a:off x="418686" y="64724"/>
            <a:ext cx="32225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revenir au menu cliquez</a:t>
            </a:r>
            <a:endParaRPr lang="fr-FR" sz="11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Bouton d'action : Accueil 6">
            <a:hlinkClick r:id="" action="ppaction://hlinkshowjump?jump=firstslide" highlightClick="1"/>
          </p:cNvPr>
          <p:cNvSpPr/>
          <p:nvPr userDrawn="1"/>
        </p:nvSpPr>
        <p:spPr>
          <a:xfrm>
            <a:off x="48128" y="40660"/>
            <a:ext cx="397933" cy="315101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606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3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88210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B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64625" y="365760"/>
            <a:ext cx="2249424" cy="71323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83" y="272843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865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5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5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6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6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61283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7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2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7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7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49566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5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8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5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8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767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6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1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4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15249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55629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9845" y="6434571"/>
            <a:ext cx="1790091" cy="201600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5323" y="188640"/>
            <a:ext cx="5952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5323" y="1554936"/>
            <a:ext cx="5952661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5323" y="2923793"/>
            <a:ext cx="5952661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5323" y="4293096"/>
            <a:ext cx="5952661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2118" y="5733256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24" name="Espace réservé pour une image  11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8000" y="188640"/>
            <a:ext cx="1243200" cy="932400"/>
          </a:xfrm>
          <a:prstGeom prst="rect">
            <a:avLst/>
          </a:prstGeom>
        </p:spPr>
      </p:pic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2656" y="6292377"/>
            <a:ext cx="2394667" cy="402987"/>
          </a:xfrm>
          <a:prstGeom prst="rect">
            <a:avLst/>
          </a:prstGeom>
        </p:spPr>
      </p:pic>
      <p:sp>
        <p:nvSpPr>
          <p:cNvPr id="15" name="Espace réservé du pied de page 1"/>
          <p:cNvSpPr txBox="1">
            <a:spLocks/>
          </p:cNvSpPr>
          <p:nvPr userDrawn="1"/>
        </p:nvSpPr>
        <p:spPr>
          <a:xfrm>
            <a:off x="2865473" y="6446904"/>
            <a:ext cx="6576000" cy="25992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COMMUNICATION COMMERCIALE BDD – 24 mars 2020</a:t>
            </a:r>
            <a:endParaRPr kumimoji="0" lang="fr-FR" sz="9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573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0187" y="6297052"/>
            <a:ext cx="2199614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80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36067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6.wmf"/><Relationship Id="rId3" Type="http://schemas.openxmlformats.org/officeDocument/2006/relationships/notesSlide" Target="../notesSlides/notesSlide1.xml"/><Relationship Id="rId7" Type="http://schemas.openxmlformats.org/officeDocument/2006/relationships/slide" Target="slide5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3.xml"/><Relationship Id="rId10" Type="http://schemas.openxmlformats.org/officeDocument/2006/relationships/slide" Target="slide9.xml"/><Relationship Id="rId4" Type="http://schemas.openxmlformats.org/officeDocument/2006/relationships/image" Target="../media/image2.png"/><Relationship Id="rId9" Type="http://schemas.openxmlformats.org/officeDocument/2006/relationships/slide" Target="slide7.xml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ailto:cegee-b-instruction-operation-covid19@cegee.caisse-epargne.f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cegee-b-instruction-operation-covid19@cegee.caisse-epargne.f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mailto:Didier.reffort@cegee.caisse-epargne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2.jpg@01D73C55.B91951D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mailto:Didier.reffort@cegee.caisse-epargne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2.jpg@01D73C55.B91951D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mailto:Didier.reffort@cegee.caisse-epargne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3.jpg@01D7470B.4643F4B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mailto:Didier.reffort@cegee.caisse-epargne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2.jpg@01D73C55.B91951D0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idier.reffort@cegee.caisse-epargne.fr" TargetMode="External"/><Relationship Id="rId2" Type="http://schemas.openxmlformats.org/officeDocument/2006/relationships/hyperlink" Target="mailto:CEGEE-B-RM-PROFESSIONNELS%20[CEGEE]%20%3ccegee-b-rm-professionnels@cegee.caisse-epargne.fr%3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>
          <a:xfrm flipH="1" flipV="1">
            <a:off x="1284311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/>
          <p:cNvGrpSpPr/>
          <p:nvPr/>
        </p:nvGrpSpPr>
        <p:grpSpPr>
          <a:xfrm>
            <a:off x="1437804" y="2420890"/>
            <a:ext cx="5559262" cy="2014907"/>
            <a:chOff x="-661059" y="3432288"/>
            <a:chExt cx="3641045" cy="1634427"/>
          </a:xfrm>
        </p:grpSpPr>
        <p:sp>
          <p:nvSpPr>
            <p:cNvPr id="10" name="Sous-titre 2"/>
            <p:cNvSpPr txBox="1">
              <a:spLocks/>
            </p:cNvSpPr>
            <p:nvPr/>
          </p:nvSpPr>
          <p:spPr>
            <a:xfrm>
              <a:off x="-661059" y="3432288"/>
              <a:ext cx="2963297" cy="1634427"/>
            </a:xfrm>
            <a:prstGeom prst="rect">
              <a:avLst/>
            </a:prstGeom>
          </p:spPr>
          <p:txBody>
            <a:bodyPr vert="horz" wrap="square" lIns="91440" tIns="82800" rIns="91440" bIns="45720" rtlCol="0">
              <a:spAutoFit/>
            </a:bodyPr>
            <a:lstStyle>
              <a:lvl1pPr marL="0" indent="0" algn="ctr" defTabSz="914400" rtl="0" eaLnBrk="1" latinLnBrk="0" hangingPunct="1">
                <a:spcBef>
                  <a:spcPts val="0"/>
                </a:spcBef>
                <a:spcAft>
                  <a:spcPts val="300"/>
                </a:spcAft>
                <a:buFontTx/>
                <a:buNone/>
                <a:defRPr sz="26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ctr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None/>
                <a:defRPr sz="12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None/>
                <a:defRPr sz="1200" i="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indent="0" algn="ctr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fr-FR" sz="2300" dirty="0" smtClean="0">
                  <a:solidFill>
                    <a:srgbClr val="C31632"/>
                  </a:solidFill>
                  <a:latin typeface="Arial Narrow"/>
                </a:rPr>
                <a:t>PGE </a:t>
              </a:r>
            </a:p>
            <a:p>
              <a:pPr algn="l">
                <a:defRPr/>
              </a:pPr>
              <a:endParaRPr lang="fr-FR" sz="2300" dirty="0" smtClean="0">
                <a:solidFill>
                  <a:srgbClr val="C31632"/>
                </a:solidFill>
                <a:latin typeface="Arial Narrow"/>
              </a:endParaRPr>
            </a:p>
            <a:p>
              <a:pPr algn="l">
                <a:defRPr/>
              </a:pPr>
              <a:r>
                <a:rPr lang="fr-FR" sz="2300" dirty="0" err="1" smtClean="0">
                  <a:solidFill>
                    <a:srgbClr val="C31632"/>
                  </a:solidFill>
                  <a:latin typeface="Arial Narrow"/>
                </a:rPr>
                <a:t>Process</a:t>
              </a:r>
              <a:r>
                <a:rPr lang="fr-FR" sz="2300" dirty="0" smtClean="0">
                  <a:solidFill>
                    <a:srgbClr val="C31632"/>
                  </a:solidFill>
                  <a:latin typeface="Arial Narrow"/>
                </a:rPr>
                <a:t> demande de remboursement anticipe total</a:t>
              </a:r>
            </a:p>
            <a:p>
              <a:pPr algn="l">
                <a:defRPr/>
              </a:pPr>
              <a:r>
                <a:rPr lang="fr-FR" sz="2300" dirty="0" smtClean="0">
                  <a:solidFill>
                    <a:srgbClr val="C31632"/>
                  </a:solidFill>
                  <a:latin typeface="Arial Narrow"/>
                </a:rPr>
                <a:t>Ou de </a:t>
              </a:r>
              <a:r>
                <a:rPr lang="fr-FR" sz="2300" dirty="0" err="1" smtClean="0">
                  <a:solidFill>
                    <a:srgbClr val="C31632"/>
                  </a:solidFill>
                  <a:latin typeface="Arial Narrow"/>
                </a:rPr>
                <a:t>regularisation</a:t>
              </a:r>
              <a:r>
                <a:rPr lang="fr-FR" sz="2300" smtClean="0">
                  <a:solidFill>
                    <a:srgbClr val="C31632"/>
                  </a:solidFill>
                  <a:latin typeface="Arial Narrow"/>
                </a:rPr>
                <a:t> </a:t>
              </a:r>
              <a:endParaRPr lang="fr-FR" sz="2300" dirty="0">
                <a:solidFill>
                  <a:srgbClr val="C31632"/>
                </a:solidFill>
                <a:latin typeface="Arial Narrow"/>
              </a:endParaRPr>
            </a:p>
          </p:txBody>
        </p:sp>
        <p:sp>
          <p:nvSpPr>
            <p:cNvPr id="14" name="Espace réservé du texte 4"/>
            <p:cNvSpPr txBox="1">
              <a:spLocks/>
            </p:cNvSpPr>
            <p:nvPr/>
          </p:nvSpPr>
          <p:spPr>
            <a:xfrm>
              <a:off x="135986" y="4617930"/>
              <a:ext cx="2844000" cy="27462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44000" indent="0" algn="l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44000" indent="-144000" algn="l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Char char="&gt;"/>
                <a:defRPr sz="1200" b="1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24000" indent="-144000" algn="l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Char char=""/>
                <a:defRPr sz="120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0" indent="0" algn="just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216000" indent="0" algn="l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2">
                <a:buClr>
                  <a:srgbClr val="C31632"/>
                </a:buClr>
                <a:defRPr/>
              </a:pPr>
              <a:endParaRPr lang="fr-FR" b="1" dirty="0">
                <a:solidFill>
                  <a:schemeClr val="bg1">
                    <a:lumMod val="50000"/>
                  </a:schemeClr>
                </a:solidFill>
                <a:latin typeface="Arial Narrow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4861249" y="6512768"/>
            <a:ext cx="2687217" cy="149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73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7741920" y="4731350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Comment collecter les coupons réponse originaux dans le Classeur Client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428450" y="317652"/>
            <a:ext cx="10719522" cy="709200"/>
          </a:xfrm>
        </p:spPr>
        <p:txBody>
          <a:bodyPr>
            <a:normAutofit/>
          </a:bodyPr>
          <a:lstStyle/>
          <a:p>
            <a:r>
              <a:rPr lang="fr-FR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PGE :  process demande de remboursement anticipe total ou DE Régularisation</a:t>
            </a:r>
            <a:endParaRPr lang="fr-F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4417002" y="6333753"/>
            <a:ext cx="2862915" cy="440108"/>
            <a:chOff x="2401295" y="6281994"/>
            <a:chExt cx="2862915" cy="440108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295" y="6281994"/>
              <a:ext cx="2862915" cy="440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10" name="Rectangle 9"/>
            <p:cNvSpPr/>
            <p:nvPr/>
          </p:nvSpPr>
          <p:spPr>
            <a:xfrm>
              <a:off x="2757773" y="6352770"/>
              <a:ext cx="198964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L’HEBDO PRO – Semaine </a:t>
              </a:r>
              <a:r>
                <a:rPr kumimoji="0" lang="fr-FR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S20 </a:t>
              </a:r>
              <a:r>
                <a: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2021</a:t>
              </a:r>
            </a:p>
          </p:txBody>
        </p:sp>
      </p:grpSp>
      <p:sp>
        <p:nvSpPr>
          <p:cNvPr id="4" name="Rectangle 3">
            <a:hlinkClick r:id="rId5" action="ppaction://hlinksldjump"/>
          </p:cNvPr>
          <p:cNvSpPr/>
          <p:nvPr/>
        </p:nvSpPr>
        <p:spPr>
          <a:xfrm>
            <a:off x="1880616" y="1975104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PGE en phase I ou II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Comment  traiter une demande de rachat anticipé total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 hors RAT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 de phase 1)</a:t>
            </a:r>
          </a:p>
        </p:txBody>
      </p:sp>
      <p:sp>
        <p:nvSpPr>
          <p:cNvPr id="14" name="Rectangle 13">
            <a:hlinkClick r:id="rId6" action="ppaction://hlinksldjump"/>
          </p:cNvPr>
          <p:cNvSpPr/>
          <p:nvPr/>
        </p:nvSpPr>
        <p:spPr>
          <a:xfrm>
            <a:off x="4806696" y="1947778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Comment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modifier la périodicité de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remboursement du PGE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(M/S/T/A)</a:t>
            </a:r>
          </a:p>
        </p:txBody>
      </p:sp>
      <p:sp>
        <p:nvSpPr>
          <p:cNvPr id="15" name="Rectangle 14">
            <a:hlinkClick r:id="rId7" action="ppaction://hlinksldjump"/>
          </p:cNvPr>
          <p:cNvSpPr/>
          <p:nvPr/>
        </p:nvSpPr>
        <p:spPr>
          <a:xfrm>
            <a:off x="7732776" y="1975104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PGE 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passage en phase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Comment régulariser un choix client non exercé après la date limite de réponse</a:t>
            </a:r>
          </a:p>
        </p:txBody>
      </p:sp>
      <p:sp>
        <p:nvSpPr>
          <p:cNvPr id="17" name="Rectangle 16">
            <a:hlinkClick r:id="rId8" action="ppaction://hlinksldjump"/>
          </p:cNvPr>
          <p:cNvSpPr/>
          <p:nvPr/>
        </p:nvSpPr>
        <p:spPr>
          <a:xfrm>
            <a:off x="1880616" y="3387699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PGE 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passage en phase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Comment régulariser une erreur de choix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(hors RAT)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avant la date limite de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réponse ou quelques jours après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hlinkClick r:id="rId9" action="ppaction://hlinksldjump"/>
          </p:cNvPr>
          <p:cNvSpPr/>
          <p:nvPr/>
        </p:nvSpPr>
        <p:spPr>
          <a:xfrm>
            <a:off x="7732776" y="3387699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PGE passage en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 II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Comment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régulariser un PGE en REJET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(traitement impossible suite anomalies reçues via Doc 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</a:t>
            </a: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hlinkClick r:id="rId10" action="ppaction://hlinksldjump"/>
          </p:cNvPr>
          <p:cNvSpPr/>
          <p:nvPr/>
        </p:nvSpPr>
        <p:spPr>
          <a:xfrm>
            <a:off x="1889760" y="4740494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PGE phase II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Comment régulariser un choix client après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prélèvement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 RA ou de la première échéance</a:t>
            </a:r>
          </a:p>
        </p:txBody>
      </p:sp>
      <p:sp>
        <p:nvSpPr>
          <p:cNvPr id="21" name="Rectangle 20">
            <a:hlinkClick r:id="rId11" action="ppaction://hlinksldjump"/>
          </p:cNvPr>
          <p:cNvSpPr/>
          <p:nvPr/>
        </p:nvSpPr>
        <p:spPr>
          <a:xfrm>
            <a:off x="4815840" y="4763881"/>
            <a:ext cx="2258568" cy="9784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PGE 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passage en phase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Comment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régulariser un choix client en RAT en Selfcare à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tort avant la date limite de réponse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25296" y="1296900"/>
            <a:ext cx="642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réponse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dédiée à chaque situation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885611" y="3352696"/>
            <a:ext cx="210073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Cliquez sur le cas </a:t>
            </a: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concerné pour obtenir la réponse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mode diaporama </a:t>
            </a: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Pour revenir à la                   page d’</a:t>
            </a:r>
            <a:r>
              <a:rPr kumimoji="0" lang="fr-FR" sz="11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acceuil</a:t>
            </a:r>
            <a:endParaRPr kumimoji="0" lang="fr-FR" sz="11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Objet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303751" y="5332288"/>
          <a:ext cx="696737" cy="587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résentation" showAsIcon="1" r:id="rId12" imgW="914400" imgH="771480" progId="PowerPoint.Show.12">
                  <p:embed/>
                </p:oleObj>
              </mc:Choice>
              <mc:Fallback>
                <p:oleObj name="Présentation" showAsIcon="1" r:id="rId12" imgW="914400" imgH="771480" progId="PowerPoint.Show.12">
                  <p:embed/>
                  <p:pic>
                    <p:nvPicPr>
                      <p:cNvPr id="11" name="Objet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303751" y="5332288"/>
                        <a:ext cx="696737" cy="587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80599" y="4045585"/>
            <a:ext cx="416769" cy="37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11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78390" y="1075071"/>
            <a:ext cx="11236242" cy="533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quel cas?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client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sollicite une demande de RAT (hors fin de Phase I) soit :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Narrow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Pendant la phase 1, après avoir fait son choix de transformation (le client revient sur son choix et souhaite un RAT avant la fin de phase)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Pendant la phase 2 d’amortissement,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</a:t>
            </a:r>
            <a:r>
              <a:rPr kumimoji="0" lang="fr-FR" alt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procédure à suivre en 2 phases : demande de simulation et confirmation de RAT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Demander une simulation des IRA : 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858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Adresser la demande par mail : 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cegee-b-instruction-operation-covid19@cegee.caisse-epargne.fr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précisant dans l’objet  </a:t>
            </a:r>
            <a:r>
              <a:rPr kumimoji="0" lang="fr-FR" alt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Nom du client - Réf du PGE  « simulation de RAT »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858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DCE envoie cette simulation au chargé d’affaires, en précisant le montant des commissions facturées par BPI. 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Obtenir un </a:t>
            </a:r>
            <a:r>
              <a:rPr kumimoji="0" lang="fr-FR" alt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éventuel 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accord délégataire pour remise </a:t>
            </a:r>
            <a:r>
              <a:rPr kumimoji="0" lang="fr-FR" alt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exceptionnelle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sur IRA :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858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chargé d’affaires recueille la validation écrite (e-mail) du délégataire, en précisant : 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543050" marR="0" lvl="3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montant des IRA théoriques, 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543050" marR="0" lvl="3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 le montant des commissions BPI (déjà prélevées par BPI pour la phase 1, et restant à prélever au titre de la phase 2). 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chargé d’affaires envoie la demande de prise en charge du RAT à l’adresse 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cegee-b-instruction-operation-covid19@cegee.caisse-epargne.fr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en joignant l’éventuel accord délégataire et en précisant le motif « </a:t>
            </a:r>
            <a:r>
              <a:rPr kumimoji="0" lang="fr-FR" alt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confirmation de RAT 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dans l’objet. 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DCE envoie au chargé d’affaires le décompte de RAT, qui le transmet au client pour signature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réception du document signé, le chargé d’affaires le numérise dans plan de classement et l’envoie à la DCE ( 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cegee-b-instruction-operation-covid19@cegee.caisse-epargne.fr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) qui procède alors au remboursement du PGE. 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</a:t>
            </a:r>
            <a:r>
              <a:rPr kumimoji="0" lang="fr-FR" altLang="fr-FR" sz="1100" b="1" i="0" u="sng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Point de vigilance</a:t>
            </a:r>
            <a:r>
              <a:rPr kumimoji="0" lang="fr-FR" altLang="fr-FR" sz="1100" b="1" i="0" u="sng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IRA intègrent la commission BPI, dont le montant correspond aux intérêts capitalisés pendant la période écoulée. 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Cette commission ayant été </a:t>
            </a:r>
            <a:r>
              <a:rPr kumimoji="0" lang="fr-FR" altLang="fr-FR" sz="1100" b="0" i="0" u="sng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prélevée flat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 BPI à la CEGEE après le déblocage du prêt, en début de phase 1, il convient d’être vigilant lorsqu’une remise des IRA est consentie au client.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la remise accordée est de 100%, il s’agira d’une perte sèche du montant de la commission déjà payée à BPI par la CEGEE (et non pas d’un manque à gagner).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Rappel </a:t>
            </a:r>
            <a:r>
              <a:rPr kumimoji="0" lang="fr-FR" alt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IRA applicables au client, indiquées dans le contrat de prêt</a:t>
            </a: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: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RAT pendant la phase 1 : 2% du capital remboursé par anticipation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RAT pendant la phase 2 d’amortissement si le client a choisi une durée d’amortissement de 1 ou 2 ans : 3%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RAT pendant la phase 2 d’amortissement si le client a choisi une durée d’amortissement de 3 à 5 ans : 6%</a:t>
            </a:r>
            <a:endParaRPr kumimoji="0" lang="fr-FR" alt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Image 4" descr="Signalisation Attention Panneau De · Images vectorielles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5002">
            <a:off x="1237522" y="4536173"/>
            <a:ext cx="334261" cy="293989"/>
          </a:xfrm>
          <a:prstGeom prst="rect">
            <a:avLst/>
          </a:prstGeom>
        </p:spPr>
      </p:pic>
      <p:sp>
        <p:nvSpPr>
          <p:cNvPr id="6" name="Espace réservé du text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Traitement des demandes de rachats anticipés sur PGE </a:t>
            </a: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40664" y="2300551"/>
            <a:ext cx="943171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L’avenant doit être mis en place avant la date de 1</a:t>
            </a:r>
            <a:r>
              <a:rPr kumimoji="0" lang="fr-FR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ère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échéance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Transmission d’un mail de demande de modification de périodicité dans la Boite COVID : CEGEE-B-INSTRUCTION-OPERATION-COVID19 [CEGEE]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&lt;</a:t>
            </a:r>
            <a:r>
              <a:rPr kumimoji="0" lang="fr-FR" sz="11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cegee-b-instruction-operation-covid19@cegee.caisse-epargne.fr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Préciser dans l’objet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AVENANT PERIODICITE PGE N° XXX – NOM DU CLIENT.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PJ annexer 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scan du coupon réponse pour vérification du choix d’amortissement pris en compte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demande de modification de périodicité émanant du client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Préciser dans le mail : le nom du signataire de l’avenant + adresse mail + n° portable (l’avenant étant envoyé au client en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L’avenant de changement de périodicité </a:t>
            </a:r>
            <a:r>
              <a:rPr kumimoji="0" lang="fr-FR" sz="1100" b="0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entraine un nouveau calcul de la commission de garantie BPI</a:t>
            </a:r>
          </a:p>
        </p:txBody>
      </p:sp>
      <p:sp>
        <p:nvSpPr>
          <p:cNvPr id="5" name="Espace réservé du text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COMMENT MODIFIER LA périodicité DE REMBOURSEMENT D’UN PGE </a:t>
            </a: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0664" y="1118001"/>
            <a:ext cx="6640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Dans quel cas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client souhaite une périodicité autre que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mensuelle,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0664" y="1731625"/>
            <a:ext cx="91348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 réponse du client est enregistrée, il demande une modification (malgré le caractère irrévocable de sa première réponse).</a:t>
            </a:r>
          </a:p>
        </p:txBody>
      </p:sp>
    </p:spTree>
    <p:extLst>
      <p:ext uri="{BB962C8B-B14F-4D97-AF65-F5344CB8AC3E}">
        <p14:creationId xmlns:p14="http://schemas.microsoft.com/office/powerpoint/2010/main" val="66962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PGE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PASSAGE EN phase II  </a:t>
            </a:r>
            <a:b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Comment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régulariser un choix client non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exercé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après la date limite de réponse</a:t>
            </a:r>
          </a:p>
        </p:txBody>
      </p:sp>
      <p:sp>
        <p:nvSpPr>
          <p:cNvPr id="4" name="Rectangle 3"/>
          <p:cNvSpPr/>
          <p:nvPr/>
        </p:nvSpPr>
        <p:spPr>
          <a:xfrm>
            <a:off x="448056" y="1062482"/>
            <a:ext cx="11466576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Dans quel cas</a:t>
            </a: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Votre client n’a pas exercé son choix dans les délais impartis </a:t>
            </a:r>
            <a:r>
              <a:rPr kumimoji="0" lang="fr-FR" altLang="fr-FR" sz="11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(dans le cas d’un RAT rien à faire de votre côté)</a:t>
            </a:r>
            <a:endParaRPr kumimoji="0" lang="fr-FR" alt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Une procédure de régularisation peut cependant permettre de corriger si le délai pour </a:t>
            </a:r>
            <a:r>
              <a:rPr kumimoji="0" lang="fr-FR" altLang="fr-FR" sz="11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intervenir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est suffisant.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Quel process?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1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2 solutions  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- Soit vous faites valider votre client via DEI/CENET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si toujours accessible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.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(rappel pour les EI, il faut utiliser DEI pro).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C’est LA solution à privilégier !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Informer par un simple retour de mail dès validation Self care Ok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  <a:hlinkClick r:id="rId2"/>
              </a:rPr>
              <a:t>Didier.reffort@cegee.caisse-epargne.fr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/>
                <a:ea typeface="Calibri" panose="020F0502020204030204" pitchFamily="34" charset="0"/>
                <a:cs typeface="+mn-cs"/>
              </a:rPr>
              <a:t>avec copie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Calibri" panose="020F0502020204030204" pitchFamily="34" charset="0"/>
                <a:cs typeface="+mn-cs"/>
              </a:rPr>
              <a:t>CEGEE-B-RM-PROFESSIONNELS [CEGEE] &lt;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Calibri" panose="020F0502020204030204" pitchFamily="34" charset="0"/>
                <a:cs typeface="+mn-cs"/>
              </a:rPr>
              <a:t>cegee-b-rm-professionnels@cegee.caisse-epargne.fr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.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L’ AR de la réponse client sera présente sous 48h dans le PDC. A vérifier de votre côté </a:t>
            </a:r>
            <a:endParaRPr kumimoji="0" lang="fr-FR" alt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Calibri" panose="020F0502020204030204" pitchFamily="34" charset="0"/>
                <a:cs typeface="+mn-cs"/>
              </a:rPr>
              <a:t>-  Soit V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ous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collectez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l’original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signé par le client. (dispo PDC rubrique 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correspondances).Sans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ratures ni surcharges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.</a:t>
            </a: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Faire apposer au client la mention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Calibri" panose="020F0502020204030204" pitchFamily="34" charset="0"/>
                <a:cs typeface="+mn-cs"/>
              </a:rPr>
              <a:t>« ANNULE ET REMPLACE MA PRECEDENTE DECISION DU .. /.. /.. »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 le feuillet 3 + signature.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Scanner les 3 FEUILLETS avec toutes les mentions requises (date, signature, nom, prénom, qualité, tampon ...) dans le classeur client en ayant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l’original client entre les mains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(</a:t>
            </a:r>
            <a:r>
              <a:rPr kumimoji="0" lang="fr-FR" altLang="fr-FR" sz="11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voir tuto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comment collecter dans le PDC)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Joindre ce process par mail en copie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Adressez  par mail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les originaux </a:t>
            </a:r>
            <a:r>
              <a:rPr kumimoji="0" lang="fr-FR" altLang="fr-FR" sz="11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une fois</a:t>
            </a:r>
            <a:r>
              <a:rPr kumimoji="0" lang="fr-FR" altLang="fr-FR" sz="1100" b="1" i="0" u="sng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signés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à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  <a:hlinkClick r:id="rId2"/>
              </a:rPr>
              <a:t>Didier.reffort@cegee.caisse-epargne.fr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avec copie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Calibri" panose="020F0502020204030204" pitchFamily="34" charset="0"/>
                <a:cs typeface="+mn-cs"/>
              </a:rPr>
              <a:t>CEGEE-B-RM-PROFESSIONNELS [CEGEE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Précisez dans l’objet du mail «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REGULARISATION CHOIX CLIENT NON EXERCE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+ nom de l’entreprise +N° de crédit »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NE PAS ENVOYER LES COURRIERS VIA LE MAIL DOC ONE POUR CETTE REGULARISATION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Adresser OBLIGATOIREMENT les originaux papier par navette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à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Alexandra FRANCKE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</a:t>
            </a:r>
            <a:r>
              <a:rPr kumimoji="0" lang="fr-FR" altLang="fr-FR" sz="11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l’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adresse ci-dessous (Contrôles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aléatoires BPI sur les dossiers de régularisation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) et 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confirmer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 votre mail l’envoi du coupon réponse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5" name="Image 16" descr="986F0DA0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488" y="6176391"/>
            <a:ext cx="2009775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03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97305" y="439665"/>
            <a:ext cx="10756800" cy="709200"/>
          </a:xfrm>
        </p:spPr>
        <p:txBody>
          <a:bodyPr>
            <a:noAutofit/>
          </a:bodyPr>
          <a:lstStyle/>
          <a:p>
            <a:pPr lvl="0" algn="r"/>
            <a:r>
              <a:rPr lang="fr-FR" sz="1400" dirty="0">
                <a:solidFill>
                  <a:prstClr val="white"/>
                </a:solidFill>
              </a:rPr>
              <a:t>PGE passage en phase </a:t>
            </a:r>
            <a:r>
              <a:rPr lang="fr-FR" sz="1400" dirty="0" smtClean="0">
                <a:solidFill>
                  <a:prstClr val="white"/>
                </a:solidFill>
              </a:rPr>
              <a:t>II  </a:t>
            </a:r>
            <a:br>
              <a:rPr lang="fr-FR" sz="1400" dirty="0" smtClean="0">
                <a:solidFill>
                  <a:prstClr val="white"/>
                </a:solidFill>
              </a:rPr>
            </a:br>
            <a:r>
              <a:rPr lang="fr-FR" sz="1400" dirty="0" smtClean="0">
                <a:solidFill>
                  <a:prstClr val="white"/>
                </a:solidFill>
              </a:rPr>
              <a:t>Comment </a:t>
            </a:r>
            <a:r>
              <a:rPr lang="fr-FR" sz="1400" dirty="0">
                <a:solidFill>
                  <a:prstClr val="white"/>
                </a:solidFill>
              </a:rPr>
              <a:t>régulariser une erreur de choix  </a:t>
            </a:r>
            <a:r>
              <a:rPr lang="fr-FR" sz="1400" dirty="0" smtClean="0">
                <a:solidFill>
                  <a:prstClr val="white"/>
                </a:solidFill>
              </a:rPr>
              <a:t>(hors rat) avant </a:t>
            </a:r>
            <a:r>
              <a:rPr lang="fr-FR" sz="1400" dirty="0">
                <a:solidFill>
                  <a:prstClr val="white"/>
                </a:solidFill>
              </a:rPr>
              <a:t>la date limite de </a:t>
            </a:r>
            <a:r>
              <a:rPr lang="fr-FR" sz="1400" dirty="0" smtClean="0">
                <a:solidFill>
                  <a:prstClr val="white"/>
                </a:solidFill>
              </a:rPr>
              <a:t>réponse </a:t>
            </a:r>
            <a:r>
              <a:rPr lang="fr-FR" sz="1400" dirty="0">
                <a:solidFill>
                  <a:prstClr val="white"/>
                </a:solidFill>
              </a:rPr>
              <a:t>ou quelques jours après</a:t>
            </a:r>
            <a:r>
              <a:rPr lang="fr-FR" sz="1400" dirty="0"/>
              <a:t/>
            </a:r>
            <a:br>
              <a:rPr lang="fr-FR" sz="1400" dirty="0"/>
            </a:br>
            <a:endParaRPr lang="fr-FR" sz="14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0352" y="1056413"/>
            <a:ext cx="10341864" cy="5740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Dans quel cas?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Votre client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 exercé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son choix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mais souhaite revenir sur sa décision.</a:t>
            </a: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Même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 le choix est irrévocable, la CE accepte de modifier l’option retenue par l’emprunteur et validée au travers de la signature électronique ou papier du coupon réponse valant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avenant. Ces demandes doivent rester marginales et correspondre à une nécessité (relation commerciale, risque économique pour le professionnel…)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Quel process ?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Refaire signer le client  en rééditant le courrier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1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Vous collectez 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l’original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signé par le client. (dispo PDC rubrique correspondances) Sans ratures ni surcharges.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Faire apposer au client la mention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« ANNULE ET REMPLACE MA PRECEDENTE DECISION DU .. /.. /.. »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sur le feuillet 3 + 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signature.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Scanner les 3 FEUILLETS avec toutes les mentions requises (date, signature, nom, prénom, qualité, tampon ...) dans le classeur client en ayant 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l’original client entre les mains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(</a:t>
            </a:r>
            <a:r>
              <a:rPr kumimoji="0" lang="fr-FR" altLang="fr-FR" sz="11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voir tuto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comment collecter dans le PDC)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Obtenir l’accord par mail de votre DCMPro</a:t>
            </a:r>
            <a:endParaRPr kumimoji="0" lang="fr-FR" altLang="fr-FR" sz="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Joindre ce process par mail en copie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Adressez  par mail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les originaux </a:t>
            </a:r>
            <a:r>
              <a:rPr kumimoji="0" lang="fr-FR" altLang="fr-FR" sz="11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une fois</a:t>
            </a:r>
            <a:r>
              <a:rPr kumimoji="0" lang="fr-FR" altLang="fr-FR" sz="1100" b="1" i="0" u="sng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signés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  <a:hlinkClick r:id="rId2"/>
              </a:rPr>
              <a:t>Didier.reffort@cegee.caisse-epargne.fr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avec copie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CEGEE-B-RM-PROFESSIONNELS [CEGEE</a:t>
            </a:r>
            <a:endParaRPr kumimoji="0" lang="fr-FR" alt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Précisez dans l’objet du mail «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CORRECTION CHOIX CLIENT + nom de l’entreprise + PGE N° de crédit »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NE PAS ENVOYER LES COURRIERS VIA LE MAIL DOC ONE POUR CETTE REGULARISATION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Adresser OBLIGATOIREMENT les originaux papier par navette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à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Alexandra FRANCKE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à l’adresse ci-dessous (Contrôles aléatoires BPI sur les dossiers de régularisation)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049" name="Image 16" descr="986F0DA0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108" y="5658607"/>
            <a:ext cx="1654112" cy="47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0352" y="565860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Préciser dans le mail que vous avez bien scanné les originaux dans le classeur client 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et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envoyé les originaux.</a:t>
            </a:r>
            <a:endParaRPr kumimoji="0" lang="fr-FR" alt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44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PGE passage en phase II</a:t>
            </a:r>
            <a:b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Comment régulariser un PGE en REJET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601" y="-4115637"/>
            <a:ext cx="11038114" cy="1072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Vous recevrez un mail vous expliquant les motifs du rejet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lvl="0"/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Une action rapide de votre part sera nécessaire pour corriger (</a:t>
            </a:r>
            <a:r>
              <a:rPr lang="fr-FR" sz="1200" i="1" dirty="0" smtClean="0"/>
              <a:t>Traitement </a:t>
            </a:r>
            <a:r>
              <a:rPr lang="fr-FR" sz="1200" i="1" dirty="0"/>
              <a:t>impossible suite anomalies reçues via DOC ONE </a:t>
            </a:r>
            <a:r>
              <a:rPr lang="fr-FR" sz="1200" dirty="0"/>
              <a:t>) </a:t>
            </a:r>
            <a:br>
              <a:rPr lang="fr-FR" sz="1200" dirty="0"/>
            </a:br>
            <a:endParaRPr kumimoji="0" lang="fr-FR" alt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Comment régulariser ?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2 solutions  :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- Soit vous faites valider votre client via DEI/CENET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si toujours accessible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.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(rappel pour les EI, il faut utiliser DEI pro).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C’est LA solution à privilégier !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Informer par un simple retour de mail dès validation Self care Ok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  <a:hlinkClick r:id="rId2"/>
              </a:rPr>
              <a:t>Didier.reffort@cegee.caisse-epargne.fr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avec copie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CEGEE-B-RM-PROFESSIONNELS [CEGEE] &lt;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cegee-b-rm-professionnels@cegee.caisse-epargne.fr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en joignant le tableau présent dans le message. L’ AR de la réponse client sera présente sous 48h dans le PDC. A vérifier de votre côté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- 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Soit vous refaites signer votre client et vous collectez OBLIGATOIREMENT l’original des 3 feuillets de réponse. Procédure plus lourde.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Dans ce cas vous devrez :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Scanner les 3 FEUILLETS dans le classeur client en ayant 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l’original client signé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entre les mains (</a:t>
            </a:r>
            <a:r>
              <a:rPr kumimoji="0" lang="fr-FR" altLang="fr-FR" sz="11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voir tuto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comment collecter le coupon client dans le PDC)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Vous adressez  par mail 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les originaux </a:t>
            </a:r>
            <a:r>
              <a:rPr kumimoji="0" lang="fr-FR" altLang="fr-FR" sz="11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une fois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le Plan de classement aliment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é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à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  <a:hlinkClick r:id="rId2"/>
              </a:rPr>
              <a:t>Didier.reffort@cegee.caisse-epargne.fr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avec copie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CEGEE-B-RM-PROFESSIONNELS [CEGEE] &lt;cegee-b-rm-professionnels@cegee.caisse-epargne.fr&gt;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Faire apposer au client la mention manuscrite « annule et remplace ma décision du…. » sur le feuillet 3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Précisez dans l’objet du mail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«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REGUL REJET PGE DOC ONE + nom de l’entreprise + N° de crédit »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Préciser dans le mail que vous avez bien scanné les originaux  et que vous les avez adressés par navette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NE PAS ENVOYER LES COURRIERS VIA LE MAIL DOC ONE POUR CES REGULARISATIONS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- Adresser les originaux par navette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à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Alexandra FRANCKE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à l’adresse suivante (Contrôles aléatoires BPI sur les dossiers de régularisation)</a:t>
            </a:r>
            <a:endParaRPr kumimoji="0" lang="fr-FR" altLang="fr-FR" sz="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25" name="Image 16" descr="986F0DA0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914" y="5518124"/>
            <a:ext cx="2009775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58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r">
              <a:spcBef>
                <a:spcPts val="0"/>
              </a:spcBef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PGE passage en phase II</a:t>
            </a:r>
            <a:b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Comment modifier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l’option qui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 été choisie par le client</a:t>
            </a:r>
            <a:r>
              <a:rPr lang="fr-FR" sz="1400" dirty="0"/>
              <a:t/>
            </a:r>
            <a:br>
              <a:rPr lang="fr-FR" sz="1400" dirty="0"/>
            </a:br>
            <a:endParaRPr lang="fr-FR" sz="1400" dirty="0"/>
          </a:p>
        </p:txBody>
      </p:sp>
      <p:sp>
        <p:nvSpPr>
          <p:cNvPr id="5" name="Rectangle 4"/>
          <p:cNvSpPr/>
          <p:nvPr/>
        </p:nvSpPr>
        <p:spPr>
          <a:xfrm>
            <a:off x="731520" y="1443835"/>
            <a:ext cx="1087221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Votre client  a exercé son choix mais veut le modifier, le PGE n’étant pas en phase d’amortissement,</a:t>
            </a:r>
            <a:endParaRPr kumimoji="0" lang="fr-FR" altLang="fr-FR" sz="11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Le choix client est irrévocable, une procédure peut cependant permettre de corriger à la marge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certains cas (relation commerciale, risque économique avéré pour le professionnel…) et nécessite un accord hiérarchique,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Quel process?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1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Refaire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signer le client  en rééditant le courrier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Calibri" panose="020F0502020204030204" pitchFamily="34" charset="0"/>
                <a:cs typeface="+mn-cs"/>
              </a:rPr>
              <a:t>V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ous collectez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l’original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signé par le client. (dispo PDC rubrique 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correspondances).Sans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ratures ni surcharges.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Faire apposer au client la mention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Calibri" panose="020F0502020204030204" pitchFamily="34" charset="0"/>
                <a:cs typeface="+mn-cs"/>
              </a:rPr>
              <a:t>« ANNULE ET REMPLACE MA PRECEDENTE DECISION DU .. /.. /.. »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 le feuillet 3 + signature.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Scanner les 3 FEUILLETS avec toutes les mentions requises (date, signature, nom, prénom, qualité, tampon ...) dans le classeur client en ayant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l’original client entre les mains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(</a:t>
            </a:r>
            <a:r>
              <a:rPr kumimoji="0" lang="fr-FR" altLang="fr-FR" sz="11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voir tuto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comment collecter dans le PDC)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Joindre ce process par mail en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copie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fr-FR" altLang="fr-FR" sz="11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Obtenez par mail l’accord de votre DCMPro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Adressez  par mail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les originaux </a:t>
            </a:r>
            <a:r>
              <a:rPr kumimoji="0" lang="fr-FR" altLang="fr-FR" sz="11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une fois</a:t>
            </a:r>
            <a:r>
              <a:rPr kumimoji="0" lang="fr-FR" altLang="fr-FR" sz="1100" b="1" i="0" u="sng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signés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à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  <a:hlinkClick r:id="rId2"/>
              </a:rPr>
              <a:t>Didier.reffort@cegee.caisse-epargne.fr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avec copie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/>
                <a:ea typeface="Calibri" panose="020F0502020204030204" pitchFamily="34" charset="0"/>
                <a:cs typeface="+mn-cs"/>
              </a:rPr>
              <a:t>CEGEE-B-RM-PROFESSIONNELS [CEGEE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Précisez dans l’objet du mail « 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MODIFICATION CHOIX CLIENT +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nom de l’entreprise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+ PGE N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° de crédit »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NE PAS ENVOYER LES COURRIERS VIA LE MAIL DOC ONE POUR CETTE REGULARISATION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Adresser OBLIGATOIREMENT les originaux papier par navette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à 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Alexandra FRANCKE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à l’adresse suivante (Contrôles aléatoires BPI sur les dossiers de régularisation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) et </a:t>
            </a:r>
            <a:r>
              <a:rPr kumimoji="0" lang="fr-FR" alt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confirmer </a:t>
            </a:r>
            <a:r>
              <a:rPr kumimoji="0" lang="fr-FR" alt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 votre mail l’envoi du coupon réponse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6" name="Image 16" descr="986F0DA0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19" y="5804682"/>
            <a:ext cx="2009775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1520" y="1089025"/>
            <a:ext cx="13131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Dans quel cas?</a:t>
            </a:r>
          </a:p>
        </p:txBody>
      </p:sp>
    </p:spTree>
    <p:extLst>
      <p:ext uri="{BB962C8B-B14F-4D97-AF65-F5344CB8AC3E}">
        <p14:creationId xmlns:p14="http://schemas.microsoft.com/office/powerpoint/2010/main" val="28524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29376" y="484632"/>
            <a:ext cx="10756800" cy="878713"/>
          </a:xfrm>
        </p:spPr>
        <p:txBody>
          <a:bodyPr>
            <a:normAutofit fontScale="90000"/>
          </a:bodyPr>
          <a:lstStyle/>
          <a:p>
            <a:pPr algn="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PGE phase II</a:t>
            </a:r>
            <a:b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Comment régulariser un choix client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après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 prélèvement du RA ou de la première échéance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91371" y="1681843"/>
            <a:ext cx="7612533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Dans quel cas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client a été prélevé de sa première échéance ou du RA (partiel ou total) et souhaite revenir sur sa décision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Cette situation ne peut-être régularisée , le choix est donc irrévocable.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alternative si la situation le permet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Voir éventuellement pour un nouvel octroi de PGE si l’enveloppe n’est pas atteinte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Voir pour les d’autres formes de financements possibles (FEI…)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65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r"/>
            <a:r>
              <a:rPr lang="fr-FR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PGE passage en phase II</a:t>
            </a:r>
            <a:br>
              <a:rPr lang="fr-FR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Comment régulariser un choix client en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RAT exercé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en Selfcare à tort</a:t>
            </a:r>
            <a:b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3008" y="1155484"/>
            <a:ext cx="1021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Dans quel cas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client a opéré un choix de remboursement total sur son espace Internet et souhaite choisir une phase d’amortissement de son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PGE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avant la date limite de réponse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823008" y="1953477"/>
            <a:ext cx="10661416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est </a:t>
            </a:r>
            <a:r>
              <a:rPr kumimoji="0" lang="fr-FR" alt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possible de revenir sur le choix du client si celui-ci avait opté par erreur pour un </a:t>
            </a:r>
            <a:r>
              <a:rPr kumimoji="0" lang="fr-FR" alt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remboursement total de son PGE</a:t>
            </a:r>
            <a:r>
              <a:rPr kumimoji="0" lang="fr-FR" altLang="fr-FR" sz="12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via son DEI ou son CENET lors de son choix de transformation.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         </a:t>
            </a:r>
            <a:endParaRPr kumimoji="0" lang="fr-FR" alt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Quelle procédure?</a:t>
            </a:r>
            <a:endParaRPr kumimoji="0" lang="fr-FR" altLang="fr-F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                             </a:t>
            </a:r>
            <a:endParaRPr kumimoji="0" lang="fr-FR" alt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Vérifier que les simulations n’existent plus dans classeur client « Transformer les PGE en amortissable »</a:t>
            </a:r>
            <a:endParaRPr kumimoji="0" lang="fr-FR" alt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Vérifier que le Tableau d’amortissement n’a pas été modifié en 1 seule phase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Vérifier que le choix du client est un Remboursement Total </a:t>
            </a:r>
            <a:endParaRPr kumimoji="0" lang="fr-FR" alt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Demander l’accord du client pour régénérer les propositions (mail ou courrier)</a:t>
            </a:r>
            <a:endParaRPr kumimoji="0" lang="fr-FR" alt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Demander un accord interne (mail) pour régénérer les propositions (manager),</a:t>
            </a:r>
            <a:endParaRPr kumimoji="0" lang="fr-FR" alt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Transmettre un mail à la Direction du Marché </a:t>
            </a: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</a:t>
            </a: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Professionnels via la boite générique </a:t>
            </a: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cegee-b-rm-professionnels@cegee.caisse-epargne.fr</a:t>
            </a: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avec copie à Didier </a:t>
            </a:r>
            <a:r>
              <a:rPr kumimoji="0" lang="fr-FR" alt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Reffort</a:t>
            </a: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Didier.reffort@cegee.caisse-epargne.fr</a:t>
            </a: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précisant dans l’objet du mail : REGUL RAT SELFCARE+ N° du crédit + Nom du client et précisant que vous avez tous les accords et effectué tous les contrôles requis (pts 1 à 4)</a:t>
            </a:r>
            <a:endParaRPr kumimoji="0" lang="fr-FR" alt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Après contrôle, l</a:t>
            </a: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département Pilotage &amp; Outils transmettra la demande à ITCE pour intervention. </a:t>
            </a:r>
            <a:endParaRPr kumimoji="0" lang="fr-FR" alt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Retour à l’expéditeur du mail par le Département Pilotage &amp; Outils pour le prévenir que les simulations ont été régénérées  </a:t>
            </a:r>
            <a:endParaRPr kumimoji="0" lang="fr-FR" alt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Informer le client pour qu’il réalise à nouveau son choix (« compteurs remis à zéro »)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Attention à la date limite de réponse qui reste inchangée. Les demandes étant traitées par IT CE deux fois par semaine prévoir un délai de sécurité.</a:t>
            </a:r>
            <a:endParaRPr kumimoji="0" lang="fr-FR" altLang="fr-F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2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2552</Words>
  <Application>Microsoft Office PowerPoint</Application>
  <PresentationFormat>Grand écran</PresentationFormat>
  <Paragraphs>259</Paragraphs>
  <Slides>10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Arial Narrow</vt:lpstr>
      <vt:lpstr>Calibri</vt:lpstr>
      <vt:lpstr>Courier New</vt:lpstr>
      <vt:lpstr>Symbol</vt:lpstr>
      <vt:lpstr>Times New Roman</vt:lpstr>
      <vt:lpstr>Wingdings</vt:lpstr>
      <vt:lpstr>1-MODELE PART</vt:lpstr>
      <vt:lpstr>Présentation</vt:lpstr>
      <vt:lpstr>Présentation PowerPoint</vt:lpstr>
      <vt:lpstr>PGE :  process demande de remboursement anticipe total ou DE Régularisation</vt:lpstr>
      <vt:lpstr>Traitement des demandes de rachats anticipés sur PGE </vt:lpstr>
      <vt:lpstr>COMMENT MODIFIER LA périodicité DE REMBOURSEMENT D’UN PGE </vt:lpstr>
      <vt:lpstr>PGE PASSAGE EN phase II   Comment régulariser un choix client non exercé après la date limite de réponse</vt:lpstr>
      <vt:lpstr>PGE passage en phase II   Comment régulariser une erreur de choix  (hors rat) avant la date limite de réponse ou quelques jours après </vt:lpstr>
      <vt:lpstr>PGE passage en phase II Comment régulariser un PGE en REJET  </vt:lpstr>
      <vt:lpstr>PGE passage en phase II Comment modifier l’option qui a été choisie par le client </vt:lpstr>
      <vt:lpstr>PGE phase II Comment régulariser un choix client  après le prélèvement du RA ou de la première échéance </vt:lpstr>
      <vt:lpstr>PGE passage en phase II Comment régulariser un choix client en RAT exercé en Selfcare à tort 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PGE  :  DEMANDE DE  remboursement anticipe total  et DE REGULARISATION, LES PROCESS</dc:title>
  <dc:creator>REFFORT Didier [CEGEE]</dc:creator>
  <cp:lastModifiedBy>POIGNANT Anne [CEGEE]</cp:lastModifiedBy>
  <cp:revision>10</cp:revision>
  <dcterms:created xsi:type="dcterms:W3CDTF">2021-05-20T13:44:29Z</dcterms:created>
  <dcterms:modified xsi:type="dcterms:W3CDTF">2021-05-21T14:33:52Z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didier.reffort@cegee.caisse-epargne.fr</vt:lpwstr>
  </property>
  <property fmtid="{D5CDD505-2E9C-101B-9397-08002B2CF9AE}" pid="5" name="MSIP_Label_48a19f0c-bea1-442e-a475-ed109d9ec508_SetDate">
    <vt:lpwstr>2021-05-20T14:00:30.3821076Z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