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448" r:id="rId2"/>
    <p:sldId id="373" r:id="rId3"/>
    <p:sldId id="423" r:id="rId4"/>
    <p:sldId id="438" r:id="rId5"/>
    <p:sldId id="425" r:id="rId6"/>
    <p:sldId id="437" r:id="rId7"/>
    <p:sldId id="393" r:id="rId8"/>
    <p:sldId id="450" r:id="rId9"/>
    <p:sldId id="426" r:id="rId10"/>
    <p:sldId id="451" r:id="rId11"/>
    <p:sldId id="427" r:id="rId12"/>
    <p:sldId id="452" r:id="rId13"/>
    <p:sldId id="428" r:id="rId14"/>
    <p:sldId id="453" r:id="rId15"/>
    <p:sldId id="429" r:id="rId16"/>
    <p:sldId id="454" r:id="rId17"/>
    <p:sldId id="430" r:id="rId18"/>
    <p:sldId id="455" r:id="rId19"/>
    <p:sldId id="431" r:id="rId20"/>
    <p:sldId id="456" r:id="rId21"/>
    <p:sldId id="433" r:id="rId22"/>
    <p:sldId id="439" r:id="rId23"/>
    <p:sldId id="457" r:id="rId24"/>
    <p:sldId id="432" r:id="rId25"/>
    <p:sldId id="458" r:id="rId26"/>
    <p:sldId id="447" r:id="rId27"/>
    <p:sldId id="459" r:id="rId28"/>
    <p:sldId id="435" r:id="rId29"/>
    <p:sldId id="460" r:id="rId30"/>
    <p:sldId id="461" r:id="rId31"/>
    <p:sldId id="440" r:id="rId32"/>
    <p:sldId id="464" r:id="rId33"/>
    <p:sldId id="443" r:id="rId34"/>
    <p:sldId id="449" r:id="rId35"/>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93CDDD"/>
    <a:srgbClr val="FFF3EF"/>
    <a:srgbClr val="FFCC00"/>
    <a:srgbClr val="FFFFFF"/>
    <a:srgbClr val="FF7C80"/>
    <a:srgbClr val="FF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90" autoAdjust="0"/>
    <p:restoredTop sz="93517" autoAdjust="0"/>
  </p:normalViewPr>
  <p:slideViewPr>
    <p:cSldViewPr>
      <p:cViewPr varScale="1">
        <p:scale>
          <a:sx n="110" d="100"/>
          <a:sy n="110" d="100"/>
        </p:scale>
        <p:origin x="120" y="372"/>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452E08-F801-4BDB-B120-EAE5021278DC}" type="datetimeFigureOut">
              <a:rPr lang="fr-FR" smtClean="0"/>
              <a:t>02/06/2022</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7455595-9C85-4354-9EE5-6BFE0B45B858}" type="slidenum">
              <a:rPr lang="fr-FR" smtClean="0"/>
              <a:t>‹N°›</a:t>
            </a:fld>
            <a:endParaRPr lang="fr-FR"/>
          </a:p>
        </p:txBody>
      </p:sp>
    </p:spTree>
    <p:extLst>
      <p:ext uri="{BB962C8B-B14F-4D97-AF65-F5344CB8AC3E}">
        <p14:creationId xmlns:p14="http://schemas.microsoft.com/office/powerpoint/2010/main" val="40688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a:t>
            </a:fld>
            <a:endParaRPr lang="fr-FR"/>
          </a:p>
        </p:txBody>
      </p:sp>
    </p:spTree>
    <p:extLst>
      <p:ext uri="{BB962C8B-B14F-4D97-AF65-F5344CB8AC3E}">
        <p14:creationId xmlns:p14="http://schemas.microsoft.com/office/powerpoint/2010/main" val="2582449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5</a:t>
            </a:fld>
            <a:endParaRPr lang="fr-FR"/>
          </a:p>
        </p:txBody>
      </p:sp>
    </p:spTree>
    <p:extLst>
      <p:ext uri="{BB962C8B-B14F-4D97-AF65-F5344CB8AC3E}">
        <p14:creationId xmlns:p14="http://schemas.microsoft.com/office/powerpoint/2010/main" val="109553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7</a:t>
            </a:fld>
            <a:endParaRPr lang="fr-FR"/>
          </a:p>
        </p:txBody>
      </p:sp>
    </p:spTree>
    <p:extLst>
      <p:ext uri="{BB962C8B-B14F-4D97-AF65-F5344CB8AC3E}">
        <p14:creationId xmlns:p14="http://schemas.microsoft.com/office/powerpoint/2010/main" val="1131464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9</a:t>
            </a:fld>
            <a:endParaRPr lang="fr-FR"/>
          </a:p>
        </p:txBody>
      </p:sp>
    </p:spTree>
    <p:extLst>
      <p:ext uri="{BB962C8B-B14F-4D97-AF65-F5344CB8AC3E}">
        <p14:creationId xmlns:p14="http://schemas.microsoft.com/office/powerpoint/2010/main" val="727250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11</a:t>
            </a:fld>
            <a:endParaRPr lang="fr-FR"/>
          </a:p>
        </p:txBody>
      </p:sp>
    </p:spTree>
    <p:extLst>
      <p:ext uri="{BB962C8B-B14F-4D97-AF65-F5344CB8AC3E}">
        <p14:creationId xmlns:p14="http://schemas.microsoft.com/office/powerpoint/2010/main" val="2033938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13</a:t>
            </a:fld>
            <a:endParaRPr lang="fr-FR"/>
          </a:p>
        </p:txBody>
      </p:sp>
    </p:spTree>
    <p:extLst>
      <p:ext uri="{BB962C8B-B14F-4D97-AF65-F5344CB8AC3E}">
        <p14:creationId xmlns:p14="http://schemas.microsoft.com/office/powerpoint/2010/main" val="405440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lumMod val="75000"/>
                  <a:lumOff val="25000"/>
                </a:schemeClr>
              </a:solidFill>
            </a:endParaRP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15</a:t>
            </a:fld>
            <a:endParaRPr lang="fr-FR"/>
          </a:p>
        </p:txBody>
      </p:sp>
    </p:spTree>
    <p:extLst>
      <p:ext uri="{BB962C8B-B14F-4D97-AF65-F5344CB8AC3E}">
        <p14:creationId xmlns:p14="http://schemas.microsoft.com/office/powerpoint/2010/main" val="2664975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17</a:t>
            </a:fld>
            <a:endParaRPr lang="fr-FR"/>
          </a:p>
        </p:txBody>
      </p:sp>
    </p:spTree>
    <p:extLst>
      <p:ext uri="{BB962C8B-B14F-4D97-AF65-F5344CB8AC3E}">
        <p14:creationId xmlns:p14="http://schemas.microsoft.com/office/powerpoint/2010/main" val="2705648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19</a:t>
            </a:fld>
            <a:endParaRPr lang="fr-FR"/>
          </a:p>
        </p:txBody>
      </p:sp>
    </p:spTree>
    <p:extLst>
      <p:ext uri="{BB962C8B-B14F-4D97-AF65-F5344CB8AC3E}">
        <p14:creationId xmlns:p14="http://schemas.microsoft.com/office/powerpoint/2010/main" val="747173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21</a:t>
            </a:fld>
            <a:endParaRPr lang="fr-FR"/>
          </a:p>
        </p:txBody>
      </p:sp>
    </p:spTree>
    <p:extLst>
      <p:ext uri="{BB962C8B-B14F-4D97-AF65-F5344CB8AC3E}">
        <p14:creationId xmlns:p14="http://schemas.microsoft.com/office/powerpoint/2010/main" val="3260212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22</a:t>
            </a:fld>
            <a:endParaRPr lang="fr-FR"/>
          </a:p>
        </p:txBody>
      </p:sp>
    </p:spTree>
    <p:extLst>
      <p:ext uri="{BB962C8B-B14F-4D97-AF65-F5344CB8AC3E}">
        <p14:creationId xmlns:p14="http://schemas.microsoft.com/office/powerpoint/2010/main" val="1222980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24</a:t>
            </a:fld>
            <a:endParaRPr lang="fr-FR"/>
          </a:p>
        </p:txBody>
      </p:sp>
    </p:spTree>
    <p:extLst>
      <p:ext uri="{BB962C8B-B14F-4D97-AF65-F5344CB8AC3E}">
        <p14:creationId xmlns:p14="http://schemas.microsoft.com/office/powerpoint/2010/main" val="816951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26</a:t>
            </a:fld>
            <a:endParaRPr lang="fr-FR"/>
          </a:p>
        </p:txBody>
      </p:sp>
    </p:spTree>
    <p:extLst>
      <p:ext uri="{BB962C8B-B14F-4D97-AF65-F5344CB8AC3E}">
        <p14:creationId xmlns:p14="http://schemas.microsoft.com/office/powerpoint/2010/main" val="803114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28</a:t>
            </a:fld>
            <a:endParaRPr lang="fr-FR"/>
          </a:p>
        </p:txBody>
      </p:sp>
    </p:spTree>
    <p:extLst>
      <p:ext uri="{BB962C8B-B14F-4D97-AF65-F5344CB8AC3E}">
        <p14:creationId xmlns:p14="http://schemas.microsoft.com/office/powerpoint/2010/main" val="3801640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455595-9C85-4354-9EE5-6BFE0B45B858}" type="slidenum">
              <a:rPr lang="fr-FR" smtClean="0"/>
              <a:t>30</a:t>
            </a:fld>
            <a:endParaRPr lang="fr-FR"/>
          </a:p>
        </p:txBody>
      </p:sp>
    </p:spTree>
    <p:extLst>
      <p:ext uri="{BB962C8B-B14F-4D97-AF65-F5344CB8AC3E}">
        <p14:creationId xmlns:p14="http://schemas.microsoft.com/office/powerpoint/2010/main" val="3061750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31</a:t>
            </a:fld>
            <a:endParaRPr lang="fr-FR"/>
          </a:p>
        </p:txBody>
      </p:sp>
    </p:spTree>
    <p:extLst>
      <p:ext uri="{BB962C8B-B14F-4D97-AF65-F5344CB8AC3E}">
        <p14:creationId xmlns:p14="http://schemas.microsoft.com/office/powerpoint/2010/main" val="2561909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32</a:t>
            </a:fld>
            <a:endParaRPr lang="fr-FR"/>
          </a:p>
        </p:txBody>
      </p:sp>
    </p:spTree>
    <p:extLst>
      <p:ext uri="{BB962C8B-B14F-4D97-AF65-F5344CB8AC3E}">
        <p14:creationId xmlns:p14="http://schemas.microsoft.com/office/powerpoint/2010/main" val="898550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33</a:t>
            </a:fld>
            <a:endParaRPr lang="fr-FR"/>
          </a:p>
        </p:txBody>
      </p:sp>
    </p:spTree>
    <p:extLst>
      <p:ext uri="{BB962C8B-B14F-4D97-AF65-F5344CB8AC3E}">
        <p14:creationId xmlns:p14="http://schemas.microsoft.com/office/powerpoint/2010/main" val="4284466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455595-9C85-4354-9EE5-6BFE0B45B858}" type="slidenum">
              <a:rPr lang="fr-FR" smtClean="0"/>
              <a:t>34</a:t>
            </a:fld>
            <a:endParaRPr lang="fr-FR"/>
          </a:p>
        </p:txBody>
      </p:sp>
    </p:spTree>
    <p:extLst>
      <p:ext uri="{BB962C8B-B14F-4D97-AF65-F5344CB8AC3E}">
        <p14:creationId xmlns:p14="http://schemas.microsoft.com/office/powerpoint/2010/main" val="60864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Modifiez le style du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D34A7A0-69FB-4341-8B33-64B0FF040F65}"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47520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pSp>
        <p:nvGrpSpPr>
          <p:cNvPr id="13" name="Groupe 12"/>
          <p:cNvGrpSpPr/>
          <p:nvPr/>
        </p:nvGrpSpPr>
        <p:grpSpPr>
          <a:xfrm>
            <a:off x="3074274" y="320398"/>
            <a:ext cx="3635664" cy="4823102"/>
            <a:chOff x="5150142" y="649837"/>
            <a:chExt cx="3404144" cy="4515966"/>
          </a:xfrm>
        </p:grpSpPr>
        <p:pic>
          <p:nvPicPr>
            <p:cNvPr id="15" name="Image 14"/>
            <p:cNvPicPr>
              <a:picLocks noChangeAspect="1"/>
            </p:cNvPicPr>
            <p:nvPr/>
          </p:nvPicPr>
          <p:blipFill rotWithShape="1">
            <a:blip r:embed="rId2">
              <a:extLst>
                <a:ext uri="{28A0092B-C50C-407E-A947-70E740481C1C}">
                  <a14:useLocalDpi xmlns:a14="http://schemas.microsoft.com/office/drawing/2010/main" val="0"/>
                </a:ext>
              </a:extLst>
            </a:blip>
            <a:srcRect l="27340" t="6479" r="19787"/>
            <a:stretch/>
          </p:blipFill>
          <p:spPr>
            <a:xfrm>
              <a:off x="5150142" y="649837"/>
              <a:ext cx="3404144" cy="4515966"/>
            </a:xfrm>
            <a:prstGeom prst="rect">
              <a:avLst/>
            </a:prstGeom>
          </p:spPr>
        </p:pic>
        <p:sp>
          <p:nvSpPr>
            <p:cNvPr id="16" name="Rectangle à coins arrondis 15"/>
            <p:cNvSpPr/>
            <p:nvPr/>
          </p:nvSpPr>
          <p:spPr>
            <a:xfrm>
              <a:off x="5701107" y="1083187"/>
              <a:ext cx="1705093" cy="3629889"/>
            </a:xfrm>
            <a:prstGeom prst="roundRect">
              <a:avLst>
                <a:gd name="adj" fmla="val 10647"/>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grpSp>
      <p:sp>
        <p:nvSpPr>
          <p:cNvPr id="17" name="Espace réservé du numéro de diapositive 5"/>
          <p:cNvSpPr>
            <a:spLocks noGrp="1"/>
          </p:cNvSpPr>
          <p:nvPr>
            <p:ph type="sldNum" sz="quarter" idx="12"/>
          </p:nvPr>
        </p:nvSpPr>
        <p:spPr>
          <a:xfrm>
            <a:off x="6553200" y="4767263"/>
            <a:ext cx="2133600" cy="273844"/>
          </a:xfrm>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08167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3124C0CE-D87E-4EF6-962F-11E1D8023496}"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3569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0AA10F0-FB10-4D13-8C07-64CF1AB7BB3F}" type="datetime1">
              <a:rPr lang="fr-FR" smtClean="0"/>
              <a:t>02/06/2022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01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86518C1-05C6-4AAC-892F-4044CA77ACC2}" type="datetime1">
              <a:rPr lang="fr-FR" smtClean="0"/>
              <a:t>02/06/2022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22583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D40821F-0C53-4AD9-9559-618CC3622F99}" type="datetime1">
              <a:rPr lang="fr-FR" smtClean="0"/>
              <a:t>02/06/2022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609136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CEAD4F-FDE4-4D4D-85B4-99D4C183D6E6}" type="datetime1">
              <a:rPr lang="fr-FR" smtClean="0"/>
              <a:t>02/06/2022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91820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BE92A33-078D-4688-BB13-5BEB09F05CEA}" type="datetime1">
              <a:rPr lang="fr-FR" smtClean="0"/>
              <a:t>02/06/2022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365511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A6FE1A1-235F-4ACC-AE2D-E15209E0920D}" type="datetime1">
              <a:rPr lang="fr-FR" smtClean="0"/>
              <a:t>02/06/2022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244090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DAE087C-4BDC-4F3B-A15A-CF4438D65C03}"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5534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11B196-B4E8-4B5C-8B02-B8322A3B5FD3}" type="datetime1">
              <a:rPr lang="fr-FR" smtClean="0"/>
              <a:t>02/06/2022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51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9351D-5E05-4AE9-8EF5-C4432013D87D}" type="datetime1">
              <a:rPr lang="fr-FR" smtClean="0"/>
              <a:t>02/06/2022</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D19D0A2-BBF5-4B7E-A646-CBE7ACEBDC00}" type="slidenum">
              <a:rPr lang="fr-FR" smtClean="0"/>
              <a:t>‹N°›</a:t>
            </a:fld>
            <a:endParaRPr lang="fr-FR"/>
          </a:p>
        </p:txBody>
      </p:sp>
    </p:spTree>
    <p:extLst>
      <p:ext uri="{BB962C8B-B14F-4D97-AF65-F5344CB8AC3E}">
        <p14:creationId xmlns:p14="http://schemas.microsoft.com/office/powerpoint/2010/main" val="321551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6.jpeg"/><Relationship Id="rId3" Type="http://schemas.openxmlformats.org/officeDocument/2006/relationships/image" Target="../media/image1.png"/><Relationship Id="rId7" Type="http://schemas.openxmlformats.org/officeDocument/2006/relationships/image" Target="../media/image13.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1" Type="http://schemas.openxmlformats.org/officeDocument/2006/relationships/image" Target="../media/image9.png"/><Relationship Id="rId5" Type="http://schemas.openxmlformats.org/officeDocument/2006/relationships/image" Target="../media/image12.png"/><Relationship Id="rId10" Type="http://schemas.openxmlformats.org/officeDocument/2006/relationships/slide" Target="slide7.xm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0.png"/><Relationship Id="rId5" Type="http://schemas.openxmlformats.org/officeDocument/2006/relationships/image" Target="../media/image20.pn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8.xml"/><Relationship Id="rId18" Type="http://schemas.openxmlformats.org/officeDocument/2006/relationships/image" Target="../media/image28.png"/><Relationship Id="rId26" Type="http://schemas.openxmlformats.org/officeDocument/2006/relationships/slide" Target="slide7.xml"/><Relationship Id="rId3" Type="http://schemas.openxmlformats.org/officeDocument/2006/relationships/image" Target="../media/image24.png"/><Relationship Id="rId21" Type="http://schemas.openxmlformats.org/officeDocument/2006/relationships/image" Target="../media/image20.png"/><Relationship Id="rId7" Type="http://schemas.openxmlformats.org/officeDocument/2006/relationships/slide" Target="slide27.xml"/><Relationship Id="rId12" Type="http://schemas.openxmlformats.org/officeDocument/2006/relationships/slide" Target="slide23.xml"/><Relationship Id="rId17" Type="http://schemas.openxmlformats.org/officeDocument/2006/relationships/image" Target="../media/image27.png"/><Relationship Id="rId25" Type="http://schemas.openxmlformats.org/officeDocument/2006/relationships/image" Target="../media/image32.png"/><Relationship Id="rId2" Type="http://schemas.openxmlformats.org/officeDocument/2006/relationships/notesSlide" Target="../notesSlides/notesSlide3.xml"/><Relationship Id="rId16" Type="http://schemas.microsoft.com/office/2007/relationships/hdphoto" Target="../media/hdphoto1.wdp"/><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slide" Target="slide20.xml"/><Relationship Id="rId11" Type="http://schemas.openxmlformats.org/officeDocument/2006/relationships/slide" Target="slide14.xml"/><Relationship Id="rId24" Type="http://schemas.openxmlformats.org/officeDocument/2006/relationships/image" Target="../media/image31.png"/><Relationship Id="rId5" Type="http://schemas.openxmlformats.org/officeDocument/2006/relationships/slide" Target="slide10.xml"/><Relationship Id="rId15" Type="http://schemas.openxmlformats.org/officeDocument/2006/relationships/image" Target="../media/image26.png"/><Relationship Id="rId23" Type="http://schemas.openxmlformats.org/officeDocument/2006/relationships/slide" Target="slide29.xml"/><Relationship Id="rId28" Type="http://schemas.openxmlformats.org/officeDocument/2006/relationships/image" Target="../media/image10.png"/><Relationship Id="rId10" Type="http://schemas.openxmlformats.org/officeDocument/2006/relationships/slide" Target="slide16.xml"/><Relationship Id="rId19" Type="http://schemas.openxmlformats.org/officeDocument/2006/relationships/image" Target="../media/image29.png"/><Relationship Id="rId4" Type="http://schemas.openxmlformats.org/officeDocument/2006/relationships/slide" Target="slide18.xml"/><Relationship Id="rId9" Type="http://schemas.openxmlformats.org/officeDocument/2006/relationships/slide" Target="slide12.xml"/><Relationship Id="rId14" Type="http://schemas.openxmlformats.org/officeDocument/2006/relationships/image" Target="../media/image25.png"/><Relationship Id="rId22" Type="http://schemas.openxmlformats.org/officeDocument/2006/relationships/image" Target="../media/image30.png"/><Relationship Id="rId27"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7.xm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 Target="slide7.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7.xm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1.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 Target="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51.png"/><Relationship Id="rId3" Type="http://schemas.openxmlformats.org/officeDocument/2006/relationships/image" Target="../media/image1.png"/><Relationship Id="rId7" Type="http://schemas.openxmlformats.org/officeDocument/2006/relationships/slide" Target="slide7.xml"/><Relationship Id="rId12"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49.png"/><Relationship Id="rId5" Type="http://schemas.openxmlformats.org/officeDocument/2006/relationships/hyperlink" Target="https://www.google.com/url?sa=i&amp;rct=j&amp;q=&amp;esrc=s&amp;source=images&amp;cd=&amp;ved=&amp;url=https://www.stickpng.com/fr/img/icones-logos-emojis/fleches/fleche-croquis-vers-le-coin-gauche-superieur&amp;psig=AOvVaw052N5AJWhEqTeGSw3-hfO9&amp;ust=1567769545184505" TargetMode="External"/><Relationship Id="rId10" Type="http://schemas.openxmlformats.org/officeDocument/2006/relationships/image" Target="../media/image48.png"/><Relationship Id="rId4" Type="http://schemas.openxmlformats.org/officeDocument/2006/relationships/image" Target="../media/image19.png"/><Relationship Id="rId9" Type="http://schemas.openxmlformats.org/officeDocument/2006/relationships/image" Target="../media/image10.png"/><Relationship Id="rId1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png"/><Relationship Id="rId5" Type="http://schemas.openxmlformats.org/officeDocument/2006/relationships/image" Target="../media/image33.png"/><Relationship Id="rId10" Type="http://schemas.openxmlformats.org/officeDocument/2006/relationships/image" Target="../media/image54.png"/><Relationship Id="rId4" Type="http://schemas.openxmlformats.org/officeDocument/2006/relationships/image" Target="../media/image4.png"/><Relationship Id="rId9"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23.png"/><Relationship Id="rId7" Type="http://schemas.openxmlformats.org/officeDocument/2006/relationships/image" Target="../media/image35.png"/><Relationship Id="rId12"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58.png"/><Relationship Id="rId5" Type="http://schemas.openxmlformats.org/officeDocument/2006/relationships/image" Target="../media/image9.png"/><Relationship Id="rId10" Type="http://schemas.openxmlformats.org/officeDocument/2006/relationships/image" Target="../media/image57.png"/><Relationship Id="rId4" Type="http://schemas.openxmlformats.org/officeDocument/2006/relationships/slide" Target="slide7.xml"/><Relationship Id="rId9" Type="http://schemas.openxmlformats.org/officeDocument/2006/relationships/image" Target="../media/image56.png"/><Relationship Id="rId14" Type="http://schemas.openxmlformats.org/officeDocument/2006/relationships/image" Target="../media/image61.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3.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67.png"/><Relationship Id="rId5" Type="http://schemas.openxmlformats.org/officeDocument/2006/relationships/image" Target="../media/image9.png"/><Relationship Id="rId10" Type="http://schemas.openxmlformats.org/officeDocument/2006/relationships/image" Target="../media/image66.png"/><Relationship Id="rId4" Type="http://schemas.openxmlformats.org/officeDocument/2006/relationships/slide" Target="slide7.xml"/><Relationship Id="rId9" Type="http://schemas.openxmlformats.org/officeDocument/2006/relationships/image" Target="../media/image65.png"/></Relationships>
</file>

<file path=ppt/slides/_rels/slide2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9.png"/><Relationship Id="rId7"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73.png"/><Relationship Id="rId5" Type="http://schemas.openxmlformats.org/officeDocument/2006/relationships/image" Target="../media/image9.png"/><Relationship Id="rId10" Type="http://schemas.openxmlformats.org/officeDocument/2006/relationships/image" Target="../media/image72.png"/><Relationship Id="rId4" Type="http://schemas.openxmlformats.org/officeDocument/2006/relationships/slide" Target="slide7.xml"/><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74.png"/></Relationships>
</file>

<file path=ppt/slides/_rels/slide2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slide" Target="slide7.xml"/><Relationship Id="rId7"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10.png"/><Relationship Id="rId10" Type="http://schemas.openxmlformats.org/officeDocument/2006/relationships/image" Target="../media/image78.png"/><Relationship Id="rId4" Type="http://schemas.openxmlformats.org/officeDocument/2006/relationships/image" Target="../media/image9.png"/><Relationship Id="rId9" Type="http://schemas.openxmlformats.org/officeDocument/2006/relationships/image" Target="../media/image77.png"/></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10.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2.png"/></Relationships>
</file>

<file path=ppt/slides/_rels/slide28.xml.rels><?xml version="1.0" encoding="UTF-8" standalone="yes"?>
<Relationships xmlns="http://schemas.openxmlformats.org/package/2006/relationships"><Relationship Id="rId8" Type="http://schemas.openxmlformats.org/officeDocument/2006/relationships/hyperlink" Target="https://youtu.be/EwpItAsJyU0" TargetMode="External"/><Relationship Id="rId3" Type="http://schemas.openxmlformats.org/officeDocument/2006/relationships/image" Target="../media/image83.png"/><Relationship Id="rId7" Type="http://schemas.openxmlformats.org/officeDocument/2006/relationships/image" Target="../media/image10.png"/><Relationship Id="rId12" Type="http://schemas.openxmlformats.org/officeDocument/2006/relationships/hyperlink" Target="http://www.caisse-epargne.fr/"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86.png"/><Relationship Id="rId5" Type="http://schemas.openxmlformats.org/officeDocument/2006/relationships/slide" Target="slide7.xml"/><Relationship Id="rId10" Type="http://schemas.openxmlformats.org/officeDocument/2006/relationships/hyperlink" Target="https://youtu.be/vM82C6PWGTU" TargetMode="External"/><Relationship Id="rId4" Type="http://schemas.openxmlformats.org/officeDocument/2006/relationships/image" Target="../media/image84.png"/><Relationship Id="rId9" Type="http://schemas.openxmlformats.org/officeDocument/2006/relationships/image" Target="../media/image85.png"/></Relationships>
</file>

<file path=ppt/slides/_rels/slide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7.png"/></Relationships>
</file>

<file path=ppt/slides/_rels/slide3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 Target="slide7.xml"/><Relationship Id="rId7" Type="http://schemas.openxmlformats.org/officeDocument/2006/relationships/image" Target="../media/image8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92.png"/><Relationship Id="rId5" Type="http://schemas.openxmlformats.org/officeDocument/2006/relationships/image" Target="../media/image10.png"/><Relationship Id="rId10" Type="http://schemas.openxmlformats.org/officeDocument/2006/relationships/image" Target="../media/image91.png"/><Relationship Id="rId4" Type="http://schemas.openxmlformats.org/officeDocument/2006/relationships/image" Target="../media/image9.png"/><Relationship Id="rId9" Type="http://schemas.openxmlformats.org/officeDocument/2006/relationships/image" Target="../media/image90.png"/></Relationships>
</file>

<file path=ppt/slides/_rels/slide3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slide" Target="slide7.xml"/><Relationship Id="rId7" Type="http://schemas.openxmlformats.org/officeDocument/2006/relationships/image" Target="../media/image9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0.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9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rotWithShape="1">
          <a:blip r:embed="rId5"/>
          <a:srcRect t="-1" r="60366" b="-7417"/>
          <a:stretch/>
        </p:blipFill>
        <p:spPr>
          <a:xfrm>
            <a:off x="1089872" y="1052606"/>
            <a:ext cx="2521045" cy="528675"/>
          </a:xfrm>
          <a:prstGeom prst="rect">
            <a:avLst/>
          </a:prstGeom>
        </p:spPr>
      </p:pic>
      <p:pic>
        <p:nvPicPr>
          <p:cNvPr id="11" name="Image 10"/>
          <p:cNvPicPr>
            <a:picLocks noChangeAspect="1"/>
          </p:cNvPicPr>
          <p:nvPr/>
        </p:nvPicPr>
        <p:blipFill rotWithShape="1">
          <a:blip r:embed="rId5"/>
          <a:srcRect l="39548" b="3266"/>
          <a:stretch/>
        </p:blipFill>
        <p:spPr>
          <a:xfrm>
            <a:off x="378846" y="1500883"/>
            <a:ext cx="3943099" cy="488204"/>
          </a:xfrm>
          <a:prstGeom prst="rect">
            <a:avLst/>
          </a:prstGeom>
        </p:spPr>
      </p:pic>
      <p:sp>
        <p:nvSpPr>
          <p:cNvPr id="28" name="Pensées 27"/>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26" name="Image 2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8" name="Image 17"/>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27" name="Image 26"/>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spTree>
    <p:extLst>
      <p:ext uri="{BB962C8B-B14F-4D97-AF65-F5344CB8AC3E}">
        <p14:creationId xmlns:p14="http://schemas.microsoft.com/office/powerpoint/2010/main" val="322320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hlinkClick r:id="rId2" action="ppaction://hlinksldjump"/>
          </p:cNvPr>
          <p:cNvPicPr>
            <a:picLocks noChangeAspect="1"/>
          </p:cNvPicPr>
          <p:nvPr/>
        </p:nvPicPr>
        <p:blipFill>
          <a:blip r:embed="rId3"/>
          <a:stretch>
            <a:fillRect/>
          </a:stretch>
        </p:blipFill>
        <p:spPr>
          <a:xfrm>
            <a:off x="83333" y="4731990"/>
            <a:ext cx="1032283" cy="330860"/>
          </a:xfrm>
          <a:prstGeom prst="rect">
            <a:avLst/>
          </a:prstGeom>
        </p:spPr>
      </p:pic>
      <p:sp>
        <p:nvSpPr>
          <p:cNvPr id="4" name="ZoneTexte 3"/>
          <p:cNvSpPr txBox="1"/>
          <p:nvPr/>
        </p:nvSpPr>
        <p:spPr>
          <a:xfrm>
            <a:off x="135460" y="658500"/>
            <a:ext cx="8540996" cy="385490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Quels sont les différents canaux que je peux utiliser ?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Je me connecte à ma banque à distance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Quelles sont les principales fonctionnalités de ma banque à distance ?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Accéder à mes informations personnelles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Contacter mon agence et prendre RDV</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comptes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documents dématérialisés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opérations bancaires sécurisées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Retirer de l’argent</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Effectuer des virements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virements </a:t>
            </a:r>
            <a:r>
              <a:rPr lang="fr-FR" sz="1400" dirty="0" err="1">
                <a:latin typeface="Berlin Sans FB" panose="020E0602020502020306" pitchFamily="34" charset="0"/>
              </a:rPr>
              <a:t>PayLib</a:t>
            </a:r>
            <a:r>
              <a:rPr lang="fr-FR" sz="1400" dirty="0">
                <a:latin typeface="Berlin Sans FB" panose="020E0602020502020306" pitchFamily="34" charset="0"/>
              </a:rPr>
              <a:t> entre amis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Piloter ma carte bancaire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Payer en utilisant mon mobile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 et toujours plus de services utiles !</a:t>
            </a: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S</a:t>
            </a:r>
            <a:r>
              <a:rPr lang="fr-FR" sz="2000" b="1" dirty="0">
                <a:latin typeface="Berlin Sans FB" panose="020E0602020502020306" pitchFamily="34" charset="0"/>
              </a:rPr>
              <a:t>OMMAIRE</a:t>
            </a:r>
            <a:r>
              <a:rPr lang="fr-FR" sz="2000" b="1" dirty="0">
                <a:solidFill>
                  <a:srgbClr val="C00000"/>
                </a:solidFill>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a:t>
            </a:fld>
            <a:endParaRPr lang="fr-F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283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4">
                                            <p:txEl>
                                              <p:pRg st="0" end="0"/>
                                            </p:txEl>
                                          </p:spTgt>
                                        </p:tgtEl>
                                        <p:attrNameLst>
                                          <p:attrName>style.color</p:attrName>
                                        </p:attrNameLst>
                                      </p:cBhvr>
                                      <p:to>
                                        <p:clrVal>
                                          <a:srgbClr val="FF0000"/>
                                        </p:clrVal>
                                      </p:to>
                                    </p:set>
                                    <p:set>
                                      <p:cBhvr>
                                        <p:cTn id="7" dur="500" fill="hold"/>
                                        <p:tgtEl>
                                          <p:spTgt spid="4">
                                            <p:txEl>
                                              <p:pRg st="0" end="0"/>
                                            </p:txEl>
                                          </p:spTgt>
                                        </p:tgtEl>
                                        <p:attrNameLst>
                                          <p:attrName>fillcolor</p:attrName>
                                        </p:attrNameLst>
                                      </p:cBhvr>
                                      <p:to>
                                        <p:clrVal>
                                          <a:srgbClr val="FF0000"/>
                                        </p:clrVal>
                                      </p:to>
                                    </p:set>
                                    <p:set>
                                      <p:cBhvr>
                                        <p:cTn id="8" dur="500" fill="hold"/>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L</a:t>
            </a:r>
            <a:r>
              <a:rPr lang="fr-FR" sz="2000" b="1" dirty="0">
                <a:latin typeface="Berlin Sans FB" panose="020E0602020502020306" pitchFamily="34" charset="0"/>
              </a:rPr>
              <a:t>ES DIFFÉRENTS CANAUX À MA DISPOSITION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a:t>
            </a:fld>
            <a:endParaRPr lang="fr-FR"/>
          </a:p>
        </p:txBody>
      </p:sp>
      <p:grpSp>
        <p:nvGrpSpPr>
          <p:cNvPr id="30" name="Groupe 29"/>
          <p:cNvGrpSpPr/>
          <p:nvPr/>
        </p:nvGrpSpPr>
        <p:grpSpPr>
          <a:xfrm>
            <a:off x="5150142" y="627534"/>
            <a:ext cx="3404144" cy="4515966"/>
            <a:chOff x="2267744" y="755140"/>
            <a:chExt cx="4600348" cy="6102859"/>
          </a:xfrm>
        </p:grpSpPr>
        <p:pic>
          <p:nvPicPr>
            <p:cNvPr id="33" name="Image 32"/>
            <p:cNvPicPr>
              <a:picLocks noChangeAspect="1"/>
            </p:cNvPicPr>
            <p:nvPr/>
          </p:nvPicPr>
          <p:blipFill rotWithShape="1">
            <a:blip r:embed="rId3">
              <a:extLst>
                <a:ext uri="{28A0092B-C50C-407E-A947-70E740481C1C}">
                  <a14:useLocalDpi xmlns:a14="http://schemas.microsoft.com/office/drawing/2010/main" val="0"/>
                </a:ext>
              </a:extLst>
            </a:blip>
            <a:srcRect l="27340" t="6479" r="19787"/>
            <a:stretch/>
          </p:blipFill>
          <p:spPr>
            <a:xfrm>
              <a:off x="2267744" y="755140"/>
              <a:ext cx="4600348" cy="6102859"/>
            </a:xfrm>
            <a:prstGeom prst="rect">
              <a:avLst/>
            </a:prstGeom>
          </p:spPr>
        </p:pic>
        <p:sp>
          <p:nvSpPr>
            <p:cNvPr id="34" name="Rectangle à coins arrondis 33"/>
            <p:cNvSpPr/>
            <p:nvPr/>
          </p:nvSpPr>
          <p:spPr>
            <a:xfrm>
              <a:off x="3012316" y="1340768"/>
              <a:ext cx="2304256" cy="4896544"/>
            </a:xfrm>
            <a:prstGeom prst="roundRect">
              <a:avLst>
                <a:gd name="adj" fmla="val 6463"/>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pic>
          <p:nvPicPr>
            <p:cNvPr id="35" name="Picture 2" descr="Iphone, Téléphone Cellulaire, Téléphone"/>
            <p:cNvPicPr>
              <a:picLocks noChangeAspect="1" noChangeArrowheads="1"/>
            </p:cNvPicPr>
            <p:nvPr/>
          </p:nvPicPr>
          <p:blipFill rotWithShape="1">
            <a:blip r:embed="rId4">
              <a:extLst>
                <a:ext uri="{28A0092B-C50C-407E-A947-70E740481C1C}">
                  <a14:useLocalDpi xmlns:a14="http://schemas.microsoft.com/office/drawing/2010/main" val="0"/>
                </a:ext>
              </a:extLst>
            </a:blip>
            <a:srcRect t="87140" b="1310"/>
            <a:stretch/>
          </p:blipFill>
          <p:spPr bwMode="auto">
            <a:xfrm>
              <a:off x="2874460" y="5723164"/>
              <a:ext cx="2579967" cy="595993"/>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grpSp>
      <p:pic>
        <p:nvPicPr>
          <p:cNvPr id="37" name="Image 36"/>
          <p:cNvPicPr>
            <a:picLocks noChangeAspect="1"/>
          </p:cNvPicPr>
          <p:nvPr/>
        </p:nvPicPr>
        <p:blipFill rotWithShape="1">
          <a:blip r:embed="rId5">
            <a:extLst>
              <a:ext uri="{28A0092B-C50C-407E-A947-70E740481C1C}">
                <a14:useLocalDpi xmlns:a14="http://schemas.microsoft.com/office/drawing/2010/main" val="0"/>
              </a:ext>
            </a:extLst>
          </a:blip>
          <a:srcRect l="10979" t="4772" r="12141" b="6084"/>
          <a:stretch/>
        </p:blipFill>
        <p:spPr>
          <a:xfrm>
            <a:off x="135459" y="723718"/>
            <a:ext cx="4940597" cy="4008272"/>
          </a:xfrm>
          <a:prstGeom prst="rect">
            <a:avLst/>
          </a:prstGeom>
        </p:spPr>
      </p:pic>
      <p:pic>
        <p:nvPicPr>
          <p:cNvPr id="48" name="Picture 10" descr="Image associée">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1014"/>
          <a:stretch/>
        </p:blipFill>
        <p:spPr bwMode="auto">
          <a:xfrm rot="4155328" flipH="1">
            <a:off x="7664273" y="2165887"/>
            <a:ext cx="184247" cy="599509"/>
          </a:xfrm>
          <a:prstGeom prst="rect">
            <a:avLst/>
          </a:prstGeom>
          <a:noFill/>
          <a:extLst>
            <a:ext uri="{909E8E84-426E-40DD-AFC4-6F175D3DCCD1}">
              <a14:hiddenFill xmlns:a14="http://schemas.microsoft.com/office/drawing/2010/main">
                <a:solidFill>
                  <a:srgbClr val="FFFFFF"/>
                </a:solidFill>
              </a14:hiddenFill>
            </a:ext>
          </a:extLst>
        </p:spPr>
      </p:pic>
      <p:pic>
        <p:nvPicPr>
          <p:cNvPr id="47" name="Image 46"/>
          <p:cNvPicPr>
            <a:picLocks noChangeAspect="1"/>
          </p:cNvPicPr>
          <p:nvPr/>
        </p:nvPicPr>
        <p:blipFill>
          <a:blip r:embed="rId8"/>
          <a:stretch>
            <a:fillRect/>
          </a:stretch>
        </p:blipFill>
        <p:spPr>
          <a:xfrm>
            <a:off x="8090559" y="2133460"/>
            <a:ext cx="750985" cy="259503"/>
          </a:xfrm>
          <a:prstGeom prst="rect">
            <a:avLst/>
          </a:prstGeom>
        </p:spPr>
      </p:pic>
      <p:pic>
        <p:nvPicPr>
          <p:cNvPr id="49" name="Image 48"/>
          <p:cNvPicPr>
            <a:picLocks noChangeAspect="1"/>
          </p:cNvPicPr>
          <p:nvPr/>
        </p:nvPicPr>
        <p:blipFill>
          <a:blip r:embed="rId9"/>
          <a:stretch>
            <a:fillRect/>
          </a:stretch>
        </p:blipFill>
        <p:spPr>
          <a:xfrm>
            <a:off x="8090559" y="1823415"/>
            <a:ext cx="757251" cy="277957"/>
          </a:xfrm>
          <a:prstGeom prst="rect">
            <a:avLst/>
          </a:prstGeom>
        </p:spPr>
      </p:pic>
      <p:grpSp>
        <p:nvGrpSpPr>
          <p:cNvPr id="11" name="Groupe 10"/>
          <p:cNvGrpSpPr/>
          <p:nvPr/>
        </p:nvGrpSpPr>
        <p:grpSpPr>
          <a:xfrm>
            <a:off x="8008254" y="2347903"/>
            <a:ext cx="876505" cy="369332"/>
            <a:chOff x="8001948" y="2347903"/>
            <a:chExt cx="876505" cy="369332"/>
          </a:xfrm>
        </p:grpSpPr>
        <p:sp>
          <p:nvSpPr>
            <p:cNvPr id="5" name="Étoile à 5 branches 4"/>
            <p:cNvSpPr/>
            <p:nvPr/>
          </p:nvSpPr>
          <p:spPr>
            <a:xfrm>
              <a:off x="8345923"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Étoile à 5 branches 23"/>
            <p:cNvSpPr/>
            <p:nvPr/>
          </p:nvSpPr>
          <p:spPr>
            <a:xfrm>
              <a:off x="8452055"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Étoile à 5 branches 24"/>
            <p:cNvSpPr/>
            <p:nvPr/>
          </p:nvSpPr>
          <p:spPr>
            <a:xfrm>
              <a:off x="8558187"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Étoile à 5 branches 25"/>
            <p:cNvSpPr/>
            <p:nvPr/>
          </p:nvSpPr>
          <p:spPr>
            <a:xfrm>
              <a:off x="8664319" y="2513656"/>
              <a:ext cx="108000" cy="108000"/>
            </a:xfrm>
            <a:prstGeom prst="star5">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Étoile à 5 branches 26"/>
            <p:cNvSpPr/>
            <p:nvPr/>
          </p:nvSpPr>
          <p:spPr>
            <a:xfrm>
              <a:off x="8770453" y="2513656"/>
              <a:ext cx="108000" cy="108000"/>
            </a:xfrm>
            <a:prstGeom prst="star5">
              <a:avLst/>
            </a:prstGeom>
            <a:gradFill flip="none" rotWithShape="1">
              <a:gsLst>
                <a:gs pos="0">
                  <a:srgbClr val="FFCC00"/>
                </a:gs>
                <a:gs pos="73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8001948" y="2347903"/>
              <a:ext cx="410690" cy="369332"/>
            </a:xfrm>
            <a:prstGeom prst="rect">
              <a:avLst/>
            </a:prstGeom>
            <a:noFill/>
          </p:spPr>
          <p:txBody>
            <a:bodyPr wrap="none" rtlCol="0">
              <a:spAutoFit/>
            </a:bodyPr>
            <a:lstStyle/>
            <a:p>
              <a:r>
                <a:rPr lang="fr-FR" dirty="0">
                  <a:solidFill>
                    <a:schemeClr val="tx1">
                      <a:lumMod val="75000"/>
                      <a:lumOff val="25000"/>
                    </a:schemeClr>
                  </a:solidFill>
                  <a:latin typeface="Bahnschrift SemiBold Condensed" panose="020B0502040204020203" pitchFamily="34" charset="0"/>
                </a:rPr>
                <a:t>4,7</a:t>
              </a:r>
            </a:p>
          </p:txBody>
        </p:sp>
        <p:sp>
          <p:nvSpPr>
            <p:cNvPr id="29" name="ZoneTexte 28"/>
            <p:cNvSpPr txBox="1"/>
            <p:nvPr/>
          </p:nvSpPr>
          <p:spPr>
            <a:xfrm>
              <a:off x="8273564" y="2348585"/>
              <a:ext cx="378630" cy="215444"/>
            </a:xfrm>
            <a:prstGeom prst="rect">
              <a:avLst/>
            </a:prstGeom>
            <a:noFill/>
          </p:spPr>
          <p:txBody>
            <a:bodyPr wrap="none" rtlCol="0">
              <a:spAutoFit/>
            </a:bodyPr>
            <a:lstStyle/>
            <a:p>
              <a:r>
                <a:rPr lang="fr-FR" sz="800" dirty="0">
                  <a:solidFill>
                    <a:schemeClr val="tx1">
                      <a:lumMod val="75000"/>
                      <a:lumOff val="25000"/>
                    </a:schemeClr>
                  </a:solidFill>
                  <a:latin typeface="Bahnschrift SemiBold Condensed" panose="020B0502040204020203" pitchFamily="34" charset="0"/>
                </a:rPr>
                <a:t>sur 5*</a:t>
              </a:r>
            </a:p>
          </p:txBody>
        </p:sp>
      </p:grpSp>
      <p:sp>
        <p:nvSpPr>
          <p:cNvPr id="31" name="ZoneTexte 30"/>
          <p:cNvSpPr txBox="1"/>
          <p:nvPr/>
        </p:nvSpPr>
        <p:spPr>
          <a:xfrm>
            <a:off x="8540019" y="4865620"/>
            <a:ext cx="620683" cy="246221"/>
          </a:xfrm>
          <a:prstGeom prst="rect">
            <a:avLst/>
          </a:prstGeom>
          <a:noFill/>
        </p:spPr>
        <p:txBody>
          <a:bodyPr wrap="none" rtlCol="0">
            <a:spAutoFit/>
          </a:bodyPr>
          <a:lstStyle/>
          <a:p>
            <a:r>
              <a:rPr lang="fr-FR" sz="500" dirty="0">
                <a:solidFill>
                  <a:schemeClr val="tx1">
                    <a:lumMod val="75000"/>
                    <a:lumOff val="25000"/>
                  </a:schemeClr>
                </a:solidFill>
                <a:latin typeface="Bahnschrift SemiBold Condensed" panose="020B0502040204020203" pitchFamily="34" charset="0"/>
              </a:rPr>
              <a:t>* Source : App Store </a:t>
            </a:r>
          </a:p>
          <a:p>
            <a:pPr algn="ctr"/>
            <a:r>
              <a:rPr lang="fr-FR" sz="500" dirty="0">
                <a:solidFill>
                  <a:schemeClr val="tx1">
                    <a:lumMod val="75000"/>
                    <a:lumOff val="25000"/>
                  </a:schemeClr>
                </a:solidFill>
                <a:latin typeface="Bahnschrift SemiBold Condensed" panose="020B0502040204020203" pitchFamily="34" charset="0"/>
              </a:rPr>
              <a:t>31/01/2022</a:t>
            </a:r>
          </a:p>
        </p:txBody>
      </p:sp>
      <p:pic>
        <p:nvPicPr>
          <p:cNvPr id="32" name="Image 31">
            <a:hlinkClick r:id="rId10" action="ppaction://hlinksldjump"/>
          </p:cNvPr>
          <p:cNvPicPr>
            <a:picLocks noChangeAspect="1"/>
          </p:cNvPicPr>
          <p:nvPr/>
        </p:nvPicPr>
        <p:blipFill>
          <a:blip r:embed="rId11"/>
          <a:stretch>
            <a:fillRect/>
          </a:stretch>
        </p:blipFill>
        <p:spPr>
          <a:xfrm>
            <a:off x="83333" y="4731990"/>
            <a:ext cx="1032283" cy="330860"/>
          </a:xfrm>
          <a:prstGeom prst="rect">
            <a:avLst/>
          </a:prstGeom>
        </p:spPr>
      </p:pic>
      <p:pic>
        <p:nvPicPr>
          <p:cNvPr id="36" name="Picture 2">
            <a:extLst>
              <a:ext uri="{FF2B5EF4-FFF2-40B4-BE49-F238E27FC236}">
                <a16:creationId xmlns:a16="http://schemas.microsoft.com/office/drawing/2014/main" id="{EEE59732-550F-425D-B86B-2736216977D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Image 40">
            <a:extLst>
              <a:ext uri="{FF2B5EF4-FFF2-40B4-BE49-F238E27FC236}">
                <a16:creationId xmlns:a16="http://schemas.microsoft.com/office/drawing/2014/main" id="{961A8D91-8803-4A75-BC16-2D1400A6F31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716508" y="1203598"/>
            <a:ext cx="1692000" cy="3477674"/>
          </a:xfrm>
          <a:prstGeom prst="roundRect">
            <a:avLst>
              <a:gd name="adj" fmla="val 7719"/>
            </a:avLst>
          </a:prstGeom>
          <a:solidFill>
            <a:srgbClr val="FFFFFF">
              <a:shade val="85000"/>
            </a:srgbClr>
          </a:solidFill>
          <a:ln>
            <a:noFill/>
          </a:ln>
          <a:effectLst/>
        </p:spPr>
      </p:pic>
      <p:pic>
        <p:nvPicPr>
          <p:cNvPr id="4" name="Image 3">
            <a:extLst>
              <a:ext uri="{FF2B5EF4-FFF2-40B4-BE49-F238E27FC236}">
                <a16:creationId xmlns:a16="http://schemas.microsoft.com/office/drawing/2014/main" id="{C505D47F-5DA8-4201-AE41-673CB3B5BA28}"/>
              </a:ext>
            </a:extLst>
          </p:cNvPr>
          <p:cNvPicPr>
            <a:picLocks noChangeAspect="1"/>
          </p:cNvPicPr>
          <p:nvPr/>
        </p:nvPicPr>
        <p:blipFill>
          <a:blip r:embed="rId14"/>
          <a:stretch>
            <a:fillRect/>
          </a:stretch>
        </p:blipFill>
        <p:spPr>
          <a:xfrm>
            <a:off x="501692" y="1011750"/>
            <a:ext cx="4298853" cy="2417421"/>
          </a:xfrm>
          <a:prstGeom prst="rect">
            <a:avLst/>
          </a:prstGeom>
        </p:spPr>
      </p:pic>
      <p:sp>
        <p:nvSpPr>
          <p:cNvPr id="3" name="Rectangle 2">
            <a:extLst>
              <a:ext uri="{FF2B5EF4-FFF2-40B4-BE49-F238E27FC236}">
                <a16:creationId xmlns:a16="http://schemas.microsoft.com/office/drawing/2014/main" id="{0BBE9BB8-34F5-4D7D-A4C1-E021AF0F635C}"/>
              </a:ext>
            </a:extLst>
          </p:cNvPr>
          <p:cNvSpPr/>
          <p:nvPr/>
        </p:nvSpPr>
        <p:spPr>
          <a:xfrm>
            <a:off x="1115616" y="4803998"/>
            <a:ext cx="4459279" cy="307777"/>
          </a:xfrm>
          <a:prstGeom prst="rect">
            <a:avLst/>
          </a:prstGeom>
        </p:spPr>
        <p:txBody>
          <a:bodyPr wrap="square">
            <a:spAutoFit/>
          </a:bodyPr>
          <a:lstStyle/>
          <a:p>
            <a:r>
              <a:rPr lang="fr-FR" sz="700" dirty="0">
                <a:latin typeface="Calibri" panose="020F0502020204030204" pitchFamily="34" charset="0"/>
                <a:ea typeface="Calibri" panose="020F0502020204030204" pitchFamily="34" charset="0"/>
              </a:rPr>
              <a:t>(1) Pour disposer de l’application Caisse d’Epargne, vous devez être abonné aux services de banque à distance. La version minimum iOS 12 ou </a:t>
            </a:r>
            <a:r>
              <a:rPr lang="fr-FR" sz="700" dirty="0" err="1">
                <a:latin typeface="Calibri" panose="020F0502020204030204" pitchFamily="34" charset="0"/>
                <a:ea typeface="Calibri" panose="020F0502020204030204" pitchFamily="34" charset="0"/>
              </a:rPr>
              <a:t>Androïd</a:t>
            </a:r>
            <a:r>
              <a:rPr lang="fr-FR" sz="700" dirty="0">
                <a:latin typeface="Calibri" panose="020F0502020204030204" pitchFamily="34" charset="0"/>
                <a:ea typeface="Calibri" panose="020F0502020204030204" pitchFamily="34" charset="0"/>
              </a:rPr>
              <a:t> 5 est requise sur votre smartphone et vous devez avoir une connexion Internet  </a:t>
            </a:r>
            <a:endParaRPr lang="fr-FR" sz="700" dirty="0"/>
          </a:p>
        </p:txBody>
      </p:sp>
      <p:sp>
        <p:nvSpPr>
          <p:cNvPr id="8" name="ZoneTexte 7">
            <a:extLst>
              <a:ext uri="{FF2B5EF4-FFF2-40B4-BE49-F238E27FC236}">
                <a16:creationId xmlns:a16="http://schemas.microsoft.com/office/drawing/2014/main" id="{8D731619-A3E7-47ED-AB9D-5AC818D5EDDC}"/>
              </a:ext>
            </a:extLst>
          </p:cNvPr>
          <p:cNvSpPr txBox="1"/>
          <p:nvPr/>
        </p:nvSpPr>
        <p:spPr>
          <a:xfrm>
            <a:off x="8774163" y="1779662"/>
            <a:ext cx="312906" cy="230832"/>
          </a:xfrm>
          <a:prstGeom prst="rect">
            <a:avLst/>
          </a:prstGeom>
          <a:noFill/>
        </p:spPr>
        <p:txBody>
          <a:bodyPr wrap="none" rtlCol="0">
            <a:spAutoFit/>
          </a:bodyPr>
          <a:lstStyle/>
          <a:p>
            <a:r>
              <a:rPr lang="fr-FR" sz="900" dirty="0"/>
              <a:t>(1)</a:t>
            </a:r>
          </a:p>
        </p:txBody>
      </p:sp>
      <p:sp>
        <p:nvSpPr>
          <p:cNvPr id="28" name="ZoneTexte 27">
            <a:extLst>
              <a:ext uri="{FF2B5EF4-FFF2-40B4-BE49-F238E27FC236}">
                <a16:creationId xmlns:a16="http://schemas.microsoft.com/office/drawing/2014/main" id="{553C9632-43E8-4639-80FB-ABE2F4F5AA16}"/>
              </a:ext>
            </a:extLst>
          </p:cNvPr>
          <p:cNvSpPr txBox="1"/>
          <p:nvPr/>
        </p:nvSpPr>
        <p:spPr>
          <a:xfrm>
            <a:off x="8767906" y="2067694"/>
            <a:ext cx="312906" cy="230832"/>
          </a:xfrm>
          <a:prstGeom prst="rect">
            <a:avLst/>
          </a:prstGeom>
          <a:noFill/>
        </p:spPr>
        <p:txBody>
          <a:bodyPr wrap="none" rtlCol="0">
            <a:spAutoFit/>
          </a:bodyPr>
          <a:lstStyle/>
          <a:p>
            <a:r>
              <a:rPr lang="fr-FR" sz="900" dirty="0"/>
              <a:t>(1)</a:t>
            </a:r>
          </a:p>
        </p:txBody>
      </p:sp>
    </p:spTree>
    <p:extLst>
      <p:ext uri="{BB962C8B-B14F-4D97-AF65-F5344CB8AC3E}">
        <p14:creationId xmlns:p14="http://schemas.microsoft.com/office/powerpoint/2010/main" val="75907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658500"/>
            <a:ext cx="8540996" cy="385490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Quels sont les différents canaux que je peux utiliser ?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Je me connecte à ma banque à distance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Quelles sont les principales fonctionnalités de ma banque à distance ?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Accéder à mes informations personnelles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Contacter mon agence et prendre RDV</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comptes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documents dématérialisés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opérations bancaires sécurisées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Retirer de l’argent</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Effectuer des virements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virements </a:t>
            </a:r>
            <a:r>
              <a:rPr lang="fr-FR" sz="1400" dirty="0" err="1">
                <a:latin typeface="Berlin Sans FB" panose="020E0602020502020306" pitchFamily="34" charset="0"/>
              </a:rPr>
              <a:t>PayLib</a:t>
            </a:r>
            <a:r>
              <a:rPr lang="fr-FR" sz="1400" dirty="0">
                <a:latin typeface="Berlin Sans FB" panose="020E0602020502020306" pitchFamily="34" charset="0"/>
              </a:rPr>
              <a:t> entre amis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Piloter ma carte bancaire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Payer en utilisant mon mobile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 et toujours plus de services utiles !</a:t>
            </a: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S</a:t>
            </a:r>
            <a:r>
              <a:rPr lang="fr-FR" sz="2000" b="1" dirty="0">
                <a:latin typeface="Berlin Sans FB" panose="020E0602020502020306" pitchFamily="34" charset="0"/>
              </a:rPr>
              <a:t>OMMAIRE</a:t>
            </a:r>
            <a:r>
              <a:rPr lang="fr-FR" sz="2000" b="1" dirty="0">
                <a:solidFill>
                  <a:srgbClr val="C00000"/>
                </a:solidFill>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4</a:t>
            </a:fld>
            <a:endParaRPr lang="fr-FR"/>
          </a:p>
        </p:txBody>
      </p:sp>
      <p:pic>
        <p:nvPicPr>
          <p:cNvPr id="11" name="Image 10">
            <a:hlinkClick r:id="rId2" action="ppaction://hlinksldjump"/>
          </p:cNvPr>
          <p:cNvPicPr>
            <a:picLocks noChangeAspect="1"/>
          </p:cNvPicPr>
          <p:nvPr/>
        </p:nvPicPr>
        <p:blipFill>
          <a:blip r:embed="rId3"/>
          <a:stretch>
            <a:fillRect/>
          </a:stretch>
        </p:blipFill>
        <p:spPr>
          <a:xfrm>
            <a:off x="83333" y="4731990"/>
            <a:ext cx="1032283" cy="330860"/>
          </a:xfrm>
          <a:prstGeom prst="rect">
            <a:avLst/>
          </a:prstGeom>
        </p:spPr>
      </p:pic>
      <p:pic>
        <p:nvPicPr>
          <p:cNvPr id="8" name="Picture 2">
            <a:extLst>
              <a:ext uri="{FF2B5EF4-FFF2-40B4-BE49-F238E27FC236}">
                <a16:creationId xmlns:a16="http://schemas.microsoft.com/office/drawing/2014/main" id="{EB4E8C3A-FAE3-4AA4-92B3-896761E560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304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4">
                                            <p:txEl>
                                              <p:pRg st="1" end="1"/>
                                            </p:txEl>
                                          </p:spTgt>
                                        </p:tgtEl>
                                        <p:attrNameLst>
                                          <p:attrName>style.color</p:attrName>
                                        </p:attrNameLst>
                                      </p:cBhvr>
                                      <p:to>
                                        <p:clrVal>
                                          <a:srgbClr val="FF0000"/>
                                        </p:clrVal>
                                      </p:to>
                                    </p:set>
                                    <p:set>
                                      <p:cBhvr>
                                        <p:cTn id="7" dur="500" fill="hold"/>
                                        <p:tgtEl>
                                          <p:spTgt spid="4">
                                            <p:txEl>
                                              <p:pRg st="1" end="1"/>
                                            </p:txEl>
                                          </p:spTgt>
                                        </p:tgtEl>
                                        <p:attrNameLst>
                                          <p:attrName>fillcolor</p:attrName>
                                        </p:attrNameLst>
                                      </p:cBhvr>
                                      <p:to>
                                        <p:clrVal>
                                          <a:srgbClr val="FF0000"/>
                                        </p:clrVal>
                                      </p:to>
                                    </p:set>
                                    <p:set>
                                      <p:cBhvr>
                                        <p:cTn id="8" dur="500" fill="hold"/>
                                        <p:tgtEl>
                                          <p:spTgt spid="4">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J</a:t>
            </a:r>
            <a:r>
              <a:rPr lang="fr-FR" sz="2000" b="1" dirty="0">
                <a:latin typeface="Berlin Sans FB" panose="020E0602020502020306" pitchFamily="34" charset="0"/>
              </a:rPr>
              <a:t>E ME CONNECTE À MA BANQUE À DISTANCE !</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5</a:t>
            </a:fld>
            <a:endParaRPr lang="fr-FR"/>
          </a:p>
        </p:txBody>
      </p:sp>
      <p:sp>
        <p:nvSpPr>
          <p:cNvPr id="3" name="Rectangle 2"/>
          <p:cNvSpPr/>
          <p:nvPr/>
        </p:nvSpPr>
        <p:spPr>
          <a:xfrm>
            <a:off x="6320544" y="2535165"/>
            <a:ext cx="2568292" cy="415498"/>
          </a:xfrm>
          <a:prstGeom prst="rect">
            <a:avLst/>
          </a:prstGeom>
          <a:noFill/>
        </p:spPr>
        <p:txBody>
          <a:bodyPr wrap="square" rtlCol="0">
            <a:spAutoFit/>
          </a:bodyPr>
          <a:lstStyle/>
          <a:p>
            <a:r>
              <a:rPr lang="fr-FR" sz="1050" dirty="0">
                <a:latin typeface="Berlin Sans FB" panose="020E0602020502020306" pitchFamily="34" charset="0"/>
              </a:rPr>
              <a:t>Cliquez sur « Mot de passe oublié ? » depuis l’écran de connexion</a:t>
            </a:r>
          </a:p>
        </p:txBody>
      </p:sp>
      <p:sp>
        <p:nvSpPr>
          <p:cNvPr id="4" name="Rectangle 3"/>
          <p:cNvSpPr/>
          <p:nvPr/>
        </p:nvSpPr>
        <p:spPr>
          <a:xfrm>
            <a:off x="3469702" y="2535165"/>
            <a:ext cx="2568292" cy="430887"/>
          </a:xfrm>
          <a:prstGeom prst="rect">
            <a:avLst/>
          </a:prstGeom>
          <a:noFill/>
        </p:spPr>
        <p:txBody>
          <a:bodyPr wrap="square" rtlCol="0">
            <a:spAutoFit/>
          </a:bodyPr>
          <a:lstStyle/>
          <a:p>
            <a:r>
              <a:rPr lang="fr-FR" sz="1050" dirty="0">
                <a:latin typeface="Berlin Sans FB" panose="020E0602020502020306" pitchFamily="34" charset="0"/>
              </a:rPr>
              <a:t>Cliquez sur « Espace Personnel » puis sélectionnez « Mot de passe oublié ? »</a:t>
            </a:r>
          </a:p>
        </p:txBody>
      </p:sp>
      <p:sp>
        <p:nvSpPr>
          <p:cNvPr id="11" name="ZoneTexte 10"/>
          <p:cNvSpPr txBox="1"/>
          <p:nvPr/>
        </p:nvSpPr>
        <p:spPr>
          <a:xfrm>
            <a:off x="1165203" y="1531176"/>
            <a:ext cx="1316515" cy="369332"/>
          </a:xfrm>
          <a:prstGeom prst="rect">
            <a:avLst/>
          </a:prstGeom>
          <a:noFill/>
        </p:spPr>
        <p:txBody>
          <a:bodyPr wrap="square" rtlCol="0">
            <a:spAutoFit/>
          </a:bodyPr>
          <a:lstStyle/>
          <a:p>
            <a:pPr algn="ctr"/>
            <a:r>
              <a:rPr lang="fr-FR" dirty="0">
                <a:latin typeface="Berlin Sans FB" panose="020E0602020502020306" pitchFamily="34" charset="0"/>
              </a:rPr>
              <a:t>Identifiant</a:t>
            </a:r>
          </a:p>
        </p:txBody>
      </p:sp>
      <p:sp>
        <p:nvSpPr>
          <p:cNvPr id="12" name="ZoneTexte 11"/>
          <p:cNvSpPr txBox="1"/>
          <p:nvPr/>
        </p:nvSpPr>
        <p:spPr>
          <a:xfrm>
            <a:off x="1058343" y="2589516"/>
            <a:ext cx="1601057" cy="369332"/>
          </a:xfrm>
          <a:prstGeom prst="rect">
            <a:avLst/>
          </a:prstGeom>
          <a:noFill/>
        </p:spPr>
        <p:txBody>
          <a:bodyPr wrap="square" rtlCol="0">
            <a:spAutoFit/>
          </a:bodyPr>
          <a:lstStyle/>
          <a:p>
            <a:pPr algn="ctr"/>
            <a:r>
              <a:rPr lang="fr-FR" dirty="0">
                <a:latin typeface="Berlin Sans FB" panose="020E0602020502020306" pitchFamily="34" charset="0"/>
              </a:rPr>
              <a:t>Mot de passe</a:t>
            </a:r>
          </a:p>
        </p:txBody>
      </p:sp>
      <p:sp>
        <p:nvSpPr>
          <p:cNvPr id="13" name="ZoneTexte 12"/>
          <p:cNvSpPr txBox="1"/>
          <p:nvPr/>
        </p:nvSpPr>
        <p:spPr>
          <a:xfrm>
            <a:off x="1094381" y="3573733"/>
            <a:ext cx="1458158" cy="738664"/>
          </a:xfrm>
          <a:prstGeom prst="rect">
            <a:avLst/>
          </a:prstGeom>
          <a:noFill/>
        </p:spPr>
        <p:txBody>
          <a:bodyPr wrap="square" rtlCol="0">
            <a:spAutoFit/>
          </a:bodyPr>
          <a:lstStyle/>
          <a:p>
            <a:pPr algn="ctr"/>
            <a:r>
              <a:rPr lang="fr-FR" sz="1400" dirty="0">
                <a:latin typeface="Berlin Sans FB" panose="020E0602020502020306" pitchFamily="34" charset="0"/>
              </a:rPr>
              <a:t>Code reçu </a:t>
            </a:r>
            <a:br>
              <a:rPr lang="fr-FR" sz="1400" dirty="0">
                <a:latin typeface="Berlin Sans FB" panose="020E0602020502020306" pitchFamily="34" charset="0"/>
              </a:rPr>
            </a:br>
            <a:r>
              <a:rPr lang="fr-FR" sz="1400" dirty="0">
                <a:latin typeface="Berlin Sans FB" panose="020E0602020502020306" pitchFamily="34" charset="0"/>
              </a:rPr>
              <a:t>par SMS ou Sécur’Pass</a:t>
            </a:r>
          </a:p>
        </p:txBody>
      </p:sp>
      <p:cxnSp>
        <p:nvCxnSpPr>
          <p:cNvPr id="17" name="Connecteur en arc 16"/>
          <p:cNvCxnSpPr/>
          <p:nvPr/>
        </p:nvCxnSpPr>
        <p:spPr>
          <a:xfrm flipV="1">
            <a:off x="1918423" y="899811"/>
            <a:ext cx="596848" cy="542542"/>
          </a:xfrm>
          <a:prstGeom prst="curvedConnector3">
            <a:avLst>
              <a:gd name="adj1" fmla="val -7969"/>
            </a:avLst>
          </a:prstGeom>
          <a:ln w="12700">
            <a:solidFill>
              <a:srgbClr val="CC000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552539" y="769257"/>
            <a:ext cx="2499402" cy="307777"/>
          </a:xfrm>
          <a:prstGeom prst="rect">
            <a:avLst/>
          </a:prstGeom>
        </p:spPr>
        <p:txBody>
          <a:bodyPr wrap="none">
            <a:spAutoFit/>
          </a:bodyPr>
          <a:lstStyle/>
          <a:p>
            <a:r>
              <a:rPr lang="fr-FR" sz="1400" dirty="0">
                <a:solidFill>
                  <a:srgbClr val="C00000"/>
                </a:solidFill>
                <a:latin typeface="Berlin Sans FB" panose="020E0602020502020306" pitchFamily="34" charset="0"/>
              </a:rPr>
              <a:t>Obligatoire pour se connecter </a:t>
            </a:r>
            <a:endParaRPr lang="fr-FR" dirty="0">
              <a:solidFill>
                <a:srgbClr val="C00000"/>
              </a:solidFill>
            </a:endParaRPr>
          </a:p>
        </p:txBody>
      </p:sp>
      <p:sp>
        <p:nvSpPr>
          <p:cNvPr id="22" name="Rectangle 21"/>
          <p:cNvSpPr/>
          <p:nvPr/>
        </p:nvSpPr>
        <p:spPr>
          <a:xfrm>
            <a:off x="3431966" y="3003798"/>
            <a:ext cx="5328592" cy="253916"/>
          </a:xfrm>
          <a:prstGeom prst="rect">
            <a:avLst/>
          </a:prstGeom>
          <a:noFill/>
        </p:spPr>
        <p:txBody>
          <a:bodyPr wrap="square" rtlCol="0">
            <a:spAutoFit/>
          </a:bodyPr>
          <a:lstStyle/>
          <a:p>
            <a:r>
              <a:rPr lang="fr-FR" sz="1050" dirty="0">
                <a:solidFill>
                  <a:srgbClr val="CC0000"/>
                </a:solidFill>
                <a:effectLst>
                  <a:outerShdw blurRad="38100" dist="38100" dir="2700000" algn="tl">
                    <a:srgbClr val="000000">
                      <a:alpha val="43137"/>
                    </a:srgbClr>
                  </a:outerShdw>
                </a:effectLst>
                <a:latin typeface="Berlin Sans FB" panose="020E0602020502020306" pitchFamily="34" charset="0"/>
              </a:rPr>
              <a:t>Changez régulièrement votre mot de passe pour protéger l’accès à vos comptes bancaires.</a:t>
            </a:r>
          </a:p>
        </p:txBody>
      </p:sp>
      <p:sp>
        <p:nvSpPr>
          <p:cNvPr id="25" name="Plus 24"/>
          <p:cNvSpPr/>
          <p:nvPr/>
        </p:nvSpPr>
        <p:spPr>
          <a:xfrm>
            <a:off x="1771247" y="2140803"/>
            <a:ext cx="208417" cy="208417"/>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Plus 25"/>
          <p:cNvSpPr/>
          <p:nvPr/>
        </p:nvSpPr>
        <p:spPr>
          <a:xfrm>
            <a:off x="1719251" y="3199142"/>
            <a:ext cx="208417" cy="208417"/>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482" y="1267243"/>
            <a:ext cx="714917" cy="714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8" descr="Padlock premium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19" y="2461159"/>
            <a:ext cx="626043" cy="626043"/>
          </a:xfrm>
          <a:prstGeom prst="rect">
            <a:avLst/>
          </a:prstGeom>
          <a:extLst>
            <a:ext uri="{909E8E84-426E-40DD-AFC4-6F175D3DCCD1}">
              <a14:hiddenFill xmlns:a14="http://schemas.microsoft.com/office/drawing/2010/main">
                <a:solidFill>
                  <a:srgbClr val="FFFFFF"/>
                </a:solidFill>
              </a14:hiddenFill>
            </a:ext>
          </a:extLst>
        </p:spPr>
      </p:pic>
      <p:pic>
        <p:nvPicPr>
          <p:cNvPr id="23" name="Picture 2" descr="Smartphone fre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614" y="3646673"/>
            <a:ext cx="592785" cy="592785"/>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eur droit 23"/>
          <p:cNvCxnSpPr>
            <a:cxnSpLocks/>
          </p:cNvCxnSpPr>
          <p:nvPr/>
        </p:nvCxnSpPr>
        <p:spPr>
          <a:xfrm>
            <a:off x="2810423" y="1131590"/>
            <a:ext cx="0" cy="3397892"/>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14" name="Image 13"/>
          <p:cNvPicPr>
            <a:picLocks noChangeAspect="1"/>
          </p:cNvPicPr>
          <p:nvPr/>
        </p:nvPicPr>
        <p:blipFill rotWithShape="1">
          <a:blip r:embed="rId6"/>
          <a:srcRect l="11073" r="-86" b="5021"/>
          <a:stretch/>
        </p:blipFill>
        <p:spPr>
          <a:xfrm>
            <a:off x="5874876" y="2480608"/>
            <a:ext cx="533619" cy="540000"/>
          </a:xfrm>
          <a:prstGeom prst="ellipse">
            <a:avLst/>
          </a:prstGeom>
          <a:ln w="3175" cap="rnd">
            <a:solidFill>
              <a:schemeClr val="bg1"/>
            </a:solidFill>
          </a:ln>
          <a:effectLst/>
        </p:spPr>
      </p:pic>
      <p:pic>
        <p:nvPicPr>
          <p:cNvPr id="15" name="Image 14"/>
          <p:cNvPicPr>
            <a:picLocks noChangeAspect="1"/>
          </p:cNvPicPr>
          <p:nvPr/>
        </p:nvPicPr>
        <p:blipFill>
          <a:blip r:embed="rId7"/>
          <a:stretch>
            <a:fillRect/>
          </a:stretch>
        </p:blipFill>
        <p:spPr>
          <a:xfrm>
            <a:off x="2939575" y="2480608"/>
            <a:ext cx="589791" cy="540000"/>
          </a:xfrm>
          <a:prstGeom prst="ellipse">
            <a:avLst/>
          </a:prstGeom>
          <a:ln w="3175" cap="rnd">
            <a:solidFill>
              <a:schemeClr val="bg1"/>
            </a:solidFill>
          </a:ln>
          <a:effectLst/>
        </p:spPr>
      </p:pic>
      <p:sp>
        <p:nvSpPr>
          <p:cNvPr id="30" name="Rectangle 29"/>
          <p:cNvSpPr/>
          <p:nvPr/>
        </p:nvSpPr>
        <p:spPr>
          <a:xfrm>
            <a:off x="2984447" y="3621541"/>
            <a:ext cx="6027903" cy="907941"/>
          </a:xfrm>
          <a:prstGeom prst="rect">
            <a:avLst/>
          </a:prstGeom>
          <a:noFill/>
        </p:spPr>
        <p:txBody>
          <a:bodyPr wrap="square" rtlCol="0">
            <a:spAutoFit/>
          </a:bodyPr>
          <a:lstStyle/>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Avec la DSP2 </a:t>
            </a:r>
            <a:r>
              <a:rPr lang="fr-FR" sz="1200" baseline="30000" dirty="0">
                <a:latin typeface="Berlin Sans FB" panose="020E0602020502020306" pitchFamily="34" charset="0"/>
              </a:rPr>
              <a:t>(1) </a:t>
            </a:r>
            <a:r>
              <a:rPr lang="fr-FR" sz="1200" dirty="0">
                <a:latin typeface="Berlin Sans FB" panose="020E0602020502020306" pitchFamily="34" charset="0"/>
              </a:rPr>
              <a:t>, l’accès classique par les seuls identifiant et mot de passe n’est plus suffisant </a:t>
            </a: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Saisie d’un code à usage unique envoyé par SMS ou </a:t>
            </a:r>
            <a:r>
              <a:rPr lang="fr-FR" sz="1200" dirty="0" err="1">
                <a:latin typeface="Berlin Sans FB" panose="020E0602020502020306" pitchFamily="34" charset="0"/>
              </a:rPr>
              <a:t>Sécur’Pass</a:t>
            </a:r>
            <a:r>
              <a:rPr lang="fr-FR" sz="1200" dirty="0">
                <a:latin typeface="Berlin Sans FB" panose="020E0602020502020306" pitchFamily="34" charset="0"/>
              </a:rPr>
              <a:t> </a:t>
            </a:r>
            <a:r>
              <a:rPr lang="fr-FR" sz="1200" baseline="30000" dirty="0">
                <a:latin typeface="Berlin Sans FB" panose="020E0602020502020306" pitchFamily="34" charset="0"/>
              </a:rPr>
              <a:t>(2) </a:t>
            </a:r>
            <a:endParaRPr lang="fr-FR" sz="1200" dirty="0">
              <a:latin typeface="Berlin Sans FB" panose="020E0602020502020306" pitchFamily="34" charset="0"/>
            </a:endParaRP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Nécessite de nous avoir communiqué un numéro de téléphone portable à jour </a:t>
            </a:r>
          </a:p>
        </p:txBody>
      </p:sp>
      <p:sp>
        <p:nvSpPr>
          <p:cNvPr id="31" name="Rectangle 30"/>
          <p:cNvSpPr/>
          <p:nvPr/>
        </p:nvSpPr>
        <p:spPr>
          <a:xfrm>
            <a:off x="2984447" y="1229748"/>
            <a:ext cx="5427993" cy="723275"/>
          </a:xfrm>
          <a:prstGeom prst="rect">
            <a:avLst/>
          </a:prstGeom>
          <a:noFill/>
        </p:spPr>
        <p:txBody>
          <a:bodyPr wrap="square" rtlCol="0">
            <a:spAutoFit/>
          </a:bodyPr>
          <a:lstStyle/>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Unique et personnel !</a:t>
            </a: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En cas d’oubli, il est disponible sur vos relevés de compte</a:t>
            </a:r>
          </a:p>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Possibilité de le garder en mémoire sur le téléphone</a:t>
            </a:r>
          </a:p>
        </p:txBody>
      </p:sp>
      <p:sp>
        <p:nvSpPr>
          <p:cNvPr id="32" name="Rectangle 31"/>
          <p:cNvSpPr/>
          <p:nvPr/>
        </p:nvSpPr>
        <p:spPr>
          <a:xfrm>
            <a:off x="2984447" y="2289447"/>
            <a:ext cx="5427993" cy="276999"/>
          </a:xfrm>
          <a:prstGeom prst="rect">
            <a:avLst/>
          </a:prstGeom>
          <a:noFill/>
        </p:spPr>
        <p:txBody>
          <a:bodyPr wrap="square" rtlCol="0">
            <a:spAutoFit/>
          </a:bodyPr>
          <a:lstStyle/>
          <a:p>
            <a:pPr marL="285750" indent="-285750">
              <a:spcBef>
                <a:spcPts val="300"/>
              </a:spcBef>
              <a:buClr>
                <a:srgbClr val="FF0000"/>
              </a:buClr>
              <a:buFont typeface="Wingdings" panose="05000000000000000000" pitchFamily="2" charset="2"/>
              <a:buChar char="n"/>
            </a:pPr>
            <a:r>
              <a:rPr lang="fr-FR" sz="1200" dirty="0">
                <a:latin typeface="Berlin Sans FB" panose="020E0602020502020306" pitchFamily="34" charset="0"/>
              </a:rPr>
              <a:t>Mot de passe oublié ? </a:t>
            </a:r>
          </a:p>
        </p:txBody>
      </p:sp>
      <p:pic>
        <p:nvPicPr>
          <p:cNvPr id="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13175" y="3007715"/>
            <a:ext cx="277402"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Image 32">
            <a:hlinkClick r:id="rId9" action="ppaction://hlinksldjump"/>
          </p:cNvPr>
          <p:cNvPicPr>
            <a:picLocks noChangeAspect="1"/>
          </p:cNvPicPr>
          <p:nvPr/>
        </p:nvPicPr>
        <p:blipFill>
          <a:blip r:embed="rId10"/>
          <a:stretch>
            <a:fillRect/>
          </a:stretch>
        </p:blipFill>
        <p:spPr>
          <a:xfrm>
            <a:off x="83333" y="4731990"/>
            <a:ext cx="1032283" cy="330860"/>
          </a:xfrm>
          <a:prstGeom prst="rect">
            <a:avLst/>
          </a:prstGeom>
        </p:spPr>
      </p:pic>
      <p:pic>
        <p:nvPicPr>
          <p:cNvPr id="34" name="Picture 2">
            <a:extLst>
              <a:ext uri="{FF2B5EF4-FFF2-40B4-BE49-F238E27FC236}">
                <a16:creationId xmlns:a16="http://schemas.microsoft.com/office/drawing/2014/main" id="{98FFE670-F9C6-476D-8561-9B9C2DDC9BA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6">
            <a:extLst>
              <a:ext uri="{FF2B5EF4-FFF2-40B4-BE49-F238E27FC236}">
                <a16:creationId xmlns:a16="http://schemas.microsoft.com/office/drawing/2014/main" id="{7839F9B7-5CA6-4A8D-B91C-9C915E8457A5}"/>
              </a:ext>
            </a:extLst>
          </p:cNvPr>
          <p:cNvSpPr/>
          <p:nvPr/>
        </p:nvSpPr>
        <p:spPr>
          <a:xfrm>
            <a:off x="1163614" y="4748540"/>
            <a:ext cx="7296818" cy="415498"/>
          </a:xfrm>
          <a:prstGeom prst="rect">
            <a:avLst/>
          </a:prstGeom>
        </p:spPr>
        <p:txBody>
          <a:bodyPr wrap="square">
            <a:spAutoFit/>
          </a:bodyPr>
          <a:lstStyle/>
          <a:p>
            <a:pPr marL="228600" indent="-228600">
              <a:buAutoNum type="arabicParenBoth"/>
            </a:pPr>
            <a:r>
              <a:rPr lang="fr-FR" sz="700" dirty="0">
                <a:latin typeface="Calibri" panose="020F0502020204030204" pitchFamily="34" charset="0"/>
                <a:ea typeface="Calibri" panose="020F0502020204030204" pitchFamily="34" charset="0"/>
              </a:rPr>
              <a:t>Directive européenne sur les services de paiement version 2</a:t>
            </a:r>
          </a:p>
          <a:p>
            <a:pPr marL="228600" indent="-228600">
              <a:buAutoNum type="arabicParenBoth"/>
            </a:pPr>
            <a:r>
              <a:rPr lang="fr-FR" sz="700" dirty="0">
                <a:latin typeface="Calibri" panose="020F0502020204030204" pitchFamily="34" charset="0"/>
              </a:rPr>
              <a:t>Pour bénéficier de </a:t>
            </a:r>
            <a:r>
              <a:rPr lang="fr-FR" sz="700" dirty="0" err="1">
                <a:latin typeface="Calibri" panose="020F0502020204030204" pitchFamily="34" charset="0"/>
              </a:rPr>
              <a:t>Sécur’Pass</a:t>
            </a:r>
            <a:r>
              <a:rPr lang="fr-FR" sz="700" dirty="0">
                <a:latin typeface="Calibri" panose="020F0502020204030204" pitchFamily="34" charset="0"/>
              </a:rPr>
              <a:t>, vous devez avoir téléchargé sur votre smartphone la dernière version de l’application mobile Caisse d’Epargne. Pour activer le service en autonomie via l’application vous devez également être titulaire d’une carte bancaire en cours de validité. </a:t>
            </a:r>
            <a:endParaRPr lang="fr-FR" sz="700" dirty="0"/>
          </a:p>
        </p:txBody>
      </p:sp>
    </p:spTree>
    <p:extLst>
      <p:ext uri="{BB962C8B-B14F-4D97-AF65-F5344CB8AC3E}">
        <p14:creationId xmlns:p14="http://schemas.microsoft.com/office/powerpoint/2010/main" val="107481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
                            </p:stCondLst>
                            <p:childTnLst>
                              <p:par>
                                <p:cTn id="5" presetID="1" presetClass="entr" presetSubtype="0" fill="hold" nodeType="after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childTnLst>
                          </p:cTn>
                        </p:par>
                        <p:par>
                          <p:cTn id="7" fill="hold">
                            <p:stCondLst>
                              <p:cond delay="52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520"/>
                            </p:stCondLst>
                            <p:childTnLst>
                              <p:par>
                                <p:cTn id="11" presetID="1" presetClass="entr" presetSubtype="0" fill="hold" nodeType="afterEffect">
                                  <p:stCondLst>
                                    <p:cond delay="0"/>
                                  </p:stCondLst>
                                  <p:childTnLst>
                                    <p:set>
                                      <p:cBhvr>
                                        <p:cTn id="12" dur="1" fill="hold">
                                          <p:stCondLst>
                                            <p:cond delay="9"/>
                                          </p:stCondLst>
                                        </p:cTn>
                                        <p:tgtEl>
                                          <p:spTgt spid="17"/>
                                        </p:tgtEl>
                                        <p:attrNameLst>
                                          <p:attrName>style.visibility</p:attrName>
                                        </p:attrNameLst>
                                      </p:cBhvr>
                                      <p:to>
                                        <p:strVal val="visible"/>
                                      </p:to>
                                    </p:set>
                                  </p:childTnLst>
                                </p:cTn>
                              </p:par>
                            </p:childTnLst>
                          </p:cTn>
                        </p:par>
                        <p:par>
                          <p:cTn id="13" fill="hold">
                            <p:stCondLst>
                              <p:cond delay="530"/>
                            </p:stCondLst>
                            <p:childTnLst>
                              <p:par>
                                <p:cTn id="14" presetID="1" presetClass="entr" presetSubtype="0" fill="hold" grpId="0" nodeType="afterEffect">
                                  <p:stCondLst>
                                    <p:cond delay="0"/>
                                  </p:stCondLst>
                                  <p:childTnLst>
                                    <p:set>
                                      <p:cBhvr>
                                        <p:cTn id="15" dur="1" fill="hold">
                                          <p:stCondLst>
                                            <p:cond delay="9"/>
                                          </p:stCondLst>
                                        </p:cTn>
                                        <p:tgtEl>
                                          <p:spTgt spid="18"/>
                                        </p:tgtEl>
                                        <p:attrNameLst>
                                          <p:attrName>style.visibility</p:attrName>
                                        </p:attrNameLst>
                                      </p:cBhvr>
                                      <p:to>
                                        <p:strVal val="visible"/>
                                      </p:to>
                                    </p:set>
                                  </p:childTnLst>
                                </p:cTn>
                              </p:par>
                            </p:childTnLst>
                          </p:cTn>
                        </p:par>
                        <p:par>
                          <p:cTn id="16" fill="hold">
                            <p:stCondLst>
                              <p:cond delay="540"/>
                            </p:stCondLst>
                            <p:childTnLst>
                              <p:par>
                                <p:cTn id="17" presetID="1" presetClass="entr" presetSubtype="0" fill="hold" grpId="0" nodeType="afterEffect">
                                  <p:stCondLst>
                                    <p:cond delay="0"/>
                                  </p:stCondLst>
                                  <p:childTnLst>
                                    <p:set>
                                      <p:cBhvr>
                                        <p:cTn id="18" dur="1" fill="hold">
                                          <p:stCondLst>
                                            <p:cond delay="499"/>
                                          </p:stCondLst>
                                        </p:cTn>
                                        <p:tgtEl>
                                          <p:spTgt spid="31"/>
                                        </p:tgtEl>
                                        <p:attrNameLst>
                                          <p:attrName>style.visibility</p:attrName>
                                        </p:attrNameLst>
                                      </p:cBhvr>
                                      <p:to>
                                        <p:strVal val="visible"/>
                                      </p:to>
                                    </p:set>
                                  </p:childTnLst>
                                </p:cTn>
                              </p:par>
                            </p:childTnLst>
                          </p:cTn>
                        </p:par>
                        <p:par>
                          <p:cTn id="19" fill="hold">
                            <p:stCondLst>
                              <p:cond delay="1040"/>
                            </p:stCondLst>
                            <p:childTnLst>
                              <p:par>
                                <p:cTn id="20" presetID="1" presetClass="entr" presetSubtype="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par>
                          <p:cTn id="30" fill="hold">
                            <p:stCondLst>
                              <p:cond delay="0"/>
                            </p:stCondLst>
                            <p:childTnLst>
                              <p:par>
                                <p:cTn id="31" presetID="10" presetClass="entr" presetSubtype="0"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P spid="12" grpId="0"/>
      <p:bldP spid="13" grpId="0"/>
      <p:bldP spid="18" grpId="0"/>
      <p:bldP spid="22" grpId="0"/>
      <p:bldP spid="25" grpId="0" animBg="1"/>
      <p:bldP spid="26" grpId="0" animBg="1"/>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658500"/>
            <a:ext cx="8540996" cy="385490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Quels sont les différents canaux que je peux utiliser ?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Je me connecte à ma banque à distance !</a:t>
            </a:r>
          </a:p>
          <a:p>
            <a:pPr marL="1200150" lvl="2" indent="-285750">
              <a:lnSpc>
                <a:spcPct val="150000"/>
              </a:lnSpc>
              <a:buClr>
                <a:srgbClr val="FF0000"/>
              </a:buClr>
              <a:buFont typeface="Wingdings" panose="05000000000000000000" pitchFamily="2" charset="2"/>
              <a:buChar char="n"/>
            </a:pPr>
            <a:r>
              <a:rPr lang="fr-FR" sz="1400" dirty="0">
                <a:latin typeface="Berlin Sans FB" panose="020E0602020502020306" pitchFamily="34" charset="0"/>
              </a:rPr>
              <a:t>Quelles sont les principales fonctionnalités de ma banque à distance ?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Accéder à mes informations personnelles </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Contacter mon agence et prendre RDV</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comptes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Consulter mes documents dématérialisés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opérations bancaires sécurisées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Retirer de l’argent</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Effectuer des virements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Réaliser des virements </a:t>
            </a:r>
            <a:r>
              <a:rPr lang="fr-FR" sz="1400" dirty="0" err="1">
                <a:latin typeface="Berlin Sans FB" panose="020E0602020502020306" pitchFamily="34" charset="0"/>
              </a:rPr>
              <a:t>PayLib</a:t>
            </a:r>
            <a:r>
              <a:rPr lang="fr-FR" sz="1400" dirty="0">
                <a:latin typeface="Berlin Sans FB" panose="020E0602020502020306" pitchFamily="34" charset="0"/>
              </a:rPr>
              <a:t> entre amis</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Piloter ma carte bancaire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Payer en utilisant mon mobile</a:t>
            </a:r>
          </a:p>
          <a:p>
            <a:pPr marL="1657350" lvl="3" indent="-285750">
              <a:spcBef>
                <a:spcPts val="300"/>
              </a:spcBef>
              <a:buClr>
                <a:srgbClr val="FF0000"/>
              </a:buClr>
              <a:buFont typeface="Wingdings" panose="05000000000000000000" pitchFamily="2" charset="2"/>
              <a:buChar char="n"/>
            </a:pPr>
            <a:r>
              <a:rPr lang="fr-FR" sz="1400" dirty="0">
                <a:latin typeface="Berlin Sans FB" panose="020E0602020502020306" pitchFamily="34" charset="0"/>
              </a:rPr>
              <a:t>… et toujours plus de services utiles !</a:t>
            </a: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S</a:t>
            </a:r>
            <a:r>
              <a:rPr lang="fr-FR" sz="2000" b="1" dirty="0">
                <a:latin typeface="Berlin Sans FB" panose="020E0602020502020306" pitchFamily="34" charset="0"/>
              </a:rPr>
              <a:t>OMMAIRE</a:t>
            </a:r>
            <a:r>
              <a:rPr lang="fr-FR" sz="2000" b="1" dirty="0">
                <a:solidFill>
                  <a:srgbClr val="C00000"/>
                </a:solidFill>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6</a:t>
            </a:fld>
            <a:endParaRPr lang="fr-FR"/>
          </a:p>
        </p:txBody>
      </p:sp>
      <p:pic>
        <p:nvPicPr>
          <p:cNvPr id="11" name="Image 10">
            <a:hlinkClick r:id="rId2" action="ppaction://hlinksldjump"/>
          </p:cNvPr>
          <p:cNvPicPr>
            <a:picLocks noChangeAspect="1"/>
          </p:cNvPicPr>
          <p:nvPr/>
        </p:nvPicPr>
        <p:blipFill>
          <a:blip r:embed="rId3"/>
          <a:stretch>
            <a:fillRect/>
          </a:stretch>
        </p:blipFill>
        <p:spPr>
          <a:xfrm>
            <a:off x="83333" y="4731990"/>
            <a:ext cx="1032283" cy="330860"/>
          </a:xfrm>
          <a:prstGeom prst="rect">
            <a:avLst/>
          </a:prstGeom>
        </p:spPr>
      </p:pic>
      <p:pic>
        <p:nvPicPr>
          <p:cNvPr id="8" name="Picture 2">
            <a:extLst>
              <a:ext uri="{FF2B5EF4-FFF2-40B4-BE49-F238E27FC236}">
                <a16:creationId xmlns:a16="http://schemas.microsoft.com/office/drawing/2014/main" id="{700B2841-E078-4D88-A97B-EBAC977EB3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164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4">
                                            <p:txEl>
                                              <p:pRg st="2" end="2"/>
                                            </p:txEl>
                                          </p:spTgt>
                                        </p:tgtEl>
                                        <p:attrNameLst>
                                          <p:attrName>style.color</p:attrName>
                                        </p:attrNameLst>
                                      </p:cBhvr>
                                      <p:to>
                                        <p:clrVal>
                                          <a:srgbClr val="FF0000"/>
                                        </p:clrVal>
                                      </p:to>
                                    </p:set>
                                    <p:set>
                                      <p:cBhvr>
                                        <p:cTn id="7" dur="500" fill="hold"/>
                                        <p:tgtEl>
                                          <p:spTgt spid="4">
                                            <p:txEl>
                                              <p:pRg st="2" end="2"/>
                                            </p:txEl>
                                          </p:spTgt>
                                        </p:tgtEl>
                                        <p:attrNameLst>
                                          <p:attrName>fillcolor</p:attrName>
                                        </p:attrNameLst>
                                      </p:cBhvr>
                                      <p:to>
                                        <p:clrVal>
                                          <a:srgbClr val="FF0000"/>
                                        </p:clrVal>
                                      </p:to>
                                    </p:set>
                                    <p:set>
                                      <p:cBhvr>
                                        <p:cTn id="8" dur="500" fill="hold"/>
                                        <p:tgtEl>
                                          <p:spTgt spid="4">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Connecteur droit avec flèche 64"/>
          <p:cNvCxnSpPr>
            <a:stCxn id="5" idx="2"/>
            <a:endCxn id="66" idx="2"/>
          </p:cNvCxnSpPr>
          <p:nvPr/>
        </p:nvCxnSpPr>
        <p:spPr>
          <a:xfrm flipV="1">
            <a:off x="5717652" y="1376127"/>
            <a:ext cx="6519" cy="97959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5" name="Image 4"/>
          <p:cNvPicPr>
            <a:picLocks noChangeAspect="1"/>
          </p:cNvPicPr>
          <p:nvPr/>
        </p:nvPicPr>
        <p:blipFill>
          <a:blip r:embed="rId3"/>
          <a:stretch>
            <a:fillRect/>
          </a:stretch>
        </p:blipFill>
        <p:spPr>
          <a:xfrm>
            <a:off x="5467458" y="1855339"/>
            <a:ext cx="500387" cy="500387"/>
          </a:xfrm>
          <a:prstGeom prst="rect">
            <a:avLst/>
          </a:prstGeom>
        </p:spPr>
      </p:pic>
      <p:cxnSp>
        <p:nvCxnSpPr>
          <p:cNvPr id="56" name="Connecteur droit avec flèche 55"/>
          <p:cNvCxnSpPr/>
          <p:nvPr/>
        </p:nvCxnSpPr>
        <p:spPr>
          <a:xfrm flipH="1">
            <a:off x="8249281" y="2399607"/>
            <a:ext cx="1324" cy="18173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2" name="ZoneTexte 51">
            <a:hlinkClick r:id="rId4" action="ppaction://hlinksldjump"/>
          </p:cNvPr>
          <p:cNvSpPr txBox="1"/>
          <p:nvPr/>
        </p:nvSpPr>
        <p:spPr>
          <a:xfrm>
            <a:off x="3751899" y="2855242"/>
            <a:ext cx="1149723"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Retirer de l’argent « service retrait SMS »</a:t>
            </a:r>
          </a:p>
        </p:txBody>
      </p:sp>
      <p:cxnSp>
        <p:nvCxnSpPr>
          <p:cNvPr id="51" name="Connecteur droit avec flèche 50"/>
          <p:cNvCxnSpPr>
            <a:endCxn id="52" idx="0"/>
          </p:cNvCxnSpPr>
          <p:nvPr/>
        </p:nvCxnSpPr>
        <p:spPr>
          <a:xfrm>
            <a:off x="4326760" y="2460431"/>
            <a:ext cx="1" cy="3948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822270"/>
            <a:ext cx="1" cy="4855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516914" y="1644458"/>
            <a:ext cx="20155" cy="71662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flipH="1">
            <a:off x="3118383" y="2395231"/>
            <a:ext cx="1324" cy="18173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cxnSpLocks/>
          </p:cNvCxnSpPr>
          <p:nvPr/>
        </p:nvCxnSpPr>
        <p:spPr>
          <a:xfrm flipV="1">
            <a:off x="2163138" y="1174370"/>
            <a:ext cx="2378" cy="11664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1741662" y="2386801"/>
            <a:ext cx="0" cy="9051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5492904" y="2395233"/>
            <a:ext cx="0" cy="14993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6807565" y="2421456"/>
            <a:ext cx="5802" cy="118584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2"/>
          </p:cNvCxnSpPr>
          <p:nvPr/>
        </p:nvCxnSpPr>
        <p:spPr>
          <a:xfrm flipV="1">
            <a:off x="7281419" y="1652993"/>
            <a:ext cx="0" cy="7466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7" name="ZoneTexte 6">
            <a:hlinkClick r:id="rId5" action="ppaction://hlinksldjump"/>
          </p:cNvPr>
          <p:cNvSpPr txBox="1"/>
          <p:nvPr/>
        </p:nvSpPr>
        <p:spPr>
          <a:xfrm>
            <a:off x="999555" y="3291902"/>
            <a:ext cx="1484213"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Contacter mon agence </a:t>
            </a:r>
            <a:br>
              <a:rPr lang="fr-FR" sz="800" dirty="0">
                <a:latin typeface="Berlin Sans FB" panose="020E0602020502020306" pitchFamily="34" charset="0"/>
              </a:rPr>
            </a:br>
            <a:r>
              <a:rPr lang="fr-FR" sz="800" dirty="0">
                <a:latin typeface="Berlin Sans FB" panose="020E0602020502020306" pitchFamily="34" charset="0"/>
              </a:rPr>
              <a:t>et prendre RDV</a:t>
            </a:r>
          </a:p>
        </p:txBody>
      </p:sp>
      <p:sp>
        <p:nvSpPr>
          <p:cNvPr id="24" name="ZoneTexte 23">
            <a:hlinkClick r:id="rId6" action="ppaction://hlinksldjump"/>
          </p:cNvPr>
          <p:cNvSpPr txBox="1"/>
          <p:nvPr/>
        </p:nvSpPr>
        <p:spPr>
          <a:xfrm>
            <a:off x="5024852" y="3894626"/>
            <a:ext cx="936104"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Effectuer des virements </a:t>
            </a:r>
          </a:p>
        </p:txBody>
      </p:sp>
      <p:sp>
        <p:nvSpPr>
          <p:cNvPr id="29" name="ZoneTexte 28">
            <a:hlinkClick r:id="rId7" action="ppaction://hlinksldjump"/>
          </p:cNvPr>
          <p:cNvSpPr txBox="1"/>
          <p:nvPr/>
        </p:nvSpPr>
        <p:spPr>
          <a:xfrm>
            <a:off x="6741359" y="1314439"/>
            <a:ext cx="1080120"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Payer en utilisant mon mobile</a:t>
            </a:r>
          </a:p>
        </p:txBody>
      </p:sp>
      <p:sp>
        <p:nvSpPr>
          <p:cNvPr id="30" name="ZoneTexte 29">
            <a:hlinkClick r:id="rId8" action="ppaction://hlinksldjump"/>
          </p:cNvPr>
          <p:cNvSpPr txBox="1"/>
          <p:nvPr/>
        </p:nvSpPr>
        <p:spPr>
          <a:xfrm>
            <a:off x="6345315" y="3607297"/>
            <a:ext cx="936104"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Piloter ma carte bancaire</a:t>
            </a:r>
          </a:p>
        </p:txBody>
      </p:sp>
      <p:sp>
        <p:nvSpPr>
          <p:cNvPr id="40" name="ZoneTexte 39"/>
          <p:cNvSpPr txBox="1"/>
          <p:nvPr/>
        </p:nvSpPr>
        <p:spPr>
          <a:xfrm>
            <a:off x="135459" y="33667"/>
            <a:ext cx="8370007"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L</a:t>
            </a:r>
            <a:r>
              <a:rPr lang="fr-FR" sz="2000" b="1" dirty="0">
                <a:latin typeface="Berlin Sans FB" panose="020E0602020502020306" pitchFamily="34" charset="0"/>
              </a:rPr>
              <a:t>ES PRINCIPALES FONCTIONNALITÉS</a:t>
            </a:r>
            <a:endParaRPr lang="fr-FR" dirty="0">
              <a:latin typeface="Berlin Sans FB" panose="020E0602020502020306" pitchFamily="34" charset="0"/>
            </a:endParaRPr>
          </a:p>
        </p:txBody>
      </p:sp>
      <p:sp>
        <p:nvSpPr>
          <p:cNvPr id="41" name="ZoneTexte 40">
            <a:hlinkClick r:id="rId9" action="ppaction://hlinksldjump"/>
          </p:cNvPr>
          <p:cNvSpPr txBox="1"/>
          <p:nvPr/>
        </p:nvSpPr>
        <p:spPr>
          <a:xfrm>
            <a:off x="1448364" y="835257"/>
            <a:ext cx="1429548"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Consulter mes comptes, mon épargne et mes crédits</a:t>
            </a:r>
          </a:p>
        </p:txBody>
      </p:sp>
      <p:sp>
        <p:nvSpPr>
          <p:cNvPr id="45" name="ZoneTexte 44">
            <a:hlinkClick r:id="rId10" action="ppaction://hlinksldjump"/>
          </p:cNvPr>
          <p:cNvSpPr txBox="1"/>
          <p:nvPr/>
        </p:nvSpPr>
        <p:spPr>
          <a:xfrm>
            <a:off x="2864260" y="1305904"/>
            <a:ext cx="1345618"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Réaliser des opérations bancaires sécurisées</a:t>
            </a:r>
          </a:p>
        </p:txBody>
      </p:sp>
      <p:sp>
        <p:nvSpPr>
          <p:cNvPr id="49" name="ZoneTexte 48">
            <a:hlinkClick r:id="rId11" action="ppaction://hlinksldjump"/>
          </p:cNvPr>
          <p:cNvSpPr txBox="1"/>
          <p:nvPr/>
        </p:nvSpPr>
        <p:spPr>
          <a:xfrm>
            <a:off x="2385648" y="4212593"/>
            <a:ext cx="1465469"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Consulter mes documents dématérialisés</a:t>
            </a:r>
          </a:p>
        </p:txBody>
      </p:sp>
      <p:sp>
        <p:nvSpPr>
          <p:cNvPr id="66" name="ZoneTexte 65">
            <a:hlinkClick r:id="rId12" action="ppaction://hlinksldjump"/>
          </p:cNvPr>
          <p:cNvSpPr txBox="1"/>
          <p:nvPr/>
        </p:nvSpPr>
        <p:spPr>
          <a:xfrm>
            <a:off x="5107883" y="1037573"/>
            <a:ext cx="1232576"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Réaliser des virements </a:t>
            </a:r>
            <a:r>
              <a:rPr lang="fr-FR" sz="800" dirty="0" err="1">
                <a:latin typeface="Berlin Sans FB" panose="020E0602020502020306" pitchFamily="34" charset="0"/>
              </a:rPr>
              <a:t>PayLib</a:t>
            </a:r>
            <a:r>
              <a:rPr lang="fr-FR" sz="800" dirty="0">
                <a:latin typeface="Berlin Sans FB" panose="020E0602020502020306" pitchFamily="34" charset="0"/>
              </a:rPr>
              <a:t> entre amis</a:t>
            </a:r>
          </a:p>
        </p:txBody>
      </p:sp>
      <p:sp>
        <p:nvSpPr>
          <p:cNvPr id="43" name="ZoneTexte 42">
            <a:hlinkClick r:id="rId13" action="ppaction://hlinksldjump"/>
          </p:cNvPr>
          <p:cNvSpPr txBox="1"/>
          <p:nvPr/>
        </p:nvSpPr>
        <p:spPr>
          <a:xfrm>
            <a:off x="63451" y="1483716"/>
            <a:ext cx="1268189"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Accéder à mes informations personnelles</a:t>
            </a: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7</a:t>
            </a:fld>
            <a:endParaRPr lang="fr-FR"/>
          </a:p>
        </p:txBody>
      </p:sp>
      <p:pic>
        <p:nvPicPr>
          <p:cNvPr id="12" name="Picture 4" descr="Notes free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115756" y="2227507"/>
            <a:ext cx="460488" cy="4604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ésultat de recherche d'images pour &quot;appli banxo&quot;"/>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10000" b="90000" l="10000" r="90000">
                        <a14:foregroundMark x1="59250" y1="62222" x2="51750" y2="62222"/>
                      </a14:backgroundRemoval>
                    </a14:imgEffect>
                  </a14:imgLayer>
                </a14:imgProps>
              </a:ext>
              <a:ext uri="{28A0092B-C50C-407E-A947-70E740481C1C}">
                <a14:useLocalDpi xmlns:a14="http://schemas.microsoft.com/office/drawing/2010/main" val="0"/>
              </a:ext>
            </a:extLst>
          </a:blip>
          <a:srcRect l="30662" t="13976" r="31053" b="14861"/>
          <a:stretch/>
        </p:blipFill>
        <p:spPr bwMode="auto">
          <a:xfrm>
            <a:off x="8015255" y="3082482"/>
            <a:ext cx="468052" cy="45698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genda free ico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15157" y="2199931"/>
            <a:ext cx="367624" cy="36762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ash back free icon"/>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90200" y="3128554"/>
            <a:ext cx="405408" cy="40540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ayment method free icon"/>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628670" y="2615338"/>
            <a:ext cx="418536" cy="418536"/>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Padlock premium icon"/>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343778" y="1831971"/>
            <a:ext cx="395536" cy="3955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martphone free ico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541856" y="2628167"/>
            <a:ext cx="468635" cy="46863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descr="Look for free icon"/>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81490" y="1543825"/>
            <a:ext cx="468031" cy="46803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hlinkClick r:id="rId23" action="ppaction://hlinksldjump"/>
          </p:cNvPr>
          <p:cNvSpPr txBox="1"/>
          <p:nvPr/>
        </p:nvSpPr>
        <p:spPr>
          <a:xfrm>
            <a:off x="7597726" y="4222246"/>
            <a:ext cx="1308799" cy="338554"/>
          </a:xfrm>
          <a:prstGeom prst="rect">
            <a:avLst/>
          </a:prstGeom>
          <a:noFill/>
          <a:ln>
            <a:solidFill>
              <a:schemeClr val="tx1"/>
            </a:solidFill>
          </a:ln>
        </p:spPr>
        <p:txBody>
          <a:bodyPr wrap="square" rtlCol="0">
            <a:spAutoFit/>
          </a:bodyPr>
          <a:lstStyle/>
          <a:p>
            <a:pPr algn="ctr"/>
            <a:r>
              <a:rPr lang="fr-FR" sz="800" dirty="0">
                <a:latin typeface="Berlin Sans FB" panose="020E0602020502020306" pitchFamily="34" charset="0"/>
              </a:rPr>
              <a:t>… et toujours plus de services utiles !</a:t>
            </a:r>
          </a:p>
        </p:txBody>
      </p:sp>
      <p:pic>
        <p:nvPicPr>
          <p:cNvPr id="57" name="Picture 4"/>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l="12013" r="11364"/>
          <a:stretch/>
        </p:blipFill>
        <p:spPr bwMode="auto">
          <a:xfrm>
            <a:off x="2944269" y="3498916"/>
            <a:ext cx="305719" cy="39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2" descr="Smartphone free icon"/>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117191" y="1853577"/>
            <a:ext cx="395553" cy="395553"/>
          </a:xfrm>
          <a:prstGeom prst="rect">
            <a:avLst/>
          </a:prstGeom>
          <a:noFill/>
          <a:extLst>
            <a:ext uri="{909E8E84-426E-40DD-AFC4-6F175D3DCCD1}">
              <a14:hiddenFill xmlns:a14="http://schemas.microsoft.com/office/drawing/2010/main">
                <a:solidFill>
                  <a:srgbClr val="FFFFFF"/>
                </a:solidFill>
              </a14:hiddenFill>
            </a:ext>
          </a:extLst>
        </p:spPr>
      </p:pic>
      <p:pic>
        <p:nvPicPr>
          <p:cNvPr id="47" name="Image 46">
            <a:hlinkClick r:id="rId26" action="ppaction://hlinksldjump"/>
          </p:cNvPr>
          <p:cNvPicPr>
            <a:picLocks noChangeAspect="1"/>
          </p:cNvPicPr>
          <p:nvPr/>
        </p:nvPicPr>
        <p:blipFill>
          <a:blip r:embed="rId27"/>
          <a:stretch>
            <a:fillRect/>
          </a:stretch>
        </p:blipFill>
        <p:spPr>
          <a:xfrm>
            <a:off x="83333" y="4731990"/>
            <a:ext cx="1032283" cy="330860"/>
          </a:xfrm>
          <a:prstGeom prst="rect">
            <a:avLst/>
          </a:prstGeom>
        </p:spPr>
      </p:pic>
      <p:pic>
        <p:nvPicPr>
          <p:cNvPr id="53" name="Picture 2">
            <a:extLst>
              <a:ext uri="{FF2B5EF4-FFF2-40B4-BE49-F238E27FC236}">
                <a16:creationId xmlns:a16="http://schemas.microsoft.com/office/drawing/2014/main" id="{9B706CB9-630C-47BF-8A76-3892BCE0773A}"/>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968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nodeType="withEffect">
                                  <p:stCondLst>
                                    <p:cond delay="0"/>
                                  </p:stCondLst>
                                  <p:childTnLst>
                                    <p:set>
                                      <p:cBhvr>
                                        <p:cTn id="15" dur="1" fill="hold">
                                          <p:stCondLst>
                                            <p:cond delay="0"/>
                                          </p:stCondLst>
                                        </p:cTn>
                                        <p:tgtEl>
                                          <p:spTgt spid="2058"/>
                                        </p:tgtEl>
                                        <p:attrNameLst>
                                          <p:attrName>style.visibility</p:attrName>
                                        </p:attrNameLst>
                                      </p:cBhvr>
                                      <p:to>
                                        <p:strVal val="visible"/>
                                      </p:to>
                                    </p:set>
                                    <p:animEffect transition="in" filter="fade">
                                      <p:cBhvr>
                                        <p:cTn id="16" dur="500"/>
                                        <p:tgtEl>
                                          <p:spTgt spid="2058"/>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fade">
                                      <p:cBhvr>
                                        <p:cTn id="26" dur="500"/>
                                        <p:tgtEl>
                                          <p:spTgt spid="2050"/>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nodeType="withEffect">
                                  <p:stCondLst>
                                    <p:cond delay="0"/>
                                  </p:stCondLst>
                                  <p:childTnLst>
                                    <p:set>
                                      <p:cBhvr>
                                        <p:cTn id="55" dur="1" fill="hold">
                                          <p:stCondLst>
                                            <p:cond delay="0"/>
                                          </p:stCondLst>
                                        </p:cTn>
                                        <p:tgtEl>
                                          <p:spTgt spid="2066"/>
                                        </p:tgtEl>
                                        <p:attrNameLst>
                                          <p:attrName>style.visibility</p:attrName>
                                        </p:attrNameLst>
                                      </p:cBhvr>
                                      <p:to>
                                        <p:strVal val="visible"/>
                                      </p:to>
                                    </p:set>
                                    <p:animEffect transition="in" filter="fade">
                                      <p:cBhvr>
                                        <p:cTn id="56" dur="500"/>
                                        <p:tgtEl>
                                          <p:spTgt spid="2066"/>
                                        </p:tgtEl>
                                      </p:cBhvr>
                                    </p:animEffect>
                                  </p:childTnLst>
                                </p:cTn>
                              </p:par>
                            </p:childTnLst>
                          </p:cTn>
                        </p:par>
                        <p:par>
                          <p:cTn id="57" fill="hold">
                            <p:stCondLst>
                              <p:cond delay="2500"/>
                            </p:stCondLst>
                            <p:childTnLst>
                              <p:par>
                                <p:cTn id="58" presetID="10" presetClass="entr" presetSubtype="0"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par>
                                <p:cTn id="61" presetID="10" presetClass="entr" presetSubtype="0"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fade">
                                      <p:cBhvr>
                                        <p:cTn id="63" dur="500"/>
                                        <p:tgtEl>
                                          <p:spTgt spid="51"/>
                                        </p:tgtEl>
                                      </p:cBhvr>
                                    </p:animEffect>
                                  </p:childTnLst>
                                </p:cTn>
                              </p:par>
                              <p:par>
                                <p:cTn id="64" presetID="10" presetClass="entr" presetSubtype="0"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childTnLst>
                          </p:cTn>
                        </p:par>
                        <p:par>
                          <p:cTn id="67" fill="hold">
                            <p:stCondLst>
                              <p:cond delay="3000"/>
                            </p:stCondLst>
                            <p:childTnLst>
                              <p:par>
                                <p:cTn id="68" presetID="10" presetClass="entr" presetSubtype="0"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nodeType="withEffect">
                                  <p:stCondLst>
                                    <p:cond delay="0"/>
                                  </p:stCondLst>
                                  <p:childTnLst>
                                    <p:set>
                                      <p:cBhvr>
                                        <p:cTn id="75" dur="1" fill="hold">
                                          <p:stCondLst>
                                            <p:cond delay="0"/>
                                          </p:stCondLst>
                                        </p:cTn>
                                        <p:tgtEl>
                                          <p:spTgt spid="2062"/>
                                        </p:tgtEl>
                                        <p:attrNameLst>
                                          <p:attrName>style.visibility</p:attrName>
                                        </p:attrNameLst>
                                      </p:cBhvr>
                                      <p:to>
                                        <p:strVal val="visible"/>
                                      </p:to>
                                    </p:set>
                                    <p:animEffect transition="in" filter="fade">
                                      <p:cBhvr>
                                        <p:cTn id="76" dur="500"/>
                                        <p:tgtEl>
                                          <p:spTgt spid="2062"/>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Effect transition="in" filter="fade">
                                      <p:cBhvr>
                                        <p:cTn id="83" dur="500"/>
                                        <p:tgtEl>
                                          <p:spTgt spid="66"/>
                                        </p:tgtEl>
                                      </p:cBhvr>
                                    </p:animEffect>
                                  </p:childTnLst>
                                </p:cTn>
                              </p:par>
                              <p:par>
                                <p:cTn id="84" presetID="10" presetClass="entr" presetSubtype="0" fill="hold" nodeType="with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fade">
                                      <p:cBhvr>
                                        <p:cTn id="86" dur="500"/>
                                        <p:tgtEl>
                                          <p:spTgt spid="5"/>
                                        </p:tgtEl>
                                      </p:cBhvr>
                                    </p:animEffect>
                                  </p:childTnLst>
                                </p:cTn>
                              </p:par>
                            </p:childTnLst>
                          </p:cTn>
                        </p:par>
                        <p:par>
                          <p:cTn id="87" fill="hold">
                            <p:stCondLst>
                              <p:cond delay="4000"/>
                            </p:stCondLst>
                            <p:childTnLst>
                              <p:par>
                                <p:cTn id="88" presetID="10" presetClass="entr" presetSubtype="0"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500"/>
                                        <p:tgtEl>
                                          <p:spTgt spid="3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par>
                                <p:cTn id="94" presetID="10" presetClass="entr" presetSubtype="0" fill="hold" nodeType="withEffect">
                                  <p:stCondLst>
                                    <p:cond delay="0"/>
                                  </p:stCondLst>
                                  <p:childTnLst>
                                    <p:set>
                                      <p:cBhvr>
                                        <p:cTn id="95" dur="1" fill="hold">
                                          <p:stCondLst>
                                            <p:cond delay="0"/>
                                          </p:stCondLst>
                                        </p:cTn>
                                        <p:tgtEl>
                                          <p:spTgt spid="2064"/>
                                        </p:tgtEl>
                                        <p:attrNameLst>
                                          <p:attrName>style.visibility</p:attrName>
                                        </p:attrNameLst>
                                      </p:cBhvr>
                                      <p:to>
                                        <p:strVal val="visible"/>
                                      </p:to>
                                    </p:set>
                                    <p:animEffect transition="in" filter="fade">
                                      <p:cBhvr>
                                        <p:cTn id="96" dur="500"/>
                                        <p:tgtEl>
                                          <p:spTgt spid="2064"/>
                                        </p:tgtEl>
                                      </p:cBhvr>
                                    </p:animEffect>
                                  </p:childTnLst>
                                </p:cTn>
                              </p:par>
                            </p:childTnLst>
                          </p:cTn>
                        </p:par>
                        <p:par>
                          <p:cTn id="97" fill="hold">
                            <p:stCondLst>
                              <p:cond delay="4500"/>
                            </p:stCondLst>
                            <p:childTnLst>
                              <p:par>
                                <p:cTn id="98" presetID="10" presetClass="entr" presetSubtype="0" fill="hold"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500"/>
                                        <p:tgtEl>
                                          <p:spTgt spid="3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500"/>
                                        <p:tgtEl>
                                          <p:spTgt spid="29"/>
                                        </p:tgtEl>
                                      </p:cBhvr>
                                    </p:animEffect>
                                  </p:childTnLst>
                                </p:cTn>
                              </p:par>
                              <p:par>
                                <p:cTn id="104" presetID="10" presetClass="entr" presetSubtype="0" fill="hold"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500"/>
                                        <p:tgtEl>
                                          <p:spTgt spid="58"/>
                                        </p:tgtEl>
                                      </p:cBhvr>
                                    </p:animEffect>
                                  </p:childTnLst>
                                </p:cTn>
                              </p:par>
                            </p:childTnLst>
                          </p:cTn>
                        </p:par>
                        <p:par>
                          <p:cTn id="107" fill="hold">
                            <p:stCondLst>
                              <p:cond delay="5000"/>
                            </p:stCondLst>
                            <p:childTnLst>
                              <p:par>
                                <p:cTn id="108" presetID="10" presetClass="entr" presetSubtype="0" fill="hold"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nodeType="withEffect">
                                  <p:stCondLst>
                                    <p:cond delay="0"/>
                                  </p:stCondLst>
                                  <p:childTnLst>
                                    <p:set>
                                      <p:cBhvr>
                                        <p:cTn id="112" dur="1" fill="hold">
                                          <p:stCondLst>
                                            <p:cond delay="0"/>
                                          </p:stCondLst>
                                        </p:cTn>
                                        <p:tgtEl>
                                          <p:spTgt spid="2054"/>
                                        </p:tgtEl>
                                        <p:attrNameLst>
                                          <p:attrName>style.visibility</p:attrName>
                                        </p:attrNameLst>
                                      </p:cBhvr>
                                      <p:to>
                                        <p:strVal val="visible"/>
                                      </p:to>
                                    </p:set>
                                    <p:animEffect transition="in" filter="fade">
                                      <p:cBhvr>
                                        <p:cTn id="113" dur="500"/>
                                        <p:tgtEl>
                                          <p:spTgt spid="205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 grpId="0" animBg="1"/>
      <p:bldP spid="24" grpId="0" animBg="1"/>
      <p:bldP spid="29" grpId="0" animBg="1"/>
      <p:bldP spid="30" grpId="0" animBg="1"/>
      <p:bldP spid="41" grpId="0" animBg="1"/>
      <p:bldP spid="45" grpId="0" animBg="1"/>
      <p:bldP spid="49" grpId="0" animBg="1"/>
      <p:bldP spid="66" grpId="0" animBg="1"/>
      <p:bldP spid="43" grpId="0" animBg="1"/>
      <p:bldP spid="50"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8975"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613"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 name="Image 1"/>
          <p:cNvPicPr>
            <a:picLocks noChangeAspect="1"/>
          </p:cNvPicPr>
          <p:nvPr/>
        </p:nvPicPr>
        <p:blipFill>
          <a:blip r:embed="rId6"/>
          <a:stretch>
            <a:fillRect/>
          </a:stretch>
        </p:blipFill>
        <p:spPr>
          <a:xfrm>
            <a:off x="308372" y="1346247"/>
            <a:ext cx="4108475" cy="468266"/>
          </a:xfrm>
          <a:prstGeom prst="rect">
            <a:avLst/>
          </a:prstGeom>
        </p:spPr>
      </p:pic>
      <p:sp>
        <p:nvSpPr>
          <p:cNvPr id="13" name="Pensées 12"/>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7">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5" name="Image 14"/>
          <p:cNvPicPr>
            <a:picLocks noChangeAspect="1"/>
          </p:cNvPicPr>
          <p:nvPr/>
        </p:nvPicPr>
        <p:blipFill rotWithShape="1">
          <a:blip r:embed="rId8">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6" name="Image 15"/>
          <p:cNvPicPr>
            <a:picLocks noChangeAspect="1"/>
          </p:cNvPicPr>
          <p:nvPr/>
        </p:nvPicPr>
        <p:blipFill rotWithShape="1">
          <a:blip r:embed="rId9">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18" name="Image 17">
            <a:extLst>
              <a:ext uri="{FF2B5EF4-FFF2-40B4-BE49-F238E27FC236}">
                <a16:creationId xmlns:a16="http://schemas.microsoft.com/office/drawing/2014/main" id="{15D156C3-5A85-4A7F-8F58-A1BDE37F215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44293055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1FA3F32-1DEC-4C4C-8B6A-D6BADD76608A}"/>
              </a:ext>
            </a:extLst>
          </p:cNvPr>
          <p:cNvPicPr>
            <a:picLocks noChangeAspect="1"/>
          </p:cNvPicPr>
          <p:nvPr/>
        </p:nvPicPr>
        <p:blipFill rotWithShape="1">
          <a:blip r:embed="rId3"/>
          <a:srcRect b="503"/>
          <a:stretch/>
        </p:blipFill>
        <p:spPr>
          <a:xfrm>
            <a:off x="3668442" y="721142"/>
            <a:ext cx="1835073" cy="3960000"/>
          </a:xfrm>
          <a:prstGeom prst="roundRect">
            <a:avLst>
              <a:gd name="adj" fmla="val 7719"/>
            </a:avLst>
          </a:prstGeom>
          <a:solidFill>
            <a:srgbClr val="FFFFFF">
              <a:shade val="85000"/>
            </a:srgbClr>
          </a:solidFill>
          <a:ln>
            <a:noFill/>
          </a:ln>
          <a:effectLst/>
        </p:spPr>
      </p:pic>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A</a:t>
            </a:r>
            <a:r>
              <a:rPr lang="fr-FR" sz="2000" b="1" dirty="0">
                <a:latin typeface="Berlin Sans FB" panose="020E0602020502020306" pitchFamily="34" charset="0"/>
              </a:rPr>
              <a:t>CCÉDER À MES INFORMATIONS PERSONNELLES </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pPr/>
              <a:t>9</a:t>
            </a:fld>
            <a:endParaRPr lang="fr-FR"/>
          </a:p>
        </p:txBody>
      </p:sp>
      <p:sp>
        <p:nvSpPr>
          <p:cNvPr id="3" name="Rectangle 2"/>
          <p:cNvSpPr/>
          <p:nvPr/>
        </p:nvSpPr>
        <p:spPr>
          <a:xfrm>
            <a:off x="135458" y="339094"/>
            <a:ext cx="5732686" cy="261610"/>
          </a:xfrm>
          <a:prstGeom prst="rect">
            <a:avLst/>
          </a:prstGeom>
          <a:noFill/>
        </p:spPr>
        <p:txBody>
          <a:bodyPr wrap="square" rtlCol="0">
            <a:spAutoFit/>
          </a:bodyPr>
          <a:lstStyle/>
          <a:p>
            <a:r>
              <a:rPr lang="fr-FR" sz="1100" dirty="0">
                <a:latin typeface="Berlin Sans FB" panose="020E0602020502020306" pitchFamily="34" charset="0"/>
              </a:rPr>
              <a:t>Cliquez sur « Plus » puis sur l’onglet « Gérer mon profil » en haut de page</a:t>
            </a:r>
          </a:p>
        </p:txBody>
      </p:sp>
      <p:pic>
        <p:nvPicPr>
          <p:cNvPr id="11" name="Image 10">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12" name="Picture 2">
            <a:extLst>
              <a:ext uri="{FF2B5EF4-FFF2-40B4-BE49-F238E27FC236}">
                <a16:creationId xmlns:a16="http://schemas.microsoft.com/office/drawing/2014/main" id="{E88EC694-67D5-404C-A28F-C4DBBA6159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68A21AF9-214C-4DE0-AE01-47487DE5B81D}"/>
              </a:ext>
            </a:extLst>
          </p:cNvPr>
          <p:cNvSpPr/>
          <p:nvPr/>
        </p:nvSpPr>
        <p:spPr>
          <a:xfrm>
            <a:off x="3779912" y="1530569"/>
            <a:ext cx="1607036" cy="31683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BCBCBE94-5F28-4B68-89D3-7AF0571DFE7B}"/>
              </a:ext>
            </a:extLst>
          </p:cNvPr>
          <p:cNvPicPr>
            <a:picLocks noChangeAspect="1"/>
          </p:cNvPicPr>
          <p:nvPr/>
        </p:nvPicPr>
        <p:blipFill rotWithShape="1">
          <a:blip r:embed="rId7"/>
          <a:srcRect l="2466" t="655" r="1380" b="913"/>
          <a:stretch/>
        </p:blipFill>
        <p:spPr>
          <a:xfrm>
            <a:off x="3668020" y="721142"/>
            <a:ext cx="1807961"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272362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3" name="Image 2"/>
          <p:cNvPicPr>
            <a:picLocks noChangeAspect="1"/>
          </p:cNvPicPr>
          <p:nvPr/>
        </p:nvPicPr>
        <p:blipFill rotWithShape="1">
          <a:blip r:embed="rId6"/>
          <a:srcRect t="1" r="53394" b="-14799"/>
          <a:stretch/>
        </p:blipFill>
        <p:spPr>
          <a:xfrm>
            <a:off x="800150" y="1084292"/>
            <a:ext cx="2991693" cy="578939"/>
          </a:xfrm>
          <a:prstGeom prst="rect">
            <a:avLst/>
          </a:prstGeom>
        </p:spPr>
      </p:pic>
      <p:pic>
        <p:nvPicPr>
          <p:cNvPr id="13" name="Image 12"/>
          <p:cNvPicPr>
            <a:picLocks noChangeAspect="1"/>
          </p:cNvPicPr>
          <p:nvPr/>
        </p:nvPicPr>
        <p:blipFill rotWithShape="1">
          <a:blip r:embed="rId6"/>
          <a:srcRect l="45659" t="-1" b="-2742"/>
          <a:stretch/>
        </p:blipFill>
        <p:spPr>
          <a:xfrm>
            <a:off x="638747" y="1602956"/>
            <a:ext cx="3414807" cy="507230"/>
          </a:xfrm>
          <a:prstGeom prst="rect">
            <a:avLst/>
          </a:prstGeom>
        </p:spPr>
      </p:pic>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7">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8">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9">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8">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19" name="Image 18">
            <a:extLst>
              <a:ext uri="{FF2B5EF4-FFF2-40B4-BE49-F238E27FC236}">
                <a16:creationId xmlns:a16="http://schemas.microsoft.com/office/drawing/2014/main" id="{D9BE2D35-27C4-46BE-8D75-C511CE6F1CC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79425119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ONTACTER MON AGENCE ET PRENDRE RENDEZ-VOUS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11</a:t>
            </a:fld>
            <a:endParaRPr lang="fr-FR"/>
          </a:p>
        </p:txBody>
      </p:sp>
      <p:sp>
        <p:nvSpPr>
          <p:cNvPr id="5" name="Rectangle 4"/>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Cliquez sur l’onglet « Contact » puis sur l'onglet « Mon conseiller / Mon agence »</a:t>
            </a:r>
          </a:p>
        </p:txBody>
      </p:sp>
      <p:pic>
        <p:nvPicPr>
          <p:cNvPr id="12" name="Image 11">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3" name="Picture 2">
            <a:extLst>
              <a:ext uri="{FF2B5EF4-FFF2-40B4-BE49-F238E27FC236}">
                <a16:creationId xmlns:a16="http://schemas.microsoft.com/office/drawing/2014/main" id="{C3468A82-6CF1-419F-9EFD-5212EA38681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42AD7DE7-7BBA-43F1-AB53-B89F2EEB630E}"/>
              </a:ext>
            </a:extLst>
          </p:cNvPr>
          <p:cNvPicPr>
            <a:picLocks noChangeAspect="1"/>
          </p:cNvPicPr>
          <p:nvPr/>
        </p:nvPicPr>
        <p:blipFill rotWithShape="1">
          <a:blip r:embed="rId6"/>
          <a:srcRect t="519"/>
          <a:stretch/>
        </p:blipFill>
        <p:spPr>
          <a:xfrm>
            <a:off x="3645209" y="746499"/>
            <a:ext cx="1853583" cy="3960000"/>
          </a:xfrm>
          <a:prstGeom prst="roundRect">
            <a:avLst>
              <a:gd name="adj" fmla="val 7719"/>
            </a:avLst>
          </a:prstGeom>
          <a:solidFill>
            <a:srgbClr val="FFFFFF">
              <a:shade val="85000"/>
            </a:srgbClr>
          </a:solidFill>
          <a:ln>
            <a:noFill/>
          </a:ln>
          <a:effectLst/>
        </p:spPr>
      </p:pic>
      <p:sp>
        <p:nvSpPr>
          <p:cNvPr id="9" name="Rectangle 8">
            <a:extLst>
              <a:ext uri="{FF2B5EF4-FFF2-40B4-BE49-F238E27FC236}">
                <a16:creationId xmlns:a16="http://schemas.microsoft.com/office/drawing/2014/main" id="{FA600555-F071-41F7-A5D5-1680512794E9}"/>
              </a:ext>
            </a:extLst>
          </p:cNvPr>
          <p:cNvSpPr/>
          <p:nvPr/>
        </p:nvSpPr>
        <p:spPr>
          <a:xfrm>
            <a:off x="3764672" y="1476390"/>
            <a:ext cx="1602676" cy="288032"/>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4241B4CE-1FBF-4FBA-A7B6-89107A62122D}"/>
              </a:ext>
            </a:extLst>
          </p:cNvPr>
          <p:cNvPicPr>
            <a:picLocks noChangeAspect="1"/>
          </p:cNvPicPr>
          <p:nvPr/>
        </p:nvPicPr>
        <p:blipFill rotWithShape="1">
          <a:blip r:embed="rId7"/>
          <a:srcRect l="1" t="519" r="2"/>
          <a:stretch/>
        </p:blipFill>
        <p:spPr>
          <a:xfrm>
            <a:off x="3660310" y="736974"/>
            <a:ext cx="1838621"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157360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670462" y="1274505"/>
            <a:ext cx="3251713" cy="718402"/>
          </a:xfrm>
          <a:prstGeom prst="rect">
            <a:avLst/>
          </a:prstGeom>
        </p:spPr>
      </p:pic>
      <p:pic>
        <p:nvPicPr>
          <p:cNvPr id="19" name="Image 18">
            <a:extLst>
              <a:ext uri="{FF2B5EF4-FFF2-40B4-BE49-F238E27FC236}">
                <a16:creationId xmlns:a16="http://schemas.microsoft.com/office/drawing/2014/main" id="{FFA3557F-BB73-43E0-B144-1171DD84EEF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1724713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52CE3407-B4DF-4CA8-9990-3AEF035EC3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770" t="2834" r="4530" b="4465"/>
          <a:stretch/>
        </p:blipFill>
        <p:spPr>
          <a:xfrm>
            <a:off x="3658102" y="739612"/>
            <a:ext cx="1852362" cy="3960000"/>
          </a:xfrm>
          <a:prstGeom prst="roundRect">
            <a:avLst>
              <a:gd name="adj" fmla="val 11342"/>
            </a:avLst>
          </a:prstGeom>
          <a:solidFill>
            <a:srgbClr val="FFFFFF">
              <a:shade val="85000"/>
            </a:srgbClr>
          </a:solidFill>
          <a:ln>
            <a:noFill/>
          </a:ln>
          <a:effectLst/>
        </p:spPr>
      </p:pic>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ONSULTER MES COMPTES, MON EPARGNE ET MES CREDITS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13</a:t>
            </a:fld>
            <a:endParaRPr lang="fr-FR"/>
          </a:p>
        </p:txBody>
      </p:sp>
      <p:sp>
        <p:nvSpPr>
          <p:cNvPr id="13" name="Rectangle 12"/>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Depuis l’onglet « Comptes » et retrouvez la liste de vos comptes et leur solde</a:t>
            </a:r>
          </a:p>
        </p:txBody>
      </p:sp>
      <p:sp>
        <p:nvSpPr>
          <p:cNvPr id="16" name="Rectangle 15"/>
          <p:cNvSpPr/>
          <p:nvPr/>
        </p:nvSpPr>
        <p:spPr>
          <a:xfrm>
            <a:off x="3707904" y="2412520"/>
            <a:ext cx="1711656" cy="361953"/>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18" name="Picture 2">
            <a:extLst>
              <a:ext uri="{FF2B5EF4-FFF2-40B4-BE49-F238E27FC236}">
                <a16:creationId xmlns:a16="http://schemas.microsoft.com/office/drawing/2014/main" id="{805B8A60-3FF5-403B-BDAE-A7374FEF2E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a:extLst>
              <a:ext uri="{FF2B5EF4-FFF2-40B4-BE49-F238E27FC236}">
                <a16:creationId xmlns:a16="http://schemas.microsoft.com/office/drawing/2014/main" id="{AEA8216A-CCE3-4722-BE35-5AFCD37A538D}"/>
              </a:ext>
            </a:extLst>
          </p:cNvPr>
          <p:cNvPicPr>
            <a:picLocks noChangeAspect="1"/>
          </p:cNvPicPr>
          <p:nvPr/>
        </p:nvPicPr>
        <p:blipFill rotWithShape="1">
          <a:blip r:embed="rId7"/>
          <a:srcRect l="124" t="1215" r="-120" b="491"/>
          <a:stretch/>
        </p:blipFill>
        <p:spPr>
          <a:xfrm>
            <a:off x="3658102" y="739612"/>
            <a:ext cx="1852362" cy="3960000"/>
          </a:xfrm>
          <a:prstGeom prst="roundRect">
            <a:avLst>
              <a:gd name="adj" fmla="val 9983"/>
            </a:avLst>
          </a:prstGeom>
          <a:solidFill>
            <a:srgbClr val="FFFFFF">
              <a:shade val="85000"/>
            </a:srgbClr>
          </a:solidFill>
          <a:ln>
            <a:noFill/>
          </a:ln>
          <a:effectLst/>
        </p:spPr>
      </p:pic>
      <p:sp>
        <p:nvSpPr>
          <p:cNvPr id="25" name="Rectangle 24"/>
          <p:cNvSpPr/>
          <p:nvPr/>
        </p:nvSpPr>
        <p:spPr>
          <a:xfrm>
            <a:off x="3658102" y="906947"/>
            <a:ext cx="216554" cy="296651"/>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Image 52">
            <a:extLst>
              <a:ext uri="{FF2B5EF4-FFF2-40B4-BE49-F238E27FC236}">
                <a16:creationId xmlns:a16="http://schemas.microsoft.com/office/drawing/2014/main" id="{73983C87-0308-4B5F-8210-01FCA2D5FF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770" t="2834" r="4530" b="4465"/>
          <a:stretch/>
        </p:blipFill>
        <p:spPr>
          <a:xfrm>
            <a:off x="3645819" y="739612"/>
            <a:ext cx="1852362" cy="3960000"/>
          </a:xfrm>
          <a:prstGeom prst="roundRect">
            <a:avLst>
              <a:gd name="adj" fmla="val 11342"/>
            </a:avLst>
          </a:prstGeom>
          <a:solidFill>
            <a:srgbClr val="FFFFFF">
              <a:shade val="85000"/>
            </a:srgbClr>
          </a:solidFill>
          <a:ln>
            <a:noFill/>
          </a:ln>
          <a:effectLst/>
        </p:spPr>
      </p:pic>
      <p:pic>
        <p:nvPicPr>
          <p:cNvPr id="21" name="Image 20">
            <a:extLst>
              <a:ext uri="{FF2B5EF4-FFF2-40B4-BE49-F238E27FC236}">
                <a16:creationId xmlns:a16="http://schemas.microsoft.com/office/drawing/2014/main" id="{69374982-9DAD-40C4-8E1A-F94EC7A4A1C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309"/>
          <a:stretch/>
        </p:blipFill>
        <p:spPr>
          <a:xfrm>
            <a:off x="3645819" y="734659"/>
            <a:ext cx="1852362" cy="3960000"/>
          </a:xfrm>
          <a:prstGeom prst="roundRect">
            <a:avLst>
              <a:gd name="adj" fmla="val 15433"/>
            </a:avLst>
          </a:prstGeom>
          <a:solidFill>
            <a:srgbClr val="FFFFFF">
              <a:shade val="85000"/>
            </a:srgbClr>
          </a:solidFill>
          <a:ln>
            <a:noFill/>
          </a:ln>
          <a:effectLst/>
        </p:spPr>
      </p:pic>
    </p:spTree>
    <p:extLst>
      <p:ext uri="{BB962C8B-B14F-4D97-AF65-F5344CB8AC3E}">
        <p14:creationId xmlns:p14="http://schemas.microsoft.com/office/powerpoint/2010/main" val="935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rotWithShape="1">
          <a:blip r:embed="rId9"/>
          <a:srcRect r="35788" b="-2604"/>
          <a:stretch/>
        </p:blipFill>
        <p:spPr>
          <a:xfrm>
            <a:off x="430029" y="817340"/>
            <a:ext cx="3609480" cy="755475"/>
          </a:xfrm>
          <a:prstGeom prst="rect">
            <a:avLst/>
          </a:prstGeom>
        </p:spPr>
      </p:pic>
      <p:pic>
        <p:nvPicPr>
          <p:cNvPr id="19" name="Image 18"/>
          <p:cNvPicPr>
            <a:picLocks noChangeAspect="1"/>
          </p:cNvPicPr>
          <p:nvPr/>
        </p:nvPicPr>
        <p:blipFill rotWithShape="1">
          <a:blip r:embed="rId9"/>
          <a:srcRect l="64046" b="9558"/>
          <a:stretch/>
        </p:blipFill>
        <p:spPr>
          <a:xfrm>
            <a:off x="1264118" y="1375646"/>
            <a:ext cx="2251475" cy="741841"/>
          </a:xfrm>
          <a:prstGeom prst="rect">
            <a:avLst/>
          </a:prstGeom>
        </p:spPr>
      </p:pic>
      <p:pic>
        <p:nvPicPr>
          <p:cNvPr id="20" name="Image 19">
            <a:extLst>
              <a:ext uri="{FF2B5EF4-FFF2-40B4-BE49-F238E27FC236}">
                <a16:creationId xmlns:a16="http://schemas.microsoft.com/office/drawing/2014/main" id="{C0A0C7FD-9F87-42C6-AA28-1A48FB2F562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282344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ONSULTER MES DOCUMENTS DÉMATÉRIALISÉS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15</a:t>
            </a:fld>
            <a:endParaRPr lang="fr-FR"/>
          </a:p>
        </p:txBody>
      </p:sp>
      <p:sp>
        <p:nvSpPr>
          <p:cNvPr id="5" name="Rectangle 4"/>
          <p:cNvSpPr/>
          <p:nvPr/>
        </p:nvSpPr>
        <p:spPr>
          <a:xfrm>
            <a:off x="135458" y="339502"/>
            <a:ext cx="7316861" cy="261610"/>
          </a:xfrm>
          <a:prstGeom prst="rect">
            <a:avLst/>
          </a:prstGeom>
        </p:spPr>
        <p:txBody>
          <a:bodyPr wrap="square">
            <a:spAutoFit/>
          </a:bodyPr>
          <a:lstStyle/>
          <a:p>
            <a:r>
              <a:rPr lang="fr-FR" sz="1100" dirty="0">
                <a:latin typeface="Berlin Sans FB" panose="020E0602020502020306" pitchFamily="34" charset="0"/>
              </a:rPr>
              <a:t>Accédez à vos relevés, RIB, courriers et contrats depuis « Plus » puis sur « e-Documents »</a:t>
            </a:r>
          </a:p>
        </p:txBody>
      </p:sp>
      <p:pic>
        <p:nvPicPr>
          <p:cNvPr id="14" name="Image 13">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5" name="Picture 2">
            <a:extLst>
              <a:ext uri="{FF2B5EF4-FFF2-40B4-BE49-F238E27FC236}">
                <a16:creationId xmlns:a16="http://schemas.microsoft.com/office/drawing/2014/main" id="{29F259C8-DA60-4C53-B5E6-84A55FE493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age 9">
            <a:extLst>
              <a:ext uri="{FF2B5EF4-FFF2-40B4-BE49-F238E27FC236}">
                <a16:creationId xmlns:a16="http://schemas.microsoft.com/office/drawing/2014/main" id="{EA2FFF82-7C65-4CAE-9BE6-C8D4DB9F2765}"/>
              </a:ext>
            </a:extLst>
          </p:cNvPr>
          <p:cNvPicPr>
            <a:picLocks noChangeAspect="1"/>
          </p:cNvPicPr>
          <p:nvPr/>
        </p:nvPicPr>
        <p:blipFill rotWithShape="1">
          <a:blip r:embed="rId6"/>
          <a:srcRect b="503"/>
          <a:stretch/>
        </p:blipFill>
        <p:spPr>
          <a:xfrm>
            <a:off x="3668442" y="721142"/>
            <a:ext cx="1835073" cy="3960000"/>
          </a:xfrm>
          <a:prstGeom prst="roundRect">
            <a:avLst>
              <a:gd name="adj" fmla="val 7719"/>
            </a:avLst>
          </a:prstGeom>
          <a:solidFill>
            <a:srgbClr val="FFFFFF">
              <a:shade val="85000"/>
            </a:srgbClr>
          </a:solidFill>
          <a:ln>
            <a:noFill/>
          </a:ln>
          <a:effectLst/>
        </p:spPr>
      </p:pic>
      <p:sp>
        <p:nvSpPr>
          <p:cNvPr id="11" name="Rectangle 10">
            <a:extLst>
              <a:ext uri="{FF2B5EF4-FFF2-40B4-BE49-F238E27FC236}">
                <a16:creationId xmlns:a16="http://schemas.microsoft.com/office/drawing/2014/main" id="{1D331844-71DE-4289-890A-F98560BCFA1D}"/>
              </a:ext>
            </a:extLst>
          </p:cNvPr>
          <p:cNvSpPr/>
          <p:nvPr/>
        </p:nvSpPr>
        <p:spPr>
          <a:xfrm>
            <a:off x="3692066" y="2523003"/>
            <a:ext cx="17592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3B7FF19B-8627-4A02-98C7-998D406D1B45}"/>
              </a:ext>
            </a:extLst>
          </p:cNvPr>
          <p:cNvGrpSpPr/>
          <p:nvPr/>
        </p:nvGrpSpPr>
        <p:grpSpPr>
          <a:xfrm>
            <a:off x="3653695" y="721142"/>
            <a:ext cx="1836610" cy="3960000"/>
            <a:chOff x="5783390" y="721142"/>
            <a:chExt cx="1836610" cy="3960000"/>
          </a:xfrm>
        </p:grpSpPr>
        <p:pic>
          <p:nvPicPr>
            <p:cNvPr id="4" name="Image 3">
              <a:extLst>
                <a:ext uri="{FF2B5EF4-FFF2-40B4-BE49-F238E27FC236}">
                  <a16:creationId xmlns:a16="http://schemas.microsoft.com/office/drawing/2014/main" id="{B3EA44DD-BEE7-4D7A-B9A6-4823D06A901C}"/>
                </a:ext>
              </a:extLst>
            </p:cNvPr>
            <p:cNvPicPr>
              <a:picLocks noChangeAspect="1"/>
            </p:cNvPicPr>
            <p:nvPr/>
          </p:nvPicPr>
          <p:blipFill>
            <a:blip r:embed="rId7"/>
            <a:stretch>
              <a:fillRect/>
            </a:stretch>
          </p:blipFill>
          <p:spPr>
            <a:xfrm>
              <a:off x="5783390" y="721142"/>
              <a:ext cx="1836610" cy="3960000"/>
            </a:xfrm>
            <a:prstGeom prst="roundRect">
              <a:avLst>
                <a:gd name="adj" fmla="val 9546"/>
              </a:avLst>
            </a:prstGeom>
            <a:solidFill>
              <a:srgbClr val="FFFFFF">
                <a:shade val="85000"/>
              </a:srgbClr>
            </a:solidFill>
            <a:ln>
              <a:noFill/>
            </a:ln>
            <a:effectLst/>
          </p:spPr>
        </p:pic>
        <p:pic>
          <p:nvPicPr>
            <p:cNvPr id="19" name="Image 18">
              <a:extLst>
                <a:ext uri="{FF2B5EF4-FFF2-40B4-BE49-F238E27FC236}">
                  <a16:creationId xmlns:a16="http://schemas.microsoft.com/office/drawing/2014/main" id="{54D319E8-E350-438A-A018-62C151796090}"/>
                </a:ext>
              </a:extLst>
            </p:cNvPr>
            <p:cNvPicPr>
              <a:picLocks noChangeAspect="1"/>
            </p:cNvPicPr>
            <p:nvPr/>
          </p:nvPicPr>
          <p:blipFill rotWithShape="1">
            <a:blip r:embed="rId6"/>
            <a:srcRect b="93427"/>
            <a:stretch/>
          </p:blipFill>
          <p:spPr>
            <a:xfrm>
              <a:off x="5783390" y="721142"/>
              <a:ext cx="1835073" cy="261610"/>
            </a:xfrm>
            <a:prstGeom prst="roundRect">
              <a:avLst>
                <a:gd name="adj" fmla="val 50000"/>
              </a:avLst>
            </a:prstGeom>
            <a:solidFill>
              <a:srgbClr val="FFFFFF">
                <a:shade val="85000"/>
              </a:srgbClr>
            </a:solidFill>
            <a:ln>
              <a:noFill/>
            </a:ln>
            <a:effectLst/>
          </p:spPr>
        </p:pic>
      </p:grpSp>
    </p:spTree>
    <p:extLst>
      <p:ext uri="{BB962C8B-B14F-4D97-AF65-F5344CB8AC3E}">
        <p14:creationId xmlns:p14="http://schemas.microsoft.com/office/powerpoint/2010/main" val="32839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rotWithShape="1">
          <a:blip r:embed="rId9"/>
          <a:srcRect r="45956" b="3432"/>
          <a:stretch/>
        </p:blipFill>
        <p:spPr>
          <a:xfrm>
            <a:off x="875126" y="950319"/>
            <a:ext cx="2816366" cy="545913"/>
          </a:xfrm>
          <a:prstGeom prst="rect">
            <a:avLst/>
          </a:prstGeom>
        </p:spPr>
      </p:pic>
      <p:pic>
        <p:nvPicPr>
          <p:cNvPr id="19" name="Image 18"/>
          <p:cNvPicPr>
            <a:picLocks noChangeAspect="1"/>
          </p:cNvPicPr>
          <p:nvPr/>
        </p:nvPicPr>
        <p:blipFill rotWithShape="1">
          <a:blip r:embed="rId9"/>
          <a:srcRect l="53926" t="2801" r="-53926" b="-2801"/>
          <a:stretch/>
        </p:blipFill>
        <p:spPr>
          <a:xfrm>
            <a:off x="1033345" y="1396520"/>
            <a:ext cx="5958489" cy="646369"/>
          </a:xfrm>
          <a:prstGeom prst="rect">
            <a:avLst/>
          </a:prstGeom>
        </p:spPr>
      </p:pic>
      <p:pic>
        <p:nvPicPr>
          <p:cNvPr id="20" name="Image 19">
            <a:extLst>
              <a:ext uri="{FF2B5EF4-FFF2-40B4-BE49-F238E27FC236}">
                <a16:creationId xmlns:a16="http://schemas.microsoft.com/office/drawing/2014/main" id="{FD746E53-9F9F-463F-81F3-500ECC419EC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236237608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p:cNvGrpSpPr/>
          <p:nvPr/>
        </p:nvGrpSpPr>
        <p:grpSpPr>
          <a:xfrm>
            <a:off x="3074274" y="320398"/>
            <a:ext cx="3635664" cy="4823102"/>
            <a:chOff x="5150142" y="649837"/>
            <a:chExt cx="3404144" cy="4515966"/>
          </a:xfrm>
        </p:grpSpPr>
        <p:pic>
          <p:nvPicPr>
            <p:cNvPr id="22" name="Image 21"/>
            <p:cNvPicPr>
              <a:picLocks noChangeAspect="1"/>
            </p:cNvPicPr>
            <p:nvPr/>
          </p:nvPicPr>
          <p:blipFill rotWithShape="1">
            <a:blip r:embed="rId3">
              <a:extLst>
                <a:ext uri="{28A0092B-C50C-407E-A947-70E740481C1C}">
                  <a14:useLocalDpi xmlns:a14="http://schemas.microsoft.com/office/drawing/2010/main" val="0"/>
                </a:ext>
              </a:extLst>
            </a:blip>
            <a:srcRect l="27340" t="6479" r="19787"/>
            <a:stretch/>
          </p:blipFill>
          <p:spPr>
            <a:xfrm>
              <a:off x="5150142" y="649837"/>
              <a:ext cx="3404144" cy="4515966"/>
            </a:xfrm>
            <a:prstGeom prst="rect">
              <a:avLst/>
            </a:prstGeom>
          </p:spPr>
        </p:pic>
        <p:sp>
          <p:nvSpPr>
            <p:cNvPr id="23" name="Rectangle à coins arrondis 22"/>
            <p:cNvSpPr/>
            <p:nvPr/>
          </p:nvSpPr>
          <p:spPr>
            <a:xfrm>
              <a:off x="5701107" y="1083187"/>
              <a:ext cx="1705093" cy="3623322"/>
            </a:xfrm>
            <a:prstGeom prst="roundRect">
              <a:avLst>
                <a:gd name="adj" fmla="val 6463"/>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gr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R</a:t>
            </a:r>
            <a:r>
              <a:rPr lang="fr-FR" sz="2000" b="1" dirty="0">
                <a:latin typeface="Berlin Sans FB" panose="020E0602020502020306" pitchFamily="34" charset="0"/>
              </a:rPr>
              <a:t>ÉALISER DES OPÉRATIONS BANCAIRES SÉCURISÉES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17</a:t>
            </a:fld>
            <a:endParaRPr lang="fr-FR"/>
          </a:p>
        </p:txBody>
      </p:sp>
      <p:sp>
        <p:nvSpPr>
          <p:cNvPr id="35" name="Rectangle 34"/>
          <p:cNvSpPr/>
          <p:nvPr/>
        </p:nvSpPr>
        <p:spPr>
          <a:xfrm>
            <a:off x="744482" y="701675"/>
            <a:ext cx="2524031" cy="938719"/>
          </a:xfrm>
          <a:prstGeom prst="rect">
            <a:avLst/>
          </a:prstGeom>
        </p:spPr>
        <p:txBody>
          <a:bodyPr wrap="square">
            <a:spAutoFit/>
          </a:bodyPr>
          <a:lstStyle/>
          <a:p>
            <a:r>
              <a:rPr lang="fr-FR" sz="1100" dirty="0">
                <a:solidFill>
                  <a:prstClr val="black"/>
                </a:solidFill>
                <a:latin typeface="Berlin Sans FB" panose="020E0602020502020306" pitchFamily="34" charset="0"/>
              </a:rPr>
              <a:t>Sécuriser ses paiements par carte bancaire sur internet, ajouter instantanément un RIB, réaliser un virement, visualiser son code secret de carte, … </a:t>
            </a:r>
          </a:p>
        </p:txBody>
      </p:sp>
      <p:sp>
        <p:nvSpPr>
          <p:cNvPr id="16" name="Rectangle 15"/>
          <p:cNvSpPr/>
          <p:nvPr/>
        </p:nvSpPr>
        <p:spPr>
          <a:xfrm>
            <a:off x="135460" y="2760695"/>
            <a:ext cx="2996380" cy="784830"/>
          </a:xfrm>
          <a:prstGeom prst="rect">
            <a:avLst/>
          </a:prstGeom>
        </p:spPr>
        <p:txBody>
          <a:bodyPr wrap="square">
            <a:spAutoFit/>
          </a:bodyPr>
          <a:lstStyle/>
          <a:p>
            <a:pPr lvl="0"/>
            <a:r>
              <a:rPr lang="fr-FR" sz="1100" dirty="0">
                <a:solidFill>
                  <a:prstClr val="black"/>
                </a:solidFill>
                <a:latin typeface="Berlin Sans FB" panose="020E0602020502020306" pitchFamily="34" charset="0"/>
              </a:rPr>
              <a:t>Votre Caisse d’Epargne vous propose d’utiliser la solution d’authentification forte </a:t>
            </a:r>
            <a:r>
              <a:rPr lang="fr-FR" sz="1100" b="1" dirty="0" err="1">
                <a:solidFill>
                  <a:srgbClr val="FF0000"/>
                </a:solidFill>
                <a:latin typeface="Berlin Sans FB" panose="020E0602020502020306" pitchFamily="34" charset="0"/>
              </a:rPr>
              <a:t>Sécur’Pass</a:t>
            </a:r>
            <a:r>
              <a:rPr lang="fr-FR" sz="1100" dirty="0">
                <a:latin typeface="Berlin Sans FB" panose="020E0602020502020306" pitchFamily="34" charset="0"/>
              </a:rPr>
              <a:t> </a:t>
            </a:r>
            <a:r>
              <a:rPr lang="fr-FR" sz="1100" baseline="30000" dirty="0">
                <a:latin typeface="Berlin Sans FB" panose="020E0602020502020306" pitchFamily="34" charset="0"/>
              </a:rPr>
              <a:t>(1) </a:t>
            </a:r>
            <a:r>
              <a:rPr lang="fr-FR" sz="1100" dirty="0">
                <a:solidFill>
                  <a:prstClr val="black"/>
                </a:solidFill>
                <a:latin typeface="Berlin Sans FB" panose="020E0602020502020306" pitchFamily="34" charset="0"/>
              </a:rPr>
              <a:t>, un code </a:t>
            </a:r>
            <a:r>
              <a:rPr lang="fr-FR" sz="1100" dirty="0">
                <a:latin typeface="Berlin Sans FB" panose="020E0602020502020306" pitchFamily="34" charset="0"/>
              </a:rPr>
              <a:t>personnel à 4 chiffres réutilisable (un code unique que vous choisissez)</a:t>
            </a:r>
            <a:endParaRPr lang="fr-FR" sz="1100" dirty="0">
              <a:solidFill>
                <a:prstClr val="black"/>
              </a:solidFill>
              <a:latin typeface="Berlin Sans FB" panose="020E0602020502020306" pitchFamily="34" charset="0"/>
            </a:endParaRPr>
          </a:p>
        </p:txBody>
      </p:sp>
      <p:sp>
        <p:nvSpPr>
          <p:cNvPr id="4" name="Rectangle 3"/>
          <p:cNvSpPr/>
          <p:nvPr/>
        </p:nvSpPr>
        <p:spPr>
          <a:xfrm>
            <a:off x="135459" y="3714339"/>
            <a:ext cx="3084188" cy="261610"/>
          </a:xfrm>
          <a:prstGeom prst="rect">
            <a:avLst/>
          </a:prstGeom>
          <a:noFill/>
        </p:spPr>
        <p:txBody>
          <a:bodyPr wrap="square" rtlCol="0">
            <a:spAutoFit/>
          </a:bodyPr>
          <a:lstStyle/>
          <a:p>
            <a:r>
              <a:rPr lang="fr-FR" sz="1100" dirty="0">
                <a:latin typeface="Berlin Sans FB" panose="020E0602020502020306" pitchFamily="34" charset="0"/>
              </a:rPr>
              <a:t>Pour activer Sécur’Pass, laissez-vous guider</a:t>
            </a:r>
          </a:p>
        </p:txBody>
      </p:sp>
      <p:pic>
        <p:nvPicPr>
          <p:cNvPr id="33" name="Picture 18" descr="Padlock premium ico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553" t="123" r="9933" b="-123"/>
          <a:stretch/>
        </p:blipFill>
        <p:spPr bwMode="auto">
          <a:xfrm>
            <a:off x="199591" y="617536"/>
            <a:ext cx="504056" cy="62604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Image associé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4002374" flipH="1">
            <a:off x="1685103" y="3533479"/>
            <a:ext cx="927408" cy="1378677"/>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39">
            <a:hlinkClick r:id="rId7" action="ppaction://hlinksldjump"/>
          </p:cNvPr>
          <p:cNvPicPr>
            <a:picLocks noChangeAspect="1"/>
          </p:cNvPicPr>
          <p:nvPr/>
        </p:nvPicPr>
        <p:blipFill>
          <a:blip r:embed="rId8"/>
          <a:stretch>
            <a:fillRect/>
          </a:stretch>
        </p:blipFill>
        <p:spPr>
          <a:xfrm>
            <a:off x="83333" y="4731990"/>
            <a:ext cx="1032283" cy="330860"/>
          </a:xfrm>
          <a:prstGeom prst="rect">
            <a:avLst/>
          </a:prstGeom>
        </p:spPr>
      </p:pic>
      <p:pic>
        <p:nvPicPr>
          <p:cNvPr id="43" name="Picture 2">
            <a:extLst>
              <a:ext uri="{FF2B5EF4-FFF2-40B4-BE49-F238E27FC236}">
                <a16:creationId xmlns:a16="http://schemas.microsoft.com/office/drawing/2014/main" id="{3B7C10D5-0114-4126-8BF6-4785FC640F0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a:extLst>
              <a:ext uri="{FF2B5EF4-FFF2-40B4-BE49-F238E27FC236}">
                <a16:creationId xmlns:a16="http://schemas.microsoft.com/office/drawing/2014/main" id="{0268D444-5C66-4C22-A5E5-52370DB8003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646381" y="720881"/>
            <a:ext cx="1851239" cy="3960000"/>
          </a:xfrm>
          <a:prstGeom prst="roundRect">
            <a:avLst>
              <a:gd name="adj" fmla="val 11835"/>
            </a:avLst>
          </a:prstGeom>
          <a:solidFill>
            <a:srgbClr val="FFFFFF">
              <a:shade val="85000"/>
            </a:srgbClr>
          </a:solidFill>
          <a:ln>
            <a:noFill/>
          </a:ln>
          <a:effectLst/>
        </p:spPr>
      </p:pic>
      <p:pic>
        <p:nvPicPr>
          <p:cNvPr id="3" name="Image 2">
            <a:extLst>
              <a:ext uri="{FF2B5EF4-FFF2-40B4-BE49-F238E27FC236}">
                <a16:creationId xmlns:a16="http://schemas.microsoft.com/office/drawing/2014/main" id="{053E6A28-E0D9-43A5-AE64-816B7632299C}"/>
              </a:ext>
            </a:extLst>
          </p:cNvPr>
          <p:cNvPicPr>
            <a:picLocks noChangeAspect="1"/>
          </p:cNvPicPr>
          <p:nvPr/>
        </p:nvPicPr>
        <p:blipFill rotWithShape="1">
          <a:blip r:embed="rId11"/>
          <a:srcRect t="1116" b="783"/>
          <a:stretch/>
        </p:blipFill>
        <p:spPr>
          <a:xfrm>
            <a:off x="3634815" y="720881"/>
            <a:ext cx="1874370" cy="3960000"/>
          </a:xfrm>
          <a:prstGeom prst="roundRect">
            <a:avLst>
              <a:gd name="adj" fmla="val 11835"/>
            </a:avLst>
          </a:prstGeom>
          <a:solidFill>
            <a:srgbClr val="FFFFFF">
              <a:shade val="85000"/>
            </a:srgbClr>
          </a:solidFill>
          <a:ln>
            <a:noFill/>
          </a:ln>
          <a:effectLst/>
        </p:spPr>
      </p:pic>
      <p:pic>
        <p:nvPicPr>
          <p:cNvPr id="8" name="Image 7">
            <a:extLst>
              <a:ext uri="{FF2B5EF4-FFF2-40B4-BE49-F238E27FC236}">
                <a16:creationId xmlns:a16="http://schemas.microsoft.com/office/drawing/2014/main" id="{D9DFE823-61F3-4818-94FC-2153CC9E5A22}"/>
              </a:ext>
            </a:extLst>
          </p:cNvPr>
          <p:cNvPicPr>
            <a:picLocks noChangeAspect="1"/>
          </p:cNvPicPr>
          <p:nvPr/>
        </p:nvPicPr>
        <p:blipFill rotWithShape="1">
          <a:blip r:embed="rId12"/>
          <a:srcRect l="1757" t="498" r="1035" b="343"/>
          <a:stretch/>
        </p:blipFill>
        <p:spPr>
          <a:xfrm>
            <a:off x="3654581" y="720881"/>
            <a:ext cx="1834838" cy="3960000"/>
          </a:xfrm>
          <a:prstGeom prst="roundRect">
            <a:avLst>
              <a:gd name="adj" fmla="val 11835"/>
            </a:avLst>
          </a:prstGeom>
          <a:solidFill>
            <a:srgbClr val="FFFFFF">
              <a:shade val="85000"/>
            </a:srgbClr>
          </a:solidFill>
          <a:ln>
            <a:noFill/>
          </a:ln>
          <a:effectLst/>
        </p:spPr>
      </p:pic>
      <p:pic>
        <p:nvPicPr>
          <p:cNvPr id="10" name="Image 9">
            <a:extLst>
              <a:ext uri="{FF2B5EF4-FFF2-40B4-BE49-F238E27FC236}">
                <a16:creationId xmlns:a16="http://schemas.microsoft.com/office/drawing/2014/main" id="{E5A96C4C-CAA0-47D1-B8F2-8B15EC705286}"/>
              </a:ext>
            </a:extLst>
          </p:cNvPr>
          <p:cNvPicPr>
            <a:picLocks noChangeAspect="1"/>
          </p:cNvPicPr>
          <p:nvPr/>
        </p:nvPicPr>
        <p:blipFill rotWithShape="1">
          <a:blip r:embed="rId13"/>
          <a:srcRect r="2442"/>
          <a:stretch/>
        </p:blipFill>
        <p:spPr>
          <a:xfrm>
            <a:off x="3649596" y="720881"/>
            <a:ext cx="1819408" cy="3960000"/>
          </a:xfrm>
          <a:prstGeom prst="roundRect">
            <a:avLst>
              <a:gd name="adj" fmla="val 11835"/>
            </a:avLst>
          </a:prstGeom>
          <a:solidFill>
            <a:srgbClr val="FFFFFF">
              <a:shade val="85000"/>
            </a:srgbClr>
          </a:solidFill>
          <a:ln>
            <a:noFill/>
          </a:ln>
          <a:effectLst/>
        </p:spPr>
      </p:pic>
      <p:pic>
        <p:nvPicPr>
          <p:cNvPr id="15" name="Image 14">
            <a:extLst>
              <a:ext uri="{FF2B5EF4-FFF2-40B4-BE49-F238E27FC236}">
                <a16:creationId xmlns:a16="http://schemas.microsoft.com/office/drawing/2014/main" id="{851CDEEC-6AAC-4BB8-BC07-02D688684CC1}"/>
              </a:ext>
            </a:extLst>
          </p:cNvPr>
          <p:cNvPicPr>
            <a:picLocks noChangeAspect="1"/>
          </p:cNvPicPr>
          <p:nvPr/>
        </p:nvPicPr>
        <p:blipFill rotWithShape="1">
          <a:blip r:embed="rId14"/>
          <a:srcRect l="560" r="1415"/>
          <a:stretch/>
        </p:blipFill>
        <p:spPr>
          <a:xfrm>
            <a:off x="3662296" y="720881"/>
            <a:ext cx="1819408" cy="3960000"/>
          </a:xfrm>
          <a:prstGeom prst="roundRect">
            <a:avLst>
              <a:gd name="adj" fmla="val 11835"/>
            </a:avLst>
          </a:prstGeom>
          <a:solidFill>
            <a:srgbClr val="FFFFFF">
              <a:shade val="85000"/>
            </a:srgbClr>
          </a:solidFill>
          <a:ln>
            <a:noFill/>
          </a:ln>
          <a:effectLst/>
        </p:spPr>
      </p:pic>
      <p:sp>
        <p:nvSpPr>
          <p:cNvPr id="19" name="Rectangle 18">
            <a:extLst>
              <a:ext uri="{FF2B5EF4-FFF2-40B4-BE49-F238E27FC236}">
                <a16:creationId xmlns:a16="http://schemas.microsoft.com/office/drawing/2014/main" id="{387C40DC-C060-4CE6-BDFC-CCA921A052BF}"/>
              </a:ext>
            </a:extLst>
          </p:cNvPr>
          <p:cNvSpPr/>
          <p:nvPr/>
        </p:nvSpPr>
        <p:spPr>
          <a:xfrm>
            <a:off x="1063800" y="4748540"/>
            <a:ext cx="7460879" cy="415498"/>
          </a:xfrm>
          <a:prstGeom prst="rect">
            <a:avLst/>
          </a:prstGeom>
        </p:spPr>
        <p:txBody>
          <a:bodyPr wrap="square">
            <a:spAutoFit/>
          </a:bodyPr>
          <a:lstStyle/>
          <a:p>
            <a:endParaRPr lang="fr-FR" sz="700" dirty="0">
              <a:latin typeface="Calibri" panose="020F0502020204030204" pitchFamily="34" charset="0"/>
              <a:ea typeface="Calibri" panose="020F0502020204030204" pitchFamily="34" charset="0"/>
            </a:endParaRPr>
          </a:p>
          <a:p>
            <a:pPr marL="228600" indent="-228600">
              <a:buAutoNum type="arabicParenBoth"/>
            </a:pPr>
            <a:r>
              <a:rPr lang="fr-FR" sz="700" dirty="0">
                <a:latin typeface="Calibri" panose="020F0502020204030204" pitchFamily="34" charset="0"/>
              </a:rPr>
              <a:t>Pour bénéficier de </a:t>
            </a:r>
            <a:r>
              <a:rPr lang="fr-FR" sz="700" dirty="0" err="1">
                <a:latin typeface="Calibri" panose="020F0502020204030204" pitchFamily="34" charset="0"/>
              </a:rPr>
              <a:t>Sécur’Pass</a:t>
            </a:r>
            <a:r>
              <a:rPr lang="fr-FR" sz="700" dirty="0">
                <a:latin typeface="Calibri" panose="020F0502020204030204" pitchFamily="34" charset="0"/>
              </a:rPr>
              <a:t>, vous devez avoir téléchargé sur votre smartphone l</a:t>
            </a:r>
            <a:r>
              <a:rPr lang="fr-FR" sz="700" dirty="0">
                <a:solidFill>
                  <a:schemeClr val="bg1">
                    <a:lumMod val="75000"/>
                  </a:schemeClr>
                </a:solidFill>
                <a:latin typeface="Calibri" panose="020F0502020204030204" pitchFamily="34" charset="0"/>
              </a:rPr>
              <a:t>a dernière</a:t>
            </a:r>
            <a:r>
              <a:rPr lang="fr-FR" sz="700" dirty="0">
                <a:latin typeface="Calibri" panose="020F0502020204030204" pitchFamily="34" charset="0"/>
              </a:rPr>
              <a:t> version de l’application mobile Caisse d’Epargne. Pour activer le service en autonomie via l’application vous devez également être titulaire d’une carte  bancaire en cours de </a:t>
            </a:r>
            <a:r>
              <a:rPr lang="fr-FR" sz="700" dirty="0">
                <a:solidFill>
                  <a:schemeClr val="bg1">
                    <a:lumMod val="75000"/>
                  </a:schemeClr>
                </a:solidFill>
                <a:latin typeface="Calibri" panose="020F0502020204030204" pitchFamily="34" charset="0"/>
              </a:rPr>
              <a:t>validité</a:t>
            </a:r>
            <a:r>
              <a:rPr lang="fr-FR" sz="700" dirty="0">
                <a:latin typeface="Calibri" panose="020F0502020204030204" pitchFamily="34" charset="0"/>
              </a:rPr>
              <a:t>. </a:t>
            </a:r>
            <a:endParaRPr lang="fr-FR" sz="700" dirty="0"/>
          </a:p>
        </p:txBody>
      </p:sp>
    </p:spTree>
    <p:extLst>
      <p:ext uri="{BB962C8B-B14F-4D97-AF65-F5344CB8AC3E}">
        <p14:creationId xmlns:p14="http://schemas.microsoft.com/office/powerpoint/2010/main" val="20785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6"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rotWithShape="1">
          <a:blip r:embed="rId9"/>
          <a:srcRect r="53643" b="-12259"/>
          <a:stretch/>
        </p:blipFill>
        <p:spPr>
          <a:xfrm>
            <a:off x="852851" y="939206"/>
            <a:ext cx="2807212" cy="696179"/>
          </a:xfrm>
          <a:prstGeom prst="rect">
            <a:avLst/>
          </a:prstGeom>
        </p:spPr>
      </p:pic>
      <p:pic>
        <p:nvPicPr>
          <p:cNvPr id="6" name="Image 5"/>
          <p:cNvPicPr>
            <a:picLocks noChangeAspect="1"/>
          </p:cNvPicPr>
          <p:nvPr/>
        </p:nvPicPr>
        <p:blipFill>
          <a:blip r:embed="rId10"/>
          <a:stretch>
            <a:fillRect/>
          </a:stretch>
        </p:blipFill>
        <p:spPr>
          <a:xfrm>
            <a:off x="480705" y="1492051"/>
            <a:ext cx="3508127" cy="533599"/>
          </a:xfrm>
          <a:prstGeom prst="rect">
            <a:avLst/>
          </a:prstGeom>
        </p:spPr>
      </p:pic>
      <p:pic>
        <p:nvPicPr>
          <p:cNvPr id="19" name="Image 18">
            <a:extLst>
              <a:ext uri="{FF2B5EF4-FFF2-40B4-BE49-F238E27FC236}">
                <a16:creationId xmlns:a16="http://schemas.microsoft.com/office/drawing/2014/main" id="{88768EF4-2D25-423E-BE01-A9D31ECB1E5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09031279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R</a:t>
            </a:r>
            <a:r>
              <a:rPr lang="fr-FR" sz="2000" b="1" dirty="0">
                <a:latin typeface="Berlin Sans FB" panose="020E0602020502020306" pitchFamily="34" charset="0"/>
              </a:rPr>
              <a:t>ETIRER DE L’ARGENT</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19</a:t>
            </a:fld>
            <a:endParaRPr lang="fr-FR"/>
          </a:p>
        </p:txBody>
      </p:sp>
      <p:sp>
        <p:nvSpPr>
          <p:cNvPr id="3" name="Rectangle 2"/>
          <p:cNvSpPr/>
          <p:nvPr/>
        </p:nvSpPr>
        <p:spPr>
          <a:xfrm>
            <a:off x="135459" y="353922"/>
            <a:ext cx="6048672" cy="261610"/>
          </a:xfrm>
          <a:prstGeom prst="rect">
            <a:avLst/>
          </a:prstGeom>
          <a:noFill/>
        </p:spPr>
        <p:txBody>
          <a:bodyPr wrap="square" rtlCol="0">
            <a:spAutoFit/>
          </a:bodyPr>
          <a:lstStyle/>
          <a:p>
            <a:r>
              <a:rPr lang="fr-FR" sz="1100" dirty="0">
                <a:latin typeface="Berlin Sans FB" panose="020E0602020502020306" pitchFamily="34" charset="0"/>
              </a:rPr>
              <a:t>Retrait SMS est la solution de dépannage pour effectuer un retrait d’espèces sans carte bancaire !</a:t>
            </a:r>
          </a:p>
        </p:txBody>
      </p:sp>
      <p:sp>
        <p:nvSpPr>
          <p:cNvPr id="4" name="Rectangle 3"/>
          <p:cNvSpPr/>
          <p:nvPr/>
        </p:nvSpPr>
        <p:spPr>
          <a:xfrm>
            <a:off x="564644" y="2620071"/>
            <a:ext cx="2563880" cy="1107996"/>
          </a:xfrm>
          <a:prstGeom prst="rect">
            <a:avLst/>
          </a:prstGeom>
          <a:noFill/>
        </p:spPr>
        <p:txBody>
          <a:bodyPr wrap="square" rtlCol="0">
            <a:spAutoFit/>
          </a:bodyPr>
          <a:lstStyle/>
          <a:p>
            <a:pPr algn="just"/>
            <a:r>
              <a:rPr lang="fr-FR" sz="1100" dirty="0">
                <a:latin typeface="Berlin Sans FB" panose="020E0602020502020306" pitchFamily="34" charset="0"/>
              </a:rPr>
              <a:t>Sur un distributeur Caisse d’Epargne, sélectionnez « Retrait SMS ». Vous renseignez votre code de retrait reçu par SMS ainsi que votre code secret (à 4 chiffres), choisi lors de l’activation du service. Vous pouvez retirer les espèces.</a:t>
            </a:r>
          </a:p>
        </p:txBody>
      </p:sp>
      <p:sp>
        <p:nvSpPr>
          <p:cNvPr id="9" name="Rectangle 8"/>
          <p:cNvSpPr/>
          <p:nvPr/>
        </p:nvSpPr>
        <p:spPr>
          <a:xfrm>
            <a:off x="564644" y="743478"/>
            <a:ext cx="2509630" cy="600164"/>
          </a:xfrm>
          <a:prstGeom prst="rect">
            <a:avLst/>
          </a:prstGeom>
          <a:noFill/>
        </p:spPr>
        <p:txBody>
          <a:bodyPr wrap="square" rtlCol="0">
            <a:spAutoFit/>
          </a:bodyPr>
          <a:lstStyle/>
          <a:p>
            <a:pPr algn="just"/>
            <a:r>
              <a:rPr lang="fr-FR" sz="1100" dirty="0">
                <a:latin typeface="Berlin Sans FB" panose="020E0602020502020306" pitchFamily="34" charset="0"/>
              </a:rPr>
              <a:t>Préparez votre retrait d’espèces à partir de l’application mobile depuis « Plus » puis sur « Moyens de Paiement »</a:t>
            </a:r>
          </a:p>
        </p:txBody>
      </p:sp>
      <p:sp>
        <p:nvSpPr>
          <p:cNvPr id="11" name="Rectangle 10"/>
          <p:cNvSpPr/>
          <p:nvPr/>
        </p:nvSpPr>
        <p:spPr>
          <a:xfrm>
            <a:off x="564644" y="1897218"/>
            <a:ext cx="2563880" cy="430887"/>
          </a:xfrm>
          <a:prstGeom prst="rect">
            <a:avLst/>
          </a:prstGeom>
          <a:noFill/>
        </p:spPr>
        <p:txBody>
          <a:bodyPr wrap="square" rtlCol="0">
            <a:spAutoFit/>
          </a:bodyPr>
          <a:lstStyle/>
          <a:p>
            <a:pPr algn="just"/>
            <a:r>
              <a:rPr lang="fr-FR" sz="1100" dirty="0">
                <a:latin typeface="Berlin Sans FB" panose="020E0602020502020306" pitchFamily="34" charset="0"/>
              </a:rPr>
              <a:t>Vous recevez par SMS votre code confidentiel de retrait à 9 chiffres. </a:t>
            </a:r>
          </a:p>
        </p:txBody>
      </p:sp>
      <p:sp>
        <p:nvSpPr>
          <p:cNvPr id="17" name="ZoneTexte 16"/>
          <p:cNvSpPr txBox="1"/>
          <p:nvPr/>
        </p:nvSpPr>
        <p:spPr>
          <a:xfrm>
            <a:off x="951006" y="1343642"/>
            <a:ext cx="2282997" cy="261610"/>
          </a:xfrm>
          <a:prstGeom prst="rect">
            <a:avLst/>
          </a:prstGeom>
          <a:noFill/>
        </p:spPr>
        <p:txBody>
          <a:bodyPr wrap="square" rtlCol="0">
            <a:spAutoFit/>
          </a:bodyPr>
          <a:lstStyle>
            <a:defPPr>
              <a:defRPr lang="fr-FR"/>
            </a:defPPr>
            <a:lvl1pPr>
              <a:defRPr sz="1050">
                <a:solidFill>
                  <a:srgbClr val="CC0000"/>
                </a:solidFill>
                <a:effectLst>
                  <a:outerShdw blurRad="38100" dist="38100" dir="2700000" algn="tl">
                    <a:srgbClr val="000000">
                      <a:alpha val="43137"/>
                    </a:srgbClr>
                  </a:outerShdw>
                </a:effectLst>
                <a:latin typeface="Berlin Sans FB" panose="020E0602020502020306" pitchFamily="34" charset="0"/>
              </a:defRPr>
            </a:lvl1pPr>
          </a:lstStyle>
          <a:p>
            <a:r>
              <a:rPr lang="fr-FR" dirty="0"/>
              <a:t>Pensez à activer le service en amont</a:t>
            </a:r>
          </a:p>
        </p:txBody>
      </p:sp>
      <p:sp>
        <p:nvSpPr>
          <p:cNvPr id="27" name="Ellipse 26"/>
          <p:cNvSpPr/>
          <p:nvPr/>
        </p:nvSpPr>
        <p:spPr>
          <a:xfrm>
            <a:off x="332183" y="811837"/>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1</a:t>
            </a:r>
          </a:p>
        </p:txBody>
      </p:sp>
      <p:pic>
        <p:nvPicPr>
          <p:cNvPr id="2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604" y="1374712"/>
            <a:ext cx="277402"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Ellipse 32"/>
          <p:cNvSpPr/>
          <p:nvPr/>
        </p:nvSpPr>
        <p:spPr>
          <a:xfrm>
            <a:off x="332183" y="1900729"/>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2</a:t>
            </a:r>
          </a:p>
        </p:txBody>
      </p:sp>
      <p:sp>
        <p:nvSpPr>
          <p:cNvPr id="35" name="Ellipse 34"/>
          <p:cNvSpPr/>
          <p:nvPr/>
        </p:nvSpPr>
        <p:spPr>
          <a:xfrm>
            <a:off x="332183" y="2695463"/>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3</a:t>
            </a:r>
          </a:p>
        </p:txBody>
      </p:sp>
      <p:pic>
        <p:nvPicPr>
          <p:cNvPr id="39" name="Image 38">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41" name="Picture 2">
            <a:extLst>
              <a:ext uri="{FF2B5EF4-FFF2-40B4-BE49-F238E27FC236}">
                <a16:creationId xmlns:a16="http://schemas.microsoft.com/office/drawing/2014/main" id="{ECAABF67-F2BD-43B8-B777-CC59418169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Image 29">
            <a:extLst>
              <a:ext uri="{FF2B5EF4-FFF2-40B4-BE49-F238E27FC236}">
                <a16:creationId xmlns:a16="http://schemas.microsoft.com/office/drawing/2014/main" id="{C680A6AD-FE23-4E58-BEF8-02706181DB7D}"/>
              </a:ext>
            </a:extLst>
          </p:cNvPr>
          <p:cNvPicPr>
            <a:picLocks noChangeAspect="1"/>
          </p:cNvPicPr>
          <p:nvPr/>
        </p:nvPicPr>
        <p:blipFill rotWithShape="1">
          <a:blip r:embed="rId7"/>
          <a:srcRect b="503"/>
          <a:stretch/>
        </p:blipFill>
        <p:spPr>
          <a:xfrm>
            <a:off x="3668442" y="718702"/>
            <a:ext cx="1835073" cy="3960000"/>
          </a:xfrm>
          <a:prstGeom prst="roundRect">
            <a:avLst>
              <a:gd name="adj" fmla="val 7719"/>
            </a:avLst>
          </a:prstGeom>
          <a:solidFill>
            <a:srgbClr val="FFFFFF">
              <a:shade val="85000"/>
            </a:srgbClr>
          </a:solidFill>
          <a:ln>
            <a:noFill/>
          </a:ln>
          <a:effectLst/>
        </p:spPr>
      </p:pic>
      <p:sp>
        <p:nvSpPr>
          <p:cNvPr id="23" name="Rectangle 22">
            <a:extLst>
              <a:ext uri="{FF2B5EF4-FFF2-40B4-BE49-F238E27FC236}">
                <a16:creationId xmlns:a16="http://schemas.microsoft.com/office/drawing/2014/main" id="{0EA89793-4619-4ED9-AE26-F42468E69D10}"/>
              </a:ext>
            </a:extLst>
          </p:cNvPr>
          <p:cNvSpPr/>
          <p:nvPr/>
        </p:nvSpPr>
        <p:spPr>
          <a:xfrm>
            <a:off x="3711926" y="2004228"/>
            <a:ext cx="17241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0DE47CE-8EC8-4E67-A9B0-0BCC70FB7C15}"/>
              </a:ext>
            </a:extLst>
          </p:cNvPr>
          <p:cNvPicPr>
            <a:picLocks noChangeAspect="1"/>
          </p:cNvPicPr>
          <p:nvPr/>
        </p:nvPicPr>
        <p:blipFill rotWithShape="1">
          <a:blip r:embed="rId8"/>
          <a:srcRect l="2909" t="1244"/>
          <a:stretch/>
        </p:blipFill>
        <p:spPr>
          <a:xfrm>
            <a:off x="3654742" y="718702"/>
            <a:ext cx="1834517" cy="3960000"/>
          </a:xfrm>
          <a:prstGeom prst="roundRect">
            <a:avLst>
              <a:gd name="adj" fmla="val 7719"/>
            </a:avLst>
          </a:prstGeom>
          <a:solidFill>
            <a:srgbClr val="FFFFFF">
              <a:shade val="85000"/>
            </a:srgbClr>
          </a:solidFill>
          <a:ln>
            <a:noFill/>
          </a:ln>
          <a:effectLst/>
        </p:spPr>
      </p:pic>
      <p:sp>
        <p:nvSpPr>
          <p:cNvPr id="24" name="Rectangle 23">
            <a:extLst>
              <a:ext uri="{FF2B5EF4-FFF2-40B4-BE49-F238E27FC236}">
                <a16:creationId xmlns:a16="http://schemas.microsoft.com/office/drawing/2014/main" id="{E1CEAFB6-9A75-448F-B332-FA4966763C14}"/>
              </a:ext>
            </a:extLst>
          </p:cNvPr>
          <p:cNvSpPr/>
          <p:nvPr/>
        </p:nvSpPr>
        <p:spPr>
          <a:xfrm>
            <a:off x="3710899" y="1880556"/>
            <a:ext cx="17241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2540562C-C5B7-47CB-88B2-E3498D41FC27}"/>
              </a:ext>
            </a:extLst>
          </p:cNvPr>
          <p:cNvPicPr>
            <a:picLocks noChangeAspect="1"/>
          </p:cNvPicPr>
          <p:nvPr/>
        </p:nvPicPr>
        <p:blipFill rotWithShape="1">
          <a:blip r:embed="rId9"/>
          <a:srcRect l="2765" t="1244"/>
          <a:stretch/>
        </p:blipFill>
        <p:spPr>
          <a:xfrm>
            <a:off x="3654742" y="718702"/>
            <a:ext cx="1834517" cy="3960000"/>
          </a:xfrm>
          <a:prstGeom prst="roundRect">
            <a:avLst>
              <a:gd name="adj" fmla="val 7719"/>
            </a:avLst>
          </a:prstGeom>
          <a:solidFill>
            <a:srgbClr val="FFFFFF">
              <a:shade val="85000"/>
            </a:srgbClr>
          </a:solidFill>
          <a:ln>
            <a:noFill/>
          </a:ln>
          <a:effectLst/>
        </p:spPr>
      </p:pic>
      <p:pic>
        <p:nvPicPr>
          <p:cNvPr id="12" name="Image 11">
            <a:extLst>
              <a:ext uri="{FF2B5EF4-FFF2-40B4-BE49-F238E27FC236}">
                <a16:creationId xmlns:a16="http://schemas.microsoft.com/office/drawing/2014/main" id="{F960B28F-9388-4711-89BB-7FDEA8F02CC3}"/>
              </a:ext>
            </a:extLst>
          </p:cNvPr>
          <p:cNvPicPr>
            <a:picLocks noChangeAspect="1"/>
          </p:cNvPicPr>
          <p:nvPr/>
        </p:nvPicPr>
        <p:blipFill rotWithShape="1">
          <a:blip r:embed="rId10"/>
          <a:srcRect l="2905" t="748"/>
          <a:stretch/>
        </p:blipFill>
        <p:spPr>
          <a:xfrm>
            <a:off x="3655838" y="718702"/>
            <a:ext cx="1832324" cy="3960000"/>
          </a:xfrm>
          <a:prstGeom prst="roundRect">
            <a:avLst>
              <a:gd name="adj" fmla="val 7719"/>
            </a:avLst>
          </a:prstGeom>
          <a:solidFill>
            <a:srgbClr val="FFFFFF">
              <a:shade val="85000"/>
            </a:srgbClr>
          </a:solidFill>
          <a:ln>
            <a:noFill/>
          </a:ln>
          <a:effectLst/>
        </p:spPr>
      </p:pic>
      <p:pic>
        <p:nvPicPr>
          <p:cNvPr id="14" name="Image 13">
            <a:extLst>
              <a:ext uri="{FF2B5EF4-FFF2-40B4-BE49-F238E27FC236}">
                <a16:creationId xmlns:a16="http://schemas.microsoft.com/office/drawing/2014/main" id="{4A4941CD-1F20-45AB-8101-69879442BAD8}"/>
              </a:ext>
            </a:extLst>
          </p:cNvPr>
          <p:cNvPicPr>
            <a:picLocks noChangeAspect="1"/>
          </p:cNvPicPr>
          <p:nvPr/>
        </p:nvPicPr>
        <p:blipFill rotWithShape="1">
          <a:blip r:embed="rId11"/>
          <a:srcRect l="4511" t="1244"/>
          <a:stretch/>
        </p:blipFill>
        <p:spPr>
          <a:xfrm>
            <a:off x="3654741" y="718702"/>
            <a:ext cx="1834518" cy="3960000"/>
          </a:xfrm>
          <a:prstGeom prst="roundRect">
            <a:avLst>
              <a:gd name="adj" fmla="val 7719"/>
            </a:avLst>
          </a:prstGeom>
          <a:solidFill>
            <a:srgbClr val="FFFFFF">
              <a:shade val="85000"/>
            </a:srgbClr>
          </a:solidFill>
          <a:ln>
            <a:noFill/>
          </a:ln>
          <a:effectLst/>
        </p:spPr>
      </p:pic>
      <p:pic>
        <p:nvPicPr>
          <p:cNvPr id="15" name="Image 14">
            <a:extLst>
              <a:ext uri="{FF2B5EF4-FFF2-40B4-BE49-F238E27FC236}">
                <a16:creationId xmlns:a16="http://schemas.microsoft.com/office/drawing/2014/main" id="{A7F6D14D-A069-45E5-BBD2-C08F58F61122}"/>
              </a:ext>
            </a:extLst>
          </p:cNvPr>
          <p:cNvPicPr>
            <a:picLocks noChangeAspect="1"/>
          </p:cNvPicPr>
          <p:nvPr/>
        </p:nvPicPr>
        <p:blipFill rotWithShape="1">
          <a:blip r:embed="rId12"/>
          <a:srcRect l="1928"/>
          <a:stretch/>
        </p:blipFill>
        <p:spPr>
          <a:xfrm>
            <a:off x="3666151" y="718702"/>
            <a:ext cx="1811698" cy="3960000"/>
          </a:xfrm>
          <a:prstGeom prst="roundRect">
            <a:avLst>
              <a:gd name="adj" fmla="val 7719"/>
            </a:avLst>
          </a:prstGeom>
          <a:solidFill>
            <a:srgbClr val="FFFFFF">
              <a:shade val="85000"/>
            </a:srgbClr>
          </a:solidFill>
          <a:ln>
            <a:noFill/>
          </a:ln>
          <a:effectLst/>
        </p:spPr>
      </p:pic>
      <p:pic>
        <p:nvPicPr>
          <p:cNvPr id="19" name="Image 18">
            <a:extLst>
              <a:ext uri="{FF2B5EF4-FFF2-40B4-BE49-F238E27FC236}">
                <a16:creationId xmlns:a16="http://schemas.microsoft.com/office/drawing/2014/main" id="{9DCA7B9B-3D95-4FE3-A9E8-40E7B4718873}"/>
              </a:ext>
            </a:extLst>
          </p:cNvPr>
          <p:cNvPicPr>
            <a:picLocks noChangeAspect="1"/>
          </p:cNvPicPr>
          <p:nvPr/>
        </p:nvPicPr>
        <p:blipFill rotWithShape="1">
          <a:blip r:embed="rId13"/>
          <a:srcRect l="1294" t="748" r="1"/>
          <a:stretch/>
        </p:blipFill>
        <p:spPr>
          <a:xfrm>
            <a:off x="3655838" y="718702"/>
            <a:ext cx="1832324" cy="3960000"/>
          </a:xfrm>
          <a:prstGeom prst="roundRect">
            <a:avLst>
              <a:gd name="adj" fmla="val 7719"/>
            </a:avLst>
          </a:prstGeom>
          <a:solidFill>
            <a:srgbClr val="FFFFFF">
              <a:shade val="85000"/>
            </a:srgbClr>
          </a:solidFill>
          <a:ln>
            <a:noFill/>
          </a:ln>
          <a:effectLst/>
        </p:spPr>
      </p:pic>
      <p:pic>
        <p:nvPicPr>
          <p:cNvPr id="20" name="Image 19">
            <a:extLst>
              <a:ext uri="{FF2B5EF4-FFF2-40B4-BE49-F238E27FC236}">
                <a16:creationId xmlns:a16="http://schemas.microsoft.com/office/drawing/2014/main" id="{F8A0954A-D9F3-4FE1-A75E-A37521E9C23E}"/>
              </a:ext>
            </a:extLst>
          </p:cNvPr>
          <p:cNvPicPr>
            <a:picLocks noChangeAspect="1"/>
          </p:cNvPicPr>
          <p:nvPr/>
        </p:nvPicPr>
        <p:blipFill rotWithShape="1">
          <a:blip r:embed="rId14"/>
          <a:srcRect l="1286" t="748" r="559"/>
          <a:stretch/>
        </p:blipFill>
        <p:spPr>
          <a:xfrm>
            <a:off x="3655838" y="718702"/>
            <a:ext cx="1832324"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75386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2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33" grpId="0" animBg="1"/>
      <p:bldP spid="35"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650374" y="1281677"/>
            <a:ext cx="3238673" cy="667928"/>
          </a:xfrm>
          <a:prstGeom prst="rect">
            <a:avLst/>
          </a:prstGeom>
        </p:spPr>
      </p:pic>
      <p:pic>
        <p:nvPicPr>
          <p:cNvPr id="19" name="Image 18">
            <a:extLst>
              <a:ext uri="{FF2B5EF4-FFF2-40B4-BE49-F238E27FC236}">
                <a16:creationId xmlns:a16="http://schemas.microsoft.com/office/drawing/2014/main" id="{7BB6D775-DD14-4668-BAC0-B9F6E9789F7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567464188"/>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FFECTUER DES VIREMENTS</a:t>
            </a:r>
          </a:p>
        </p:txBody>
      </p:sp>
      <p:sp>
        <p:nvSpPr>
          <p:cNvPr id="24" name="Rectangle 23"/>
          <p:cNvSpPr/>
          <p:nvPr/>
        </p:nvSpPr>
        <p:spPr>
          <a:xfrm>
            <a:off x="564644" y="1663479"/>
            <a:ext cx="2489520" cy="600164"/>
          </a:xfrm>
          <a:prstGeom prst="rect">
            <a:avLst/>
          </a:prstGeom>
          <a:noFill/>
        </p:spPr>
        <p:txBody>
          <a:bodyPr wrap="square" rtlCol="0">
            <a:spAutoFit/>
          </a:bodyPr>
          <a:lstStyle/>
          <a:p>
            <a:pPr algn="just"/>
            <a:r>
              <a:rPr lang="fr-FR" sz="1100" dirty="0">
                <a:latin typeface="Berlin Sans FB" panose="020E0602020502020306" pitchFamily="34" charset="0"/>
              </a:rPr>
              <a:t>Sélectionnez « Virements », « Mes bénéficiaires » puis « Ajouter un bénéficiaire » et laissez-vous guider.</a:t>
            </a:r>
          </a:p>
        </p:txBody>
      </p:sp>
      <p:sp>
        <p:nvSpPr>
          <p:cNvPr id="35" name="Rectangle 34"/>
          <p:cNvSpPr/>
          <p:nvPr/>
        </p:nvSpPr>
        <p:spPr>
          <a:xfrm>
            <a:off x="564644" y="743478"/>
            <a:ext cx="2489520" cy="769441"/>
          </a:xfrm>
          <a:prstGeom prst="rect">
            <a:avLst/>
          </a:prstGeom>
          <a:noFill/>
        </p:spPr>
        <p:txBody>
          <a:bodyPr wrap="square" rtlCol="0">
            <a:spAutoFit/>
          </a:bodyPr>
          <a:lstStyle/>
          <a:p>
            <a:pPr algn="just"/>
            <a:r>
              <a:rPr lang="fr-FR" sz="1100" dirty="0">
                <a:latin typeface="Berlin Sans FB" panose="020E0602020502020306" pitchFamily="34" charset="0"/>
              </a:rPr>
              <a:t>Pour effectuer des virements vers un tiers, il est demandé </a:t>
            </a:r>
            <a:r>
              <a:rPr lang="fr-FR" sz="1100" b="1" dirty="0">
                <a:solidFill>
                  <a:srgbClr val="FF0000"/>
                </a:solidFill>
                <a:latin typeface="Berlin Sans FB" panose="020E0602020502020306" pitchFamily="34" charset="0"/>
              </a:rPr>
              <a:t>d’enregistrer les coordonnées bancaires de votre bénéficiaire.</a:t>
            </a:r>
          </a:p>
        </p:txBody>
      </p:sp>
      <p:sp>
        <p:nvSpPr>
          <p:cNvPr id="36" name="Ellipse 35"/>
          <p:cNvSpPr/>
          <p:nvPr/>
        </p:nvSpPr>
        <p:spPr>
          <a:xfrm>
            <a:off x="332183" y="811837"/>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1</a:t>
            </a:r>
          </a:p>
        </p:txBody>
      </p:sp>
      <p:grpSp>
        <p:nvGrpSpPr>
          <p:cNvPr id="6" name="Groupe 5"/>
          <p:cNvGrpSpPr/>
          <p:nvPr/>
        </p:nvGrpSpPr>
        <p:grpSpPr>
          <a:xfrm>
            <a:off x="5781472" y="2144781"/>
            <a:ext cx="2318920" cy="577081"/>
            <a:chOff x="673604" y="2485905"/>
            <a:chExt cx="2318920" cy="577081"/>
          </a:xfrm>
        </p:grpSpPr>
        <p:sp>
          <p:nvSpPr>
            <p:cNvPr id="4" name="Rectangle 3"/>
            <p:cNvSpPr/>
            <p:nvPr/>
          </p:nvSpPr>
          <p:spPr>
            <a:xfrm>
              <a:off x="959215" y="2485905"/>
              <a:ext cx="2033309" cy="577081"/>
            </a:xfrm>
            <a:prstGeom prst="rect">
              <a:avLst/>
            </a:prstGeom>
            <a:noFill/>
          </p:spPr>
          <p:txBody>
            <a:bodyPr wrap="square" rtlCol="0">
              <a:spAutoFit/>
            </a:bodyPr>
            <a:lstStyle/>
            <a:p>
              <a:pPr algn="just"/>
              <a:r>
                <a:rPr lang="fr-FR" sz="1050" dirty="0">
                  <a:solidFill>
                    <a:srgbClr val="CC0000"/>
                  </a:solidFill>
                  <a:effectLst>
                    <a:outerShdw blurRad="38100" dist="38100" dir="2700000" algn="tl">
                      <a:srgbClr val="000000">
                        <a:alpha val="43137"/>
                      </a:srgbClr>
                    </a:outerShdw>
                  </a:effectLst>
                  <a:latin typeface="Berlin Sans FB" panose="020E0602020502020306" pitchFamily="34" charset="0"/>
                </a:rPr>
                <a:t>Grâce à Sécur’Pass vous n’avez plus à attendre 72H avant d’effectuer un virement !</a:t>
              </a:r>
            </a:p>
          </p:txBody>
        </p:sp>
        <p:pic>
          <p:nvPicPr>
            <p:cNvPr id="2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604" y="2535174"/>
              <a:ext cx="277402"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9" name="Image 28">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30" name="Picture 2">
            <a:extLst>
              <a:ext uri="{FF2B5EF4-FFF2-40B4-BE49-F238E27FC236}">
                <a16:creationId xmlns:a16="http://schemas.microsoft.com/office/drawing/2014/main" id="{0CFF99F6-D1B1-4B42-B664-A69696C91ED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a:extLst>
              <a:ext uri="{FF2B5EF4-FFF2-40B4-BE49-F238E27FC236}">
                <a16:creationId xmlns:a16="http://schemas.microsoft.com/office/drawing/2014/main" id="{BF85C8D6-011F-46BF-93D7-04A7ACB49588}"/>
              </a:ext>
            </a:extLst>
          </p:cNvPr>
          <p:cNvPicPr>
            <a:picLocks noChangeAspect="1"/>
          </p:cNvPicPr>
          <p:nvPr/>
        </p:nvPicPr>
        <p:blipFill rotWithShape="1">
          <a:blip r:embed="rId7"/>
          <a:srcRect l="20" t="654" b="1"/>
          <a:stretch/>
        </p:blipFill>
        <p:spPr>
          <a:xfrm>
            <a:off x="3646470" y="732337"/>
            <a:ext cx="1851061" cy="3960000"/>
          </a:xfrm>
          <a:prstGeom prst="roundRect">
            <a:avLst>
              <a:gd name="adj" fmla="val 7719"/>
            </a:avLst>
          </a:prstGeom>
          <a:solidFill>
            <a:srgbClr val="FFFFFF">
              <a:shade val="85000"/>
            </a:srgbClr>
          </a:solidFill>
          <a:ln>
            <a:noFill/>
          </a:ln>
          <a:effectLst/>
        </p:spPr>
      </p:pic>
      <p:sp>
        <p:nvSpPr>
          <p:cNvPr id="17" name="Rectangle 16">
            <a:extLst>
              <a:ext uri="{FF2B5EF4-FFF2-40B4-BE49-F238E27FC236}">
                <a16:creationId xmlns:a16="http://schemas.microsoft.com/office/drawing/2014/main" id="{5C70E28C-3001-47C5-AA6D-44FCA22F6A49}"/>
              </a:ext>
            </a:extLst>
          </p:cNvPr>
          <p:cNvSpPr/>
          <p:nvPr/>
        </p:nvSpPr>
        <p:spPr>
          <a:xfrm>
            <a:off x="3701176" y="3344788"/>
            <a:ext cx="1724170"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13452770-5787-4D4E-AD86-F245BAFD1E0E}"/>
              </a:ext>
            </a:extLst>
          </p:cNvPr>
          <p:cNvPicPr>
            <a:picLocks noChangeAspect="1"/>
          </p:cNvPicPr>
          <p:nvPr/>
        </p:nvPicPr>
        <p:blipFill rotWithShape="1">
          <a:blip r:embed="rId8"/>
          <a:srcRect l="2328" t="1244"/>
          <a:stretch/>
        </p:blipFill>
        <p:spPr>
          <a:xfrm>
            <a:off x="3663271" y="732337"/>
            <a:ext cx="1817458" cy="3960000"/>
          </a:xfrm>
          <a:prstGeom prst="roundRect">
            <a:avLst>
              <a:gd name="adj" fmla="val 7719"/>
            </a:avLst>
          </a:prstGeom>
          <a:solidFill>
            <a:srgbClr val="FFFFFF">
              <a:shade val="85000"/>
            </a:srgbClr>
          </a:solidFill>
          <a:ln>
            <a:noFill/>
          </a:ln>
          <a:effectLst/>
        </p:spPr>
      </p:pic>
      <p:pic>
        <p:nvPicPr>
          <p:cNvPr id="19" name="Image 18">
            <a:extLst>
              <a:ext uri="{FF2B5EF4-FFF2-40B4-BE49-F238E27FC236}">
                <a16:creationId xmlns:a16="http://schemas.microsoft.com/office/drawing/2014/main" id="{B504BA53-F913-4BB1-9687-2E86FE76AD4E}"/>
              </a:ext>
            </a:extLst>
          </p:cNvPr>
          <p:cNvPicPr>
            <a:picLocks noChangeAspect="1"/>
          </p:cNvPicPr>
          <p:nvPr/>
        </p:nvPicPr>
        <p:blipFill rotWithShape="1">
          <a:blip r:embed="rId9"/>
          <a:srcRect l="1449" t="1244"/>
          <a:stretch/>
        </p:blipFill>
        <p:spPr>
          <a:xfrm>
            <a:off x="3640947" y="732337"/>
            <a:ext cx="1862107" cy="3960000"/>
          </a:xfrm>
          <a:prstGeom prst="roundRect">
            <a:avLst>
              <a:gd name="adj" fmla="val 7719"/>
            </a:avLst>
          </a:prstGeom>
          <a:solidFill>
            <a:srgbClr val="FFFFFF">
              <a:shade val="85000"/>
            </a:srgbClr>
          </a:solidFill>
          <a:ln>
            <a:noFill/>
          </a:ln>
          <a:effectLst/>
        </p:spPr>
      </p:pic>
      <p:pic>
        <p:nvPicPr>
          <p:cNvPr id="28" name="Image 27">
            <a:extLst>
              <a:ext uri="{FF2B5EF4-FFF2-40B4-BE49-F238E27FC236}">
                <a16:creationId xmlns:a16="http://schemas.microsoft.com/office/drawing/2014/main" id="{5C0F4DE1-658E-4B85-BE46-4F92AEB78979}"/>
              </a:ext>
            </a:extLst>
          </p:cNvPr>
          <p:cNvPicPr>
            <a:picLocks noChangeAspect="1"/>
          </p:cNvPicPr>
          <p:nvPr/>
        </p:nvPicPr>
        <p:blipFill rotWithShape="1">
          <a:blip r:embed="rId10"/>
          <a:srcRect t="654" b="1"/>
          <a:stretch/>
        </p:blipFill>
        <p:spPr>
          <a:xfrm>
            <a:off x="3646470" y="732337"/>
            <a:ext cx="1851060" cy="3960000"/>
          </a:xfrm>
          <a:prstGeom prst="roundRect">
            <a:avLst>
              <a:gd name="adj" fmla="val 7719"/>
            </a:avLst>
          </a:prstGeom>
          <a:solidFill>
            <a:srgbClr val="FFFFFF">
              <a:shade val="85000"/>
            </a:srgbClr>
          </a:solidFill>
          <a:ln>
            <a:noFill/>
          </a:ln>
          <a:effectLst/>
        </p:spPr>
      </p:pic>
      <p:pic>
        <p:nvPicPr>
          <p:cNvPr id="31" name="Image 30">
            <a:extLst>
              <a:ext uri="{FF2B5EF4-FFF2-40B4-BE49-F238E27FC236}">
                <a16:creationId xmlns:a16="http://schemas.microsoft.com/office/drawing/2014/main" id="{B52F84CB-E2AB-4766-B956-EA200D973C2E}"/>
              </a:ext>
            </a:extLst>
          </p:cNvPr>
          <p:cNvPicPr>
            <a:picLocks noChangeAspect="1"/>
          </p:cNvPicPr>
          <p:nvPr/>
        </p:nvPicPr>
        <p:blipFill rotWithShape="1">
          <a:blip r:embed="rId11"/>
          <a:srcRect l="3258" t="1244"/>
          <a:stretch/>
        </p:blipFill>
        <p:spPr>
          <a:xfrm>
            <a:off x="3658050" y="732337"/>
            <a:ext cx="1827901" cy="3960000"/>
          </a:xfrm>
          <a:prstGeom prst="roundRect">
            <a:avLst>
              <a:gd name="adj" fmla="val 7719"/>
            </a:avLst>
          </a:prstGeom>
          <a:solidFill>
            <a:srgbClr val="FFFFFF">
              <a:shade val="85000"/>
            </a:srgbClr>
          </a:solidFill>
          <a:ln>
            <a:noFill/>
          </a:ln>
          <a:effectLst/>
        </p:spPr>
      </p:pic>
      <p:pic>
        <p:nvPicPr>
          <p:cNvPr id="32" name="Image 31">
            <a:extLst>
              <a:ext uri="{FF2B5EF4-FFF2-40B4-BE49-F238E27FC236}">
                <a16:creationId xmlns:a16="http://schemas.microsoft.com/office/drawing/2014/main" id="{CB68D7A6-8011-4D39-A11A-9432C5D76B21}"/>
              </a:ext>
            </a:extLst>
          </p:cNvPr>
          <p:cNvPicPr>
            <a:picLocks noChangeAspect="1"/>
          </p:cNvPicPr>
          <p:nvPr/>
        </p:nvPicPr>
        <p:blipFill rotWithShape="1">
          <a:blip r:embed="rId12"/>
          <a:srcRect t="1244"/>
          <a:stretch/>
        </p:blipFill>
        <p:spPr>
          <a:xfrm>
            <a:off x="3641603" y="732337"/>
            <a:ext cx="1860794"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339269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FFECTUER DES VIREMENTS</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22</a:t>
            </a:fld>
            <a:endParaRPr lang="fr-FR"/>
          </a:p>
        </p:txBody>
      </p:sp>
      <p:grpSp>
        <p:nvGrpSpPr>
          <p:cNvPr id="39" name="Groupe 38"/>
          <p:cNvGrpSpPr/>
          <p:nvPr/>
        </p:nvGrpSpPr>
        <p:grpSpPr>
          <a:xfrm>
            <a:off x="204424" y="3576273"/>
            <a:ext cx="2849739" cy="1061829"/>
            <a:chOff x="331180" y="728087"/>
            <a:chExt cx="2849739" cy="1061829"/>
          </a:xfrm>
        </p:grpSpPr>
        <p:sp>
          <p:nvSpPr>
            <p:cNvPr id="40" name="Rectangle 39"/>
            <p:cNvSpPr/>
            <p:nvPr/>
          </p:nvSpPr>
          <p:spPr>
            <a:xfrm>
              <a:off x="686804" y="728087"/>
              <a:ext cx="2494115" cy="1061829"/>
            </a:xfrm>
            <a:prstGeom prst="rect">
              <a:avLst/>
            </a:prstGeom>
            <a:noFill/>
          </p:spPr>
          <p:txBody>
            <a:bodyPr wrap="square" rtlCol="0">
              <a:spAutoFit/>
            </a:bodyPr>
            <a:lstStyle/>
            <a:p>
              <a:pPr algn="just"/>
              <a:r>
                <a:rPr lang="fr-FR" sz="1100" dirty="0">
                  <a:latin typeface="Berlin Sans FB" panose="020E0602020502020306" pitchFamily="34" charset="0"/>
                </a:rPr>
                <a:t>Le virement SEPA Instantané est disponible 24h/24, 7J/7 et est gratuit pour les opérations d’un montant inférieur à 300 €*. </a:t>
              </a:r>
            </a:p>
            <a:p>
              <a:pPr algn="just"/>
              <a:endParaRPr lang="fr-FR" sz="500" dirty="0">
                <a:latin typeface="Berlin Sans FB" panose="020E0602020502020306" pitchFamily="34" charset="0"/>
              </a:endParaRPr>
            </a:p>
            <a:p>
              <a:r>
                <a:rPr lang="fr-FR" sz="700" dirty="0">
                  <a:latin typeface="Berlin Sans FB" panose="020E0602020502020306" pitchFamily="34" charset="0"/>
                </a:rPr>
                <a:t>* selon les conditions tarifaires applicables aux Particuliers en vigueur au 01/01/2020, susceptibles d’évolution</a:t>
              </a:r>
            </a:p>
          </p:txBody>
        </p:sp>
        <p:pic>
          <p:nvPicPr>
            <p:cNvPr id="44" name="Imag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180" y="774408"/>
              <a:ext cx="371744" cy="371744"/>
            </a:xfrm>
            <a:prstGeom prst="rect">
              <a:avLst/>
            </a:prstGeom>
          </p:spPr>
        </p:pic>
      </p:grpSp>
      <p:sp>
        <p:nvSpPr>
          <p:cNvPr id="55" name="Rectangle 54"/>
          <p:cNvSpPr/>
          <p:nvPr/>
        </p:nvSpPr>
        <p:spPr>
          <a:xfrm>
            <a:off x="564644" y="743478"/>
            <a:ext cx="2489520" cy="600164"/>
          </a:xfrm>
          <a:prstGeom prst="rect">
            <a:avLst/>
          </a:prstGeom>
          <a:noFill/>
        </p:spPr>
        <p:txBody>
          <a:bodyPr wrap="square" rtlCol="0">
            <a:spAutoFit/>
          </a:bodyPr>
          <a:lstStyle/>
          <a:p>
            <a:pPr lvl="0" algn="just"/>
            <a:r>
              <a:rPr lang="fr-FR" sz="1100" dirty="0">
                <a:solidFill>
                  <a:prstClr val="black"/>
                </a:solidFill>
                <a:latin typeface="Berlin Sans FB" panose="020E0602020502020306" pitchFamily="34" charset="0"/>
              </a:rPr>
              <a:t>Ensuite sélectionnez « Virements » et indiquez le montant du virement puis laissez-vous guider.</a:t>
            </a:r>
          </a:p>
        </p:txBody>
      </p:sp>
      <p:sp>
        <p:nvSpPr>
          <p:cNvPr id="56" name="Ellipse 55"/>
          <p:cNvSpPr/>
          <p:nvPr/>
        </p:nvSpPr>
        <p:spPr>
          <a:xfrm>
            <a:off x="332183" y="811837"/>
            <a:ext cx="235504" cy="235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fr-FR" sz="2000" dirty="0">
                <a:solidFill>
                  <a:schemeClr val="bg1"/>
                </a:solidFill>
                <a:latin typeface="Berlin Sans FB" panose="020E0602020502020306" pitchFamily="34" charset="0"/>
              </a:rPr>
              <a:t>2</a:t>
            </a:r>
          </a:p>
        </p:txBody>
      </p:sp>
      <p:sp>
        <p:nvSpPr>
          <p:cNvPr id="68" name="Rectangle 67"/>
          <p:cNvSpPr/>
          <p:nvPr/>
        </p:nvSpPr>
        <p:spPr>
          <a:xfrm>
            <a:off x="50879" y="3472446"/>
            <a:ext cx="2912653" cy="1165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pic>
        <p:nvPicPr>
          <p:cNvPr id="41" name="Picture 2">
            <a:extLst>
              <a:ext uri="{FF2B5EF4-FFF2-40B4-BE49-F238E27FC236}">
                <a16:creationId xmlns:a16="http://schemas.microsoft.com/office/drawing/2014/main" id="{D51C990C-E23A-4E7A-9B62-BAC9AF9454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Image 36">
            <a:extLst>
              <a:ext uri="{FF2B5EF4-FFF2-40B4-BE49-F238E27FC236}">
                <a16:creationId xmlns:a16="http://schemas.microsoft.com/office/drawing/2014/main" id="{EB3A5C7C-EED1-4F36-8310-D7CA885A9CD9}"/>
              </a:ext>
            </a:extLst>
          </p:cNvPr>
          <p:cNvPicPr>
            <a:picLocks noChangeAspect="1"/>
          </p:cNvPicPr>
          <p:nvPr/>
        </p:nvPicPr>
        <p:blipFill rotWithShape="1">
          <a:blip r:embed="rId7"/>
          <a:srcRect l="20" t="654" b="1"/>
          <a:stretch/>
        </p:blipFill>
        <p:spPr>
          <a:xfrm>
            <a:off x="3646470" y="731236"/>
            <a:ext cx="1851061" cy="3960000"/>
          </a:xfrm>
          <a:prstGeom prst="roundRect">
            <a:avLst>
              <a:gd name="adj" fmla="val 7719"/>
            </a:avLst>
          </a:prstGeom>
          <a:solidFill>
            <a:srgbClr val="FFFFFF">
              <a:shade val="85000"/>
            </a:srgbClr>
          </a:solidFill>
          <a:ln>
            <a:noFill/>
          </a:ln>
          <a:effectLst/>
        </p:spPr>
      </p:pic>
      <p:pic>
        <p:nvPicPr>
          <p:cNvPr id="3" name="Image 2">
            <a:extLst>
              <a:ext uri="{FF2B5EF4-FFF2-40B4-BE49-F238E27FC236}">
                <a16:creationId xmlns:a16="http://schemas.microsoft.com/office/drawing/2014/main" id="{E952C576-9640-4695-8CBF-EE74FA15464B}"/>
              </a:ext>
            </a:extLst>
          </p:cNvPr>
          <p:cNvPicPr>
            <a:picLocks noChangeAspect="1"/>
          </p:cNvPicPr>
          <p:nvPr/>
        </p:nvPicPr>
        <p:blipFill rotWithShape="1">
          <a:blip r:embed="rId8"/>
          <a:srcRect l="1172" t="654" b="1"/>
          <a:stretch/>
        </p:blipFill>
        <p:spPr>
          <a:xfrm>
            <a:off x="3649359" y="731236"/>
            <a:ext cx="1845283" cy="3960000"/>
          </a:xfrm>
          <a:prstGeom prst="roundRect">
            <a:avLst>
              <a:gd name="adj" fmla="val 7719"/>
            </a:avLst>
          </a:prstGeom>
          <a:solidFill>
            <a:srgbClr val="FFFFFF">
              <a:shade val="85000"/>
            </a:srgbClr>
          </a:solidFill>
          <a:ln>
            <a:noFill/>
          </a:ln>
          <a:effectLst/>
        </p:spPr>
      </p:pic>
      <p:pic>
        <p:nvPicPr>
          <p:cNvPr id="4" name="Image 3">
            <a:extLst>
              <a:ext uri="{FF2B5EF4-FFF2-40B4-BE49-F238E27FC236}">
                <a16:creationId xmlns:a16="http://schemas.microsoft.com/office/drawing/2014/main" id="{E1B7AF8E-4D87-4C63-834F-C8BF52721DA4}"/>
              </a:ext>
            </a:extLst>
          </p:cNvPr>
          <p:cNvPicPr>
            <a:picLocks noChangeAspect="1"/>
          </p:cNvPicPr>
          <p:nvPr/>
        </p:nvPicPr>
        <p:blipFill rotWithShape="1">
          <a:blip r:embed="rId9"/>
          <a:srcRect l="1721" r="-1"/>
          <a:stretch/>
        </p:blipFill>
        <p:spPr>
          <a:xfrm>
            <a:off x="3641452" y="731236"/>
            <a:ext cx="1861097" cy="3960000"/>
          </a:xfrm>
          <a:prstGeom prst="roundRect">
            <a:avLst>
              <a:gd name="adj" fmla="val 7719"/>
            </a:avLst>
          </a:prstGeom>
          <a:solidFill>
            <a:srgbClr val="FFFFFF">
              <a:shade val="85000"/>
            </a:srgbClr>
          </a:solidFill>
          <a:ln>
            <a:noFill/>
          </a:ln>
          <a:effectLst/>
        </p:spPr>
      </p:pic>
      <p:pic>
        <p:nvPicPr>
          <p:cNvPr id="8" name="Image 7">
            <a:extLst>
              <a:ext uri="{FF2B5EF4-FFF2-40B4-BE49-F238E27FC236}">
                <a16:creationId xmlns:a16="http://schemas.microsoft.com/office/drawing/2014/main" id="{240F4F1E-A70C-459B-B6A5-40EB5380FE66}"/>
              </a:ext>
            </a:extLst>
          </p:cNvPr>
          <p:cNvPicPr>
            <a:picLocks noChangeAspect="1"/>
          </p:cNvPicPr>
          <p:nvPr/>
        </p:nvPicPr>
        <p:blipFill rotWithShape="1">
          <a:blip r:embed="rId10"/>
          <a:srcRect l="2156" t="1244" r="1501"/>
          <a:stretch/>
        </p:blipFill>
        <p:spPr>
          <a:xfrm>
            <a:off x="3664172" y="731236"/>
            <a:ext cx="1815657" cy="3960000"/>
          </a:xfrm>
          <a:prstGeom prst="roundRect">
            <a:avLst>
              <a:gd name="adj" fmla="val 7719"/>
            </a:avLst>
          </a:prstGeom>
          <a:solidFill>
            <a:srgbClr val="FFFFFF">
              <a:shade val="85000"/>
            </a:srgbClr>
          </a:solidFill>
          <a:ln>
            <a:noFill/>
          </a:ln>
          <a:effectLst/>
        </p:spPr>
      </p:pic>
      <p:pic>
        <p:nvPicPr>
          <p:cNvPr id="10" name="Image 9">
            <a:extLst>
              <a:ext uri="{FF2B5EF4-FFF2-40B4-BE49-F238E27FC236}">
                <a16:creationId xmlns:a16="http://schemas.microsoft.com/office/drawing/2014/main" id="{7FB3B9B4-77E4-4C7F-9A48-DE025175903B}"/>
              </a:ext>
            </a:extLst>
          </p:cNvPr>
          <p:cNvPicPr>
            <a:picLocks noChangeAspect="1"/>
          </p:cNvPicPr>
          <p:nvPr/>
        </p:nvPicPr>
        <p:blipFill rotWithShape="1">
          <a:blip r:embed="rId11"/>
          <a:srcRect t="654" b="1"/>
          <a:stretch/>
        </p:blipFill>
        <p:spPr>
          <a:xfrm>
            <a:off x="3650026" y="731236"/>
            <a:ext cx="1843948"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10431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rotWithShape="1">
          <a:blip r:embed="rId9"/>
          <a:srcRect r="45209" b="-9459"/>
          <a:stretch/>
        </p:blipFill>
        <p:spPr>
          <a:xfrm>
            <a:off x="886823" y="994770"/>
            <a:ext cx="2880320" cy="649084"/>
          </a:xfrm>
          <a:prstGeom prst="rect">
            <a:avLst/>
          </a:prstGeom>
        </p:spPr>
      </p:pic>
      <p:pic>
        <p:nvPicPr>
          <p:cNvPr id="19" name="Image 18"/>
          <p:cNvPicPr>
            <a:picLocks noChangeAspect="1"/>
          </p:cNvPicPr>
          <p:nvPr/>
        </p:nvPicPr>
        <p:blipFill rotWithShape="1">
          <a:blip r:embed="rId9"/>
          <a:srcRect l="54679" t="-1" b="24"/>
          <a:stretch/>
        </p:blipFill>
        <p:spPr>
          <a:xfrm>
            <a:off x="1163638" y="1509133"/>
            <a:ext cx="2246312" cy="558965"/>
          </a:xfrm>
          <a:prstGeom prst="rect">
            <a:avLst/>
          </a:prstGeom>
        </p:spPr>
      </p:pic>
      <p:pic>
        <p:nvPicPr>
          <p:cNvPr id="20" name="Image 19">
            <a:extLst>
              <a:ext uri="{FF2B5EF4-FFF2-40B4-BE49-F238E27FC236}">
                <a16:creationId xmlns:a16="http://schemas.microsoft.com/office/drawing/2014/main" id="{2708EBE5-65C2-4A49-AEAB-DFE899115C6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909193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R</a:t>
            </a:r>
            <a:r>
              <a:rPr lang="fr-FR" sz="2000" b="1" dirty="0">
                <a:latin typeface="Berlin Sans FB" panose="020E0602020502020306" pitchFamily="34" charset="0"/>
              </a:rPr>
              <a:t>ÉALISER DES VIREMENTS PAYLIB ENTRE AMIS</a:t>
            </a:r>
            <a:r>
              <a:rPr lang="fr-FR" sz="2000" baseline="30000" dirty="0">
                <a:latin typeface="Berlin Sans FB" panose="020E0602020502020306" pitchFamily="34" charset="0"/>
              </a:rPr>
              <a:t> (1) </a:t>
            </a:r>
            <a:endParaRPr lang="fr-FR" sz="2000" b="1"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24</a:t>
            </a:fld>
            <a:endParaRPr lang="fr-FR" dirty="0"/>
          </a:p>
        </p:txBody>
      </p:sp>
      <p:sp>
        <p:nvSpPr>
          <p:cNvPr id="13" name="Rectangle 12"/>
          <p:cNvSpPr/>
          <p:nvPr/>
        </p:nvSpPr>
        <p:spPr>
          <a:xfrm>
            <a:off x="135460" y="339502"/>
            <a:ext cx="7172844" cy="430887"/>
          </a:xfrm>
          <a:prstGeom prst="rect">
            <a:avLst/>
          </a:prstGeom>
        </p:spPr>
        <p:txBody>
          <a:bodyPr wrap="square">
            <a:spAutoFit/>
          </a:bodyPr>
          <a:lstStyle/>
          <a:p>
            <a:pPr lvl="0"/>
            <a:r>
              <a:rPr lang="fr-FR" sz="1100" dirty="0">
                <a:latin typeface="Berlin Sans FB" panose="020E0602020502020306" pitchFamily="34" charset="0"/>
              </a:rPr>
              <a:t>Réalisez gratuitement un virement à un proche simplement à partir de son numéro de téléphone mobile en sélectionnant </a:t>
            </a:r>
            <a:r>
              <a:rPr lang="fr-FR" sz="1100" dirty="0">
                <a:solidFill>
                  <a:prstClr val="black"/>
                </a:solidFill>
                <a:latin typeface="Berlin Sans FB" panose="020E0602020502020306" pitchFamily="34" charset="0"/>
              </a:rPr>
              <a:t>« Virements » puis « </a:t>
            </a:r>
            <a:r>
              <a:rPr lang="fr-FR" sz="1100" dirty="0" err="1">
                <a:solidFill>
                  <a:prstClr val="black"/>
                </a:solidFill>
                <a:latin typeface="Berlin Sans FB" panose="020E0602020502020306" pitchFamily="34" charset="0"/>
              </a:rPr>
              <a:t>Paylib</a:t>
            </a:r>
            <a:r>
              <a:rPr lang="fr-FR" sz="1100" dirty="0">
                <a:solidFill>
                  <a:prstClr val="black"/>
                </a:solidFill>
                <a:latin typeface="Berlin Sans FB" panose="020E0602020502020306" pitchFamily="34" charset="0"/>
              </a:rPr>
              <a:t> entre amis</a:t>
            </a:r>
            <a:r>
              <a:rPr lang="fr-FR" sz="1100" baseline="30000" dirty="0">
                <a:latin typeface="Berlin Sans FB" panose="020E0602020502020306" pitchFamily="34" charset="0"/>
              </a:rPr>
              <a:t> (1)</a:t>
            </a:r>
            <a:r>
              <a:rPr lang="fr-FR" sz="1100" dirty="0">
                <a:solidFill>
                  <a:prstClr val="black"/>
                </a:solidFill>
                <a:latin typeface="Berlin Sans FB" panose="020E0602020502020306" pitchFamily="34" charset="0"/>
              </a:rPr>
              <a:t> »</a:t>
            </a:r>
          </a:p>
        </p:txBody>
      </p:sp>
      <p:pic>
        <p:nvPicPr>
          <p:cNvPr id="39" name="Image 38">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40" name="Picture 2">
            <a:extLst>
              <a:ext uri="{FF2B5EF4-FFF2-40B4-BE49-F238E27FC236}">
                <a16:creationId xmlns:a16="http://schemas.microsoft.com/office/drawing/2014/main" id="{6B7FF014-AE36-47BB-96FF-280D9A0CCA4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Image 35">
            <a:extLst>
              <a:ext uri="{FF2B5EF4-FFF2-40B4-BE49-F238E27FC236}">
                <a16:creationId xmlns:a16="http://schemas.microsoft.com/office/drawing/2014/main" id="{34693FE3-9592-4418-AD1E-17EDD72EDB41}"/>
              </a:ext>
            </a:extLst>
          </p:cNvPr>
          <p:cNvPicPr>
            <a:picLocks noChangeAspect="1"/>
          </p:cNvPicPr>
          <p:nvPr/>
        </p:nvPicPr>
        <p:blipFill rotWithShape="1">
          <a:blip r:embed="rId6"/>
          <a:srcRect l="20" t="654" b="1"/>
          <a:stretch/>
        </p:blipFill>
        <p:spPr>
          <a:xfrm>
            <a:off x="3646470" y="731236"/>
            <a:ext cx="1851061" cy="3960000"/>
          </a:xfrm>
          <a:prstGeom prst="roundRect">
            <a:avLst>
              <a:gd name="adj" fmla="val 7719"/>
            </a:avLst>
          </a:prstGeom>
          <a:solidFill>
            <a:srgbClr val="FFFFFF">
              <a:shade val="85000"/>
            </a:srgbClr>
          </a:solidFill>
          <a:ln>
            <a:noFill/>
          </a:ln>
          <a:effectLst/>
        </p:spPr>
      </p:pic>
      <p:sp>
        <p:nvSpPr>
          <p:cNvPr id="14" name="Rectangle 13">
            <a:extLst>
              <a:ext uri="{FF2B5EF4-FFF2-40B4-BE49-F238E27FC236}">
                <a16:creationId xmlns:a16="http://schemas.microsoft.com/office/drawing/2014/main" id="{C0134E23-F35C-42C2-91DB-5C26EC5ED1AA}"/>
              </a:ext>
            </a:extLst>
          </p:cNvPr>
          <p:cNvSpPr/>
          <p:nvPr/>
        </p:nvSpPr>
        <p:spPr>
          <a:xfrm>
            <a:off x="3701176" y="2963052"/>
            <a:ext cx="1724170" cy="339826"/>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FA1EFE45-5554-431A-9C71-C2159D885F45}"/>
              </a:ext>
            </a:extLst>
          </p:cNvPr>
          <p:cNvPicPr>
            <a:picLocks noChangeAspect="1"/>
          </p:cNvPicPr>
          <p:nvPr/>
        </p:nvPicPr>
        <p:blipFill rotWithShape="1">
          <a:blip r:embed="rId7"/>
          <a:srcRect l="2609" t="1244" r="1"/>
          <a:stretch/>
        </p:blipFill>
        <p:spPr>
          <a:xfrm>
            <a:off x="3649501" y="731236"/>
            <a:ext cx="1844999" cy="3960000"/>
          </a:xfrm>
          <a:prstGeom prst="roundRect">
            <a:avLst>
              <a:gd name="adj" fmla="val 7719"/>
            </a:avLst>
          </a:prstGeom>
          <a:solidFill>
            <a:srgbClr val="FFFFFF">
              <a:shade val="85000"/>
            </a:srgbClr>
          </a:solidFill>
          <a:ln>
            <a:noFill/>
          </a:ln>
          <a:effectLst/>
        </p:spPr>
      </p:pic>
      <p:pic>
        <p:nvPicPr>
          <p:cNvPr id="19" name="Image 18">
            <a:extLst>
              <a:ext uri="{FF2B5EF4-FFF2-40B4-BE49-F238E27FC236}">
                <a16:creationId xmlns:a16="http://schemas.microsoft.com/office/drawing/2014/main" id="{E6B26D1A-66AD-4DF2-A8FF-00C53B4D1E7A}"/>
              </a:ext>
            </a:extLst>
          </p:cNvPr>
          <p:cNvPicPr>
            <a:picLocks noChangeAspect="1"/>
          </p:cNvPicPr>
          <p:nvPr/>
        </p:nvPicPr>
        <p:blipFill rotWithShape="1">
          <a:blip r:embed="rId8"/>
          <a:srcRect l="2194" t="654" b="1"/>
          <a:stretch/>
        </p:blipFill>
        <p:spPr>
          <a:xfrm>
            <a:off x="3667673" y="731236"/>
            <a:ext cx="1834054" cy="3960000"/>
          </a:xfrm>
          <a:prstGeom prst="roundRect">
            <a:avLst>
              <a:gd name="adj" fmla="val 7719"/>
            </a:avLst>
          </a:prstGeom>
          <a:solidFill>
            <a:srgbClr val="FFFFFF">
              <a:shade val="85000"/>
            </a:srgbClr>
          </a:solidFill>
          <a:ln>
            <a:noFill/>
          </a:ln>
          <a:effectLst/>
        </p:spPr>
      </p:pic>
      <p:pic>
        <p:nvPicPr>
          <p:cNvPr id="45" name="Image 44">
            <a:extLst>
              <a:ext uri="{FF2B5EF4-FFF2-40B4-BE49-F238E27FC236}">
                <a16:creationId xmlns:a16="http://schemas.microsoft.com/office/drawing/2014/main" id="{A54D9D36-F657-4C37-B83B-88A050DF2CAC}"/>
              </a:ext>
            </a:extLst>
          </p:cNvPr>
          <p:cNvPicPr>
            <a:picLocks noChangeAspect="1"/>
          </p:cNvPicPr>
          <p:nvPr/>
        </p:nvPicPr>
        <p:blipFill rotWithShape="1">
          <a:blip r:embed="rId9"/>
          <a:srcRect l="809" t="1244" r="-1"/>
          <a:stretch/>
        </p:blipFill>
        <p:spPr>
          <a:xfrm>
            <a:off x="3649501" y="731236"/>
            <a:ext cx="1844998" cy="3960000"/>
          </a:xfrm>
          <a:prstGeom prst="roundRect">
            <a:avLst>
              <a:gd name="adj" fmla="val 7719"/>
            </a:avLst>
          </a:prstGeom>
          <a:solidFill>
            <a:srgbClr val="FFFFFF">
              <a:shade val="85000"/>
            </a:srgbClr>
          </a:solidFill>
          <a:ln>
            <a:noFill/>
          </a:ln>
          <a:effectLst/>
        </p:spPr>
      </p:pic>
      <p:pic>
        <p:nvPicPr>
          <p:cNvPr id="46" name="Image 45">
            <a:extLst>
              <a:ext uri="{FF2B5EF4-FFF2-40B4-BE49-F238E27FC236}">
                <a16:creationId xmlns:a16="http://schemas.microsoft.com/office/drawing/2014/main" id="{818D5A2B-FC52-47EE-97C7-2A3624387864}"/>
              </a:ext>
            </a:extLst>
          </p:cNvPr>
          <p:cNvPicPr>
            <a:picLocks noChangeAspect="1"/>
          </p:cNvPicPr>
          <p:nvPr/>
        </p:nvPicPr>
        <p:blipFill rotWithShape="1">
          <a:blip r:embed="rId10"/>
          <a:srcRect l="2032" t="654" b="1"/>
          <a:stretch/>
        </p:blipFill>
        <p:spPr>
          <a:xfrm>
            <a:off x="3667673" y="731236"/>
            <a:ext cx="1834054" cy="3960000"/>
          </a:xfrm>
          <a:prstGeom prst="roundRect">
            <a:avLst>
              <a:gd name="adj" fmla="val 7719"/>
            </a:avLst>
          </a:prstGeom>
          <a:solidFill>
            <a:srgbClr val="FFFFFF">
              <a:shade val="85000"/>
            </a:srgbClr>
          </a:solidFill>
          <a:ln>
            <a:noFill/>
          </a:ln>
          <a:effectLst/>
        </p:spPr>
      </p:pic>
      <p:sp>
        <p:nvSpPr>
          <p:cNvPr id="15" name="Rectangle 14">
            <a:extLst>
              <a:ext uri="{FF2B5EF4-FFF2-40B4-BE49-F238E27FC236}">
                <a16:creationId xmlns:a16="http://schemas.microsoft.com/office/drawing/2014/main" id="{3DE496EA-FA23-49E6-88A5-560390109208}"/>
              </a:ext>
            </a:extLst>
          </p:cNvPr>
          <p:cNvSpPr/>
          <p:nvPr/>
        </p:nvSpPr>
        <p:spPr>
          <a:xfrm>
            <a:off x="1187624" y="4941079"/>
            <a:ext cx="7296818" cy="200055"/>
          </a:xfrm>
          <a:prstGeom prst="rect">
            <a:avLst/>
          </a:prstGeom>
        </p:spPr>
        <p:txBody>
          <a:bodyPr wrap="square">
            <a:spAutoFit/>
          </a:bodyPr>
          <a:lstStyle/>
          <a:p>
            <a:pPr marL="228600" indent="-228600">
              <a:buAutoNum type="arabicParenBoth"/>
            </a:pPr>
            <a:r>
              <a:rPr lang="fr-FR" sz="700" dirty="0">
                <a:latin typeface="Calibri" panose="020F0502020204030204" pitchFamily="34" charset="0"/>
                <a:ea typeface="Calibri" panose="020F0502020204030204" pitchFamily="34" charset="0"/>
              </a:rPr>
              <a:t>Vous pouvez consulter les conditions générales d’utilisation de </a:t>
            </a:r>
            <a:r>
              <a:rPr lang="fr-FR" sz="700" dirty="0" err="1">
                <a:latin typeface="Calibri" panose="020F0502020204030204" pitchFamily="34" charset="0"/>
                <a:ea typeface="Calibri" panose="020F0502020204030204" pitchFamily="34" charset="0"/>
              </a:rPr>
              <a:t>Paylib</a:t>
            </a:r>
            <a:r>
              <a:rPr lang="fr-FR" sz="700" dirty="0">
                <a:latin typeface="Calibri" panose="020F0502020204030204" pitchFamily="34" charset="0"/>
                <a:ea typeface="Calibri" panose="020F0502020204030204" pitchFamily="34" charset="0"/>
              </a:rPr>
              <a:t> entre amis </a:t>
            </a:r>
            <a:r>
              <a:rPr lang="fr-FR" sz="700" dirty="0">
                <a:solidFill>
                  <a:schemeClr val="bg1">
                    <a:lumMod val="75000"/>
                  </a:schemeClr>
                </a:solidFill>
                <a:latin typeface="Calibri" panose="020F0502020204030204" pitchFamily="34" charset="0"/>
                <a:ea typeface="Calibri" panose="020F0502020204030204" pitchFamily="34" charset="0"/>
              </a:rPr>
              <a:t>au niveau </a:t>
            </a:r>
            <a:r>
              <a:rPr lang="fr-FR" sz="700" dirty="0">
                <a:latin typeface="Calibri" panose="020F0502020204030204" pitchFamily="34" charset="0"/>
                <a:ea typeface="Calibri" panose="020F0502020204030204" pitchFamily="34" charset="0"/>
              </a:rPr>
              <a:t>de la rubrique « Réglages » via le menu « Plus » de votre application Caisse d’Epargne. </a:t>
            </a:r>
          </a:p>
        </p:txBody>
      </p:sp>
    </p:spTree>
    <p:extLst>
      <p:ext uri="{BB962C8B-B14F-4D97-AF65-F5344CB8AC3E}">
        <p14:creationId xmlns:p14="http://schemas.microsoft.com/office/powerpoint/2010/main" val="388549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628898" y="1213995"/>
            <a:ext cx="3512983" cy="663871"/>
          </a:xfrm>
          <a:prstGeom prst="rect">
            <a:avLst/>
          </a:prstGeom>
        </p:spPr>
      </p:pic>
      <p:pic>
        <p:nvPicPr>
          <p:cNvPr id="19" name="Image 18">
            <a:extLst>
              <a:ext uri="{FF2B5EF4-FFF2-40B4-BE49-F238E27FC236}">
                <a16:creationId xmlns:a16="http://schemas.microsoft.com/office/drawing/2014/main" id="{CFF60B14-9521-4B08-9B93-74434C2EAE8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248052153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P</a:t>
            </a:r>
            <a:r>
              <a:rPr lang="fr-FR" sz="2000" b="1" dirty="0">
                <a:latin typeface="Berlin Sans FB" panose="020E0602020502020306" pitchFamily="34" charset="0"/>
              </a:rPr>
              <a:t>ILOTER MA CARTE BANCAIRE</a:t>
            </a:r>
          </a:p>
        </p:txBody>
      </p:sp>
      <p:sp>
        <p:nvSpPr>
          <p:cNvPr id="11" name="Rectangle 10"/>
          <p:cNvSpPr/>
          <p:nvPr/>
        </p:nvSpPr>
        <p:spPr>
          <a:xfrm>
            <a:off x="135458" y="324658"/>
            <a:ext cx="7100837" cy="430887"/>
          </a:xfrm>
          <a:prstGeom prst="rect">
            <a:avLst/>
          </a:prstGeom>
          <a:noFill/>
        </p:spPr>
        <p:txBody>
          <a:bodyPr wrap="square" rtlCol="0">
            <a:spAutoFit/>
          </a:bodyPr>
          <a:lstStyle/>
          <a:p>
            <a:r>
              <a:rPr lang="fr-FR" sz="1100" dirty="0">
                <a:latin typeface="Berlin Sans FB" panose="020E0602020502020306" pitchFamily="34" charset="0"/>
              </a:rPr>
              <a:t>Cliquez « Cartes » puis laissez-vous guider dans le pilotage</a:t>
            </a:r>
          </a:p>
          <a:p>
            <a:r>
              <a:rPr lang="fr-FR" sz="1100" dirty="0">
                <a:latin typeface="Berlin Sans FB" panose="020E0602020502020306" pitchFamily="34" charset="0"/>
              </a:rPr>
              <a:t> </a:t>
            </a:r>
          </a:p>
        </p:txBody>
      </p:sp>
      <p:sp>
        <p:nvSpPr>
          <p:cNvPr id="9" name="ZoneTexte 8"/>
          <p:cNvSpPr txBox="1"/>
          <p:nvPr/>
        </p:nvSpPr>
        <p:spPr>
          <a:xfrm>
            <a:off x="32454" y="4074090"/>
            <a:ext cx="2907397" cy="553998"/>
          </a:xfrm>
          <a:prstGeom prst="rect">
            <a:avLst/>
          </a:prstGeom>
          <a:noFill/>
        </p:spPr>
        <p:txBody>
          <a:bodyPr wrap="square" rtlCol="0">
            <a:spAutoFit/>
          </a:bodyPr>
          <a:lstStyle/>
          <a:p>
            <a:r>
              <a:rPr lang="fr-FR" sz="800" dirty="0">
                <a:solidFill>
                  <a:schemeClr val="tx1">
                    <a:lumMod val="50000"/>
                    <a:lumOff val="50000"/>
                  </a:schemeClr>
                </a:solidFill>
              </a:rPr>
              <a:t>L’augmentation temporaire du plafond de la carte bancaire est soumis à conditions : maximum 30 jours et 3 fois par année civile. Ce service est gratuit* </a:t>
            </a:r>
          </a:p>
          <a:p>
            <a:r>
              <a:rPr lang="fr-FR" sz="600" dirty="0">
                <a:solidFill>
                  <a:schemeClr val="tx1">
                    <a:lumMod val="50000"/>
                    <a:lumOff val="50000"/>
                  </a:schemeClr>
                </a:solidFill>
              </a:rPr>
              <a:t>*selon les conditions tarifaires applicables aux Particuliers en vigueur au 01/01/2022</a:t>
            </a:r>
          </a:p>
        </p:txBody>
      </p:sp>
      <p:sp>
        <p:nvSpPr>
          <p:cNvPr id="30" name="Espace réservé du numéro de diapositive 1"/>
          <p:cNvSpPr txBox="1">
            <a:spLocks/>
          </p:cNvSpPr>
          <p:nvPr/>
        </p:nvSpPr>
        <p:spPr>
          <a:xfrm>
            <a:off x="6553200" y="4767263"/>
            <a:ext cx="2133600" cy="273844"/>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18</a:t>
            </a:r>
          </a:p>
        </p:txBody>
      </p:sp>
      <p:pic>
        <p:nvPicPr>
          <p:cNvPr id="31" name="Image 30">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32" name="Picture 2">
            <a:extLst>
              <a:ext uri="{FF2B5EF4-FFF2-40B4-BE49-F238E27FC236}">
                <a16:creationId xmlns:a16="http://schemas.microsoft.com/office/drawing/2014/main" id="{1010C725-F32D-410D-908A-5C0F29F026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BDFE59F9-0C1B-4CBD-B70B-5B41BBDEF938}"/>
              </a:ext>
            </a:extLst>
          </p:cNvPr>
          <p:cNvPicPr>
            <a:picLocks noChangeAspect="1"/>
          </p:cNvPicPr>
          <p:nvPr/>
        </p:nvPicPr>
        <p:blipFill rotWithShape="1">
          <a:blip r:embed="rId6"/>
          <a:srcRect l="1144" t="654" r="-1" b="1"/>
          <a:stretch/>
        </p:blipFill>
        <p:spPr>
          <a:xfrm>
            <a:off x="3638355" y="742969"/>
            <a:ext cx="1848241" cy="3960000"/>
          </a:xfrm>
          <a:prstGeom prst="roundRect">
            <a:avLst>
              <a:gd name="adj" fmla="val 7719"/>
            </a:avLst>
          </a:prstGeom>
          <a:solidFill>
            <a:srgbClr val="FFFFFF">
              <a:shade val="85000"/>
            </a:srgbClr>
          </a:solidFill>
          <a:ln>
            <a:noFill/>
          </a:ln>
          <a:effectLst/>
        </p:spPr>
      </p:pic>
      <p:pic>
        <p:nvPicPr>
          <p:cNvPr id="3" name="Image 2">
            <a:extLst>
              <a:ext uri="{FF2B5EF4-FFF2-40B4-BE49-F238E27FC236}">
                <a16:creationId xmlns:a16="http://schemas.microsoft.com/office/drawing/2014/main" id="{41743EB6-1195-48B6-9ECA-346E5655F8AE}"/>
              </a:ext>
            </a:extLst>
          </p:cNvPr>
          <p:cNvPicPr>
            <a:picLocks noChangeAspect="1"/>
          </p:cNvPicPr>
          <p:nvPr/>
        </p:nvPicPr>
        <p:blipFill rotWithShape="1">
          <a:blip r:embed="rId7"/>
          <a:srcRect t="654" b="1"/>
          <a:stretch/>
        </p:blipFill>
        <p:spPr>
          <a:xfrm>
            <a:off x="3628830" y="742969"/>
            <a:ext cx="1848240"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255713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3" name="Image 2"/>
          <p:cNvPicPr>
            <a:picLocks noChangeAspect="1"/>
          </p:cNvPicPr>
          <p:nvPr/>
        </p:nvPicPr>
        <p:blipFill>
          <a:blip r:embed="rId9"/>
          <a:stretch>
            <a:fillRect/>
          </a:stretch>
        </p:blipFill>
        <p:spPr>
          <a:xfrm>
            <a:off x="442082" y="1286177"/>
            <a:ext cx="3708474" cy="521888"/>
          </a:xfrm>
          <a:prstGeom prst="rect">
            <a:avLst/>
          </a:prstGeom>
        </p:spPr>
      </p:pic>
      <p:pic>
        <p:nvPicPr>
          <p:cNvPr id="19" name="Image 18">
            <a:extLst>
              <a:ext uri="{FF2B5EF4-FFF2-40B4-BE49-F238E27FC236}">
                <a16:creationId xmlns:a16="http://schemas.microsoft.com/office/drawing/2014/main" id="{83C97B5B-78CE-45E3-BAC3-2C9FF98EC52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1179259968"/>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P</a:t>
            </a:r>
            <a:r>
              <a:rPr lang="fr-FR" sz="2000" b="1" dirty="0">
                <a:latin typeface="Berlin Sans FB" panose="020E0602020502020306" pitchFamily="34" charset="0"/>
              </a:rPr>
              <a:t>AYER EN UTILISANT MON MOBILE</a:t>
            </a:r>
            <a:r>
              <a:rPr lang="fr-FR" sz="2000" baseline="30000" dirty="0">
                <a:latin typeface="Berlin Sans FB" panose="020E0602020502020306" pitchFamily="34" charset="0"/>
              </a:rPr>
              <a:t> (1)</a:t>
            </a:r>
            <a:r>
              <a:rPr lang="fr-FR" sz="2000" dirty="0">
                <a:solidFill>
                  <a:prstClr val="black"/>
                </a:solidFill>
                <a:latin typeface="Berlin Sans FB" panose="020E0602020502020306" pitchFamily="34" charset="0"/>
              </a:rPr>
              <a:t> </a:t>
            </a:r>
            <a:endParaRPr lang="fr-FR" sz="2000" b="1"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28</a:t>
            </a:fld>
            <a:endParaRPr lang="fr-FR"/>
          </a:p>
        </p:txBody>
      </p:sp>
      <p:sp>
        <p:nvSpPr>
          <p:cNvPr id="3" name="Rectangle 2"/>
          <p:cNvSpPr/>
          <p:nvPr/>
        </p:nvSpPr>
        <p:spPr>
          <a:xfrm>
            <a:off x="135459" y="394781"/>
            <a:ext cx="8282441" cy="261610"/>
          </a:xfrm>
          <a:prstGeom prst="rect">
            <a:avLst/>
          </a:prstGeom>
          <a:noFill/>
        </p:spPr>
        <p:txBody>
          <a:bodyPr wrap="square" rtlCol="0">
            <a:spAutoFit/>
          </a:bodyPr>
          <a:lstStyle/>
          <a:p>
            <a:r>
              <a:rPr lang="fr-FR" sz="1100" dirty="0">
                <a:latin typeface="Berlin Sans FB" panose="020E0602020502020306" pitchFamily="34" charset="0"/>
              </a:rPr>
              <a:t>Partout où le paiement sans contact est accepté, vous pouvez réaliser vos achats en magasin directement depuis votre smartphone. </a:t>
            </a:r>
          </a:p>
        </p:txBody>
      </p:sp>
      <p:pic>
        <p:nvPicPr>
          <p:cNvPr id="6" name="Image 5"/>
          <p:cNvPicPr>
            <a:picLocks noChangeAspect="1"/>
          </p:cNvPicPr>
          <p:nvPr/>
        </p:nvPicPr>
        <p:blipFill>
          <a:blip r:embed="rId3"/>
          <a:stretch>
            <a:fillRect/>
          </a:stretch>
        </p:blipFill>
        <p:spPr>
          <a:xfrm>
            <a:off x="668050" y="1262023"/>
            <a:ext cx="875975" cy="464443"/>
          </a:xfrm>
          <a:prstGeom prst="rect">
            <a:avLst/>
          </a:prstGeom>
        </p:spPr>
      </p:pic>
      <p:pic>
        <p:nvPicPr>
          <p:cNvPr id="13" name="Image 12"/>
          <p:cNvPicPr>
            <a:picLocks noChangeAspect="1"/>
          </p:cNvPicPr>
          <p:nvPr/>
        </p:nvPicPr>
        <p:blipFill>
          <a:blip r:embed="rId4"/>
          <a:stretch>
            <a:fillRect/>
          </a:stretch>
        </p:blipFill>
        <p:spPr>
          <a:xfrm>
            <a:off x="4713566" y="1199152"/>
            <a:ext cx="569858" cy="585260"/>
          </a:xfrm>
          <a:prstGeom prst="rect">
            <a:avLst/>
          </a:prstGeom>
        </p:spPr>
      </p:pic>
      <p:sp>
        <p:nvSpPr>
          <p:cNvPr id="15" name="Rectangle 14"/>
          <p:cNvSpPr/>
          <p:nvPr/>
        </p:nvSpPr>
        <p:spPr>
          <a:xfrm>
            <a:off x="1822121" y="1363113"/>
            <a:ext cx="1358064" cy="307777"/>
          </a:xfrm>
          <a:prstGeom prst="rect">
            <a:avLst/>
          </a:prstGeom>
        </p:spPr>
        <p:txBody>
          <a:bodyPr wrap="none">
            <a:spAutoFit/>
          </a:bodyPr>
          <a:lstStyle/>
          <a:p>
            <a:pPr lvl="0"/>
            <a:r>
              <a:rPr lang="fr-FR" sz="1400" b="1" dirty="0">
                <a:solidFill>
                  <a:prstClr val="black"/>
                </a:solidFill>
                <a:latin typeface="Berlin Sans FB" panose="020E0602020502020306" pitchFamily="34" charset="0"/>
              </a:rPr>
              <a:t>Sur un iPhone</a:t>
            </a:r>
          </a:p>
        </p:txBody>
      </p:sp>
      <p:sp>
        <p:nvSpPr>
          <p:cNvPr id="17" name="Rectangle 16"/>
          <p:cNvSpPr/>
          <p:nvPr/>
        </p:nvSpPr>
        <p:spPr>
          <a:xfrm>
            <a:off x="5476622" y="1363113"/>
            <a:ext cx="2153154" cy="307777"/>
          </a:xfrm>
          <a:prstGeom prst="rect">
            <a:avLst/>
          </a:prstGeom>
        </p:spPr>
        <p:txBody>
          <a:bodyPr wrap="none">
            <a:spAutoFit/>
          </a:bodyPr>
          <a:lstStyle/>
          <a:p>
            <a:pPr lvl="0"/>
            <a:r>
              <a:rPr lang="fr-FR" sz="1400" b="1" dirty="0">
                <a:solidFill>
                  <a:prstClr val="black"/>
                </a:solidFill>
                <a:latin typeface="Berlin Sans FB" panose="020E0602020502020306" pitchFamily="34" charset="0"/>
              </a:rPr>
              <a:t>Sur un mobile Samsung</a:t>
            </a:r>
          </a:p>
        </p:txBody>
      </p:sp>
      <p:pic>
        <p:nvPicPr>
          <p:cNvPr id="16" name="Image 15">
            <a:hlinkClick r:id="rId5" action="ppaction://hlinksldjump"/>
          </p:cNvPr>
          <p:cNvPicPr>
            <a:picLocks noChangeAspect="1"/>
          </p:cNvPicPr>
          <p:nvPr/>
        </p:nvPicPr>
        <p:blipFill>
          <a:blip r:embed="rId6"/>
          <a:stretch>
            <a:fillRect/>
          </a:stretch>
        </p:blipFill>
        <p:spPr>
          <a:xfrm>
            <a:off x="83333" y="4731990"/>
            <a:ext cx="1032283" cy="330860"/>
          </a:xfrm>
          <a:prstGeom prst="rect">
            <a:avLst/>
          </a:prstGeom>
        </p:spPr>
      </p:pic>
      <p:pic>
        <p:nvPicPr>
          <p:cNvPr id="18" name="Picture 2">
            <a:extLst>
              <a:ext uri="{FF2B5EF4-FFF2-40B4-BE49-F238E27FC236}">
                <a16:creationId xmlns:a16="http://schemas.microsoft.com/office/drawing/2014/main" id="{0B6A492C-A354-4FF7-9961-BADE1541A08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a:hlinkClick r:id="rId8"/>
            <a:extLst>
              <a:ext uri="{FF2B5EF4-FFF2-40B4-BE49-F238E27FC236}">
                <a16:creationId xmlns:a16="http://schemas.microsoft.com/office/drawing/2014/main" id="{03281F17-56C1-4FA2-98EB-CABDC8A026C0}"/>
              </a:ext>
            </a:extLst>
          </p:cNvPr>
          <p:cNvPicPr>
            <a:picLocks noChangeAspect="1"/>
          </p:cNvPicPr>
          <p:nvPr/>
        </p:nvPicPr>
        <p:blipFill rotWithShape="1">
          <a:blip r:embed="rId9"/>
          <a:srcRect l="1923" t="16423" r="1923" b="622"/>
          <a:stretch/>
        </p:blipFill>
        <p:spPr>
          <a:xfrm>
            <a:off x="680041" y="1847150"/>
            <a:ext cx="3642225" cy="2067209"/>
          </a:xfrm>
          <a:prstGeom prst="rect">
            <a:avLst/>
          </a:prstGeom>
        </p:spPr>
      </p:pic>
      <p:pic>
        <p:nvPicPr>
          <p:cNvPr id="20" name="Image 19">
            <a:hlinkClick r:id="rId10"/>
            <a:extLst>
              <a:ext uri="{FF2B5EF4-FFF2-40B4-BE49-F238E27FC236}">
                <a16:creationId xmlns:a16="http://schemas.microsoft.com/office/drawing/2014/main" id="{CACE9270-2DCF-46AA-92E1-04AC4BAC839C}"/>
              </a:ext>
            </a:extLst>
          </p:cNvPr>
          <p:cNvPicPr>
            <a:picLocks noChangeAspect="1"/>
          </p:cNvPicPr>
          <p:nvPr/>
        </p:nvPicPr>
        <p:blipFill rotWithShape="1">
          <a:blip r:embed="rId11"/>
          <a:srcRect l="3755" t="16920" r="3755" b="1354"/>
          <a:stretch/>
        </p:blipFill>
        <p:spPr>
          <a:xfrm>
            <a:off x="4713566" y="1826128"/>
            <a:ext cx="3679267" cy="2088232"/>
          </a:xfrm>
          <a:prstGeom prst="rect">
            <a:avLst/>
          </a:prstGeom>
        </p:spPr>
      </p:pic>
      <p:sp>
        <p:nvSpPr>
          <p:cNvPr id="14" name="Rectangle 13">
            <a:extLst>
              <a:ext uri="{FF2B5EF4-FFF2-40B4-BE49-F238E27FC236}">
                <a16:creationId xmlns:a16="http://schemas.microsoft.com/office/drawing/2014/main" id="{7D194923-CCBE-49F6-8ACB-9A4DBFE99570}"/>
              </a:ext>
            </a:extLst>
          </p:cNvPr>
          <p:cNvSpPr/>
          <p:nvPr/>
        </p:nvSpPr>
        <p:spPr>
          <a:xfrm>
            <a:off x="1107862" y="4800715"/>
            <a:ext cx="7424578" cy="307777"/>
          </a:xfrm>
          <a:prstGeom prst="rect">
            <a:avLst/>
          </a:prstGeom>
        </p:spPr>
        <p:txBody>
          <a:bodyPr wrap="square">
            <a:spAutoFit/>
          </a:bodyPr>
          <a:lstStyle/>
          <a:p>
            <a:pPr marL="228600" indent="-228600">
              <a:buAutoNum type="arabicParenBoth"/>
            </a:pPr>
            <a:r>
              <a:rPr lang="fr-FR" sz="700" dirty="0">
                <a:latin typeface="Calibri" panose="020F0502020204030204" pitchFamily="34" charset="0"/>
                <a:ea typeface="Calibri" panose="020F0502020204030204" pitchFamily="34" charset="0"/>
              </a:rPr>
              <a:t>Voir les cartes éligibles, les appareils compatibles et les autres conditions générales d’utilisation de la carte Visa Caisse d’Epargne sur les pages du site </a:t>
            </a:r>
            <a:r>
              <a:rPr lang="fr-FR" sz="700" dirty="0">
                <a:latin typeface="Calibri" panose="020F0502020204030204" pitchFamily="34" charset="0"/>
                <a:ea typeface="Calibri" panose="020F0502020204030204" pitchFamily="34" charset="0"/>
                <a:hlinkClick r:id="rId12"/>
              </a:rPr>
              <a:t>WWW.caisse-epargne.fr</a:t>
            </a:r>
            <a:r>
              <a:rPr lang="fr-FR" sz="700" dirty="0">
                <a:latin typeface="Calibri" panose="020F0502020204030204" pitchFamily="34" charset="0"/>
                <a:ea typeface="Calibri" panose="020F0502020204030204" pitchFamily="34" charset="0"/>
              </a:rPr>
              <a:t> (coût de connexion selon votre fournisseur d’accès Internet) dédiées à chacune de ces solutions. Certains commerçants disposent de terminaux de paiement appliquant des limites de montant.  </a:t>
            </a:r>
          </a:p>
        </p:txBody>
      </p:sp>
    </p:spTree>
    <p:extLst>
      <p:ext uri="{BB962C8B-B14F-4D97-AF65-F5344CB8AC3E}">
        <p14:creationId xmlns:p14="http://schemas.microsoft.com/office/powerpoint/2010/main" val="278894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Imag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475" y="0"/>
            <a:ext cx="4708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4573588"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dirty="0"/>
          </a:p>
        </p:txBody>
      </p:sp>
      <p:pic>
        <p:nvPicPr>
          <p:cNvPr id="10246"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0963" y="2568575"/>
            <a:ext cx="1890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898" y="1025525"/>
            <a:ext cx="32131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p:nvCxnSpPr>
        <p:spPr>
          <a:xfrm>
            <a:off x="1520825" y="2238375"/>
            <a:ext cx="148431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014413"/>
            <a:ext cx="36115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Pensées 13"/>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6">
            <a:duotone>
              <a:schemeClr val="accent1">
                <a:shade val="45000"/>
                <a:satMod val="135000"/>
              </a:schemeClr>
              <a:prstClr val="white"/>
            </a:duotone>
          </a:blip>
          <a:stretch>
            <a:fillRect/>
          </a:stretch>
        </p:blipFill>
        <p:spPr>
          <a:xfrm>
            <a:off x="7422678" y="134613"/>
            <a:ext cx="1320880" cy="953576"/>
          </a:xfrm>
          <a:prstGeom prst="rect">
            <a:avLst/>
          </a:prstGeom>
        </p:spPr>
      </p:pic>
      <p:pic>
        <p:nvPicPr>
          <p:cNvPr id="16" name="Image 15"/>
          <p:cNvPicPr>
            <a:picLocks noChangeAspect="1"/>
          </p:cNvPicPr>
          <p:nvPr/>
        </p:nvPicPr>
        <p:blipFill rotWithShape="1">
          <a:blip r:embed="rId7">
            <a:duotone>
              <a:schemeClr val="accent1">
                <a:shade val="45000"/>
                <a:satMod val="135000"/>
              </a:schemeClr>
              <a:prstClr val="white"/>
            </a:duotone>
          </a:blip>
          <a:srcRect t="65447" r="56388"/>
          <a:stretch/>
        </p:blipFill>
        <p:spPr>
          <a:xfrm>
            <a:off x="7731782" y="969551"/>
            <a:ext cx="501590" cy="381114"/>
          </a:xfrm>
          <a:prstGeom prst="rect">
            <a:avLst/>
          </a:prstGeom>
        </p:spPr>
      </p:pic>
      <p:pic>
        <p:nvPicPr>
          <p:cNvPr id="17" name="Image 16"/>
          <p:cNvPicPr>
            <a:picLocks noChangeAspect="1"/>
          </p:cNvPicPr>
          <p:nvPr/>
        </p:nvPicPr>
        <p:blipFill rotWithShape="1">
          <a:blip r:embed="rId8">
            <a:duotone>
              <a:schemeClr val="accent1">
                <a:shade val="45000"/>
                <a:satMod val="135000"/>
              </a:schemeClr>
              <a:prstClr val="white"/>
            </a:duotone>
          </a:blip>
          <a:srcRect l="40696" t="37765" r="42516" b="39709"/>
          <a:stretch/>
        </p:blipFill>
        <p:spPr>
          <a:xfrm>
            <a:off x="8589413" y="135031"/>
            <a:ext cx="408888" cy="408888"/>
          </a:xfrm>
          <a:prstGeom prst="rect">
            <a:avLst/>
          </a:prstGeom>
        </p:spPr>
      </p:pic>
      <p:pic>
        <p:nvPicPr>
          <p:cNvPr id="18" name="Image 17"/>
          <p:cNvPicPr>
            <a:picLocks noChangeAspect="1"/>
          </p:cNvPicPr>
          <p:nvPr/>
        </p:nvPicPr>
        <p:blipFill rotWithShape="1">
          <a:blip r:embed="rId7">
            <a:duotone>
              <a:schemeClr val="accent1">
                <a:shade val="45000"/>
                <a:satMod val="135000"/>
              </a:schemeClr>
              <a:prstClr val="white"/>
            </a:duotone>
          </a:blip>
          <a:srcRect r="51527" b="34866"/>
          <a:stretch/>
        </p:blipFill>
        <p:spPr>
          <a:xfrm rot="20326376">
            <a:off x="6928136" y="474302"/>
            <a:ext cx="476009" cy="613432"/>
          </a:xfrm>
          <a:prstGeom prst="rect">
            <a:avLst/>
          </a:prstGeom>
        </p:spPr>
      </p:pic>
      <p:pic>
        <p:nvPicPr>
          <p:cNvPr id="2" name="Image 1"/>
          <p:cNvPicPr>
            <a:picLocks noChangeAspect="1"/>
          </p:cNvPicPr>
          <p:nvPr/>
        </p:nvPicPr>
        <p:blipFill>
          <a:blip r:embed="rId9"/>
          <a:stretch>
            <a:fillRect/>
          </a:stretch>
        </p:blipFill>
        <p:spPr>
          <a:xfrm>
            <a:off x="142751" y="1289408"/>
            <a:ext cx="4307135" cy="542157"/>
          </a:xfrm>
          <a:prstGeom prst="rect">
            <a:avLst/>
          </a:prstGeom>
        </p:spPr>
      </p:pic>
      <p:pic>
        <p:nvPicPr>
          <p:cNvPr id="19" name="Image 18">
            <a:extLst>
              <a:ext uri="{FF2B5EF4-FFF2-40B4-BE49-F238E27FC236}">
                <a16:creationId xmlns:a16="http://schemas.microsoft.com/office/drawing/2014/main" id="{0ADB9298-D251-4E0E-BD7B-B53C92A8F4E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728154" y="4406660"/>
            <a:ext cx="1059158" cy="348090"/>
          </a:xfrm>
          <a:prstGeom prst="rect">
            <a:avLst/>
          </a:prstGeom>
        </p:spPr>
      </p:pic>
    </p:spTree>
    <p:extLst>
      <p:ext uri="{BB962C8B-B14F-4D97-AF65-F5344CB8AC3E}">
        <p14:creationId xmlns:p14="http://schemas.microsoft.com/office/powerpoint/2010/main" val="3849993851"/>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3AE51A1E-C478-4BAB-B657-9CA7337628C1}"/>
              </a:ext>
            </a:extLst>
          </p:cNvPr>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a:t>
            </a:r>
            <a:r>
              <a:rPr lang="fr-FR" sz="2000" b="1" dirty="0">
                <a:solidFill>
                  <a:srgbClr val="C00000"/>
                </a:solidFill>
                <a:latin typeface="Berlin Sans FB" panose="020E0602020502020306" pitchFamily="34" charset="0"/>
              </a:rPr>
              <a:t> </a:t>
            </a:r>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T TOUJOURS PLUS DE SERVICES UTILES ! (1/4)</a:t>
            </a:r>
          </a:p>
        </p:txBody>
      </p:sp>
      <p:sp>
        <p:nvSpPr>
          <p:cNvPr id="16" name="Rectangle 15">
            <a:extLst>
              <a:ext uri="{FF2B5EF4-FFF2-40B4-BE49-F238E27FC236}">
                <a16:creationId xmlns:a16="http://schemas.microsoft.com/office/drawing/2014/main" id="{A3E29FEF-26D3-4DED-8DE6-8564A18F1E33}"/>
              </a:ext>
            </a:extLst>
          </p:cNvPr>
          <p:cNvSpPr/>
          <p:nvPr/>
        </p:nvSpPr>
        <p:spPr>
          <a:xfrm>
            <a:off x="135459" y="339502"/>
            <a:ext cx="8282441" cy="430887"/>
          </a:xfrm>
          <a:prstGeom prst="rect">
            <a:avLst/>
          </a:prstGeom>
          <a:noFill/>
        </p:spPr>
        <p:txBody>
          <a:bodyPr wrap="square" rtlCol="0">
            <a:spAutoFit/>
          </a:bodyPr>
          <a:lstStyle/>
          <a:p>
            <a:r>
              <a:rPr lang="fr-FR" sz="1100" dirty="0">
                <a:latin typeface="Berlin Sans FB" panose="020E0602020502020306" pitchFamily="34" charset="0"/>
              </a:rPr>
              <a:t>Cliquez sur « Comptes » puis l’icone « Histogramme » pour analyser vos opérations en un instant grâce aux 4 fonctionnalités pour gérer ses comptes </a:t>
            </a:r>
          </a:p>
        </p:txBody>
      </p:sp>
      <p:pic>
        <p:nvPicPr>
          <p:cNvPr id="17" name="Image 16">
            <a:hlinkClick r:id="rId3" action="ppaction://hlinksldjump"/>
            <a:extLst>
              <a:ext uri="{FF2B5EF4-FFF2-40B4-BE49-F238E27FC236}">
                <a16:creationId xmlns:a16="http://schemas.microsoft.com/office/drawing/2014/main" id="{66AFC9BA-406B-4E4F-B47D-03EB919C7AC0}"/>
              </a:ext>
            </a:extLst>
          </p:cNvPr>
          <p:cNvPicPr>
            <a:picLocks noChangeAspect="1"/>
          </p:cNvPicPr>
          <p:nvPr/>
        </p:nvPicPr>
        <p:blipFill>
          <a:blip r:embed="rId4"/>
          <a:stretch>
            <a:fillRect/>
          </a:stretch>
        </p:blipFill>
        <p:spPr>
          <a:xfrm>
            <a:off x="83333" y="4731990"/>
            <a:ext cx="1032283" cy="330860"/>
          </a:xfrm>
          <a:prstGeom prst="rect">
            <a:avLst/>
          </a:prstGeom>
        </p:spPr>
      </p:pic>
      <p:pic>
        <p:nvPicPr>
          <p:cNvPr id="18" name="Picture 2">
            <a:extLst>
              <a:ext uri="{FF2B5EF4-FFF2-40B4-BE49-F238E27FC236}">
                <a16:creationId xmlns:a16="http://schemas.microsoft.com/office/drawing/2014/main" id="{D6A5358E-99D9-447D-BEF4-A2F1A1E340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a:extLst>
              <a:ext uri="{FF2B5EF4-FFF2-40B4-BE49-F238E27FC236}">
                <a16:creationId xmlns:a16="http://schemas.microsoft.com/office/drawing/2014/main" id="{0477C387-4856-4264-95D9-CEF29D5CDC9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5770" t="2834" r="4530" b="4465"/>
          <a:stretch/>
        </p:blipFill>
        <p:spPr>
          <a:xfrm>
            <a:off x="3658102" y="739612"/>
            <a:ext cx="1852362" cy="3960000"/>
          </a:xfrm>
          <a:prstGeom prst="roundRect">
            <a:avLst>
              <a:gd name="adj" fmla="val 11342"/>
            </a:avLst>
          </a:prstGeom>
          <a:solidFill>
            <a:srgbClr val="FFFFFF">
              <a:shade val="85000"/>
            </a:srgbClr>
          </a:solidFill>
          <a:ln>
            <a:noFill/>
          </a:ln>
          <a:effectLst/>
        </p:spPr>
      </p:pic>
      <p:pic>
        <p:nvPicPr>
          <p:cNvPr id="2050" name="Picture 2">
            <a:extLst>
              <a:ext uri="{FF2B5EF4-FFF2-40B4-BE49-F238E27FC236}">
                <a16:creationId xmlns:a16="http://schemas.microsoft.com/office/drawing/2014/main" id="{A3CABB9D-32C5-46EB-B1CF-B62F0B4F3A0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2188"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22" name="Espace réservé du numéro de diapositive 1">
            <a:extLst>
              <a:ext uri="{FF2B5EF4-FFF2-40B4-BE49-F238E27FC236}">
                <a16:creationId xmlns:a16="http://schemas.microsoft.com/office/drawing/2014/main" id="{032CE481-F235-4152-AA49-BCED1A72E828}"/>
              </a:ext>
            </a:extLst>
          </p:cNvPr>
          <p:cNvSpPr txBox="1">
            <a:spLocks/>
          </p:cNvSpPr>
          <p:nvPr/>
        </p:nvSpPr>
        <p:spPr>
          <a:xfrm>
            <a:off x="6553200" y="4767263"/>
            <a:ext cx="2133600" cy="273844"/>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19D0A2-BBF5-4B7E-A646-CBE7ACEBDC00}" type="slidenum">
              <a:rPr lang="fr-FR" smtClean="0"/>
              <a:pPr/>
              <a:t>30</a:t>
            </a:fld>
            <a:endParaRPr lang="fr-FR"/>
          </a:p>
        </p:txBody>
      </p:sp>
      <p:sp>
        <p:nvSpPr>
          <p:cNvPr id="23" name="Rectangle 22">
            <a:extLst>
              <a:ext uri="{FF2B5EF4-FFF2-40B4-BE49-F238E27FC236}">
                <a16:creationId xmlns:a16="http://schemas.microsoft.com/office/drawing/2014/main" id="{48AE4D81-268D-4D8C-9D5D-01E341E5E278}"/>
              </a:ext>
            </a:extLst>
          </p:cNvPr>
          <p:cNvSpPr/>
          <p:nvPr/>
        </p:nvSpPr>
        <p:spPr>
          <a:xfrm>
            <a:off x="4045773" y="1355234"/>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BF289587-D284-4DF1-B16D-2CC7FB814078}"/>
              </a:ext>
            </a:extLst>
          </p:cNvPr>
          <p:cNvPicPr>
            <a:picLocks noChangeAspect="1"/>
          </p:cNvPicPr>
          <p:nvPr/>
        </p:nvPicPr>
        <p:blipFill>
          <a:blip r:embed="rId8"/>
          <a:stretch>
            <a:fillRect/>
          </a:stretch>
        </p:blipFill>
        <p:spPr>
          <a:xfrm>
            <a:off x="3665464" y="739612"/>
            <a:ext cx="1843553" cy="3960000"/>
          </a:xfrm>
          <a:prstGeom prst="roundRect">
            <a:avLst>
              <a:gd name="adj" fmla="val 11342"/>
            </a:avLst>
          </a:prstGeom>
          <a:solidFill>
            <a:srgbClr val="FFFFFF">
              <a:shade val="85000"/>
            </a:srgbClr>
          </a:solidFill>
          <a:ln>
            <a:noFill/>
          </a:ln>
          <a:effectLst/>
        </p:spPr>
      </p:pic>
      <p:pic>
        <p:nvPicPr>
          <p:cNvPr id="15" name="Picture 2">
            <a:extLst>
              <a:ext uri="{FF2B5EF4-FFF2-40B4-BE49-F238E27FC236}">
                <a16:creationId xmlns:a16="http://schemas.microsoft.com/office/drawing/2014/main" id="{F0BBCDD2-CC8B-4B4F-ACB9-3CD66ABE73F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862"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28" name="Rectangle 27">
            <a:extLst>
              <a:ext uri="{FF2B5EF4-FFF2-40B4-BE49-F238E27FC236}">
                <a16:creationId xmlns:a16="http://schemas.microsoft.com/office/drawing/2014/main" id="{87918000-3645-42FC-AC9A-E52F83DF1F24}"/>
              </a:ext>
            </a:extLst>
          </p:cNvPr>
          <p:cNvSpPr/>
          <p:nvPr/>
        </p:nvSpPr>
        <p:spPr>
          <a:xfrm>
            <a:off x="4023837" y="1908438"/>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25">
            <a:extLst>
              <a:ext uri="{FF2B5EF4-FFF2-40B4-BE49-F238E27FC236}">
                <a16:creationId xmlns:a16="http://schemas.microsoft.com/office/drawing/2014/main" id="{1DDCB37B-584B-40B5-9990-3B067C5E5AAF}"/>
              </a:ext>
            </a:extLst>
          </p:cNvPr>
          <p:cNvPicPr>
            <a:picLocks noChangeAspect="1"/>
          </p:cNvPicPr>
          <p:nvPr/>
        </p:nvPicPr>
        <p:blipFill>
          <a:blip r:embed="rId9"/>
          <a:stretch>
            <a:fillRect/>
          </a:stretch>
        </p:blipFill>
        <p:spPr>
          <a:xfrm>
            <a:off x="3664877" y="739612"/>
            <a:ext cx="1814247" cy="3960000"/>
          </a:xfrm>
          <a:prstGeom prst="roundRect">
            <a:avLst>
              <a:gd name="adj" fmla="val 11342"/>
            </a:avLst>
          </a:prstGeom>
          <a:solidFill>
            <a:srgbClr val="FFFFFF">
              <a:shade val="85000"/>
            </a:srgbClr>
          </a:solidFill>
          <a:ln>
            <a:noFill/>
          </a:ln>
          <a:effectLst/>
        </p:spPr>
      </p:pic>
      <p:pic>
        <p:nvPicPr>
          <p:cNvPr id="20" name="Picture 2">
            <a:extLst>
              <a:ext uri="{FF2B5EF4-FFF2-40B4-BE49-F238E27FC236}">
                <a16:creationId xmlns:a16="http://schemas.microsoft.com/office/drawing/2014/main" id="{8E512BA1-E193-47C8-85ED-0EA9F9C825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862"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29" name="Rectangle 28">
            <a:extLst>
              <a:ext uri="{FF2B5EF4-FFF2-40B4-BE49-F238E27FC236}">
                <a16:creationId xmlns:a16="http://schemas.microsoft.com/office/drawing/2014/main" id="{A872F13B-6B9F-443A-AE93-A1C2DF3CDC22}"/>
              </a:ext>
            </a:extLst>
          </p:cNvPr>
          <p:cNvSpPr/>
          <p:nvPr/>
        </p:nvSpPr>
        <p:spPr>
          <a:xfrm>
            <a:off x="4049621" y="2455697"/>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504CCCAC-559B-49FE-A3B9-FF894932D20A}"/>
              </a:ext>
            </a:extLst>
          </p:cNvPr>
          <p:cNvPicPr>
            <a:picLocks noChangeAspect="1"/>
          </p:cNvPicPr>
          <p:nvPr/>
        </p:nvPicPr>
        <p:blipFill>
          <a:blip r:embed="rId10"/>
          <a:stretch>
            <a:fillRect/>
          </a:stretch>
        </p:blipFill>
        <p:spPr>
          <a:xfrm>
            <a:off x="3671363" y="739612"/>
            <a:ext cx="1816514" cy="3960000"/>
          </a:xfrm>
          <a:prstGeom prst="roundRect">
            <a:avLst>
              <a:gd name="adj" fmla="val 11342"/>
            </a:avLst>
          </a:prstGeom>
          <a:solidFill>
            <a:srgbClr val="FFFFFF">
              <a:shade val="85000"/>
            </a:srgbClr>
          </a:solidFill>
          <a:ln>
            <a:noFill/>
          </a:ln>
          <a:effectLst/>
        </p:spPr>
      </p:pic>
      <p:pic>
        <p:nvPicPr>
          <p:cNvPr id="21" name="Picture 2">
            <a:extLst>
              <a:ext uri="{FF2B5EF4-FFF2-40B4-BE49-F238E27FC236}">
                <a16:creationId xmlns:a16="http://schemas.microsoft.com/office/drawing/2014/main" id="{403038C1-700B-4BB2-BE10-CCF26EC5D95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0223"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30" name="Rectangle 29">
            <a:extLst>
              <a:ext uri="{FF2B5EF4-FFF2-40B4-BE49-F238E27FC236}">
                <a16:creationId xmlns:a16="http://schemas.microsoft.com/office/drawing/2014/main" id="{F65065B0-6F39-4ED5-BC7D-6992E066139B}"/>
              </a:ext>
            </a:extLst>
          </p:cNvPr>
          <p:cNvSpPr/>
          <p:nvPr/>
        </p:nvSpPr>
        <p:spPr>
          <a:xfrm>
            <a:off x="4045523" y="2996178"/>
            <a:ext cx="1329884"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1" name="Picture 3">
            <a:extLst>
              <a:ext uri="{FF2B5EF4-FFF2-40B4-BE49-F238E27FC236}">
                <a16:creationId xmlns:a16="http://schemas.microsoft.com/office/drawing/2014/main" id="{A0DD1DF3-8155-4840-9E6D-F7F112FC1A1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57862" y="739612"/>
            <a:ext cx="1828276" cy="3960000"/>
          </a:xfrm>
          <a:prstGeom prst="roundRect">
            <a:avLst>
              <a:gd name="adj" fmla="val 113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62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500"/>
                                  </p:stCondLst>
                                  <p:childTnLst>
                                    <p:set>
                                      <p:cBhvr>
                                        <p:cTn id="31" dur="1" fill="hold">
                                          <p:stCondLst>
                                            <p:cond delay="0"/>
                                          </p:stCondLst>
                                        </p:cTn>
                                        <p:tgtEl>
                                          <p:spTgt spid="2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50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 E</a:t>
            </a:r>
            <a:r>
              <a:rPr lang="fr-FR" sz="2000" b="1" dirty="0">
                <a:latin typeface="Berlin Sans FB" panose="020E0602020502020306" pitchFamily="34" charset="0"/>
              </a:rPr>
              <a:t>T TOUJOURS PLUS DE SERVICES UTILES ! (2/4)</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31</a:t>
            </a:fld>
            <a:endParaRPr lang="fr-FR"/>
          </a:p>
        </p:txBody>
      </p:sp>
      <p:sp>
        <p:nvSpPr>
          <p:cNvPr id="14" name="Rectangle 13"/>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Cliquez sur l’onglet « Plus » puis « Assurances » pour visualiser l’ensemble de vos contrats et déclarer un sinistre</a:t>
            </a:r>
          </a:p>
        </p:txBody>
      </p:sp>
      <p:pic>
        <p:nvPicPr>
          <p:cNvPr id="15" name="Image 14">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7" name="Picture 2">
            <a:extLst>
              <a:ext uri="{FF2B5EF4-FFF2-40B4-BE49-F238E27FC236}">
                <a16:creationId xmlns:a16="http://schemas.microsoft.com/office/drawing/2014/main" id="{1E52055C-E146-43F5-B7B0-93AC20C128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age 22">
            <a:extLst>
              <a:ext uri="{FF2B5EF4-FFF2-40B4-BE49-F238E27FC236}">
                <a16:creationId xmlns:a16="http://schemas.microsoft.com/office/drawing/2014/main" id="{D13C3CAB-054B-40A5-8749-1C851673F6B5}"/>
              </a:ext>
            </a:extLst>
          </p:cNvPr>
          <p:cNvPicPr>
            <a:picLocks noChangeAspect="1"/>
          </p:cNvPicPr>
          <p:nvPr/>
        </p:nvPicPr>
        <p:blipFill rotWithShape="1">
          <a:blip r:embed="rId6"/>
          <a:srcRect b="503"/>
          <a:stretch/>
        </p:blipFill>
        <p:spPr>
          <a:xfrm>
            <a:off x="3668442" y="721142"/>
            <a:ext cx="1835073" cy="3960000"/>
          </a:xfrm>
          <a:prstGeom prst="roundRect">
            <a:avLst>
              <a:gd name="adj" fmla="val 7719"/>
            </a:avLst>
          </a:prstGeom>
          <a:solidFill>
            <a:srgbClr val="FFFFFF">
              <a:shade val="85000"/>
            </a:srgbClr>
          </a:solidFill>
          <a:ln>
            <a:noFill/>
          </a:ln>
          <a:effectLst/>
        </p:spPr>
      </p:pic>
      <p:sp>
        <p:nvSpPr>
          <p:cNvPr id="10" name="Rectangle 9">
            <a:extLst>
              <a:ext uri="{FF2B5EF4-FFF2-40B4-BE49-F238E27FC236}">
                <a16:creationId xmlns:a16="http://schemas.microsoft.com/office/drawing/2014/main" id="{F2E7E191-715A-4CFB-8FA2-8C8AECFD4154}"/>
              </a:ext>
            </a:extLst>
          </p:cNvPr>
          <p:cNvSpPr/>
          <p:nvPr/>
        </p:nvSpPr>
        <p:spPr>
          <a:xfrm>
            <a:off x="3716172" y="2787774"/>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B01BD97B-3D0E-4B56-814B-03FA9E4DB121}"/>
              </a:ext>
            </a:extLst>
          </p:cNvPr>
          <p:cNvPicPr>
            <a:picLocks noChangeAspect="1"/>
          </p:cNvPicPr>
          <p:nvPr/>
        </p:nvPicPr>
        <p:blipFill rotWithShape="1">
          <a:blip r:embed="rId7"/>
          <a:srcRect t="466" b="1"/>
          <a:stretch/>
        </p:blipFill>
        <p:spPr>
          <a:xfrm>
            <a:off x="3672414" y="736382"/>
            <a:ext cx="1816166" cy="3960000"/>
          </a:xfrm>
          <a:prstGeom prst="roundRect">
            <a:avLst>
              <a:gd name="adj" fmla="val 7719"/>
            </a:avLst>
          </a:prstGeom>
          <a:solidFill>
            <a:srgbClr val="FFFFFF">
              <a:shade val="85000"/>
            </a:srgbClr>
          </a:solidFill>
          <a:ln>
            <a:noFill/>
          </a:ln>
          <a:effectLst/>
        </p:spPr>
      </p:pic>
      <p:sp>
        <p:nvSpPr>
          <p:cNvPr id="11" name="Rectangle 10">
            <a:extLst>
              <a:ext uri="{FF2B5EF4-FFF2-40B4-BE49-F238E27FC236}">
                <a16:creationId xmlns:a16="http://schemas.microsoft.com/office/drawing/2014/main" id="{1A989364-5A99-4306-B67E-8A61DC9FEC4B}"/>
              </a:ext>
            </a:extLst>
          </p:cNvPr>
          <p:cNvSpPr/>
          <p:nvPr/>
        </p:nvSpPr>
        <p:spPr>
          <a:xfrm>
            <a:off x="3724669" y="2227941"/>
            <a:ext cx="1711656" cy="439803"/>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0F34DBE-DC2C-4D4F-943B-9BFE9772A515}"/>
              </a:ext>
            </a:extLst>
          </p:cNvPr>
          <p:cNvPicPr>
            <a:picLocks noChangeAspect="1"/>
          </p:cNvPicPr>
          <p:nvPr/>
        </p:nvPicPr>
        <p:blipFill rotWithShape="1">
          <a:blip r:embed="rId8"/>
          <a:srcRect t="372"/>
          <a:stretch/>
        </p:blipFill>
        <p:spPr>
          <a:xfrm>
            <a:off x="3659511" y="721142"/>
            <a:ext cx="1838728"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99979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 E</a:t>
            </a:r>
            <a:r>
              <a:rPr lang="fr-FR" sz="2000" b="1" dirty="0">
                <a:latin typeface="Berlin Sans FB" panose="020E0602020502020306" pitchFamily="34" charset="0"/>
              </a:rPr>
              <a:t>T TOUJOURS PLUS DE SERVICES UTILES ! (3/4)</a:t>
            </a: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32</a:t>
            </a:fld>
            <a:endParaRPr lang="fr-FR"/>
          </a:p>
        </p:txBody>
      </p:sp>
      <p:sp>
        <p:nvSpPr>
          <p:cNvPr id="14" name="Rectangle 13"/>
          <p:cNvSpPr/>
          <p:nvPr/>
        </p:nvSpPr>
        <p:spPr>
          <a:xfrm>
            <a:off x="135458" y="339502"/>
            <a:ext cx="7028829" cy="261610"/>
          </a:xfrm>
          <a:prstGeom prst="rect">
            <a:avLst/>
          </a:prstGeom>
          <a:noFill/>
        </p:spPr>
        <p:txBody>
          <a:bodyPr wrap="square" rtlCol="0">
            <a:spAutoFit/>
          </a:bodyPr>
          <a:lstStyle/>
          <a:p>
            <a:r>
              <a:rPr lang="fr-FR" sz="1100" dirty="0">
                <a:latin typeface="Berlin Sans FB" panose="020E0602020502020306" pitchFamily="34" charset="0"/>
              </a:rPr>
              <a:t>Cliquez sur l’onglet « Virement » puis « Virement international en devise » pour transférer de l’argent vers l'étranger</a:t>
            </a:r>
          </a:p>
        </p:txBody>
      </p:sp>
      <p:pic>
        <p:nvPicPr>
          <p:cNvPr id="15" name="Image 14">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17" name="Picture 2">
            <a:extLst>
              <a:ext uri="{FF2B5EF4-FFF2-40B4-BE49-F238E27FC236}">
                <a16:creationId xmlns:a16="http://schemas.microsoft.com/office/drawing/2014/main" id="{1E52055C-E146-43F5-B7B0-93AC20C128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age 9">
            <a:extLst>
              <a:ext uri="{FF2B5EF4-FFF2-40B4-BE49-F238E27FC236}">
                <a16:creationId xmlns:a16="http://schemas.microsoft.com/office/drawing/2014/main" id="{7A2E3645-A883-43DE-A137-78B71FF094D2}"/>
              </a:ext>
            </a:extLst>
          </p:cNvPr>
          <p:cNvPicPr>
            <a:picLocks noChangeAspect="1"/>
          </p:cNvPicPr>
          <p:nvPr/>
        </p:nvPicPr>
        <p:blipFill rotWithShape="1">
          <a:blip r:embed="rId6"/>
          <a:srcRect l="20" t="654" b="1"/>
          <a:stretch/>
        </p:blipFill>
        <p:spPr>
          <a:xfrm>
            <a:off x="3646470" y="732337"/>
            <a:ext cx="1851061" cy="3960000"/>
          </a:xfrm>
          <a:prstGeom prst="roundRect">
            <a:avLst>
              <a:gd name="adj" fmla="val 7719"/>
            </a:avLst>
          </a:prstGeom>
          <a:solidFill>
            <a:srgbClr val="FFFFFF">
              <a:shade val="85000"/>
            </a:srgbClr>
          </a:solidFill>
          <a:ln>
            <a:noFill/>
          </a:ln>
          <a:effectLst/>
        </p:spPr>
      </p:pic>
      <p:sp>
        <p:nvSpPr>
          <p:cNvPr id="9" name="Rectangle 8">
            <a:extLst>
              <a:ext uri="{FF2B5EF4-FFF2-40B4-BE49-F238E27FC236}">
                <a16:creationId xmlns:a16="http://schemas.microsoft.com/office/drawing/2014/main" id="{7BE11237-83DC-4DD8-8DAF-089832B02881}"/>
              </a:ext>
            </a:extLst>
          </p:cNvPr>
          <p:cNvSpPr/>
          <p:nvPr/>
        </p:nvSpPr>
        <p:spPr>
          <a:xfrm>
            <a:off x="3716172" y="2531028"/>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5F2E550D-0341-446F-B543-5699AF022C40}"/>
              </a:ext>
            </a:extLst>
          </p:cNvPr>
          <p:cNvPicPr>
            <a:picLocks noChangeAspect="1"/>
          </p:cNvPicPr>
          <p:nvPr/>
        </p:nvPicPr>
        <p:blipFill rotWithShape="1">
          <a:blip r:embed="rId7"/>
          <a:srcRect t="655" r="1895" b="655"/>
          <a:stretch/>
        </p:blipFill>
        <p:spPr>
          <a:xfrm>
            <a:off x="3655496" y="739711"/>
            <a:ext cx="1833009" cy="3960000"/>
          </a:xfrm>
          <a:prstGeom prst="roundRect">
            <a:avLst>
              <a:gd name="adj" fmla="val 7719"/>
            </a:avLst>
          </a:prstGeom>
          <a:solidFill>
            <a:srgbClr val="FFFFFF">
              <a:shade val="85000"/>
            </a:srgbClr>
          </a:solidFill>
          <a:ln>
            <a:noFill/>
          </a:ln>
          <a:effectLst/>
        </p:spPr>
      </p:pic>
    </p:spTree>
    <p:extLst>
      <p:ext uri="{BB962C8B-B14F-4D97-AF65-F5344CB8AC3E}">
        <p14:creationId xmlns:p14="http://schemas.microsoft.com/office/powerpoint/2010/main" val="223263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D19D0A2-BBF5-4B7E-A646-CBE7ACEBDC00}" type="slidenum">
              <a:rPr lang="fr-FR" smtClean="0"/>
              <a:t>33</a:t>
            </a:fld>
            <a:endParaRPr lang="fr-FR"/>
          </a:p>
        </p:txBody>
      </p:sp>
      <p:sp>
        <p:nvSpPr>
          <p:cNvPr id="3" name="ZoneTexte 2"/>
          <p:cNvSpPr txBox="1"/>
          <p:nvPr/>
        </p:nvSpPr>
        <p:spPr>
          <a:xfrm>
            <a:off x="135459" y="33667"/>
            <a:ext cx="7460879" cy="400110"/>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a:t>
            </a:r>
            <a:r>
              <a:rPr lang="fr-FR" sz="2000" b="1" dirty="0">
                <a:solidFill>
                  <a:srgbClr val="C00000"/>
                </a:solidFill>
                <a:latin typeface="Berlin Sans FB" panose="020E0602020502020306" pitchFamily="34" charset="0"/>
              </a:rPr>
              <a:t> </a:t>
            </a:r>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T TOUJOURS PLUS DE SERVICES UTILES ! (4/4)</a:t>
            </a:r>
          </a:p>
        </p:txBody>
      </p:sp>
      <p:pic>
        <p:nvPicPr>
          <p:cNvPr id="23" name="Image 22">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pic>
        <p:nvPicPr>
          <p:cNvPr id="22" name="Picture 2">
            <a:extLst>
              <a:ext uri="{FF2B5EF4-FFF2-40B4-BE49-F238E27FC236}">
                <a16:creationId xmlns:a16="http://schemas.microsoft.com/office/drawing/2014/main" id="{0D894752-1986-4781-B0B3-C171260582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251593" y="63981"/>
            <a:ext cx="849725" cy="279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Image 28">
            <a:extLst>
              <a:ext uri="{FF2B5EF4-FFF2-40B4-BE49-F238E27FC236}">
                <a16:creationId xmlns:a16="http://schemas.microsoft.com/office/drawing/2014/main" id="{D580F56D-1227-40AD-84D2-B5627ECDCE4F}"/>
              </a:ext>
            </a:extLst>
          </p:cNvPr>
          <p:cNvPicPr>
            <a:picLocks noChangeAspect="1"/>
          </p:cNvPicPr>
          <p:nvPr/>
        </p:nvPicPr>
        <p:blipFill rotWithShape="1">
          <a:blip r:embed="rId6"/>
          <a:srcRect t="519"/>
          <a:stretch/>
        </p:blipFill>
        <p:spPr>
          <a:xfrm>
            <a:off x="3645209" y="746499"/>
            <a:ext cx="1853583" cy="3960000"/>
          </a:xfrm>
          <a:prstGeom prst="roundRect">
            <a:avLst>
              <a:gd name="adj" fmla="val 7719"/>
            </a:avLst>
          </a:prstGeom>
          <a:solidFill>
            <a:srgbClr val="FFFFFF">
              <a:shade val="85000"/>
            </a:srgbClr>
          </a:solidFill>
          <a:ln>
            <a:noFill/>
          </a:ln>
          <a:effectLst/>
        </p:spPr>
      </p:pic>
      <p:sp>
        <p:nvSpPr>
          <p:cNvPr id="32" name="Rectangle 31">
            <a:extLst>
              <a:ext uri="{FF2B5EF4-FFF2-40B4-BE49-F238E27FC236}">
                <a16:creationId xmlns:a16="http://schemas.microsoft.com/office/drawing/2014/main" id="{A2BB9FC8-2ECC-41D4-86EB-BAC764081A92}"/>
              </a:ext>
            </a:extLst>
          </p:cNvPr>
          <p:cNvSpPr/>
          <p:nvPr/>
        </p:nvSpPr>
        <p:spPr>
          <a:xfrm>
            <a:off x="135458" y="339502"/>
            <a:ext cx="8613006" cy="261610"/>
          </a:xfrm>
          <a:prstGeom prst="rect">
            <a:avLst/>
          </a:prstGeom>
          <a:noFill/>
        </p:spPr>
        <p:txBody>
          <a:bodyPr wrap="square" rtlCol="0">
            <a:spAutoFit/>
          </a:bodyPr>
          <a:lstStyle/>
          <a:p>
            <a:r>
              <a:rPr lang="fr-FR" sz="1100" dirty="0">
                <a:latin typeface="Berlin Sans FB" panose="020E0602020502020306" pitchFamily="34" charset="0"/>
              </a:rPr>
              <a:t>Dans « Contact » visualisez les agences et distributeurs les plus proches ou accédez à une FAQ complète sur nos services de Banque A Distance</a:t>
            </a:r>
          </a:p>
        </p:txBody>
      </p:sp>
      <p:sp>
        <p:nvSpPr>
          <p:cNvPr id="8" name="Rectangle 7">
            <a:extLst>
              <a:ext uri="{FF2B5EF4-FFF2-40B4-BE49-F238E27FC236}">
                <a16:creationId xmlns:a16="http://schemas.microsoft.com/office/drawing/2014/main" id="{E7C38067-5436-4238-8A5A-75BC9D3F8687}"/>
              </a:ext>
            </a:extLst>
          </p:cNvPr>
          <p:cNvSpPr/>
          <p:nvPr/>
        </p:nvSpPr>
        <p:spPr>
          <a:xfrm>
            <a:off x="3716172" y="2168695"/>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9A0EC5E-9633-4BE4-8748-E6678AF2AEE4}"/>
              </a:ext>
            </a:extLst>
          </p:cNvPr>
          <p:cNvSpPr/>
          <p:nvPr/>
        </p:nvSpPr>
        <p:spPr>
          <a:xfrm>
            <a:off x="3716172" y="3472265"/>
            <a:ext cx="1711656" cy="232105"/>
          </a:xfrm>
          <a:prstGeom prst="rect">
            <a:avLst/>
          </a:prstGeom>
          <a:solidFill>
            <a:srgbClr val="CC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0050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05594" cy="5143500"/>
          </a:xfrm>
          <a:prstGeom prst="rect">
            <a:avLst/>
          </a:prstGeom>
        </p:spPr>
      </p:pic>
      <p:sp>
        <p:nvSpPr>
          <p:cNvPr id="4" name="Rectangle 3"/>
          <p:cNvSpPr/>
          <p:nvPr/>
        </p:nvSpPr>
        <p:spPr>
          <a:xfrm>
            <a:off x="4570200" y="0"/>
            <a:ext cx="4573800" cy="51435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1139" y="2035699"/>
            <a:ext cx="1890000" cy="536051"/>
          </a:xfrm>
          <a:prstGeom prst="rect">
            <a:avLst/>
          </a:prstGeom>
        </p:spPr>
      </p:pic>
      <p:pic>
        <p:nvPicPr>
          <p:cNvPr id="7" name="Image 6">
            <a:extLst>
              <a:ext uri="{FF2B5EF4-FFF2-40B4-BE49-F238E27FC236}">
                <a16:creationId xmlns:a16="http://schemas.microsoft.com/office/drawing/2014/main" id="{2F418C97-8E18-4233-A636-B8BFBB6B869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378787" y="3507854"/>
            <a:ext cx="1059158" cy="348090"/>
          </a:xfrm>
          <a:prstGeom prst="rect">
            <a:avLst/>
          </a:prstGeom>
        </p:spPr>
      </p:pic>
      <p:sp>
        <p:nvSpPr>
          <p:cNvPr id="6" name="Rectangle 5">
            <a:extLst>
              <a:ext uri="{FF2B5EF4-FFF2-40B4-BE49-F238E27FC236}">
                <a16:creationId xmlns:a16="http://schemas.microsoft.com/office/drawing/2014/main" id="{08A3AA1D-D3EF-4341-ADCA-7BAB739BE5EE}"/>
              </a:ext>
            </a:extLst>
          </p:cNvPr>
          <p:cNvSpPr/>
          <p:nvPr/>
        </p:nvSpPr>
        <p:spPr>
          <a:xfrm>
            <a:off x="4622367" y="4193094"/>
            <a:ext cx="4572000" cy="200055"/>
          </a:xfrm>
          <a:prstGeom prst="rect">
            <a:avLst/>
          </a:prstGeom>
        </p:spPr>
        <p:txBody>
          <a:bodyPr wrap="square">
            <a:spAutoFit/>
          </a:bodyPr>
          <a:lstStyle/>
          <a:p>
            <a:pPr algn="ctr"/>
            <a:r>
              <a:rPr lang="fr-FR" sz="700" dirty="0">
                <a:latin typeface="Calibri" panose="020F0502020204030204" pitchFamily="34" charset="0"/>
                <a:ea typeface="Calibri" panose="020F0502020204030204" pitchFamily="34" charset="0"/>
              </a:rPr>
              <a:t>Document à caractère promotionnel et pédagogique</a:t>
            </a:r>
          </a:p>
        </p:txBody>
      </p:sp>
      <p:sp>
        <p:nvSpPr>
          <p:cNvPr id="10" name="Rectangle 6">
            <a:extLst>
              <a:ext uri="{FF2B5EF4-FFF2-40B4-BE49-F238E27FC236}">
                <a16:creationId xmlns:a16="http://schemas.microsoft.com/office/drawing/2014/main" id="{1DFB0043-2F48-4EFB-B27E-1CFCAA225360}"/>
              </a:ext>
            </a:extLst>
          </p:cNvPr>
          <p:cNvSpPr>
            <a:spLocks noChangeArrowheads="1"/>
          </p:cNvSpPr>
          <p:nvPr/>
        </p:nvSpPr>
        <p:spPr bwMode="auto">
          <a:xfrm>
            <a:off x="4283968" y="4415503"/>
            <a:ext cx="4752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fr-FR" altLang="fr-FR" sz="700" b="1" dirty="0">
                <a:solidFill>
                  <a:schemeClr val="tx1">
                    <a:lumMod val="75000"/>
                    <a:lumOff val="25000"/>
                  </a:schemeClr>
                </a:solidFill>
                <a:latin typeface="Arial" panose="020B0604020202020204" pitchFamily="34" charset="0"/>
                <a:cs typeface="Calibri" panose="020F0502020204030204" pitchFamily="34" charset="0"/>
              </a:rPr>
              <a:t>Caisse d’Epargne et de Prévoyance Grand Est Europe</a:t>
            </a:r>
            <a:r>
              <a:rPr lang="fr-FR" altLang="fr-FR" sz="700" dirty="0">
                <a:solidFill>
                  <a:schemeClr val="tx1">
                    <a:lumMod val="75000"/>
                    <a:lumOff val="25000"/>
                  </a:schemeClr>
                </a:solidFill>
                <a:latin typeface="Arial" panose="020B0604020202020204" pitchFamily="34" charset="0"/>
                <a:cs typeface="Calibri" panose="020F0502020204030204" pitchFamily="34" charset="0"/>
              </a:rPr>
              <a:t>, Banque coopérative régie par les articles L.512-85 et suivants du Code Monétaire et Financier, société anonyme à Directoire et Conseil d’Orientation et de Surveillance au capital de 681.876.700 € - siège social à STRASBOURG (67100), 1, avenue du Rhin - 775 618 622  RCS STRASBOURG - immatriculée à l’ORIAS sous le n° 07 004 738</a:t>
            </a:r>
          </a:p>
          <a:p>
            <a:pPr algn="just">
              <a:spcBef>
                <a:spcPct val="0"/>
              </a:spcBef>
              <a:buFontTx/>
              <a:buNone/>
            </a:pPr>
            <a:r>
              <a:rPr lang="fr-FR" altLang="fr-FR" sz="700" dirty="0">
                <a:solidFill>
                  <a:schemeClr val="tx1">
                    <a:lumMod val="75000"/>
                    <a:lumOff val="25000"/>
                  </a:schemeClr>
                </a:solidFill>
                <a:latin typeface="Arial" panose="020B0604020202020204" pitchFamily="34" charset="0"/>
                <a:cs typeface="Calibri" panose="020F0502020204030204" pitchFamily="34" charset="0"/>
              </a:rPr>
              <a:t>Crédits photo: </a:t>
            </a:r>
            <a:r>
              <a:rPr lang="fr-FR" altLang="fr-FR" sz="700" dirty="0" err="1">
                <a:solidFill>
                  <a:schemeClr val="tx1">
                    <a:lumMod val="75000"/>
                    <a:lumOff val="25000"/>
                  </a:schemeClr>
                </a:solidFill>
                <a:latin typeface="Arial" panose="020B0604020202020204" pitchFamily="34" charset="0"/>
                <a:cs typeface="Calibri" panose="020F0502020204030204" pitchFamily="34" charset="0"/>
              </a:rPr>
              <a:t>Istock</a:t>
            </a:r>
            <a:r>
              <a:rPr lang="fr-FR" altLang="fr-FR" sz="700" dirty="0">
                <a:solidFill>
                  <a:schemeClr val="tx1">
                    <a:lumMod val="75000"/>
                    <a:lumOff val="25000"/>
                  </a:schemeClr>
                </a:solidFill>
                <a:latin typeface="Arial" panose="020B0604020202020204" pitchFamily="34" charset="0"/>
                <a:cs typeface="Calibri" panose="020F0502020204030204" pitchFamily="34" charset="0"/>
              </a:rPr>
              <a:t>, </a:t>
            </a:r>
            <a:r>
              <a:rPr lang="fr-FR" altLang="fr-FR" sz="700" dirty="0" err="1">
                <a:solidFill>
                  <a:schemeClr val="tx1">
                    <a:lumMod val="75000"/>
                    <a:lumOff val="25000"/>
                  </a:schemeClr>
                </a:solidFill>
                <a:latin typeface="Arial" panose="020B0604020202020204" pitchFamily="34" charset="0"/>
                <a:cs typeface="Calibri" panose="020F0502020204030204" pitchFamily="34" charset="0"/>
              </a:rPr>
              <a:t>Freepik</a:t>
            </a:r>
            <a:r>
              <a:rPr lang="fr-FR" altLang="fr-FR" sz="700" dirty="0">
                <a:solidFill>
                  <a:schemeClr val="tx1">
                    <a:lumMod val="75000"/>
                    <a:lumOff val="25000"/>
                  </a:schemeClr>
                </a:solidFill>
                <a:latin typeface="Arial" panose="020B0604020202020204" pitchFamily="34" charset="0"/>
                <a:cs typeface="Calibri" panose="020F0502020204030204" pitchFamily="34" charset="0"/>
              </a:rPr>
              <a:t>, </a:t>
            </a:r>
            <a:r>
              <a:rPr lang="fr-FR" altLang="fr-FR" sz="700" dirty="0" err="1">
                <a:solidFill>
                  <a:schemeClr val="tx1">
                    <a:lumMod val="75000"/>
                    <a:lumOff val="25000"/>
                  </a:schemeClr>
                </a:solidFill>
                <a:latin typeface="Arial" panose="020B0604020202020204" pitchFamily="34" charset="0"/>
                <a:cs typeface="Calibri" panose="020F0502020204030204" pitchFamily="34" charset="0"/>
              </a:rPr>
              <a:t>IconArchive</a:t>
            </a:r>
            <a:endParaRPr lang="fr-FR" altLang="fr-FR" sz="700" dirty="0">
              <a:solidFill>
                <a:schemeClr val="tx1">
                  <a:lumMod val="75000"/>
                  <a:lumOff val="25000"/>
                </a:schemeClr>
              </a:solidFill>
              <a:latin typeface="Arial" panose="020B0604020202020204" pitchFamily="34" charset="0"/>
              <a:cs typeface="Calibri" panose="020F0502020204030204" pitchFamily="34" charset="0"/>
            </a:endParaRPr>
          </a:p>
          <a:p>
            <a:pPr algn="r">
              <a:spcBef>
                <a:spcPct val="0"/>
              </a:spcBef>
              <a:buFontTx/>
              <a:buNone/>
            </a:pPr>
            <a:r>
              <a:rPr lang="fr-FR" altLang="fr-FR" sz="700" dirty="0">
                <a:solidFill>
                  <a:schemeClr val="tx1">
                    <a:lumMod val="75000"/>
                    <a:lumOff val="25000"/>
                  </a:schemeClr>
                </a:solidFill>
                <a:latin typeface="Arial" panose="020B0604020202020204" pitchFamily="34" charset="0"/>
                <a:cs typeface="Calibri" panose="020F0502020204030204" pitchFamily="34" charset="0"/>
              </a:rPr>
              <a:t>Juin 2022</a:t>
            </a:r>
            <a:endParaRPr lang="fr-FR" altLang="fr-FR" sz="900" dirty="0">
              <a:solidFill>
                <a:schemeClr val="tx1">
                  <a:lumMod val="75000"/>
                  <a:lumOff val="25000"/>
                </a:schemeClr>
              </a:solidFill>
              <a:cs typeface="Calibri" panose="020F0502020204030204" pitchFamily="34" charset="0"/>
            </a:endParaRPr>
          </a:p>
        </p:txBody>
      </p:sp>
      <p:cxnSp>
        <p:nvCxnSpPr>
          <p:cNvPr id="11" name="Connecteur droit 10">
            <a:extLst>
              <a:ext uri="{FF2B5EF4-FFF2-40B4-BE49-F238E27FC236}">
                <a16:creationId xmlns:a16="http://schemas.microsoft.com/office/drawing/2014/main" id="{6741FCC2-6A6F-42DE-B93B-FE3A71B48029}"/>
              </a:ext>
            </a:extLst>
          </p:cNvPr>
          <p:cNvCxnSpPr/>
          <p:nvPr/>
        </p:nvCxnSpPr>
        <p:spPr>
          <a:xfrm>
            <a:off x="4860925" y="4392613"/>
            <a:ext cx="4103688"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5688117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10810</TotalTime>
  <Words>1472</Words>
  <Application>Microsoft Office PowerPoint</Application>
  <PresentationFormat>Affichage à l'écran (16:9)</PresentationFormat>
  <Paragraphs>180</Paragraphs>
  <Slides>34</Slides>
  <Notes>19</Notes>
  <HiddenSlides>11</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34</vt:i4>
      </vt:variant>
    </vt:vector>
  </HeadingPairs>
  <TitlesOfParts>
    <vt:vector size="41" baseType="lpstr">
      <vt:lpstr>Arial</vt:lpstr>
      <vt:lpstr>Arial Narrow</vt:lpstr>
      <vt:lpstr>Bahnschrift SemiBold Condensed</vt:lpstr>
      <vt:lpstr>Berlin Sans FB</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A6702071</dc:creator>
  <cp:lastModifiedBy>VALENTIN Valerie [CEGEE]</cp:lastModifiedBy>
  <cp:revision>441</cp:revision>
  <cp:lastPrinted>2019-09-13T12:39:51Z</cp:lastPrinted>
  <dcterms:created xsi:type="dcterms:W3CDTF">2019-08-12T12:46:08Z</dcterms:created>
  <dcterms:modified xsi:type="dcterms:W3CDTF">2022-06-02T14:10:31Z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helene.dolt@cegee.caisse-epargne.fr</vt:lpwstr>
  </property>
  <property fmtid="{D5CDD505-2E9C-101B-9397-08002B2CF9AE}" pid="5" name="MSIP_Label_48a19f0c-bea1-442e-a475-ed109d9ec508_SetDate">
    <vt:lpwstr>2020-02-11T09:23:30.7052977Z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