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448" r:id="rId2"/>
    <p:sldId id="373" r:id="rId3"/>
    <p:sldId id="423" r:id="rId4"/>
    <p:sldId id="438" r:id="rId5"/>
    <p:sldId id="425" r:id="rId6"/>
    <p:sldId id="437" r:id="rId7"/>
    <p:sldId id="393" r:id="rId8"/>
    <p:sldId id="450" r:id="rId9"/>
    <p:sldId id="426" r:id="rId10"/>
    <p:sldId id="451" r:id="rId11"/>
    <p:sldId id="427" r:id="rId12"/>
    <p:sldId id="452" r:id="rId13"/>
    <p:sldId id="428" r:id="rId14"/>
    <p:sldId id="453" r:id="rId15"/>
    <p:sldId id="429" r:id="rId16"/>
    <p:sldId id="454" r:id="rId17"/>
    <p:sldId id="430" r:id="rId18"/>
    <p:sldId id="455" r:id="rId19"/>
    <p:sldId id="431" r:id="rId20"/>
    <p:sldId id="456" r:id="rId21"/>
    <p:sldId id="433" r:id="rId22"/>
    <p:sldId id="439" r:id="rId23"/>
    <p:sldId id="457" r:id="rId24"/>
    <p:sldId id="432" r:id="rId25"/>
    <p:sldId id="458" r:id="rId26"/>
    <p:sldId id="447" r:id="rId27"/>
    <p:sldId id="459" r:id="rId28"/>
    <p:sldId id="435" r:id="rId29"/>
    <p:sldId id="460" r:id="rId30"/>
    <p:sldId id="461" r:id="rId31"/>
    <p:sldId id="440" r:id="rId32"/>
    <p:sldId id="464" r:id="rId33"/>
    <p:sldId id="443" r:id="rId34"/>
    <p:sldId id="449" r:id="rId35"/>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93CDDD"/>
    <a:srgbClr val="FFF3EF"/>
    <a:srgbClr val="FFCC00"/>
    <a:srgbClr val="FFFFFF"/>
    <a:srgbClr val="FF7C80"/>
    <a:srgbClr val="FF000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90" autoAdjust="0"/>
    <p:restoredTop sz="93517" autoAdjust="0"/>
  </p:normalViewPr>
  <p:slideViewPr>
    <p:cSldViewPr>
      <p:cViewPr varScale="1">
        <p:scale>
          <a:sx n="110" d="100"/>
          <a:sy n="110" d="100"/>
        </p:scale>
        <p:origin x="120" y="372"/>
      </p:cViewPr>
      <p:guideLst>
        <p:guide orient="horz" pos="162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B452E08-F801-4BDB-B120-EAE5021278DC}" type="datetimeFigureOut">
              <a:rPr lang="fr-FR" smtClean="0"/>
              <a:t>02/06/2022</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67455595-9C85-4354-9EE5-6BFE0B45B858}" type="slidenum">
              <a:rPr lang="fr-FR" smtClean="0"/>
              <a:t>‹N°›</a:t>
            </a:fld>
            <a:endParaRPr lang="fr-FR"/>
          </a:p>
        </p:txBody>
      </p:sp>
    </p:spTree>
    <p:extLst>
      <p:ext uri="{BB962C8B-B14F-4D97-AF65-F5344CB8AC3E}">
        <p14:creationId xmlns:p14="http://schemas.microsoft.com/office/powerpoint/2010/main" val="4068804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support.apple.com/fr-fr/HT208531"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www.samsung.com/fr/apps/samsung-pay/"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a:t>
            </a:r>
            <a:r>
              <a:rPr lang="fr-FR" baseline="0" dirty="0"/>
              <a:t> est possible de se connecter à sa Banque A Distance via </a:t>
            </a:r>
            <a:endParaRPr lang="fr-FR" dirty="0"/>
          </a:p>
          <a:p>
            <a:pPr marL="171450" indent="-171450">
              <a:buFontTx/>
              <a:buChar char="-"/>
            </a:pPr>
            <a:r>
              <a:rPr lang="fr-FR" dirty="0"/>
              <a:t>Un ordinateur portable en se connectant à Direct Ecureuil</a:t>
            </a:r>
            <a:r>
              <a:rPr lang="fr-FR" baseline="0" dirty="0"/>
              <a:t> Internet (</a:t>
            </a:r>
            <a:r>
              <a:rPr lang="fr-FR" dirty="0"/>
              <a:t>DEI) </a:t>
            </a:r>
          </a:p>
          <a:p>
            <a:pPr marL="171450" indent="-171450">
              <a:buFontTx/>
              <a:buChar char="-"/>
            </a:pPr>
            <a:r>
              <a:rPr lang="fr-FR" baseline="0" dirty="0"/>
              <a:t>Un smartphone en se connectant à l’application </a:t>
            </a:r>
            <a:r>
              <a:rPr lang="fr-FR" baseline="0" dirty="0" err="1"/>
              <a:t>Banxo</a:t>
            </a:r>
            <a:r>
              <a:rPr lang="fr-FR" baseline="0" dirty="0"/>
              <a:t> (Google Play pour les Android, App </a:t>
            </a:r>
            <a:r>
              <a:rPr lang="fr-FR" baseline="0" dirty="0" err="1"/>
              <a:t>Strore</a:t>
            </a:r>
            <a:r>
              <a:rPr lang="fr-FR" baseline="0" dirty="0"/>
              <a:t> pour les Apple, App </a:t>
            </a:r>
            <a:r>
              <a:rPr lang="fr-FR" baseline="0" dirty="0" err="1"/>
              <a:t>Gallery</a:t>
            </a:r>
            <a:r>
              <a:rPr lang="fr-FR" baseline="0" dirty="0"/>
              <a:t> pour les </a:t>
            </a:r>
            <a:r>
              <a:rPr lang="fr-FR" dirty="0"/>
              <a:t>Huawei et Honor)</a:t>
            </a:r>
            <a:endParaRPr lang="fr-FR" baseline="0" dirty="0"/>
          </a:p>
          <a:p>
            <a:pPr marL="171450" indent="-171450">
              <a:buFontTx/>
              <a:buChar char="-"/>
            </a:pPr>
            <a:endParaRPr lang="fr-FR" baseline="0" dirty="0"/>
          </a:p>
          <a:p>
            <a:pPr marL="0" indent="0">
              <a:buFontTx/>
              <a:buNone/>
            </a:pPr>
            <a:r>
              <a:rPr lang="fr-FR" baseline="0" dirty="0"/>
              <a:t>Il est également possible de se connecter à une tablette en passant soit par DEI soit par l’application. </a:t>
            </a: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3</a:t>
            </a:fld>
            <a:endParaRPr lang="fr-FR"/>
          </a:p>
        </p:txBody>
      </p:sp>
    </p:spTree>
    <p:extLst>
      <p:ext uri="{BB962C8B-B14F-4D97-AF65-F5344CB8AC3E}">
        <p14:creationId xmlns:p14="http://schemas.microsoft.com/office/powerpoint/2010/main" val="2582449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deuxième Directive Européenne sur les Services de Paiements, appelée "DSP2", a conduit à définir de nouvelles normes de sécurité en Europe concernant l'accès à distance à vos services bancaires (via les applications mobiles, les sites internet,...), et leur utilisation (modification des plafonds carte, ajout de compte bénéficiaire de virement...).</a:t>
            </a:r>
          </a:p>
          <a:p>
            <a:r>
              <a:rPr lang="fr-FR" dirty="0"/>
              <a:t>Ainsi, progressivement depuis 2019, toutes les banques ont mis en place une nouvelle manière pour leurs clients, plus sécurisée, de se connecter à leurs différents services et applications.</a:t>
            </a:r>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5</a:t>
            </a:fld>
            <a:endParaRPr lang="fr-FR"/>
          </a:p>
        </p:txBody>
      </p:sp>
    </p:spTree>
    <p:extLst>
      <p:ext uri="{BB962C8B-B14F-4D97-AF65-F5344CB8AC3E}">
        <p14:creationId xmlns:p14="http://schemas.microsoft.com/office/powerpoint/2010/main" val="1095537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7</a:t>
            </a:fld>
            <a:endParaRPr lang="fr-FR"/>
          </a:p>
        </p:txBody>
      </p:sp>
    </p:spTree>
    <p:extLst>
      <p:ext uri="{BB962C8B-B14F-4D97-AF65-F5344CB8AC3E}">
        <p14:creationId xmlns:p14="http://schemas.microsoft.com/office/powerpoint/2010/main" val="1131464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Berlin Sans FB" panose="020E0602020502020306" pitchFamily="34" charset="0"/>
              </a:rPr>
              <a:t>Ces informations sont essentielles pour faciliter votre relation au quotidien avec votre banque.</a:t>
            </a:r>
            <a:r>
              <a:rPr lang="fr-FR" sz="1200" baseline="0" dirty="0">
                <a:latin typeface="Berlin Sans FB" panose="020E0602020502020306" pitchFamily="34" charset="0"/>
              </a:rPr>
              <a:t> </a:t>
            </a:r>
            <a:r>
              <a:rPr lang="fr-FR" sz="1200" dirty="0">
                <a:latin typeface="Berlin Sans FB" panose="020E0602020502020306" pitchFamily="34" charset="0"/>
              </a:rPr>
              <a:t>Retrouvez et modifiez vos informations personnelles directement depuis vos espaces en ligne. </a:t>
            </a:r>
            <a:r>
              <a:rPr lang="fr-FR" sz="1200" baseline="0" dirty="0">
                <a:latin typeface="Berlin Sans FB" panose="020E0602020502020306" pitchFamily="34" charset="0"/>
              </a:rPr>
              <a:t>I</a:t>
            </a:r>
            <a:r>
              <a:rPr lang="fr-FR" baseline="0" dirty="0"/>
              <a:t>l est possible de modifier </a:t>
            </a:r>
            <a:r>
              <a:rPr lang="fr-FR" b="1" baseline="0" dirty="0"/>
              <a:t>l’adresse email </a:t>
            </a:r>
            <a:r>
              <a:rPr lang="fr-FR" b="0" baseline="0" dirty="0"/>
              <a:t>et </a:t>
            </a:r>
            <a:r>
              <a:rPr lang="fr-FR" baseline="0" dirty="0"/>
              <a:t>le </a:t>
            </a:r>
            <a:r>
              <a:rPr lang="fr-FR" b="1" baseline="0" dirty="0"/>
              <a:t>téléphone fixe </a:t>
            </a:r>
            <a:r>
              <a:rPr lang="fr-FR" b="0" baseline="0" dirty="0"/>
              <a:t>en toute autonomie ainsi que les </a:t>
            </a:r>
            <a:r>
              <a:rPr lang="fr-FR" b="1" baseline="0" dirty="0"/>
              <a:t>communications commerciales</a:t>
            </a:r>
            <a:r>
              <a:rPr lang="fr-FR" b="0" baseline="0" dirty="0"/>
              <a:t> (</a:t>
            </a:r>
            <a:r>
              <a:rPr lang="fr-FR" b="0" baseline="0" dirty="0" err="1"/>
              <a:t>opt’in</a:t>
            </a:r>
            <a:r>
              <a:rPr lang="fr-FR" b="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baseline="0" dirty="0"/>
              <a:t>N.B : d’ici fin 2022, la modification du téléphone mobile en </a:t>
            </a:r>
            <a:r>
              <a:rPr lang="fr-FR" b="0" baseline="0" dirty="0" err="1"/>
              <a:t>selfcare</a:t>
            </a:r>
            <a:r>
              <a:rPr lang="fr-FR" b="0" baseline="0" dirty="0"/>
              <a:t> devrait être - à nouveau - possible. </a:t>
            </a:r>
            <a:endParaRPr lang="fr-FR" b="0" dirty="0"/>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9</a:t>
            </a:fld>
            <a:endParaRPr lang="fr-FR"/>
          </a:p>
        </p:txBody>
      </p:sp>
    </p:spTree>
    <p:extLst>
      <p:ext uri="{BB962C8B-B14F-4D97-AF65-F5344CB8AC3E}">
        <p14:creationId xmlns:p14="http://schemas.microsoft.com/office/powerpoint/2010/main" val="727250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0" dirty="0">
                <a:solidFill>
                  <a:schemeClr val="tx1">
                    <a:lumMod val="75000"/>
                    <a:lumOff val="25000"/>
                  </a:schemeClr>
                </a:solidFill>
                <a:cs typeface="Arial"/>
              </a:rPr>
              <a:t>Grâce à l’appli, on peut </a:t>
            </a:r>
            <a:r>
              <a:rPr lang="fr-FR" sz="1200" b="1" kern="0" dirty="0">
                <a:solidFill>
                  <a:schemeClr val="tx1">
                    <a:lumMod val="75000"/>
                    <a:lumOff val="25000"/>
                  </a:schemeClr>
                </a:solidFill>
                <a:cs typeface="Arial"/>
              </a:rPr>
              <a:t>rester en contact </a:t>
            </a:r>
            <a:r>
              <a:rPr lang="fr-FR" sz="1200" kern="0" dirty="0">
                <a:solidFill>
                  <a:schemeClr val="tx1">
                    <a:lumMod val="75000"/>
                    <a:lumOff val="25000"/>
                  </a:schemeClr>
                </a:solidFill>
                <a:cs typeface="Arial"/>
              </a:rPr>
              <a:t>avec sa banque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aseline="0" dirty="0">
                <a:latin typeface="Berlin Sans FB" panose="020E0602020502020306" pitchFamily="34" charset="0"/>
              </a:rPr>
              <a:t>En cliquant sur « Contact » puis le nom de votre conseiller, vous avez la possibilité de le </a:t>
            </a:r>
            <a:r>
              <a:rPr lang="fr-FR" sz="1200" b="1" baseline="0" dirty="0">
                <a:latin typeface="Berlin Sans FB" panose="020E0602020502020306" pitchFamily="34" charset="0"/>
              </a:rPr>
              <a:t>contacter directement par email, par téléphone ou de prendre rendez-vous en ligne </a:t>
            </a:r>
            <a:r>
              <a:rPr lang="fr-FR" sz="1200" baseline="0" dirty="0">
                <a:latin typeface="Berlin Sans FB" panose="020E0602020502020306" pitchFamily="34" charset="0"/>
              </a:rPr>
              <a:t>(en face à face, par téléphone ou en </a:t>
            </a:r>
            <a:r>
              <a:rPr lang="fr-FR" sz="1200" baseline="0" dirty="0" err="1">
                <a:latin typeface="Berlin Sans FB" panose="020E0602020502020306" pitchFamily="34" charset="0"/>
              </a:rPr>
              <a:t>visio</a:t>
            </a:r>
            <a:r>
              <a:rPr lang="fr-FR" sz="1200" baseline="0" dirty="0">
                <a:latin typeface="Berlin Sans FB" panose="020E0602020502020306"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baseline="0" dirty="0">
                <a:latin typeface="Berlin Sans FB" panose="020E0602020502020306" pitchFamily="34" charset="0"/>
              </a:rPr>
              <a:t>H</a:t>
            </a:r>
            <a:r>
              <a:rPr lang="fr-FR" sz="1200" b="1" dirty="0">
                <a:latin typeface="Berlin Sans FB" panose="020E0602020502020306" pitchFamily="34" charset="0"/>
              </a:rPr>
              <a:t>oraires</a:t>
            </a:r>
            <a:r>
              <a:rPr lang="fr-FR" sz="1200" dirty="0">
                <a:latin typeface="Berlin Sans FB" panose="020E0602020502020306" pitchFamily="34" charset="0"/>
              </a:rPr>
              <a:t> d’ouvertures, </a:t>
            </a:r>
            <a:r>
              <a:rPr lang="fr-FR" sz="1200" b="1" dirty="0">
                <a:latin typeface="Berlin Sans FB" panose="020E0602020502020306" pitchFamily="34" charset="0"/>
              </a:rPr>
              <a:t>adresse</a:t>
            </a:r>
            <a:r>
              <a:rPr lang="fr-FR" sz="1200" dirty="0">
                <a:latin typeface="Berlin Sans FB" panose="020E0602020502020306" pitchFamily="34" charset="0"/>
              </a:rPr>
              <a:t>… retrouvez également tous les renseignements de votre agence</a:t>
            </a:r>
            <a:r>
              <a:rPr lang="fr-FR" sz="1200" baseline="0" dirty="0">
                <a:latin typeface="Berlin Sans FB" panose="020E0602020502020306"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11</a:t>
            </a:fld>
            <a:endParaRPr lang="fr-FR"/>
          </a:p>
        </p:txBody>
      </p:sp>
    </p:spTree>
    <p:extLst>
      <p:ext uri="{BB962C8B-B14F-4D97-AF65-F5344CB8AC3E}">
        <p14:creationId xmlns:p14="http://schemas.microsoft.com/office/powerpoint/2010/main" val="2033938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Berlin Sans FB" panose="020E0602020502020306" pitchFamily="34" charset="0"/>
              </a:rPr>
              <a:t>Gardez un œil sur l’ensemble de vos comptes : solde, opérations en cours, recherches sur des opérations. </a:t>
            </a:r>
            <a:endParaRPr lang="fr-FR" sz="1200" dirty="0">
              <a:solidFill>
                <a:schemeClr val="tx1">
                  <a:lumMod val="75000"/>
                  <a:lumOff val="25000"/>
                </a:schemeClr>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latin typeface="Berlin Sans FB" panose="020E0602020502020306" pitchFamily="34" charset="0"/>
              </a:rPr>
              <a:t>Cliquez sur un </a:t>
            </a:r>
            <a:r>
              <a:rPr lang="fr-FR" sz="1200" b="1" dirty="0">
                <a:latin typeface="Berlin Sans FB" panose="020E0602020502020306" pitchFamily="34" charset="0"/>
              </a:rPr>
              <a:t>compte</a:t>
            </a:r>
            <a:r>
              <a:rPr lang="fr-FR" sz="1200" dirty="0">
                <a:latin typeface="Berlin Sans FB" panose="020E0602020502020306" pitchFamily="34" charset="0"/>
              </a:rPr>
              <a:t> pour afficher les dernières opérations réalisées puis c</a:t>
            </a:r>
            <a:r>
              <a:rPr lang="fr-FR" dirty="0"/>
              <a:t>liquez sur </a:t>
            </a:r>
            <a:r>
              <a:rPr lang="fr-FR" b="1" dirty="0"/>
              <a:t>à venir</a:t>
            </a:r>
            <a:r>
              <a:rPr lang="fr-FR" b="1" baseline="0" dirty="0"/>
              <a:t> </a:t>
            </a:r>
            <a:r>
              <a:rPr lang="fr-FR" baseline="0" dirty="0"/>
              <a:t>pour visualiser l’ensemble des prélèvements à venir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aseline="0" dirty="0"/>
              <a:t>Cliquez sur </a:t>
            </a:r>
            <a:r>
              <a:rPr lang="fr-FR" b="1" baseline="0" dirty="0"/>
              <a:t>encours carte(s) </a:t>
            </a:r>
            <a:r>
              <a:rPr lang="fr-FR" baseline="0" dirty="0"/>
              <a:t>pour visualiser les paiements effectués avec votre carte à débit différé. </a:t>
            </a:r>
          </a:p>
          <a:p>
            <a:endParaRPr lang="fr-FR"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CC0000"/>
                </a:solidFill>
                <a:effectLst>
                  <a:outerShdw blurRad="38100" dist="38100" dir="2700000" algn="tl">
                    <a:srgbClr val="000000">
                      <a:alpha val="43137"/>
                    </a:srgbClr>
                  </a:outerShdw>
                </a:effectLst>
                <a:latin typeface="Berlin Sans FB" panose="020E0602020502020306" pitchFamily="34" charset="0"/>
              </a:rPr>
              <a:t>Astuces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CC0000"/>
                </a:solidFill>
                <a:effectLst>
                  <a:outerShdw blurRad="38100" dist="38100" dir="2700000" algn="tl">
                    <a:srgbClr val="000000">
                      <a:alpha val="43137"/>
                    </a:srgbClr>
                  </a:outerShdw>
                </a:effectLst>
                <a:latin typeface="Berlin Sans FB" panose="020E0602020502020306" pitchFamily="34" charset="0"/>
              </a:rPr>
              <a:t>- Pour consulter une opération précise, cliquez sur la loupe dans le menu haut et saisissez votre recherche. </a:t>
            </a:r>
            <a:r>
              <a:rPr lang="fr-FR" sz="1200" kern="0" dirty="0">
                <a:solidFill>
                  <a:schemeClr val="tx1">
                    <a:lumMod val="75000"/>
                    <a:lumOff val="25000"/>
                  </a:schemeClr>
                </a:solidFill>
                <a:effectLst>
                  <a:outerShdw blurRad="38100" dist="38100" dir="2700000" algn="tl">
                    <a:srgbClr val="000000">
                      <a:alpha val="43137"/>
                    </a:srgbClr>
                  </a:outerShdw>
                </a:effectLst>
                <a:latin typeface="Berlin Sans FB" panose="020E0602020502020306" pitchFamily="34" charset="0"/>
                <a:cs typeface="Arial"/>
              </a:rPr>
              <a:t>Un h</a:t>
            </a:r>
            <a:r>
              <a:rPr lang="fr-FR" sz="1200" kern="0" dirty="0">
                <a:solidFill>
                  <a:schemeClr val="tx1">
                    <a:lumMod val="75000"/>
                    <a:lumOff val="25000"/>
                  </a:schemeClr>
                </a:solidFill>
                <a:cs typeface="Arial"/>
              </a:rPr>
              <a:t>istorique</a:t>
            </a:r>
            <a:r>
              <a:rPr lang="fr-FR" sz="1200" b="1" kern="0" dirty="0">
                <a:solidFill>
                  <a:schemeClr val="tx1">
                    <a:lumMod val="75000"/>
                    <a:lumOff val="25000"/>
                  </a:schemeClr>
                </a:solidFill>
                <a:cs typeface="Arial"/>
              </a:rPr>
              <a:t> </a:t>
            </a:r>
            <a:r>
              <a:rPr lang="fr-FR" sz="1200" kern="0" dirty="0">
                <a:solidFill>
                  <a:schemeClr val="tx1">
                    <a:lumMod val="75000"/>
                    <a:lumOff val="25000"/>
                  </a:schemeClr>
                </a:solidFill>
                <a:cs typeface="Arial"/>
              </a:rPr>
              <a:t>des opés de </a:t>
            </a:r>
            <a:r>
              <a:rPr lang="fr-FR" sz="1200" b="1" kern="0" dirty="0">
                <a:solidFill>
                  <a:schemeClr val="tx1">
                    <a:lumMod val="75000"/>
                    <a:lumOff val="25000"/>
                  </a:schemeClr>
                </a:solidFill>
                <a:cs typeface="Arial"/>
              </a:rPr>
              <a:t>2 ans !</a:t>
            </a:r>
            <a:endParaRPr lang="fr-FR" sz="1200" kern="0" dirty="0">
              <a:solidFill>
                <a:schemeClr val="tx1">
                  <a:lumMod val="75000"/>
                  <a:lumOff val="25000"/>
                </a:schemeClr>
              </a:solidFill>
              <a:cs typeface="Arial"/>
            </a:endParaRPr>
          </a:p>
          <a:p>
            <a:r>
              <a:rPr lang="fr-FR" sz="1200" dirty="0">
                <a:solidFill>
                  <a:srgbClr val="CC0000"/>
                </a:solidFill>
                <a:effectLst>
                  <a:outerShdw blurRad="38100" dist="38100" dir="2700000" algn="tl">
                    <a:srgbClr val="000000">
                      <a:alpha val="43137"/>
                    </a:srgbClr>
                  </a:outerShdw>
                </a:effectLst>
                <a:latin typeface="Berlin Sans FB" panose="020E0602020502020306" pitchFamily="34" charset="0"/>
              </a:rPr>
              <a:t>- Possible de </a:t>
            </a:r>
            <a:r>
              <a:rPr lang="fr-FR" sz="1200" b="1" dirty="0">
                <a:solidFill>
                  <a:srgbClr val="CC0000"/>
                </a:solidFill>
                <a:effectLst>
                  <a:outerShdw blurRad="38100" dist="38100" dir="2700000" algn="tl">
                    <a:srgbClr val="000000">
                      <a:alpha val="43137"/>
                    </a:srgbClr>
                  </a:outerShdw>
                </a:effectLst>
                <a:latin typeface="Berlin Sans FB" panose="020E0602020502020306" pitchFamily="34" charset="0"/>
              </a:rPr>
              <a:t>pointer</a:t>
            </a:r>
            <a:r>
              <a:rPr lang="fr-FR" sz="1200" dirty="0">
                <a:solidFill>
                  <a:srgbClr val="CC0000"/>
                </a:solidFill>
                <a:effectLst>
                  <a:outerShdw blurRad="38100" dist="38100" dir="2700000" algn="tl">
                    <a:srgbClr val="000000">
                      <a:alpha val="43137"/>
                    </a:srgbClr>
                  </a:outerShdw>
                </a:effectLst>
                <a:latin typeface="Berlin Sans FB" panose="020E0602020502020306" pitchFamily="34" charset="0"/>
              </a:rPr>
              <a:t> ses opérations en restant appuyé avec son doigt longtemps sur l’opération en question, une coche verte sera alors visible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CC0000"/>
                </a:solidFill>
                <a:effectLst>
                  <a:outerShdw blurRad="38100" dist="38100" dir="2700000" algn="tl">
                    <a:srgbClr val="000000">
                      <a:alpha val="43137"/>
                    </a:srgbClr>
                  </a:outerShdw>
                </a:effectLst>
                <a:latin typeface="Berlin Sans FB" panose="020E0602020502020306" pitchFamily="34" charset="0"/>
              </a:rPr>
              <a:t>- </a:t>
            </a:r>
            <a:r>
              <a:rPr lang="fr-FR" sz="1200" b="0" kern="0" dirty="0">
                <a:solidFill>
                  <a:schemeClr val="tx1">
                    <a:lumMod val="75000"/>
                    <a:lumOff val="25000"/>
                  </a:schemeClr>
                </a:solidFill>
                <a:cs typeface="Arial"/>
              </a:rPr>
              <a:t>Possible de </a:t>
            </a:r>
            <a:r>
              <a:rPr lang="fr-FR" sz="1200" b="1" kern="0" dirty="0">
                <a:solidFill>
                  <a:schemeClr val="tx1">
                    <a:lumMod val="75000"/>
                    <a:lumOff val="25000"/>
                  </a:schemeClr>
                </a:solidFill>
                <a:cs typeface="Arial"/>
              </a:rPr>
              <a:t>catégoriser les dépenses</a:t>
            </a:r>
            <a:r>
              <a:rPr lang="fr-FR" sz="1200" kern="0" dirty="0">
                <a:solidFill>
                  <a:schemeClr val="tx1">
                    <a:lumMod val="75000"/>
                    <a:lumOff val="25000"/>
                  </a:schemeClr>
                </a:solidFill>
                <a:cs typeface="Arial"/>
              </a:rPr>
              <a:t>, permet de mieux gérer son budget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0" dirty="0">
              <a:solidFill>
                <a:schemeClr val="tx1">
                  <a:lumMod val="75000"/>
                  <a:lumOff val="25000"/>
                </a:schemeClr>
              </a:solidFill>
              <a:effectLst>
                <a:outerShdw blurRad="38100" dist="38100" dir="2700000" algn="tl">
                  <a:srgbClr val="000000">
                    <a:alpha val="43137"/>
                  </a:srgbClr>
                </a:outerShdw>
              </a:effectLst>
              <a:latin typeface="Berlin Sans FB" panose="020E0602020502020306" pitchFamily="34" charset="0"/>
              <a:cs typeface="Arial"/>
            </a:endParaRPr>
          </a:p>
          <a:p>
            <a:r>
              <a:rPr lang="fr-FR" sz="1200" dirty="0">
                <a:solidFill>
                  <a:schemeClr val="tx1">
                    <a:lumMod val="75000"/>
                    <a:lumOff val="25000"/>
                  </a:schemeClr>
                </a:solidFill>
              </a:rPr>
              <a:t>Tous les comptes sur </a:t>
            </a:r>
            <a:r>
              <a:rPr lang="fr-FR" sz="1200" b="1" dirty="0">
                <a:solidFill>
                  <a:schemeClr val="tx1">
                    <a:lumMod val="75000"/>
                    <a:lumOff val="25000"/>
                  </a:schemeClr>
                </a:solidFill>
              </a:rPr>
              <a:t>1 seul écran </a:t>
            </a:r>
            <a:r>
              <a:rPr lang="fr-FR" sz="1200" b="0" dirty="0">
                <a:solidFill>
                  <a:schemeClr val="tx1">
                    <a:lumMod val="75000"/>
                    <a:lumOff val="25000"/>
                  </a:schemeClr>
                </a:solidFill>
              </a:rPr>
              <a:t>: comptes, épargne, placements financiers … ! Et même les </a:t>
            </a:r>
            <a:r>
              <a:rPr lang="fr-FR" sz="1200" dirty="0">
                <a:solidFill>
                  <a:schemeClr val="tx1">
                    <a:lumMod val="75000"/>
                    <a:lumOff val="25000"/>
                  </a:schemeClr>
                </a:solidFill>
              </a:rPr>
              <a:t>comptes détenus dans </a:t>
            </a:r>
            <a:r>
              <a:rPr lang="fr-FR" sz="1200" b="1" dirty="0">
                <a:solidFill>
                  <a:schemeClr val="tx1">
                    <a:lumMod val="75000"/>
                    <a:lumOff val="25000"/>
                  </a:schemeClr>
                </a:solidFill>
              </a:rPr>
              <a:t>d’autres banques </a:t>
            </a:r>
            <a:r>
              <a:rPr lang="fr-FR" sz="1200" b="0" dirty="0">
                <a:solidFill>
                  <a:schemeClr val="tx1">
                    <a:lumMod val="75000"/>
                    <a:lumOff val="25000"/>
                  </a:schemeClr>
                </a:solidFill>
              </a:rPr>
              <a:t>grâce au </a:t>
            </a:r>
            <a:r>
              <a:rPr lang="fr-FR" sz="1200" dirty="0">
                <a:solidFill>
                  <a:schemeClr val="tx1">
                    <a:lumMod val="75000"/>
                    <a:lumOff val="25000"/>
                  </a:schemeClr>
                </a:solidFill>
              </a:rPr>
              <a:t>service agrégateur de compte.</a:t>
            </a:r>
          </a:p>
          <a:p>
            <a:r>
              <a:rPr lang="fr-FR" sz="1200" b="0" dirty="0">
                <a:solidFill>
                  <a:schemeClr val="tx1">
                    <a:lumMod val="75000"/>
                    <a:lumOff val="25000"/>
                  </a:schemeClr>
                </a:solidFill>
              </a:rPr>
              <a:t>Vous pouvez également gérer en toute autonomie vos contrats d’assurance vie et réaliser des versements complémentaires, gérer vos versements programmés, modifier la répartition des investissements …</a:t>
            </a:r>
            <a:endParaRPr lang="fr-FR" b="0"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13</a:t>
            </a:fld>
            <a:endParaRPr lang="fr-FR"/>
          </a:p>
        </p:txBody>
      </p:sp>
    </p:spTree>
    <p:extLst>
      <p:ext uri="{BB962C8B-B14F-4D97-AF65-F5344CB8AC3E}">
        <p14:creationId xmlns:p14="http://schemas.microsoft.com/office/powerpoint/2010/main" val="405440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Cet onglet vous permet de consulter l’ensemble de vos </a:t>
            </a:r>
            <a:r>
              <a:rPr lang="fr-FR" b="1" dirty="0"/>
              <a:t>documents et contrats.</a:t>
            </a:r>
          </a:p>
          <a:p>
            <a:r>
              <a:rPr lang="fr-FR" dirty="0"/>
              <a:t>Les plus : </a:t>
            </a:r>
          </a:p>
          <a:p>
            <a:pPr marL="171450" indent="-171450">
              <a:buFontTx/>
              <a:buChar char="-"/>
            </a:pPr>
            <a:r>
              <a:rPr lang="fr-FR" dirty="0"/>
              <a:t>souscription et résiliation en toute autonomie, 24h/7j directement via le mobile</a:t>
            </a:r>
          </a:p>
          <a:p>
            <a:pPr marL="171450" indent="-171450">
              <a:buFontTx/>
              <a:buChar char="-"/>
            </a:pPr>
            <a:r>
              <a:rPr lang="fr-FR" dirty="0"/>
              <a:t>Très</a:t>
            </a:r>
            <a:r>
              <a:rPr lang="fr-FR" baseline="0" dirty="0"/>
              <a:t> pratique car les </a:t>
            </a:r>
            <a:r>
              <a:rPr lang="fr-FR" dirty="0"/>
              <a:t>documents sont toujours à portée de main</a:t>
            </a:r>
          </a:p>
          <a:p>
            <a:pPr marL="171450" indent="-171450">
              <a:buFontTx/>
              <a:buChar char="-"/>
            </a:pPr>
            <a:r>
              <a:rPr lang="fr-FR" sz="1200" dirty="0">
                <a:solidFill>
                  <a:schemeClr val="tx1">
                    <a:lumMod val="75000"/>
                    <a:lumOff val="25000"/>
                  </a:schemeClr>
                </a:solidFill>
              </a:rPr>
              <a:t>Les e-Documents sont disponibles 10 ans sur la Banque</a:t>
            </a:r>
            <a:r>
              <a:rPr lang="fr-FR" sz="1200" baseline="0" dirty="0">
                <a:solidFill>
                  <a:schemeClr val="tx1">
                    <a:lumMod val="75000"/>
                    <a:lumOff val="25000"/>
                  </a:schemeClr>
                </a:solidFill>
              </a:rPr>
              <a:t> A Distance</a:t>
            </a:r>
            <a:endParaRPr lang="fr-FR" sz="1200" dirty="0">
              <a:solidFill>
                <a:schemeClr val="tx1">
                  <a:lumMod val="75000"/>
                  <a:lumOff val="25000"/>
                </a:schemeClr>
              </a:solidFill>
            </a:endParaRPr>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15</a:t>
            </a:fld>
            <a:endParaRPr lang="fr-FR"/>
          </a:p>
        </p:txBody>
      </p:sp>
    </p:spTree>
    <p:extLst>
      <p:ext uri="{BB962C8B-B14F-4D97-AF65-F5344CB8AC3E}">
        <p14:creationId xmlns:p14="http://schemas.microsoft.com/office/powerpoint/2010/main" val="2664975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b="1" dirty="0">
                <a:solidFill>
                  <a:schemeClr val="tx1">
                    <a:lumMod val="50000"/>
                    <a:lumOff val="50000"/>
                  </a:schemeClr>
                </a:solidFill>
              </a:rPr>
              <a:t>Qu’est-ce-que Sécur’Pass ? </a:t>
            </a:r>
            <a:br>
              <a:rPr lang="fr-FR" sz="1050" b="1" dirty="0">
                <a:solidFill>
                  <a:schemeClr val="accent4">
                    <a:lumMod val="75000"/>
                  </a:schemeClr>
                </a:solidFill>
              </a:rPr>
            </a:br>
            <a:r>
              <a:rPr lang="fr-FR" sz="1200" b="1" dirty="0">
                <a:solidFill>
                  <a:schemeClr val="tx1">
                    <a:lumMod val="75000"/>
                    <a:lumOff val="25000"/>
                  </a:schemeClr>
                </a:solidFill>
              </a:rPr>
              <a:t>Solution d’authentification forte </a:t>
            </a:r>
            <a:r>
              <a:rPr lang="fr-FR" sz="1200" dirty="0">
                <a:solidFill>
                  <a:schemeClr val="tx1">
                    <a:lumMod val="75000"/>
                    <a:lumOff val="25000"/>
                  </a:schemeClr>
                </a:solidFill>
              </a:rPr>
              <a:t>qui permet à nos clients d’effectuer des </a:t>
            </a:r>
            <a:r>
              <a:rPr lang="fr-FR" sz="1200" b="1" dirty="0">
                <a:solidFill>
                  <a:schemeClr val="tx1">
                    <a:lumMod val="75000"/>
                    <a:lumOff val="25000"/>
                  </a:schemeClr>
                </a:solidFill>
              </a:rPr>
              <a:t>opérations sensibles </a:t>
            </a:r>
            <a:r>
              <a:rPr lang="fr-FR" sz="1200" dirty="0">
                <a:solidFill>
                  <a:schemeClr val="tx1">
                    <a:lumMod val="75000"/>
                    <a:lumOff val="25000"/>
                  </a:schemeClr>
                </a:solidFill>
              </a:rPr>
              <a:t>plus simplement</a:t>
            </a:r>
          </a:p>
          <a:p>
            <a:pPr marL="171450" indent="-171450" algn="l">
              <a:spcBef>
                <a:spcPts val="1200"/>
              </a:spcBef>
              <a:buClr>
                <a:schemeClr val="accent4">
                  <a:lumMod val="75000"/>
                </a:schemeClr>
              </a:buClr>
              <a:buFont typeface="Calibri" panose="020F0502020204030204" pitchFamily="34" charset="0"/>
              <a:buChar char="­"/>
            </a:pPr>
            <a:r>
              <a:rPr lang="fr-FR" sz="1200" dirty="0">
                <a:solidFill>
                  <a:schemeClr val="tx1">
                    <a:lumMod val="75000"/>
                    <a:lumOff val="25000"/>
                  </a:schemeClr>
                </a:solidFill>
              </a:rPr>
              <a:t>Service</a:t>
            </a:r>
            <a:r>
              <a:rPr lang="fr-FR" sz="1200" b="1" dirty="0">
                <a:solidFill>
                  <a:schemeClr val="tx1">
                    <a:lumMod val="75000"/>
                    <a:lumOff val="25000"/>
                  </a:schemeClr>
                </a:solidFill>
              </a:rPr>
              <a:t> Gratuit</a:t>
            </a:r>
          </a:p>
          <a:p>
            <a:pPr marL="171450" indent="-171450" algn="l">
              <a:spcBef>
                <a:spcPts val="1200"/>
              </a:spcBef>
              <a:buClr>
                <a:schemeClr val="accent4">
                  <a:lumMod val="75000"/>
                </a:schemeClr>
              </a:buClr>
              <a:buFont typeface="Calibri" panose="020F0502020204030204" pitchFamily="34" charset="0"/>
              <a:buChar char="­"/>
            </a:pPr>
            <a:r>
              <a:rPr lang="fr-FR" sz="1200" b="1" dirty="0">
                <a:solidFill>
                  <a:schemeClr val="tx1">
                    <a:lumMod val="75000"/>
                    <a:lumOff val="25000"/>
                  </a:schemeClr>
                </a:solidFill>
              </a:rPr>
              <a:t>Simple et rapide </a:t>
            </a:r>
            <a:r>
              <a:rPr lang="fr-FR" sz="1200" dirty="0">
                <a:solidFill>
                  <a:schemeClr val="tx1">
                    <a:lumMod val="75000"/>
                    <a:lumOff val="25000"/>
                  </a:schemeClr>
                </a:solidFill>
              </a:rPr>
              <a:t>: opérations bancaires sans délai d’attente</a:t>
            </a:r>
          </a:p>
          <a:p>
            <a:pPr marL="171450" indent="-171450" algn="l">
              <a:spcBef>
                <a:spcPts val="1200"/>
              </a:spcBef>
              <a:buClr>
                <a:schemeClr val="accent4">
                  <a:lumMod val="75000"/>
                </a:schemeClr>
              </a:buClr>
              <a:buFont typeface="Calibri" panose="020F0502020204030204" pitchFamily="34" charset="0"/>
              <a:buChar char="­"/>
            </a:pPr>
            <a:r>
              <a:rPr lang="fr-FR" sz="1200" b="1" dirty="0">
                <a:solidFill>
                  <a:schemeClr val="tx1">
                    <a:lumMod val="75000"/>
                    <a:lumOff val="25000"/>
                  </a:schemeClr>
                </a:solidFill>
              </a:rPr>
              <a:t>Personnalisable</a:t>
            </a:r>
            <a:r>
              <a:rPr lang="fr-FR" sz="1200" dirty="0">
                <a:solidFill>
                  <a:schemeClr val="tx1">
                    <a:lumMod val="75000"/>
                    <a:lumOff val="25000"/>
                  </a:schemeClr>
                </a:solidFill>
              </a:rPr>
              <a:t> : code personnel à 4 chiffres réutilisable ou par biométrie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r>
              <a:rPr lang="fr-FR" spc="-30" dirty="0"/>
              <a:t>Les</a:t>
            </a:r>
            <a:r>
              <a:rPr lang="fr-FR" spc="-30" baseline="0" dirty="0"/>
              <a:t> plus de Sécur’Pass :</a:t>
            </a:r>
          </a:p>
          <a:p>
            <a:pPr marL="171450" indent="-171450">
              <a:buFontTx/>
              <a:buChar char="-"/>
            </a:pPr>
            <a:r>
              <a:rPr lang="fr-FR" spc="-30" dirty="0"/>
              <a:t>LA solution sécuritaire de 1</a:t>
            </a:r>
            <a:r>
              <a:rPr lang="fr-FR" spc="-30" baseline="30000" dirty="0"/>
              <a:t>er</a:t>
            </a:r>
            <a:r>
              <a:rPr lang="fr-FR" spc="-30" dirty="0"/>
              <a:t> ordre</a:t>
            </a:r>
          </a:p>
          <a:p>
            <a:pPr marL="171450" indent="-171450">
              <a:spcBef>
                <a:spcPts val="600"/>
              </a:spcBef>
              <a:buClr>
                <a:schemeClr val="accent4">
                  <a:lumMod val="75000"/>
                </a:schemeClr>
              </a:buClr>
              <a:buFont typeface="Calibri" panose="020F0502020204030204" pitchFamily="34" charset="0"/>
              <a:buChar char="­"/>
            </a:pPr>
            <a:r>
              <a:rPr lang="fr-FR" sz="1200" dirty="0">
                <a:solidFill>
                  <a:schemeClr val="tx1">
                    <a:lumMod val="75000"/>
                    <a:lumOff val="25000"/>
                  </a:schemeClr>
                </a:solidFill>
              </a:rPr>
              <a:t>Sécurisation des </a:t>
            </a:r>
            <a:r>
              <a:rPr lang="fr-FR" sz="1200" b="1" dirty="0">
                <a:solidFill>
                  <a:schemeClr val="tx1">
                    <a:lumMod val="75000"/>
                    <a:lumOff val="25000"/>
                  </a:schemeClr>
                </a:solidFill>
              </a:rPr>
              <a:t>paiements par carte bancaire </a:t>
            </a:r>
            <a:r>
              <a:rPr lang="fr-FR" sz="1200" dirty="0">
                <a:solidFill>
                  <a:schemeClr val="tx1">
                    <a:lumMod val="75000"/>
                    <a:lumOff val="25000"/>
                  </a:schemeClr>
                </a:solidFill>
              </a:rPr>
              <a:t>sur internet </a:t>
            </a:r>
          </a:p>
          <a:p>
            <a:pPr marL="171450" marR="0" lvl="0" indent="-171450" algn="l" defTabSz="914400" rtl="0" eaLnBrk="1" fontAlgn="auto" latinLnBrk="0" hangingPunct="1">
              <a:lnSpc>
                <a:spcPct val="100000"/>
              </a:lnSpc>
              <a:spcBef>
                <a:spcPts val="600"/>
              </a:spcBef>
              <a:spcAft>
                <a:spcPts val="0"/>
              </a:spcAft>
              <a:buClr>
                <a:schemeClr val="accent4">
                  <a:lumMod val="75000"/>
                </a:schemeClr>
              </a:buClr>
              <a:buSzTx/>
              <a:buFont typeface="Calibri" panose="020F0502020204030204" pitchFamily="34" charset="0"/>
              <a:buChar char="­"/>
              <a:tabLst/>
              <a:defRPr/>
            </a:pPr>
            <a:r>
              <a:rPr lang="fr-FR" sz="1200" b="1" dirty="0">
                <a:solidFill>
                  <a:schemeClr val="tx1">
                    <a:lumMod val="75000"/>
                    <a:lumOff val="25000"/>
                  </a:schemeClr>
                </a:solidFill>
              </a:rPr>
              <a:t>L’ajout instantané </a:t>
            </a:r>
            <a:r>
              <a:rPr lang="fr-FR" sz="1200" dirty="0">
                <a:solidFill>
                  <a:schemeClr val="tx1">
                    <a:lumMod val="75000"/>
                    <a:lumOff val="25000"/>
                  </a:schemeClr>
                </a:solidFill>
              </a:rPr>
              <a:t>d’un bénéficiaire et le </a:t>
            </a:r>
            <a:r>
              <a:rPr lang="fr-FR" sz="1200" b="1" dirty="0">
                <a:solidFill>
                  <a:schemeClr val="tx1">
                    <a:lumMod val="75000"/>
                    <a:lumOff val="25000"/>
                  </a:schemeClr>
                </a:solidFill>
              </a:rPr>
              <a:t>virement</a:t>
            </a:r>
            <a:r>
              <a:rPr lang="fr-FR" sz="1200" dirty="0">
                <a:solidFill>
                  <a:schemeClr val="tx1">
                    <a:lumMod val="75000"/>
                    <a:lumOff val="25000"/>
                  </a:schemeClr>
                </a:solidFill>
              </a:rPr>
              <a:t> vers un compte externe. </a:t>
            </a:r>
            <a:r>
              <a:rPr lang="fr-FR" dirty="0"/>
              <a:t>Avec</a:t>
            </a:r>
            <a:r>
              <a:rPr lang="fr-FR" baseline="0" dirty="0"/>
              <a:t> Sécur’Pass f</a:t>
            </a:r>
            <a:r>
              <a:rPr lang="fr-FR" dirty="0"/>
              <a:t>ini le délai de 72h00 entre l’ajout d’un RIB et la possibilité d’effectuer un virement.</a:t>
            </a:r>
            <a:endParaRPr lang="fr-FR" sz="1200" dirty="0">
              <a:solidFill>
                <a:schemeClr val="tx1">
                  <a:lumMod val="75000"/>
                  <a:lumOff val="25000"/>
                </a:schemeClr>
              </a:solidFill>
            </a:endParaRPr>
          </a:p>
          <a:p>
            <a:pPr marL="171450" indent="-171450">
              <a:spcBef>
                <a:spcPts val="600"/>
              </a:spcBef>
              <a:buClr>
                <a:schemeClr val="accent4">
                  <a:lumMod val="75000"/>
                </a:schemeClr>
              </a:buClr>
              <a:buFont typeface="Calibri" panose="020F0502020204030204" pitchFamily="34" charset="0"/>
              <a:buChar char="­"/>
            </a:pPr>
            <a:r>
              <a:rPr lang="fr-FR" sz="1200" dirty="0">
                <a:solidFill>
                  <a:schemeClr val="tx1">
                    <a:lumMod val="75000"/>
                    <a:lumOff val="25000"/>
                  </a:schemeClr>
                </a:solidFill>
              </a:rPr>
              <a:t>Facilite la </a:t>
            </a:r>
            <a:r>
              <a:rPr lang="fr-FR" sz="1200" b="1" dirty="0">
                <a:solidFill>
                  <a:schemeClr val="tx1">
                    <a:lumMod val="75000"/>
                    <a:lumOff val="25000"/>
                  </a:schemeClr>
                </a:solidFill>
              </a:rPr>
              <a:t>signature électronique </a:t>
            </a:r>
            <a:r>
              <a:rPr lang="fr-FR" sz="1200" dirty="0">
                <a:solidFill>
                  <a:schemeClr val="tx1">
                    <a:lumMod val="75000"/>
                    <a:lumOff val="25000"/>
                  </a:schemeClr>
                </a:solidFill>
              </a:rPr>
              <a:t>à distance</a:t>
            </a:r>
          </a:p>
          <a:p>
            <a:pPr marL="171450" indent="-171450">
              <a:spcBef>
                <a:spcPts val="600"/>
              </a:spcBef>
              <a:buClr>
                <a:schemeClr val="accent4">
                  <a:lumMod val="75000"/>
                </a:schemeClr>
              </a:buClr>
              <a:buFont typeface="Calibri" panose="020F0502020204030204" pitchFamily="34" charset="0"/>
              <a:buChar char="­"/>
            </a:pPr>
            <a:r>
              <a:rPr lang="fr-FR" sz="1200" dirty="0">
                <a:solidFill>
                  <a:schemeClr val="tx1">
                    <a:lumMod val="75000"/>
                    <a:lumOff val="25000"/>
                  </a:schemeClr>
                </a:solidFill>
              </a:rPr>
              <a:t>Visualisation du </a:t>
            </a:r>
            <a:r>
              <a:rPr lang="fr-FR" sz="1200" b="1" dirty="0">
                <a:solidFill>
                  <a:schemeClr val="tx1">
                    <a:lumMod val="75000"/>
                    <a:lumOff val="25000"/>
                  </a:schemeClr>
                </a:solidFill>
              </a:rPr>
              <a:t>code secret </a:t>
            </a:r>
            <a:r>
              <a:rPr lang="fr-FR" sz="1200" dirty="0">
                <a:solidFill>
                  <a:schemeClr val="tx1">
                    <a:lumMod val="75000"/>
                    <a:lumOff val="25000"/>
                  </a:schemeClr>
                </a:solidFill>
              </a:rPr>
              <a:t>de la carte</a:t>
            </a:r>
          </a:p>
          <a:p>
            <a:pPr marL="171450" indent="-171450">
              <a:spcBef>
                <a:spcPts val="600"/>
              </a:spcBef>
              <a:buClr>
                <a:schemeClr val="accent4">
                  <a:lumMod val="75000"/>
                </a:schemeClr>
              </a:buClr>
              <a:buFont typeface="Calibri" panose="020F0502020204030204" pitchFamily="34" charset="0"/>
              <a:buChar char="­"/>
            </a:pPr>
            <a:r>
              <a:rPr lang="fr-FR" sz="1200" dirty="0">
                <a:solidFill>
                  <a:schemeClr val="tx1">
                    <a:lumMod val="75000"/>
                    <a:lumOff val="25000"/>
                  </a:schemeClr>
                </a:solidFill>
              </a:rPr>
              <a:t>Fonctionne même s’il n’y a que du </a:t>
            </a:r>
            <a:r>
              <a:rPr lang="fr-FR" sz="1200" b="1" dirty="0">
                <a:solidFill>
                  <a:schemeClr val="tx1">
                    <a:lumMod val="75000"/>
                    <a:lumOff val="25000"/>
                  </a:schemeClr>
                </a:solidFill>
              </a:rPr>
              <a:t>Wifi</a:t>
            </a:r>
            <a:r>
              <a:rPr lang="fr-FR" sz="1200" dirty="0">
                <a:solidFill>
                  <a:schemeClr val="tx1">
                    <a:lumMod val="75000"/>
                    <a:lumOff val="25000"/>
                  </a:schemeClr>
                </a:solidFill>
              </a:rPr>
              <a:t> (et pas de couverture réseau mobile)</a:t>
            </a:r>
          </a:p>
          <a:p>
            <a:pPr algn="just"/>
            <a:endParaRPr lang="fr-FR" sz="1200" b="1" dirty="0">
              <a:solidFill>
                <a:schemeClr val="accent1"/>
              </a:solidFill>
            </a:endParaRPr>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17</a:t>
            </a:fld>
            <a:endParaRPr lang="fr-FR"/>
          </a:p>
        </p:txBody>
      </p:sp>
    </p:spTree>
    <p:extLst>
      <p:ext uri="{BB962C8B-B14F-4D97-AF65-F5344CB8AC3E}">
        <p14:creationId xmlns:p14="http://schemas.microsoft.com/office/powerpoint/2010/main" val="2705648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Vous avez fait opposition sur votre carte, elle est en cours de renouvellement, ou vous ne l’avez tout simplement pas avec vous ?</a:t>
            </a:r>
          </a:p>
          <a:p>
            <a:r>
              <a:rPr lang="fr-FR" b="1" dirty="0"/>
              <a:t>Retrait SMS </a:t>
            </a:r>
            <a:r>
              <a:rPr lang="fr-FR" dirty="0"/>
              <a:t>est la solution de dépannage pour effectuer un retrait d’espèces sans carte bancaire.</a:t>
            </a:r>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19</a:t>
            </a:fld>
            <a:endParaRPr lang="fr-FR"/>
          </a:p>
        </p:txBody>
      </p:sp>
    </p:spTree>
    <p:extLst>
      <p:ext uri="{BB962C8B-B14F-4D97-AF65-F5344CB8AC3E}">
        <p14:creationId xmlns:p14="http://schemas.microsoft.com/office/powerpoint/2010/main" val="747173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Pour effectuer un virement vers un tiers, il est demandé </a:t>
            </a:r>
            <a:r>
              <a:rPr lang="fr-FR" b="1" dirty="0"/>
              <a:t>d’enregistrer les coordonnées bancaires </a:t>
            </a:r>
            <a:r>
              <a:rPr lang="fr-FR" dirty="0"/>
              <a:t>de votre bénéficiaire.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Consultez la liste de vos bénéficiaires de confiance enregistrés ou ajoutez-en un.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L’ajout d’un bénéficiaire est confirmé suite à la saisie de votre code Sécur’Pass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Les plus :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aseline="0" dirty="0"/>
              <a:t>Cela vous permet </a:t>
            </a:r>
            <a:r>
              <a:rPr lang="fr-FR" dirty="0"/>
              <a:t>de gérer en toute autonomie 24h/7j la liste des RIB disponibles</a:t>
            </a:r>
            <a:r>
              <a:rPr lang="fr-FR" baseline="0" dirty="0"/>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aseline="0" dirty="0"/>
              <a:t>Et de réaliser </a:t>
            </a:r>
            <a:r>
              <a:rPr lang="fr-FR" dirty="0"/>
              <a:t>des virements</a:t>
            </a:r>
            <a:r>
              <a:rPr lang="fr-FR" baseline="0" dirty="0"/>
              <a:t> sans avoir à </a:t>
            </a:r>
            <a:r>
              <a:rPr lang="fr-FR" dirty="0"/>
              <a:t>se déplacer en agence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En ayant souscrit au service Sécur’Pass vous n’avez plus à attendre 72H avant d’effectuer un virement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fr-FR" dirty="0"/>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21</a:t>
            </a:fld>
            <a:endParaRPr lang="fr-FR"/>
          </a:p>
        </p:txBody>
      </p:sp>
    </p:spTree>
    <p:extLst>
      <p:ext uri="{BB962C8B-B14F-4D97-AF65-F5344CB8AC3E}">
        <p14:creationId xmlns:p14="http://schemas.microsoft.com/office/powerpoint/2010/main" val="3260212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Planifier et gérer vos virements selon vos besoins.</a:t>
            </a:r>
            <a:br>
              <a:rPr lang="fr-FR" dirty="0"/>
            </a:br>
            <a:r>
              <a:rPr lang="fr-FR" dirty="0"/>
              <a:t>Un virement que vous pouvez effectuer tout de suite, programmer en fonction de vos besoins (par exemple tous les mois)...</a:t>
            </a:r>
          </a:p>
          <a:p>
            <a:endParaRPr lang="fr-FR" dirty="0"/>
          </a:p>
          <a:p>
            <a:r>
              <a:rPr lang="fr-FR" dirty="0"/>
              <a:t>Avec le </a:t>
            </a:r>
            <a:r>
              <a:rPr lang="fr-FR" b="1" dirty="0"/>
              <a:t>virement SEPA instantané </a:t>
            </a:r>
            <a:r>
              <a:rPr lang="fr-FR" dirty="0"/>
              <a:t>(Instant </a:t>
            </a:r>
            <a:r>
              <a:rPr lang="fr-FR" dirty="0" err="1"/>
              <a:t>Payment</a:t>
            </a:r>
            <a:r>
              <a:rPr lang="fr-FR" dirty="0"/>
              <a:t>), votre bénéficiaire dispose de l’argent en 10 secondes* seulement.</a:t>
            </a:r>
            <a:br>
              <a:rPr lang="fr-FR" dirty="0"/>
            </a:br>
            <a:r>
              <a:rPr lang="fr-FR" dirty="0"/>
              <a:t>Ce service est disponible 24h/24, 7J/7. </a:t>
            </a:r>
            <a:r>
              <a:rPr lang="fr-FR" b="0" dirty="0"/>
              <a:t>Le virement instantané est facturé 1€/virement, gratuit dans la formule Optimal.</a:t>
            </a:r>
          </a:p>
          <a:p>
            <a:r>
              <a:rPr lang="fr-FR" i="1" dirty="0"/>
              <a:t>* délai pouvant aller jusqu’à 20 secondes au maximum en cas de difficultés exceptionnelles de traitement.</a:t>
            </a: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22</a:t>
            </a:fld>
            <a:endParaRPr lang="fr-FR"/>
          </a:p>
        </p:txBody>
      </p:sp>
    </p:spTree>
    <p:extLst>
      <p:ext uri="{BB962C8B-B14F-4D97-AF65-F5344CB8AC3E}">
        <p14:creationId xmlns:p14="http://schemas.microsoft.com/office/powerpoint/2010/main" val="1222980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latin typeface="Berlin Sans FB" panose="020E0602020502020306" pitchFamily="34" charset="0"/>
              </a:rPr>
              <a:t>Réalisez </a:t>
            </a:r>
            <a:r>
              <a:rPr lang="fr-FR" sz="1200" b="1" dirty="0">
                <a:latin typeface="Berlin Sans FB" panose="020E0602020502020306" pitchFamily="34" charset="0"/>
              </a:rPr>
              <a:t>gratuitement</a:t>
            </a:r>
            <a:r>
              <a:rPr lang="fr-FR" sz="1200" dirty="0">
                <a:latin typeface="Berlin Sans FB" panose="020E0602020502020306" pitchFamily="34" charset="0"/>
              </a:rPr>
              <a:t> un virement à un proche simplement à partir de son </a:t>
            </a:r>
            <a:r>
              <a:rPr lang="fr-FR" sz="1200" b="1" dirty="0">
                <a:latin typeface="Berlin Sans FB" panose="020E0602020502020306" pitchFamily="34" charset="0"/>
              </a:rPr>
              <a:t>numéro de téléphone mobile</a:t>
            </a:r>
            <a:r>
              <a:rPr lang="fr-FR" sz="1200" dirty="0">
                <a:latin typeface="Berlin Sans FB" panose="020E0602020502020306" pitchFamily="34" charset="0"/>
              </a:rPr>
              <a:t>. Jusqu’à </a:t>
            </a:r>
            <a:r>
              <a:rPr lang="fr-FR" sz="1200" b="1" dirty="0">
                <a:latin typeface="Berlin Sans FB" panose="020E0602020502020306" pitchFamily="34" charset="0"/>
              </a:rPr>
              <a:t>300€</a:t>
            </a:r>
            <a:r>
              <a:rPr lang="fr-FR" sz="1200" dirty="0">
                <a:latin typeface="Berlin Sans FB" panose="020E0602020502020306" pitchFamily="34" charset="0"/>
              </a:rPr>
              <a:t> en moins de </a:t>
            </a:r>
            <a:r>
              <a:rPr lang="fr-FR" sz="1200" b="1" dirty="0">
                <a:latin typeface="Berlin Sans FB" panose="020E0602020502020306" pitchFamily="34" charset="0"/>
              </a:rPr>
              <a:t>10 secondes.</a:t>
            </a:r>
          </a:p>
          <a:p>
            <a:r>
              <a:rPr lang="fr-FR" sz="1200" dirty="0">
                <a:latin typeface="Berlin Sans FB" panose="020E0602020502020306" pitchFamily="34" charset="0"/>
              </a:rPr>
              <a:t>Il n’est pas nécessaire de renseigner le relevé d’identité bancaire (IBAN) de son compte.</a:t>
            </a:r>
          </a:p>
          <a:p>
            <a:endParaRPr lang="fr-FR" dirty="0"/>
          </a:p>
          <a:p>
            <a:r>
              <a:rPr lang="fr-FR" dirty="0"/>
              <a:t>Les étapes :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fr-FR" sz="1200" dirty="0">
                <a:latin typeface="Berlin Sans FB" panose="020E0602020502020306" pitchFamily="34" charset="0"/>
              </a:rPr>
              <a:t>Saisissez ensuite le montant de votre virement (300 € maximum) et validez.</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fr-FR" sz="1200" dirty="0">
                <a:latin typeface="Berlin Sans FB" panose="020E0602020502020306" pitchFamily="34" charset="0"/>
              </a:rPr>
              <a:t>Indiquez le message que vous souhaitez transmettre au destinataire. Vous pouvez également personnaliser la référence associée à votre virement.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fr-FR" sz="1200" dirty="0">
                <a:latin typeface="Berlin Sans FB" panose="020E0602020502020306" pitchFamily="34" charset="0"/>
              </a:rPr>
              <a:t>Saisissez le numéro de téléphone du bénéficiaire ou sélectionnez-le depuis la liste de vos contacts.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fr-FR" sz="1200" dirty="0">
                <a:latin typeface="Berlin Sans FB" panose="020E0602020502020306" pitchFamily="34" charset="0"/>
              </a:rPr>
              <a:t>Vérifiez les informations saisies sur l'écran récapitulatif puis cliquez sur « Faire le virement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fr-FR" sz="1200" dirty="0">
                <a:latin typeface="Berlin Sans FB" panose="020E0602020502020306" pitchFamily="34" charset="0"/>
              </a:rPr>
              <a:t>Validez votre virement via votre code Sécur'Pass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fr-FR" sz="1200" dirty="0">
                <a:latin typeface="Berlin Sans FB" panose="020E0602020502020306" pitchFamily="34" charset="0"/>
              </a:rPr>
              <a:t>Un SMS est envoyé au bénéficiaire pour l'informer de l'opération</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fr-FR" sz="1200" dirty="0">
              <a:latin typeface="Berlin Sans FB" panose="020E0602020502020306" pitchFamily="34" charset="0"/>
            </a:endParaRPr>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24</a:t>
            </a:fld>
            <a:endParaRPr lang="fr-FR"/>
          </a:p>
        </p:txBody>
      </p:sp>
    </p:spTree>
    <p:extLst>
      <p:ext uri="{BB962C8B-B14F-4D97-AF65-F5344CB8AC3E}">
        <p14:creationId xmlns:p14="http://schemas.microsoft.com/office/powerpoint/2010/main" val="816951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prstClr val="black"/>
                </a:solidFill>
                <a:latin typeface="Berlin Sans FB" panose="020E0602020502020306" pitchFamily="34" charset="0"/>
              </a:rPr>
              <a:t>Prenez le contrôle de votre carte où que vous soyez.</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prstClr val="black"/>
              </a:solidFill>
              <a:latin typeface="Berlin Sans FB" panose="020E0602020502020306" pitchFamily="34" charset="0"/>
            </a:endParaRPr>
          </a:p>
          <a:p>
            <a:r>
              <a:rPr lang="fr-FR" dirty="0"/>
              <a:t>Les plus : </a:t>
            </a:r>
          </a:p>
          <a:p>
            <a:pPr marL="171450" indent="-171450">
              <a:buFontTx/>
              <a:buChar char="-"/>
            </a:pPr>
            <a:r>
              <a:rPr lang="fr-FR" dirty="0"/>
              <a:t>Vous pouvez </a:t>
            </a:r>
            <a:r>
              <a:rPr lang="fr-FR" b="1" dirty="0"/>
              <a:t>piloter</a:t>
            </a:r>
            <a:r>
              <a:rPr lang="fr-FR" dirty="0"/>
              <a:t> votre carte quand vous le souhaitez + celle de son </a:t>
            </a:r>
            <a:r>
              <a:rPr lang="fr-FR" b="1" dirty="0"/>
              <a:t>enfant mineur</a:t>
            </a:r>
          </a:p>
          <a:p>
            <a:pPr marL="171450" indent="-171450">
              <a:buFontTx/>
              <a:buChar char="-"/>
            </a:pPr>
            <a:r>
              <a:rPr lang="fr-FR" dirty="0"/>
              <a:t>Les fonctions sont opérationnelles </a:t>
            </a:r>
            <a:r>
              <a:rPr lang="fr-FR" b="1" dirty="0"/>
              <a:t>sans délai d’attente</a:t>
            </a:r>
          </a:p>
          <a:p>
            <a:pPr marL="171450" indent="-171450">
              <a:buFontTx/>
              <a:buChar char="-"/>
            </a:pPr>
            <a:endParaRPr lang="fr-FR" dirty="0"/>
          </a:p>
          <a:p>
            <a:pPr marL="0" indent="0">
              <a:buFontTx/>
              <a:buNone/>
            </a:pPr>
            <a:r>
              <a:rPr lang="fr-FR" dirty="0"/>
              <a:t>Les</a:t>
            </a:r>
            <a:r>
              <a:rPr lang="fr-FR" baseline="0" dirty="0"/>
              <a:t> fonctionnalités :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latin typeface="Berlin Sans FB" panose="020E0602020502020306" pitchFamily="34" charset="0"/>
              </a:rPr>
              <a:t>Verrouillez temporairement votre carte en cas de doute de perte ou de vol. Vous bloquez temporairement votre carte en la verrouillant, le temps de la chercher, et vous pouvez ensuite la déverrouiller tout aussi simplement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solidFill>
                  <a:prstClr val="black"/>
                </a:solidFill>
                <a:latin typeface="Berlin Sans FB" panose="020E0602020502020306" pitchFamily="34" charset="0"/>
              </a:rPr>
              <a:t>Faites </a:t>
            </a:r>
            <a:r>
              <a:rPr lang="fr-FR" sz="1200" b="1" dirty="0">
                <a:solidFill>
                  <a:prstClr val="black"/>
                </a:solidFill>
                <a:latin typeface="Berlin Sans FB" panose="020E0602020502020306" pitchFamily="34" charset="0"/>
              </a:rPr>
              <a:t>opposition</a:t>
            </a:r>
            <a:r>
              <a:rPr lang="fr-FR" sz="1200" dirty="0">
                <a:solidFill>
                  <a:prstClr val="black"/>
                </a:solidFill>
                <a:latin typeface="Berlin Sans FB" panose="020E0602020502020306" pitchFamily="34" charset="0"/>
              </a:rPr>
              <a:t> en cas de vol, perte, opération fraudeuse </a:t>
            </a:r>
            <a:r>
              <a:rPr lang="fr-FR" sz="1200" b="0" dirty="0">
                <a:solidFill>
                  <a:prstClr val="black">
                    <a:lumMod val="75000"/>
                    <a:lumOff val="25000"/>
                  </a:prstClr>
                </a:solidFill>
              </a:rPr>
              <a:t>à tout moment 24h/24 7j/7</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solidFill>
                  <a:prstClr val="black">
                    <a:lumMod val="75000"/>
                    <a:lumOff val="25000"/>
                  </a:prstClr>
                </a:solidFill>
              </a:rPr>
              <a:t>Possibilité de retrouver </a:t>
            </a:r>
            <a:r>
              <a:rPr lang="fr-FR" sz="1200" b="1" dirty="0">
                <a:solidFill>
                  <a:prstClr val="black">
                    <a:lumMod val="75000"/>
                    <a:lumOff val="25000"/>
                  </a:prstClr>
                </a:solidFill>
              </a:rPr>
              <a:t>instantanément</a:t>
            </a:r>
            <a:r>
              <a:rPr lang="fr-FR" sz="1200" dirty="0">
                <a:solidFill>
                  <a:prstClr val="black">
                    <a:lumMod val="75000"/>
                    <a:lumOff val="25000"/>
                  </a:prstClr>
                </a:solidFill>
              </a:rPr>
              <a:t> le </a:t>
            </a:r>
            <a:r>
              <a:rPr lang="fr-FR" sz="1200" b="1" dirty="0">
                <a:solidFill>
                  <a:prstClr val="black">
                    <a:lumMod val="75000"/>
                    <a:lumOff val="25000"/>
                  </a:prstClr>
                </a:solidFill>
              </a:rPr>
              <a:t>code secret de la carte bancaire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solidFill>
                  <a:prstClr val="black"/>
                </a:solidFill>
                <a:latin typeface="Berlin Sans FB" panose="020E0602020502020306" pitchFamily="34" charset="0"/>
              </a:rPr>
              <a:t>Activez ou désactivez les </a:t>
            </a:r>
            <a:r>
              <a:rPr lang="fr-FR" sz="1200" b="1" dirty="0">
                <a:solidFill>
                  <a:prstClr val="black"/>
                </a:solidFill>
                <a:latin typeface="Berlin Sans FB" panose="020E0602020502020306" pitchFamily="34" charset="0"/>
              </a:rPr>
              <a:t>paiements à distance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solidFill>
                  <a:prstClr val="black"/>
                </a:solidFill>
                <a:latin typeface="Berlin Sans FB" panose="020E0602020502020306" pitchFamily="34" charset="0"/>
              </a:rPr>
              <a:t>Activez ou désactivez les </a:t>
            </a:r>
            <a:r>
              <a:rPr lang="fr-FR" sz="1200" b="1" dirty="0">
                <a:solidFill>
                  <a:prstClr val="black"/>
                </a:solidFill>
                <a:latin typeface="Berlin Sans FB" panose="020E0602020502020306" pitchFamily="34" charset="0"/>
              </a:rPr>
              <a:t>paiements et retraits à l’étranger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solidFill>
                  <a:prstClr val="black"/>
                </a:solidFill>
                <a:latin typeface="Berlin Sans FB" panose="020E0602020502020306" pitchFamily="34" charset="0"/>
              </a:rPr>
              <a:t>Modifiez temporairement les </a:t>
            </a:r>
            <a:r>
              <a:rPr lang="fr-FR" sz="1200" b="1" dirty="0">
                <a:solidFill>
                  <a:prstClr val="black"/>
                </a:solidFill>
                <a:latin typeface="Berlin Sans FB" panose="020E0602020502020306" pitchFamily="34" charset="0"/>
              </a:rPr>
              <a:t>plafonds de paiement et retraits</a:t>
            </a:r>
            <a:r>
              <a:rPr lang="fr-FR" sz="1200" dirty="0">
                <a:solidFill>
                  <a:prstClr val="black"/>
                </a:solidFill>
                <a:latin typeface="Berlin Sans FB" panose="020E0602020502020306" pitchFamily="34" charset="0"/>
              </a:rPr>
              <a:t> sous réserve d’éligibilité</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fr-FR" sz="1200" dirty="0">
              <a:latin typeface="Berlin Sans FB" panose="020E0602020502020306" pitchFamily="34" charset="0"/>
            </a:endParaRPr>
          </a:p>
          <a:p>
            <a:pPr marL="0" indent="0">
              <a:buFontTx/>
              <a:buNone/>
            </a:pPr>
            <a:endParaRPr lang="fr-FR" dirty="0"/>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26</a:t>
            </a:fld>
            <a:endParaRPr lang="fr-FR"/>
          </a:p>
        </p:txBody>
      </p:sp>
    </p:spTree>
    <p:extLst>
      <p:ext uri="{BB962C8B-B14F-4D97-AF65-F5344CB8AC3E}">
        <p14:creationId xmlns:p14="http://schemas.microsoft.com/office/powerpoint/2010/main" val="803114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Apple </a:t>
            </a:r>
            <a:r>
              <a:rPr lang="fr-FR" b="1" dirty="0" err="1"/>
              <a:t>Pay</a:t>
            </a:r>
            <a:r>
              <a:rPr lang="fr-FR" b="1" dirty="0"/>
              <a:t> </a:t>
            </a:r>
            <a:r>
              <a:rPr lang="fr-FR" dirty="0"/>
              <a:t>et </a:t>
            </a:r>
            <a:r>
              <a:rPr lang="fr-FR" b="1" dirty="0"/>
              <a:t>Samsung</a:t>
            </a:r>
            <a:r>
              <a:rPr lang="fr-FR" b="1" baseline="0" dirty="0"/>
              <a:t> </a:t>
            </a:r>
            <a:r>
              <a:rPr lang="fr-FR" b="1" baseline="0" dirty="0" err="1"/>
              <a:t>Pay</a:t>
            </a:r>
            <a:r>
              <a:rPr lang="fr-FR" b="1" baseline="0" dirty="0"/>
              <a:t> </a:t>
            </a:r>
            <a:r>
              <a:rPr lang="fr-FR" baseline="0" dirty="0"/>
              <a:t>vous permettent </a:t>
            </a:r>
            <a:r>
              <a:rPr lang="fr-FR" dirty="0"/>
              <a:t>de </a:t>
            </a:r>
            <a:r>
              <a:rPr lang="fr-FR" b="1" dirty="0"/>
              <a:t>régler des achats </a:t>
            </a:r>
            <a:r>
              <a:rPr lang="fr-FR" dirty="0"/>
              <a:t>sur un TPE éligible, avec votre Smartphone.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Les</a:t>
            </a:r>
            <a:r>
              <a:rPr lang="fr-FR" baseline="0" dirty="0"/>
              <a:t> plus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aseline="0" dirty="0"/>
              <a:t>N</a:t>
            </a:r>
            <a:r>
              <a:rPr lang="fr-FR" dirty="0"/>
              <a:t>ous avons tous notre Smartphone à portée de main</a:t>
            </a:r>
            <a:r>
              <a:rPr lang="fr-FR" baseline="0" dirty="0"/>
              <a:t> et n’avons donc </a:t>
            </a:r>
            <a:r>
              <a:rPr lang="fr-FR" dirty="0"/>
              <a:t>plus besoin de sortir notre porte-monnaie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Les plafonds sont ceux</a:t>
            </a:r>
            <a:r>
              <a:rPr lang="fr-FR" baseline="0" dirty="0"/>
              <a:t> liés à la carte bancaire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Liste des appareils compatibles avec Apple </a:t>
            </a:r>
            <a:r>
              <a:rPr lang="fr-FR" sz="1200" b="0" i="0" kern="1200" dirty="0" err="1">
                <a:solidFill>
                  <a:schemeClr val="tx1"/>
                </a:solidFill>
                <a:effectLst/>
                <a:latin typeface="+mn-lt"/>
                <a:ea typeface="+mn-ea"/>
                <a:cs typeface="+mn-cs"/>
              </a:rPr>
              <a:t>Pay</a:t>
            </a:r>
            <a:r>
              <a:rPr lang="fr-FR" sz="1200" b="0" i="0" kern="1200" dirty="0">
                <a:solidFill>
                  <a:schemeClr val="tx1"/>
                </a:solidFill>
                <a:effectLst/>
                <a:latin typeface="+mn-lt"/>
                <a:ea typeface="+mn-ea"/>
                <a:cs typeface="+mn-cs"/>
              </a:rPr>
              <a:t> </a:t>
            </a:r>
            <a:r>
              <a:rPr lang="fr-FR" sz="1200" b="0" i="0" u="sng" kern="1200" dirty="0">
                <a:solidFill>
                  <a:schemeClr val="tx1"/>
                </a:solidFill>
                <a:effectLst/>
                <a:latin typeface="+mn-lt"/>
                <a:ea typeface="+mn-ea"/>
                <a:cs typeface="+mn-cs"/>
                <a:hlinkClick r:id="rId3"/>
              </a:rPr>
              <a:t>https://support.apple.com/fr-fr/HT208531</a:t>
            </a:r>
            <a:r>
              <a:rPr lang="fr-FR" sz="1200" b="0" i="0" u="none" kern="1200" dirty="0">
                <a:solidFill>
                  <a:schemeClr val="tx1"/>
                </a:solidFill>
                <a:effectLst/>
                <a:latin typeface="+mn-lt"/>
                <a:ea typeface="+mn-ea"/>
                <a:cs typeface="+mn-cs"/>
              </a:rPr>
              <a:t> et Samsung </a:t>
            </a:r>
            <a:r>
              <a:rPr lang="fr-FR" sz="1200" b="0" i="0" u="none" kern="1200" dirty="0" err="1">
                <a:solidFill>
                  <a:schemeClr val="tx1"/>
                </a:solidFill>
                <a:effectLst/>
                <a:latin typeface="+mn-lt"/>
                <a:ea typeface="+mn-ea"/>
                <a:cs typeface="+mn-cs"/>
              </a:rPr>
              <a:t>Pay</a:t>
            </a:r>
            <a:r>
              <a:rPr lang="fr-FR" sz="1200" b="0" i="0" u="none" kern="1200" dirty="0">
                <a:solidFill>
                  <a:schemeClr val="tx1"/>
                </a:solidFill>
                <a:effectLst/>
                <a:latin typeface="+mn-lt"/>
                <a:ea typeface="+mn-ea"/>
                <a:cs typeface="+mn-cs"/>
              </a:rPr>
              <a:t> </a:t>
            </a:r>
            <a:r>
              <a:rPr lang="fr-FR" sz="1200" b="0" i="0" u="sng" kern="1200" dirty="0">
                <a:solidFill>
                  <a:schemeClr val="tx1"/>
                </a:solidFill>
                <a:effectLst/>
                <a:latin typeface="+mn-lt"/>
                <a:ea typeface="+mn-ea"/>
                <a:cs typeface="+mn-cs"/>
                <a:hlinkClick r:id="rId4"/>
              </a:rPr>
              <a:t>https://www.samsung.com/fr/apps/samsung-pay/</a:t>
            </a:r>
            <a:endParaRPr lang="fr-FR" sz="1200" b="0" i="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u="sng" dirty="0"/>
              <a:t>Mode opération Apple </a:t>
            </a:r>
            <a:r>
              <a:rPr lang="fr-FR" u="sng" dirty="0" err="1"/>
              <a:t>Pay</a:t>
            </a:r>
            <a:r>
              <a:rPr lang="fr-FR" u="sng" baseline="0" dirty="0"/>
              <a:t> </a:t>
            </a:r>
            <a:r>
              <a:rPr lang="fr-FR" baseline="0" dirty="0"/>
              <a:t>: </a:t>
            </a:r>
            <a:r>
              <a:rPr lang="fr-FR" sz="1200" dirty="0">
                <a:latin typeface="Berlin Sans FB" panose="020E0602020502020306" pitchFamily="34" charset="0"/>
              </a:rPr>
              <a:t>Ouvrez l’App « </a:t>
            </a:r>
            <a:r>
              <a:rPr lang="fr-FR" sz="1200" dirty="0" err="1">
                <a:latin typeface="Berlin Sans FB" panose="020E0602020502020306" pitchFamily="34" charset="0"/>
              </a:rPr>
              <a:t>Wallet</a:t>
            </a:r>
            <a:r>
              <a:rPr lang="fr-FR" sz="1200" dirty="0">
                <a:latin typeface="Berlin Sans FB" panose="020E0602020502020306" pitchFamily="34" charset="0"/>
              </a:rPr>
              <a:t> » et cliquez sur le signe « Plus » ou « Ajouter une autre carte » selon votre support. Continuez en suivant les instructions à l’écran pour ajouter les informations de votre carte bancaire.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u="sng" dirty="0">
                <a:effectLst/>
              </a:rPr>
              <a:t>Mode opératoire Samsung </a:t>
            </a:r>
            <a:r>
              <a:rPr lang="fr-FR" u="sng" dirty="0" err="1">
                <a:effectLst/>
              </a:rPr>
              <a:t>Pay</a:t>
            </a:r>
            <a:r>
              <a:rPr lang="fr-FR" u="sng" dirty="0">
                <a:effectLst/>
              </a:rPr>
              <a:t> </a:t>
            </a:r>
            <a:r>
              <a:rPr lang="fr-FR" dirty="0"/>
              <a:t>: </a:t>
            </a:r>
            <a:r>
              <a:rPr lang="fr-FR" sz="1200" dirty="0">
                <a:latin typeface="Berlin Sans FB" panose="020E0602020502020306" pitchFamily="34" charset="0"/>
              </a:rPr>
              <a:t>Assurez-vous d’abord d’avoir créé un compte Samsung sur votre appareil. Téléchargez ensuite « Samsung </a:t>
            </a:r>
            <a:r>
              <a:rPr lang="fr-FR" sz="1200" dirty="0" err="1">
                <a:latin typeface="Berlin Sans FB" panose="020E0602020502020306" pitchFamily="34" charset="0"/>
              </a:rPr>
              <a:t>Pay</a:t>
            </a:r>
            <a:r>
              <a:rPr lang="fr-FR" sz="1200" dirty="0">
                <a:latin typeface="Berlin Sans FB" panose="020E0602020502020306" pitchFamily="34" charset="0"/>
              </a:rPr>
              <a:t> » depuis Google Play Store. Suivez les instructions à l’écran pour ajouter les informations de votre carte bancaire.</a:t>
            </a:r>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28</a:t>
            </a:fld>
            <a:endParaRPr lang="fr-FR"/>
          </a:p>
        </p:txBody>
      </p:sp>
    </p:spTree>
    <p:extLst>
      <p:ext uri="{BB962C8B-B14F-4D97-AF65-F5344CB8AC3E}">
        <p14:creationId xmlns:p14="http://schemas.microsoft.com/office/powerpoint/2010/main" val="3801640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dirty="0">
                <a:solidFill>
                  <a:schemeClr val="tx1">
                    <a:lumMod val="75000"/>
                    <a:lumOff val="25000"/>
                  </a:schemeClr>
                </a:solidFill>
                <a:effectLst/>
                <a:latin typeface="+mn-lt"/>
                <a:ea typeface="+mn-ea"/>
                <a:cs typeface="+mn-cs"/>
              </a:rPr>
              <a:t>Analyser vos opérations en un instant grâce aux 4 fonctionnalités pour gérer ses comptes « Mon budget » :</a:t>
            </a:r>
          </a:p>
          <a:p>
            <a:endParaRPr lang="fr-FR" sz="1200" b="0" dirty="0">
              <a:solidFill>
                <a:srgbClr val="CC0000"/>
              </a:solidFill>
              <a:effectLst>
                <a:outerShdw blurRad="38100" dist="38100" dir="2700000" algn="tl">
                  <a:srgbClr val="000000">
                    <a:alpha val="43137"/>
                  </a:srgbClr>
                </a:outerShdw>
              </a:effectLst>
              <a:latin typeface="Berlin Sans FB" panose="020E0602020502020306" pitchFamily="34" charset="0"/>
            </a:endParaRPr>
          </a:p>
          <a:p>
            <a:r>
              <a:rPr lang="fr-FR" sz="1200" b="1" i="0" dirty="0">
                <a:solidFill>
                  <a:schemeClr val="tx1">
                    <a:lumMod val="75000"/>
                    <a:lumOff val="25000"/>
                  </a:schemeClr>
                </a:solidFill>
                <a:effectLst/>
                <a:latin typeface="+mn-lt"/>
                <a:ea typeface="+mn-ea"/>
                <a:cs typeface="+mn-cs"/>
              </a:rPr>
              <a:t>- Vous aimeriez connaitre le montant de votre budget alimentation pour gérer plus efficacement vos dépenses ?</a:t>
            </a:r>
            <a:r>
              <a:rPr lang="fr-FR" sz="1200" b="0" i="0" dirty="0">
                <a:solidFill>
                  <a:schemeClr val="tx1">
                    <a:lumMod val="75000"/>
                    <a:lumOff val="25000"/>
                  </a:schemeClr>
                </a:solidFill>
                <a:effectLst/>
                <a:latin typeface="+mn-lt"/>
                <a:ea typeface="+mn-ea"/>
                <a:cs typeface="+mn-cs"/>
              </a:rPr>
              <a:t> La catégorisation automatique vous permet de connaître la répartition de votre budget par des postes clés tels que « Alimentation » mais aussi « Logement-Maison », « Banque et assurances », « Transports », « Santé », « Loisirs et vacances » ou « Impôts et taxes ». Vous pouvez également afficher en un clic la répartition des secteurs de dépenses (entrées, sorties) sur le mois.</a:t>
            </a:r>
          </a:p>
          <a:p>
            <a:endParaRPr lang="fr-FR" sz="1200" b="1" i="0" dirty="0">
              <a:solidFill>
                <a:schemeClr val="tx1">
                  <a:lumMod val="75000"/>
                  <a:lumOff val="25000"/>
                </a:schemeClr>
              </a:solidFill>
              <a:effectLst/>
              <a:latin typeface="+mn-lt"/>
              <a:ea typeface="+mn-ea"/>
              <a:cs typeface="+mn-cs"/>
            </a:endParaRPr>
          </a:p>
          <a:p>
            <a:r>
              <a:rPr lang="fr-FR" sz="1200" b="1" i="0" dirty="0">
                <a:solidFill>
                  <a:schemeClr val="tx1">
                    <a:lumMod val="75000"/>
                    <a:lumOff val="25000"/>
                  </a:schemeClr>
                </a:solidFill>
                <a:effectLst/>
                <a:latin typeface="+mn-lt"/>
                <a:ea typeface="+mn-ea"/>
                <a:cs typeface="+mn-cs"/>
              </a:rPr>
              <a:t>- Vous souhaitez réaliser un budget prévisionnel pour mieux maitriser vos dépenses ?</a:t>
            </a:r>
            <a:r>
              <a:rPr lang="fr-FR" sz="1200" b="0" i="0" dirty="0">
                <a:solidFill>
                  <a:schemeClr val="tx1">
                    <a:lumMod val="75000"/>
                    <a:lumOff val="25000"/>
                  </a:schemeClr>
                </a:solidFill>
                <a:effectLst/>
                <a:latin typeface="+mn-lt"/>
                <a:ea typeface="+mn-ea"/>
                <a:cs typeface="+mn-cs"/>
              </a:rPr>
              <a:t> Un simple geste suffit pour classer vos principaux postes de sortie ou d’entrée d’argent par catégories.</a:t>
            </a:r>
          </a:p>
          <a:p>
            <a:endParaRPr lang="fr-FR" sz="1200" b="1" i="0" dirty="0">
              <a:solidFill>
                <a:schemeClr val="tx1">
                  <a:lumMod val="75000"/>
                  <a:lumOff val="25000"/>
                </a:schemeClr>
              </a:solidFill>
              <a:effectLst/>
              <a:latin typeface="+mn-lt"/>
              <a:ea typeface="+mn-ea"/>
              <a:cs typeface="+mn-cs"/>
            </a:endParaRPr>
          </a:p>
          <a:p>
            <a:r>
              <a:rPr lang="fr-FR" sz="1200" b="1" i="0" dirty="0">
                <a:solidFill>
                  <a:schemeClr val="tx1">
                    <a:lumMod val="75000"/>
                    <a:lumOff val="25000"/>
                  </a:schemeClr>
                </a:solidFill>
                <a:effectLst/>
                <a:latin typeface="+mn-lt"/>
                <a:ea typeface="+mn-ea"/>
                <a:cs typeface="+mn-cs"/>
              </a:rPr>
              <a:t>- Vous souhaitez connaitre le montant global de vos factures d’électricité ? </a:t>
            </a:r>
            <a:r>
              <a:rPr lang="fr-FR" sz="1200" b="0" i="0" dirty="0">
                <a:solidFill>
                  <a:schemeClr val="tx1">
                    <a:lumMod val="75000"/>
                    <a:lumOff val="25000"/>
                  </a:schemeClr>
                </a:solidFill>
                <a:effectLst/>
                <a:latin typeface="+mn-lt"/>
                <a:ea typeface="+mn-ea"/>
                <a:cs typeface="+mn-cs"/>
              </a:rPr>
              <a:t>Tous les membres de votre famille disposent d’un abonnement transport et vous voulez savoir le coût total associé à cet abonnement ? Vous disposez d’une vision consolidée regroupant tous les abonnements des membres de la famille (opérateur téléphonique, fournisseur d’énergie, transports, vidéos à la demande, écoutes en ligne-streaming, club de sport…).</a:t>
            </a:r>
          </a:p>
          <a:p>
            <a:pPr marL="0" indent="0">
              <a:buFontTx/>
              <a:buNone/>
            </a:pPr>
            <a:endParaRPr lang="fr-FR" dirty="0"/>
          </a:p>
          <a:p>
            <a:pPr marL="0" indent="0">
              <a:buFontTx/>
              <a:buNone/>
            </a:pPr>
            <a:r>
              <a:rPr lang="fr-FR" dirty="0"/>
              <a:t>- Avec </a:t>
            </a:r>
            <a:r>
              <a:rPr lang="fr-FR" b="1" dirty="0"/>
              <a:t>« Mes alertes » </a:t>
            </a:r>
            <a:r>
              <a:rPr lang="fr-FR" dirty="0"/>
              <a:t>vous activez gratuitement de </a:t>
            </a:r>
            <a:r>
              <a:rPr lang="fr-FR" b="1" dirty="0"/>
              <a:t>nouvelles alertes en temps réel </a:t>
            </a:r>
            <a:r>
              <a:rPr lang="fr-FR" dirty="0"/>
              <a:t>sur les opérations liées aux comptes ou à votre carte bancaire. Vous choisissez d’être alerté par email et / ou notification mobile</a:t>
            </a:r>
          </a:p>
        </p:txBody>
      </p:sp>
      <p:sp>
        <p:nvSpPr>
          <p:cNvPr id="4" name="Espace réservé du numéro de diapositive 3"/>
          <p:cNvSpPr>
            <a:spLocks noGrp="1"/>
          </p:cNvSpPr>
          <p:nvPr>
            <p:ph type="sldNum" sz="quarter" idx="5"/>
          </p:nvPr>
        </p:nvSpPr>
        <p:spPr/>
        <p:txBody>
          <a:bodyPr/>
          <a:lstStyle/>
          <a:p>
            <a:fld id="{67455595-9C85-4354-9EE5-6BFE0B45B858}" type="slidenum">
              <a:rPr lang="fr-FR" smtClean="0"/>
              <a:t>30</a:t>
            </a:fld>
            <a:endParaRPr lang="fr-FR"/>
          </a:p>
        </p:txBody>
      </p:sp>
    </p:spTree>
    <p:extLst>
      <p:ext uri="{BB962C8B-B14F-4D97-AF65-F5344CB8AC3E}">
        <p14:creationId xmlns:p14="http://schemas.microsoft.com/office/powerpoint/2010/main" val="3061750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Berlin Sans FB" panose="020E0602020502020306" pitchFamily="34" charset="0"/>
              </a:rPr>
              <a:t>Accident de la circulation, </a:t>
            </a:r>
            <a:r>
              <a:rPr lang="fr-FR" sz="1200" b="0" dirty="0">
                <a:latin typeface="Berlin Sans FB" panose="020E0602020502020306" pitchFamily="34" charset="0"/>
              </a:rPr>
              <a:t>sinistre</a:t>
            </a:r>
            <a:r>
              <a:rPr lang="fr-FR" sz="1200" dirty="0">
                <a:latin typeface="Berlin Sans FB" panose="020E0602020502020306" pitchFamily="34" charset="0"/>
              </a:rPr>
              <a:t> dans votre habitation, accident de la vie, … Quel que soit votre </a:t>
            </a:r>
            <a:r>
              <a:rPr lang="fr-FR" sz="1200" b="1" dirty="0">
                <a:latin typeface="Berlin Sans FB" panose="020E0602020502020306" pitchFamily="34" charset="0"/>
              </a:rPr>
              <a:t>sinistre</a:t>
            </a:r>
            <a:r>
              <a:rPr lang="fr-FR" sz="1200" dirty="0">
                <a:latin typeface="Berlin Sans FB" panose="020E0602020502020306" pitchFamily="34" charset="0"/>
              </a:rPr>
              <a:t>, signalez-le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Berlin Sans FB" panose="020E0602020502020306" pitchFamily="34" charset="0"/>
              </a:rPr>
              <a:t>Ou télécharger vos </a:t>
            </a:r>
            <a:r>
              <a:rPr lang="fr-FR" sz="1200" b="1" dirty="0">
                <a:latin typeface="Berlin Sans FB" panose="020E0602020502020306" pitchFamily="34" charset="0"/>
              </a:rPr>
              <a:t>attestations</a:t>
            </a:r>
            <a:r>
              <a:rPr lang="fr-FR" sz="1200" dirty="0">
                <a:latin typeface="Berlin Sans FB" panose="020E0602020502020306" pitchFamily="34" charset="0"/>
              </a:rPr>
              <a:t> : assurance scolaire … </a:t>
            </a:r>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31</a:t>
            </a:fld>
            <a:endParaRPr lang="fr-FR"/>
          </a:p>
        </p:txBody>
      </p:sp>
    </p:spTree>
    <p:extLst>
      <p:ext uri="{BB962C8B-B14F-4D97-AF65-F5344CB8AC3E}">
        <p14:creationId xmlns:p14="http://schemas.microsoft.com/office/powerpoint/2010/main" val="2561909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r>
              <a:rPr lang="fr-FR" b="1" dirty="0"/>
              <a:t>Simple</a:t>
            </a:r>
            <a:r>
              <a:rPr lang="fr-FR" dirty="0"/>
              <a:t> : </a:t>
            </a:r>
            <a:r>
              <a:rPr lang="fr-FR" sz="1200" b="0" i="0" kern="1200" dirty="0">
                <a:solidFill>
                  <a:schemeClr val="tx1"/>
                </a:solidFill>
                <a:effectLst/>
                <a:latin typeface="+mn-lt"/>
                <a:ea typeface="+mn-ea"/>
                <a:cs typeface="+mn-cs"/>
              </a:rPr>
              <a:t>Transférez de l’argent dans plus de 80 devises et vers tous les continents.</a:t>
            </a:r>
          </a:p>
          <a:p>
            <a:pPr marL="171450" indent="-171450">
              <a:buFontTx/>
              <a:buChar char="-"/>
            </a:pPr>
            <a:r>
              <a:rPr lang="fr-FR" sz="1200" b="1" i="0" kern="1200" dirty="0">
                <a:solidFill>
                  <a:schemeClr val="tx1"/>
                </a:solidFill>
                <a:effectLst/>
                <a:latin typeface="+mn-lt"/>
                <a:ea typeface="+mn-ea"/>
                <a:cs typeface="+mn-cs"/>
              </a:rPr>
              <a:t>Transparence</a:t>
            </a:r>
            <a:r>
              <a:rPr lang="fr-FR" sz="1200" b="0" i="0" kern="1200" dirty="0">
                <a:solidFill>
                  <a:schemeClr val="tx1"/>
                </a:solidFill>
                <a:effectLst/>
                <a:latin typeface="+mn-lt"/>
                <a:ea typeface="+mn-ea"/>
                <a:cs typeface="+mn-cs"/>
              </a:rPr>
              <a:t> : Les frais et taux de change sont connus à l’avance.</a:t>
            </a:r>
          </a:p>
          <a:p>
            <a:pPr marL="171450" indent="-171450">
              <a:buFontTx/>
              <a:buChar char="-"/>
            </a:pPr>
            <a:r>
              <a:rPr lang="fr-FR" b="1" dirty="0"/>
              <a:t>Efficacité</a:t>
            </a:r>
            <a:r>
              <a:rPr lang="fr-FR" dirty="0"/>
              <a:t> : </a:t>
            </a:r>
            <a:r>
              <a:rPr lang="fr-FR" sz="1200" b="0" i="0" kern="1200" dirty="0">
                <a:solidFill>
                  <a:schemeClr val="tx1"/>
                </a:solidFill>
                <a:effectLst/>
                <a:latin typeface="+mn-lt"/>
                <a:ea typeface="+mn-ea"/>
                <a:cs typeface="+mn-cs"/>
              </a:rPr>
              <a:t>Les sommes transférées sont rapidement mises à disposition du bénéficiaire.</a:t>
            </a: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32</a:t>
            </a:fld>
            <a:endParaRPr lang="fr-FR"/>
          </a:p>
        </p:txBody>
      </p:sp>
    </p:spTree>
    <p:extLst>
      <p:ext uri="{BB962C8B-B14F-4D97-AF65-F5344CB8AC3E}">
        <p14:creationId xmlns:p14="http://schemas.microsoft.com/office/powerpoint/2010/main" val="898550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solidFill>
                  <a:schemeClr val="tx1">
                    <a:lumMod val="75000"/>
                    <a:lumOff val="25000"/>
                  </a:schemeClr>
                </a:solidFill>
              </a:rPr>
              <a:t>« Agences et distributeurs » : Possibilité de </a:t>
            </a:r>
            <a:r>
              <a:rPr lang="fr-FR" sz="1200" b="1" dirty="0">
                <a:solidFill>
                  <a:schemeClr val="tx1">
                    <a:lumMod val="75000"/>
                    <a:lumOff val="25000"/>
                  </a:schemeClr>
                </a:solidFill>
              </a:rPr>
              <a:t>géolocaliser </a:t>
            </a:r>
            <a:r>
              <a:rPr lang="fr-FR" sz="1200" dirty="0">
                <a:solidFill>
                  <a:schemeClr val="tx1">
                    <a:lumMod val="75000"/>
                    <a:lumOff val="25000"/>
                  </a:schemeClr>
                </a:solidFill>
              </a:rPr>
              <a:t>les agences et distributeurs autour de soi</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b="0" dirty="0">
                <a:solidFill>
                  <a:schemeClr val="tx1">
                    <a:lumMod val="75000"/>
                    <a:lumOff val="25000"/>
                  </a:schemeClr>
                </a:solidFill>
              </a:rPr>
              <a:t>«  Questions fréquentes » : </a:t>
            </a:r>
            <a:r>
              <a:rPr lang="fr-FR" sz="1200" b="1" dirty="0">
                <a:solidFill>
                  <a:schemeClr val="tx1">
                    <a:lumMod val="75000"/>
                    <a:lumOff val="25000"/>
                  </a:schemeClr>
                </a:solidFill>
              </a:rPr>
              <a:t>FAQ</a:t>
            </a:r>
            <a:r>
              <a:rPr lang="fr-FR" sz="1200" dirty="0">
                <a:solidFill>
                  <a:schemeClr val="tx1">
                    <a:lumMod val="75000"/>
                    <a:lumOff val="25000"/>
                  </a:schemeClr>
                </a:solidFill>
              </a:rPr>
              <a:t> </a:t>
            </a:r>
            <a:r>
              <a:rPr lang="fr-FR" sz="1200" b="1" dirty="0">
                <a:solidFill>
                  <a:schemeClr val="tx1">
                    <a:lumMod val="75000"/>
                    <a:lumOff val="25000"/>
                  </a:schemeClr>
                </a:solidFill>
              </a:rPr>
              <a:t>complète</a:t>
            </a:r>
            <a:r>
              <a:rPr lang="fr-FR" sz="1200" dirty="0">
                <a:solidFill>
                  <a:schemeClr val="tx1">
                    <a:lumMod val="75000"/>
                    <a:lumOff val="25000"/>
                  </a:schemeClr>
                </a:solidFill>
              </a:rPr>
              <a:t> pour appréhender le </a:t>
            </a:r>
            <a:r>
              <a:rPr lang="fr-FR" sz="1200" dirty="0" err="1">
                <a:solidFill>
                  <a:schemeClr val="tx1">
                    <a:lumMod val="75000"/>
                    <a:lumOff val="25000"/>
                  </a:schemeClr>
                </a:solidFill>
              </a:rPr>
              <a:t>selfcare</a:t>
            </a:r>
            <a:r>
              <a:rPr lang="fr-FR" sz="1200" dirty="0">
                <a:solidFill>
                  <a:schemeClr val="tx1">
                    <a:lumMod val="75000"/>
                    <a:lumOff val="25000"/>
                  </a:schemeClr>
                </a:solidFill>
              </a:rPr>
              <a:t> et la Banque A Distance </a:t>
            </a:r>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33</a:t>
            </a:fld>
            <a:endParaRPr lang="fr-FR"/>
          </a:p>
        </p:txBody>
      </p:sp>
    </p:spTree>
    <p:extLst>
      <p:ext uri="{BB962C8B-B14F-4D97-AF65-F5344CB8AC3E}">
        <p14:creationId xmlns:p14="http://schemas.microsoft.com/office/powerpoint/2010/main" val="4284466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7455595-9C85-4354-9EE5-6BFE0B45B858}" type="slidenum">
              <a:rPr lang="fr-FR" smtClean="0"/>
              <a:t>34</a:t>
            </a:fld>
            <a:endParaRPr lang="fr-FR"/>
          </a:p>
        </p:txBody>
      </p:sp>
    </p:spTree>
    <p:extLst>
      <p:ext uri="{BB962C8B-B14F-4D97-AF65-F5344CB8AC3E}">
        <p14:creationId xmlns:p14="http://schemas.microsoft.com/office/powerpoint/2010/main" val="60864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a:t>Modifiez le style du titre</a:t>
            </a: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DD34A7A0-69FB-4341-8B33-64B0FF040F65}" type="datetime1">
              <a:rPr lang="fr-FR" smtClean="0"/>
              <a:t>02/06/2022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47520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pSp>
        <p:nvGrpSpPr>
          <p:cNvPr id="13" name="Groupe 12"/>
          <p:cNvGrpSpPr/>
          <p:nvPr/>
        </p:nvGrpSpPr>
        <p:grpSpPr>
          <a:xfrm>
            <a:off x="3074274" y="320398"/>
            <a:ext cx="3635664" cy="4823102"/>
            <a:chOff x="5150142" y="649837"/>
            <a:chExt cx="3404144" cy="4515966"/>
          </a:xfrm>
        </p:grpSpPr>
        <p:pic>
          <p:nvPicPr>
            <p:cNvPr id="15" name="Image 14"/>
            <p:cNvPicPr>
              <a:picLocks noChangeAspect="1"/>
            </p:cNvPicPr>
            <p:nvPr/>
          </p:nvPicPr>
          <p:blipFill rotWithShape="1">
            <a:blip r:embed="rId2">
              <a:extLst>
                <a:ext uri="{28A0092B-C50C-407E-A947-70E740481C1C}">
                  <a14:useLocalDpi xmlns:a14="http://schemas.microsoft.com/office/drawing/2010/main" val="0"/>
                </a:ext>
              </a:extLst>
            </a:blip>
            <a:srcRect l="27340" t="6479" r="19787"/>
            <a:stretch/>
          </p:blipFill>
          <p:spPr>
            <a:xfrm>
              <a:off x="5150142" y="649837"/>
              <a:ext cx="3404144" cy="4515966"/>
            </a:xfrm>
            <a:prstGeom prst="rect">
              <a:avLst/>
            </a:prstGeom>
          </p:spPr>
        </p:pic>
        <p:sp>
          <p:nvSpPr>
            <p:cNvPr id="16" name="Rectangle à coins arrondis 15"/>
            <p:cNvSpPr/>
            <p:nvPr/>
          </p:nvSpPr>
          <p:spPr>
            <a:xfrm>
              <a:off x="5701107" y="1083187"/>
              <a:ext cx="1705093" cy="3629889"/>
            </a:xfrm>
            <a:prstGeom prst="roundRect">
              <a:avLst>
                <a:gd name="adj" fmla="val 10647"/>
              </a:avLst>
            </a:prstGeom>
            <a:solidFill>
              <a:sysClr val="windowText" lastClr="000000"/>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Narrow"/>
                <a:ea typeface="+mn-ea"/>
                <a:cs typeface="+mn-cs"/>
              </a:endParaRPr>
            </a:p>
          </p:txBody>
        </p:sp>
      </p:grpSp>
      <p:sp>
        <p:nvSpPr>
          <p:cNvPr id="17" name="Espace réservé du numéro de diapositive 5"/>
          <p:cNvSpPr>
            <a:spLocks noGrp="1"/>
          </p:cNvSpPr>
          <p:nvPr>
            <p:ph type="sldNum" sz="quarter" idx="12"/>
          </p:nvPr>
        </p:nvSpPr>
        <p:spPr>
          <a:xfrm>
            <a:off x="6553200" y="4767263"/>
            <a:ext cx="2133600" cy="273844"/>
          </a:xfrm>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08167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3124C0CE-D87E-4EF6-962F-11E1D8023496}" type="datetime1">
              <a:rPr lang="fr-FR" smtClean="0"/>
              <a:t>02/06/2022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43569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50AA10F0-FB10-4D13-8C07-64CF1AB7BB3F}" type="datetime1">
              <a:rPr lang="fr-FR" smtClean="0"/>
              <a:t>02/06/2022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536014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286518C1-05C6-4AAC-892F-4044CA77ACC2}" type="datetime1">
              <a:rPr lang="fr-FR" smtClean="0"/>
              <a:t>02/06/2022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225830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9D40821F-0C53-4AD9-9559-618CC3622F99}" type="datetime1">
              <a:rPr lang="fr-FR" smtClean="0"/>
              <a:t>02/06/2022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609136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FCEAD4F-FDE4-4D4D-85B4-99D4C183D6E6}" type="datetime1">
              <a:rPr lang="fr-FR" smtClean="0"/>
              <a:t>02/06/2022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91820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04787"/>
            <a:ext cx="3008313" cy="871538"/>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BE92A33-078D-4688-BB13-5BEB09F05CEA}" type="datetime1">
              <a:rPr lang="fr-FR" smtClean="0"/>
              <a:t>02/06/2022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3655117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0"/>
            <a:ext cx="5486400" cy="425054"/>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A6FE1A1-235F-4ACC-AE2D-E15209E0920D}" type="datetime1">
              <a:rPr lang="fr-FR" smtClean="0"/>
              <a:t>02/06/2022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244090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DAE087C-4BDC-4F3B-A15A-CF4438D65C03}" type="datetime1">
              <a:rPr lang="fr-FR" smtClean="0"/>
              <a:t>02/06/2022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45534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05979"/>
            <a:ext cx="2057400" cy="4388644"/>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05979"/>
            <a:ext cx="6019800" cy="4388644"/>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611B196-B4E8-4B5C-8B02-B8322A3B5FD3}" type="datetime1">
              <a:rPr lang="fr-FR" smtClean="0"/>
              <a:t>02/06/2022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536514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0B9351D-5E05-4AE9-8EF5-C4432013D87D}" type="datetime1">
              <a:rPr lang="fr-FR" smtClean="0"/>
              <a:t>02/06/2022</a:t>
            </a:fld>
            <a:endParaRPr lang="fr-FR"/>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D19D0A2-BBF5-4B7E-A646-CBE7ACEBDC00}" type="slidenum">
              <a:rPr lang="fr-FR" smtClean="0"/>
              <a:t>‹N°›</a:t>
            </a:fld>
            <a:endParaRPr lang="fr-FR"/>
          </a:p>
        </p:txBody>
      </p:sp>
    </p:spTree>
    <p:extLst>
      <p:ext uri="{BB962C8B-B14F-4D97-AF65-F5344CB8AC3E}">
        <p14:creationId xmlns:p14="http://schemas.microsoft.com/office/powerpoint/2010/main" val="3215519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6.jpeg"/><Relationship Id="rId3" Type="http://schemas.openxmlformats.org/officeDocument/2006/relationships/image" Target="../media/image1.png"/><Relationship Id="rId7" Type="http://schemas.openxmlformats.org/officeDocument/2006/relationships/image" Target="../media/image13.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1" Type="http://schemas.openxmlformats.org/officeDocument/2006/relationships/image" Target="../media/image9.png"/><Relationship Id="rId5" Type="http://schemas.openxmlformats.org/officeDocument/2006/relationships/image" Target="../media/image12.png"/><Relationship Id="rId10" Type="http://schemas.openxmlformats.org/officeDocument/2006/relationships/slide" Target="slide7.xml"/><Relationship Id="rId4" Type="http://schemas.openxmlformats.org/officeDocument/2006/relationships/image" Target="../media/image11.png"/><Relationship Id="rId9" Type="http://schemas.openxmlformats.org/officeDocument/2006/relationships/image" Target="../media/image15.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10.png"/><Relationship Id="rId5" Type="http://schemas.openxmlformats.org/officeDocument/2006/relationships/image" Target="../media/image20.png"/><Relationship Id="rId10" Type="http://schemas.openxmlformats.org/officeDocument/2006/relationships/image" Target="../media/image9.png"/><Relationship Id="rId4" Type="http://schemas.openxmlformats.org/officeDocument/2006/relationships/image" Target="../media/image19.png"/><Relationship Id="rId9" Type="http://schemas.openxmlformats.org/officeDocument/2006/relationships/slide" Target="slide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8.xml"/><Relationship Id="rId18" Type="http://schemas.openxmlformats.org/officeDocument/2006/relationships/image" Target="../media/image28.png"/><Relationship Id="rId26" Type="http://schemas.openxmlformats.org/officeDocument/2006/relationships/slide" Target="slide7.xml"/><Relationship Id="rId3" Type="http://schemas.openxmlformats.org/officeDocument/2006/relationships/image" Target="../media/image24.png"/><Relationship Id="rId21" Type="http://schemas.openxmlformats.org/officeDocument/2006/relationships/image" Target="../media/image20.png"/><Relationship Id="rId7" Type="http://schemas.openxmlformats.org/officeDocument/2006/relationships/slide" Target="slide27.xml"/><Relationship Id="rId12" Type="http://schemas.openxmlformats.org/officeDocument/2006/relationships/slide" Target="slide23.xml"/><Relationship Id="rId17" Type="http://schemas.openxmlformats.org/officeDocument/2006/relationships/image" Target="../media/image27.png"/><Relationship Id="rId25" Type="http://schemas.openxmlformats.org/officeDocument/2006/relationships/image" Target="../media/image32.png"/><Relationship Id="rId2" Type="http://schemas.openxmlformats.org/officeDocument/2006/relationships/notesSlide" Target="../notesSlides/notesSlide3.xml"/><Relationship Id="rId16" Type="http://schemas.microsoft.com/office/2007/relationships/hdphoto" Target="../media/hdphoto1.wdp"/><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slide" Target="slide20.xml"/><Relationship Id="rId11" Type="http://schemas.openxmlformats.org/officeDocument/2006/relationships/slide" Target="slide14.xml"/><Relationship Id="rId24" Type="http://schemas.openxmlformats.org/officeDocument/2006/relationships/image" Target="../media/image31.png"/><Relationship Id="rId5" Type="http://schemas.openxmlformats.org/officeDocument/2006/relationships/slide" Target="slide10.xml"/><Relationship Id="rId15" Type="http://schemas.openxmlformats.org/officeDocument/2006/relationships/image" Target="../media/image26.png"/><Relationship Id="rId23" Type="http://schemas.openxmlformats.org/officeDocument/2006/relationships/slide" Target="slide29.xml"/><Relationship Id="rId28" Type="http://schemas.openxmlformats.org/officeDocument/2006/relationships/image" Target="../media/image10.png"/><Relationship Id="rId10" Type="http://schemas.openxmlformats.org/officeDocument/2006/relationships/slide" Target="slide16.xml"/><Relationship Id="rId19" Type="http://schemas.openxmlformats.org/officeDocument/2006/relationships/image" Target="../media/image29.png"/><Relationship Id="rId4" Type="http://schemas.openxmlformats.org/officeDocument/2006/relationships/slide" Target="slide18.xml"/><Relationship Id="rId9" Type="http://schemas.openxmlformats.org/officeDocument/2006/relationships/slide" Target="slide12.xml"/><Relationship Id="rId14" Type="http://schemas.openxmlformats.org/officeDocument/2006/relationships/image" Target="../media/image25.png"/><Relationship Id="rId22" Type="http://schemas.openxmlformats.org/officeDocument/2006/relationships/image" Target="../media/image30.png"/><Relationship Id="rId27"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7.xml"/><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slide" Target="slide7.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7.xml"/><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1.png"/><Relationship Id="rId7"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slide" Target="slide7.xml"/></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51.png"/><Relationship Id="rId3" Type="http://schemas.openxmlformats.org/officeDocument/2006/relationships/image" Target="../media/image1.png"/><Relationship Id="rId7" Type="http://schemas.openxmlformats.org/officeDocument/2006/relationships/slide" Target="slide7.xml"/><Relationship Id="rId12"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49.png"/><Relationship Id="rId5"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0" Type="http://schemas.openxmlformats.org/officeDocument/2006/relationships/image" Target="../media/image48.png"/><Relationship Id="rId4" Type="http://schemas.openxmlformats.org/officeDocument/2006/relationships/image" Target="../media/image19.png"/><Relationship Id="rId9" Type="http://schemas.openxmlformats.org/officeDocument/2006/relationships/image" Target="../media/image10.png"/><Relationship Id="rId14" Type="http://schemas.openxmlformats.org/officeDocument/2006/relationships/image" Target="../media/image52.png"/></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3.png"/><Relationship Id="rId5" Type="http://schemas.openxmlformats.org/officeDocument/2006/relationships/image" Target="../media/image33.png"/><Relationship Id="rId10" Type="http://schemas.openxmlformats.org/officeDocument/2006/relationships/image" Target="../media/image54.png"/><Relationship Id="rId4" Type="http://schemas.openxmlformats.org/officeDocument/2006/relationships/image" Target="../media/image4.png"/><Relationship Id="rId9" Type="http://schemas.openxmlformats.org/officeDocument/2006/relationships/image" Target="../media/image53.png"/></Relationships>
</file>

<file path=ppt/slides/_rels/slide19.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3" Type="http://schemas.openxmlformats.org/officeDocument/2006/relationships/image" Target="../media/image23.png"/><Relationship Id="rId7" Type="http://schemas.openxmlformats.org/officeDocument/2006/relationships/image" Target="../media/image35.png"/><Relationship Id="rId12"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58.png"/><Relationship Id="rId5" Type="http://schemas.openxmlformats.org/officeDocument/2006/relationships/image" Target="../media/image9.png"/><Relationship Id="rId10" Type="http://schemas.openxmlformats.org/officeDocument/2006/relationships/image" Target="../media/image57.png"/><Relationship Id="rId4" Type="http://schemas.openxmlformats.org/officeDocument/2006/relationships/slide" Target="slide7.xml"/><Relationship Id="rId9" Type="http://schemas.openxmlformats.org/officeDocument/2006/relationships/image" Target="../media/image56.png"/><Relationship Id="rId14" Type="http://schemas.openxmlformats.org/officeDocument/2006/relationships/image" Target="../media/image61.png"/></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62.png"/></Relationships>
</file>

<file path=ppt/slides/_rels/slide2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23.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67.png"/><Relationship Id="rId5" Type="http://schemas.openxmlformats.org/officeDocument/2006/relationships/image" Target="../media/image9.png"/><Relationship Id="rId10" Type="http://schemas.openxmlformats.org/officeDocument/2006/relationships/image" Target="../media/image66.png"/><Relationship Id="rId4" Type="http://schemas.openxmlformats.org/officeDocument/2006/relationships/slide" Target="slide7.xml"/><Relationship Id="rId9" Type="http://schemas.openxmlformats.org/officeDocument/2006/relationships/image" Target="../media/image65.png"/></Relationships>
</file>

<file path=ppt/slides/_rels/slide2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9.png"/><Relationship Id="rId7"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73.png"/><Relationship Id="rId5" Type="http://schemas.openxmlformats.org/officeDocument/2006/relationships/image" Target="../media/image9.png"/><Relationship Id="rId10" Type="http://schemas.openxmlformats.org/officeDocument/2006/relationships/image" Target="../media/image72.png"/><Relationship Id="rId4" Type="http://schemas.openxmlformats.org/officeDocument/2006/relationships/slide" Target="slide7.xml"/><Relationship Id="rId9" Type="http://schemas.openxmlformats.org/officeDocument/2006/relationships/image" Target="../media/image71.pn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74.png"/></Relationships>
</file>

<file path=ppt/slides/_rels/slide2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slide" Target="slide7.xml"/><Relationship Id="rId7" Type="http://schemas.openxmlformats.org/officeDocument/2006/relationships/image" Target="../media/image7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10.png"/><Relationship Id="rId10" Type="http://schemas.openxmlformats.org/officeDocument/2006/relationships/image" Target="../media/image78.png"/><Relationship Id="rId4" Type="http://schemas.openxmlformats.org/officeDocument/2006/relationships/image" Target="../media/image9.png"/><Relationship Id="rId9" Type="http://schemas.openxmlformats.org/officeDocument/2006/relationships/image" Target="../media/image77.png"/></Relationships>
</file>

<file path=ppt/slides/_rels/slide2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79.png"/></Relationships>
</file>

<file path=ppt/slides/_rels/slide26.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image" Target="../media/image8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10.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82.png"/></Relationships>
</file>

<file path=ppt/slides/_rels/slide28.xml.rels><?xml version="1.0" encoding="UTF-8" standalone="yes"?>
<Relationships xmlns="http://schemas.openxmlformats.org/package/2006/relationships"><Relationship Id="rId8" Type="http://schemas.openxmlformats.org/officeDocument/2006/relationships/hyperlink" Target="https://youtu.be/EwpItAsJyU0" TargetMode="External"/><Relationship Id="rId3" Type="http://schemas.openxmlformats.org/officeDocument/2006/relationships/image" Target="../media/image83.png"/><Relationship Id="rId7" Type="http://schemas.openxmlformats.org/officeDocument/2006/relationships/image" Target="../media/image10.png"/><Relationship Id="rId12" Type="http://schemas.openxmlformats.org/officeDocument/2006/relationships/hyperlink" Target="http://www.caisse-epargne.fr/"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9.png"/><Relationship Id="rId11" Type="http://schemas.openxmlformats.org/officeDocument/2006/relationships/image" Target="../media/image86.png"/><Relationship Id="rId5" Type="http://schemas.openxmlformats.org/officeDocument/2006/relationships/slide" Target="slide7.xml"/><Relationship Id="rId10" Type="http://schemas.openxmlformats.org/officeDocument/2006/relationships/hyperlink" Target="https://youtu.be/vM82C6PWGTU" TargetMode="External"/><Relationship Id="rId4" Type="http://schemas.openxmlformats.org/officeDocument/2006/relationships/image" Target="../media/image84.png"/><Relationship Id="rId9" Type="http://schemas.openxmlformats.org/officeDocument/2006/relationships/image" Target="../media/image85.png"/></Relationships>
</file>

<file path=ppt/slides/_rels/slide2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87.png"/></Relationships>
</file>

<file path=ppt/slides/_rels/slide30.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slide" Target="slide7.xml"/><Relationship Id="rId7" Type="http://schemas.openxmlformats.org/officeDocument/2006/relationships/image" Target="../media/image8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92.png"/><Relationship Id="rId5" Type="http://schemas.openxmlformats.org/officeDocument/2006/relationships/image" Target="../media/image10.png"/><Relationship Id="rId10" Type="http://schemas.openxmlformats.org/officeDocument/2006/relationships/image" Target="../media/image91.png"/><Relationship Id="rId4" Type="http://schemas.openxmlformats.org/officeDocument/2006/relationships/image" Target="../media/image9.png"/><Relationship Id="rId9" Type="http://schemas.openxmlformats.org/officeDocument/2006/relationships/image" Target="../media/image90.png"/></Relationships>
</file>

<file path=ppt/slides/_rels/slide3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slide" Target="slide7.xml"/><Relationship Id="rId7" Type="http://schemas.openxmlformats.org/officeDocument/2006/relationships/image" Target="../media/image9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10.png"/><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image" Target="../media/image9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10.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10.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Image 1"/>
          <p:cNvPicPr>
            <a:picLocks noChangeAspect="1"/>
          </p:cNvPicPr>
          <p:nvPr/>
        </p:nvPicPr>
        <p:blipFill rotWithShape="1">
          <a:blip r:embed="rId5"/>
          <a:srcRect t="-1" r="60366" b="-7417"/>
          <a:stretch/>
        </p:blipFill>
        <p:spPr>
          <a:xfrm>
            <a:off x="1089872" y="1052606"/>
            <a:ext cx="2521045" cy="528675"/>
          </a:xfrm>
          <a:prstGeom prst="rect">
            <a:avLst/>
          </a:prstGeom>
        </p:spPr>
      </p:pic>
      <p:pic>
        <p:nvPicPr>
          <p:cNvPr id="11" name="Image 10"/>
          <p:cNvPicPr>
            <a:picLocks noChangeAspect="1"/>
          </p:cNvPicPr>
          <p:nvPr/>
        </p:nvPicPr>
        <p:blipFill rotWithShape="1">
          <a:blip r:embed="rId5"/>
          <a:srcRect l="39548" b="3266"/>
          <a:stretch/>
        </p:blipFill>
        <p:spPr>
          <a:xfrm>
            <a:off x="378846" y="1500883"/>
            <a:ext cx="3943099" cy="488204"/>
          </a:xfrm>
          <a:prstGeom prst="rect">
            <a:avLst/>
          </a:prstGeom>
        </p:spPr>
      </p:pic>
      <p:sp>
        <p:nvSpPr>
          <p:cNvPr id="28" name="Pensées 27"/>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26" name="Image 2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8" name="Image 17"/>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27" name="Image 26"/>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spTree>
    <p:extLst>
      <p:ext uri="{BB962C8B-B14F-4D97-AF65-F5344CB8AC3E}">
        <p14:creationId xmlns:p14="http://schemas.microsoft.com/office/powerpoint/2010/main" val="3223209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hlinkClick r:id="rId2" action="ppaction://hlinksldjump"/>
          </p:cNvPr>
          <p:cNvPicPr>
            <a:picLocks noChangeAspect="1"/>
          </p:cNvPicPr>
          <p:nvPr/>
        </p:nvPicPr>
        <p:blipFill>
          <a:blip r:embed="rId3"/>
          <a:stretch>
            <a:fillRect/>
          </a:stretch>
        </p:blipFill>
        <p:spPr>
          <a:xfrm>
            <a:off x="83333" y="4731990"/>
            <a:ext cx="1032283" cy="330860"/>
          </a:xfrm>
          <a:prstGeom prst="rect">
            <a:avLst/>
          </a:prstGeom>
        </p:spPr>
      </p:pic>
      <p:sp>
        <p:nvSpPr>
          <p:cNvPr id="4" name="ZoneTexte 3"/>
          <p:cNvSpPr txBox="1"/>
          <p:nvPr/>
        </p:nvSpPr>
        <p:spPr>
          <a:xfrm>
            <a:off x="135460" y="658500"/>
            <a:ext cx="8540996" cy="3854901"/>
          </a:xfrm>
          <a:prstGeom prst="rect">
            <a:avLst/>
          </a:prstGeom>
          <a:noFill/>
        </p:spPr>
        <p:txBody>
          <a:bodyPr wrap="square" rtlCol="0">
            <a:spAutoFit/>
          </a:bodyPr>
          <a:lstStyle/>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Quels sont les différents canaux que je peux utiliser ? </a:t>
            </a:r>
          </a:p>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Je me connecte à ma banque à distance !</a:t>
            </a:r>
          </a:p>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Quelles sont les principales fonctionnalités de ma banque à distance ? </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Accéder à mes informations personnelles </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Contacter mon agence et prendre RDV</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Consulter mes comptes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Consulter mes documents dématérialisés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Réaliser des opérations bancaires sécurisées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Retirer de l’argent</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Effectuer des virements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Réaliser des virements </a:t>
            </a:r>
            <a:r>
              <a:rPr lang="fr-FR" sz="1400" dirty="0" err="1">
                <a:latin typeface="Berlin Sans FB" panose="020E0602020502020306" pitchFamily="34" charset="0"/>
              </a:rPr>
              <a:t>PayLib</a:t>
            </a:r>
            <a:r>
              <a:rPr lang="fr-FR" sz="1400" dirty="0">
                <a:latin typeface="Berlin Sans FB" panose="020E0602020502020306" pitchFamily="34" charset="0"/>
              </a:rPr>
              <a:t> entre amis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Piloter ma carte bancaire</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Payer en utilisant mon mobile</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 et toujours plus de services utiles !</a:t>
            </a:r>
          </a:p>
        </p:txBody>
      </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S</a:t>
            </a:r>
            <a:r>
              <a:rPr lang="fr-FR" sz="2000" b="1" dirty="0">
                <a:latin typeface="Berlin Sans FB" panose="020E0602020502020306" pitchFamily="34" charset="0"/>
              </a:rPr>
              <a:t>OMMAIRE</a:t>
            </a:r>
            <a:r>
              <a:rPr lang="fr-FR" sz="2000" b="1" dirty="0">
                <a:solidFill>
                  <a:srgbClr val="C00000"/>
                </a:solidFill>
                <a:latin typeface="Berlin Sans FB" panose="020E0602020502020306" pitchFamily="34" charset="0"/>
              </a:rPr>
              <a:t> </a:t>
            </a:r>
            <a:endParaRPr lang="fr-FR" sz="2000"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2</a:t>
            </a:fld>
            <a:endParaRPr lang="fr-F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283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0"/>
                                  </p:stCondLst>
                                  <p:iterate type="lt">
                                    <p:tmPct val="4000"/>
                                  </p:iterate>
                                  <p:childTnLst>
                                    <p:set>
                                      <p:cBhvr override="childStyle">
                                        <p:cTn id="6" dur="500" fill="hold"/>
                                        <p:tgtEl>
                                          <p:spTgt spid="4">
                                            <p:txEl>
                                              <p:pRg st="0" end="0"/>
                                            </p:txEl>
                                          </p:spTgt>
                                        </p:tgtEl>
                                        <p:attrNameLst>
                                          <p:attrName>style.color</p:attrName>
                                        </p:attrNameLst>
                                      </p:cBhvr>
                                      <p:to>
                                        <p:clrVal>
                                          <a:srgbClr val="FF0000"/>
                                        </p:clrVal>
                                      </p:to>
                                    </p:set>
                                    <p:set>
                                      <p:cBhvr>
                                        <p:cTn id="7" dur="500" fill="hold"/>
                                        <p:tgtEl>
                                          <p:spTgt spid="4">
                                            <p:txEl>
                                              <p:pRg st="0" end="0"/>
                                            </p:txEl>
                                          </p:spTgt>
                                        </p:tgtEl>
                                        <p:attrNameLst>
                                          <p:attrName>fillcolor</p:attrName>
                                        </p:attrNameLst>
                                      </p:cBhvr>
                                      <p:to>
                                        <p:clrVal>
                                          <a:srgbClr val="FF0000"/>
                                        </p:clrVal>
                                      </p:to>
                                    </p:set>
                                    <p:set>
                                      <p:cBhvr>
                                        <p:cTn id="8" dur="500" fill="hold"/>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L</a:t>
            </a:r>
            <a:r>
              <a:rPr lang="fr-FR" sz="2000" b="1" dirty="0">
                <a:latin typeface="Berlin Sans FB" panose="020E0602020502020306" pitchFamily="34" charset="0"/>
              </a:rPr>
              <a:t>ES DIFFÉRENTS CANAUX À MA DISPOSITION </a:t>
            </a:r>
            <a:endParaRPr lang="fr-FR" sz="2000"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3</a:t>
            </a:fld>
            <a:endParaRPr lang="fr-FR"/>
          </a:p>
        </p:txBody>
      </p:sp>
      <p:grpSp>
        <p:nvGrpSpPr>
          <p:cNvPr id="30" name="Groupe 29"/>
          <p:cNvGrpSpPr/>
          <p:nvPr/>
        </p:nvGrpSpPr>
        <p:grpSpPr>
          <a:xfrm>
            <a:off x="5150142" y="627534"/>
            <a:ext cx="3404144" cy="4515966"/>
            <a:chOff x="2267744" y="755140"/>
            <a:chExt cx="4600348" cy="6102859"/>
          </a:xfrm>
        </p:grpSpPr>
        <p:pic>
          <p:nvPicPr>
            <p:cNvPr id="33" name="Image 32"/>
            <p:cNvPicPr>
              <a:picLocks noChangeAspect="1"/>
            </p:cNvPicPr>
            <p:nvPr/>
          </p:nvPicPr>
          <p:blipFill rotWithShape="1">
            <a:blip r:embed="rId3">
              <a:extLst>
                <a:ext uri="{28A0092B-C50C-407E-A947-70E740481C1C}">
                  <a14:useLocalDpi xmlns:a14="http://schemas.microsoft.com/office/drawing/2010/main" val="0"/>
                </a:ext>
              </a:extLst>
            </a:blip>
            <a:srcRect l="27340" t="6479" r="19787"/>
            <a:stretch/>
          </p:blipFill>
          <p:spPr>
            <a:xfrm>
              <a:off x="2267744" y="755140"/>
              <a:ext cx="4600348" cy="6102859"/>
            </a:xfrm>
            <a:prstGeom prst="rect">
              <a:avLst/>
            </a:prstGeom>
          </p:spPr>
        </p:pic>
        <p:sp>
          <p:nvSpPr>
            <p:cNvPr id="34" name="Rectangle à coins arrondis 33"/>
            <p:cNvSpPr/>
            <p:nvPr/>
          </p:nvSpPr>
          <p:spPr>
            <a:xfrm>
              <a:off x="3012316" y="1340768"/>
              <a:ext cx="2304256" cy="4896544"/>
            </a:xfrm>
            <a:prstGeom prst="roundRect">
              <a:avLst>
                <a:gd name="adj" fmla="val 6463"/>
              </a:avLst>
            </a:prstGeom>
            <a:solidFill>
              <a:sysClr val="windowText" lastClr="000000"/>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Narrow"/>
                <a:ea typeface="+mn-ea"/>
                <a:cs typeface="+mn-cs"/>
              </a:endParaRPr>
            </a:p>
          </p:txBody>
        </p:sp>
        <p:pic>
          <p:nvPicPr>
            <p:cNvPr id="35" name="Picture 2" descr="Iphone, Téléphone Cellulaire, Téléphone"/>
            <p:cNvPicPr>
              <a:picLocks noChangeAspect="1" noChangeArrowheads="1"/>
            </p:cNvPicPr>
            <p:nvPr/>
          </p:nvPicPr>
          <p:blipFill rotWithShape="1">
            <a:blip r:embed="rId4">
              <a:extLst>
                <a:ext uri="{28A0092B-C50C-407E-A947-70E740481C1C}">
                  <a14:useLocalDpi xmlns:a14="http://schemas.microsoft.com/office/drawing/2010/main" val="0"/>
                </a:ext>
              </a:extLst>
            </a:blip>
            <a:srcRect t="87140" b="1310"/>
            <a:stretch/>
          </p:blipFill>
          <p:spPr bwMode="auto">
            <a:xfrm>
              <a:off x="2874460" y="5723164"/>
              <a:ext cx="2579967" cy="595993"/>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grpSp>
      <p:pic>
        <p:nvPicPr>
          <p:cNvPr id="37" name="Image 36"/>
          <p:cNvPicPr>
            <a:picLocks noChangeAspect="1"/>
          </p:cNvPicPr>
          <p:nvPr/>
        </p:nvPicPr>
        <p:blipFill rotWithShape="1">
          <a:blip r:embed="rId5">
            <a:extLst>
              <a:ext uri="{28A0092B-C50C-407E-A947-70E740481C1C}">
                <a14:useLocalDpi xmlns:a14="http://schemas.microsoft.com/office/drawing/2010/main" val="0"/>
              </a:ext>
            </a:extLst>
          </a:blip>
          <a:srcRect l="10979" t="4772" r="12141" b="6084"/>
          <a:stretch/>
        </p:blipFill>
        <p:spPr>
          <a:xfrm>
            <a:off x="135459" y="723718"/>
            <a:ext cx="4940597" cy="4008272"/>
          </a:xfrm>
          <a:prstGeom prst="rect">
            <a:avLst/>
          </a:prstGeom>
        </p:spPr>
      </p:pic>
      <p:pic>
        <p:nvPicPr>
          <p:cNvPr id="48" name="Picture 10" descr="Image associée">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1014"/>
          <a:stretch/>
        </p:blipFill>
        <p:spPr bwMode="auto">
          <a:xfrm rot="4155328" flipH="1">
            <a:off x="7664273" y="2165887"/>
            <a:ext cx="184247" cy="599509"/>
          </a:xfrm>
          <a:prstGeom prst="rect">
            <a:avLst/>
          </a:prstGeom>
          <a:noFill/>
          <a:extLst>
            <a:ext uri="{909E8E84-426E-40DD-AFC4-6F175D3DCCD1}">
              <a14:hiddenFill xmlns:a14="http://schemas.microsoft.com/office/drawing/2010/main">
                <a:solidFill>
                  <a:srgbClr val="FFFFFF"/>
                </a:solidFill>
              </a14:hiddenFill>
            </a:ext>
          </a:extLst>
        </p:spPr>
      </p:pic>
      <p:pic>
        <p:nvPicPr>
          <p:cNvPr id="47" name="Image 46"/>
          <p:cNvPicPr>
            <a:picLocks noChangeAspect="1"/>
          </p:cNvPicPr>
          <p:nvPr/>
        </p:nvPicPr>
        <p:blipFill>
          <a:blip r:embed="rId8"/>
          <a:stretch>
            <a:fillRect/>
          </a:stretch>
        </p:blipFill>
        <p:spPr>
          <a:xfrm>
            <a:off x="8090559" y="2133460"/>
            <a:ext cx="750985" cy="259503"/>
          </a:xfrm>
          <a:prstGeom prst="rect">
            <a:avLst/>
          </a:prstGeom>
        </p:spPr>
      </p:pic>
      <p:pic>
        <p:nvPicPr>
          <p:cNvPr id="49" name="Image 48"/>
          <p:cNvPicPr>
            <a:picLocks noChangeAspect="1"/>
          </p:cNvPicPr>
          <p:nvPr/>
        </p:nvPicPr>
        <p:blipFill>
          <a:blip r:embed="rId9"/>
          <a:stretch>
            <a:fillRect/>
          </a:stretch>
        </p:blipFill>
        <p:spPr>
          <a:xfrm>
            <a:off x="8090559" y="1823415"/>
            <a:ext cx="757251" cy="277957"/>
          </a:xfrm>
          <a:prstGeom prst="rect">
            <a:avLst/>
          </a:prstGeom>
        </p:spPr>
      </p:pic>
      <p:grpSp>
        <p:nvGrpSpPr>
          <p:cNvPr id="11" name="Groupe 10"/>
          <p:cNvGrpSpPr/>
          <p:nvPr/>
        </p:nvGrpSpPr>
        <p:grpSpPr>
          <a:xfrm>
            <a:off x="8008254" y="2347903"/>
            <a:ext cx="876505" cy="369332"/>
            <a:chOff x="8001948" y="2347903"/>
            <a:chExt cx="876505" cy="369332"/>
          </a:xfrm>
        </p:grpSpPr>
        <p:sp>
          <p:nvSpPr>
            <p:cNvPr id="5" name="Étoile à 5 branches 4"/>
            <p:cNvSpPr/>
            <p:nvPr/>
          </p:nvSpPr>
          <p:spPr>
            <a:xfrm>
              <a:off x="8345923" y="2513656"/>
              <a:ext cx="108000" cy="108000"/>
            </a:xfrm>
            <a:prstGeom prst="star5">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Étoile à 5 branches 23"/>
            <p:cNvSpPr/>
            <p:nvPr/>
          </p:nvSpPr>
          <p:spPr>
            <a:xfrm>
              <a:off x="8452055" y="2513656"/>
              <a:ext cx="108000" cy="108000"/>
            </a:xfrm>
            <a:prstGeom prst="star5">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Étoile à 5 branches 24"/>
            <p:cNvSpPr/>
            <p:nvPr/>
          </p:nvSpPr>
          <p:spPr>
            <a:xfrm>
              <a:off x="8558187" y="2513656"/>
              <a:ext cx="108000" cy="108000"/>
            </a:xfrm>
            <a:prstGeom prst="star5">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Étoile à 5 branches 25"/>
            <p:cNvSpPr/>
            <p:nvPr/>
          </p:nvSpPr>
          <p:spPr>
            <a:xfrm>
              <a:off x="8664319" y="2513656"/>
              <a:ext cx="108000" cy="108000"/>
            </a:xfrm>
            <a:prstGeom prst="star5">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Étoile à 5 branches 26"/>
            <p:cNvSpPr/>
            <p:nvPr/>
          </p:nvSpPr>
          <p:spPr>
            <a:xfrm>
              <a:off x="8770453" y="2513656"/>
              <a:ext cx="108000" cy="108000"/>
            </a:xfrm>
            <a:prstGeom prst="star5">
              <a:avLst/>
            </a:prstGeom>
            <a:gradFill flip="none" rotWithShape="1">
              <a:gsLst>
                <a:gs pos="0">
                  <a:srgbClr val="FFCC00"/>
                </a:gs>
                <a:gs pos="73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8001948" y="2347903"/>
              <a:ext cx="410690" cy="369332"/>
            </a:xfrm>
            <a:prstGeom prst="rect">
              <a:avLst/>
            </a:prstGeom>
            <a:noFill/>
          </p:spPr>
          <p:txBody>
            <a:bodyPr wrap="none" rtlCol="0">
              <a:spAutoFit/>
            </a:bodyPr>
            <a:lstStyle/>
            <a:p>
              <a:r>
                <a:rPr lang="fr-FR" dirty="0">
                  <a:solidFill>
                    <a:schemeClr val="tx1">
                      <a:lumMod val="75000"/>
                      <a:lumOff val="25000"/>
                    </a:schemeClr>
                  </a:solidFill>
                  <a:latin typeface="Bahnschrift SemiBold Condensed" panose="020B0502040204020203" pitchFamily="34" charset="0"/>
                </a:rPr>
                <a:t>4,7</a:t>
              </a:r>
            </a:p>
          </p:txBody>
        </p:sp>
        <p:sp>
          <p:nvSpPr>
            <p:cNvPr id="29" name="ZoneTexte 28"/>
            <p:cNvSpPr txBox="1"/>
            <p:nvPr/>
          </p:nvSpPr>
          <p:spPr>
            <a:xfrm>
              <a:off x="8273564" y="2348585"/>
              <a:ext cx="378630" cy="215444"/>
            </a:xfrm>
            <a:prstGeom prst="rect">
              <a:avLst/>
            </a:prstGeom>
            <a:noFill/>
          </p:spPr>
          <p:txBody>
            <a:bodyPr wrap="none" rtlCol="0">
              <a:spAutoFit/>
            </a:bodyPr>
            <a:lstStyle/>
            <a:p>
              <a:r>
                <a:rPr lang="fr-FR" sz="800" dirty="0">
                  <a:solidFill>
                    <a:schemeClr val="tx1">
                      <a:lumMod val="75000"/>
                      <a:lumOff val="25000"/>
                    </a:schemeClr>
                  </a:solidFill>
                  <a:latin typeface="Bahnschrift SemiBold Condensed" panose="020B0502040204020203" pitchFamily="34" charset="0"/>
                </a:rPr>
                <a:t>sur 5*</a:t>
              </a:r>
            </a:p>
          </p:txBody>
        </p:sp>
      </p:grpSp>
      <p:sp>
        <p:nvSpPr>
          <p:cNvPr id="31" name="ZoneTexte 30"/>
          <p:cNvSpPr txBox="1"/>
          <p:nvPr/>
        </p:nvSpPr>
        <p:spPr>
          <a:xfrm>
            <a:off x="8540019" y="4865620"/>
            <a:ext cx="620683" cy="246221"/>
          </a:xfrm>
          <a:prstGeom prst="rect">
            <a:avLst/>
          </a:prstGeom>
          <a:noFill/>
        </p:spPr>
        <p:txBody>
          <a:bodyPr wrap="none" rtlCol="0">
            <a:spAutoFit/>
          </a:bodyPr>
          <a:lstStyle/>
          <a:p>
            <a:r>
              <a:rPr lang="fr-FR" sz="500" dirty="0">
                <a:solidFill>
                  <a:schemeClr val="tx1">
                    <a:lumMod val="75000"/>
                    <a:lumOff val="25000"/>
                  </a:schemeClr>
                </a:solidFill>
                <a:latin typeface="Bahnschrift SemiBold Condensed" panose="020B0502040204020203" pitchFamily="34" charset="0"/>
              </a:rPr>
              <a:t>* Source : App Store </a:t>
            </a:r>
          </a:p>
          <a:p>
            <a:pPr algn="ctr"/>
            <a:r>
              <a:rPr lang="fr-FR" sz="500" dirty="0">
                <a:solidFill>
                  <a:schemeClr val="tx1">
                    <a:lumMod val="75000"/>
                    <a:lumOff val="25000"/>
                  </a:schemeClr>
                </a:solidFill>
                <a:latin typeface="Bahnschrift SemiBold Condensed" panose="020B0502040204020203" pitchFamily="34" charset="0"/>
              </a:rPr>
              <a:t>31/01/2022</a:t>
            </a:r>
          </a:p>
        </p:txBody>
      </p:sp>
      <p:pic>
        <p:nvPicPr>
          <p:cNvPr id="32" name="Image 31">
            <a:hlinkClick r:id="rId10" action="ppaction://hlinksldjump"/>
          </p:cNvPr>
          <p:cNvPicPr>
            <a:picLocks noChangeAspect="1"/>
          </p:cNvPicPr>
          <p:nvPr/>
        </p:nvPicPr>
        <p:blipFill>
          <a:blip r:embed="rId11"/>
          <a:stretch>
            <a:fillRect/>
          </a:stretch>
        </p:blipFill>
        <p:spPr>
          <a:xfrm>
            <a:off x="83333" y="4731990"/>
            <a:ext cx="1032283" cy="330860"/>
          </a:xfrm>
          <a:prstGeom prst="rect">
            <a:avLst/>
          </a:prstGeom>
        </p:spPr>
      </p:pic>
      <p:pic>
        <p:nvPicPr>
          <p:cNvPr id="36" name="Picture 2">
            <a:extLst>
              <a:ext uri="{FF2B5EF4-FFF2-40B4-BE49-F238E27FC236}">
                <a16:creationId xmlns:a16="http://schemas.microsoft.com/office/drawing/2014/main" id="{EEE59732-550F-425D-B86B-2736216977D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Image 40">
            <a:extLst>
              <a:ext uri="{FF2B5EF4-FFF2-40B4-BE49-F238E27FC236}">
                <a16:creationId xmlns:a16="http://schemas.microsoft.com/office/drawing/2014/main" id="{961A8D91-8803-4A75-BC16-2D1400A6F31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716508" y="1203598"/>
            <a:ext cx="1692000" cy="3477674"/>
          </a:xfrm>
          <a:prstGeom prst="roundRect">
            <a:avLst>
              <a:gd name="adj" fmla="val 7719"/>
            </a:avLst>
          </a:prstGeom>
          <a:solidFill>
            <a:srgbClr val="FFFFFF">
              <a:shade val="85000"/>
            </a:srgbClr>
          </a:solidFill>
          <a:ln>
            <a:noFill/>
          </a:ln>
          <a:effectLst/>
        </p:spPr>
      </p:pic>
      <p:pic>
        <p:nvPicPr>
          <p:cNvPr id="4" name="Image 3">
            <a:extLst>
              <a:ext uri="{FF2B5EF4-FFF2-40B4-BE49-F238E27FC236}">
                <a16:creationId xmlns:a16="http://schemas.microsoft.com/office/drawing/2014/main" id="{C505D47F-5DA8-4201-AE41-673CB3B5BA28}"/>
              </a:ext>
            </a:extLst>
          </p:cNvPr>
          <p:cNvPicPr>
            <a:picLocks noChangeAspect="1"/>
          </p:cNvPicPr>
          <p:nvPr/>
        </p:nvPicPr>
        <p:blipFill>
          <a:blip r:embed="rId14"/>
          <a:stretch>
            <a:fillRect/>
          </a:stretch>
        </p:blipFill>
        <p:spPr>
          <a:xfrm>
            <a:off x="501692" y="1011750"/>
            <a:ext cx="4298853" cy="2417421"/>
          </a:xfrm>
          <a:prstGeom prst="rect">
            <a:avLst/>
          </a:prstGeom>
        </p:spPr>
      </p:pic>
      <p:sp>
        <p:nvSpPr>
          <p:cNvPr id="3" name="Rectangle 2">
            <a:extLst>
              <a:ext uri="{FF2B5EF4-FFF2-40B4-BE49-F238E27FC236}">
                <a16:creationId xmlns:a16="http://schemas.microsoft.com/office/drawing/2014/main" id="{0BBE9BB8-34F5-4D7D-A4C1-E021AF0F635C}"/>
              </a:ext>
            </a:extLst>
          </p:cNvPr>
          <p:cNvSpPr/>
          <p:nvPr/>
        </p:nvSpPr>
        <p:spPr>
          <a:xfrm>
            <a:off x="1115616" y="4803998"/>
            <a:ext cx="4459279" cy="307777"/>
          </a:xfrm>
          <a:prstGeom prst="rect">
            <a:avLst/>
          </a:prstGeom>
        </p:spPr>
        <p:txBody>
          <a:bodyPr wrap="square">
            <a:spAutoFit/>
          </a:bodyPr>
          <a:lstStyle/>
          <a:p>
            <a:r>
              <a:rPr lang="fr-FR" sz="700" dirty="0">
                <a:latin typeface="Calibri" panose="020F0502020204030204" pitchFamily="34" charset="0"/>
                <a:ea typeface="Calibri" panose="020F0502020204030204" pitchFamily="34" charset="0"/>
              </a:rPr>
              <a:t>(1) Pour disposer de l’application Caisse d’Epargne, vous devez être abonné aux services de banque à distance. La version minimum </a:t>
            </a:r>
            <a:r>
              <a:rPr lang="fr-FR" sz="700">
                <a:latin typeface="Calibri" panose="020F0502020204030204" pitchFamily="34" charset="0"/>
                <a:ea typeface="Calibri" panose="020F0502020204030204" pitchFamily="34" charset="0"/>
              </a:rPr>
              <a:t>iOS 12 </a:t>
            </a:r>
            <a:r>
              <a:rPr lang="fr-FR" sz="700" dirty="0">
                <a:latin typeface="Calibri" panose="020F0502020204030204" pitchFamily="34" charset="0"/>
                <a:ea typeface="Calibri" panose="020F0502020204030204" pitchFamily="34" charset="0"/>
              </a:rPr>
              <a:t>ou </a:t>
            </a:r>
            <a:r>
              <a:rPr lang="fr-FR" sz="700" dirty="0" err="1">
                <a:latin typeface="Calibri" panose="020F0502020204030204" pitchFamily="34" charset="0"/>
                <a:ea typeface="Calibri" panose="020F0502020204030204" pitchFamily="34" charset="0"/>
              </a:rPr>
              <a:t>Androïd</a:t>
            </a:r>
            <a:r>
              <a:rPr lang="fr-FR" sz="700" dirty="0">
                <a:latin typeface="Calibri" panose="020F0502020204030204" pitchFamily="34" charset="0"/>
                <a:ea typeface="Calibri" panose="020F0502020204030204" pitchFamily="34" charset="0"/>
              </a:rPr>
              <a:t> 5 est requise sur votre smartphone et vous devez avoir une connexion Internet  </a:t>
            </a:r>
            <a:endParaRPr lang="fr-FR" sz="700" dirty="0"/>
          </a:p>
        </p:txBody>
      </p:sp>
      <p:sp>
        <p:nvSpPr>
          <p:cNvPr id="8" name="ZoneTexte 7">
            <a:extLst>
              <a:ext uri="{FF2B5EF4-FFF2-40B4-BE49-F238E27FC236}">
                <a16:creationId xmlns:a16="http://schemas.microsoft.com/office/drawing/2014/main" id="{8D731619-A3E7-47ED-AB9D-5AC818D5EDDC}"/>
              </a:ext>
            </a:extLst>
          </p:cNvPr>
          <p:cNvSpPr txBox="1"/>
          <p:nvPr/>
        </p:nvSpPr>
        <p:spPr>
          <a:xfrm>
            <a:off x="8774163" y="1779662"/>
            <a:ext cx="312906" cy="230832"/>
          </a:xfrm>
          <a:prstGeom prst="rect">
            <a:avLst/>
          </a:prstGeom>
          <a:noFill/>
        </p:spPr>
        <p:txBody>
          <a:bodyPr wrap="none" rtlCol="0">
            <a:spAutoFit/>
          </a:bodyPr>
          <a:lstStyle/>
          <a:p>
            <a:r>
              <a:rPr lang="fr-FR" sz="900" dirty="0"/>
              <a:t>(1)</a:t>
            </a:r>
          </a:p>
        </p:txBody>
      </p:sp>
      <p:sp>
        <p:nvSpPr>
          <p:cNvPr id="28" name="ZoneTexte 27">
            <a:extLst>
              <a:ext uri="{FF2B5EF4-FFF2-40B4-BE49-F238E27FC236}">
                <a16:creationId xmlns:a16="http://schemas.microsoft.com/office/drawing/2014/main" id="{553C9632-43E8-4639-80FB-ABE2F4F5AA16}"/>
              </a:ext>
            </a:extLst>
          </p:cNvPr>
          <p:cNvSpPr txBox="1"/>
          <p:nvPr/>
        </p:nvSpPr>
        <p:spPr>
          <a:xfrm>
            <a:off x="8767906" y="2067694"/>
            <a:ext cx="312906" cy="230832"/>
          </a:xfrm>
          <a:prstGeom prst="rect">
            <a:avLst/>
          </a:prstGeom>
          <a:noFill/>
        </p:spPr>
        <p:txBody>
          <a:bodyPr wrap="none" rtlCol="0">
            <a:spAutoFit/>
          </a:bodyPr>
          <a:lstStyle/>
          <a:p>
            <a:r>
              <a:rPr lang="fr-FR" sz="900" dirty="0"/>
              <a:t>(1)</a:t>
            </a:r>
          </a:p>
        </p:txBody>
      </p:sp>
    </p:spTree>
    <p:extLst>
      <p:ext uri="{BB962C8B-B14F-4D97-AF65-F5344CB8AC3E}">
        <p14:creationId xmlns:p14="http://schemas.microsoft.com/office/powerpoint/2010/main" val="75907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35460" y="658500"/>
            <a:ext cx="8540996" cy="3854901"/>
          </a:xfrm>
          <a:prstGeom prst="rect">
            <a:avLst/>
          </a:prstGeom>
          <a:noFill/>
        </p:spPr>
        <p:txBody>
          <a:bodyPr wrap="square" rtlCol="0">
            <a:spAutoFit/>
          </a:bodyPr>
          <a:lstStyle/>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Quels sont les différents canaux que je peux utiliser ? </a:t>
            </a:r>
          </a:p>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Je me connecte à ma banque à distance !</a:t>
            </a:r>
          </a:p>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Quelles sont les principales fonctionnalités de ma banque à distance ? </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Accéder à mes informations personnelles </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Contacter mon agence et prendre RDV</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Consulter mes comptes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Consulter mes documents dématérialisés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Réaliser des opérations bancaires sécurisées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Retirer de l’argent</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Effectuer des virements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Réaliser des virements </a:t>
            </a:r>
            <a:r>
              <a:rPr lang="fr-FR" sz="1400" dirty="0" err="1">
                <a:latin typeface="Berlin Sans FB" panose="020E0602020502020306" pitchFamily="34" charset="0"/>
              </a:rPr>
              <a:t>PayLib</a:t>
            </a:r>
            <a:r>
              <a:rPr lang="fr-FR" sz="1400" dirty="0">
                <a:latin typeface="Berlin Sans FB" panose="020E0602020502020306" pitchFamily="34" charset="0"/>
              </a:rPr>
              <a:t> entre amis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Piloter ma carte bancaire</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Payer en utilisant mon mobile</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 et toujours plus de services utiles !</a:t>
            </a:r>
          </a:p>
        </p:txBody>
      </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S</a:t>
            </a:r>
            <a:r>
              <a:rPr lang="fr-FR" sz="2000" b="1" dirty="0">
                <a:latin typeface="Berlin Sans FB" panose="020E0602020502020306" pitchFamily="34" charset="0"/>
              </a:rPr>
              <a:t>OMMAIRE</a:t>
            </a:r>
            <a:r>
              <a:rPr lang="fr-FR" sz="2000" b="1" dirty="0">
                <a:solidFill>
                  <a:srgbClr val="C00000"/>
                </a:solidFill>
                <a:latin typeface="Berlin Sans FB" panose="020E0602020502020306" pitchFamily="34" charset="0"/>
              </a:rPr>
              <a:t> </a:t>
            </a:r>
            <a:endParaRPr lang="fr-FR" sz="2000"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4</a:t>
            </a:fld>
            <a:endParaRPr lang="fr-FR"/>
          </a:p>
        </p:txBody>
      </p:sp>
      <p:pic>
        <p:nvPicPr>
          <p:cNvPr id="11" name="Image 10">
            <a:hlinkClick r:id="rId2" action="ppaction://hlinksldjump"/>
          </p:cNvPr>
          <p:cNvPicPr>
            <a:picLocks noChangeAspect="1"/>
          </p:cNvPicPr>
          <p:nvPr/>
        </p:nvPicPr>
        <p:blipFill>
          <a:blip r:embed="rId3"/>
          <a:stretch>
            <a:fillRect/>
          </a:stretch>
        </p:blipFill>
        <p:spPr>
          <a:xfrm>
            <a:off x="83333" y="4731990"/>
            <a:ext cx="1032283" cy="330860"/>
          </a:xfrm>
          <a:prstGeom prst="rect">
            <a:avLst/>
          </a:prstGeom>
        </p:spPr>
      </p:pic>
      <p:pic>
        <p:nvPicPr>
          <p:cNvPr id="8" name="Picture 2">
            <a:extLst>
              <a:ext uri="{FF2B5EF4-FFF2-40B4-BE49-F238E27FC236}">
                <a16:creationId xmlns:a16="http://schemas.microsoft.com/office/drawing/2014/main" id="{EB4E8C3A-FAE3-4AA4-92B3-896761E5604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304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0"/>
                                  </p:stCondLst>
                                  <p:iterate type="lt">
                                    <p:tmPct val="4000"/>
                                  </p:iterate>
                                  <p:childTnLst>
                                    <p:set>
                                      <p:cBhvr override="childStyle">
                                        <p:cTn id="6" dur="500" fill="hold"/>
                                        <p:tgtEl>
                                          <p:spTgt spid="4">
                                            <p:txEl>
                                              <p:pRg st="1" end="1"/>
                                            </p:txEl>
                                          </p:spTgt>
                                        </p:tgtEl>
                                        <p:attrNameLst>
                                          <p:attrName>style.color</p:attrName>
                                        </p:attrNameLst>
                                      </p:cBhvr>
                                      <p:to>
                                        <p:clrVal>
                                          <a:srgbClr val="FF0000"/>
                                        </p:clrVal>
                                      </p:to>
                                    </p:set>
                                    <p:set>
                                      <p:cBhvr>
                                        <p:cTn id="7" dur="500" fill="hold"/>
                                        <p:tgtEl>
                                          <p:spTgt spid="4">
                                            <p:txEl>
                                              <p:pRg st="1" end="1"/>
                                            </p:txEl>
                                          </p:spTgt>
                                        </p:tgtEl>
                                        <p:attrNameLst>
                                          <p:attrName>fillcolor</p:attrName>
                                        </p:attrNameLst>
                                      </p:cBhvr>
                                      <p:to>
                                        <p:clrVal>
                                          <a:srgbClr val="FF0000"/>
                                        </p:clrVal>
                                      </p:to>
                                    </p:set>
                                    <p:set>
                                      <p:cBhvr>
                                        <p:cTn id="8" dur="500" fill="hold"/>
                                        <p:tgtEl>
                                          <p:spTgt spid="4">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J</a:t>
            </a:r>
            <a:r>
              <a:rPr lang="fr-FR" sz="2000" b="1" dirty="0">
                <a:latin typeface="Berlin Sans FB" panose="020E0602020502020306" pitchFamily="34" charset="0"/>
              </a:rPr>
              <a:t>E ME CONNECTE À MA BANQUE À DISTANCE !</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5</a:t>
            </a:fld>
            <a:endParaRPr lang="fr-FR"/>
          </a:p>
        </p:txBody>
      </p:sp>
      <p:sp>
        <p:nvSpPr>
          <p:cNvPr id="3" name="Rectangle 2"/>
          <p:cNvSpPr/>
          <p:nvPr/>
        </p:nvSpPr>
        <p:spPr>
          <a:xfrm>
            <a:off x="6320544" y="2535165"/>
            <a:ext cx="2568292" cy="415498"/>
          </a:xfrm>
          <a:prstGeom prst="rect">
            <a:avLst/>
          </a:prstGeom>
          <a:noFill/>
        </p:spPr>
        <p:txBody>
          <a:bodyPr wrap="square" rtlCol="0">
            <a:spAutoFit/>
          </a:bodyPr>
          <a:lstStyle/>
          <a:p>
            <a:r>
              <a:rPr lang="fr-FR" sz="1050" dirty="0">
                <a:latin typeface="Berlin Sans FB" panose="020E0602020502020306" pitchFamily="34" charset="0"/>
              </a:rPr>
              <a:t>Cliquez sur « Mot de passe oublié ? » depuis l’écran de connexion</a:t>
            </a:r>
          </a:p>
        </p:txBody>
      </p:sp>
      <p:sp>
        <p:nvSpPr>
          <p:cNvPr id="4" name="Rectangle 3"/>
          <p:cNvSpPr/>
          <p:nvPr/>
        </p:nvSpPr>
        <p:spPr>
          <a:xfrm>
            <a:off x="3469702" y="2535165"/>
            <a:ext cx="2568292" cy="430887"/>
          </a:xfrm>
          <a:prstGeom prst="rect">
            <a:avLst/>
          </a:prstGeom>
          <a:noFill/>
        </p:spPr>
        <p:txBody>
          <a:bodyPr wrap="square" rtlCol="0">
            <a:spAutoFit/>
          </a:bodyPr>
          <a:lstStyle/>
          <a:p>
            <a:r>
              <a:rPr lang="fr-FR" sz="1050" dirty="0">
                <a:latin typeface="Berlin Sans FB" panose="020E0602020502020306" pitchFamily="34" charset="0"/>
              </a:rPr>
              <a:t>Cliquez sur « Espace Personnel » puis sélectionnez « Mot de passe oublié ? »</a:t>
            </a:r>
          </a:p>
        </p:txBody>
      </p:sp>
      <p:sp>
        <p:nvSpPr>
          <p:cNvPr id="11" name="ZoneTexte 10"/>
          <p:cNvSpPr txBox="1"/>
          <p:nvPr/>
        </p:nvSpPr>
        <p:spPr>
          <a:xfrm>
            <a:off x="1165203" y="1531176"/>
            <a:ext cx="1316515" cy="369332"/>
          </a:xfrm>
          <a:prstGeom prst="rect">
            <a:avLst/>
          </a:prstGeom>
          <a:noFill/>
        </p:spPr>
        <p:txBody>
          <a:bodyPr wrap="square" rtlCol="0">
            <a:spAutoFit/>
          </a:bodyPr>
          <a:lstStyle/>
          <a:p>
            <a:pPr algn="ctr"/>
            <a:r>
              <a:rPr lang="fr-FR" dirty="0">
                <a:latin typeface="Berlin Sans FB" panose="020E0602020502020306" pitchFamily="34" charset="0"/>
              </a:rPr>
              <a:t>Identifiant</a:t>
            </a:r>
          </a:p>
        </p:txBody>
      </p:sp>
      <p:sp>
        <p:nvSpPr>
          <p:cNvPr id="12" name="ZoneTexte 11"/>
          <p:cNvSpPr txBox="1"/>
          <p:nvPr/>
        </p:nvSpPr>
        <p:spPr>
          <a:xfrm>
            <a:off x="1058343" y="2589516"/>
            <a:ext cx="1601057" cy="369332"/>
          </a:xfrm>
          <a:prstGeom prst="rect">
            <a:avLst/>
          </a:prstGeom>
          <a:noFill/>
        </p:spPr>
        <p:txBody>
          <a:bodyPr wrap="square" rtlCol="0">
            <a:spAutoFit/>
          </a:bodyPr>
          <a:lstStyle/>
          <a:p>
            <a:pPr algn="ctr"/>
            <a:r>
              <a:rPr lang="fr-FR" dirty="0">
                <a:latin typeface="Berlin Sans FB" panose="020E0602020502020306" pitchFamily="34" charset="0"/>
              </a:rPr>
              <a:t>Mot de passe</a:t>
            </a:r>
          </a:p>
        </p:txBody>
      </p:sp>
      <p:sp>
        <p:nvSpPr>
          <p:cNvPr id="13" name="ZoneTexte 12"/>
          <p:cNvSpPr txBox="1"/>
          <p:nvPr/>
        </p:nvSpPr>
        <p:spPr>
          <a:xfrm>
            <a:off x="1094381" y="3573733"/>
            <a:ext cx="1458158" cy="738664"/>
          </a:xfrm>
          <a:prstGeom prst="rect">
            <a:avLst/>
          </a:prstGeom>
          <a:noFill/>
        </p:spPr>
        <p:txBody>
          <a:bodyPr wrap="square" rtlCol="0">
            <a:spAutoFit/>
          </a:bodyPr>
          <a:lstStyle/>
          <a:p>
            <a:pPr algn="ctr"/>
            <a:r>
              <a:rPr lang="fr-FR" sz="1400" dirty="0">
                <a:latin typeface="Berlin Sans FB" panose="020E0602020502020306" pitchFamily="34" charset="0"/>
              </a:rPr>
              <a:t>Code reçu </a:t>
            </a:r>
            <a:br>
              <a:rPr lang="fr-FR" sz="1400" dirty="0">
                <a:latin typeface="Berlin Sans FB" panose="020E0602020502020306" pitchFamily="34" charset="0"/>
              </a:rPr>
            </a:br>
            <a:r>
              <a:rPr lang="fr-FR" sz="1400" dirty="0">
                <a:latin typeface="Berlin Sans FB" panose="020E0602020502020306" pitchFamily="34" charset="0"/>
              </a:rPr>
              <a:t>par SMS ou Sécur’Pass</a:t>
            </a:r>
          </a:p>
        </p:txBody>
      </p:sp>
      <p:cxnSp>
        <p:nvCxnSpPr>
          <p:cNvPr id="17" name="Connecteur en arc 16"/>
          <p:cNvCxnSpPr/>
          <p:nvPr/>
        </p:nvCxnSpPr>
        <p:spPr>
          <a:xfrm flipV="1">
            <a:off x="1918423" y="899811"/>
            <a:ext cx="596848" cy="542542"/>
          </a:xfrm>
          <a:prstGeom prst="curvedConnector3">
            <a:avLst>
              <a:gd name="adj1" fmla="val -7969"/>
            </a:avLst>
          </a:prstGeom>
          <a:ln w="12700">
            <a:solidFill>
              <a:srgbClr val="CC0000"/>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552539" y="769257"/>
            <a:ext cx="2499402" cy="307777"/>
          </a:xfrm>
          <a:prstGeom prst="rect">
            <a:avLst/>
          </a:prstGeom>
        </p:spPr>
        <p:txBody>
          <a:bodyPr wrap="none">
            <a:spAutoFit/>
          </a:bodyPr>
          <a:lstStyle/>
          <a:p>
            <a:r>
              <a:rPr lang="fr-FR" sz="1400" dirty="0">
                <a:solidFill>
                  <a:srgbClr val="C00000"/>
                </a:solidFill>
                <a:latin typeface="Berlin Sans FB" panose="020E0602020502020306" pitchFamily="34" charset="0"/>
              </a:rPr>
              <a:t>Obligatoire pour se connecter </a:t>
            </a:r>
            <a:endParaRPr lang="fr-FR" dirty="0">
              <a:solidFill>
                <a:srgbClr val="C00000"/>
              </a:solidFill>
            </a:endParaRPr>
          </a:p>
        </p:txBody>
      </p:sp>
      <p:sp>
        <p:nvSpPr>
          <p:cNvPr id="22" name="Rectangle 21"/>
          <p:cNvSpPr/>
          <p:nvPr/>
        </p:nvSpPr>
        <p:spPr>
          <a:xfrm>
            <a:off x="3431966" y="3003798"/>
            <a:ext cx="5328592" cy="253916"/>
          </a:xfrm>
          <a:prstGeom prst="rect">
            <a:avLst/>
          </a:prstGeom>
          <a:noFill/>
        </p:spPr>
        <p:txBody>
          <a:bodyPr wrap="square" rtlCol="0">
            <a:spAutoFit/>
          </a:bodyPr>
          <a:lstStyle/>
          <a:p>
            <a:r>
              <a:rPr lang="fr-FR" sz="1050" dirty="0">
                <a:solidFill>
                  <a:srgbClr val="CC0000"/>
                </a:solidFill>
                <a:effectLst>
                  <a:outerShdw blurRad="38100" dist="38100" dir="2700000" algn="tl">
                    <a:srgbClr val="000000">
                      <a:alpha val="43137"/>
                    </a:srgbClr>
                  </a:outerShdw>
                </a:effectLst>
                <a:latin typeface="Berlin Sans FB" panose="020E0602020502020306" pitchFamily="34" charset="0"/>
              </a:rPr>
              <a:t>Changez régulièrement votre mot de passe pour protéger l’accès à vos comptes bancaires.</a:t>
            </a:r>
          </a:p>
        </p:txBody>
      </p:sp>
      <p:sp>
        <p:nvSpPr>
          <p:cNvPr id="25" name="Plus 24"/>
          <p:cNvSpPr/>
          <p:nvPr/>
        </p:nvSpPr>
        <p:spPr>
          <a:xfrm>
            <a:off x="1771247" y="2140803"/>
            <a:ext cx="208417" cy="208417"/>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Plus 25"/>
          <p:cNvSpPr/>
          <p:nvPr/>
        </p:nvSpPr>
        <p:spPr>
          <a:xfrm>
            <a:off x="1719251" y="3199142"/>
            <a:ext cx="208417" cy="208417"/>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482" y="1267243"/>
            <a:ext cx="714917" cy="714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18" descr="Padlock premium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19" y="2461159"/>
            <a:ext cx="626043" cy="626043"/>
          </a:xfrm>
          <a:prstGeom prst="rect">
            <a:avLst/>
          </a:prstGeom>
          <a:extLst>
            <a:ext uri="{909E8E84-426E-40DD-AFC4-6F175D3DCCD1}">
              <a14:hiddenFill xmlns:a14="http://schemas.microsoft.com/office/drawing/2010/main">
                <a:solidFill>
                  <a:srgbClr val="FFFFFF"/>
                </a:solidFill>
              </a14:hiddenFill>
            </a:ext>
          </a:extLst>
        </p:spPr>
      </p:pic>
      <p:pic>
        <p:nvPicPr>
          <p:cNvPr id="23" name="Picture 2" descr="Smartphone fre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614" y="3646673"/>
            <a:ext cx="592785" cy="592785"/>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Connecteur droit 23"/>
          <p:cNvCxnSpPr>
            <a:cxnSpLocks/>
          </p:cNvCxnSpPr>
          <p:nvPr/>
        </p:nvCxnSpPr>
        <p:spPr>
          <a:xfrm>
            <a:off x="2810423" y="1131590"/>
            <a:ext cx="0" cy="3397892"/>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14" name="Image 13"/>
          <p:cNvPicPr>
            <a:picLocks noChangeAspect="1"/>
          </p:cNvPicPr>
          <p:nvPr/>
        </p:nvPicPr>
        <p:blipFill rotWithShape="1">
          <a:blip r:embed="rId6"/>
          <a:srcRect l="11073" r="-86" b="5021"/>
          <a:stretch/>
        </p:blipFill>
        <p:spPr>
          <a:xfrm>
            <a:off x="5874876" y="2480608"/>
            <a:ext cx="533619" cy="540000"/>
          </a:xfrm>
          <a:prstGeom prst="ellipse">
            <a:avLst/>
          </a:prstGeom>
          <a:ln w="3175" cap="rnd">
            <a:solidFill>
              <a:schemeClr val="bg1"/>
            </a:solidFill>
          </a:ln>
          <a:effectLst/>
        </p:spPr>
      </p:pic>
      <p:pic>
        <p:nvPicPr>
          <p:cNvPr id="15" name="Image 14"/>
          <p:cNvPicPr>
            <a:picLocks noChangeAspect="1"/>
          </p:cNvPicPr>
          <p:nvPr/>
        </p:nvPicPr>
        <p:blipFill>
          <a:blip r:embed="rId7"/>
          <a:stretch>
            <a:fillRect/>
          </a:stretch>
        </p:blipFill>
        <p:spPr>
          <a:xfrm>
            <a:off x="2939575" y="2480608"/>
            <a:ext cx="589791" cy="540000"/>
          </a:xfrm>
          <a:prstGeom prst="ellipse">
            <a:avLst/>
          </a:prstGeom>
          <a:ln w="3175" cap="rnd">
            <a:solidFill>
              <a:schemeClr val="bg1"/>
            </a:solidFill>
          </a:ln>
          <a:effectLst/>
        </p:spPr>
      </p:pic>
      <p:sp>
        <p:nvSpPr>
          <p:cNvPr id="30" name="Rectangle 29"/>
          <p:cNvSpPr/>
          <p:nvPr/>
        </p:nvSpPr>
        <p:spPr>
          <a:xfrm>
            <a:off x="2984447" y="3621541"/>
            <a:ext cx="6027903" cy="907941"/>
          </a:xfrm>
          <a:prstGeom prst="rect">
            <a:avLst/>
          </a:prstGeom>
          <a:noFill/>
        </p:spPr>
        <p:txBody>
          <a:bodyPr wrap="square" rtlCol="0">
            <a:spAutoFit/>
          </a:bodyPr>
          <a:lstStyle/>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Avec la DSP2 </a:t>
            </a:r>
            <a:r>
              <a:rPr lang="fr-FR" sz="1200" baseline="30000" dirty="0">
                <a:latin typeface="Berlin Sans FB" panose="020E0602020502020306" pitchFamily="34" charset="0"/>
              </a:rPr>
              <a:t>(1) </a:t>
            </a:r>
            <a:r>
              <a:rPr lang="fr-FR" sz="1200" dirty="0">
                <a:latin typeface="Berlin Sans FB" panose="020E0602020502020306" pitchFamily="34" charset="0"/>
              </a:rPr>
              <a:t>, l’accès classique par les seuls identifiant et mot de passe n’est plus suffisant </a:t>
            </a:r>
          </a:p>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Saisie d’un code à usage unique envoyé par SMS ou </a:t>
            </a:r>
            <a:r>
              <a:rPr lang="fr-FR" sz="1200" dirty="0" err="1">
                <a:latin typeface="Berlin Sans FB" panose="020E0602020502020306" pitchFamily="34" charset="0"/>
              </a:rPr>
              <a:t>Sécur’Pass</a:t>
            </a:r>
            <a:r>
              <a:rPr lang="fr-FR" sz="1200" dirty="0">
                <a:latin typeface="Berlin Sans FB" panose="020E0602020502020306" pitchFamily="34" charset="0"/>
              </a:rPr>
              <a:t> </a:t>
            </a:r>
            <a:r>
              <a:rPr lang="fr-FR" sz="1200" baseline="30000" dirty="0">
                <a:latin typeface="Berlin Sans FB" panose="020E0602020502020306" pitchFamily="34" charset="0"/>
              </a:rPr>
              <a:t>(2) </a:t>
            </a:r>
            <a:endParaRPr lang="fr-FR" sz="1200" dirty="0">
              <a:latin typeface="Berlin Sans FB" panose="020E0602020502020306" pitchFamily="34" charset="0"/>
            </a:endParaRPr>
          </a:p>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Nécessite de nous avoir communiqué un numéro de téléphone portable à jour </a:t>
            </a:r>
          </a:p>
        </p:txBody>
      </p:sp>
      <p:sp>
        <p:nvSpPr>
          <p:cNvPr id="31" name="Rectangle 30"/>
          <p:cNvSpPr/>
          <p:nvPr/>
        </p:nvSpPr>
        <p:spPr>
          <a:xfrm>
            <a:off x="2984447" y="1229748"/>
            <a:ext cx="5427993" cy="723275"/>
          </a:xfrm>
          <a:prstGeom prst="rect">
            <a:avLst/>
          </a:prstGeom>
          <a:noFill/>
        </p:spPr>
        <p:txBody>
          <a:bodyPr wrap="square" rtlCol="0">
            <a:spAutoFit/>
          </a:bodyPr>
          <a:lstStyle/>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Unique et personnel !</a:t>
            </a:r>
          </a:p>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En cas d’oubli, il est disponible sur vos relevés de compte</a:t>
            </a:r>
          </a:p>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Possibilité de le garder en mémoire sur le téléphone</a:t>
            </a:r>
          </a:p>
        </p:txBody>
      </p:sp>
      <p:sp>
        <p:nvSpPr>
          <p:cNvPr id="32" name="Rectangle 31"/>
          <p:cNvSpPr/>
          <p:nvPr/>
        </p:nvSpPr>
        <p:spPr>
          <a:xfrm>
            <a:off x="2984447" y="2289447"/>
            <a:ext cx="5427993" cy="276999"/>
          </a:xfrm>
          <a:prstGeom prst="rect">
            <a:avLst/>
          </a:prstGeom>
          <a:noFill/>
        </p:spPr>
        <p:txBody>
          <a:bodyPr wrap="square" rtlCol="0">
            <a:spAutoFit/>
          </a:bodyPr>
          <a:lstStyle/>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Mot de passe oublié ? </a:t>
            </a:r>
          </a:p>
        </p:txBody>
      </p:sp>
      <p:pic>
        <p:nvPicPr>
          <p:cNvPr id="28"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13175" y="3007715"/>
            <a:ext cx="277402" cy="277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Image 32">
            <a:hlinkClick r:id="rId9" action="ppaction://hlinksldjump"/>
          </p:cNvPr>
          <p:cNvPicPr>
            <a:picLocks noChangeAspect="1"/>
          </p:cNvPicPr>
          <p:nvPr/>
        </p:nvPicPr>
        <p:blipFill>
          <a:blip r:embed="rId10"/>
          <a:stretch>
            <a:fillRect/>
          </a:stretch>
        </p:blipFill>
        <p:spPr>
          <a:xfrm>
            <a:off x="83333" y="4731990"/>
            <a:ext cx="1032283" cy="330860"/>
          </a:xfrm>
          <a:prstGeom prst="rect">
            <a:avLst/>
          </a:prstGeom>
        </p:spPr>
      </p:pic>
      <p:pic>
        <p:nvPicPr>
          <p:cNvPr id="34" name="Picture 2">
            <a:extLst>
              <a:ext uri="{FF2B5EF4-FFF2-40B4-BE49-F238E27FC236}">
                <a16:creationId xmlns:a16="http://schemas.microsoft.com/office/drawing/2014/main" id="{98FFE670-F9C6-476D-8561-9B9C2DDC9BA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Rectangle 26">
            <a:extLst>
              <a:ext uri="{FF2B5EF4-FFF2-40B4-BE49-F238E27FC236}">
                <a16:creationId xmlns:a16="http://schemas.microsoft.com/office/drawing/2014/main" id="{7839F9B7-5CA6-4A8D-B91C-9C915E8457A5}"/>
              </a:ext>
            </a:extLst>
          </p:cNvPr>
          <p:cNvSpPr/>
          <p:nvPr/>
        </p:nvSpPr>
        <p:spPr>
          <a:xfrm>
            <a:off x="1163614" y="4748540"/>
            <a:ext cx="7296818" cy="415498"/>
          </a:xfrm>
          <a:prstGeom prst="rect">
            <a:avLst/>
          </a:prstGeom>
        </p:spPr>
        <p:txBody>
          <a:bodyPr wrap="square">
            <a:spAutoFit/>
          </a:bodyPr>
          <a:lstStyle/>
          <a:p>
            <a:pPr marL="228600" indent="-228600">
              <a:buAutoNum type="arabicParenBoth"/>
            </a:pPr>
            <a:r>
              <a:rPr lang="fr-FR" sz="700" dirty="0">
                <a:latin typeface="Calibri" panose="020F0502020204030204" pitchFamily="34" charset="0"/>
                <a:ea typeface="Calibri" panose="020F0502020204030204" pitchFamily="34" charset="0"/>
              </a:rPr>
              <a:t>Directive européenne sur les services de paiement version 2</a:t>
            </a:r>
          </a:p>
          <a:p>
            <a:pPr marL="228600" indent="-228600">
              <a:buAutoNum type="arabicParenBoth"/>
            </a:pPr>
            <a:r>
              <a:rPr lang="fr-FR" sz="700" dirty="0">
                <a:latin typeface="Calibri" panose="020F0502020204030204" pitchFamily="34" charset="0"/>
              </a:rPr>
              <a:t>Pour bénéficier de </a:t>
            </a:r>
            <a:r>
              <a:rPr lang="fr-FR" sz="700" dirty="0" err="1">
                <a:latin typeface="Calibri" panose="020F0502020204030204" pitchFamily="34" charset="0"/>
              </a:rPr>
              <a:t>Sécur’Pass</a:t>
            </a:r>
            <a:r>
              <a:rPr lang="fr-FR" sz="700" dirty="0">
                <a:latin typeface="Calibri" panose="020F0502020204030204" pitchFamily="34" charset="0"/>
              </a:rPr>
              <a:t>, vous devez avoir téléchargé sur votre smartphone la dernière version de l’application mobile Caisse d’Epargne. Pour activer le service en autonomie via l’application vous devez également être titulaire d’une carte bancaire en cours de validité. </a:t>
            </a:r>
            <a:endParaRPr lang="fr-FR" sz="700" dirty="0"/>
          </a:p>
        </p:txBody>
      </p:sp>
    </p:spTree>
    <p:extLst>
      <p:ext uri="{BB962C8B-B14F-4D97-AF65-F5344CB8AC3E}">
        <p14:creationId xmlns:p14="http://schemas.microsoft.com/office/powerpoint/2010/main" val="107481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
                            </p:stCondLst>
                            <p:childTnLst>
                              <p:par>
                                <p:cTn id="5" presetID="1" presetClass="entr" presetSubtype="0" fill="hold" nodeType="afterEffect">
                                  <p:stCondLst>
                                    <p:cond delay="0"/>
                                  </p:stCondLst>
                                  <p:childTnLst>
                                    <p:set>
                                      <p:cBhvr>
                                        <p:cTn id="6" dur="1" fill="hold">
                                          <p:stCondLst>
                                            <p:cond delay="499"/>
                                          </p:stCondLst>
                                        </p:cTn>
                                        <p:tgtEl>
                                          <p:spTgt spid="20"/>
                                        </p:tgtEl>
                                        <p:attrNameLst>
                                          <p:attrName>style.visibility</p:attrName>
                                        </p:attrNameLst>
                                      </p:cBhvr>
                                      <p:to>
                                        <p:strVal val="visible"/>
                                      </p:to>
                                    </p:set>
                                  </p:childTnLst>
                                </p:cTn>
                              </p:par>
                            </p:childTnLst>
                          </p:cTn>
                        </p:par>
                        <p:par>
                          <p:cTn id="7" fill="hold">
                            <p:stCondLst>
                              <p:cond delay="520"/>
                            </p:stCondLst>
                            <p:childTnLst>
                              <p:par>
                                <p:cTn id="8" presetID="1"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par>
                          <p:cTn id="10" fill="hold">
                            <p:stCondLst>
                              <p:cond delay="520"/>
                            </p:stCondLst>
                            <p:childTnLst>
                              <p:par>
                                <p:cTn id="11" presetID="1" presetClass="entr" presetSubtype="0" fill="hold" nodeType="afterEffect">
                                  <p:stCondLst>
                                    <p:cond delay="0"/>
                                  </p:stCondLst>
                                  <p:childTnLst>
                                    <p:set>
                                      <p:cBhvr>
                                        <p:cTn id="12" dur="1" fill="hold">
                                          <p:stCondLst>
                                            <p:cond delay="9"/>
                                          </p:stCondLst>
                                        </p:cTn>
                                        <p:tgtEl>
                                          <p:spTgt spid="17"/>
                                        </p:tgtEl>
                                        <p:attrNameLst>
                                          <p:attrName>style.visibility</p:attrName>
                                        </p:attrNameLst>
                                      </p:cBhvr>
                                      <p:to>
                                        <p:strVal val="visible"/>
                                      </p:to>
                                    </p:set>
                                  </p:childTnLst>
                                </p:cTn>
                              </p:par>
                            </p:childTnLst>
                          </p:cTn>
                        </p:par>
                        <p:par>
                          <p:cTn id="13" fill="hold">
                            <p:stCondLst>
                              <p:cond delay="530"/>
                            </p:stCondLst>
                            <p:childTnLst>
                              <p:par>
                                <p:cTn id="14" presetID="1" presetClass="entr" presetSubtype="0" fill="hold" grpId="0" nodeType="afterEffect">
                                  <p:stCondLst>
                                    <p:cond delay="0"/>
                                  </p:stCondLst>
                                  <p:childTnLst>
                                    <p:set>
                                      <p:cBhvr>
                                        <p:cTn id="15" dur="1" fill="hold">
                                          <p:stCondLst>
                                            <p:cond delay="9"/>
                                          </p:stCondLst>
                                        </p:cTn>
                                        <p:tgtEl>
                                          <p:spTgt spid="18"/>
                                        </p:tgtEl>
                                        <p:attrNameLst>
                                          <p:attrName>style.visibility</p:attrName>
                                        </p:attrNameLst>
                                      </p:cBhvr>
                                      <p:to>
                                        <p:strVal val="visible"/>
                                      </p:to>
                                    </p:set>
                                  </p:childTnLst>
                                </p:cTn>
                              </p:par>
                            </p:childTnLst>
                          </p:cTn>
                        </p:par>
                        <p:par>
                          <p:cTn id="16" fill="hold">
                            <p:stCondLst>
                              <p:cond delay="540"/>
                            </p:stCondLst>
                            <p:childTnLst>
                              <p:par>
                                <p:cTn id="17" presetID="1" presetClass="entr" presetSubtype="0" fill="hold" grpId="0" nodeType="afterEffect">
                                  <p:stCondLst>
                                    <p:cond delay="0"/>
                                  </p:stCondLst>
                                  <p:childTnLst>
                                    <p:set>
                                      <p:cBhvr>
                                        <p:cTn id="18" dur="1" fill="hold">
                                          <p:stCondLst>
                                            <p:cond delay="499"/>
                                          </p:stCondLst>
                                        </p:cTn>
                                        <p:tgtEl>
                                          <p:spTgt spid="31"/>
                                        </p:tgtEl>
                                        <p:attrNameLst>
                                          <p:attrName>style.visibility</p:attrName>
                                        </p:attrNameLst>
                                      </p:cBhvr>
                                      <p:to>
                                        <p:strVal val="visible"/>
                                      </p:to>
                                    </p:set>
                                  </p:childTnLst>
                                </p:cTn>
                              </p:par>
                            </p:childTnLst>
                          </p:cTn>
                        </p:par>
                        <p:par>
                          <p:cTn id="19" fill="hold">
                            <p:stCondLst>
                              <p:cond delay="1040"/>
                            </p:stCondLst>
                            <p:childTnLst>
                              <p:par>
                                <p:cTn id="20" presetID="1" presetClass="entr" presetSubtype="0"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par>
                          <p:cTn id="30" fill="hold">
                            <p:stCondLst>
                              <p:cond delay="0"/>
                            </p:stCondLst>
                            <p:childTnLst>
                              <p:par>
                                <p:cTn id="31" presetID="10" presetClass="entr" presetSubtype="0"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par>
                          <p:cTn id="48" fill="hold">
                            <p:stCondLst>
                              <p:cond delay="1500"/>
                            </p:stCondLst>
                            <p:childTnLst>
                              <p:par>
                                <p:cTn id="49" presetID="10" presetClass="entr" presetSubtype="0"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par>
                                <p:cTn id="63" presetID="10" presetClass="entr" presetSubtype="0"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500"/>
                                        <p:tgtEl>
                                          <p:spTgt spid="23"/>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1" grpId="0"/>
      <p:bldP spid="12" grpId="0"/>
      <p:bldP spid="13" grpId="0"/>
      <p:bldP spid="18" grpId="0"/>
      <p:bldP spid="22" grpId="0"/>
      <p:bldP spid="25" grpId="0" animBg="1"/>
      <p:bldP spid="26" grpId="0" animBg="1"/>
      <p:bldP spid="30" grpId="0"/>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35460" y="658500"/>
            <a:ext cx="8540996" cy="3854901"/>
          </a:xfrm>
          <a:prstGeom prst="rect">
            <a:avLst/>
          </a:prstGeom>
          <a:noFill/>
        </p:spPr>
        <p:txBody>
          <a:bodyPr wrap="square" rtlCol="0">
            <a:spAutoFit/>
          </a:bodyPr>
          <a:lstStyle/>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Quels sont les différents canaux que je peux utiliser ? </a:t>
            </a:r>
          </a:p>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Je me connecte à ma banque à distance !</a:t>
            </a:r>
          </a:p>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Quelles sont les principales fonctionnalités de ma banque à distance ? </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Accéder à mes informations personnelles </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Contacter mon agence et prendre RDV</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Consulter mes comptes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Consulter mes documents dématérialisés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Réaliser des opérations bancaires sécurisées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Retirer de l’argent</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Effectuer des virements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Réaliser des virements </a:t>
            </a:r>
            <a:r>
              <a:rPr lang="fr-FR" sz="1400" dirty="0" err="1">
                <a:latin typeface="Berlin Sans FB" panose="020E0602020502020306" pitchFamily="34" charset="0"/>
              </a:rPr>
              <a:t>PayLib</a:t>
            </a:r>
            <a:r>
              <a:rPr lang="fr-FR" sz="1400" dirty="0">
                <a:latin typeface="Berlin Sans FB" panose="020E0602020502020306" pitchFamily="34" charset="0"/>
              </a:rPr>
              <a:t> entre amis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Piloter ma carte bancaire</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Payer en utilisant mon mobile</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 et toujours plus de services utiles !</a:t>
            </a:r>
          </a:p>
        </p:txBody>
      </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S</a:t>
            </a:r>
            <a:r>
              <a:rPr lang="fr-FR" sz="2000" b="1" dirty="0">
                <a:latin typeface="Berlin Sans FB" panose="020E0602020502020306" pitchFamily="34" charset="0"/>
              </a:rPr>
              <a:t>OMMAIRE</a:t>
            </a:r>
            <a:r>
              <a:rPr lang="fr-FR" sz="2000" b="1" dirty="0">
                <a:solidFill>
                  <a:srgbClr val="C00000"/>
                </a:solidFill>
                <a:latin typeface="Berlin Sans FB" panose="020E0602020502020306" pitchFamily="34" charset="0"/>
              </a:rPr>
              <a:t> </a:t>
            </a:r>
            <a:endParaRPr lang="fr-FR" sz="2000"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6</a:t>
            </a:fld>
            <a:endParaRPr lang="fr-FR"/>
          </a:p>
        </p:txBody>
      </p:sp>
      <p:pic>
        <p:nvPicPr>
          <p:cNvPr id="11" name="Image 10">
            <a:hlinkClick r:id="rId2" action="ppaction://hlinksldjump"/>
          </p:cNvPr>
          <p:cNvPicPr>
            <a:picLocks noChangeAspect="1"/>
          </p:cNvPicPr>
          <p:nvPr/>
        </p:nvPicPr>
        <p:blipFill>
          <a:blip r:embed="rId3"/>
          <a:stretch>
            <a:fillRect/>
          </a:stretch>
        </p:blipFill>
        <p:spPr>
          <a:xfrm>
            <a:off x="83333" y="4731990"/>
            <a:ext cx="1032283" cy="330860"/>
          </a:xfrm>
          <a:prstGeom prst="rect">
            <a:avLst/>
          </a:prstGeom>
        </p:spPr>
      </p:pic>
      <p:pic>
        <p:nvPicPr>
          <p:cNvPr id="8" name="Picture 2">
            <a:extLst>
              <a:ext uri="{FF2B5EF4-FFF2-40B4-BE49-F238E27FC236}">
                <a16:creationId xmlns:a16="http://schemas.microsoft.com/office/drawing/2014/main" id="{700B2841-E078-4D88-A97B-EBAC977EB3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164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0"/>
                                  </p:stCondLst>
                                  <p:iterate type="lt">
                                    <p:tmPct val="4000"/>
                                  </p:iterate>
                                  <p:childTnLst>
                                    <p:set>
                                      <p:cBhvr override="childStyle">
                                        <p:cTn id="6" dur="500" fill="hold"/>
                                        <p:tgtEl>
                                          <p:spTgt spid="4">
                                            <p:txEl>
                                              <p:pRg st="2" end="2"/>
                                            </p:txEl>
                                          </p:spTgt>
                                        </p:tgtEl>
                                        <p:attrNameLst>
                                          <p:attrName>style.color</p:attrName>
                                        </p:attrNameLst>
                                      </p:cBhvr>
                                      <p:to>
                                        <p:clrVal>
                                          <a:srgbClr val="FF0000"/>
                                        </p:clrVal>
                                      </p:to>
                                    </p:set>
                                    <p:set>
                                      <p:cBhvr>
                                        <p:cTn id="7" dur="500" fill="hold"/>
                                        <p:tgtEl>
                                          <p:spTgt spid="4">
                                            <p:txEl>
                                              <p:pRg st="2" end="2"/>
                                            </p:txEl>
                                          </p:spTgt>
                                        </p:tgtEl>
                                        <p:attrNameLst>
                                          <p:attrName>fillcolor</p:attrName>
                                        </p:attrNameLst>
                                      </p:cBhvr>
                                      <p:to>
                                        <p:clrVal>
                                          <a:srgbClr val="FF0000"/>
                                        </p:clrVal>
                                      </p:to>
                                    </p:set>
                                    <p:set>
                                      <p:cBhvr>
                                        <p:cTn id="8" dur="500" fill="hold"/>
                                        <p:tgtEl>
                                          <p:spTgt spid="4">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Connecteur droit avec flèche 64"/>
          <p:cNvCxnSpPr>
            <a:stCxn id="5" idx="2"/>
            <a:endCxn id="66" idx="2"/>
          </p:cNvCxnSpPr>
          <p:nvPr/>
        </p:nvCxnSpPr>
        <p:spPr>
          <a:xfrm flipV="1">
            <a:off x="5717652" y="1376127"/>
            <a:ext cx="6519" cy="97959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pic>
        <p:nvPicPr>
          <p:cNvPr id="5" name="Image 4"/>
          <p:cNvPicPr>
            <a:picLocks noChangeAspect="1"/>
          </p:cNvPicPr>
          <p:nvPr/>
        </p:nvPicPr>
        <p:blipFill>
          <a:blip r:embed="rId3"/>
          <a:stretch>
            <a:fillRect/>
          </a:stretch>
        </p:blipFill>
        <p:spPr>
          <a:xfrm>
            <a:off x="5467458" y="1855339"/>
            <a:ext cx="500387" cy="500387"/>
          </a:xfrm>
          <a:prstGeom prst="rect">
            <a:avLst/>
          </a:prstGeom>
        </p:spPr>
      </p:pic>
      <p:cxnSp>
        <p:nvCxnSpPr>
          <p:cNvPr id="56" name="Connecteur droit avec flèche 55"/>
          <p:cNvCxnSpPr/>
          <p:nvPr/>
        </p:nvCxnSpPr>
        <p:spPr>
          <a:xfrm flipH="1">
            <a:off x="8249281" y="2399607"/>
            <a:ext cx="1324" cy="18173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52" name="ZoneTexte 51">
            <a:hlinkClick r:id="rId4" action="ppaction://hlinksldjump"/>
          </p:cNvPr>
          <p:cNvSpPr txBox="1"/>
          <p:nvPr/>
        </p:nvSpPr>
        <p:spPr>
          <a:xfrm>
            <a:off x="3751899" y="2855242"/>
            <a:ext cx="1149723"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Retirer de l’argent « service retrait SMS »</a:t>
            </a:r>
          </a:p>
        </p:txBody>
      </p:sp>
      <p:cxnSp>
        <p:nvCxnSpPr>
          <p:cNvPr id="51" name="Connecteur droit avec flèche 50"/>
          <p:cNvCxnSpPr>
            <a:endCxn id="52" idx="0"/>
          </p:cNvCxnSpPr>
          <p:nvPr/>
        </p:nvCxnSpPr>
        <p:spPr>
          <a:xfrm>
            <a:off x="4326760" y="2460431"/>
            <a:ext cx="1" cy="39481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6" name="Connecteur droit avec flèche 45"/>
          <p:cNvCxnSpPr>
            <a:endCxn id="43" idx="2"/>
          </p:cNvCxnSpPr>
          <p:nvPr/>
        </p:nvCxnSpPr>
        <p:spPr>
          <a:xfrm flipV="1">
            <a:off x="697545" y="1822270"/>
            <a:ext cx="1" cy="48554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4" name="Connecteur droit avec flèche 43"/>
          <p:cNvCxnSpPr>
            <a:endCxn id="45" idx="2"/>
          </p:cNvCxnSpPr>
          <p:nvPr/>
        </p:nvCxnSpPr>
        <p:spPr>
          <a:xfrm flipV="1">
            <a:off x="3516914" y="1644458"/>
            <a:ext cx="20155" cy="71662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8" name="Connecteur droit avec flèche 47"/>
          <p:cNvCxnSpPr>
            <a:endCxn id="49" idx="0"/>
          </p:cNvCxnSpPr>
          <p:nvPr/>
        </p:nvCxnSpPr>
        <p:spPr>
          <a:xfrm flipH="1">
            <a:off x="3118383" y="2395231"/>
            <a:ext cx="1324" cy="18173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2" name="Connecteur droit avec flèche 41"/>
          <p:cNvCxnSpPr>
            <a:cxnSpLocks/>
          </p:cNvCxnSpPr>
          <p:nvPr/>
        </p:nvCxnSpPr>
        <p:spPr>
          <a:xfrm flipV="1">
            <a:off x="2163138" y="1174370"/>
            <a:ext cx="2378" cy="116641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7" name="Connecteur droit avec flèche 36"/>
          <p:cNvCxnSpPr>
            <a:endCxn id="7" idx="0"/>
          </p:cNvCxnSpPr>
          <p:nvPr/>
        </p:nvCxnSpPr>
        <p:spPr>
          <a:xfrm>
            <a:off x="1741662" y="2386801"/>
            <a:ext cx="0" cy="90510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5" name="Connecteur droit avec flèche 34"/>
          <p:cNvCxnSpPr>
            <a:endCxn id="24" idx="0"/>
          </p:cNvCxnSpPr>
          <p:nvPr/>
        </p:nvCxnSpPr>
        <p:spPr>
          <a:xfrm>
            <a:off x="5492904" y="2395233"/>
            <a:ext cx="0" cy="149939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Connecteur droit avec flèche 32"/>
          <p:cNvCxnSpPr>
            <a:endCxn id="30" idx="0"/>
          </p:cNvCxnSpPr>
          <p:nvPr/>
        </p:nvCxnSpPr>
        <p:spPr>
          <a:xfrm>
            <a:off x="6807565" y="2421456"/>
            <a:ext cx="5802" cy="118584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2" name="Connecteur droit avec flèche 31"/>
          <p:cNvCxnSpPr>
            <a:endCxn id="29" idx="2"/>
          </p:cNvCxnSpPr>
          <p:nvPr/>
        </p:nvCxnSpPr>
        <p:spPr>
          <a:xfrm flipV="1">
            <a:off x="7281419" y="1652993"/>
            <a:ext cx="0" cy="74668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7" name="ZoneTexte 6">
            <a:hlinkClick r:id="rId5" action="ppaction://hlinksldjump"/>
          </p:cNvPr>
          <p:cNvSpPr txBox="1"/>
          <p:nvPr/>
        </p:nvSpPr>
        <p:spPr>
          <a:xfrm>
            <a:off x="999555" y="3291902"/>
            <a:ext cx="1484213"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Contacter mon agence </a:t>
            </a:r>
            <a:br>
              <a:rPr lang="fr-FR" sz="800" dirty="0">
                <a:latin typeface="Berlin Sans FB" panose="020E0602020502020306" pitchFamily="34" charset="0"/>
              </a:rPr>
            </a:br>
            <a:r>
              <a:rPr lang="fr-FR" sz="800" dirty="0">
                <a:latin typeface="Berlin Sans FB" panose="020E0602020502020306" pitchFamily="34" charset="0"/>
              </a:rPr>
              <a:t>et prendre RDV</a:t>
            </a:r>
          </a:p>
        </p:txBody>
      </p:sp>
      <p:sp>
        <p:nvSpPr>
          <p:cNvPr id="24" name="ZoneTexte 23">
            <a:hlinkClick r:id="rId6" action="ppaction://hlinksldjump"/>
          </p:cNvPr>
          <p:cNvSpPr txBox="1"/>
          <p:nvPr/>
        </p:nvSpPr>
        <p:spPr>
          <a:xfrm>
            <a:off x="5024852" y="3894626"/>
            <a:ext cx="936104"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Effectuer des virements </a:t>
            </a:r>
          </a:p>
        </p:txBody>
      </p:sp>
      <p:sp>
        <p:nvSpPr>
          <p:cNvPr id="29" name="ZoneTexte 28">
            <a:hlinkClick r:id="rId7" action="ppaction://hlinksldjump"/>
          </p:cNvPr>
          <p:cNvSpPr txBox="1"/>
          <p:nvPr/>
        </p:nvSpPr>
        <p:spPr>
          <a:xfrm>
            <a:off x="6741359" y="1314439"/>
            <a:ext cx="1080120"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Payer en utilisant mon mobile</a:t>
            </a:r>
          </a:p>
        </p:txBody>
      </p:sp>
      <p:sp>
        <p:nvSpPr>
          <p:cNvPr id="30" name="ZoneTexte 29">
            <a:hlinkClick r:id="rId8" action="ppaction://hlinksldjump"/>
          </p:cNvPr>
          <p:cNvSpPr txBox="1"/>
          <p:nvPr/>
        </p:nvSpPr>
        <p:spPr>
          <a:xfrm>
            <a:off x="6345315" y="3607297"/>
            <a:ext cx="936104"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Piloter ma carte bancaire</a:t>
            </a:r>
          </a:p>
        </p:txBody>
      </p:sp>
      <p:sp>
        <p:nvSpPr>
          <p:cNvPr id="40" name="ZoneTexte 39"/>
          <p:cNvSpPr txBox="1"/>
          <p:nvPr/>
        </p:nvSpPr>
        <p:spPr>
          <a:xfrm>
            <a:off x="135459" y="33667"/>
            <a:ext cx="8370007"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L</a:t>
            </a:r>
            <a:r>
              <a:rPr lang="fr-FR" sz="2000" b="1" dirty="0">
                <a:latin typeface="Berlin Sans FB" panose="020E0602020502020306" pitchFamily="34" charset="0"/>
              </a:rPr>
              <a:t>ES PRINCIPALES FONCTIONNALITÉS</a:t>
            </a:r>
            <a:endParaRPr lang="fr-FR" dirty="0">
              <a:latin typeface="Berlin Sans FB" panose="020E0602020502020306" pitchFamily="34" charset="0"/>
            </a:endParaRPr>
          </a:p>
        </p:txBody>
      </p:sp>
      <p:sp>
        <p:nvSpPr>
          <p:cNvPr id="41" name="ZoneTexte 40">
            <a:hlinkClick r:id="rId9" action="ppaction://hlinksldjump"/>
          </p:cNvPr>
          <p:cNvSpPr txBox="1"/>
          <p:nvPr/>
        </p:nvSpPr>
        <p:spPr>
          <a:xfrm>
            <a:off x="1448364" y="835257"/>
            <a:ext cx="1429548"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Consulter mes comptes, mon épargne et mes crédits</a:t>
            </a:r>
          </a:p>
        </p:txBody>
      </p:sp>
      <p:sp>
        <p:nvSpPr>
          <p:cNvPr id="45" name="ZoneTexte 44">
            <a:hlinkClick r:id="rId10" action="ppaction://hlinksldjump"/>
          </p:cNvPr>
          <p:cNvSpPr txBox="1"/>
          <p:nvPr/>
        </p:nvSpPr>
        <p:spPr>
          <a:xfrm>
            <a:off x="2864260" y="1305904"/>
            <a:ext cx="1345618"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Réaliser des opérations bancaires sécurisées</a:t>
            </a:r>
          </a:p>
        </p:txBody>
      </p:sp>
      <p:sp>
        <p:nvSpPr>
          <p:cNvPr id="49" name="ZoneTexte 48">
            <a:hlinkClick r:id="rId11" action="ppaction://hlinksldjump"/>
          </p:cNvPr>
          <p:cNvSpPr txBox="1"/>
          <p:nvPr/>
        </p:nvSpPr>
        <p:spPr>
          <a:xfrm>
            <a:off x="2385648" y="4212593"/>
            <a:ext cx="1465469"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Consulter mes documents dématérialisés</a:t>
            </a:r>
          </a:p>
        </p:txBody>
      </p:sp>
      <p:sp>
        <p:nvSpPr>
          <p:cNvPr id="66" name="ZoneTexte 65">
            <a:hlinkClick r:id="rId12" action="ppaction://hlinksldjump"/>
          </p:cNvPr>
          <p:cNvSpPr txBox="1"/>
          <p:nvPr/>
        </p:nvSpPr>
        <p:spPr>
          <a:xfrm>
            <a:off x="5107883" y="1037573"/>
            <a:ext cx="1232576"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Réaliser des virements </a:t>
            </a:r>
            <a:r>
              <a:rPr lang="fr-FR" sz="800" dirty="0" err="1">
                <a:latin typeface="Berlin Sans FB" panose="020E0602020502020306" pitchFamily="34" charset="0"/>
              </a:rPr>
              <a:t>PayLib</a:t>
            </a:r>
            <a:r>
              <a:rPr lang="fr-FR" sz="800" dirty="0">
                <a:latin typeface="Berlin Sans FB" panose="020E0602020502020306" pitchFamily="34" charset="0"/>
              </a:rPr>
              <a:t> entre amis</a:t>
            </a:r>
          </a:p>
        </p:txBody>
      </p:sp>
      <p:sp>
        <p:nvSpPr>
          <p:cNvPr id="43" name="ZoneTexte 42">
            <a:hlinkClick r:id="rId13" action="ppaction://hlinksldjump"/>
          </p:cNvPr>
          <p:cNvSpPr txBox="1"/>
          <p:nvPr/>
        </p:nvSpPr>
        <p:spPr>
          <a:xfrm>
            <a:off x="63451" y="1483716"/>
            <a:ext cx="1268189"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Accéder à mes informations personnelles</a:t>
            </a:r>
          </a:p>
        </p:txBody>
      </p:sp>
      <p:sp>
        <p:nvSpPr>
          <p:cNvPr id="50" name="Flèche droite 49"/>
          <p:cNvSpPr/>
          <p:nvPr/>
        </p:nvSpPr>
        <p:spPr>
          <a:xfrm>
            <a:off x="107504" y="2250249"/>
            <a:ext cx="8914921" cy="28625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9" name="Espace réservé du numéro de diapositive 8"/>
          <p:cNvSpPr>
            <a:spLocks noGrp="1"/>
          </p:cNvSpPr>
          <p:nvPr>
            <p:ph type="sldNum" sz="quarter" idx="12"/>
          </p:nvPr>
        </p:nvSpPr>
        <p:spPr/>
        <p:txBody>
          <a:bodyPr/>
          <a:lstStyle/>
          <a:p>
            <a:fld id="{1D19D0A2-BBF5-4B7E-A646-CBE7ACEBDC00}" type="slidenum">
              <a:rPr lang="fr-FR" smtClean="0"/>
              <a:t>7</a:t>
            </a:fld>
            <a:endParaRPr lang="fr-FR"/>
          </a:p>
        </p:txBody>
      </p:sp>
      <p:pic>
        <p:nvPicPr>
          <p:cNvPr id="12" name="Picture 4" descr="Notes free icon"/>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115756" y="2227507"/>
            <a:ext cx="460488" cy="4604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ésultat de recherche d'images pour &quot;appli banxo&quot;"/>
          <p:cNvPicPr>
            <a:picLocks noChangeAspect="1" noChangeArrowheads="1"/>
          </p:cNvPicPr>
          <p:nvPr/>
        </p:nvPicPr>
        <p:blipFill rotWithShape="1">
          <a:blip r:embed="rId15" cstate="print">
            <a:extLst>
              <a:ext uri="{BEBA8EAE-BF5A-486C-A8C5-ECC9F3942E4B}">
                <a14:imgProps xmlns:a14="http://schemas.microsoft.com/office/drawing/2010/main">
                  <a14:imgLayer r:embed="rId16">
                    <a14:imgEffect>
                      <a14:backgroundRemoval t="10000" b="90000" l="10000" r="90000">
                        <a14:foregroundMark x1="59250" y1="62222" x2="51750" y2="62222"/>
                      </a14:backgroundRemoval>
                    </a14:imgEffect>
                  </a14:imgLayer>
                </a14:imgProps>
              </a:ext>
              <a:ext uri="{28A0092B-C50C-407E-A947-70E740481C1C}">
                <a14:useLocalDpi xmlns:a14="http://schemas.microsoft.com/office/drawing/2010/main" val="0"/>
              </a:ext>
            </a:extLst>
          </a:blip>
          <a:srcRect l="30662" t="13976" r="31053" b="14861"/>
          <a:stretch/>
        </p:blipFill>
        <p:spPr bwMode="auto">
          <a:xfrm>
            <a:off x="8015255" y="3082482"/>
            <a:ext cx="468052" cy="45698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genda free icon"/>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15157" y="2199931"/>
            <a:ext cx="367624" cy="367624"/>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ash back free icon"/>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290200" y="3128554"/>
            <a:ext cx="405408" cy="405408"/>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Payment method free icon"/>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628670" y="2615338"/>
            <a:ext cx="418536" cy="418536"/>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Padlock premium icon"/>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343778" y="1831971"/>
            <a:ext cx="395536" cy="39553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martphone free icon"/>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541856" y="2628167"/>
            <a:ext cx="468635" cy="46863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2" descr="Look for free icon"/>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981490" y="1543825"/>
            <a:ext cx="468031" cy="46803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hlinkClick r:id="rId23" action="ppaction://hlinksldjump"/>
          </p:cNvPr>
          <p:cNvSpPr txBox="1"/>
          <p:nvPr/>
        </p:nvSpPr>
        <p:spPr>
          <a:xfrm>
            <a:off x="7597726" y="4222246"/>
            <a:ext cx="1308799"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 et toujours plus de services utiles !</a:t>
            </a:r>
          </a:p>
        </p:txBody>
      </p:sp>
      <p:pic>
        <p:nvPicPr>
          <p:cNvPr id="57" name="Picture 4"/>
          <p:cNvPicPr>
            <a:picLocks noChangeAspect="1" noChangeArrowheads="1"/>
          </p:cNvPicPr>
          <p:nvPr/>
        </p:nvPicPr>
        <p:blipFill rotWithShape="1">
          <a:blip r:embed="rId24" cstate="print">
            <a:extLst>
              <a:ext uri="{28A0092B-C50C-407E-A947-70E740481C1C}">
                <a14:useLocalDpi xmlns:a14="http://schemas.microsoft.com/office/drawing/2010/main" val="0"/>
              </a:ext>
            </a:extLst>
          </a:blip>
          <a:srcRect l="12013" r="11364"/>
          <a:stretch/>
        </p:blipFill>
        <p:spPr bwMode="auto">
          <a:xfrm>
            <a:off x="2944269" y="3498916"/>
            <a:ext cx="305719" cy="398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 name="Picture 2" descr="Smartphone free icon"/>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7117191" y="1853577"/>
            <a:ext cx="395553" cy="395553"/>
          </a:xfrm>
          <a:prstGeom prst="rect">
            <a:avLst/>
          </a:prstGeom>
          <a:noFill/>
          <a:extLst>
            <a:ext uri="{909E8E84-426E-40DD-AFC4-6F175D3DCCD1}">
              <a14:hiddenFill xmlns:a14="http://schemas.microsoft.com/office/drawing/2010/main">
                <a:solidFill>
                  <a:srgbClr val="FFFFFF"/>
                </a:solidFill>
              </a14:hiddenFill>
            </a:ext>
          </a:extLst>
        </p:spPr>
      </p:pic>
      <p:pic>
        <p:nvPicPr>
          <p:cNvPr id="47" name="Image 46">
            <a:hlinkClick r:id="rId26" action="ppaction://hlinksldjump"/>
          </p:cNvPr>
          <p:cNvPicPr>
            <a:picLocks noChangeAspect="1"/>
          </p:cNvPicPr>
          <p:nvPr/>
        </p:nvPicPr>
        <p:blipFill>
          <a:blip r:embed="rId27"/>
          <a:stretch>
            <a:fillRect/>
          </a:stretch>
        </p:blipFill>
        <p:spPr>
          <a:xfrm>
            <a:off x="83333" y="4731990"/>
            <a:ext cx="1032283" cy="330860"/>
          </a:xfrm>
          <a:prstGeom prst="rect">
            <a:avLst/>
          </a:prstGeom>
        </p:spPr>
      </p:pic>
      <p:pic>
        <p:nvPicPr>
          <p:cNvPr id="53" name="Picture 2">
            <a:extLst>
              <a:ext uri="{FF2B5EF4-FFF2-40B4-BE49-F238E27FC236}">
                <a16:creationId xmlns:a16="http://schemas.microsoft.com/office/drawing/2014/main" id="{9B706CB9-630C-47BF-8A76-3892BCE0773A}"/>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968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nodeType="withEffect">
                                  <p:stCondLst>
                                    <p:cond delay="0"/>
                                  </p:stCondLst>
                                  <p:childTnLst>
                                    <p:set>
                                      <p:cBhvr>
                                        <p:cTn id="15" dur="1" fill="hold">
                                          <p:stCondLst>
                                            <p:cond delay="0"/>
                                          </p:stCondLst>
                                        </p:cTn>
                                        <p:tgtEl>
                                          <p:spTgt spid="2058"/>
                                        </p:tgtEl>
                                        <p:attrNameLst>
                                          <p:attrName>style.visibility</p:attrName>
                                        </p:attrNameLst>
                                      </p:cBhvr>
                                      <p:to>
                                        <p:strVal val="visible"/>
                                      </p:to>
                                    </p:set>
                                    <p:animEffect transition="in" filter="fade">
                                      <p:cBhvr>
                                        <p:cTn id="16" dur="500"/>
                                        <p:tgtEl>
                                          <p:spTgt spid="2058"/>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2050"/>
                                        </p:tgtEl>
                                        <p:attrNameLst>
                                          <p:attrName>style.visibility</p:attrName>
                                        </p:attrNameLst>
                                      </p:cBhvr>
                                      <p:to>
                                        <p:strVal val="visible"/>
                                      </p:to>
                                    </p:set>
                                    <p:animEffect transition="in" filter="fade">
                                      <p:cBhvr>
                                        <p:cTn id="26" dur="500"/>
                                        <p:tgtEl>
                                          <p:spTgt spid="2050"/>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nodeType="with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500"/>
                                        <p:tgtEl>
                                          <p:spTgt spid="57"/>
                                        </p:tgtEl>
                                      </p:cBhvr>
                                    </p:animEffect>
                                  </p:childTnLst>
                                </p:cTn>
                              </p:par>
                            </p:childTnLst>
                          </p:cTn>
                        </p:par>
                        <p:par>
                          <p:cTn id="47" fill="hold">
                            <p:stCondLst>
                              <p:cond delay="2000"/>
                            </p:stCondLst>
                            <p:childTnLst>
                              <p:par>
                                <p:cTn id="48" presetID="10" presetClass="entr" presetSubtype="0"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par>
                                <p:cTn id="54" presetID="10" presetClass="entr" presetSubtype="0" fill="hold" nodeType="withEffect">
                                  <p:stCondLst>
                                    <p:cond delay="0"/>
                                  </p:stCondLst>
                                  <p:childTnLst>
                                    <p:set>
                                      <p:cBhvr>
                                        <p:cTn id="55" dur="1" fill="hold">
                                          <p:stCondLst>
                                            <p:cond delay="0"/>
                                          </p:stCondLst>
                                        </p:cTn>
                                        <p:tgtEl>
                                          <p:spTgt spid="2066"/>
                                        </p:tgtEl>
                                        <p:attrNameLst>
                                          <p:attrName>style.visibility</p:attrName>
                                        </p:attrNameLst>
                                      </p:cBhvr>
                                      <p:to>
                                        <p:strVal val="visible"/>
                                      </p:to>
                                    </p:set>
                                    <p:animEffect transition="in" filter="fade">
                                      <p:cBhvr>
                                        <p:cTn id="56" dur="500"/>
                                        <p:tgtEl>
                                          <p:spTgt spid="2066"/>
                                        </p:tgtEl>
                                      </p:cBhvr>
                                    </p:animEffect>
                                  </p:childTnLst>
                                </p:cTn>
                              </p:par>
                            </p:childTnLst>
                          </p:cTn>
                        </p:par>
                        <p:par>
                          <p:cTn id="57" fill="hold">
                            <p:stCondLst>
                              <p:cond delay="2500"/>
                            </p:stCondLst>
                            <p:childTnLst>
                              <p:par>
                                <p:cTn id="58" presetID="10" presetClass="entr" presetSubtype="0" fill="hold" grpId="0" nodeType="after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500"/>
                                        <p:tgtEl>
                                          <p:spTgt spid="52"/>
                                        </p:tgtEl>
                                      </p:cBhvr>
                                    </p:animEffect>
                                  </p:childTnLst>
                                </p:cTn>
                              </p:par>
                              <p:par>
                                <p:cTn id="61" presetID="10" presetClass="entr" presetSubtype="0"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fade">
                                      <p:cBhvr>
                                        <p:cTn id="63" dur="500"/>
                                        <p:tgtEl>
                                          <p:spTgt spid="51"/>
                                        </p:tgtEl>
                                      </p:cBhvr>
                                    </p:animEffect>
                                  </p:childTnLst>
                                </p:cTn>
                              </p:par>
                              <p:par>
                                <p:cTn id="64" presetID="10" presetClass="entr" presetSubtype="0" fill="hold" nodeType="with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500"/>
                                        <p:tgtEl>
                                          <p:spTgt spid="12"/>
                                        </p:tgtEl>
                                      </p:cBhvr>
                                    </p:animEffect>
                                  </p:childTnLst>
                                </p:cTn>
                              </p:par>
                            </p:childTnLst>
                          </p:cTn>
                        </p:par>
                        <p:par>
                          <p:cTn id="67" fill="hold">
                            <p:stCondLst>
                              <p:cond delay="3000"/>
                            </p:stCondLst>
                            <p:childTnLst>
                              <p:par>
                                <p:cTn id="68" presetID="10" presetClass="entr" presetSubtype="0" fill="hold"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500"/>
                                        <p:tgtEl>
                                          <p:spTgt spid="3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par>
                                <p:cTn id="74" presetID="10" presetClass="entr" presetSubtype="0" fill="hold" nodeType="withEffect">
                                  <p:stCondLst>
                                    <p:cond delay="0"/>
                                  </p:stCondLst>
                                  <p:childTnLst>
                                    <p:set>
                                      <p:cBhvr>
                                        <p:cTn id="75" dur="1" fill="hold">
                                          <p:stCondLst>
                                            <p:cond delay="0"/>
                                          </p:stCondLst>
                                        </p:cTn>
                                        <p:tgtEl>
                                          <p:spTgt spid="2062"/>
                                        </p:tgtEl>
                                        <p:attrNameLst>
                                          <p:attrName>style.visibility</p:attrName>
                                        </p:attrNameLst>
                                      </p:cBhvr>
                                      <p:to>
                                        <p:strVal val="visible"/>
                                      </p:to>
                                    </p:set>
                                    <p:animEffect transition="in" filter="fade">
                                      <p:cBhvr>
                                        <p:cTn id="76" dur="500"/>
                                        <p:tgtEl>
                                          <p:spTgt spid="2062"/>
                                        </p:tgtEl>
                                      </p:cBhvr>
                                    </p:animEffect>
                                  </p:childTnLst>
                                </p:cTn>
                              </p:par>
                            </p:childTnLst>
                          </p:cTn>
                        </p:par>
                        <p:par>
                          <p:cTn id="77" fill="hold">
                            <p:stCondLst>
                              <p:cond delay="3500"/>
                            </p:stCondLst>
                            <p:childTnLst>
                              <p:par>
                                <p:cTn id="78" presetID="10" presetClass="entr" presetSubtype="0" fill="hold" nodeType="after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fade">
                                      <p:cBhvr>
                                        <p:cTn id="80" dur="500"/>
                                        <p:tgtEl>
                                          <p:spTgt spid="6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6"/>
                                        </p:tgtEl>
                                        <p:attrNameLst>
                                          <p:attrName>style.visibility</p:attrName>
                                        </p:attrNameLst>
                                      </p:cBhvr>
                                      <p:to>
                                        <p:strVal val="visible"/>
                                      </p:to>
                                    </p:set>
                                    <p:animEffect transition="in" filter="fade">
                                      <p:cBhvr>
                                        <p:cTn id="83" dur="500"/>
                                        <p:tgtEl>
                                          <p:spTgt spid="66"/>
                                        </p:tgtEl>
                                      </p:cBhvr>
                                    </p:animEffect>
                                  </p:childTnLst>
                                </p:cTn>
                              </p:par>
                              <p:par>
                                <p:cTn id="84" presetID="10" presetClass="entr" presetSubtype="0" fill="hold" nodeType="with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fade">
                                      <p:cBhvr>
                                        <p:cTn id="86" dur="500"/>
                                        <p:tgtEl>
                                          <p:spTgt spid="5"/>
                                        </p:tgtEl>
                                      </p:cBhvr>
                                    </p:animEffect>
                                  </p:childTnLst>
                                </p:cTn>
                              </p:par>
                            </p:childTnLst>
                          </p:cTn>
                        </p:par>
                        <p:par>
                          <p:cTn id="87" fill="hold">
                            <p:stCondLst>
                              <p:cond delay="4000"/>
                            </p:stCondLst>
                            <p:childTnLst>
                              <p:par>
                                <p:cTn id="88" presetID="10" presetClass="entr" presetSubtype="0" fill="hold" nodeType="after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fade">
                                      <p:cBhvr>
                                        <p:cTn id="90" dur="500"/>
                                        <p:tgtEl>
                                          <p:spTgt spid="3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500"/>
                                        <p:tgtEl>
                                          <p:spTgt spid="30"/>
                                        </p:tgtEl>
                                      </p:cBhvr>
                                    </p:animEffect>
                                  </p:childTnLst>
                                </p:cTn>
                              </p:par>
                              <p:par>
                                <p:cTn id="94" presetID="10" presetClass="entr" presetSubtype="0" fill="hold" nodeType="withEffect">
                                  <p:stCondLst>
                                    <p:cond delay="0"/>
                                  </p:stCondLst>
                                  <p:childTnLst>
                                    <p:set>
                                      <p:cBhvr>
                                        <p:cTn id="95" dur="1" fill="hold">
                                          <p:stCondLst>
                                            <p:cond delay="0"/>
                                          </p:stCondLst>
                                        </p:cTn>
                                        <p:tgtEl>
                                          <p:spTgt spid="2064"/>
                                        </p:tgtEl>
                                        <p:attrNameLst>
                                          <p:attrName>style.visibility</p:attrName>
                                        </p:attrNameLst>
                                      </p:cBhvr>
                                      <p:to>
                                        <p:strVal val="visible"/>
                                      </p:to>
                                    </p:set>
                                    <p:animEffect transition="in" filter="fade">
                                      <p:cBhvr>
                                        <p:cTn id="96" dur="500"/>
                                        <p:tgtEl>
                                          <p:spTgt spid="2064"/>
                                        </p:tgtEl>
                                      </p:cBhvr>
                                    </p:animEffect>
                                  </p:childTnLst>
                                </p:cTn>
                              </p:par>
                            </p:childTnLst>
                          </p:cTn>
                        </p:par>
                        <p:par>
                          <p:cTn id="97" fill="hold">
                            <p:stCondLst>
                              <p:cond delay="4500"/>
                            </p:stCondLst>
                            <p:childTnLst>
                              <p:par>
                                <p:cTn id="98" presetID="10" presetClass="entr" presetSubtype="0" fill="hold" nodeType="after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500"/>
                                        <p:tgtEl>
                                          <p:spTgt spid="32"/>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fade">
                                      <p:cBhvr>
                                        <p:cTn id="103" dur="500"/>
                                        <p:tgtEl>
                                          <p:spTgt spid="29"/>
                                        </p:tgtEl>
                                      </p:cBhvr>
                                    </p:animEffect>
                                  </p:childTnLst>
                                </p:cTn>
                              </p:par>
                              <p:par>
                                <p:cTn id="104" presetID="10" presetClass="entr" presetSubtype="0" fill="hold"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fade">
                                      <p:cBhvr>
                                        <p:cTn id="106" dur="500"/>
                                        <p:tgtEl>
                                          <p:spTgt spid="58"/>
                                        </p:tgtEl>
                                      </p:cBhvr>
                                    </p:animEffect>
                                  </p:childTnLst>
                                </p:cTn>
                              </p:par>
                            </p:childTnLst>
                          </p:cTn>
                        </p:par>
                        <p:par>
                          <p:cTn id="107" fill="hold">
                            <p:stCondLst>
                              <p:cond delay="5000"/>
                            </p:stCondLst>
                            <p:childTnLst>
                              <p:par>
                                <p:cTn id="108" presetID="10" presetClass="entr" presetSubtype="0" fill="hold" nodeType="after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fade">
                                      <p:cBhvr>
                                        <p:cTn id="110" dur="500"/>
                                        <p:tgtEl>
                                          <p:spTgt spid="56"/>
                                        </p:tgtEl>
                                      </p:cBhvr>
                                    </p:animEffect>
                                  </p:childTnLst>
                                </p:cTn>
                              </p:par>
                              <p:par>
                                <p:cTn id="111" presetID="10" presetClass="entr" presetSubtype="0" fill="hold" nodeType="withEffect">
                                  <p:stCondLst>
                                    <p:cond delay="0"/>
                                  </p:stCondLst>
                                  <p:childTnLst>
                                    <p:set>
                                      <p:cBhvr>
                                        <p:cTn id="112" dur="1" fill="hold">
                                          <p:stCondLst>
                                            <p:cond delay="0"/>
                                          </p:stCondLst>
                                        </p:cTn>
                                        <p:tgtEl>
                                          <p:spTgt spid="2054"/>
                                        </p:tgtEl>
                                        <p:attrNameLst>
                                          <p:attrName>style.visibility</p:attrName>
                                        </p:attrNameLst>
                                      </p:cBhvr>
                                      <p:to>
                                        <p:strVal val="visible"/>
                                      </p:to>
                                    </p:set>
                                    <p:animEffect transition="in" filter="fade">
                                      <p:cBhvr>
                                        <p:cTn id="113" dur="500"/>
                                        <p:tgtEl>
                                          <p:spTgt spid="205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55"/>
                                        </p:tgtEl>
                                        <p:attrNameLst>
                                          <p:attrName>style.visibility</p:attrName>
                                        </p:attrNameLst>
                                      </p:cBhvr>
                                      <p:to>
                                        <p:strVal val="visible"/>
                                      </p:to>
                                    </p:set>
                                    <p:animEffect transition="in" filter="fade">
                                      <p:cBhvr>
                                        <p:cTn id="11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7" grpId="0" animBg="1"/>
      <p:bldP spid="24" grpId="0" animBg="1"/>
      <p:bldP spid="29" grpId="0" animBg="1"/>
      <p:bldP spid="30" grpId="0" animBg="1"/>
      <p:bldP spid="41" grpId="0" animBg="1"/>
      <p:bldP spid="45" grpId="0" animBg="1"/>
      <p:bldP spid="49" grpId="0" animBg="1"/>
      <p:bldP spid="66" grpId="0" animBg="1"/>
      <p:bldP spid="43" grpId="0" animBg="1"/>
      <p:bldP spid="50" grpId="0" animBg="1"/>
      <p:bldP spid="5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8975"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55613"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2" name="Image 1"/>
          <p:cNvPicPr>
            <a:picLocks noChangeAspect="1"/>
          </p:cNvPicPr>
          <p:nvPr/>
        </p:nvPicPr>
        <p:blipFill>
          <a:blip r:embed="rId6"/>
          <a:stretch>
            <a:fillRect/>
          </a:stretch>
        </p:blipFill>
        <p:spPr>
          <a:xfrm>
            <a:off x="308372" y="1346247"/>
            <a:ext cx="4108475" cy="468266"/>
          </a:xfrm>
          <a:prstGeom prst="rect">
            <a:avLst/>
          </a:prstGeom>
        </p:spPr>
      </p:pic>
      <p:sp>
        <p:nvSpPr>
          <p:cNvPr id="13" name="Pensées 12"/>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p:cNvPicPr>
            <a:picLocks noChangeAspect="1"/>
          </p:cNvPicPr>
          <p:nvPr/>
        </p:nvPicPr>
        <p:blipFill>
          <a:blip r:embed="rId7">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5" name="Image 14"/>
          <p:cNvPicPr>
            <a:picLocks noChangeAspect="1"/>
          </p:cNvPicPr>
          <p:nvPr/>
        </p:nvPicPr>
        <p:blipFill rotWithShape="1">
          <a:blip r:embed="rId8">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6" name="Image 15"/>
          <p:cNvPicPr>
            <a:picLocks noChangeAspect="1"/>
          </p:cNvPicPr>
          <p:nvPr/>
        </p:nvPicPr>
        <p:blipFill rotWithShape="1">
          <a:blip r:embed="rId9">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18" name="Image 17">
            <a:extLst>
              <a:ext uri="{FF2B5EF4-FFF2-40B4-BE49-F238E27FC236}">
                <a16:creationId xmlns:a16="http://schemas.microsoft.com/office/drawing/2014/main" id="{15D156C3-5A85-4A7F-8F58-A1BDE37F2153}"/>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1442930553"/>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91FA3F32-1DEC-4C4C-8B6A-D6BADD76608A}"/>
              </a:ext>
            </a:extLst>
          </p:cNvPr>
          <p:cNvPicPr>
            <a:picLocks noChangeAspect="1"/>
          </p:cNvPicPr>
          <p:nvPr/>
        </p:nvPicPr>
        <p:blipFill rotWithShape="1">
          <a:blip r:embed="rId3"/>
          <a:srcRect b="503"/>
          <a:stretch/>
        </p:blipFill>
        <p:spPr>
          <a:xfrm>
            <a:off x="3668442" y="721142"/>
            <a:ext cx="1835073" cy="3960000"/>
          </a:xfrm>
          <a:prstGeom prst="roundRect">
            <a:avLst>
              <a:gd name="adj" fmla="val 7719"/>
            </a:avLst>
          </a:prstGeom>
          <a:solidFill>
            <a:srgbClr val="FFFFFF">
              <a:shade val="85000"/>
            </a:srgbClr>
          </a:solidFill>
          <a:ln>
            <a:noFill/>
          </a:ln>
          <a:effectLst/>
        </p:spPr>
      </p:pic>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A</a:t>
            </a:r>
            <a:r>
              <a:rPr lang="fr-FR" sz="2000" b="1" dirty="0">
                <a:latin typeface="Berlin Sans FB" panose="020E0602020502020306" pitchFamily="34" charset="0"/>
              </a:rPr>
              <a:t>CCÉDER À MES INFORMATIONS PERSONNELLES </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pPr/>
              <a:t>9</a:t>
            </a:fld>
            <a:endParaRPr lang="fr-FR"/>
          </a:p>
        </p:txBody>
      </p:sp>
      <p:sp>
        <p:nvSpPr>
          <p:cNvPr id="3" name="Rectangle 2"/>
          <p:cNvSpPr/>
          <p:nvPr/>
        </p:nvSpPr>
        <p:spPr>
          <a:xfrm>
            <a:off x="135458" y="339094"/>
            <a:ext cx="5732686" cy="261610"/>
          </a:xfrm>
          <a:prstGeom prst="rect">
            <a:avLst/>
          </a:prstGeom>
          <a:noFill/>
        </p:spPr>
        <p:txBody>
          <a:bodyPr wrap="square" rtlCol="0">
            <a:spAutoFit/>
          </a:bodyPr>
          <a:lstStyle/>
          <a:p>
            <a:r>
              <a:rPr lang="fr-FR" sz="1100" dirty="0">
                <a:latin typeface="Berlin Sans FB" panose="020E0602020502020306" pitchFamily="34" charset="0"/>
              </a:rPr>
              <a:t>Cliquez sur « Plus » puis sur l’onglet « Gérer mon profil » en haut de page</a:t>
            </a:r>
          </a:p>
        </p:txBody>
      </p:sp>
      <p:pic>
        <p:nvPicPr>
          <p:cNvPr id="11" name="Image 10">
            <a:hlinkClick r:id="rId4" action="ppaction://hlinksldjump"/>
          </p:cNvPr>
          <p:cNvPicPr>
            <a:picLocks noChangeAspect="1"/>
          </p:cNvPicPr>
          <p:nvPr/>
        </p:nvPicPr>
        <p:blipFill>
          <a:blip r:embed="rId5"/>
          <a:stretch>
            <a:fillRect/>
          </a:stretch>
        </p:blipFill>
        <p:spPr>
          <a:xfrm>
            <a:off x="83333" y="4731990"/>
            <a:ext cx="1032283" cy="330860"/>
          </a:xfrm>
          <a:prstGeom prst="rect">
            <a:avLst/>
          </a:prstGeom>
        </p:spPr>
      </p:pic>
      <p:pic>
        <p:nvPicPr>
          <p:cNvPr id="12" name="Picture 2">
            <a:extLst>
              <a:ext uri="{FF2B5EF4-FFF2-40B4-BE49-F238E27FC236}">
                <a16:creationId xmlns:a16="http://schemas.microsoft.com/office/drawing/2014/main" id="{E88EC694-67D5-404C-A28F-C4DBBA6159A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a:extLst>
              <a:ext uri="{FF2B5EF4-FFF2-40B4-BE49-F238E27FC236}">
                <a16:creationId xmlns:a16="http://schemas.microsoft.com/office/drawing/2014/main" id="{68A21AF9-214C-4DE0-AE01-47487DE5B81D}"/>
              </a:ext>
            </a:extLst>
          </p:cNvPr>
          <p:cNvSpPr/>
          <p:nvPr/>
        </p:nvSpPr>
        <p:spPr>
          <a:xfrm>
            <a:off x="3779912" y="1530569"/>
            <a:ext cx="1607036" cy="31683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BCBCBE94-5F28-4B68-89D3-7AF0571DFE7B}"/>
              </a:ext>
            </a:extLst>
          </p:cNvPr>
          <p:cNvPicPr>
            <a:picLocks noChangeAspect="1"/>
          </p:cNvPicPr>
          <p:nvPr/>
        </p:nvPicPr>
        <p:blipFill rotWithShape="1">
          <a:blip r:embed="rId7"/>
          <a:srcRect l="2466" t="655" r="1380" b="913"/>
          <a:stretch/>
        </p:blipFill>
        <p:spPr>
          <a:xfrm>
            <a:off x="3668020" y="721142"/>
            <a:ext cx="1807961"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272362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3" name="Image 2"/>
          <p:cNvPicPr>
            <a:picLocks noChangeAspect="1"/>
          </p:cNvPicPr>
          <p:nvPr/>
        </p:nvPicPr>
        <p:blipFill rotWithShape="1">
          <a:blip r:embed="rId6"/>
          <a:srcRect t="1" r="53394" b="-14799"/>
          <a:stretch/>
        </p:blipFill>
        <p:spPr>
          <a:xfrm>
            <a:off x="800150" y="1084292"/>
            <a:ext cx="2991693" cy="578939"/>
          </a:xfrm>
          <a:prstGeom prst="rect">
            <a:avLst/>
          </a:prstGeom>
        </p:spPr>
      </p:pic>
      <p:pic>
        <p:nvPicPr>
          <p:cNvPr id="13" name="Image 12"/>
          <p:cNvPicPr>
            <a:picLocks noChangeAspect="1"/>
          </p:cNvPicPr>
          <p:nvPr/>
        </p:nvPicPr>
        <p:blipFill rotWithShape="1">
          <a:blip r:embed="rId6"/>
          <a:srcRect l="45659" t="-1" b="-2742"/>
          <a:stretch/>
        </p:blipFill>
        <p:spPr>
          <a:xfrm>
            <a:off x="638747" y="1602956"/>
            <a:ext cx="3414807" cy="507230"/>
          </a:xfrm>
          <a:prstGeom prst="rect">
            <a:avLst/>
          </a:prstGeom>
        </p:spPr>
      </p:pic>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7">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8">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9">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8">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19" name="Image 18">
            <a:extLst>
              <a:ext uri="{FF2B5EF4-FFF2-40B4-BE49-F238E27FC236}">
                <a16:creationId xmlns:a16="http://schemas.microsoft.com/office/drawing/2014/main" id="{D9BE2D35-27C4-46BE-8D75-C511CE6F1CC4}"/>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794251190"/>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C</a:t>
            </a:r>
            <a:r>
              <a:rPr lang="fr-FR" sz="2000" b="1" dirty="0">
                <a:latin typeface="Berlin Sans FB" panose="020E0602020502020306" pitchFamily="34" charset="0"/>
              </a:rPr>
              <a:t>ONTACTER MON AGENCE ET PRENDRE RENDEZ-VOUS</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11</a:t>
            </a:fld>
            <a:endParaRPr lang="fr-FR"/>
          </a:p>
        </p:txBody>
      </p:sp>
      <p:sp>
        <p:nvSpPr>
          <p:cNvPr id="5" name="Rectangle 4"/>
          <p:cNvSpPr/>
          <p:nvPr/>
        </p:nvSpPr>
        <p:spPr>
          <a:xfrm>
            <a:off x="135458" y="339502"/>
            <a:ext cx="7028829" cy="261610"/>
          </a:xfrm>
          <a:prstGeom prst="rect">
            <a:avLst/>
          </a:prstGeom>
          <a:noFill/>
        </p:spPr>
        <p:txBody>
          <a:bodyPr wrap="square" rtlCol="0">
            <a:spAutoFit/>
          </a:bodyPr>
          <a:lstStyle/>
          <a:p>
            <a:r>
              <a:rPr lang="fr-FR" sz="1100" dirty="0">
                <a:latin typeface="Berlin Sans FB" panose="020E0602020502020306" pitchFamily="34" charset="0"/>
              </a:rPr>
              <a:t>Cliquez sur l’onglet « Contact » puis sur l'onglet « Mon conseiller / Mon agence »</a:t>
            </a:r>
          </a:p>
        </p:txBody>
      </p:sp>
      <p:pic>
        <p:nvPicPr>
          <p:cNvPr id="12" name="Image 11">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13" name="Picture 2">
            <a:extLst>
              <a:ext uri="{FF2B5EF4-FFF2-40B4-BE49-F238E27FC236}">
                <a16:creationId xmlns:a16="http://schemas.microsoft.com/office/drawing/2014/main" id="{C3468A82-6CF1-419F-9EFD-5212EA38681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 5">
            <a:extLst>
              <a:ext uri="{FF2B5EF4-FFF2-40B4-BE49-F238E27FC236}">
                <a16:creationId xmlns:a16="http://schemas.microsoft.com/office/drawing/2014/main" id="{42AD7DE7-7BBA-43F1-AB53-B89F2EEB630E}"/>
              </a:ext>
            </a:extLst>
          </p:cNvPr>
          <p:cNvPicPr>
            <a:picLocks noChangeAspect="1"/>
          </p:cNvPicPr>
          <p:nvPr/>
        </p:nvPicPr>
        <p:blipFill rotWithShape="1">
          <a:blip r:embed="rId6"/>
          <a:srcRect t="519"/>
          <a:stretch/>
        </p:blipFill>
        <p:spPr>
          <a:xfrm>
            <a:off x="3645209" y="746499"/>
            <a:ext cx="1853583" cy="3960000"/>
          </a:xfrm>
          <a:prstGeom prst="roundRect">
            <a:avLst>
              <a:gd name="adj" fmla="val 7719"/>
            </a:avLst>
          </a:prstGeom>
          <a:solidFill>
            <a:srgbClr val="FFFFFF">
              <a:shade val="85000"/>
            </a:srgbClr>
          </a:solidFill>
          <a:ln>
            <a:noFill/>
          </a:ln>
          <a:effectLst/>
        </p:spPr>
      </p:pic>
      <p:sp>
        <p:nvSpPr>
          <p:cNvPr id="9" name="Rectangle 8">
            <a:extLst>
              <a:ext uri="{FF2B5EF4-FFF2-40B4-BE49-F238E27FC236}">
                <a16:creationId xmlns:a16="http://schemas.microsoft.com/office/drawing/2014/main" id="{FA600555-F071-41F7-A5D5-1680512794E9}"/>
              </a:ext>
            </a:extLst>
          </p:cNvPr>
          <p:cNvSpPr/>
          <p:nvPr/>
        </p:nvSpPr>
        <p:spPr>
          <a:xfrm>
            <a:off x="3764672" y="1476390"/>
            <a:ext cx="1602676" cy="288032"/>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4241B4CE-1FBF-4FBA-A7B6-89107A62122D}"/>
              </a:ext>
            </a:extLst>
          </p:cNvPr>
          <p:cNvPicPr>
            <a:picLocks noChangeAspect="1"/>
          </p:cNvPicPr>
          <p:nvPr/>
        </p:nvPicPr>
        <p:blipFill rotWithShape="1">
          <a:blip r:embed="rId7"/>
          <a:srcRect l="1" t="519" r="2"/>
          <a:stretch/>
        </p:blipFill>
        <p:spPr>
          <a:xfrm>
            <a:off x="3660310" y="736974"/>
            <a:ext cx="1838621"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157360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2" name="Image 1"/>
          <p:cNvPicPr>
            <a:picLocks noChangeAspect="1"/>
          </p:cNvPicPr>
          <p:nvPr/>
        </p:nvPicPr>
        <p:blipFill>
          <a:blip r:embed="rId9"/>
          <a:stretch>
            <a:fillRect/>
          </a:stretch>
        </p:blipFill>
        <p:spPr>
          <a:xfrm>
            <a:off x="670462" y="1274505"/>
            <a:ext cx="3251713" cy="718402"/>
          </a:xfrm>
          <a:prstGeom prst="rect">
            <a:avLst/>
          </a:prstGeom>
        </p:spPr>
      </p:pic>
      <p:pic>
        <p:nvPicPr>
          <p:cNvPr id="19" name="Image 18">
            <a:extLst>
              <a:ext uri="{FF2B5EF4-FFF2-40B4-BE49-F238E27FC236}">
                <a16:creationId xmlns:a16="http://schemas.microsoft.com/office/drawing/2014/main" id="{FFA3557F-BB73-43E0-B144-1171DD84EEF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317247138"/>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a:extLst>
              <a:ext uri="{FF2B5EF4-FFF2-40B4-BE49-F238E27FC236}">
                <a16:creationId xmlns:a16="http://schemas.microsoft.com/office/drawing/2014/main" id="{52CE3407-B4DF-4CA8-9990-3AEF035EC3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770" t="2834" r="4530" b="4465"/>
          <a:stretch/>
        </p:blipFill>
        <p:spPr>
          <a:xfrm>
            <a:off x="3658102" y="739612"/>
            <a:ext cx="1852362" cy="3960000"/>
          </a:xfrm>
          <a:prstGeom prst="roundRect">
            <a:avLst>
              <a:gd name="adj" fmla="val 11342"/>
            </a:avLst>
          </a:prstGeom>
          <a:solidFill>
            <a:srgbClr val="FFFFFF">
              <a:shade val="85000"/>
            </a:srgbClr>
          </a:solidFill>
          <a:ln>
            <a:noFill/>
          </a:ln>
          <a:effectLst/>
        </p:spPr>
      </p:pic>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C</a:t>
            </a:r>
            <a:r>
              <a:rPr lang="fr-FR" sz="2000" b="1" dirty="0">
                <a:latin typeface="Berlin Sans FB" panose="020E0602020502020306" pitchFamily="34" charset="0"/>
              </a:rPr>
              <a:t>ONSULTER MES COMPTES, MON EPARGNE ET MES CREDITS</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13</a:t>
            </a:fld>
            <a:endParaRPr lang="fr-FR"/>
          </a:p>
        </p:txBody>
      </p:sp>
      <p:sp>
        <p:nvSpPr>
          <p:cNvPr id="13" name="Rectangle 12"/>
          <p:cNvSpPr/>
          <p:nvPr/>
        </p:nvSpPr>
        <p:spPr>
          <a:xfrm>
            <a:off x="135458" y="339502"/>
            <a:ext cx="7028829" cy="261610"/>
          </a:xfrm>
          <a:prstGeom prst="rect">
            <a:avLst/>
          </a:prstGeom>
          <a:noFill/>
        </p:spPr>
        <p:txBody>
          <a:bodyPr wrap="square" rtlCol="0">
            <a:spAutoFit/>
          </a:bodyPr>
          <a:lstStyle/>
          <a:p>
            <a:r>
              <a:rPr lang="fr-FR" sz="1100" dirty="0">
                <a:latin typeface="Berlin Sans FB" panose="020E0602020502020306" pitchFamily="34" charset="0"/>
              </a:rPr>
              <a:t>Depuis l’onglet « Comptes » et retrouvez la liste de vos comptes et leur solde</a:t>
            </a:r>
          </a:p>
        </p:txBody>
      </p:sp>
      <p:sp>
        <p:nvSpPr>
          <p:cNvPr id="16" name="Rectangle 15"/>
          <p:cNvSpPr/>
          <p:nvPr/>
        </p:nvSpPr>
        <p:spPr>
          <a:xfrm>
            <a:off x="3707904" y="2412520"/>
            <a:ext cx="1711656" cy="361953"/>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hlinkClick r:id="rId4" action="ppaction://hlinksldjump"/>
          </p:cNvPr>
          <p:cNvPicPr>
            <a:picLocks noChangeAspect="1"/>
          </p:cNvPicPr>
          <p:nvPr/>
        </p:nvPicPr>
        <p:blipFill>
          <a:blip r:embed="rId5"/>
          <a:stretch>
            <a:fillRect/>
          </a:stretch>
        </p:blipFill>
        <p:spPr>
          <a:xfrm>
            <a:off x="83333" y="4731990"/>
            <a:ext cx="1032283" cy="330860"/>
          </a:xfrm>
          <a:prstGeom prst="rect">
            <a:avLst/>
          </a:prstGeom>
        </p:spPr>
      </p:pic>
      <p:pic>
        <p:nvPicPr>
          <p:cNvPr id="18" name="Picture 2">
            <a:extLst>
              <a:ext uri="{FF2B5EF4-FFF2-40B4-BE49-F238E27FC236}">
                <a16:creationId xmlns:a16="http://schemas.microsoft.com/office/drawing/2014/main" id="{805B8A60-3FF5-403B-BDAE-A7374FEF2E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Image 3">
            <a:extLst>
              <a:ext uri="{FF2B5EF4-FFF2-40B4-BE49-F238E27FC236}">
                <a16:creationId xmlns:a16="http://schemas.microsoft.com/office/drawing/2014/main" id="{AEA8216A-CCE3-4722-BE35-5AFCD37A538D}"/>
              </a:ext>
            </a:extLst>
          </p:cNvPr>
          <p:cNvPicPr>
            <a:picLocks noChangeAspect="1"/>
          </p:cNvPicPr>
          <p:nvPr/>
        </p:nvPicPr>
        <p:blipFill rotWithShape="1">
          <a:blip r:embed="rId7"/>
          <a:srcRect l="124" t="1215" r="-120" b="491"/>
          <a:stretch/>
        </p:blipFill>
        <p:spPr>
          <a:xfrm>
            <a:off x="3658102" y="739612"/>
            <a:ext cx="1852362" cy="3960000"/>
          </a:xfrm>
          <a:prstGeom prst="roundRect">
            <a:avLst>
              <a:gd name="adj" fmla="val 9983"/>
            </a:avLst>
          </a:prstGeom>
          <a:solidFill>
            <a:srgbClr val="FFFFFF">
              <a:shade val="85000"/>
            </a:srgbClr>
          </a:solidFill>
          <a:ln>
            <a:noFill/>
          </a:ln>
          <a:effectLst/>
        </p:spPr>
      </p:pic>
      <p:sp>
        <p:nvSpPr>
          <p:cNvPr id="25" name="Rectangle 24"/>
          <p:cNvSpPr/>
          <p:nvPr/>
        </p:nvSpPr>
        <p:spPr>
          <a:xfrm>
            <a:off x="3658102" y="906947"/>
            <a:ext cx="216554" cy="296651"/>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Image 52">
            <a:extLst>
              <a:ext uri="{FF2B5EF4-FFF2-40B4-BE49-F238E27FC236}">
                <a16:creationId xmlns:a16="http://schemas.microsoft.com/office/drawing/2014/main" id="{73983C87-0308-4B5F-8210-01FCA2D5FF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770" t="2834" r="4530" b="4465"/>
          <a:stretch/>
        </p:blipFill>
        <p:spPr>
          <a:xfrm>
            <a:off x="3645819" y="739612"/>
            <a:ext cx="1852362" cy="3960000"/>
          </a:xfrm>
          <a:prstGeom prst="roundRect">
            <a:avLst>
              <a:gd name="adj" fmla="val 11342"/>
            </a:avLst>
          </a:prstGeom>
          <a:solidFill>
            <a:srgbClr val="FFFFFF">
              <a:shade val="85000"/>
            </a:srgbClr>
          </a:solidFill>
          <a:ln>
            <a:noFill/>
          </a:ln>
          <a:effectLst/>
        </p:spPr>
      </p:pic>
      <p:pic>
        <p:nvPicPr>
          <p:cNvPr id="21" name="Image 20">
            <a:extLst>
              <a:ext uri="{FF2B5EF4-FFF2-40B4-BE49-F238E27FC236}">
                <a16:creationId xmlns:a16="http://schemas.microsoft.com/office/drawing/2014/main" id="{69374982-9DAD-40C4-8E1A-F94EC7A4A1C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1309"/>
          <a:stretch/>
        </p:blipFill>
        <p:spPr>
          <a:xfrm>
            <a:off x="3645819" y="734659"/>
            <a:ext cx="1852362" cy="3960000"/>
          </a:xfrm>
          <a:prstGeom prst="roundRect">
            <a:avLst>
              <a:gd name="adj" fmla="val 15433"/>
            </a:avLst>
          </a:prstGeom>
          <a:solidFill>
            <a:srgbClr val="FFFFFF">
              <a:shade val="85000"/>
            </a:srgbClr>
          </a:solidFill>
          <a:ln>
            <a:noFill/>
          </a:ln>
          <a:effectLst/>
        </p:spPr>
      </p:pic>
    </p:spTree>
    <p:extLst>
      <p:ext uri="{BB962C8B-B14F-4D97-AF65-F5344CB8AC3E}">
        <p14:creationId xmlns:p14="http://schemas.microsoft.com/office/powerpoint/2010/main" val="9352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2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3" name="Image 2"/>
          <p:cNvPicPr>
            <a:picLocks noChangeAspect="1"/>
          </p:cNvPicPr>
          <p:nvPr/>
        </p:nvPicPr>
        <p:blipFill rotWithShape="1">
          <a:blip r:embed="rId9"/>
          <a:srcRect r="35788" b="-2604"/>
          <a:stretch/>
        </p:blipFill>
        <p:spPr>
          <a:xfrm>
            <a:off x="430029" y="817340"/>
            <a:ext cx="3609480" cy="755475"/>
          </a:xfrm>
          <a:prstGeom prst="rect">
            <a:avLst/>
          </a:prstGeom>
        </p:spPr>
      </p:pic>
      <p:pic>
        <p:nvPicPr>
          <p:cNvPr id="19" name="Image 18"/>
          <p:cNvPicPr>
            <a:picLocks noChangeAspect="1"/>
          </p:cNvPicPr>
          <p:nvPr/>
        </p:nvPicPr>
        <p:blipFill rotWithShape="1">
          <a:blip r:embed="rId9"/>
          <a:srcRect l="64046" b="9558"/>
          <a:stretch/>
        </p:blipFill>
        <p:spPr>
          <a:xfrm>
            <a:off x="1264118" y="1375646"/>
            <a:ext cx="2251475" cy="741841"/>
          </a:xfrm>
          <a:prstGeom prst="rect">
            <a:avLst/>
          </a:prstGeom>
        </p:spPr>
      </p:pic>
      <p:pic>
        <p:nvPicPr>
          <p:cNvPr id="20" name="Image 19">
            <a:extLst>
              <a:ext uri="{FF2B5EF4-FFF2-40B4-BE49-F238E27FC236}">
                <a16:creationId xmlns:a16="http://schemas.microsoft.com/office/drawing/2014/main" id="{C0A0C7FD-9F87-42C6-AA28-1A48FB2F5626}"/>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12823444"/>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C</a:t>
            </a:r>
            <a:r>
              <a:rPr lang="fr-FR" sz="2000" b="1" dirty="0">
                <a:latin typeface="Berlin Sans FB" panose="020E0602020502020306" pitchFamily="34" charset="0"/>
              </a:rPr>
              <a:t>ONSULTER MES DOCUMENTS DÉMATÉRIALISÉS</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15</a:t>
            </a:fld>
            <a:endParaRPr lang="fr-FR"/>
          </a:p>
        </p:txBody>
      </p:sp>
      <p:sp>
        <p:nvSpPr>
          <p:cNvPr id="5" name="Rectangle 4"/>
          <p:cNvSpPr/>
          <p:nvPr/>
        </p:nvSpPr>
        <p:spPr>
          <a:xfrm>
            <a:off x="135458" y="339502"/>
            <a:ext cx="7316861" cy="261610"/>
          </a:xfrm>
          <a:prstGeom prst="rect">
            <a:avLst/>
          </a:prstGeom>
        </p:spPr>
        <p:txBody>
          <a:bodyPr wrap="square">
            <a:spAutoFit/>
          </a:bodyPr>
          <a:lstStyle/>
          <a:p>
            <a:r>
              <a:rPr lang="fr-FR" sz="1100" dirty="0">
                <a:latin typeface="Berlin Sans FB" panose="020E0602020502020306" pitchFamily="34" charset="0"/>
              </a:rPr>
              <a:t>Accédez à vos relevés, RIB, courriers et contrats depuis « Plus » puis sur « e-Documents »</a:t>
            </a:r>
          </a:p>
        </p:txBody>
      </p:sp>
      <p:pic>
        <p:nvPicPr>
          <p:cNvPr id="14" name="Image 13">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15" name="Picture 2">
            <a:extLst>
              <a:ext uri="{FF2B5EF4-FFF2-40B4-BE49-F238E27FC236}">
                <a16:creationId xmlns:a16="http://schemas.microsoft.com/office/drawing/2014/main" id="{29F259C8-DA60-4C53-B5E6-84A55FE4936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Image 9">
            <a:extLst>
              <a:ext uri="{FF2B5EF4-FFF2-40B4-BE49-F238E27FC236}">
                <a16:creationId xmlns:a16="http://schemas.microsoft.com/office/drawing/2014/main" id="{EA2FFF82-7C65-4CAE-9BE6-C8D4DB9F2765}"/>
              </a:ext>
            </a:extLst>
          </p:cNvPr>
          <p:cNvPicPr>
            <a:picLocks noChangeAspect="1"/>
          </p:cNvPicPr>
          <p:nvPr/>
        </p:nvPicPr>
        <p:blipFill rotWithShape="1">
          <a:blip r:embed="rId6"/>
          <a:srcRect b="503"/>
          <a:stretch/>
        </p:blipFill>
        <p:spPr>
          <a:xfrm>
            <a:off x="3668442" y="721142"/>
            <a:ext cx="1835073" cy="3960000"/>
          </a:xfrm>
          <a:prstGeom prst="roundRect">
            <a:avLst>
              <a:gd name="adj" fmla="val 7719"/>
            </a:avLst>
          </a:prstGeom>
          <a:solidFill>
            <a:srgbClr val="FFFFFF">
              <a:shade val="85000"/>
            </a:srgbClr>
          </a:solidFill>
          <a:ln>
            <a:noFill/>
          </a:ln>
          <a:effectLst/>
        </p:spPr>
      </p:pic>
      <p:sp>
        <p:nvSpPr>
          <p:cNvPr id="11" name="Rectangle 10">
            <a:extLst>
              <a:ext uri="{FF2B5EF4-FFF2-40B4-BE49-F238E27FC236}">
                <a16:creationId xmlns:a16="http://schemas.microsoft.com/office/drawing/2014/main" id="{1D331844-71DE-4289-890A-F98560BCFA1D}"/>
              </a:ext>
            </a:extLst>
          </p:cNvPr>
          <p:cNvSpPr/>
          <p:nvPr/>
        </p:nvSpPr>
        <p:spPr>
          <a:xfrm>
            <a:off x="3692066" y="2523003"/>
            <a:ext cx="1759270"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oupe 5">
            <a:extLst>
              <a:ext uri="{FF2B5EF4-FFF2-40B4-BE49-F238E27FC236}">
                <a16:creationId xmlns:a16="http://schemas.microsoft.com/office/drawing/2014/main" id="{3B7FF19B-8627-4A02-98C7-998D406D1B45}"/>
              </a:ext>
            </a:extLst>
          </p:cNvPr>
          <p:cNvGrpSpPr/>
          <p:nvPr/>
        </p:nvGrpSpPr>
        <p:grpSpPr>
          <a:xfrm>
            <a:off x="3653695" y="721142"/>
            <a:ext cx="1836610" cy="3960000"/>
            <a:chOff x="5783390" y="721142"/>
            <a:chExt cx="1836610" cy="3960000"/>
          </a:xfrm>
        </p:grpSpPr>
        <p:pic>
          <p:nvPicPr>
            <p:cNvPr id="4" name="Image 3">
              <a:extLst>
                <a:ext uri="{FF2B5EF4-FFF2-40B4-BE49-F238E27FC236}">
                  <a16:creationId xmlns:a16="http://schemas.microsoft.com/office/drawing/2014/main" id="{B3EA44DD-BEE7-4D7A-B9A6-4823D06A901C}"/>
                </a:ext>
              </a:extLst>
            </p:cNvPr>
            <p:cNvPicPr>
              <a:picLocks noChangeAspect="1"/>
            </p:cNvPicPr>
            <p:nvPr/>
          </p:nvPicPr>
          <p:blipFill>
            <a:blip r:embed="rId7"/>
            <a:stretch>
              <a:fillRect/>
            </a:stretch>
          </p:blipFill>
          <p:spPr>
            <a:xfrm>
              <a:off x="5783390" y="721142"/>
              <a:ext cx="1836610" cy="3960000"/>
            </a:xfrm>
            <a:prstGeom prst="roundRect">
              <a:avLst>
                <a:gd name="adj" fmla="val 9546"/>
              </a:avLst>
            </a:prstGeom>
            <a:solidFill>
              <a:srgbClr val="FFFFFF">
                <a:shade val="85000"/>
              </a:srgbClr>
            </a:solidFill>
            <a:ln>
              <a:noFill/>
            </a:ln>
            <a:effectLst/>
          </p:spPr>
        </p:pic>
        <p:pic>
          <p:nvPicPr>
            <p:cNvPr id="19" name="Image 18">
              <a:extLst>
                <a:ext uri="{FF2B5EF4-FFF2-40B4-BE49-F238E27FC236}">
                  <a16:creationId xmlns:a16="http://schemas.microsoft.com/office/drawing/2014/main" id="{54D319E8-E350-438A-A018-62C151796090}"/>
                </a:ext>
              </a:extLst>
            </p:cNvPr>
            <p:cNvPicPr>
              <a:picLocks noChangeAspect="1"/>
            </p:cNvPicPr>
            <p:nvPr/>
          </p:nvPicPr>
          <p:blipFill rotWithShape="1">
            <a:blip r:embed="rId6"/>
            <a:srcRect b="93427"/>
            <a:stretch/>
          </p:blipFill>
          <p:spPr>
            <a:xfrm>
              <a:off x="5783390" y="721142"/>
              <a:ext cx="1835073" cy="261610"/>
            </a:xfrm>
            <a:prstGeom prst="roundRect">
              <a:avLst>
                <a:gd name="adj" fmla="val 50000"/>
              </a:avLst>
            </a:prstGeom>
            <a:solidFill>
              <a:srgbClr val="FFFFFF">
                <a:shade val="85000"/>
              </a:srgbClr>
            </a:solidFill>
            <a:ln>
              <a:noFill/>
            </a:ln>
            <a:effectLst/>
          </p:spPr>
        </p:pic>
      </p:grpSp>
    </p:spTree>
    <p:extLst>
      <p:ext uri="{BB962C8B-B14F-4D97-AF65-F5344CB8AC3E}">
        <p14:creationId xmlns:p14="http://schemas.microsoft.com/office/powerpoint/2010/main" val="32839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2" name="Image 1"/>
          <p:cNvPicPr>
            <a:picLocks noChangeAspect="1"/>
          </p:cNvPicPr>
          <p:nvPr/>
        </p:nvPicPr>
        <p:blipFill rotWithShape="1">
          <a:blip r:embed="rId9"/>
          <a:srcRect r="45956" b="3432"/>
          <a:stretch/>
        </p:blipFill>
        <p:spPr>
          <a:xfrm>
            <a:off x="875126" y="950319"/>
            <a:ext cx="2816366" cy="545913"/>
          </a:xfrm>
          <a:prstGeom prst="rect">
            <a:avLst/>
          </a:prstGeom>
        </p:spPr>
      </p:pic>
      <p:pic>
        <p:nvPicPr>
          <p:cNvPr id="19" name="Image 18"/>
          <p:cNvPicPr>
            <a:picLocks noChangeAspect="1"/>
          </p:cNvPicPr>
          <p:nvPr/>
        </p:nvPicPr>
        <p:blipFill rotWithShape="1">
          <a:blip r:embed="rId9"/>
          <a:srcRect l="53926" t="2801" r="-53926" b="-2801"/>
          <a:stretch/>
        </p:blipFill>
        <p:spPr>
          <a:xfrm>
            <a:off x="1033345" y="1396520"/>
            <a:ext cx="5958489" cy="646369"/>
          </a:xfrm>
          <a:prstGeom prst="rect">
            <a:avLst/>
          </a:prstGeom>
        </p:spPr>
      </p:pic>
      <p:pic>
        <p:nvPicPr>
          <p:cNvPr id="20" name="Image 19">
            <a:extLst>
              <a:ext uri="{FF2B5EF4-FFF2-40B4-BE49-F238E27FC236}">
                <a16:creationId xmlns:a16="http://schemas.microsoft.com/office/drawing/2014/main" id="{FD746E53-9F9F-463F-81F3-500ECC419EC9}"/>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2362376089"/>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p:cNvGrpSpPr/>
          <p:nvPr/>
        </p:nvGrpSpPr>
        <p:grpSpPr>
          <a:xfrm>
            <a:off x="3074274" y="320398"/>
            <a:ext cx="3635664" cy="4823102"/>
            <a:chOff x="5150142" y="649837"/>
            <a:chExt cx="3404144" cy="4515966"/>
          </a:xfrm>
        </p:grpSpPr>
        <p:pic>
          <p:nvPicPr>
            <p:cNvPr id="22" name="Image 21"/>
            <p:cNvPicPr>
              <a:picLocks noChangeAspect="1"/>
            </p:cNvPicPr>
            <p:nvPr/>
          </p:nvPicPr>
          <p:blipFill rotWithShape="1">
            <a:blip r:embed="rId3">
              <a:extLst>
                <a:ext uri="{28A0092B-C50C-407E-A947-70E740481C1C}">
                  <a14:useLocalDpi xmlns:a14="http://schemas.microsoft.com/office/drawing/2010/main" val="0"/>
                </a:ext>
              </a:extLst>
            </a:blip>
            <a:srcRect l="27340" t="6479" r="19787"/>
            <a:stretch/>
          </p:blipFill>
          <p:spPr>
            <a:xfrm>
              <a:off x="5150142" y="649837"/>
              <a:ext cx="3404144" cy="4515966"/>
            </a:xfrm>
            <a:prstGeom prst="rect">
              <a:avLst/>
            </a:prstGeom>
          </p:spPr>
        </p:pic>
        <p:sp>
          <p:nvSpPr>
            <p:cNvPr id="23" name="Rectangle à coins arrondis 22"/>
            <p:cNvSpPr/>
            <p:nvPr/>
          </p:nvSpPr>
          <p:spPr>
            <a:xfrm>
              <a:off x="5701107" y="1083187"/>
              <a:ext cx="1705093" cy="3623322"/>
            </a:xfrm>
            <a:prstGeom prst="roundRect">
              <a:avLst>
                <a:gd name="adj" fmla="val 6463"/>
              </a:avLst>
            </a:prstGeom>
            <a:solidFill>
              <a:sysClr val="windowText" lastClr="000000"/>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Narrow"/>
                <a:ea typeface="+mn-ea"/>
                <a:cs typeface="+mn-cs"/>
              </a:endParaRPr>
            </a:p>
          </p:txBody>
        </p:sp>
      </p:gr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R</a:t>
            </a:r>
            <a:r>
              <a:rPr lang="fr-FR" sz="2000" b="1" dirty="0">
                <a:latin typeface="Berlin Sans FB" panose="020E0602020502020306" pitchFamily="34" charset="0"/>
              </a:rPr>
              <a:t>ÉALISER DES OPÉRATIONS BANCAIRES SÉCURISÉES</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17</a:t>
            </a:fld>
            <a:endParaRPr lang="fr-FR"/>
          </a:p>
        </p:txBody>
      </p:sp>
      <p:sp>
        <p:nvSpPr>
          <p:cNvPr id="35" name="Rectangle 34"/>
          <p:cNvSpPr/>
          <p:nvPr/>
        </p:nvSpPr>
        <p:spPr>
          <a:xfrm>
            <a:off x="744482" y="701675"/>
            <a:ext cx="2524031" cy="938719"/>
          </a:xfrm>
          <a:prstGeom prst="rect">
            <a:avLst/>
          </a:prstGeom>
        </p:spPr>
        <p:txBody>
          <a:bodyPr wrap="square">
            <a:spAutoFit/>
          </a:bodyPr>
          <a:lstStyle/>
          <a:p>
            <a:r>
              <a:rPr lang="fr-FR" sz="1100" dirty="0">
                <a:solidFill>
                  <a:prstClr val="black"/>
                </a:solidFill>
                <a:latin typeface="Berlin Sans FB" panose="020E0602020502020306" pitchFamily="34" charset="0"/>
              </a:rPr>
              <a:t>Sécuriser ses paiements par carte bancaire sur internet, ajouter instantanément un RIB, réaliser un virement, visualiser son code secret de carte, … </a:t>
            </a:r>
          </a:p>
        </p:txBody>
      </p:sp>
      <p:sp>
        <p:nvSpPr>
          <p:cNvPr id="16" name="Rectangle 15"/>
          <p:cNvSpPr/>
          <p:nvPr/>
        </p:nvSpPr>
        <p:spPr>
          <a:xfrm>
            <a:off x="135460" y="2760695"/>
            <a:ext cx="2996380" cy="784830"/>
          </a:xfrm>
          <a:prstGeom prst="rect">
            <a:avLst/>
          </a:prstGeom>
        </p:spPr>
        <p:txBody>
          <a:bodyPr wrap="square">
            <a:spAutoFit/>
          </a:bodyPr>
          <a:lstStyle/>
          <a:p>
            <a:pPr lvl="0"/>
            <a:r>
              <a:rPr lang="fr-FR" sz="1100" dirty="0">
                <a:solidFill>
                  <a:prstClr val="black"/>
                </a:solidFill>
                <a:latin typeface="Berlin Sans FB" panose="020E0602020502020306" pitchFamily="34" charset="0"/>
              </a:rPr>
              <a:t>Votre Caisse d’Epargne vous propose d’utiliser la solution d’authentification forte </a:t>
            </a:r>
            <a:r>
              <a:rPr lang="fr-FR" sz="1100" b="1" dirty="0" err="1">
                <a:solidFill>
                  <a:srgbClr val="FF0000"/>
                </a:solidFill>
                <a:latin typeface="Berlin Sans FB" panose="020E0602020502020306" pitchFamily="34" charset="0"/>
              </a:rPr>
              <a:t>Sécur’Pass</a:t>
            </a:r>
            <a:r>
              <a:rPr lang="fr-FR" sz="1100" dirty="0">
                <a:latin typeface="Berlin Sans FB" panose="020E0602020502020306" pitchFamily="34" charset="0"/>
              </a:rPr>
              <a:t> </a:t>
            </a:r>
            <a:r>
              <a:rPr lang="fr-FR" sz="1100" baseline="30000" dirty="0">
                <a:latin typeface="Berlin Sans FB" panose="020E0602020502020306" pitchFamily="34" charset="0"/>
              </a:rPr>
              <a:t>(1) </a:t>
            </a:r>
            <a:r>
              <a:rPr lang="fr-FR" sz="1100" dirty="0">
                <a:solidFill>
                  <a:prstClr val="black"/>
                </a:solidFill>
                <a:latin typeface="Berlin Sans FB" panose="020E0602020502020306" pitchFamily="34" charset="0"/>
              </a:rPr>
              <a:t>, un code </a:t>
            </a:r>
            <a:r>
              <a:rPr lang="fr-FR" sz="1100" dirty="0">
                <a:latin typeface="Berlin Sans FB" panose="020E0602020502020306" pitchFamily="34" charset="0"/>
              </a:rPr>
              <a:t>personnel à 4 chiffres réutilisable (un code unique que vous choisissez)</a:t>
            </a:r>
            <a:endParaRPr lang="fr-FR" sz="1100" dirty="0">
              <a:solidFill>
                <a:prstClr val="black"/>
              </a:solidFill>
              <a:latin typeface="Berlin Sans FB" panose="020E0602020502020306" pitchFamily="34" charset="0"/>
            </a:endParaRPr>
          </a:p>
        </p:txBody>
      </p:sp>
      <p:sp>
        <p:nvSpPr>
          <p:cNvPr id="4" name="Rectangle 3"/>
          <p:cNvSpPr/>
          <p:nvPr/>
        </p:nvSpPr>
        <p:spPr>
          <a:xfrm>
            <a:off x="135459" y="3714339"/>
            <a:ext cx="3084188" cy="261610"/>
          </a:xfrm>
          <a:prstGeom prst="rect">
            <a:avLst/>
          </a:prstGeom>
          <a:noFill/>
        </p:spPr>
        <p:txBody>
          <a:bodyPr wrap="square" rtlCol="0">
            <a:spAutoFit/>
          </a:bodyPr>
          <a:lstStyle/>
          <a:p>
            <a:r>
              <a:rPr lang="fr-FR" sz="1100" dirty="0">
                <a:latin typeface="Berlin Sans FB" panose="020E0602020502020306" pitchFamily="34" charset="0"/>
              </a:rPr>
              <a:t>Pour activer Sécur’Pass, laissez-vous guider</a:t>
            </a:r>
          </a:p>
        </p:txBody>
      </p:sp>
      <p:pic>
        <p:nvPicPr>
          <p:cNvPr id="33" name="Picture 18" descr="Padlock premium icon"/>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553" t="123" r="9933" b="-123"/>
          <a:stretch/>
        </p:blipFill>
        <p:spPr bwMode="auto">
          <a:xfrm>
            <a:off x="199591" y="617536"/>
            <a:ext cx="504056" cy="62604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descr="Image associé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4002374" flipH="1">
            <a:off x="1685103" y="3533479"/>
            <a:ext cx="927408" cy="1378677"/>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 39">
            <a:hlinkClick r:id="rId7" action="ppaction://hlinksldjump"/>
          </p:cNvPr>
          <p:cNvPicPr>
            <a:picLocks noChangeAspect="1"/>
          </p:cNvPicPr>
          <p:nvPr/>
        </p:nvPicPr>
        <p:blipFill>
          <a:blip r:embed="rId8"/>
          <a:stretch>
            <a:fillRect/>
          </a:stretch>
        </p:blipFill>
        <p:spPr>
          <a:xfrm>
            <a:off x="83333" y="4731990"/>
            <a:ext cx="1032283" cy="330860"/>
          </a:xfrm>
          <a:prstGeom prst="rect">
            <a:avLst/>
          </a:prstGeom>
        </p:spPr>
      </p:pic>
      <p:pic>
        <p:nvPicPr>
          <p:cNvPr id="43" name="Picture 2">
            <a:extLst>
              <a:ext uri="{FF2B5EF4-FFF2-40B4-BE49-F238E27FC236}">
                <a16:creationId xmlns:a16="http://schemas.microsoft.com/office/drawing/2014/main" id="{3B7C10D5-0114-4126-8BF6-4785FC640F0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Image 20">
            <a:extLst>
              <a:ext uri="{FF2B5EF4-FFF2-40B4-BE49-F238E27FC236}">
                <a16:creationId xmlns:a16="http://schemas.microsoft.com/office/drawing/2014/main" id="{0268D444-5C66-4C22-A5E5-52370DB8003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646381" y="720881"/>
            <a:ext cx="1851239" cy="3960000"/>
          </a:xfrm>
          <a:prstGeom prst="roundRect">
            <a:avLst>
              <a:gd name="adj" fmla="val 11835"/>
            </a:avLst>
          </a:prstGeom>
          <a:solidFill>
            <a:srgbClr val="FFFFFF">
              <a:shade val="85000"/>
            </a:srgbClr>
          </a:solidFill>
          <a:ln>
            <a:noFill/>
          </a:ln>
          <a:effectLst/>
        </p:spPr>
      </p:pic>
      <p:pic>
        <p:nvPicPr>
          <p:cNvPr id="3" name="Image 2">
            <a:extLst>
              <a:ext uri="{FF2B5EF4-FFF2-40B4-BE49-F238E27FC236}">
                <a16:creationId xmlns:a16="http://schemas.microsoft.com/office/drawing/2014/main" id="{053E6A28-E0D9-43A5-AE64-816B7632299C}"/>
              </a:ext>
            </a:extLst>
          </p:cNvPr>
          <p:cNvPicPr>
            <a:picLocks noChangeAspect="1"/>
          </p:cNvPicPr>
          <p:nvPr/>
        </p:nvPicPr>
        <p:blipFill rotWithShape="1">
          <a:blip r:embed="rId11"/>
          <a:srcRect t="1116" b="783"/>
          <a:stretch/>
        </p:blipFill>
        <p:spPr>
          <a:xfrm>
            <a:off x="3634815" y="720881"/>
            <a:ext cx="1874370" cy="3960000"/>
          </a:xfrm>
          <a:prstGeom prst="roundRect">
            <a:avLst>
              <a:gd name="adj" fmla="val 11835"/>
            </a:avLst>
          </a:prstGeom>
          <a:solidFill>
            <a:srgbClr val="FFFFFF">
              <a:shade val="85000"/>
            </a:srgbClr>
          </a:solidFill>
          <a:ln>
            <a:noFill/>
          </a:ln>
          <a:effectLst/>
        </p:spPr>
      </p:pic>
      <p:pic>
        <p:nvPicPr>
          <p:cNvPr id="8" name="Image 7">
            <a:extLst>
              <a:ext uri="{FF2B5EF4-FFF2-40B4-BE49-F238E27FC236}">
                <a16:creationId xmlns:a16="http://schemas.microsoft.com/office/drawing/2014/main" id="{D9DFE823-61F3-4818-94FC-2153CC9E5A22}"/>
              </a:ext>
            </a:extLst>
          </p:cNvPr>
          <p:cNvPicPr>
            <a:picLocks noChangeAspect="1"/>
          </p:cNvPicPr>
          <p:nvPr/>
        </p:nvPicPr>
        <p:blipFill rotWithShape="1">
          <a:blip r:embed="rId12"/>
          <a:srcRect l="1757" t="498" r="1035" b="343"/>
          <a:stretch/>
        </p:blipFill>
        <p:spPr>
          <a:xfrm>
            <a:off x="3654581" y="720881"/>
            <a:ext cx="1834838" cy="3960000"/>
          </a:xfrm>
          <a:prstGeom prst="roundRect">
            <a:avLst>
              <a:gd name="adj" fmla="val 11835"/>
            </a:avLst>
          </a:prstGeom>
          <a:solidFill>
            <a:srgbClr val="FFFFFF">
              <a:shade val="85000"/>
            </a:srgbClr>
          </a:solidFill>
          <a:ln>
            <a:noFill/>
          </a:ln>
          <a:effectLst/>
        </p:spPr>
      </p:pic>
      <p:pic>
        <p:nvPicPr>
          <p:cNvPr id="10" name="Image 9">
            <a:extLst>
              <a:ext uri="{FF2B5EF4-FFF2-40B4-BE49-F238E27FC236}">
                <a16:creationId xmlns:a16="http://schemas.microsoft.com/office/drawing/2014/main" id="{E5A96C4C-CAA0-47D1-B8F2-8B15EC705286}"/>
              </a:ext>
            </a:extLst>
          </p:cNvPr>
          <p:cNvPicPr>
            <a:picLocks noChangeAspect="1"/>
          </p:cNvPicPr>
          <p:nvPr/>
        </p:nvPicPr>
        <p:blipFill rotWithShape="1">
          <a:blip r:embed="rId13"/>
          <a:srcRect r="2442"/>
          <a:stretch/>
        </p:blipFill>
        <p:spPr>
          <a:xfrm>
            <a:off x="3649596" y="720881"/>
            <a:ext cx="1819408" cy="3960000"/>
          </a:xfrm>
          <a:prstGeom prst="roundRect">
            <a:avLst>
              <a:gd name="adj" fmla="val 11835"/>
            </a:avLst>
          </a:prstGeom>
          <a:solidFill>
            <a:srgbClr val="FFFFFF">
              <a:shade val="85000"/>
            </a:srgbClr>
          </a:solidFill>
          <a:ln>
            <a:noFill/>
          </a:ln>
          <a:effectLst/>
        </p:spPr>
      </p:pic>
      <p:pic>
        <p:nvPicPr>
          <p:cNvPr id="15" name="Image 14">
            <a:extLst>
              <a:ext uri="{FF2B5EF4-FFF2-40B4-BE49-F238E27FC236}">
                <a16:creationId xmlns:a16="http://schemas.microsoft.com/office/drawing/2014/main" id="{851CDEEC-6AAC-4BB8-BC07-02D688684CC1}"/>
              </a:ext>
            </a:extLst>
          </p:cNvPr>
          <p:cNvPicPr>
            <a:picLocks noChangeAspect="1"/>
          </p:cNvPicPr>
          <p:nvPr/>
        </p:nvPicPr>
        <p:blipFill rotWithShape="1">
          <a:blip r:embed="rId14"/>
          <a:srcRect l="560" r="1415"/>
          <a:stretch/>
        </p:blipFill>
        <p:spPr>
          <a:xfrm>
            <a:off x="3662296" y="720881"/>
            <a:ext cx="1819408" cy="3960000"/>
          </a:xfrm>
          <a:prstGeom prst="roundRect">
            <a:avLst>
              <a:gd name="adj" fmla="val 11835"/>
            </a:avLst>
          </a:prstGeom>
          <a:solidFill>
            <a:srgbClr val="FFFFFF">
              <a:shade val="85000"/>
            </a:srgbClr>
          </a:solidFill>
          <a:ln>
            <a:noFill/>
          </a:ln>
          <a:effectLst/>
        </p:spPr>
      </p:pic>
      <p:sp>
        <p:nvSpPr>
          <p:cNvPr id="19" name="Rectangle 18">
            <a:extLst>
              <a:ext uri="{FF2B5EF4-FFF2-40B4-BE49-F238E27FC236}">
                <a16:creationId xmlns:a16="http://schemas.microsoft.com/office/drawing/2014/main" id="{387C40DC-C060-4CE6-BDFC-CCA921A052BF}"/>
              </a:ext>
            </a:extLst>
          </p:cNvPr>
          <p:cNvSpPr/>
          <p:nvPr/>
        </p:nvSpPr>
        <p:spPr>
          <a:xfrm>
            <a:off x="1063800" y="4748540"/>
            <a:ext cx="7460879" cy="415498"/>
          </a:xfrm>
          <a:prstGeom prst="rect">
            <a:avLst/>
          </a:prstGeom>
        </p:spPr>
        <p:txBody>
          <a:bodyPr wrap="square">
            <a:spAutoFit/>
          </a:bodyPr>
          <a:lstStyle/>
          <a:p>
            <a:endParaRPr lang="fr-FR" sz="700" dirty="0">
              <a:latin typeface="Calibri" panose="020F0502020204030204" pitchFamily="34" charset="0"/>
              <a:ea typeface="Calibri" panose="020F0502020204030204" pitchFamily="34" charset="0"/>
            </a:endParaRPr>
          </a:p>
          <a:p>
            <a:pPr marL="228600" indent="-228600">
              <a:buAutoNum type="arabicParenBoth"/>
            </a:pPr>
            <a:r>
              <a:rPr lang="fr-FR" sz="700" dirty="0">
                <a:latin typeface="Calibri" panose="020F0502020204030204" pitchFamily="34" charset="0"/>
              </a:rPr>
              <a:t>Pour bénéficier de </a:t>
            </a:r>
            <a:r>
              <a:rPr lang="fr-FR" sz="700" dirty="0" err="1">
                <a:latin typeface="Calibri" panose="020F0502020204030204" pitchFamily="34" charset="0"/>
              </a:rPr>
              <a:t>Sécur’Pass</a:t>
            </a:r>
            <a:r>
              <a:rPr lang="fr-FR" sz="700" dirty="0">
                <a:latin typeface="Calibri" panose="020F0502020204030204" pitchFamily="34" charset="0"/>
              </a:rPr>
              <a:t>, vous devez avoir téléchargé sur votre smartphone l</a:t>
            </a:r>
            <a:r>
              <a:rPr lang="fr-FR" sz="700" dirty="0">
                <a:solidFill>
                  <a:schemeClr val="bg1">
                    <a:lumMod val="75000"/>
                  </a:schemeClr>
                </a:solidFill>
                <a:latin typeface="Calibri" panose="020F0502020204030204" pitchFamily="34" charset="0"/>
              </a:rPr>
              <a:t>a dernière</a:t>
            </a:r>
            <a:r>
              <a:rPr lang="fr-FR" sz="700" dirty="0">
                <a:latin typeface="Calibri" panose="020F0502020204030204" pitchFamily="34" charset="0"/>
              </a:rPr>
              <a:t> version de l’application mobile Caisse d’Epargne. Pour activer le service en autonomie via l’application vous devez également être titulaire d’une carte  bancaire en cours de </a:t>
            </a:r>
            <a:r>
              <a:rPr lang="fr-FR" sz="700" dirty="0">
                <a:solidFill>
                  <a:schemeClr val="bg1">
                    <a:lumMod val="75000"/>
                  </a:schemeClr>
                </a:solidFill>
                <a:latin typeface="Calibri" panose="020F0502020204030204" pitchFamily="34" charset="0"/>
              </a:rPr>
              <a:t>validité</a:t>
            </a:r>
            <a:r>
              <a:rPr lang="fr-FR" sz="700" dirty="0">
                <a:latin typeface="Calibri" panose="020F0502020204030204" pitchFamily="34" charset="0"/>
              </a:rPr>
              <a:t>. </a:t>
            </a:r>
            <a:endParaRPr lang="fr-FR" sz="700" dirty="0"/>
          </a:p>
        </p:txBody>
      </p:sp>
    </p:spTree>
    <p:extLst>
      <p:ext uri="{BB962C8B-B14F-4D97-AF65-F5344CB8AC3E}">
        <p14:creationId xmlns:p14="http://schemas.microsoft.com/office/powerpoint/2010/main" val="20785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6"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3" name="Image 2"/>
          <p:cNvPicPr>
            <a:picLocks noChangeAspect="1"/>
          </p:cNvPicPr>
          <p:nvPr/>
        </p:nvPicPr>
        <p:blipFill rotWithShape="1">
          <a:blip r:embed="rId9"/>
          <a:srcRect r="53643" b="-12259"/>
          <a:stretch/>
        </p:blipFill>
        <p:spPr>
          <a:xfrm>
            <a:off x="852851" y="939206"/>
            <a:ext cx="2807212" cy="696179"/>
          </a:xfrm>
          <a:prstGeom prst="rect">
            <a:avLst/>
          </a:prstGeom>
        </p:spPr>
      </p:pic>
      <p:pic>
        <p:nvPicPr>
          <p:cNvPr id="6" name="Image 5"/>
          <p:cNvPicPr>
            <a:picLocks noChangeAspect="1"/>
          </p:cNvPicPr>
          <p:nvPr/>
        </p:nvPicPr>
        <p:blipFill>
          <a:blip r:embed="rId10"/>
          <a:stretch>
            <a:fillRect/>
          </a:stretch>
        </p:blipFill>
        <p:spPr>
          <a:xfrm>
            <a:off x="480705" y="1492051"/>
            <a:ext cx="3508127" cy="533599"/>
          </a:xfrm>
          <a:prstGeom prst="rect">
            <a:avLst/>
          </a:prstGeom>
        </p:spPr>
      </p:pic>
      <p:pic>
        <p:nvPicPr>
          <p:cNvPr id="19" name="Image 18">
            <a:extLst>
              <a:ext uri="{FF2B5EF4-FFF2-40B4-BE49-F238E27FC236}">
                <a16:creationId xmlns:a16="http://schemas.microsoft.com/office/drawing/2014/main" id="{88768EF4-2D25-423E-BE01-A9D31ECB1E5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1090312797"/>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R</a:t>
            </a:r>
            <a:r>
              <a:rPr lang="fr-FR" sz="2000" b="1" dirty="0">
                <a:latin typeface="Berlin Sans FB" panose="020E0602020502020306" pitchFamily="34" charset="0"/>
              </a:rPr>
              <a:t>ETIRER DE L’ARGENT</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19</a:t>
            </a:fld>
            <a:endParaRPr lang="fr-FR"/>
          </a:p>
        </p:txBody>
      </p:sp>
      <p:sp>
        <p:nvSpPr>
          <p:cNvPr id="3" name="Rectangle 2"/>
          <p:cNvSpPr/>
          <p:nvPr/>
        </p:nvSpPr>
        <p:spPr>
          <a:xfrm>
            <a:off x="135459" y="353922"/>
            <a:ext cx="6048672" cy="261610"/>
          </a:xfrm>
          <a:prstGeom prst="rect">
            <a:avLst/>
          </a:prstGeom>
          <a:noFill/>
        </p:spPr>
        <p:txBody>
          <a:bodyPr wrap="square" rtlCol="0">
            <a:spAutoFit/>
          </a:bodyPr>
          <a:lstStyle/>
          <a:p>
            <a:r>
              <a:rPr lang="fr-FR" sz="1100" dirty="0">
                <a:latin typeface="Berlin Sans FB" panose="020E0602020502020306" pitchFamily="34" charset="0"/>
              </a:rPr>
              <a:t>Retrait SMS est la solution de dépannage pour effectuer un retrait d’espèces sans carte bancaire !</a:t>
            </a:r>
          </a:p>
        </p:txBody>
      </p:sp>
      <p:sp>
        <p:nvSpPr>
          <p:cNvPr id="4" name="Rectangle 3"/>
          <p:cNvSpPr/>
          <p:nvPr/>
        </p:nvSpPr>
        <p:spPr>
          <a:xfrm>
            <a:off x="564644" y="2620071"/>
            <a:ext cx="2563880" cy="1107996"/>
          </a:xfrm>
          <a:prstGeom prst="rect">
            <a:avLst/>
          </a:prstGeom>
          <a:noFill/>
        </p:spPr>
        <p:txBody>
          <a:bodyPr wrap="square" rtlCol="0">
            <a:spAutoFit/>
          </a:bodyPr>
          <a:lstStyle/>
          <a:p>
            <a:pPr algn="just"/>
            <a:r>
              <a:rPr lang="fr-FR" sz="1100" dirty="0">
                <a:latin typeface="Berlin Sans FB" panose="020E0602020502020306" pitchFamily="34" charset="0"/>
              </a:rPr>
              <a:t>Sur un distributeur Caisse d’Epargne, sélectionnez « Retrait SMS ». Vous renseignez votre code de retrait reçu par SMS ainsi que votre code secret (à 4 chiffres), choisi lors de l’activation du service. Vous pouvez retirer les espèces.</a:t>
            </a:r>
          </a:p>
        </p:txBody>
      </p:sp>
      <p:sp>
        <p:nvSpPr>
          <p:cNvPr id="9" name="Rectangle 8"/>
          <p:cNvSpPr/>
          <p:nvPr/>
        </p:nvSpPr>
        <p:spPr>
          <a:xfrm>
            <a:off x="564644" y="743478"/>
            <a:ext cx="2509630" cy="600164"/>
          </a:xfrm>
          <a:prstGeom prst="rect">
            <a:avLst/>
          </a:prstGeom>
          <a:noFill/>
        </p:spPr>
        <p:txBody>
          <a:bodyPr wrap="square" rtlCol="0">
            <a:spAutoFit/>
          </a:bodyPr>
          <a:lstStyle/>
          <a:p>
            <a:pPr algn="just"/>
            <a:r>
              <a:rPr lang="fr-FR" sz="1100" dirty="0">
                <a:latin typeface="Berlin Sans FB" panose="020E0602020502020306" pitchFamily="34" charset="0"/>
              </a:rPr>
              <a:t>Préparez votre retrait d’espèces à partir de l’application mobile depuis « Plus » puis sur « Moyens de Paiement »</a:t>
            </a:r>
          </a:p>
        </p:txBody>
      </p:sp>
      <p:sp>
        <p:nvSpPr>
          <p:cNvPr id="11" name="Rectangle 10"/>
          <p:cNvSpPr/>
          <p:nvPr/>
        </p:nvSpPr>
        <p:spPr>
          <a:xfrm>
            <a:off x="564644" y="1897218"/>
            <a:ext cx="2563880" cy="430887"/>
          </a:xfrm>
          <a:prstGeom prst="rect">
            <a:avLst/>
          </a:prstGeom>
          <a:noFill/>
        </p:spPr>
        <p:txBody>
          <a:bodyPr wrap="square" rtlCol="0">
            <a:spAutoFit/>
          </a:bodyPr>
          <a:lstStyle/>
          <a:p>
            <a:pPr algn="just"/>
            <a:r>
              <a:rPr lang="fr-FR" sz="1100" dirty="0">
                <a:latin typeface="Berlin Sans FB" panose="020E0602020502020306" pitchFamily="34" charset="0"/>
              </a:rPr>
              <a:t>Vous recevez par SMS votre code confidentiel de retrait à 9 chiffres. </a:t>
            </a:r>
          </a:p>
        </p:txBody>
      </p:sp>
      <p:sp>
        <p:nvSpPr>
          <p:cNvPr id="17" name="ZoneTexte 16"/>
          <p:cNvSpPr txBox="1"/>
          <p:nvPr/>
        </p:nvSpPr>
        <p:spPr>
          <a:xfrm>
            <a:off x="951006" y="1343642"/>
            <a:ext cx="2282997" cy="261610"/>
          </a:xfrm>
          <a:prstGeom prst="rect">
            <a:avLst/>
          </a:prstGeom>
          <a:noFill/>
        </p:spPr>
        <p:txBody>
          <a:bodyPr wrap="square" rtlCol="0">
            <a:spAutoFit/>
          </a:bodyPr>
          <a:lstStyle>
            <a:defPPr>
              <a:defRPr lang="fr-FR"/>
            </a:defPPr>
            <a:lvl1pPr>
              <a:defRPr sz="1050">
                <a:solidFill>
                  <a:srgbClr val="CC0000"/>
                </a:solidFill>
                <a:effectLst>
                  <a:outerShdw blurRad="38100" dist="38100" dir="2700000" algn="tl">
                    <a:srgbClr val="000000">
                      <a:alpha val="43137"/>
                    </a:srgbClr>
                  </a:outerShdw>
                </a:effectLst>
                <a:latin typeface="Berlin Sans FB" panose="020E0602020502020306" pitchFamily="34" charset="0"/>
              </a:defRPr>
            </a:lvl1pPr>
          </a:lstStyle>
          <a:p>
            <a:r>
              <a:rPr lang="fr-FR" dirty="0"/>
              <a:t>Pensez à activer le service en amont</a:t>
            </a:r>
          </a:p>
        </p:txBody>
      </p:sp>
      <p:sp>
        <p:nvSpPr>
          <p:cNvPr id="27" name="Ellipse 26"/>
          <p:cNvSpPr/>
          <p:nvPr/>
        </p:nvSpPr>
        <p:spPr>
          <a:xfrm>
            <a:off x="332183" y="811837"/>
            <a:ext cx="235504" cy="2355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fr-FR" sz="2000" dirty="0">
                <a:solidFill>
                  <a:schemeClr val="bg1"/>
                </a:solidFill>
                <a:latin typeface="Berlin Sans FB" panose="020E0602020502020306" pitchFamily="34" charset="0"/>
              </a:rPr>
              <a:t>1</a:t>
            </a:r>
          </a:p>
        </p:txBody>
      </p:sp>
      <p:pic>
        <p:nvPicPr>
          <p:cNvPr id="2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604" y="1374712"/>
            <a:ext cx="277402" cy="277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Ellipse 32"/>
          <p:cNvSpPr/>
          <p:nvPr/>
        </p:nvSpPr>
        <p:spPr>
          <a:xfrm>
            <a:off x="332183" y="1900729"/>
            <a:ext cx="235504" cy="2355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fr-FR" sz="2000" dirty="0">
                <a:solidFill>
                  <a:schemeClr val="bg1"/>
                </a:solidFill>
                <a:latin typeface="Berlin Sans FB" panose="020E0602020502020306" pitchFamily="34" charset="0"/>
              </a:rPr>
              <a:t>2</a:t>
            </a:r>
          </a:p>
        </p:txBody>
      </p:sp>
      <p:sp>
        <p:nvSpPr>
          <p:cNvPr id="35" name="Ellipse 34"/>
          <p:cNvSpPr/>
          <p:nvPr/>
        </p:nvSpPr>
        <p:spPr>
          <a:xfrm>
            <a:off x="332183" y="2695463"/>
            <a:ext cx="235504" cy="2355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fr-FR" sz="2000" dirty="0">
                <a:solidFill>
                  <a:schemeClr val="bg1"/>
                </a:solidFill>
                <a:latin typeface="Berlin Sans FB" panose="020E0602020502020306" pitchFamily="34" charset="0"/>
              </a:rPr>
              <a:t>3</a:t>
            </a:r>
          </a:p>
        </p:txBody>
      </p:sp>
      <p:pic>
        <p:nvPicPr>
          <p:cNvPr id="39" name="Image 38">
            <a:hlinkClick r:id="rId4" action="ppaction://hlinksldjump"/>
          </p:cNvPr>
          <p:cNvPicPr>
            <a:picLocks noChangeAspect="1"/>
          </p:cNvPicPr>
          <p:nvPr/>
        </p:nvPicPr>
        <p:blipFill>
          <a:blip r:embed="rId5"/>
          <a:stretch>
            <a:fillRect/>
          </a:stretch>
        </p:blipFill>
        <p:spPr>
          <a:xfrm>
            <a:off x="83333" y="4731990"/>
            <a:ext cx="1032283" cy="330860"/>
          </a:xfrm>
          <a:prstGeom prst="rect">
            <a:avLst/>
          </a:prstGeom>
        </p:spPr>
      </p:pic>
      <p:pic>
        <p:nvPicPr>
          <p:cNvPr id="41" name="Picture 2">
            <a:extLst>
              <a:ext uri="{FF2B5EF4-FFF2-40B4-BE49-F238E27FC236}">
                <a16:creationId xmlns:a16="http://schemas.microsoft.com/office/drawing/2014/main" id="{ECAABF67-F2BD-43B8-B777-CC59418169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Image 29">
            <a:extLst>
              <a:ext uri="{FF2B5EF4-FFF2-40B4-BE49-F238E27FC236}">
                <a16:creationId xmlns:a16="http://schemas.microsoft.com/office/drawing/2014/main" id="{C680A6AD-FE23-4E58-BEF8-02706181DB7D}"/>
              </a:ext>
            </a:extLst>
          </p:cNvPr>
          <p:cNvPicPr>
            <a:picLocks noChangeAspect="1"/>
          </p:cNvPicPr>
          <p:nvPr/>
        </p:nvPicPr>
        <p:blipFill rotWithShape="1">
          <a:blip r:embed="rId7"/>
          <a:srcRect b="503"/>
          <a:stretch/>
        </p:blipFill>
        <p:spPr>
          <a:xfrm>
            <a:off x="3668442" y="718702"/>
            <a:ext cx="1835073" cy="3960000"/>
          </a:xfrm>
          <a:prstGeom prst="roundRect">
            <a:avLst>
              <a:gd name="adj" fmla="val 7719"/>
            </a:avLst>
          </a:prstGeom>
          <a:solidFill>
            <a:srgbClr val="FFFFFF">
              <a:shade val="85000"/>
            </a:srgbClr>
          </a:solidFill>
          <a:ln>
            <a:noFill/>
          </a:ln>
          <a:effectLst/>
        </p:spPr>
      </p:pic>
      <p:sp>
        <p:nvSpPr>
          <p:cNvPr id="23" name="Rectangle 22">
            <a:extLst>
              <a:ext uri="{FF2B5EF4-FFF2-40B4-BE49-F238E27FC236}">
                <a16:creationId xmlns:a16="http://schemas.microsoft.com/office/drawing/2014/main" id="{0EA89793-4619-4ED9-AE26-F42468E69D10}"/>
              </a:ext>
            </a:extLst>
          </p:cNvPr>
          <p:cNvSpPr/>
          <p:nvPr/>
        </p:nvSpPr>
        <p:spPr>
          <a:xfrm>
            <a:off x="3711926" y="2004228"/>
            <a:ext cx="1724170"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0DE47CE-8EC8-4E67-A9B0-0BCC70FB7C15}"/>
              </a:ext>
            </a:extLst>
          </p:cNvPr>
          <p:cNvPicPr>
            <a:picLocks noChangeAspect="1"/>
          </p:cNvPicPr>
          <p:nvPr/>
        </p:nvPicPr>
        <p:blipFill rotWithShape="1">
          <a:blip r:embed="rId8"/>
          <a:srcRect l="2909" t="1244"/>
          <a:stretch/>
        </p:blipFill>
        <p:spPr>
          <a:xfrm>
            <a:off x="3654742" y="718702"/>
            <a:ext cx="1834517" cy="3960000"/>
          </a:xfrm>
          <a:prstGeom prst="roundRect">
            <a:avLst>
              <a:gd name="adj" fmla="val 7719"/>
            </a:avLst>
          </a:prstGeom>
          <a:solidFill>
            <a:srgbClr val="FFFFFF">
              <a:shade val="85000"/>
            </a:srgbClr>
          </a:solidFill>
          <a:ln>
            <a:noFill/>
          </a:ln>
          <a:effectLst/>
        </p:spPr>
      </p:pic>
      <p:sp>
        <p:nvSpPr>
          <p:cNvPr id="24" name="Rectangle 23">
            <a:extLst>
              <a:ext uri="{FF2B5EF4-FFF2-40B4-BE49-F238E27FC236}">
                <a16:creationId xmlns:a16="http://schemas.microsoft.com/office/drawing/2014/main" id="{E1CEAFB6-9A75-448F-B332-FA4966763C14}"/>
              </a:ext>
            </a:extLst>
          </p:cNvPr>
          <p:cNvSpPr/>
          <p:nvPr/>
        </p:nvSpPr>
        <p:spPr>
          <a:xfrm>
            <a:off x="3710899" y="1880556"/>
            <a:ext cx="1724170"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2540562C-C5B7-47CB-88B2-E3498D41FC27}"/>
              </a:ext>
            </a:extLst>
          </p:cNvPr>
          <p:cNvPicPr>
            <a:picLocks noChangeAspect="1"/>
          </p:cNvPicPr>
          <p:nvPr/>
        </p:nvPicPr>
        <p:blipFill rotWithShape="1">
          <a:blip r:embed="rId9"/>
          <a:srcRect l="2765" t="1244"/>
          <a:stretch/>
        </p:blipFill>
        <p:spPr>
          <a:xfrm>
            <a:off x="3654742" y="718702"/>
            <a:ext cx="1834517" cy="3960000"/>
          </a:xfrm>
          <a:prstGeom prst="roundRect">
            <a:avLst>
              <a:gd name="adj" fmla="val 7719"/>
            </a:avLst>
          </a:prstGeom>
          <a:solidFill>
            <a:srgbClr val="FFFFFF">
              <a:shade val="85000"/>
            </a:srgbClr>
          </a:solidFill>
          <a:ln>
            <a:noFill/>
          </a:ln>
          <a:effectLst/>
        </p:spPr>
      </p:pic>
      <p:pic>
        <p:nvPicPr>
          <p:cNvPr id="12" name="Image 11">
            <a:extLst>
              <a:ext uri="{FF2B5EF4-FFF2-40B4-BE49-F238E27FC236}">
                <a16:creationId xmlns:a16="http://schemas.microsoft.com/office/drawing/2014/main" id="{F960B28F-9388-4711-89BB-7FDEA8F02CC3}"/>
              </a:ext>
            </a:extLst>
          </p:cNvPr>
          <p:cNvPicPr>
            <a:picLocks noChangeAspect="1"/>
          </p:cNvPicPr>
          <p:nvPr/>
        </p:nvPicPr>
        <p:blipFill rotWithShape="1">
          <a:blip r:embed="rId10"/>
          <a:srcRect l="2905" t="748"/>
          <a:stretch/>
        </p:blipFill>
        <p:spPr>
          <a:xfrm>
            <a:off x="3655838" y="718702"/>
            <a:ext cx="1832324" cy="3960000"/>
          </a:xfrm>
          <a:prstGeom prst="roundRect">
            <a:avLst>
              <a:gd name="adj" fmla="val 7719"/>
            </a:avLst>
          </a:prstGeom>
          <a:solidFill>
            <a:srgbClr val="FFFFFF">
              <a:shade val="85000"/>
            </a:srgbClr>
          </a:solidFill>
          <a:ln>
            <a:noFill/>
          </a:ln>
          <a:effectLst/>
        </p:spPr>
      </p:pic>
      <p:pic>
        <p:nvPicPr>
          <p:cNvPr id="14" name="Image 13">
            <a:extLst>
              <a:ext uri="{FF2B5EF4-FFF2-40B4-BE49-F238E27FC236}">
                <a16:creationId xmlns:a16="http://schemas.microsoft.com/office/drawing/2014/main" id="{4A4941CD-1F20-45AB-8101-69879442BAD8}"/>
              </a:ext>
            </a:extLst>
          </p:cNvPr>
          <p:cNvPicPr>
            <a:picLocks noChangeAspect="1"/>
          </p:cNvPicPr>
          <p:nvPr/>
        </p:nvPicPr>
        <p:blipFill rotWithShape="1">
          <a:blip r:embed="rId11"/>
          <a:srcRect l="4511" t="1244"/>
          <a:stretch/>
        </p:blipFill>
        <p:spPr>
          <a:xfrm>
            <a:off x="3654741" y="718702"/>
            <a:ext cx="1834518" cy="3960000"/>
          </a:xfrm>
          <a:prstGeom prst="roundRect">
            <a:avLst>
              <a:gd name="adj" fmla="val 7719"/>
            </a:avLst>
          </a:prstGeom>
          <a:solidFill>
            <a:srgbClr val="FFFFFF">
              <a:shade val="85000"/>
            </a:srgbClr>
          </a:solidFill>
          <a:ln>
            <a:noFill/>
          </a:ln>
          <a:effectLst/>
        </p:spPr>
      </p:pic>
      <p:pic>
        <p:nvPicPr>
          <p:cNvPr id="15" name="Image 14">
            <a:extLst>
              <a:ext uri="{FF2B5EF4-FFF2-40B4-BE49-F238E27FC236}">
                <a16:creationId xmlns:a16="http://schemas.microsoft.com/office/drawing/2014/main" id="{A7F6D14D-A069-45E5-BBD2-C08F58F61122}"/>
              </a:ext>
            </a:extLst>
          </p:cNvPr>
          <p:cNvPicPr>
            <a:picLocks noChangeAspect="1"/>
          </p:cNvPicPr>
          <p:nvPr/>
        </p:nvPicPr>
        <p:blipFill rotWithShape="1">
          <a:blip r:embed="rId12"/>
          <a:srcRect l="1928"/>
          <a:stretch/>
        </p:blipFill>
        <p:spPr>
          <a:xfrm>
            <a:off x="3666151" y="718702"/>
            <a:ext cx="1811698" cy="3960000"/>
          </a:xfrm>
          <a:prstGeom prst="roundRect">
            <a:avLst>
              <a:gd name="adj" fmla="val 7719"/>
            </a:avLst>
          </a:prstGeom>
          <a:solidFill>
            <a:srgbClr val="FFFFFF">
              <a:shade val="85000"/>
            </a:srgbClr>
          </a:solidFill>
          <a:ln>
            <a:noFill/>
          </a:ln>
          <a:effectLst/>
        </p:spPr>
      </p:pic>
      <p:pic>
        <p:nvPicPr>
          <p:cNvPr id="19" name="Image 18">
            <a:extLst>
              <a:ext uri="{FF2B5EF4-FFF2-40B4-BE49-F238E27FC236}">
                <a16:creationId xmlns:a16="http://schemas.microsoft.com/office/drawing/2014/main" id="{9DCA7B9B-3D95-4FE3-A9E8-40E7B4718873}"/>
              </a:ext>
            </a:extLst>
          </p:cNvPr>
          <p:cNvPicPr>
            <a:picLocks noChangeAspect="1"/>
          </p:cNvPicPr>
          <p:nvPr/>
        </p:nvPicPr>
        <p:blipFill rotWithShape="1">
          <a:blip r:embed="rId13"/>
          <a:srcRect l="1294" t="748" r="1"/>
          <a:stretch/>
        </p:blipFill>
        <p:spPr>
          <a:xfrm>
            <a:off x="3655838" y="718702"/>
            <a:ext cx="1832324" cy="3960000"/>
          </a:xfrm>
          <a:prstGeom prst="roundRect">
            <a:avLst>
              <a:gd name="adj" fmla="val 7719"/>
            </a:avLst>
          </a:prstGeom>
          <a:solidFill>
            <a:srgbClr val="FFFFFF">
              <a:shade val="85000"/>
            </a:srgbClr>
          </a:solidFill>
          <a:ln>
            <a:noFill/>
          </a:ln>
          <a:effectLst/>
        </p:spPr>
      </p:pic>
      <p:pic>
        <p:nvPicPr>
          <p:cNvPr id="20" name="Image 19">
            <a:extLst>
              <a:ext uri="{FF2B5EF4-FFF2-40B4-BE49-F238E27FC236}">
                <a16:creationId xmlns:a16="http://schemas.microsoft.com/office/drawing/2014/main" id="{F8A0954A-D9F3-4FE1-A75E-A37521E9C23E}"/>
              </a:ext>
            </a:extLst>
          </p:cNvPr>
          <p:cNvPicPr>
            <a:picLocks noChangeAspect="1"/>
          </p:cNvPicPr>
          <p:nvPr/>
        </p:nvPicPr>
        <p:blipFill rotWithShape="1">
          <a:blip r:embed="rId14"/>
          <a:srcRect l="1286" t="748" r="559"/>
          <a:stretch/>
        </p:blipFill>
        <p:spPr>
          <a:xfrm>
            <a:off x="3655838" y="718702"/>
            <a:ext cx="1832324"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75386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2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33" grpId="0" animBg="1"/>
      <p:bldP spid="35" grpId="0" animBg="1"/>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2" name="Image 1"/>
          <p:cNvPicPr>
            <a:picLocks noChangeAspect="1"/>
          </p:cNvPicPr>
          <p:nvPr/>
        </p:nvPicPr>
        <p:blipFill>
          <a:blip r:embed="rId9"/>
          <a:stretch>
            <a:fillRect/>
          </a:stretch>
        </p:blipFill>
        <p:spPr>
          <a:xfrm>
            <a:off x="650374" y="1281677"/>
            <a:ext cx="3238673" cy="667928"/>
          </a:xfrm>
          <a:prstGeom prst="rect">
            <a:avLst/>
          </a:prstGeom>
        </p:spPr>
      </p:pic>
      <p:pic>
        <p:nvPicPr>
          <p:cNvPr id="19" name="Image 18">
            <a:extLst>
              <a:ext uri="{FF2B5EF4-FFF2-40B4-BE49-F238E27FC236}">
                <a16:creationId xmlns:a16="http://schemas.microsoft.com/office/drawing/2014/main" id="{7BB6D775-DD14-4668-BAC0-B9F6E9789F73}"/>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3567464188"/>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E</a:t>
            </a:r>
            <a:r>
              <a:rPr lang="fr-FR" sz="2000" b="1" dirty="0">
                <a:latin typeface="Berlin Sans FB" panose="020E0602020502020306" pitchFamily="34" charset="0"/>
              </a:rPr>
              <a:t>FFECTUER DES VIREMENTS</a:t>
            </a:r>
          </a:p>
        </p:txBody>
      </p:sp>
      <p:sp>
        <p:nvSpPr>
          <p:cNvPr id="24" name="Rectangle 23"/>
          <p:cNvSpPr/>
          <p:nvPr/>
        </p:nvSpPr>
        <p:spPr>
          <a:xfrm>
            <a:off x="564644" y="1663479"/>
            <a:ext cx="2489520" cy="600164"/>
          </a:xfrm>
          <a:prstGeom prst="rect">
            <a:avLst/>
          </a:prstGeom>
          <a:noFill/>
        </p:spPr>
        <p:txBody>
          <a:bodyPr wrap="square" rtlCol="0">
            <a:spAutoFit/>
          </a:bodyPr>
          <a:lstStyle/>
          <a:p>
            <a:pPr algn="just"/>
            <a:r>
              <a:rPr lang="fr-FR" sz="1100" dirty="0">
                <a:latin typeface="Berlin Sans FB" panose="020E0602020502020306" pitchFamily="34" charset="0"/>
              </a:rPr>
              <a:t>Sélectionnez « Virements », « Mes bénéficiaires » puis « Ajouter un bénéficiaire » et laissez-vous guider.</a:t>
            </a:r>
          </a:p>
        </p:txBody>
      </p:sp>
      <p:sp>
        <p:nvSpPr>
          <p:cNvPr id="35" name="Rectangle 34"/>
          <p:cNvSpPr/>
          <p:nvPr/>
        </p:nvSpPr>
        <p:spPr>
          <a:xfrm>
            <a:off x="564644" y="743478"/>
            <a:ext cx="2489520" cy="769441"/>
          </a:xfrm>
          <a:prstGeom prst="rect">
            <a:avLst/>
          </a:prstGeom>
          <a:noFill/>
        </p:spPr>
        <p:txBody>
          <a:bodyPr wrap="square" rtlCol="0">
            <a:spAutoFit/>
          </a:bodyPr>
          <a:lstStyle/>
          <a:p>
            <a:pPr algn="just"/>
            <a:r>
              <a:rPr lang="fr-FR" sz="1100" dirty="0">
                <a:latin typeface="Berlin Sans FB" panose="020E0602020502020306" pitchFamily="34" charset="0"/>
              </a:rPr>
              <a:t>Pour effectuer des virements vers un tiers, il est demandé </a:t>
            </a:r>
            <a:r>
              <a:rPr lang="fr-FR" sz="1100" b="1" dirty="0">
                <a:solidFill>
                  <a:srgbClr val="FF0000"/>
                </a:solidFill>
                <a:latin typeface="Berlin Sans FB" panose="020E0602020502020306" pitchFamily="34" charset="0"/>
              </a:rPr>
              <a:t>d’enregistrer les coordonnées bancaires de votre bénéficiaire.</a:t>
            </a:r>
          </a:p>
        </p:txBody>
      </p:sp>
      <p:sp>
        <p:nvSpPr>
          <p:cNvPr id="36" name="Ellipse 35"/>
          <p:cNvSpPr/>
          <p:nvPr/>
        </p:nvSpPr>
        <p:spPr>
          <a:xfrm>
            <a:off x="332183" y="811837"/>
            <a:ext cx="235504" cy="2355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fr-FR" sz="2000" dirty="0">
                <a:solidFill>
                  <a:schemeClr val="bg1"/>
                </a:solidFill>
                <a:latin typeface="Berlin Sans FB" panose="020E0602020502020306" pitchFamily="34" charset="0"/>
              </a:rPr>
              <a:t>1</a:t>
            </a:r>
          </a:p>
        </p:txBody>
      </p:sp>
      <p:grpSp>
        <p:nvGrpSpPr>
          <p:cNvPr id="6" name="Groupe 5"/>
          <p:cNvGrpSpPr/>
          <p:nvPr/>
        </p:nvGrpSpPr>
        <p:grpSpPr>
          <a:xfrm>
            <a:off x="5781472" y="2144781"/>
            <a:ext cx="2318920" cy="577081"/>
            <a:chOff x="673604" y="2485905"/>
            <a:chExt cx="2318920" cy="577081"/>
          </a:xfrm>
        </p:grpSpPr>
        <p:sp>
          <p:nvSpPr>
            <p:cNvPr id="4" name="Rectangle 3"/>
            <p:cNvSpPr/>
            <p:nvPr/>
          </p:nvSpPr>
          <p:spPr>
            <a:xfrm>
              <a:off x="959215" y="2485905"/>
              <a:ext cx="2033309" cy="577081"/>
            </a:xfrm>
            <a:prstGeom prst="rect">
              <a:avLst/>
            </a:prstGeom>
            <a:noFill/>
          </p:spPr>
          <p:txBody>
            <a:bodyPr wrap="square" rtlCol="0">
              <a:spAutoFit/>
            </a:bodyPr>
            <a:lstStyle/>
            <a:p>
              <a:pPr algn="just"/>
              <a:r>
                <a:rPr lang="fr-FR" sz="1050" dirty="0">
                  <a:solidFill>
                    <a:srgbClr val="CC0000"/>
                  </a:solidFill>
                  <a:effectLst>
                    <a:outerShdw blurRad="38100" dist="38100" dir="2700000" algn="tl">
                      <a:srgbClr val="000000">
                        <a:alpha val="43137"/>
                      </a:srgbClr>
                    </a:outerShdw>
                  </a:effectLst>
                  <a:latin typeface="Berlin Sans FB" panose="020E0602020502020306" pitchFamily="34" charset="0"/>
                </a:rPr>
                <a:t>Grâce à Sécur’Pass vous n’avez plus à attendre 72H avant d’effectuer un virement !</a:t>
              </a:r>
            </a:p>
          </p:txBody>
        </p:sp>
        <p:pic>
          <p:nvPicPr>
            <p:cNvPr id="2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604" y="2535174"/>
              <a:ext cx="277402" cy="277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9" name="Image 28">
            <a:hlinkClick r:id="rId4" action="ppaction://hlinksldjump"/>
          </p:cNvPr>
          <p:cNvPicPr>
            <a:picLocks noChangeAspect="1"/>
          </p:cNvPicPr>
          <p:nvPr/>
        </p:nvPicPr>
        <p:blipFill>
          <a:blip r:embed="rId5"/>
          <a:stretch>
            <a:fillRect/>
          </a:stretch>
        </p:blipFill>
        <p:spPr>
          <a:xfrm>
            <a:off x="83333" y="4731990"/>
            <a:ext cx="1032283" cy="330860"/>
          </a:xfrm>
          <a:prstGeom prst="rect">
            <a:avLst/>
          </a:prstGeom>
        </p:spPr>
      </p:pic>
      <p:pic>
        <p:nvPicPr>
          <p:cNvPr id="30" name="Picture 2">
            <a:extLst>
              <a:ext uri="{FF2B5EF4-FFF2-40B4-BE49-F238E27FC236}">
                <a16:creationId xmlns:a16="http://schemas.microsoft.com/office/drawing/2014/main" id="{0CFF99F6-D1B1-4B42-B664-A69696C91ED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Image 8">
            <a:extLst>
              <a:ext uri="{FF2B5EF4-FFF2-40B4-BE49-F238E27FC236}">
                <a16:creationId xmlns:a16="http://schemas.microsoft.com/office/drawing/2014/main" id="{BF85C8D6-011F-46BF-93D7-04A7ACB49588}"/>
              </a:ext>
            </a:extLst>
          </p:cNvPr>
          <p:cNvPicPr>
            <a:picLocks noChangeAspect="1"/>
          </p:cNvPicPr>
          <p:nvPr/>
        </p:nvPicPr>
        <p:blipFill rotWithShape="1">
          <a:blip r:embed="rId7"/>
          <a:srcRect l="20" t="654" b="1"/>
          <a:stretch/>
        </p:blipFill>
        <p:spPr>
          <a:xfrm>
            <a:off x="3646470" y="732337"/>
            <a:ext cx="1851061" cy="3960000"/>
          </a:xfrm>
          <a:prstGeom prst="roundRect">
            <a:avLst>
              <a:gd name="adj" fmla="val 7719"/>
            </a:avLst>
          </a:prstGeom>
          <a:solidFill>
            <a:srgbClr val="FFFFFF">
              <a:shade val="85000"/>
            </a:srgbClr>
          </a:solidFill>
          <a:ln>
            <a:noFill/>
          </a:ln>
          <a:effectLst/>
        </p:spPr>
      </p:pic>
      <p:sp>
        <p:nvSpPr>
          <p:cNvPr id="17" name="Rectangle 16">
            <a:extLst>
              <a:ext uri="{FF2B5EF4-FFF2-40B4-BE49-F238E27FC236}">
                <a16:creationId xmlns:a16="http://schemas.microsoft.com/office/drawing/2014/main" id="{5C70E28C-3001-47C5-AA6D-44FCA22F6A49}"/>
              </a:ext>
            </a:extLst>
          </p:cNvPr>
          <p:cNvSpPr/>
          <p:nvPr/>
        </p:nvSpPr>
        <p:spPr>
          <a:xfrm>
            <a:off x="3701176" y="3344788"/>
            <a:ext cx="1724170"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13452770-5787-4D4E-AD86-F245BAFD1E0E}"/>
              </a:ext>
            </a:extLst>
          </p:cNvPr>
          <p:cNvPicPr>
            <a:picLocks noChangeAspect="1"/>
          </p:cNvPicPr>
          <p:nvPr/>
        </p:nvPicPr>
        <p:blipFill rotWithShape="1">
          <a:blip r:embed="rId8"/>
          <a:srcRect l="2328" t="1244"/>
          <a:stretch/>
        </p:blipFill>
        <p:spPr>
          <a:xfrm>
            <a:off x="3663271" y="732337"/>
            <a:ext cx="1817458" cy="3960000"/>
          </a:xfrm>
          <a:prstGeom prst="roundRect">
            <a:avLst>
              <a:gd name="adj" fmla="val 7719"/>
            </a:avLst>
          </a:prstGeom>
          <a:solidFill>
            <a:srgbClr val="FFFFFF">
              <a:shade val="85000"/>
            </a:srgbClr>
          </a:solidFill>
          <a:ln>
            <a:noFill/>
          </a:ln>
          <a:effectLst/>
        </p:spPr>
      </p:pic>
      <p:pic>
        <p:nvPicPr>
          <p:cNvPr id="19" name="Image 18">
            <a:extLst>
              <a:ext uri="{FF2B5EF4-FFF2-40B4-BE49-F238E27FC236}">
                <a16:creationId xmlns:a16="http://schemas.microsoft.com/office/drawing/2014/main" id="{B504BA53-F913-4BB1-9687-2E86FE76AD4E}"/>
              </a:ext>
            </a:extLst>
          </p:cNvPr>
          <p:cNvPicPr>
            <a:picLocks noChangeAspect="1"/>
          </p:cNvPicPr>
          <p:nvPr/>
        </p:nvPicPr>
        <p:blipFill rotWithShape="1">
          <a:blip r:embed="rId9"/>
          <a:srcRect l="1449" t="1244"/>
          <a:stretch/>
        </p:blipFill>
        <p:spPr>
          <a:xfrm>
            <a:off x="3640947" y="732337"/>
            <a:ext cx="1862107" cy="3960000"/>
          </a:xfrm>
          <a:prstGeom prst="roundRect">
            <a:avLst>
              <a:gd name="adj" fmla="val 7719"/>
            </a:avLst>
          </a:prstGeom>
          <a:solidFill>
            <a:srgbClr val="FFFFFF">
              <a:shade val="85000"/>
            </a:srgbClr>
          </a:solidFill>
          <a:ln>
            <a:noFill/>
          </a:ln>
          <a:effectLst/>
        </p:spPr>
      </p:pic>
      <p:pic>
        <p:nvPicPr>
          <p:cNvPr id="28" name="Image 27">
            <a:extLst>
              <a:ext uri="{FF2B5EF4-FFF2-40B4-BE49-F238E27FC236}">
                <a16:creationId xmlns:a16="http://schemas.microsoft.com/office/drawing/2014/main" id="{5C0F4DE1-658E-4B85-BE46-4F92AEB78979}"/>
              </a:ext>
            </a:extLst>
          </p:cNvPr>
          <p:cNvPicPr>
            <a:picLocks noChangeAspect="1"/>
          </p:cNvPicPr>
          <p:nvPr/>
        </p:nvPicPr>
        <p:blipFill rotWithShape="1">
          <a:blip r:embed="rId10"/>
          <a:srcRect t="654" b="1"/>
          <a:stretch/>
        </p:blipFill>
        <p:spPr>
          <a:xfrm>
            <a:off x="3646470" y="732337"/>
            <a:ext cx="1851060" cy="3960000"/>
          </a:xfrm>
          <a:prstGeom prst="roundRect">
            <a:avLst>
              <a:gd name="adj" fmla="val 7719"/>
            </a:avLst>
          </a:prstGeom>
          <a:solidFill>
            <a:srgbClr val="FFFFFF">
              <a:shade val="85000"/>
            </a:srgbClr>
          </a:solidFill>
          <a:ln>
            <a:noFill/>
          </a:ln>
          <a:effectLst/>
        </p:spPr>
      </p:pic>
      <p:pic>
        <p:nvPicPr>
          <p:cNvPr id="31" name="Image 30">
            <a:extLst>
              <a:ext uri="{FF2B5EF4-FFF2-40B4-BE49-F238E27FC236}">
                <a16:creationId xmlns:a16="http://schemas.microsoft.com/office/drawing/2014/main" id="{B52F84CB-E2AB-4766-B956-EA200D973C2E}"/>
              </a:ext>
            </a:extLst>
          </p:cNvPr>
          <p:cNvPicPr>
            <a:picLocks noChangeAspect="1"/>
          </p:cNvPicPr>
          <p:nvPr/>
        </p:nvPicPr>
        <p:blipFill rotWithShape="1">
          <a:blip r:embed="rId11"/>
          <a:srcRect l="3258" t="1244"/>
          <a:stretch/>
        </p:blipFill>
        <p:spPr>
          <a:xfrm>
            <a:off x="3658050" y="732337"/>
            <a:ext cx="1827901" cy="3960000"/>
          </a:xfrm>
          <a:prstGeom prst="roundRect">
            <a:avLst>
              <a:gd name="adj" fmla="val 7719"/>
            </a:avLst>
          </a:prstGeom>
          <a:solidFill>
            <a:srgbClr val="FFFFFF">
              <a:shade val="85000"/>
            </a:srgbClr>
          </a:solidFill>
          <a:ln>
            <a:noFill/>
          </a:ln>
          <a:effectLst/>
        </p:spPr>
      </p:pic>
      <p:pic>
        <p:nvPicPr>
          <p:cNvPr id="32" name="Image 31">
            <a:extLst>
              <a:ext uri="{FF2B5EF4-FFF2-40B4-BE49-F238E27FC236}">
                <a16:creationId xmlns:a16="http://schemas.microsoft.com/office/drawing/2014/main" id="{CB68D7A6-8011-4D39-A11A-9432C5D76B21}"/>
              </a:ext>
            </a:extLst>
          </p:cNvPr>
          <p:cNvPicPr>
            <a:picLocks noChangeAspect="1"/>
          </p:cNvPicPr>
          <p:nvPr/>
        </p:nvPicPr>
        <p:blipFill rotWithShape="1">
          <a:blip r:embed="rId12"/>
          <a:srcRect t="1244"/>
          <a:stretch/>
        </p:blipFill>
        <p:spPr>
          <a:xfrm>
            <a:off x="3641603" y="732337"/>
            <a:ext cx="1860794"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339269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E</a:t>
            </a:r>
            <a:r>
              <a:rPr lang="fr-FR" sz="2000" b="1" dirty="0">
                <a:latin typeface="Berlin Sans FB" panose="020E0602020502020306" pitchFamily="34" charset="0"/>
              </a:rPr>
              <a:t>FFECTUER DES VIREMENTS</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22</a:t>
            </a:fld>
            <a:endParaRPr lang="fr-FR"/>
          </a:p>
        </p:txBody>
      </p:sp>
      <p:grpSp>
        <p:nvGrpSpPr>
          <p:cNvPr id="39" name="Groupe 38"/>
          <p:cNvGrpSpPr/>
          <p:nvPr/>
        </p:nvGrpSpPr>
        <p:grpSpPr>
          <a:xfrm>
            <a:off x="204424" y="3576273"/>
            <a:ext cx="2849739" cy="1061829"/>
            <a:chOff x="331180" y="728087"/>
            <a:chExt cx="2849739" cy="1061829"/>
          </a:xfrm>
        </p:grpSpPr>
        <p:sp>
          <p:nvSpPr>
            <p:cNvPr id="40" name="Rectangle 39"/>
            <p:cNvSpPr/>
            <p:nvPr/>
          </p:nvSpPr>
          <p:spPr>
            <a:xfrm>
              <a:off x="686804" y="728087"/>
              <a:ext cx="2494115" cy="1061829"/>
            </a:xfrm>
            <a:prstGeom prst="rect">
              <a:avLst/>
            </a:prstGeom>
            <a:noFill/>
          </p:spPr>
          <p:txBody>
            <a:bodyPr wrap="square" rtlCol="0">
              <a:spAutoFit/>
            </a:bodyPr>
            <a:lstStyle/>
            <a:p>
              <a:pPr algn="just"/>
              <a:r>
                <a:rPr lang="fr-FR" sz="1100" dirty="0">
                  <a:latin typeface="Berlin Sans FB" panose="020E0602020502020306" pitchFamily="34" charset="0"/>
                </a:rPr>
                <a:t>Le virement SEPA Instantané est disponible 24h/24, 7J/7 et est gratuit pour les opérations d’un montant inférieur à 300 €*. </a:t>
              </a:r>
            </a:p>
            <a:p>
              <a:pPr algn="just"/>
              <a:endParaRPr lang="fr-FR" sz="500" dirty="0">
                <a:latin typeface="Berlin Sans FB" panose="020E0602020502020306" pitchFamily="34" charset="0"/>
              </a:endParaRPr>
            </a:p>
            <a:p>
              <a:r>
                <a:rPr lang="fr-FR" sz="700" dirty="0">
                  <a:latin typeface="Berlin Sans FB" panose="020E0602020502020306" pitchFamily="34" charset="0"/>
                </a:rPr>
                <a:t>* selon les conditions tarifaires applicables aux Particuliers en vigueur au 01/01/2020, susceptibles d’évolution</a:t>
              </a:r>
            </a:p>
          </p:txBody>
        </p:sp>
        <p:pic>
          <p:nvPicPr>
            <p:cNvPr id="44" name="Image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1180" y="774408"/>
              <a:ext cx="371744" cy="371744"/>
            </a:xfrm>
            <a:prstGeom prst="rect">
              <a:avLst/>
            </a:prstGeom>
          </p:spPr>
        </p:pic>
      </p:grpSp>
      <p:sp>
        <p:nvSpPr>
          <p:cNvPr id="55" name="Rectangle 54"/>
          <p:cNvSpPr/>
          <p:nvPr/>
        </p:nvSpPr>
        <p:spPr>
          <a:xfrm>
            <a:off x="564644" y="743478"/>
            <a:ext cx="2489520" cy="600164"/>
          </a:xfrm>
          <a:prstGeom prst="rect">
            <a:avLst/>
          </a:prstGeom>
          <a:noFill/>
        </p:spPr>
        <p:txBody>
          <a:bodyPr wrap="square" rtlCol="0">
            <a:spAutoFit/>
          </a:bodyPr>
          <a:lstStyle/>
          <a:p>
            <a:pPr lvl="0" algn="just"/>
            <a:r>
              <a:rPr lang="fr-FR" sz="1100" dirty="0">
                <a:solidFill>
                  <a:prstClr val="black"/>
                </a:solidFill>
                <a:latin typeface="Berlin Sans FB" panose="020E0602020502020306" pitchFamily="34" charset="0"/>
              </a:rPr>
              <a:t>Ensuite sélectionnez « Virements » et indiquez le montant du virement puis laissez-vous guider.</a:t>
            </a:r>
          </a:p>
        </p:txBody>
      </p:sp>
      <p:sp>
        <p:nvSpPr>
          <p:cNvPr id="56" name="Ellipse 55"/>
          <p:cNvSpPr/>
          <p:nvPr/>
        </p:nvSpPr>
        <p:spPr>
          <a:xfrm>
            <a:off x="332183" y="811837"/>
            <a:ext cx="235504" cy="2355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fr-FR" sz="2000" dirty="0">
                <a:solidFill>
                  <a:schemeClr val="bg1"/>
                </a:solidFill>
                <a:latin typeface="Berlin Sans FB" panose="020E0602020502020306" pitchFamily="34" charset="0"/>
              </a:rPr>
              <a:t>2</a:t>
            </a:r>
          </a:p>
        </p:txBody>
      </p:sp>
      <p:sp>
        <p:nvSpPr>
          <p:cNvPr id="68" name="Rectangle 67"/>
          <p:cNvSpPr/>
          <p:nvPr/>
        </p:nvSpPr>
        <p:spPr>
          <a:xfrm>
            <a:off x="50879" y="3472446"/>
            <a:ext cx="2912653" cy="1165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Image 37">
            <a:hlinkClick r:id="rId4" action="ppaction://hlinksldjump"/>
          </p:cNvPr>
          <p:cNvPicPr>
            <a:picLocks noChangeAspect="1"/>
          </p:cNvPicPr>
          <p:nvPr/>
        </p:nvPicPr>
        <p:blipFill>
          <a:blip r:embed="rId5"/>
          <a:stretch>
            <a:fillRect/>
          </a:stretch>
        </p:blipFill>
        <p:spPr>
          <a:xfrm>
            <a:off x="83333" y="4731990"/>
            <a:ext cx="1032283" cy="330860"/>
          </a:xfrm>
          <a:prstGeom prst="rect">
            <a:avLst/>
          </a:prstGeom>
        </p:spPr>
      </p:pic>
      <p:pic>
        <p:nvPicPr>
          <p:cNvPr id="41" name="Picture 2">
            <a:extLst>
              <a:ext uri="{FF2B5EF4-FFF2-40B4-BE49-F238E27FC236}">
                <a16:creationId xmlns:a16="http://schemas.microsoft.com/office/drawing/2014/main" id="{D51C990C-E23A-4E7A-9B62-BAC9AF9454D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Image 36">
            <a:extLst>
              <a:ext uri="{FF2B5EF4-FFF2-40B4-BE49-F238E27FC236}">
                <a16:creationId xmlns:a16="http://schemas.microsoft.com/office/drawing/2014/main" id="{EB3A5C7C-EED1-4F36-8310-D7CA885A9CD9}"/>
              </a:ext>
            </a:extLst>
          </p:cNvPr>
          <p:cNvPicPr>
            <a:picLocks noChangeAspect="1"/>
          </p:cNvPicPr>
          <p:nvPr/>
        </p:nvPicPr>
        <p:blipFill rotWithShape="1">
          <a:blip r:embed="rId7"/>
          <a:srcRect l="20" t="654" b="1"/>
          <a:stretch/>
        </p:blipFill>
        <p:spPr>
          <a:xfrm>
            <a:off x="3646470" y="731236"/>
            <a:ext cx="1851061" cy="3960000"/>
          </a:xfrm>
          <a:prstGeom prst="roundRect">
            <a:avLst>
              <a:gd name="adj" fmla="val 7719"/>
            </a:avLst>
          </a:prstGeom>
          <a:solidFill>
            <a:srgbClr val="FFFFFF">
              <a:shade val="85000"/>
            </a:srgbClr>
          </a:solidFill>
          <a:ln>
            <a:noFill/>
          </a:ln>
          <a:effectLst/>
        </p:spPr>
      </p:pic>
      <p:pic>
        <p:nvPicPr>
          <p:cNvPr id="3" name="Image 2">
            <a:extLst>
              <a:ext uri="{FF2B5EF4-FFF2-40B4-BE49-F238E27FC236}">
                <a16:creationId xmlns:a16="http://schemas.microsoft.com/office/drawing/2014/main" id="{E952C576-9640-4695-8CBF-EE74FA15464B}"/>
              </a:ext>
            </a:extLst>
          </p:cNvPr>
          <p:cNvPicPr>
            <a:picLocks noChangeAspect="1"/>
          </p:cNvPicPr>
          <p:nvPr/>
        </p:nvPicPr>
        <p:blipFill rotWithShape="1">
          <a:blip r:embed="rId8"/>
          <a:srcRect l="1172" t="654" b="1"/>
          <a:stretch/>
        </p:blipFill>
        <p:spPr>
          <a:xfrm>
            <a:off x="3649359" y="731236"/>
            <a:ext cx="1845283" cy="3960000"/>
          </a:xfrm>
          <a:prstGeom prst="roundRect">
            <a:avLst>
              <a:gd name="adj" fmla="val 7719"/>
            </a:avLst>
          </a:prstGeom>
          <a:solidFill>
            <a:srgbClr val="FFFFFF">
              <a:shade val="85000"/>
            </a:srgbClr>
          </a:solidFill>
          <a:ln>
            <a:noFill/>
          </a:ln>
          <a:effectLst/>
        </p:spPr>
      </p:pic>
      <p:pic>
        <p:nvPicPr>
          <p:cNvPr id="4" name="Image 3">
            <a:extLst>
              <a:ext uri="{FF2B5EF4-FFF2-40B4-BE49-F238E27FC236}">
                <a16:creationId xmlns:a16="http://schemas.microsoft.com/office/drawing/2014/main" id="{E1B7AF8E-4D87-4C63-834F-C8BF52721DA4}"/>
              </a:ext>
            </a:extLst>
          </p:cNvPr>
          <p:cNvPicPr>
            <a:picLocks noChangeAspect="1"/>
          </p:cNvPicPr>
          <p:nvPr/>
        </p:nvPicPr>
        <p:blipFill rotWithShape="1">
          <a:blip r:embed="rId9"/>
          <a:srcRect l="1721" r="-1"/>
          <a:stretch/>
        </p:blipFill>
        <p:spPr>
          <a:xfrm>
            <a:off x="3641452" y="731236"/>
            <a:ext cx="1861097" cy="3960000"/>
          </a:xfrm>
          <a:prstGeom prst="roundRect">
            <a:avLst>
              <a:gd name="adj" fmla="val 7719"/>
            </a:avLst>
          </a:prstGeom>
          <a:solidFill>
            <a:srgbClr val="FFFFFF">
              <a:shade val="85000"/>
            </a:srgbClr>
          </a:solidFill>
          <a:ln>
            <a:noFill/>
          </a:ln>
          <a:effectLst/>
        </p:spPr>
      </p:pic>
      <p:pic>
        <p:nvPicPr>
          <p:cNvPr id="8" name="Image 7">
            <a:extLst>
              <a:ext uri="{FF2B5EF4-FFF2-40B4-BE49-F238E27FC236}">
                <a16:creationId xmlns:a16="http://schemas.microsoft.com/office/drawing/2014/main" id="{240F4F1E-A70C-459B-B6A5-40EB5380FE66}"/>
              </a:ext>
            </a:extLst>
          </p:cNvPr>
          <p:cNvPicPr>
            <a:picLocks noChangeAspect="1"/>
          </p:cNvPicPr>
          <p:nvPr/>
        </p:nvPicPr>
        <p:blipFill rotWithShape="1">
          <a:blip r:embed="rId10"/>
          <a:srcRect l="2156" t="1244" r="1501"/>
          <a:stretch/>
        </p:blipFill>
        <p:spPr>
          <a:xfrm>
            <a:off x="3664172" y="731236"/>
            <a:ext cx="1815657" cy="3960000"/>
          </a:xfrm>
          <a:prstGeom prst="roundRect">
            <a:avLst>
              <a:gd name="adj" fmla="val 7719"/>
            </a:avLst>
          </a:prstGeom>
          <a:solidFill>
            <a:srgbClr val="FFFFFF">
              <a:shade val="85000"/>
            </a:srgbClr>
          </a:solidFill>
          <a:ln>
            <a:noFill/>
          </a:ln>
          <a:effectLst/>
        </p:spPr>
      </p:pic>
      <p:pic>
        <p:nvPicPr>
          <p:cNvPr id="10" name="Image 9">
            <a:extLst>
              <a:ext uri="{FF2B5EF4-FFF2-40B4-BE49-F238E27FC236}">
                <a16:creationId xmlns:a16="http://schemas.microsoft.com/office/drawing/2014/main" id="{7FB3B9B4-77E4-4C7F-9A48-DE025175903B}"/>
              </a:ext>
            </a:extLst>
          </p:cNvPr>
          <p:cNvPicPr>
            <a:picLocks noChangeAspect="1"/>
          </p:cNvPicPr>
          <p:nvPr/>
        </p:nvPicPr>
        <p:blipFill rotWithShape="1">
          <a:blip r:embed="rId11"/>
          <a:srcRect t="654" b="1"/>
          <a:stretch/>
        </p:blipFill>
        <p:spPr>
          <a:xfrm>
            <a:off x="3650026" y="731236"/>
            <a:ext cx="1843948"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10431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3" name="Image 2"/>
          <p:cNvPicPr>
            <a:picLocks noChangeAspect="1"/>
          </p:cNvPicPr>
          <p:nvPr/>
        </p:nvPicPr>
        <p:blipFill rotWithShape="1">
          <a:blip r:embed="rId9"/>
          <a:srcRect r="45209" b="-9459"/>
          <a:stretch/>
        </p:blipFill>
        <p:spPr>
          <a:xfrm>
            <a:off x="886823" y="994770"/>
            <a:ext cx="2880320" cy="649084"/>
          </a:xfrm>
          <a:prstGeom prst="rect">
            <a:avLst/>
          </a:prstGeom>
        </p:spPr>
      </p:pic>
      <p:pic>
        <p:nvPicPr>
          <p:cNvPr id="19" name="Image 18"/>
          <p:cNvPicPr>
            <a:picLocks noChangeAspect="1"/>
          </p:cNvPicPr>
          <p:nvPr/>
        </p:nvPicPr>
        <p:blipFill rotWithShape="1">
          <a:blip r:embed="rId9"/>
          <a:srcRect l="54679" t="-1" b="24"/>
          <a:stretch/>
        </p:blipFill>
        <p:spPr>
          <a:xfrm>
            <a:off x="1163638" y="1509133"/>
            <a:ext cx="2246312" cy="558965"/>
          </a:xfrm>
          <a:prstGeom prst="rect">
            <a:avLst/>
          </a:prstGeom>
        </p:spPr>
      </p:pic>
      <p:pic>
        <p:nvPicPr>
          <p:cNvPr id="20" name="Image 19">
            <a:extLst>
              <a:ext uri="{FF2B5EF4-FFF2-40B4-BE49-F238E27FC236}">
                <a16:creationId xmlns:a16="http://schemas.microsoft.com/office/drawing/2014/main" id="{2708EBE5-65C2-4A49-AEAB-DFE899115C68}"/>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39091935"/>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R</a:t>
            </a:r>
            <a:r>
              <a:rPr lang="fr-FR" sz="2000" b="1" dirty="0">
                <a:latin typeface="Berlin Sans FB" panose="020E0602020502020306" pitchFamily="34" charset="0"/>
              </a:rPr>
              <a:t>ÉALISER DES VIREMENTS PAYLIB ENTRE AMIS</a:t>
            </a:r>
            <a:r>
              <a:rPr lang="fr-FR" sz="2000" baseline="30000" dirty="0">
                <a:latin typeface="Berlin Sans FB" panose="020E0602020502020306" pitchFamily="34" charset="0"/>
              </a:rPr>
              <a:t> (1) </a:t>
            </a:r>
            <a:endParaRPr lang="fr-FR" sz="2000" b="1"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24</a:t>
            </a:fld>
            <a:endParaRPr lang="fr-FR" dirty="0"/>
          </a:p>
        </p:txBody>
      </p:sp>
      <p:sp>
        <p:nvSpPr>
          <p:cNvPr id="13" name="Rectangle 12"/>
          <p:cNvSpPr/>
          <p:nvPr/>
        </p:nvSpPr>
        <p:spPr>
          <a:xfrm>
            <a:off x="135460" y="339502"/>
            <a:ext cx="7172844" cy="430887"/>
          </a:xfrm>
          <a:prstGeom prst="rect">
            <a:avLst/>
          </a:prstGeom>
        </p:spPr>
        <p:txBody>
          <a:bodyPr wrap="square">
            <a:spAutoFit/>
          </a:bodyPr>
          <a:lstStyle/>
          <a:p>
            <a:pPr lvl="0"/>
            <a:r>
              <a:rPr lang="fr-FR" sz="1100" dirty="0">
                <a:latin typeface="Berlin Sans FB" panose="020E0602020502020306" pitchFamily="34" charset="0"/>
              </a:rPr>
              <a:t>Réalisez gratuitement un virement à un proche simplement à partir de son numéro de téléphone mobile en sélectionnant </a:t>
            </a:r>
            <a:r>
              <a:rPr lang="fr-FR" sz="1100" dirty="0">
                <a:solidFill>
                  <a:prstClr val="black"/>
                </a:solidFill>
                <a:latin typeface="Berlin Sans FB" panose="020E0602020502020306" pitchFamily="34" charset="0"/>
              </a:rPr>
              <a:t>« Virements » puis « </a:t>
            </a:r>
            <a:r>
              <a:rPr lang="fr-FR" sz="1100" dirty="0" err="1">
                <a:solidFill>
                  <a:prstClr val="black"/>
                </a:solidFill>
                <a:latin typeface="Berlin Sans FB" panose="020E0602020502020306" pitchFamily="34" charset="0"/>
              </a:rPr>
              <a:t>Paylib</a:t>
            </a:r>
            <a:r>
              <a:rPr lang="fr-FR" sz="1100" dirty="0">
                <a:solidFill>
                  <a:prstClr val="black"/>
                </a:solidFill>
                <a:latin typeface="Berlin Sans FB" panose="020E0602020502020306" pitchFamily="34" charset="0"/>
              </a:rPr>
              <a:t> entre amis</a:t>
            </a:r>
            <a:r>
              <a:rPr lang="fr-FR" sz="1100" baseline="30000" dirty="0">
                <a:latin typeface="Berlin Sans FB" panose="020E0602020502020306" pitchFamily="34" charset="0"/>
              </a:rPr>
              <a:t> (1)</a:t>
            </a:r>
            <a:r>
              <a:rPr lang="fr-FR" sz="1100" dirty="0">
                <a:solidFill>
                  <a:prstClr val="black"/>
                </a:solidFill>
                <a:latin typeface="Berlin Sans FB" panose="020E0602020502020306" pitchFamily="34" charset="0"/>
              </a:rPr>
              <a:t> »</a:t>
            </a:r>
          </a:p>
        </p:txBody>
      </p:sp>
      <p:pic>
        <p:nvPicPr>
          <p:cNvPr id="39" name="Image 38">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40" name="Picture 2">
            <a:extLst>
              <a:ext uri="{FF2B5EF4-FFF2-40B4-BE49-F238E27FC236}">
                <a16:creationId xmlns:a16="http://schemas.microsoft.com/office/drawing/2014/main" id="{6B7FF014-AE36-47BB-96FF-280D9A0CCA4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Image 35">
            <a:extLst>
              <a:ext uri="{FF2B5EF4-FFF2-40B4-BE49-F238E27FC236}">
                <a16:creationId xmlns:a16="http://schemas.microsoft.com/office/drawing/2014/main" id="{34693FE3-9592-4418-AD1E-17EDD72EDB41}"/>
              </a:ext>
            </a:extLst>
          </p:cNvPr>
          <p:cNvPicPr>
            <a:picLocks noChangeAspect="1"/>
          </p:cNvPicPr>
          <p:nvPr/>
        </p:nvPicPr>
        <p:blipFill rotWithShape="1">
          <a:blip r:embed="rId6"/>
          <a:srcRect l="20" t="654" b="1"/>
          <a:stretch/>
        </p:blipFill>
        <p:spPr>
          <a:xfrm>
            <a:off x="3646470" y="731236"/>
            <a:ext cx="1851061" cy="3960000"/>
          </a:xfrm>
          <a:prstGeom prst="roundRect">
            <a:avLst>
              <a:gd name="adj" fmla="val 7719"/>
            </a:avLst>
          </a:prstGeom>
          <a:solidFill>
            <a:srgbClr val="FFFFFF">
              <a:shade val="85000"/>
            </a:srgbClr>
          </a:solidFill>
          <a:ln>
            <a:noFill/>
          </a:ln>
          <a:effectLst/>
        </p:spPr>
      </p:pic>
      <p:sp>
        <p:nvSpPr>
          <p:cNvPr id="14" name="Rectangle 13">
            <a:extLst>
              <a:ext uri="{FF2B5EF4-FFF2-40B4-BE49-F238E27FC236}">
                <a16:creationId xmlns:a16="http://schemas.microsoft.com/office/drawing/2014/main" id="{C0134E23-F35C-42C2-91DB-5C26EC5ED1AA}"/>
              </a:ext>
            </a:extLst>
          </p:cNvPr>
          <p:cNvSpPr/>
          <p:nvPr/>
        </p:nvSpPr>
        <p:spPr>
          <a:xfrm>
            <a:off x="3701176" y="2963052"/>
            <a:ext cx="1724170" cy="339826"/>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FA1EFE45-5554-431A-9C71-C2159D885F45}"/>
              </a:ext>
            </a:extLst>
          </p:cNvPr>
          <p:cNvPicPr>
            <a:picLocks noChangeAspect="1"/>
          </p:cNvPicPr>
          <p:nvPr/>
        </p:nvPicPr>
        <p:blipFill rotWithShape="1">
          <a:blip r:embed="rId7"/>
          <a:srcRect l="2609" t="1244" r="1"/>
          <a:stretch/>
        </p:blipFill>
        <p:spPr>
          <a:xfrm>
            <a:off x="3649501" y="731236"/>
            <a:ext cx="1844999" cy="3960000"/>
          </a:xfrm>
          <a:prstGeom prst="roundRect">
            <a:avLst>
              <a:gd name="adj" fmla="val 7719"/>
            </a:avLst>
          </a:prstGeom>
          <a:solidFill>
            <a:srgbClr val="FFFFFF">
              <a:shade val="85000"/>
            </a:srgbClr>
          </a:solidFill>
          <a:ln>
            <a:noFill/>
          </a:ln>
          <a:effectLst/>
        </p:spPr>
      </p:pic>
      <p:pic>
        <p:nvPicPr>
          <p:cNvPr id="19" name="Image 18">
            <a:extLst>
              <a:ext uri="{FF2B5EF4-FFF2-40B4-BE49-F238E27FC236}">
                <a16:creationId xmlns:a16="http://schemas.microsoft.com/office/drawing/2014/main" id="{E6B26D1A-66AD-4DF2-A8FF-00C53B4D1E7A}"/>
              </a:ext>
            </a:extLst>
          </p:cNvPr>
          <p:cNvPicPr>
            <a:picLocks noChangeAspect="1"/>
          </p:cNvPicPr>
          <p:nvPr/>
        </p:nvPicPr>
        <p:blipFill rotWithShape="1">
          <a:blip r:embed="rId8"/>
          <a:srcRect l="2194" t="654" b="1"/>
          <a:stretch/>
        </p:blipFill>
        <p:spPr>
          <a:xfrm>
            <a:off x="3667673" y="731236"/>
            <a:ext cx="1834054" cy="3960000"/>
          </a:xfrm>
          <a:prstGeom prst="roundRect">
            <a:avLst>
              <a:gd name="adj" fmla="val 7719"/>
            </a:avLst>
          </a:prstGeom>
          <a:solidFill>
            <a:srgbClr val="FFFFFF">
              <a:shade val="85000"/>
            </a:srgbClr>
          </a:solidFill>
          <a:ln>
            <a:noFill/>
          </a:ln>
          <a:effectLst/>
        </p:spPr>
      </p:pic>
      <p:pic>
        <p:nvPicPr>
          <p:cNvPr id="45" name="Image 44">
            <a:extLst>
              <a:ext uri="{FF2B5EF4-FFF2-40B4-BE49-F238E27FC236}">
                <a16:creationId xmlns:a16="http://schemas.microsoft.com/office/drawing/2014/main" id="{A54D9D36-F657-4C37-B83B-88A050DF2CAC}"/>
              </a:ext>
            </a:extLst>
          </p:cNvPr>
          <p:cNvPicPr>
            <a:picLocks noChangeAspect="1"/>
          </p:cNvPicPr>
          <p:nvPr/>
        </p:nvPicPr>
        <p:blipFill rotWithShape="1">
          <a:blip r:embed="rId9"/>
          <a:srcRect l="809" t="1244" r="-1"/>
          <a:stretch/>
        </p:blipFill>
        <p:spPr>
          <a:xfrm>
            <a:off x="3649501" y="731236"/>
            <a:ext cx="1844998" cy="3960000"/>
          </a:xfrm>
          <a:prstGeom prst="roundRect">
            <a:avLst>
              <a:gd name="adj" fmla="val 7719"/>
            </a:avLst>
          </a:prstGeom>
          <a:solidFill>
            <a:srgbClr val="FFFFFF">
              <a:shade val="85000"/>
            </a:srgbClr>
          </a:solidFill>
          <a:ln>
            <a:noFill/>
          </a:ln>
          <a:effectLst/>
        </p:spPr>
      </p:pic>
      <p:pic>
        <p:nvPicPr>
          <p:cNvPr id="46" name="Image 45">
            <a:extLst>
              <a:ext uri="{FF2B5EF4-FFF2-40B4-BE49-F238E27FC236}">
                <a16:creationId xmlns:a16="http://schemas.microsoft.com/office/drawing/2014/main" id="{818D5A2B-FC52-47EE-97C7-2A3624387864}"/>
              </a:ext>
            </a:extLst>
          </p:cNvPr>
          <p:cNvPicPr>
            <a:picLocks noChangeAspect="1"/>
          </p:cNvPicPr>
          <p:nvPr/>
        </p:nvPicPr>
        <p:blipFill rotWithShape="1">
          <a:blip r:embed="rId10"/>
          <a:srcRect l="2032" t="654" b="1"/>
          <a:stretch/>
        </p:blipFill>
        <p:spPr>
          <a:xfrm>
            <a:off x="3667673" y="731236"/>
            <a:ext cx="1834054" cy="3960000"/>
          </a:xfrm>
          <a:prstGeom prst="roundRect">
            <a:avLst>
              <a:gd name="adj" fmla="val 7719"/>
            </a:avLst>
          </a:prstGeom>
          <a:solidFill>
            <a:srgbClr val="FFFFFF">
              <a:shade val="85000"/>
            </a:srgbClr>
          </a:solidFill>
          <a:ln>
            <a:noFill/>
          </a:ln>
          <a:effectLst/>
        </p:spPr>
      </p:pic>
      <p:sp>
        <p:nvSpPr>
          <p:cNvPr id="15" name="Rectangle 14">
            <a:extLst>
              <a:ext uri="{FF2B5EF4-FFF2-40B4-BE49-F238E27FC236}">
                <a16:creationId xmlns:a16="http://schemas.microsoft.com/office/drawing/2014/main" id="{3DE496EA-FA23-49E6-88A5-560390109208}"/>
              </a:ext>
            </a:extLst>
          </p:cNvPr>
          <p:cNvSpPr/>
          <p:nvPr/>
        </p:nvSpPr>
        <p:spPr>
          <a:xfrm>
            <a:off x="1187624" y="4941079"/>
            <a:ext cx="7296818" cy="200055"/>
          </a:xfrm>
          <a:prstGeom prst="rect">
            <a:avLst/>
          </a:prstGeom>
        </p:spPr>
        <p:txBody>
          <a:bodyPr wrap="square">
            <a:spAutoFit/>
          </a:bodyPr>
          <a:lstStyle/>
          <a:p>
            <a:pPr marL="228600" indent="-228600">
              <a:buAutoNum type="arabicParenBoth"/>
            </a:pPr>
            <a:r>
              <a:rPr lang="fr-FR" sz="700" dirty="0">
                <a:latin typeface="Calibri" panose="020F0502020204030204" pitchFamily="34" charset="0"/>
                <a:ea typeface="Calibri" panose="020F0502020204030204" pitchFamily="34" charset="0"/>
              </a:rPr>
              <a:t>Vous pouvez consulter les conditions générales d’utilisation de </a:t>
            </a:r>
            <a:r>
              <a:rPr lang="fr-FR" sz="700" dirty="0" err="1">
                <a:latin typeface="Calibri" panose="020F0502020204030204" pitchFamily="34" charset="0"/>
                <a:ea typeface="Calibri" panose="020F0502020204030204" pitchFamily="34" charset="0"/>
              </a:rPr>
              <a:t>Paylib</a:t>
            </a:r>
            <a:r>
              <a:rPr lang="fr-FR" sz="700" dirty="0">
                <a:latin typeface="Calibri" panose="020F0502020204030204" pitchFamily="34" charset="0"/>
                <a:ea typeface="Calibri" panose="020F0502020204030204" pitchFamily="34" charset="0"/>
              </a:rPr>
              <a:t> entre amis </a:t>
            </a:r>
            <a:r>
              <a:rPr lang="fr-FR" sz="700" dirty="0">
                <a:solidFill>
                  <a:schemeClr val="bg1">
                    <a:lumMod val="75000"/>
                  </a:schemeClr>
                </a:solidFill>
                <a:latin typeface="Calibri" panose="020F0502020204030204" pitchFamily="34" charset="0"/>
                <a:ea typeface="Calibri" panose="020F0502020204030204" pitchFamily="34" charset="0"/>
              </a:rPr>
              <a:t>au niveau </a:t>
            </a:r>
            <a:r>
              <a:rPr lang="fr-FR" sz="700" dirty="0">
                <a:latin typeface="Calibri" panose="020F0502020204030204" pitchFamily="34" charset="0"/>
                <a:ea typeface="Calibri" panose="020F0502020204030204" pitchFamily="34" charset="0"/>
              </a:rPr>
              <a:t>de la rubrique « Réglages » via le menu « Plus » de votre application Caisse d’Epargne. </a:t>
            </a:r>
          </a:p>
        </p:txBody>
      </p:sp>
    </p:spTree>
    <p:extLst>
      <p:ext uri="{BB962C8B-B14F-4D97-AF65-F5344CB8AC3E}">
        <p14:creationId xmlns:p14="http://schemas.microsoft.com/office/powerpoint/2010/main" val="388549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2" name="Image 1"/>
          <p:cNvPicPr>
            <a:picLocks noChangeAspect="1"/>
          </p:cNvPicPr>
          <p:nvPr/>
        </p:nvPicPr>
        <p:blipFill>
          <a:blip r:embed="rId9"/>
          <a:stretch>
            <a:fillRect/>
          </a:stretch>
        </p:blipFill>
        <p:spPr>
          <a:xfrm>
            <a:off x="628898" y="1213995"/>
            <a:ext cx="3512983" cy="663871"/>
          </a:xfrm>
          <a:prstGeom prst="rect">
            <a:avLst/>
          </a:prstGeom>
        </p:spPr>
      </p:pic>
      <p:pic>
        <p:nvPicPr>
          <p:cNvPr id="19" name="Image 18">
            <a:extLst>
              <a:ext uri="{FF2B5EF4-FFF2-40B4-BE49-F238E27FC236}">
                <a16:creationId xmlns:a16="http://schemas.microsoft.com/office/drawing/2014/main" id="{CFF60B14-9521-4B08-9B93-74434C2EAE84}"/>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2480521531"/>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P</a:t>
            </a:r>
            <a:r>
              <a:rPr lang="fr-FR" sz="2000" b="1" dirty="0">
                <a:latin typeface="Berlin Sans FB" panose="020E0602020502020306" pitchFamily="34" charset="0"/>
              </a:rPr>
              <a:t>ILOTER MA CARTE BANCAIRE</a:t>
            </a:r>
          </a:p>
        </p:txBody>
      </p:sp>
      <p:sp>
        <p:nvSpPr>
          <p:cNvPr id="11" name="Rectangle 10"/>
          <p:cNvSpPr/>
          <p:nvPr/>
        </p:nvSpPr>
        <p:spPr>
          <a:xfrm>
            <a:off x="135458" y="324658"/>
            <a:ext cx="7100837" cy="430887"/>
          </a:xfrm>
          <a:prstGeom prst="rect">
            <a:avLst/>
          </a:prstGeom>
          <a:noFill/>
        </p:spPr>
        <p:txBody>
          <a:bodyPr wrap="square" rtlCol="0">
            <a:spAutoFit/>
          </a:bodyPr>
          <a:lstStyle/>
          <a:p>
            <a:r>
              <a:rPr lang="fr-FR" sz="1100" dirty="0">
                <a:latin typeface="Berlin Sans FB" panose="020E0602020502020306" pitchFamily="34" charset="0"/>
              </a:rPr>
              <a:t>Cliquez « Cartes » puis laissez-vous guider dans le pilotage</a:t>
            </a:r>
          </a:p>
          <a:p>
            <a:r>
              <a:rPr lang="fr-FR" sz="1100" dirty="0">
                <a:latin typeface="Berlin Sans FB" panose="020E0602020502020306" pitchFamily="34" charset="0"/>
              </a:rPr>
              <a:t> </a:t>
            </a:r>
          </a:p>
        </p:txBody>
      </p:sp>
      <p:sp>
        <p:nvSpPr>
          <p:cNvPr id="9" name="ZoneTexte 8"/>
          <p:cNvSpPr txBox="1"/>
          <p:nvPr/>
        </p:nvSpPr>
        <p:spPr>
          <a:xfrm>
            <a:off x="32454" y="4074090"/>
            <a:ext cx="2907397" cy="553998"/>
          </a:xfrm>
          <a:prstGeom prst="rect">
            <a:avLst/>
          </a:prstGeom>
          <a:noFill/>
        </p:spPr>
        <p:txBody>
          <a:bodyPr wrap="square" rtlCol="0">
            <a:spAutoFit/>
          </a:bodyPr>
          <a:lstStyle/>
          <a:p>
            <a:r>
              <a:rPr lang="fr-FR" sz="800" dirty="0">
                <a:solidFill>
                  <a:schemeClr val="tx1">
                    <a:lumMod val="50000"/>
                    <a:lumOff val="50000"/>
                  </a:schemeClr>
                </a:solidFill>
              </a:rPr>
              <a:t>L’augmentation temporaire du plafond de la carte bancaire est soumis à conditions : maximum 30 jours et 3 fois par année civile. Ce service est gratuit* </a:t>
            </a:r>
          </a:p>
          <a:p>
            <a:r>
              <a:rPr lang="fr-FR" sz="600" dirty="0">
                <a:solidFill>
                  <a:schemeClr val="tx1">
                    <a:lumMod val="50000"/>
                    <a:lumOff val="50000"/>
                  </a:schemeClr>
                </a:solidFill>
              </a:rPr>
              <a:t>*selon les conditions tarifaires applicables aux Particuliers en vigueur au 01/01/2022</a:t>
            </a:r>
          </a:p>
        </p:txBody>
      </p:sp>
      <p:sp>
        <p:nvSpPr>
          <p:cNvPr id="30" name="Espace réservé du numéro de diapositive 1"/>
          <p:cNvSpPr txBox="1">
            <a:spLocks/>
          </p:cNvSpPr>
          <p:nvPr/>
        </p:nvSpPr>
        <p:spPr>
          <a:xfrm>
            <a:off x="6553200" y="4767263"/>
            <a:ext cx="2133600" cy="273844"/>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18</a:t>
            </a:r>
          </a:p>
        </p:txBody>
      </p:sp>
      <p:pic>
        <p:nvPicPr>
          <p:cNvPr id="31" name="Image 30">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32" name="Picture 2">
            <a:extLst>
              <a:ext uri="{FF2B5EF4-FFF2-40B4-BE49-F238E27FC236}">
                <a16:creationId xmlns:a16="http://schemas.microsoft.com/office/drawing/2014/main" id="{1010C725-F32D-410D-908A-5C0F29F0263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 1">
            <a:extLst>
              <a:ext uri="{FF2B5EF4-FFF2-40B4-BE49-F238E27FC236}">
                <a16:creationId xmlns:a16="http://schemas.microsoft.com/office/drawing/2014/main" id="{BDFE59F9-0C1B-4CBD-B70B-5B41BBDEF938}"/>
              </a:ext>
            </a:extLst>
          </p:cNvPr>
          <p:cNvPicPr>
            <a:picLocks noChangeAspect="1"/>
          </p:cNvPicPr>
          <p:nvPr/>
        </p:nvPicPr>
        <p:blipFill rotWithShape="1">
          <a:blip r:embed="rId6"/>
          <a:srcRect l="1144" t="654" r="-1" b="1"/>
          <a:stretch/>
        </p:blipFill>
        <p:spPr>
          <a:xfrm>
            <a:off x="3638355" y="742969"/>
            <a:ext cx="1848241" cy="3960000"/>
          </a:xfrm>
          <a:prstGeom prst="roundRect">
            <a:avLst>
              <a:gd name="adj" fmla="val 7719"/>
            </a:avLst>
          </a:prstGeom>
          <a:solidFill>
            <a:srgbClr val="FFFFFF">
              <a:shade val="85000"/>
            </a:srgbClr>
          </a:solidFill>
          <a:ln>
            <a:noFill/>
          </a:ln>
          <a:effectLst/>
        </p:spPr>
      </p:pic>
      <p:pic>
        <p:nvPicPr>
          <p:cNvPr id="3" name="Image 2">
            <a:extLst>
              <a:ext uri="{FF2B5EF4-FFF2-40B4-BE49-F238E27FC236}">
                <a16:creationId xmlns:a16="http://schemas.microsoft.com/office/drawing/2014/main" id="{41743EB6-1195-48B6-9ECA-346E5655F8AE}"/>
              </a:ext>
            </a:extLst>
          </p:cNvPr>
          <p:cNvPicPr>
            <a:picLocks noChangeAspect="1"/>
          </p:cNvPicPr>
          <p:nvPr/>
        </p:nvPicPr>
        <p:blipFill rotWithShape="1">
          <a:blip r:embed="rId7"/>
          <a:srcRect t="654" b="1"/>
          <a:stretch/>
        </p:blipFill>
        <p:spPr>
          <a:xfrm>
            <a:off x="3628830" y="742969"/>
            <a:ext cx="1848240"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255713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3" name="Image 2"/>
          <p:cNvPicPr>
            <a:picLocks noChangeAspect="1"/>
          </p:cNvPicPr>
          <p:nvPr/>
        </p:nvPicPr>
        <p:blipFill>
          <a:blip r:embed="rId9"/>
          <a:stretch>
            <a:fillRect/>
          </a:stretch>
        </p:blipFill>
        <p:spPr>
          <a:xfrm>
            <a:off x="442082" y="1286177"/>
            <a:ext cx="3708474" cy="521888"/>
          </a:xfrm>
          <a:prstGeom prst="rect">
            <a:avLst/>
          </a:prstGeom>
        </p:spPr>
      </p:pic>
      <p:pic>
        <p:nvPicPr>
          <p:cNvPr id="19" name="Image 18">
            <a:extLst>
              <a:ext uri="{FF2B5EF4-FFF2-40B4-BE49-F238E27FC236}">
                <a16:creationId xmlns:a16="http://schemas.microsoft.com/office/drawing/2014/main" id="{83C97B5B-78CE-45E3-BAC3-2C9FF98EC52A}"/>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1179259968"/>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P</a:t>
            </a:r>
            <a:r>
              <a:rPr lang="fr-FR" sz="2000" b="1" dirty="0">
                <a:latin typeface="Berlin Sans FB" panose="020E0602020502020306" pitchFamily="34" charset="0"/>
              </a:rPr>
              <a:t>AYER EN UTILISANT MON MOBILE</a:t>
            </a:r>
            <a:r>
              <a:rPr lang="fr-FR" sz="2000" baseline="30000" dirty="0">
                <a:latin typeface="Berlin Sans FB" panose="020E0602020502020306" pitchFamily="34" charset="0"/>
              </a:rPr>
              <a:t> (1)</a:t>
            </a:r>
            <a:r>
              <a:rPr lang="fr-FR" sz="2000" dirty="0">
                <a:solidFill>
                  <a:prstClr val="black"/>
                </a:solidFill>
                <a:latin typeface="Berlin Sans FB" panose="020E0602020502020306" pitchFamily="34" charset="0"/>
              </a:rPr>
              <a:t> </a:t>
            </a:r>
            <a:endParaRPr lang="fr-FR" sz="2000" b="1"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28</a:t>
            </a:fld>
            <a:endParaRPr lang="fr-FR"/>
          </a:p>
        </p:txBody>
      </p:sp>
      <p:sp>
        <p:nvSpPr>
          <p:cNvPr id="3" name="Rectangle 2"/>
          <p:cNvSpPr/>
          <p:nvPr/>
        </p:nvSpPr>
        <p:spPr>
          <a:xfrm>
            <a:off x="135459" y="394781"/>
            <a:ext cx="8282441" cy="261610"/>
          </a:xfrm>
          <a:prstGeom prst="rect">
            <a:avLst/>
          </a:prstGeom>
          <a:noFill/>
        </p:spPr>
        <p:txBody>
          <a:bodyPr wrap="square" rtlCol="0">
            <a:spAutoFit/>
          </a:bodyPr>
          <a:lstStyle/>
          <a:p>
            <a:r>
              <a:rPr lang="fr-FR" sz="1100" dirty="0">
                <a:latin typeface="Berlin Sans FB" panose="020E0602020502020306" pitchFamily="34" charset="0"/>
              </a:rPr>
              <a:t>Partout où le paiement sans contact est accepté, vous pouvez réaliser vos achats en magasin directement depuis votre smartphone. </a:t>
            </a:r>
          </a:p>
        </p:txBody>
      </p:sp>
      <p:pic>
        <p:nvPicPr>
          <p:cNvPr id="6" name="Image 5"/>
          <p:cNvPicPr>
            <a:picLocks noChangeAspect="1"/>
          </p:cNvPicPr>
          <p:nvPr/>
        </p:nvPicPr>
        <p:blipFill>
          <a:blip r:embed="rId3"/>
          <a:stretch>
            <a:fillRect/>
          </a:stretch>
        </p:blipFill>
        <p:spPr>
          <a:xfrm>
            <a:off x="668050" y="1262023"/>
            <a:ext cx="875975" cy="464443"/>
          </a:xfrm>
          <a:prstGeom prst="rect">
            <a:avLst/>
          </a:prstGeom>
        </p:spPr>
      </p:pic>
      <p:pic>
        <p:nvPicPr>
          <p:cNvPr id="13" name="Image 12"/>
          <p:cNvPicPr>
            <a:picLocks noChangeAspect="1"/>
          </p:cNvPicPr>
          <p:nvPr/>
        </p:nvPicPr>
        <p:blipFill>
          <a:blip r:embed="rId4"/>
          <a:stretch>
            <a:fillRect/>
          </a:stretch>
        </p:blipFill>
        <p:spPr>
          <a:xfrm>
            <a:off x="4713566" y="1199152"/>
            <a:ext cx="569858" cy="585260"/>
          </a:xfrm>
          <a:prstGeom prst="rect">
            <a:avLst/>
          </a:prstGeom>
        </p:spPr>
      </p:pic>
      <p:sp>
        <p:nvSpPr>
          <p:cNvPr id="15" name="Rectangle 14"/>
          <p:cNvSpPr/>
          <p:nvPr/>
        </p:nvSpPr>
        <p:spPr>
          <a:xfrm>
            <a:off x="1822121" y="1363113"/>
            <a:ext cx="1358064" cy="307777"/>
          </a:xfrm>
          <a:prstGeom prst="rect">
            <a:avLst/>
          </a:prstGeom>
        </p:spPr>
        <p:txBody>
          <a:bodyPr wrap="none">
            <a:spAutoFit/>
          </a:bodyPr>
          <a:lstStyle/>
          <a:p>
            <a:pPr lvl="0"/>
            <a:r>
              <a:rPr lang="fr-FR" sz="1400" b="1" dirty="0">
                <a:solidFill>
                  <a:prstClr val="black"/>
                </a:solidFill>
                <a:latin typeface="Berlin Sans FB" panose="020E0602020502020306" pitchFamily="34" charset="0"/>
              </a:rPr>
              <a:t>Sur un iPhone</a:t>
            </a:r>
          </a:p>
        </p:txBody>
      </p:sp>
      <p:sp>
        <p:nvSpPr>
          <p:cNvPr id="17" name="Rectangle 16"/>
          <p:cNvSpPr/>
          <p:nvPr/>
        </p:nvSpPr>
        <p:spPr>
          <a:xfrm>
            <a:off x="5476622" y="1363113"/>
            <a:ext cx="2153154" cy="307777"/>
          </a:xfrm>
          <a:prstGeom prst="rect">
            <a:avLst/>
          </a:prstGeom>
        </p:spPr>
        <p:txBody>
          <a:bodyPr wrap="none">
            <a:spAutoFit/>
          </a:bodyPr>
          <a:lstStyle/>
          <a:p>
            <a:pPr lvl="0"/>
            <a:r>
              <a:rPr lang="fr-FR" sz="1400" b="1" dirty="0">
                <a:solidFill>
                  <a:prstClr val="black"/>
                </a:solidFill>
                <a:latin typeface="Berlin Sans FB" panose="020E0602020502020306" pitchFamily="34" charset="0"/>
              </a:rPr>
              <a:t>Sur un mobile Samsung</a:t>
            </a:r>
          </a:p>
        </p:txBody>
      </p:sp>
      <p:pic>
        <p:nvPicPr>
          <p:cNvPr id="16" name="Image 15">
            <a:hlinkClick r:id="rId5" action="ppaction://hlinksldjump"/>
          </p:cNvPr>
          <p:cNvPicPr>
            <a:picLocks noChangeAspect="1"/>
          </p:cNvPicPr>
          <p:nvPr/>
        </p:nvPicPr>
        <p:blipFill>
          <a:blip r:embed="rId6"/>
          <a:stretch>
            <a:fillRect/>
          </a:stretch>
        </p:blipFill>
        <p:spPr>
          <a:xfrm>
            <a:off x="83333" y="4731990"/>
            <a:ext cx="1032283" cy="330860"/>
          </a:xfrm>
          <a:prstGeom prst="rect">
            <a:avLst/>
          </a:prstGeom>
        </p:spPr>
      </p:pic>
      <p:pic>
        <p:nvPicPr>
          <p:cNvPr id="18" name="Picture 2">
            <a:extLst>
              <a:ext uri="{FF2B5EF4-FFF2-40B4-BE49-F238E27FC236}">
                <a16:creationId xmlns:a16="http://schemas.microsoft.com/office/drawing/2014/main" id="{0B6A492C-A354-4FF7-9961-BADE1541A08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Image 18">
            <a:hlinkClick r:id="rId8"/>
            <a:extLst>
              <a:ext uri="{FF2B5EF4-FFF2-40B4-BE49-F238E27FC236}">
                <a16:creationId xmlns:a16="http://schemas.microsoft.com/office/drawing/2014/main" id="{03281F17-56C1-4FA2-98EB-CABDC8A026C0}"/>
              </a:ext>
            </a:extLst>
          </p:cNvPr>
          <p:cNvPicPr>
            <a:picLocks noChangeAspect="1"/>
          </p:cNvPicPr>
          <p:nvPr/>
        </p:nvPicPr>
        <p:blipFill rotWithShape="1">
          <a:blip r:embed="rId9"/>
          <a:srcRect l="1923" t="16423" r="1923" b="622"/>
          <a:stretch/>
        </p:blipFill>
        <p:spPr>
          <a:xfrm>
            <a:off x="680041" y="1847150"/>
            <a:ext cx="3642225" cy="2067209"/>
          </a:xfrm>
          <a:prstGeom prst="rect">
            <a:avLst/>
          </a:prstGeom>
        </p:spPr>
      </p:pic>
      <p:pic>
        <p:nvPicPr>
          <p:cNvPr id="20" name="Image 19">
            <a:hlinkClick r:id="rId10"/>
            <a:extLst>
              <a:ext uri="{FF2B5EF4-FFF2-40B4-BE49-F238E27FC236}">
                <a16:creationId xmlns:a16="http://schemas.microsoft.com/office/drawing/2014/main" id="{CACE9270-2DCF-46AA-92E1-04AC4BAC839C}"/>
              </a:ext>
            </a:extLst>
          </p:cNvPr>
          <p:cNvPicPr>
            <a:picLocks noChangeAspect="1"/>
          </p:cNvPicPr>
          <p:nvPr/>
        </p:nvPicPr>
        <p:blipFill rotWithShape="1">
          <a:blip r:embed="rId11"/>
          <a:srcRect l="3755" t="16920" r="3755" b="1354"/>
          <a:stretch/>
        </p:blipFill>
        <p:spPr>
          <a:xfrm>
            <a:off x="4713566" y="1826128"/>
            <a:ext cx="3679267" cy="2088232"/>
          </a:xfrm>
          <a:prstGeom prst="rect">
            <a:avLst/>
          </a:prstGeom>
        </p:spPr>
      </p:pic>
      <p:sp>
        <p:nvSpPr>
          <p:cNvPr id="14" name="Rectangle 13">
            <a:extLst>
              <a:ext uri="{FF2B5EF4-FFF2-40B4-BE49-F238E27FC236}">
                <a16:creationId xmlns:a16="http://schemas.microsoft.com/office/drawing/2014/main" id="{7D194923-CCBE-49F6-8ACB-9A4DBFE99570}"/>
              </a:ext>
            </a:extLst>
          </p:cNvPr>
          <p:cNvSpPr/>
          <p:nvPr/>
        </p:nvSpPr>
        <p:spPr>
          <a:xfrm>
            <a:off x="1107862" y="4800715"/>
            <a:ext cx="7424578" cy="307777"/>
          </a:xfrm>
          <a:prstGeom prst="rect">
            <a:avLst/>
          </a:prstGeom>
        </p:spPr>
        <p:txBody>
          <a:bodyPr wrap="square">
            <a:spAutoFit/>
          </a:bodyPr>
          <a:lstStyle/>
          <a:p>
            <a:pPr marL="228600" indent="-228600">
              <a:buAutoNum type="arabicParenBoth"/>
            </a:pPr>
            <a:r>
              <a:rPr lang="fr-FR" sz="700" dirty="0">
                <a:latin typeface="Calibri" panose="020F0502020204030204" pitchFamily="34" charset="0"/>
                <a:ea typeface="Calibri" panose="020F0502020204030204" pitchFamily="34" charset="0"/>
              </a:rPr>
              <a:t>Voir les cartes éligibles, les appareils compatibles et les autres conditions générales d’utilisation de la carte Visa Caisse d’Epargne sur les pages du site </a:t>
            </a:r>
            <a:r>
              <a:rPr lang="fr-FR" sz="700" dirty="0">
                <a:latin typeface="Calibri" panose="020F0502020204030204" pitchFamily="34" charset="0"/>
                <a:ea typeface="Calibri" panose="020F0502020204030204" pitchFamily="34" charset="0"/>
                <a:hlinkClick r:id="rId12"/>
              </a:rPr>
              <a:t>WWW.caisse-epargne.fr</a:t>
            </a:r>
            <a:r>
              <a:rPr lang="fr-FR" sz="700" dirty="0">
                <a:latin typeface="Calibri" panose="020F0502020204030204" pitchFamily="34" charset="0"/>
                <a:ea typeface="Calibri" panose="020F0502020204030204" pitchFamily="34" charset="0"/>
              </a:rPr>
              <a:t> (coût de connexion selon votre fournisseur d’accès Internet) dédiées à chacune de ces solutions. Certains commerçants disposent de terminaux de paiement appliquant des limites de montant.  </a:t>
            </a:r>
          </a:p>
        </p:txBody>
      </p:sp>
    </p:spTree>
    <p:extLst>
      <p:ext uri="{BB962C8B-B14F-4D97-AF65-F5344CB8AC3E}">
        <p14:creationId xmlns:p14="http://schemas.microsoft.com/office/powerpoint/2010/main" val="278894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2" name="Image 1"/>
          <p:cNvPicPr>
            <a:picLocks noChangeAspect="1"/>
          </p:cNvPicPr>
          <p:nvPr/>
        </p:nvPicPr>
        <p:blipFill>
          <a:blip r:embed="rId9"/>
          <a:stretch>
            <a:fillRect/>
          </a:stretch>
        </p:blipFill>
        <p:spPr>
          <a:xfrm>
            <a:off x="142751" y="1289408"/>
            <a:ext cx="4307135" cy="542157"/>
          </a:xfrm>
          <a:prstGeom prst="rect">
            <a:avLst/>
          </a:prstGeom>
        </p:spPr>
      </p:pic>
      <p:pic>
        <p:nvPicPr>
          <p:cNvPr id="19" name="Image 18">
            <a:extLst>
              <a:ext uri="{FF2B5EF4-FFF2-40B4-BE49-F238E27FC236}">
                <a16:creationId xmlns:a16="http://schemas.microsoft.com/office/drawing/2014/main" id="{0ADB9298-D251-4E0E-BD7B-B53C92A8F4E4}"/>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3849993851"/>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a:extLst>
              <a:ext uri="{FF2B5EF4-FFF2-40B4-BE49-F238E27FC236}">
                <a16:creationId xmlns:a16="http://schemas.microsoft.com/office/drawing/2014/main" id="{3AE51A1E-C478-4BAB-B657-9CA7337628C1}"/>
              </a:ext>
            </a:extLst>
          </p:cNvPr>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a:t>
            </a:r>
            <a:r>
              <a:rPr lang="fr-FR" sz="2000" b="1" dirty="0">
                <a:solidFill>
                  <a:srgbClr val="C00000"/>
                </a:solidFill>
                <a:latin typeface="Berlin Sans FB" panose="020E0602020502020306" pitchFamily="34" charset="0"/>
              </a:rPr>
              <a:t> </a:t>
            </a:r>
            <a:r>
              <a:rPr lang="fr-FR" sz="2000" b="1" dirty="0">
                <a:solidFill>
                  <a:srgbClr val="FF0000"/>
                </a:solidFill>
                <a:latin typeface="Berlin Sans FB" panose="020E0602020502020306" pitchFamily="34" charset="0"/>
              </a:rPr>
              <a:t>E</a:t>
            </a:r>
            <a:r>
              <a:rPr lang="fr-FR" sz="2000" b="1" dirty="0">
                <a:latin typeface="Berlin Sans FB" panose="020E0602020502020306" pitchFamily="34" charset="0"/>
              </a:rPr>
              <a:t>T TOUJOURS PLUS DE SERVICES UTILES ! (1/4)</a:t>
            </a:r>
          </a:p>
        </p:txBody>
      </p:sp>
      <p:sp>
        <p:nvSpPr>
          <p:cNvPr id="16" name="Rectangle 15">
            <a:extLst>
              <a:ext uri="{FF2B5EF4-FFF2-40B4-BE49-F238E27FC236}">
                <a16:creationId xmlns:a16="http://schemas.microsoft.com/office/drawing/2014/main" id="{A3E29FEF-26D3-4DED-8DE6-8564A18F1E33}"/>
              </a:ext>
            </a:extLst>
          </p:cNvPr>
          <p:cNvSpPr/>
          <p:nvPr/>
        </p:nvSpPr>
        <p:spPr>
          <a:xfrm>
            <a:off x="135459" y="339502"/>
            <a:ext cx="8282441" cy="430887"/>
          </a:xfrm>
          <a:prstGeom prst="rect">
            <a:avLst/>
          </a:prstGeom>
          <a:noFill/>
        </p:spPr>
        <p:txBody>
          <a:bodyPr wrap="square" rtlCol="0">
            <a:spAutoFit/>
          </a:bodyPr>
          <a:lstStyle/>
          <a:p>
            <a:r>
              <a:rPr lang="fr-FR" sz="1100" dirty="0">
                <a:latin typeface="Berlin Sans FB" panose="020E0602020502020306" pitchFamily="34" charset="0"/>
              </a:rPr>
              <a:t>Cliquez sur « Comptes » puis l’icone « Histogramme » pour analyser vos opérations en un instant grâce aux 4 fonctionnalités pour gérer ses comptes </a:t>
            </a:r>
          </a:p>
        </p:txBody>
      </p:sp>
      <p:pic>
        <p:nvPicPr>
          <p:cNvPr id="17" name="Image 16">
            <a:hlinkClick r:id="rId3" action="ppaction://hlinksldjump"/>
            <a:extLst>
              <a:ext uri="{FF2B5EF4-FFF2-40B4-BE49-F238E27FC236}">
                <a16:creationId xmlns:a16="http://schemas.microsoft.com/office/drawing/2014/main" id="{66AFC9BA-406B-4E4F-B47D-03EB919C7AC0}"/>
              </a:ext>
            </a:extLst>
          </p:cNvPr>
          <p:cNvPicPr>
            <a:picLocks noChangeAspect="1"/>
          </p:cNvPicPr>
          <p:nvPr/>
        </p:nvPicPr>
        <p:blipFill>
          <a:blip r:embed="rId4"/>
          <a:stretch>
            <a:fillRect/>
          </a:stretch>
        </p:blipFill>
        <p:spPr>
          <a:xfrm>
            <a:off x="83333" y="4731990"/>
            <a:ext cx="1032283" cy="330860"/>
          </a:xfrm>
          <a:prstGeom prst="rect">
            <a:avLst/>
          </a:prstGeom>
        </p:spPr>
      </p:pic>
      <p:pic>
        <p:nvPicPr>
          <p:cNvPr id="18" name="Picture 2">
            <a:extLst>
              <a:ext uri="{FF2B5EF4-FFF2-40B4-BE49-F238E27FC236}">
                <a16:creationId xmlns:a16="http://schemas.microsoft.com/office/drawing/2014/main" id="{D6A5358E-99D9-447D-BEF4-A2F1A1E340B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Image 18">
            <a:extLst>
              <a:ext uri="{FF2B5EF4-FFF2-40B4-BE49-F238E27FC236}">
                <a16:creationId xmlns:a16="http://schemas.microsoft.com/office/drawing/2014/main" id="{0477C387-4856-4264-95D9-CEF29D5CDC9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5770" t="2834" r="4530" b="4465"/>
          <a:stretch/>
        </p:blipFill>
        <p:spPr>
          <a:xfrm>
            <a:off x="3658102" y="739612"/>
            <a:ext cx="1852362" cy="3960000"/>
          </a:xfrm>
          <a:prstGeom prst="roundRect">
            <a:avLst>
              <a:gd name="adj" fmla="val 11342"/>
            </a:avLst>
          </a:prstGeom>
          <a:solidFill>
            <a:srgbClr val="FFFFFF">
              <a:shade val="85000"/>
            </a:srgbClr>
          </a:solidFill>
          <a:ln>
            <a:noFill/>
          </a:ln>
          <a:effectLst/>
        </p:spPr>
      </p:pic>
      <p:pic>
        <p:nvPicPr>
          <p:cNvPr id="2050" name="Picture 2">
            <a:extLst>
              <a:ext uri="{FF2B5EF4-FFF2-40B4-BE49-F238E27FC236}">
                <a16:creationId xmlns:a16="http://schemas.microsoft.com/office/drawing/2014/main" id="{A3CABB9D-32C5-46EB-B1CF-B62F0B4F3A0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82188" y="739612"/>
            <a:ext cx="1828276" cy="3960000"/>
          </a:xfrm>
          <a:prstGeom prst="roundRect">
            <a:avLst>
              <a:gd name="adj" fmla="val 11342"/>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sp>
        <p:nvSpPr>
          <p:cNvPr id="22" name="Espace réservé du numéro de diapositive 1">
            <a:extLst>
              <a:ext uri="{FF2B5EF4-FFF2-40B4-BE49-F238E27FC236}">
                <a16:creationId xmlns:a16="http://schemas.microsoft.com/office/drawing/2014/main" id="{032CE481-F235-4152-AA49-BCED1A72E828}"/>
              </a:ext>
            </a:extLst>
          </p:cNvPr>
          <p:cNvSpPr txBox="1">
            <a:spLocks/>
          </p:cNvSpPr>
          <p:nvPr/>
        </p:nvSpPr>
        <p:spPr>
          <a:xfrm>
            <a:off x="6553200" y="4767263"/>
            <a:ext cx="2133600" cy="273844"/>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19D0A2-BBF5-4B7E-A646-CBE7ACEBDC00}" type="slidenum">
              <a:rPr lang="fr-FR" smtClean="0"/>
              <a:pPr/>
              <a:t>30</a:t>
            </a:fld>
            <a:endParaRPr lang="fr-FR"/>
          </a:p>
        </p:txBody>
      </p:sp>
      <p:sp>
        <p:nvSpPr>
          <p:cNvPr id="23" name="Rectangle 22">
            <a:extLst>
              <a:ext uri="{FF2B5EF4-FFF2-40B4-BE49-F238E27FC236}">
                <a16:creationId xmlns:a16="http://schemas.microsoft.com/office/drawing/2014/main" id="{48AE4D81-268D-4D8C-9D5D-01E341E5E278}"/>
              </a:ext>
            </a:extLst>
          </p:cNvPr>
          <p:cNvSpPr/>
          <p:nvPr/>
        </p:nvSpPr>
        <p:spPr>
          <a:xfrm>
            <a:off x="4045773" y="1355234"/>
            <a:ext cx="1329884"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a:extLst>
              <a:ext uri="{FF2B5EF4-FFF2-40B4-BE49-F238E27FC236}">
                <a16:creationId xmlns:a16="http://schemas.microsoft.com/office/drawing/2014/main" id="{BF289587-D284-4DF1-B16D-2CC7FB814078}"/>
              </a:ext>
            </a:extLst>
          </p:cNvPr>
          <p:cNvPicPr>
            <a:picLocks noChangeAspect="1"/>
          </p:cNvPicPr>
          <p:nvPr/>
        </p:nvPicPr>
        <p:blipFill>
          <a:blip r:embed="rId8"/>
          <a:stretch>
            <a:fillRect/>
          </a:stretch>
        </p:blipFill>
        <p:spPr>
          <a:xfrm>
            <a:off x="3665464" y="739612"/>
            <a:ext cx="1843553" cy="3960000"/>
          </a:xfrm>
          <a:prstGeom prst="roundRect">
            <a:avLst>
              <a:gd name="adj" fmla="val 11342"/>
            </a:avLst>
          </a:prstGeom>
          <a:solidFill>
            <a:srgbClr val="FFFFFF">
              <a:shade val="85000"/>
            </a:srgbClr>
          </a:solidFill>
          <a:ln>
            <a:noFill/>
          </a:ln>
          <a:effectLst/>
        </p:spPr>
      </p:pic>
      <p:pic>
        <p:nvPicPr>
          <p:cNvPr id="15" name="Picture 2">
            <a:extLst>
              <a:ext uri="{FF2B5EF4-FFF2-40B4-BE49-F238E27FC236}">
                <a16:creationId xmlns:a16="http://schemas.microsoft.com/office/drawing/2014/main" id="{F0BBCDD2-CC8B-4B4F-ACB9-3CD66ABE73F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7862" y="739612"/>
            <a:ext cx="1828276" cy="3960000"/>
          </a:xfrm>
          <a:prstGeom prst="roundRect">
            <a:avLst>
              <a:gd name="adj" fmla="val 11342"/>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sp>
        <p:nvSpPr>
          <p:cNvPr id="28" name="Rectangle 27">
            <a:extLst>
              <a:ext uri="{FF2B5EF4-FFF2-40B4-BE49-F238E27FC236}">
                <a16:creationId xmlns:a16="http://schemas.microsoft.com/office/drawing/2014/main" id="{87918000-3645-42FC-AC9A-E52F83DF1F24}"/>
              </a:ext>
            </a:extLst>
          </p:cNvPr>
          <p:cNvSpPr/>
          <p:nvPr/>
        </p:nvSpPr>
        <p:spPr>
          <a:xfrm>
            <a:off x="4023837" y="1908438"/>
            <a:ext cx="1329884"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6" name="Image 25">
            <a:extLst>
              <a:ext uri="{FF2B5EF4-FFF2-40B4-BE49-F238E27FC236}">
                <a16:creationId xmlns:a16="http://schemas.microsoft.com/office/drawing/2014/main" id="{1DDCB37B-584B-40B5-9990-3B067C5E5AAF}"/>
              </a:ext>
            </a:extLst>
          </p:cNvPr>
          <p:cNvPicPr>
            <a:picLocks noChangeAspect="1"/>
          </p:cNvPicPr>
          <p:nvPr/>
        </p:nvPicPr>
        <p:blipFill>
          <a:blip r:embed="rId9"/>
          <a:stretch>
            <a:fillRect/>
          </a:stretch>
        </p:blipFill>
        <p:spPr>
          <a:xfrm>
            <a:off x="3664877" y="739612"/>
            <a:ext cx="1814247" cy="3960000"/>
          </a:xfrm>
          <a:prstGeom prst="roundRect">
            <a:avLst>
              <a:gd name="adj" fmla="val 11342"/>
            </a:avLst>
          </a:prstGeom>
          <a:solidFill>
            <a:srgbClr val="FFFFFF">
              <a:shade val="85000"/>
            </a:srgbClr>
          </a:solidFill>
          <a:ln>
            <a:noFill/>
          </a:ln>
          <a:effectLst/>
        </p:spPr>
      </p:pic>
      <p:pic>
        <p:nvPicPr>
          <p:cNvPr id="20" name="Picture 2">
            <a:extLst>
              <a:ext uri="{FF2B5EF4-FFF2-40B4-BE49-F238E27FC236}">
                <a16:creationId xmlns:a16="http://schemas.microsoft.com/office/drawing/2014/main" id="{8E512BA1-E193-47C8-85ED-0EA9F9C8259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7862" y="739612"/>
            <a:ext cx="1828276" cy="3960000"/>
          </a:xfrm>
          <a:prstGeom prst="roundRect">
            <a:avLst>
              <a:gd name="adj" fmla="val 11342"/>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sp>
        <p:nvSpPr>
          <p:cNvPr id="29" name="Rectangle 28">
            <a:extLst>
              <a:ext uri="{FF2B5EF4-FFF2-40B4-BE49-F238E27FC236}">
                <a16:creationId xmlns:a16="http://schemas.microsoft.com/office/drawing/2014/main" id="{A872F13B-6B9F-443A-AE93-A1C2DF3CDC22}"/>
              </a:ext>
            </a:extLst>
          </p:cNvPr>
          <p:cNvSpPr/>
          <p:nvPr/>
        </p:nvSpPr>
        <p:spPr>
          <a:xfrm>
            <a:off x="4049621" y="2455697"/>
            <a:ext cx="1329884"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Image 26">
            <a:extLst>
              <a:ext uri="{FF2B5EF4-FFF2-40B4-BE49-F238E27FC236}">
                <a16:creationId xmlns:a16="http://schemas.microsoft.com/office/drawing/2014/main" id="{504CCCAC-559B-49FE-A3B9-FF894932D20A}"/>
              </a:ext>
            </a:extLst>
          </p:cNvPr>
          <p:cNvPicPr>
            <a:picLocks noChangeAspect="1"/>
          </p:cNvPicPr>
          <p:nvPr/>
        </p:nvPicPr>
        <p:blipFill>
          <a:blip r:embed="rId10"/>
          <a:stretch>
            <a:fillRect/>
          </a:stretch>
        </p:blipFill>
        <p:spPr>
          <a:xfrm>
            <a:off x="3671363" y="739612"/>
            <a:ext cx="1816514" cy="3960000"/>
          </a:xfrm>
          <a:prstGeom prst="roundRect">
            <a:avLst>
              <a:gd name="adj" fmla="val 11342"/>
            </a:avLst>
          </a:prstGeom>
          <a:solidFill>
            <a:srgbClr val="FFFFFF">
              <a:shade val="85000"/>
            </a:srgbClr>
          </a:solidFill>
          <a:ln>
            <a:noFill/>
          </a:ln>
          <a:effectLst/>
        </p:spPr>
      </p:pic>
      <p:pic>
        <p:nvPicPr>
          <p:cNvPr id="21" name="Picture 2">
            <a:extLst>
              <a:ext uri="{FF2B5EF4-FFF2-40B4-BE49-F238E27FC236}">
                <a16:creationId xmlns:a16="http://schemas.microsoft.com/office/drawing/2014/main" id="{403038C1-700B-4BB2-BE10-CCF26EC5D95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0223" y="739612"/>
            <a:ext cx="1828276" cy="3960000"/>
          </a:xfrm>
          <a:prstGeom prst="roundRect">
            <a:avLst>
              <a:gd name="adj" fmla="val 11342"/>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sp>
        <p:nvSpPr>
          <p:cNvPr id="30" name="Rectangle 29">
            <a:extLst>
              <a:ext uri="{FF2B5EF4-FFF2-40B4-BE49-F238E27FC236}">
                <a16:creationId xmlns:a16="http://schemas.microsoft.com/office/drawing/2014/main" id="{F65065B0-6F39-4ED5-BC7D-6992E066139B}"/>
              </a:ext>
            </a:extLst>
          </p:cNvPr>
          <p:cNvSpPr/>
          <p:nvPr/>
        </p:nvSpPr>
        <p:spPr>
          <a:xfrm>
            <a:off x="4045523" y="2996178"/>
            <a:ext cx="1329884"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1" name="Picture 3">
            <a:extLst>
              <a:ext uri="{FF2B5EF4-FFF2-40B4-BE49-F238E27FC236}">
                <a16:creationId xmlns:a16="http://schemas.microsoft.com/office/drawing/2014/main" id="{A0DD1DF3-8155-4840-9E6D-F7F112FC1A1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57862" y="739612"/>
            <a:ext cx="1828276" cy="3960000"/>
          </a:xfrm>
          <a:prstGeom prst="roundRect">
            <a:avLst>
              <a:gd name="adj" fmla="val 11342"/>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62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2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50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500"/>
                                  </p:stCondLst>
                                  <p:childTnLst>
                                    <p:set>
                                      <p:cBhvr>
                                        <p:cTn id="31" dur="1" fill="hold">
                                          <p:stCondLst>
                                            <p:cond delay="0"/>
                                          </p:stCondLst>
                                        </p:cTn>
                                        <p:tgtEl>
                                          <p:spTgt spid="2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50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animBg="1"/>
      <p:bldP spid="29" grpId="0" animBg="1"/>
      <p:bldP spid="3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 E</a:t>
            </a:r>
            <a:r>
              <a:rPr lang="fr-FR" sz="2000" b="1" dirty="0">
                <a:latin typeface="Berlin Sans FB" panose="020E0602020502020306" pitchFamily="34" charset="0"/>
              </a:rPr>
              <a:t>T TOUJOURS PLUS DE SERVICES UTILES ! (2/4)</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31</a:t>
            </a:fld>
            <a:endParaRPr lang="fr-FR"/>
          </a:p>
        </p:txBody>
      </p:sp>
      <p:sp>
        <p:nvSpPr>
          <p:cNvPr id="14" name="Rectangle 13"/>
          <p:cNvSpPr/>
          <p:nvPr/>
        </p:nvSpPr>
        <p:spPr>
          <a:xfrm>
            <a:off x="135458" y="339502"/>
            <a:ext cx="7028829" cy="261610"/>
          </a:xfrm>
          <a:prstGeom prst="rect">
            <a:avLst/>
          </a:prstGeom>
          <a:noFill/>
        </p:spPr>
        <p:txBody>
          <a:bodyPr wrap="square" rtlCol="0">
            <a:spAutoFit/>
          </a:bodyPr>
          <a:lstStyle/>
          <a:p>
            <a:r>
              <a:rPr lang="fr-FR" sz="1100" dirty="0">
                <a:latin typeface="Berlin Sans FB" panose="020E0602020502020306" pitchFamily="34" charset="0"/>
              </a:rPr>
              <a:t>Cliquez sur l’onglet « Plus » puis « Assurances » pour visualiser l’ensemble de vos contrats et déclarer un sinistre</a:t>
            </a:r>
          </a:p>
        </p:txBody>
      </p:sp>
      <p:pic>
        <p:nvPicPr>
          <p:cNvPr id="15" name="Image 14">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17" name="Picture 2">
            <a:extLst>
              <a:ext uri="{FF2B5EF4-FFF2-40B4-BE49-F238E27FC236}">
                <a16:creationId xmlns:a16="http://schemas.microsoft.com/office/drawing/2014/main" id="{1E52055C-E146-43F5-B7B0-93AC20C128D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Image 22">
            <a:extLst>
              <a:ext uri="{FF2B5EF4-FFF2-40B4-BE49-F238E27FC236}">
                <a16:creationId xmlns:a16="http://schemas.microsoft.com/office/drawing/2014/main" id="{D13C3CAB-054B-40A5-8749-1C851673F6B5}"/>
              </a:ext>
            </a:extLst>
          </p:cNvPr>
          <p:cNvPicPr>
            <a:picLocks noChangeAspect="1"/>
          </p:cNvPicPr>
          <p:nvPr/>
        </p:nvPicPr>
        <p:blipFill rotWithShape="1">
          <a:blip r:embed="rId6"/>
          <a:srcRect b="503"/>
          <a:stretch/>
        </p:blipFill>
        <p:spPr>
          <a:xfrm>
            <a:off x="3668442" y="721142"/>
            <a:ext cx="1835073" cy="3960000"/>
          </a:xfrm>
          <a:prstGeom prst="roundRect">
            <a:avLst>
              <a:gd name="adj" fmla="val 7719"/>
            </a:avLst>
          </a:prstGeom>
          <a:solidFill>
            <a:srgbClr val="FFFFFF">
              <a:shade val="85000"/>
            </a:srgbClr>
          </a:solidFill>
          <a:ln>
            <a:noFill/>
          </a:ln>
          <a:effectLst/>
        </p:spPr>
      </p:pic>
      <p:sp>
        <p:nvSpPr>
          <p:cNvPr id="10" name="Rectangle 9">
            <a:extLst>
              <a:ext uri="{FF2B5EF4-FFF2-40B4-BE49-F238E27FC236}">
                <a16:creationId xmlns:a16="http://schemas.microsoft.com/office/drawing/2014/main" id="{F2E7E191-715A-4CFB-8FA2-8C8AECFD4154}"/>
              </a:ext>
            </a:extLst>
          </p:cNvPr>
          <p:cNvSpPr/>
          <p:nvPr/>
        </p:nvSpPr>
        <p:spPr>
          <a:xfrm>
            <a:off x="3716172" y="2787774"/>
            <a:ext cx="1711656"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B01BD97B-3D0E-4B56-814B-03FA9E4DB121}"/>
              </a:ext>
            </a:extLst>
          </p:cNvPr>
          <p:cNvPicPr>
            <a:picLocks noChangeAspect="1"/>
          </p:cNvPicPr>
          <p:nvPr/>
        </p:nvPicPr>
        <p:blipFill rotWithShape="1">
          <a:blip r:embed="rId7"/>
          <a:srcRect t="466" b="1"/>
          <a:stretch/>
        </p:blipFill>
        <p:spPr>
          <a:xfrm>
            <a:off x="3672414" y="736382"/>
            <a:ext cx="1816166" cy="3960000"/>
          </a:xfrm>
          <a:prstGeom prst="roundRect">
            <a:avLst>
              <a:gd name="adj" fmla="val 7719"/>
            </a:avLst>
          </a:prstGeom>
          <a:solidFill>
            <a:srgbClr val="FFFFFF">
              <a:shade val="85000"/>
            </a:srgbClr>
          </a:solidFill>
          <a:ln>
            <a:noFill/>
          </a:ln>
          <a:effectLst/>
        </p:spPr>
      </p:pic>
      <p:sp>
        <p:nvSpPr>
          <p:cNvPr id="11" name="Rectangle 10">
            <a:extLst>
              <a:ext uri="{FF2B5EF4-FFF2-40B4-BE49-F238E27FC236}">
                <a16:creationId xmlns:a16="http://schemas.microsoft.com/office/drawing/2014/main" id="{1A989364-5A99-4306-B67E-8A61DC9FEC4B}"/>
              </a:ext>
            </a:extLst>
          </p:cNvPr>
          <p:cNvSpPr/>
          <p:nvPr/>
        </p:nvSpPr>
        <p:spPr>
          <a:xfrm>
            <a:off x="3724669" y="2227941"/>
            <a:ext cx="1711656" cy="439803"/>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30F34DBE-DC2C-4D4F-943B-9BFE9772A515}"/>
              </a:ext>
            </a:extLst>
          </p:cNvPr>
          <p:cNvPicPr>
            <a:picLocks noChangeAspect="1"/>
          </p:cNvPicPr>
          <p:nvPr/>
        </p:nvPicPr>
        <p:blipFill rotWithShape="1">
          <a:blip r:embed="rId8"/>
          <a:srcRect t="372"/>
          <a:stretch/>
        </p:blipFill>
        <p:spPr>
          <a:xfrm>
            <a:off x="3659511" y="721142"/>
            <a:ext cx="1838728"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99979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 E</a:t>
            </a:r>
            <a:r>
              <a:rPr lang="fr-FR" sz="2000" b="1" dirty="0">
                <a:latin typeface="Berlin Sans FB" panose="020E0602020502020306" pitchFamily="34" charset="0"/>
              </a:rPr>
              <a:t>T TOUJOURS PLUS DE SERVICES UTILES ! (3/4)</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32</a:t>
            </a:fld>
            <a:endParaRPr lang="fr-FR"/>
          </a:p>
        </p:txBody>
      </p:sp>
      <p:sp>
        <p:nvSpPr>
          <p:cNvPr id="14" name="Rectangle 13"/>
          <p:cNvSpPr/>
          <p:nvPr/>
        </p:nvSpPr>
        <p:spPr>
          <a:xfrm>
            <a:off x="135458" y="339502"/>
            <a:ext cx="7028829" cy="261610"/>
          </a:xfrm>
          <a:prstGeom prst="rect">
            <a:avLst/>
          </a:prstGeom>
          <a:noFill/>
        </p:spPr>
        <p:txBody>
          <a:bodyPr wrap="square" rtlCol="0">
            <a:spAutoFit/>
          </a:bodyPr>
          <a:lstStyle/>
          <a:p>
            <a:r>
              <a:rPr lang="fr-FR" sz="1100" dirty="0">
                <a:latin typeface="Berlin Sans FB" panose="020E0602020502020306" pitchFamily="34" charset="0"/>
              </a:rPr>
              <a:t>Cliquez sur l’onglet « Virement » puis « Virement international en devise » pour transférer de l’argent vers l'étranger</a:t>
            </a:r>
          </a:p>
        </p:txBody>
      </p:sp>
      <p:pic>
        <p:nvPicPr>
          <p:cNvPr id="15" name="Image 14">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17" name="Picture 2">
            <a:extLst>
              <a:ext uri="{FF2B5EF4-FFF2-40B4-BE49-F238E27FC236}">
                <a16:creationId xmlns:a16="http://schemas.microsoft.com/office/drawing/2014/main" id="{1E52055C-E146-43F5-B7B0-93AC20C128D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Image 9">
            <a:extLst>
              <a:ext uri="{FF2B5EF4-FFF2-40B4-BE49-F238E27FC236}">
                <a16:creationId xmlns:a16="http://schemas.microsoft.com/office/drawing/2014/main" id="{7A2E3645-A883-43DE-A137-78B71FF094D2}"/>
              </a:ext>
            </a:extLst>
          </p:cNvPr>
          <p:cNvPicPr>
            <a:picLocks noChangeAspect="1"/>
          </p:cNvPicPr>
          <p:nvPr/>
        </p:nvPicPr>
        <p:blipFill rotWithShape="1">
          <a:blip r:embed="rId6"/>
          <a:srcRect l="20" t="654" b="1"/>
          <a:stretch/>
        </p:blipFill>
        <p:spPr>
          <a:xfrm>
            <a:off x="3646470" y="732337"/>
            <a:ext cx="1851061" cy="3960000"/>
          </a:xfrm>
          <a:prstGeom prst="roundRect">
            <a:avLst>
              <a:gd name="adj" fmla="val 7719"/>
            </a:avLst>
          </a:prstGeom>
          <a:solidFill>
            <a:srgbClr val="FFFFFF">
              <a:shade val="85000"/>
            </a:srgbClr>
          </a:solidFill>
          <a:ln>
            <a:noFill/>
          </a:ln>
          <a:effectLst/>
        </p:spPr>
      </p:pic>
      <p:sp>
        <p:nvSpPr>
          <p:cNvPr id="9" name="Rectangle 8">
            <a:extLst>
              <a:ext uri="{FF2B5EF4-FFF2-40B4-BE49-F238E27FC236}">
                <a16:creationId xmlns:a16="http://schemas.microsoft.com/office/drawing/2014/main" id="{7BE11237-83DC-4DD8-8DAF-089832B02881}"/>
              </a:ext>
            </a:extLst>
          </p:cNvPr>
          <p:cNvSpPr/>
          <p:nvPr/>
        </p:nvSpPr>
        <p:spPr>
          <a:xfrm>
            <a:off x="3716172" y="2531028"/>
            <a:ext cx="1711656"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5F2E550D-0341-446F-B543-5699AF022C40}"/>
              </a:ext>
            </a:extLst>
          </p:cNvPr>
          <p:cNvPicPr>
            <a:picLocks noChangeAspect="1"/>
          </p:cNvPicPr>
          <p:nvPr/>
        </p:nvPicPr>
        <p:blipFill rotWithShape="1">
          <a:blip r:embed="rId7"/>
          <a:srcRect t="655" r="1895" b="655"/>
          <a:stretch/>
        </p:blipFill>
        <p:spPr>
          <a:xfrm>
            <a:off x="3655496" y="739711"/>
            <a:ext cx="1833009"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223263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1D19D0A2-BBF5-4B7E-A646-CBE7ACEBDC00}" type="slidenum">
              <a:rPr lang="fr-FR" smtClean="0"/>
              <a:t>33</a:t>
            </a:fld>
            <a:endParaRPr lang="fr-FR"/>
          </a:p>
        </p:txBody>
      </p:sp>
      <p:sp>
        <p:nvSpPr>
          <p:cNvPr id="3" name="ZoneTexte 2"/>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a:t>
            </a:r>
            <a:r>
              <a:rPr lang="fr-FR" sz="2000" b="1" dirty="0">
                <a:solidFill>
                  <a:srgbClr val="C00000"/>
                </a:solidFill>
                <a:latin typeface="Berlin Sans FB" panose="020E0602020502020306" pitchFamily="34" charset="0"/>
              </a:rPr>
              <a:t> </a:t>
            </a:r>
            <a:r>
              <a:rPr lang="fr-FR" sz="2000" b="1" dirty="0">
                <a:solidFill>
                  <a:srgbClr val="FF0000"/>
                </a:solidFill>
                <a:latin typeface="Berlin Sans FB" panose="020E0602020502020306" pitchFamily="34" charset="0"/>
              </a:rPr>
              <a:t>E</a:t>
            </a:r>
            <a:r>
              <a:rPr lang="fr-FR" sz="2000" b="1" dirty="0">
                <a:latin typeface="Berlin Sans FB" panose="020E0602020502020306" pitchFamily="34" charset="0"/>
              </a:rPr>
              <a:t>T TOUJOURS PLUS DE SERVICES UTILES ! (4/4)</a:t>
            </a:r>
          </a:p>
        </p:txBody>
      </p:sp>
      <p:pic>
        <p:nvPicPr>
          <p:cNvPr id="23" name="Image 22">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22" name="Picture 2">
            <a:extLst>
              <a:ext uri="{FF2B5EF4-FFF2-40B4-BE49-F238E27FC236}">
                <a16:creationId xmlns:a16="http://schemas.microsoft.com/office/drawing/2014/main" id="{0D894752-1986-4781-B0B3-C1712605823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Image 28">
            <a:extLst>
              <a:ext uri="{FF2B5EF4-FFF2-40B4-BE49-F238E27FC236}">
                <a16:creationId xmlns:a16="http://schemas.microsoft.com/office/drawing/2014/main" id="{D580F56D-1227-40AD-84D2-B5627ECDCE4F}"/>
              </a:ext>
            </a:extLst>
          </p:cNvPr>
          <p:cNvPicPr>
            <a:picLocks noChangeAspect="1"/>
          </p:cNvPicPr>
          <p:nvPr/>
        </p:nvPicPr>
        <p:blipFill rotWithShape="1">
          <a:blip r:embed="rId6"/>
          <a:srcRect t="519"/>
          <a:stretch/>
        </p:blipFill>
        <p:spPr>
          <a:xfrm>
            <a:off x="3645209" y="746499"/>
            <a:ext cx="1853583" cy="3960000"/>
          </a:xfrm>
          <a:prstGeom prst="roundRect">
            <a:avLst>
              <a:gd name="adj" fmla="val 7719"/>
            </a:avLst>
          </a:prstGeom>
          <a:solidFill>
            <a:srgbClr val="FFFFFF">
              <a:shade val="85000"/>
            </a:srgbClr>
          </a:solidFill>
          <a:ln>
            <a:noFill/>
          </a:ln>
          <a:effectLst/>
        </p:spPr>
      </p:pic>
      <p:sp>
        <p:nvSpPr>
          <p:cNvPr id="32" name="Rectangle 31">
            <a:extLst>
              <a:ext uri="{FF2B5EF4-FFF2-40B4-BE49-F238E27FC236}">
                <a16:creationId xmlns:a16="http://schemas.microsoft.com/office/drawing/2014/main" id="{A2BB9FC8-2ECC-41D4-86EB-BAC764081A92}"/>
              </a:ext>
            </a:extLst>
          </p:cNvPr>
          <p:cNvSpPr/>
          <p:nvPr/>
        </p:nvSpPr>
        <p:spPr>
          <a:xfrm>
            <a:off x="135458" y="339502"/>
            <a:ext cx="8613006" cy="261610"/>
          </a:xfrm>
          <a:prstGeom prst="rect">
            <a:avLst/>
          </a:prstGeom>
          <a:noFill/>
        </p:spPr>
        <p:txBody>
          <a:bodyPr wrap="square" rtlCol="0">
            <a:spAutoFit/>
          </a:bodyPr>
          <a:lstStyle/>
          <a:p>
            <a:r>
              <a:rPr lang="fr-FR" sz="1100" dirty="0">
                <a:latin typeface="Berlin Sans FB" panose="020E0602020502020306" pitchFamily="34" charset="0"/>
              </a:rPr>
              <a:t>Dans « Contact » visualisez les agences et distributeurs les plus proches ou accédez à une FAQ complète sur nos services de Banque A Distance</a:t>
            </a:r>
          </a:p>
        </p:txBody>
      </p:sp>
      <p:sp>
        <p:nvSpPr>
          <p:cNvPr id="8" name="Rectangle 7">
            <a:extLst>
              <a:ext uri="{FF2B5EF4-FFF2-40B4-BE49-F238E27FC236}">
                <a16:creationId xmlns:a16="http://schemas.microsoft.com/office/drawing/2014/main" id="{E7C38067-5436-4238-8A5A-75BC9D3F8687}"/>
              </a:ext>
            </a:extLst>
          </p:cNvPr>
          <p:cNvSpPr/>
          <p:nvPr/>
        </p:nvSpPr>
        <p:spPr>
          <a:xfrm>
            <a:off x="3716172" y="2168695"/>
            <a:ext cx="1711656"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9A0EC5E-9633-4BE4-8748-E6678AF2AEE4}"/>
              </a:ext>
            </a:extLst>
          </p:cNvPr>
          <p:cNvSpPr/>
          <p:nvPr/>
        </p:nvSpPr>
        <p:spPr>
          <a:xfrm>
            <a:off x="3716172" y="3472265"/>
            <a:ext cx="1711656"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0050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05594" cy="5143500"/>
          </a:xfrm>
          <a:prstGeom prst="rect">
            <a:avLst/>
          </a:prstGeom>
        </p:spPr>
      </p:pic>
      <p:sp>
        <p:nvSpPr>
          <p:cNvPr id="4" name="Rectangle 3"/>
          <p:cNvSpPr/>
          <p:nvPr/>
        </p:nvSpPr>
        <p:spPr>
          <a:xfrm>
            <a:off x="4570200" y="0"/>
            <a:ext cx="4573800" cy="5143500"/>
          </a:xfrm>
          <a:prstGeom prst="rect">
            <a:avLst/>
          </a:prstGeom>
          <a:solidFill>
            <a:schemeClr val="bg1"/>
          </a:solidFill>
          <a:ln>
            <a:noFill/>
          </a:ln>
          <a:effectLst>
            <a:outerShdw blurRad="50800" dist="38100" dir="10800000" sx="101000" sy="101000" algn="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21139" y="2035699"/>
            <a:ext cx="1890000" cy="536051"/>
          </a:xfrm>
          <a:prstGeom prst="rect">
            <a:avLst/>
          </a:prstGeom>
        </p:spPr>
      </p:pic>
      <p:pic>
        <p:nvPicPr>
          <p:cNvPr id="7" name="Image 6">
            <a:extLst>
              <a:ext uri="{FF2B5EF4-FFF2-40B4-BE49-F238E27FC236}">
                <a16:creationId xmlns:a16="http://schemas.microsoft.com/office/drawing/2014/main" id="{2F418C97-8E18-4233-A636-B8BFBB6B869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378787" y="3507854"/>
            <a:ext cx="1059158" cy="348090"/>
          </a:xfrm>
          <a:prstGeom prst="rect">
            <a:avLst/>
          </a:prstGeom>
        </p:spPr>
      </p:pic>
      <p:sp>
        <p:nvSpPr>
          <p:cNvPr id="6" name="Rectangle 5">
            <a:extLst>
              <a:ext uri="{FF2B5EF4-FFF2-40B4-BE49-F238E27FC236}">
                <a16:creationId xmlns:a16="http://schemas.microsoft.com/office/drawing/2014/main" id="{08A3AA1D-D3EF-4341-ADCA-7BAB739BE5EE}"/>
              </a:ext>
            </a:extLst>
          </p:cNvPr>
          <p:cNvSpPr/>
          <p:nvPr/>
        </p:nvSpPr>
        <p:spPr>
          <a:xfrm>
            <a:off x="4622367" y="4193094"/>
            <a:ext cx="4572000" cy="200055"/>
          </a:xfrm>
          <a:prstGeom prst="rect">
            <a:avLst/>
          </a:prstGeom>
        </p:spPr>
        <p:txBody>
          <a:bodyPr wrap="square">
            <a:spAutoFit/>
          </a:bodyPr>
          <a:lstStyle/>
          <a:p>
            <a:pPr algn="ctr"/>
            <a:r>
              <a:rPr lang="fr-FR" sz="700" dirty="0">
                <a:latin typeface="Calibri" panose="020F0502020204030204" pitchFamily="34" charset="0"/>
                <a:ea typeface="Calibri" panose="020F0502020204030204" pitchFamily="34" charset="0"/>
              </a:rPr>
              <a:t>Document à caractère promotionnel et pédagogique</a:t>
            </a:r>
          </a:p>
        </p:txBody>
      </p:sp>
      <p:sp>
        <p:nvSpPr>
          <p:cNvPr id="10" name="Rectangle 6">
            <a:extLst>
              <a:ext uri="{FF2B5EF4-FFF2-40B4-BE49-F238E27FC236}">
                <a16:creationId xmlns:a16="http://schemas.microsoft.com/office/drawing/2014/main" id="{1DFB0043-2F48-4EFB-B27E-1CFCAA225360}"/>
              </a:ext>
            </a:extLst>
          </p:cNvPr>
          <p:cNvSpPr>
            <a:spLocks noChangeArrowheads="1"/>
          </p:cNvSpPr>
          <p:nvPr/>
        </p:nvSpPr>
        <p:spPr bwMode="auto">
          <a:xfrm>
            <a:off x="4283968" y="4415503"/>
            <a:ext cx="47529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fr-FR" altLang="fr-FR" sz="700" b="1" dirty="0">
                <a:solidFill>
                  <a:schemeClr val="tx1">
                    <a:lumMod val="75000"/>
                    <a:lumOff val="25000"/>
                  </a:schemeClr>
                </a:solidFill>
                <a:latin typeface="Arial" panose="020B0604020202020204" pitchFamily="34" charset="0"/>
                <a:cs typeface="Calibri" panose="020F0502020204030204" pitchFamily="34" charset="0"/>
              </a:rPr>
              <a:t>Caisse d’Epargne et de Prévoyance Grand Est Europe</a:t>
            </a:r>
            <a:r>
              <a:rPr lang="fr-FR" altLang="fr-FR" sz="700" dirty="0">
                <a:solidFill>
                  <a:schemeClr val="tx1">
                    <a:lumMod val="75000"/>
                    <a:lumOff val="25000"/>
                  </a:schemeClr>
                </a:solidFill>
                <a:latin typeface="Arial" panose="020B0604020202020204" pitchFamily="34" charset="0"/>
                <a:cs typeface="Calibri" panose="020F0502020204030204" pitchFamily="34" charset="0"/>
              </a:rPr>
              <a:t>, Banque coopérative régie par les articles L.512-85 et suivants du Code Monétaire et Financier, société anonyme à Directoire et Conseil d’Orientation et de Surveillance au capital de 681.876.700 € - siège social à STRASBOURG (67100), 1, avenue du Rhin - 775 618 622  RCS STRASBOURG - immatriculée à l’ORIAS sous le n° 07 004 738</a:t>
            </a:r>
          </a:p>
          <a:p>
            <a:pPr algn="just">
              <a:spcBef>
                <a:spcPct val="0"/>
              </a:spcBef>
              <a:buFontTx/>
              <a:buNone/>
            </a:pPr>
            <a:r>
              <a:rPr lang="fr-FR" altLang="fr-FR" sz="700" dirty="0">
                <a:solidFill>
                  <a:schemeClr val="tx1">
                    <a:lumMod val="75000"/>
                    <a:lumOff val="25000"/>
                  </a:schemeClr>
                </a:solidFill>
                <a:latin typeface="Arial" panose="020B0604020202020204" pitchFamily="34" charset="0"/>
                <a:cs typeface="Calibri" panose="020F0502020204030204" pitchFamily="34" charset="0"/>
              </a:rPr>
              <a:t>Crédits photo: </a:t>
            </a:r>
            <a:r>
              <a:rPr lang="fr-FR" altLang="fr-FR" sz="700" dirty="0" err="1">
                <a:solidFill>
                  <a:schemeClr val="tx1">
                    <a:lumMod val="75000"/>
                    <a:lumOff val="25000"/>
                  </a:schemeClr>
                </a:solidFill>
                <a:latin typeface="Arial" panose="020B0604020202020204" pitchFamily="34" charset="0"/>
                <a:cs typeface="Calibri" panose="020F0502020204030204" pitchFamily="34" charset="0"/>
              </a:rPr>
              <a:t>Istock</a:t>
            </a:r>
            <a:r>
              <a:rPr lang="fr-FR" altLang="fr-FR" sz="700" dirty="0">
                <a:solidFill>
                  <a:schemeClr val="tx1">
                    <a:lumMod val="75000"/>
                    <a:lumOff val="25000"/>
                  </a:schemeClr>
                </a:solidFill>
                <a:latin typeface="Arial" panose="020B0604020202020204" pitchFamily="34" charset="0"/>
                <a:cs typeface="Calibri" panose="020F0502020204030204" pitchFamily="34" charset="0"/>
              </a:rPr>
              <a:t>, </a:t>
            </a:r>
            <a:r>
              <a:rPr lang="fr-FR" altLang="fr-FR" sz="700" dirty="0" err="1">
                <a:solidFill>
                  <a:schemeClr val="tx1">
                    <a:lumMod val="75000"/>
                    <a:lumOff val="25000"/>
                  </a:schemeClr>
                </a:solidFill>
                <a:latin typeface="Arial" panose="020B0604020202020204" pitchFamily="34" charset="0"/>
                <a:cs typeface="Calibri" panose="020F0502020204030204" pitchFamily="34" charset="0"/>
              </a:rPr>
              <a:t>Freepik</a:t>
            </a:r>
            <a:r>
              <a:rPr lang="fr-FR" altLang="fr-FR" sz="700" dirty="0">
                <a:solidFill>
                  <a:schemeClr val="tx1">
                    <a:lumMod val="75000"/>
                    <a:lumOff val="25000"/>
                  </a:schemeClr>
                </a:solidFill>
                <a:latin typeface="Arial" panose="020B0604020202020204" pitchFamily="34" charset="0"/>
                <a:cs typeface="Calibri" panose="020F0502020204030204" pitchFamily="34" charset="0"/>
              </a:rPr>
              <a:t>, </a:t>
            </a:r>
            <a:r>
              <a:rPr lang="fr-FR" altLang="fr-FR" sz="700" dirty="0" err="1">
                <a:solidFill>
                  <a:schemeClr val="tx1">
                    <a:lumMod val="75000"/>
                    <a:lumOff val="25000"/>
                  </a:schemeClr>
                </a:solidFill>
                <a:latin typeface="Arial" panose="020B0604020202020204" pitchFamily="34" charset="0"/>
                <a:cs typeface="Calibri" panose="020F0502020204030204" pitchFamily="34" charset="0"/>
              </a:rPr>
              <a:t>IconArchive</a:t>
            </a:r>
            <a:endParaRPr lang="fr-FR" altLang="fr-FR" sz="700" dirty="0">
              <a:solidFill>
                <a:schemeClr val="tx1">
                  <a:lumMod val="75000"/>
                  <a:lumOff val="25000"/>
                </a:schemeClr>
              </a:solidFill>
              <a:latin typeface="Arial" panose="020B0604020202020204" pitchFamily="34" charset="0"/>
              <a:cs typeface="Calibri" panose="020F0502020204030204" pitchFamily="34" charset="0"/>
            </a:endParaRPr>
          </a:p>
          <a:p>
            <a:pPr algn="r">
              <a:spcBef>
                <a:spcPct val="0"/>
              </a:spcBef>
              <a:buFontTx/>
              <a:buNone/>
            </a:pPr>
            <a:r>
              <a:rPr lang="fr-FR" altLang="fr-FR" sz="700" dirty="0">
                <a:solidFill>
                  <a:schemeClr val="tx1">
                    <a:lumMod val="75000"/>
                    <a:lumOff val="25000"/>
                  </a:schemeClr>
                </a:solidFill>
                <a:latin typeface="Arial" panose="020B0604020202020204" pitchFamily="34" charset="0"/>
                <a:cs typeface="Calibri" panose="020F0502020204030204" pitchFamily="34" charset="0"/>
              </a:rPr>
              <a:t>Juin 2022</a:t>
            </a:r>
            <a:endParaRPr lang="fr-FR" altLang="fr-FR" sz="900" dirty="0">
              <a:solidFill>
                <a:schemeClr val="tx1">
                  <a:lumMod val="75000"/>
                  <a:lumOff val="25000"/>
                </a:schemeClr>
              </a:solidFill>
              <a:cs typeface="Calibri" panose="020F0502020204030204" pitchFamily="34" charset="0"/>
            </a:endParaRPr>
          </a:p>
        </p:txBody>
      </p:sp>
      <p:cxnSp>
        <p:nvCxnSpPr>
          <p:cNvPr id="11" name="Connecteur droit 10">
            <a:extLst>
              <a:ext uri="{FF2B5EF4-FFF2-40B4-BE49-F238E27FC236}">
                <a16:creationId xmlns:a16="http://schemas.microsoft.com/office/drawing/2014/main" id="{6741FCC2-6A6F-42DE-B93B-FE3A71B48029}"/>
              </a:ext>
            </a:extLst>
          </p:cNvPr>
          <p:cNvCxnSpPr/>
          <p:nvPr/>
        </p:nvCxnSpPr>
        <p:spPr>
          <a:xfrm>
            <a:off x="4860925" y="4392613"/>
            <a:ext cx="4103688"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5688117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10808</TotalTime>
  <Words>3154</Words>
  <Application>Microsoft Office PowerPoint</Application>
  <PresentationFormat>Affichage à l'écran (16:9)</PresentationFormat>
  <Paragraphs>285</Paragraphs>
  <Slides>34</Slides>
  <Notes>19</Notes>
  <HiddenSlides>11</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34</vt:i4>
      </vt:variant>
    </vt:vector>
  </HeadingPairs>
  <TitlesOfParts>
    <vt:vector size="41" baseType="lpstr">
      <vt:lpstr>Arial</vt:lpstr>
      <vt:lpstr>Arial Narrow</vt:lpstr>
      <vt:lpstr>Bahnschrift SemiBold Condensed</vt:lpstr>
      <vt:lpstr>Berlin Sans FB</vt:lpstr>
      <vt:lpstr>Calibri</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A6702071</dc:creator>
  <cp:lastModifiedBy>VALENTIN Valerie [CEGEE]</cp:lastModifiedBy>
  <cp:revision>440</cp:revision>
  <cp:lastPrinted>2019-09-13T12:39:51Z</cp:lastPrinted>
  <dcterms:created xsi:type="dcterms:W3CDTF">2019-08-12T12:46:08Z</dcterms:created>
  <dcterms:modified xsi:type="dcterms:W3CDTF">2022-06-02T14:07:46Z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helene.dolt@cegee.caisse-epargne.fr</vt:lpwstr>
  </property>
  <property fmtid="{D5CDD505-2E9C-101B-9397-08002B2CF9AE}" pid="5" name="MSIP_Label_48a19f0c-bea1-442e-a475-ed109d9ec508_SetDate">
    <vt:lpwstr>2020-02-11T09:23:30.7052977Z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