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87" r:id="rId3"/>
    <p:sldId id="257" r:id="rId4"/>
    <p:sldId id="258" r:id="rId5"/>
    <p:sldId id="259" r:id="rId6"/>
    <p:sldId id="284" r:id="rId7"/>
    <p:sldId id="260" r:id="rId8"/>
    <p:sldId id="261" r:id="rId9"/>
    <p:sldId id="262" r:id="rId10"/>
    <p:sldId id="263" r:id="rId11"/>
    <p:sldId id="264" r:id="rId12"/>
    <p:sldId id="265" r:id="rId13"/>
    <p:sldId id="266" r:id="rId14"/>
    <p:sldId id="267" r:id="rId15"/>
    <p:sldId id="268" r:id="rId16"/>
    <p:sldId id="271" r:id="rId17"/>
    <p:sldId id="269" r:id="rId18"/>
    <p:sldId id="270" r:id="rId19"/>
    <p:sldId id="272" r:id="rId20"/>
    <p:sldId id="273" r:id="rId21"/>
    <p:sldId id="274" r:id="rId22"/>
    <p:sldId id="285" r:id="rId23"/>
    <p:sldId id="275" r:id="rId24"/>
    <p:sldId id="276" r:id="rId25"/>
    <p:sldId id="277" r:id="rId26"/>
    <p:sldId id="278" r:id="rId27"/>
    <p:sldId id="279" r:id="rId28"/>
    <p:sldId id="286" r:id="rId29"/>
    <p:sldId id="280" r:id="rId30"/>
    <p:sldId id="281" r:id="rId31"/>
    <p:sldId id="283" r:id="rId3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72" autoAdjust="0"/>
    <p:restoredTop sz="93400" autoAdjust="0"/>
  </p:normalViewPr>
  <p:slideViewPr>
    <p:cSldViewPr>
      <p:cViewPr varScale="1">
        <p:scale>
          <a:sx n="63" d="100"/>
          <a:sy n="63" d="100"/>
        </p:scale>
        <p:origin x="1720" y="44"/>
      </p:cViewPr>
      <p:guideLst>
        <p:guide orient="horz" pos="2160"/>
        <p:guide pos="2880"/>
      </p:guideLst>
    </p:cSldViewPr>
  </p:slideViewPr>
  <p:notesTextViewPr>
    <p:cViewPr>
      <p:scale>
        <a:sx n="1" d="1"/>
        <a:sy n="1" d="1"/>
      </p:scale>
      <p:origin x="0" y="0"/>
    </p:cViewPr>
  </p:notesTextViewPr>
  <p:notesViewPr>
    <p:cSldViewPr showGuides="1">
      <p:cViewPr varScale="1">
        <p:scale>
          <a:sx n="82" d="100"/>
          <a:sy n="82" d="100"/>
        </p:scale>
        <p:origin x="203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A383519-3DD0-414A-B9E4-AA83299CA4B6}" type="datetimeFigureOut">
              <a:rPr lang="fr-FR" smtClean="0"/>
              <a:t>26/03/2020</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D59166C-A332-4EF2-B2D3-991E2141531F}" type="slidenum">
              <a:rPr lang="fr-FR" smtClean="0"/>
              <a:t>‹N°›</a:t>
            </a:fld>
            <a:endParaRPr lang="fr-FR"/>
          </a:p>
        </p:txBody>
      </p:sp>
      <p:pic>
        <p:nvPicPr>
          <p:cNvPr id="6" name="Picture 13"/>
          <p:cNvPicPr/>
          <p:nvPr/>
        </p:nvPicPr>
        <p:blipFill>
          <a:blip r:embed="rId2" cstate="print">
            <a:extLst>
              <a:ext uri="{28A0092B-C50C-407E-A947-70E740481C1C}">
                <a14:useLocalDpi xmlns:a14="http://schemas.microsoft.com/office/drawing/2010/main" val="0"/>
              </a:ext>
            </a:extLst>
          </a:blip>
          <a:stretch>
            <a:fillRect/>
          </a:stretch>
        </p:blipFill>
        <p:spPr bwMode="auto">
          <a:xfrm>
            <a:off x="4183958" y="9428583"/>
            <a:ext cx="1732176" cy="6154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5210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68DD19-4CEA-48C0-934E-ACF6AB9DE4A7}" type="datetimeFigureOut">
              <a:rPr lang="fr-FR" smtClean="0"/>
              <a:t>26/03/2020</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3F928F-F4D8-4546-A6CE-D042B8B26BD5}" type="slidenum">
              <a:rPr lang="fr-FR" smtClean="0"/>
              <a:t>‹N°›</a:t>
            </a:fld>
            <a:endParaRPr lang="fr-FR"/>
          </a:p>
        </p:txBody>
      </p:sp>
    </p:spTree>
    <p:extLst>
      <p:ext uri="{BB962C8B-B14F-4D97-AF65-F5344CB8AC3E}">
        <p14:creationId xmlns:p14="http://schemas.microsoft.com/office/powerpoint/2010/main" val="2495993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fr-FR"/>
              <a:t>Modifiez le style du titre</a:t>
            </a:r>
            <a:endParaRPr lang="en-US"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A6CD031-D4DB-42BE-93E7-D6A25A1B8778}" type="slidenum">
              <a:rPr lang="en-US" smtClean="0"/>
              <a:pPr/>
              <a:t>‹N°›</a:t>
            </a:fld>
            <a:endParaRPr lang="en-US" dirty="0"/>
          </a:p>
        </p:txBody>
      </p:sp>
    </p:spTree>
    <p:extLst>
      <p:ext uri="{BB962C8B-B14F-4D97-AF65-F5344CB8AC3E}">
        <p14:creationId xmlns:p14="http://schemas.microsoft.com/office/powerpoint/2010/main" val="39563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dirty="0"/>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D27D85A-E0D5-425F-B2A8-55E347C2077B}" type="datetimeFigureOut">
              <a:rPr lang="en-US" smtClean="0"/>
              <a:pPr/>
              <a:t>3/26/2020</a:t>
            </a:fld>
            <a:endParaRPr lang="en-US"/>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dirty="0"/>
          </a:p>
        </p:txBody>
      </p:sp>
    </p:spTree>
    <p:extLst>
      <p:ext uri="{BB962C8B-B14F-4D97-AF65-F5344CB8AC3E}">
        <p14:creationId xmlns:p14="http://schemas.microsoft.com/office/powerpoint/2010/main" val="165605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ED27D85A-E0D5-425F-B2A8-55E347C2077B}" type="datetimeFigureOut">
              <a:rPr lang="en-US" smtClean="0"/>
              <a:t>3/26/2020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754146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ED27D85A-E0D5-425F-B2A8-55E347C2077B}" type="datetimeFigureOut">
              <a:rPr lang="en-US" smtClean="0"/>
              <a:t>3/26/2020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75420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D27D85A-E0D5-425F-B2A8-55E347C2077B}" type="datetimeFigureOut">
              <a:rPr lang="en-US" smtClean="0"/>
              <a:t>3/26/2020</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7666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27D85A-E0D5-425F-B2A8-55E347C2077B}" type="datetimeFigureOut">
              <a:rPr lang="en-US" smtClean="0"/>
              <a:t>3/26/2020</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66839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27D85A-E0D5-425F-B2A8-55E347C2077B}" type="datetimeFigureOut">
              <a:rPr lang="en-US" smtClean="0"/>
              <a:t>3/26/2020</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0971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3/26/2020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41294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3/26/2020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108654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3/26/2020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97820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3/26/2020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221695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D27D85A-E0D5-425F-B2A8-55E347C2077B}" type="datetimeFigureOut">
              <a:rPr lang="en-US" smtClean="0"/>
              <a:pPr/>
              <a:t>3/26/2020</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8A6CD031-D4DB-42BE-93E7-D6A25A1B8778}" type="slidenum">
              <a:rPr lang="en-US" smtClean="0"/>
              <a:pPr/>
              <a:t>‹N°›</a:t>
            </a:fld>
            <a:endParaRPr lang="en-US"/>
          </a:p>
        </p:txBody>
      </p:sp>
      <p:sp>
        <p:nvSpPr>
          <p:cNvPr id="7" name="MSIPCMContentMarking" descr="{&quot;HashCode&quot;:1644228579,&quot;Placement&quot;:&quot;Footer&quot;}"/>
          <p:cNvSpPr txBox="1"/>
          <p:nvPr userDrawn="1"/>
        </p:nvSpPr>
        <p:spPr>
          <a:xfrm>
            <a:off x="0" y="67494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4039142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caisse-epargne.fr/dda"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www.euronext.com/" TargetMode="External"/><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ce.natixis.com/"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www.ce.natixis.com/" TargetMode="External"/><Relationship Id="rId4" Type="http://schemas.openxmlformats.org/officeDocument/2006/relationships/hyperlink" Target="http://www.amf-france.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www.ce.natixis.com/" TargetMode="External"/><Relationship Id="rId4" Type="http://schemas.openxmlformats.org/officeDocument/2006/relationships/hyperlink" Target="http://www.amf-france.or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mailto:animation@natixis.com?subject=Plus%20d'information%20sur%20Nymph&#233;a%20Avril%202030"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rotWithShape="1">
          <a:blip r:embed="rId2" cstate="print">
            <a:extLst>
              <a:ext uri="{28A0092B-C50C-407E-A947-70E740481C1C}">
                <a14:useLocalDpi xmlns:a14="http://schemas.microsoft.com/office/drawing/2010/main" val="0"/>
              </a:ext>
            </a:extLst>
          </a:blip>
          <a:srcRect b="2522"/>
          <a:stretch/>
        </p:blipFill>
        <p:spPr>
          <a:xfrm>
            <a:off x="0" y="0"/>
            <a:ext cx="9144000" cy="5949280"/>
          </a:xfrm>
          <a:prstGeom prst="rect">
            <a:avLst/>
          </a:prstGeom>
        </p:spPr>
      </p:pic>
      <p:sp>
        <p:nvSpPr>
          <p:cNvPr id="19" name="Rectangle 18"/>
          <p:cNvSpPr/>
          <p:nvPr/>
        </p:nvSpPr>
        <p:spPr>
          <a:xfrm>
            <a:off x="7274416" y="6145722"/>
            <a:ext cx="1889956" cy="725125"/>
          </a:xfrm>
          <a:prstGeom prst="rect">
            <a:avLst/>
          </a:prstGeom>
          <a:solidFill>
            <a:srgbClr val="FFFFFF"/>
          </a:soli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30"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endParaRPr lang="fr-FR" altLang="fr-FR" sz="1000" dirty="0">
              <a:solidFill>
                <a:srgbClr val="979797"/>
              </a:solidFill>
              <a:cs typeface="Arial" pitchFamily="34" charset="0"/>
            </a:endParaRPr>
          </a:p>
        </p:txBody>
      </p:sp>
      <p:sp>
        <p:nvSpPr>
          <p:cNvPr id="31" name="Text Box 4"/>
          <p:cNvSpPr txBox="1">
            <a:spLocks noChangeArrowheads="1"/>
          </p:cNvSpPr>
          <p:nvPr/>
        </p:nvSpPr>
        <p:spPr bwMode="auto">
          <a:xfrm>
            <a:off x="167697" y="476672"/>
            <a:ext cx="3813374" cy="5324817"/>
          </a:xfrm>
          <a:prstGeom prst="rect">
            <a:avLst/>
          </a:prstGeom>
          <a:solidFill>
            <a:srgbClr val="FFFFFF">
              <a:alpha val="81176"/>
            </a:srgbClr>
          </a:solidFill>
          <a:ln>
            <a:noFill/>
          </a:ln>
        </p:spPr>
        <p:txBody>
          <a:bodyPr lIns="18000" rIns="18000" anchor="ct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50000"/>
              </a:spcBef>
              <a:spcAft>
                <a:spcPct val="0"/>
              </a:spcAft>
              <a:buClrTx/>
              <a:buSzTx/>
              <a:buFontTx/>
              <a:buNone/>
            </a:pPr>
            <a:endParaRPr lang="fr-FR" altLang="fr-FR" sz="900" b="1" dirty="0">
              <a:cs typeface="Times" pitchFamily="18" charset="0"/>
            </a:endParaRPr>
          </a:p>
        </p:txBody>
      </p:sp>
      <p:sp>
        <p:nvSpPr>
          <p:cNvPr id="32" name="Rectangle 3"/>
          <p:cNvSpPr>
            <a:spLocks noChangeArrowheads="1"/>
          </p:cNvSpPr>
          <p:nvPr/>
        </p:nvSpPr>
        <p:spPr bwMode="auto">
          <a:xfrm>
            <a:off x="6013450" y="3933056"/>
            <a:ext cx="2879725" cy="1800200"/>
          </a:xfrm>
          <a:prstGeom prst="rect">
            <a:avLst/>
          </a:prstGeom>
          <a:solidFill>
            <a:srgbClr val="FFFFFF">
              <a:alpha val="71000"/>
            </a:srgbClr>
          </a:solidFill>
          <a:ln w="9525" algn="ctr">
            <a:noFill/>
            <a:miter lim="800000"/>
            <a:headEnd/>
            <a:tailEnd/>
          </a:ln>
        </p:spPr>
        <p:txBody>
          <a:bodyPr lIns="0" rIns="18000" anchor="ctr"/>
          <a:lstStyle/>
          <a:p>
            <a:pPr marL="0" marR="0" lvl="0" indent="0" algn="ctr" defTabSz="914400" eaLnBrk="1" fontAlgn="base" latinLnBrk="0" hangingPunct="1">
              <a:lnSpc>
                <a:spcPts val="1100"/>
              </a:lnSpc>
              <a:spcBef>
                <a:spcPct val="50000"/>
              </a:spcBef>
              <a:spcAft>
                <a:spcPct val="0"/>
              </a:spcAft>
              <a:buClr>
                <a:srgbClr val="64A8D7"/>
              </a:buClr>
              <a:buSzTx/>
              <a:buFont typeface="Wingdings" pitchFamily="2" charset="2"/>
              <a:buNone/>
              <a:tabLst/>
              <a:defRPr/>
            </a:pPr>
            <a:r>
              <a:rPr kumimoji="0" lang="fr-FR" sz="900" b="1" i="0" u="none" strike="noStrike" kern="0" cap="none" spc="0" normalizeH="0" baseline="0" noProof="0" dirty="0">
                <a:ln>
                  <a:noFill/>
                </a:ln>
                <a:solidFill>
                  <a:srgbClr val="C00000"/>
                </a:solidFill>
                <a:effectLst/>
                <a:uLnTx/>
                <a:uFillTx/>
                <a:latin typeface="Helvetica"/>
                <a:cs typeface="Calibri" panose="020F0502020204030204" pitchFamily="34" charset="0"/>
              </a:rPr>
              <a:t>Document à usage strictement interne</a:t>
            </a: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1100"/>
              </a:lnSpc>
              <a:spcBef>
                <a:spcPct val="50000"/>
              </a:spcBef>
              <a:spcAft>
                <a:spcPct val="0"/>
              </a:spcAft>
              <a:buClr>
                <a:srgbClr val="64A8D7"/>
              </a:buClr>
              <a:buSzTx/>
              <a:buFont typeface="Wingdings" pitchFamily="2" charset="2"/>
              <a:buNone/>
              <a:tabLst/>
              <a:defRPr/>
            </a:pPr>
            <a:r>
              <a:rPr kumimoji="0" lang="fr-FR" sz="900" b="1" i="0" u="none" strike="noStrike" kern="0" cap="none" spc="0" normalizeH="0" baseline="0" noProof="0" dirty="0">
                <a:ln>
                  <a:noFill/>
                </a:ln>
                <a:solidFill>
                  <a:srgbClr val="C00000"/>
                </a:solidFill>
                <a:effectLst/>
                <a:uLnTx/>
                <a:uFillTx/>
                <a:latin typeface="Helvetica"/>
                <a:cs typeface="Calibri" panose="020F0502020204030204" pitchFamily="34" charset="0"/>
              </a:rPr>
              <a:t>NE PAS REMETTRE AUX CLIENTS</a:t>
            </a: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Cette présentation est sans valeur contractuelle et ne constitue pas un conseil en investissement</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50" normalizeH="0" baseline="0" noProof="0" dirty="0">
                <a:ln>
                  <a:noFill/>
                </a:ln>
                <a:solidFill>
                  <a:srgbClr val="C00000"/>
                </a:solidFill>
                <a:effectLst/>
                <a:uLnTx/>
                <a:uFillTx/>
                <a:latin typeface="Helvetica"/>
                <a:cs typeface="Calibri" panose="020F0502020204030204" pitchFamily="34" charset="0"/>
              </a:rPr>
              <a:t>Toute modification de ce document par un établissement sans l’accord de BPCE et de Natixis sera de la responsabilité de cet établissement</a:t>
            </a:r>
          </a:p>
        </p:txBody>
      </p:sp>
      <p:sp>
        <p:nvSpPr>
          <p:cNvPr id="33" name="Text Box 8"/>
          <p:cNvSpPr txBox="1">
            <a:spLocks noChangeArrowheads="1"/>
          </p:cNvSpPr>
          <p:nvPr/>
        </p:nvSpPr>
        <p:spPr bwMode="auto">
          <a:xfrm>
            <a:off x="258357" y="4807599"/>
            <a:ext cx="27447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rIns="18000"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base">
              <a:spcBef>
                <a:spcPct val="50000"/>
              </a:spcBef>
              <a:spcAft>
                <a:spcPct val="0"/>
              </a:spcAft>
              <a:defRPr/>
            </a:pPr>
            <a:r>
              <a:rPr lang="fr-FR" sz="900" b="1" dirty="0">
                <a:solidFill>
                  <a:srgbClr val="4F504F"/>
                </a:solidFill>
                <a:latin typeface="Helvetica"/>
                <a:cs typeface="Times" pitchFamily="18" charset="0"/>
              </a:rPr>
              <a:t>Votre contact Banque de la Grande Clientèle</a:t>
            </a:r>
          </a:p>
          <a:p>
            <a:pPr fontAlgn="base">
              <a:spcBef>
                <a:spcPct val="50000"/>
              </a:spcBef>
              <a:spcAft>
                <a:spcPct val="0"/>
              </a:spcAft>
              <a:defRPr/>
            </a:pPr>
            <a:r>
              <a:rPr lang="fr-FR" sz="900" dirty="0">
                <a:latin typeface="Helvetica"/>
                <a:cs typeface="Times" pitchFamily="18" charset="0"/>
              </a:rPr>
              <a:t>animation@natixis.com</a:t>
            </a:r>
          </a:p>
          <a:p>
            <a:pPr fontAlgn="base">
              <a:spcBef>
                <a:spcPct val="50000"/>
              </a:spcBef>
              <a:spcAft>
                <a:spcPct val="0"/>
              </a:spcAft>
              <a:defRPr/>
            </a:pPr>
            <a:r>
              <a:rPr lang="fr-FR" sz="800" dirty="0">
                <a:latin typeface="Helvetica"/>
                <a:cs typeface="Times" pitchFamily="18" charset="0"/>
              </a:rPr>
              <a:t>01.58.55.92.98</a:t>
            </a:r>
          </a:p>
        </p:txBody>
      </p:sp>
      <p:sp>
        <p:nvSpPr>
          <p:cNvPr id="34" name="ZoneTexte 33"/>
          <p:cNvSpPr txBox="1"/>
          <p:nvPr/>
        </p:nvSpPr>
        <p:spPr>
          <a:xfrm>
            <a:off x="219109" y="2518568"/>
            <a:ext cx="3761962" cy="1869743"/>
          </a:xfrm>
          <a:prstGeom prst="rect">
            <a:avLst/>
          </a:prstGeom>
          <a:noFill/>
        </p:spPr>
        <p:txBody>
          <a:bodyPr wrap="square" rtlCol="0">
            <a:spAutoFit/>
          </a:bodyPr>
          <a:lstStyle/>
          <a:p>
            <a:pPr algn="just" fontAlgn="base">
              <a:spcBef>
                <a:spcPct val="0"/>
              </a:spcBef>
              <a:spcAft>
                <a:spcPct val="0"/>
              </a:spcAft>
            </a:pPr>
            <a:r>
              <a:rPr lang="fr-FR" sz="1050" b="1" dirty="0">
                <a:solidFill>
                  <a:srgbClr val="CDCECC">
                    <a:lumMod val="25000"/>
                  </a:srgbClr>
                </a:solidFill>
                <a:latin typeface="Helvetica"/>
                <a:cs typeface="Arial" pitchFamily="34" charset="0"/>
              </a:rPr>
              <a:t>Instrument Financier de droit français à capital protégé à 90%* à l’échéance, risque de perte en capital de 10%* à l’échéance</a:t>
            </a:r>
          </a:p>
          <a:p>
            <a:pPr algn="just" fontAlgn="base">
              <a:spcBef>
                <a:spcPct val="0"/>
              </a:spcBef>
              <a:spcAft>
                <a:spcPct val="0"/>
              </a:spcAft>
            </a:pPr>
            <a:r>
              <a:rPr lang="fr-FR" sz="1050" dirty="0">
                <a:solidFill>
                  <a:srgbClr val="CDCECC">
                    <a:lumMod val="25000"/>
                  </a:srgbClr>
                </a:solidFill>
                <a:latin typeface="Helvetica"/>
                <a:cs typeface="Arial" pitchFamily="34" charset="0"/>
              </a:rPr>
              <a:t>Emetteur : Natixis</a:t>
            </a:r>
          </a:p>
          <a:p>
            <a:pPr algn="just" fontAlgn="base">
              <a:spcBef>
                <a:spcPct val="0"/>
              </a:spcBef>
              <a:spcAft>
                <a:spcPct val="0"/>
              </a:spcAft>
            </a:pPr>
            <a:r>
              <a:rPr lang="fr-FR" sz="1050" b="1" dirty="0">
                <a:solidFill>
                  <a:srgbClr val="CDCECC">
                    <a:lumMod val="25000"/>
                  </a:srgbClr>
                </a:solidFill>
                <a:latin typeface="Helvetica"/>
                <a:cs typeface="Arial" pitchFamily="34" charset="0"/>
              </a:rPr>
              <a:t>Durée maximale de l’investissement conseillée : 10 ans </a:t>
            </a:r>
            <a:r>
              <a:rPr lang="fr-FR" sz="1050" dirty="0">
                <a:solidFill>
                  <a:srgbClr val="CDCECC">
                    <a:lumMod val="25000"/>
                  </a:srgbClr>
                </a:solidFill>
                <a:latin typeface="Helvetica"/>
                <a:cs typeface="Arial" pitchFamily="34" charset="0"/>
              </a:rPr>
              <a:t>(à partir de la Date de Détermination Initiale et en l’absence d’un remboursement automatique anticipé)</a:t>
            </a:r>
            <a:endParaRPr lang="fr-FR" sz="1050" b="1" dirty="0">
              <a:solidFill>
                <a:srgbClr val="CDCECC">
                  <a:lumMod val="25000"/>
                </a:srgbClr>
              </a:solidFill>
              <a:latin typeface="Helvetica"/>
              <a:cs typeface="Arial" pitchFamily="34" charset="0"/>
            </a:endParaRPr>
          </a:p>
          <a:p>
            <a:pPr algn="just" fontAlgn="base">
              <a:spcBef>
                <a:spcPct val="0"/>
              </a:spcBef>
              <a:spcAft>
                <a:spcPct val="0"/>
              </a:spcAft>
            </a:pPr>
            <a:r>
              <a:rPr lang="fr-FR" sz="1050" b="1" dirty="0">
                <a:solidFill>
                  <a:srgbClr val="CDCECC">
                    <a:lumMod val="25000"/>
                  </a:srgbClr>
                </a:solidFill>
                <a:latin typeface="Helvetica"/>
                <a:cs typeface="Arial" pitchFamily="34" charset="0"/>
              </a:rPr>
              <a:t>Eligibilité : </a:t>
            </a:r>
            <a:r>
              <a:rPr lang="fr-FR" sz="1050" dirty="0">
                <a:solidFill>
                  <a:srgbClr val="CDCECC">
                    <a:lumMod val="25000"/>
                  </a:srgbClr>
                </a:solidFill>
                <a:latin typeface="Helvetica"/>
                <a:cs typeface="Arial" pitchFamily="34" charset="0"/>
              </a:rPr>
              <a:t>Contrats d’assurance vie et de capitalisation en unités de compte, comptes-titres ordinaires</a:t>
            </a:r>
          </a:p>
          <a:p>
            <a:pPr fontAlgn="base">
              <a:spcBef>
                <a:spcPct val="0"/>
              </a:spcBef>
              <a:spcAft>
                <a:spcPct val="0"/>
              </a:spcAft>
            </a:pPr>
            <a:r>
              <a:rPr lang="fr-FR" sz="1050" b="1" dirty="0">
                <a:solidFill>
                  <a:srgbClr val="CDCECC">
                    <a:lumMod val="25000"/>
                  </a:srgbClr>
                </a:solidFill>
                <a:latin typeface="Helvetica"/>
                <a:cs typeface="Arial" pitchFamily="34" charset="0"/>
              </a:rPr>
              <a:t>Période de souscription : du 8 avril au 7 août 2020</a:t>
            </a:r>
          </a:p>
          <a:p>
            <a:pPr fontAlgn="base">
              <a:spcBef>
                <a:spcPct val="0"/>
              </a:spcBef>
              <a:spcAft>
                <a:spcPct val="0"/>
              </a:spcAft>
            </a:pPr>
            <a:r>
              <a:rPr lang="fr-FR" sz="1050" dirty="0">
                <a:solidFill>
                  <a:srgbClr val="CDCECC">
                    <a:lumMod val="25000"/>
                  </a:srgbClr>
                </a:solidFill>
                <a:latin typeface="Helvetica"/>
                <a:cs typeface="Arial" pitchFamily="34" charset="0"/>
              </a:rPr>
              <a:t>Code ISIN :</a:t>
            </a:r>
            <a:r>
              <a:rPr lang="fr-FR" sz="1050" dirty="0">
                <a:latin typeface="Helvetica"/>
                <a:cs typeface="Arial" pitchFamily="34" charset="0"/>
              </a:rPr>
              <a:t> </a:t>
            </a:r>
            <a:r>
              <a:rPr lang="fr-FR" sz="1050" b="1" dirty="0">
                <a:solidFill>
                  <a:srgbClr val="CDCECC">
                    <a:lumMod val="25000"/>
                  </a:srgbClr>
                </a:solidFill>
                <a:latin typeface="Helvetica"/>
                <a:cs typeface="Arial" pitchFamily="34" charset="0"/>
              </a:rPr>
              <a:t>FR0013495249</a:t>
            </a:r>
          </a:p>
        </p:txBody>
      </p:sp>
      <p:sp>
        <p:nvSpPr>
          <p:cNvPr id="35" name="ZoneTexte 34"/>
          <p:cNvSpPr txBox="1"/>
          <p:nvPr/>
        </p:nvSpPr>
        <p:spPr>
          <a:xfrm>
            <a:off x="424215" y="1099946"/>
            <a:ext cx="3351749" cy="1323439"/>
          </a:xfrm>
          <a:prstGeom prst="rect">
            <a:avLst/>
          </a:prstGeom>
          <a:noFill/>
        </p:spPr>
        <p:txBody>
          <a:bodyPr wrap="square" rtlCol="0">
            <a:spAutoFit/>
          </a:bodyPr>
          <a:lstStyle/>
          <a:p>
            <a:pPr algn="ctr" fontAlgn="base">
              <a:spcBef>
                <a:spcPct val="0"/>
              </a:spcBef>
              <a:spcAft>
                <a:spcPct val="0"/>
              </a:spcAft>
            </a:pPr>
            <a:r>
              <a:rPr lang="fr-FR" sz="4000" b="1" dirty="0">
                <a:solidFill>
                  <a:srgbClr val="C00000"/>
                </a:solidFill>
                <a:latin typeface="Helvetica"/>
                <a:ea typeface="Batang" panose="02030600000101010101" pitchFamily="18" charset="-127"/>
                <a:cs typeface="Arial Unicode MS" panose="020B0604020202020204" pitchFamily="34" charset="-128"/>
              </a:rPr>
              <a:t>NYMPHÉA</a:t>
            </a:r>
          </a:p>
          <a:p>
            <a:pPr algn="ctr" fontAlgn="base">
              <a:spcBef>
                <a:spcPct val="0"/>
              </a:spcBef>
              <a:spcAft>
                <a:spcPct val="0"/>
              </a:spcAft>
            </a:pPr>
            <a:r>
              <a:rPr lang="fr-FR" sz="4000" b="1" dirty="0">
                <a:solidFill>
                  <a:srgbClr val="C00000"/>
                </a:solidFill>
                <a:latin typeface="Helvetica"/>
                <a:ea typeface="Batang" panose="02030600000101010101" pitchFamily="18" charset="-127"/>
                <a:cs typeface="Arial Unicode MS" panose="020B0604020202020204" pitchFamily="34" charset="-128"/>
              </a:rPr>
              <a:t>AVRIL 2030</a:t>
            </a:r>
            <a:endParaRPr lang="fr-FR" sz="2000" dirty="0">
              <a:solidFill>
                <a:srgbClr val="CDCECC">
                  <a:lumMod val="50000"/>
                </a:srgbClr>
              </a:solidFill>
              <a:latin typeface="Helvetica"/>
              <a:ea typeface="Batang" panose="02030600000101010101" pitchFamily="18" charset="-127"/>
              <a:cs typeface="Arial Unicode MS" panose="020B0604020202020204" pitchFamily="34" charset="-128"/>
            </a:endParaRPr>
          </a:p>
        </p:txBody>
      </p:sp>
      <p:sp>
        <p:nvSpPr>
          <p:cNvPr id="36" name="ZoneTexte 35"/>
          <p:cNvSpPr txBox="1"/>
          <p:nvPr/>
        </p:nvSpPr>
        <p:spPr>
          <a:xfrm>
            <a:off x="219109" y="6057191"/>
            <a:ext cx="7197749" cy="646331"/>
          </a:xfrm>
          <a:prstGeom prst="rect">
            <a:avLst/>
          </a:prstGeom>
          <a:solidFill>
            <a:srgbClr val="FFFFFF">
              <a:alpha val="69804"/>
            </a:srgbClr>
          </a:solidFill>
        </p:spPr>
        <p:txBody>
          <a:bodyPr wrap="square" rtlCol="0">
            <a:spAutoFit/>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fr-FR" sz="900" b="0" i="1" u="none" strike="noStrike" kern="0" cap="none" spc="0" normalizeH="0" baseline="0" noProof="0" dirty="0">
                <a:ln>
                  <a:noFill/>
                </a:ln>
                <a:solidFill>
                  <a:srgbClr val="000000"/>
                </a:solidFill>
                <a:effectLst/>
                <a:uLnTx/>
                <a:uFillTx/>
                <a:cs typeface="Calibri" panose="020F0502020204030204" pitchFamily="34" charset="0"/>
              </a:rPr>
              <a:t>La rédaction du document a été achevée le 24/03/2020</a:t>
            </a:r>
            <a:endParaRPr kumimoji="0" lang="fr-FR" sz="900" b="0" i="1" u="none" strike="noStrike" kern="0" cap="none" spc="0" normalizeH="0" baseline="0" noProof="0" dirty="0">
              <a:ln>
                <a:noFill/>
              </a:ln>
              <a:effectLst/>
              <a:highlight>
                <a:srgbClr val="FFFF00"/>
              </a:highlight>
              <a:uLnTx/>
              <a:uFillTx/>
              <a:cs typeface="Calibri" panose="020F0502020204030204" pitchFamily="34" charset="0"/>
            </a:endParaRPr>
          </a:p>
          <a:p>
            <a:pPr lvl="0" algn="just" fontAlgn="base">
              <a:spcBef>
                <a:spcPct val="0"/>
              </a:spcBef>
              <a:spcAft>
                <a:spcPct val="0"/>
              </a:spcAft>
              <a:defRPr/>
            </a:pPr>
            <a:r>
              <a:rPr kumimoji="0" lang="fr-FR" altLang="fr-FR" sz="900" b="0" i="1" u="none" strike="noStrike" kern="0" cap="none" spc="0" normalizeH="0" baseline="0" noProof="0" dirty="0">
                <a:ln>
                  <a:noFill/>
                </a:ln>
                <a:solidFill>
                  <a:srgbClr val="000000"/>
                </a:solidFill>
                <a:effectLst/>
                <a:uLnTx/>
                <a:uFillTx/>
                <a:cs typeface="Calibri" panose="020F0502020204030204" pitchFamily="34" charset="0"/>
              </a:rPr>
              <a:t>* </a:t>
            </a:r>
            <a:r>
              <a:rPr lang="fr-FR" sz="900" i="1" kern="0" dirty="0">
                <a:solidFill>
                  <a:srgbClr val="000000"/>
                </a:solidFill>
                <a:cs typeface="Calibri" panose="020F0502020204030204" pitchFamily="34" charset="0"/>
              </a:rPr>
              <a:t>Hors frais applicables au cadre d'investissement (notamment hors droits de garde dans le cadre d'un compte-titres ordinaire) </a:t>
            </a:r>
            <a:r>
              <a:rPr kumimoji="0" lang="fr-FR" altLang="fr-FR" sz="900" b="0" i="1" u="none" strike="noStrike" kern="0" cap="none" spc="0" normalizeH="0" baseline="0" noProof="0" dirty="0">
                <a:ln>
                  <a:noFill/>
                </a:ln>
                <a:solidFill>
                  <a:srgbClr val="000000"/>
                </a:solidFill>
                <a:effectLst/>
                <a:uLnTx/>
                <a:uFillTx/>
                <a:cs typeface="Calibri" panose="020F0502020204030204" pitchFamily="34" charset="0"/>
              </a:rPr>
              <a:t>et le cas échéant ceux liés aux versements/ aux arbitrages ou aux garanties de prévoyance, notamment dans le cadre d’un contrat d’assurance vie ou de capitalisation et hors fiscalité et prélèvements sociaux applicables.</a:t>
            </a:r>
          </a:p>
        </p:txBody>
      </p:sp>
      <p:pic>
        <p:nvPicPr>
          <p:cNvPr id="2" name="Image 1"/>
          <p:cNvPicPr>
            <a:picLocks noChangeAspect="1"/>
          </p:cNvPicPr>
          <p:nvPr/>
        </p:nvPicPr>
        <p:blipFill>
          <a:blip r:embed="rId3"/>
          <a:stretch>
            <a:fillRect/>
          </a:stretch>
        </p:blipFill>
        <p:spPr>
          <a:xfrm>
            <a:off x="7547524" y="6370638"/>
            <a:ext cx="1504950" cy="523875"/>
          </a:xfrm>
          <a:prstGeom prst="rect">
            <a:avLst/>
          </a:prstGeom>
        </p:spPr>
      </p:pic>
      <p:pic>
        <p:nvPicPr>
          <p:cNvPr id="3" name="Image 2"/>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117987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37097" y="5139738"/>
            <a:ext cx="7549703" cy="615325"/>
          </a:xfrm>
          <a:prstGeom prst="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retenir</a:t>
            </a:r>
          </a:p>
        </p:txBody>
      </p:sp>
      <p:sp>
        <p:nvSpPr>
          <p:cNvPr id="4" name="Espace réservé du contenu 5"/>
          <p:cNvSpPr txBox="1">
            <a:spLocks/>
          </p:cNvSpPr>
          <p:nvPr/>
        </p:nvSpPr>
        <p:spPr bwMode="auto">
          <a:xfrm>
            <a:off x="457200" y="1428750"/>
            <a:ext cx="8229600" cy="31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altLang="fr-FR" sz="1500" b="1" i="0" u="none" strike="noStrike" kern="0" cap="none" spc="0" normalizeH="0" baseline="0" noProof="0" dirty="0">
                <a:ln>
                  <a:noFill/>
                </a:ln>
                <a:solidFill>
                  <a:srgbClr val="C00000"/>
                </a:solidFill>
                <a:effectLst/>
                <a:uLnTx/>
                <a:uFillTx/>
                <a:latin typeface="Helvetica" pitchFamily="34" charset="0"/>
                <a:cs typeface="Helvetica" pitchFamily="34" charset="0"/>
              </a:rPr>
              <a:t>A qui s’adresse ce produit ? </a:t>
            </a:r>
          </a:p>
        </p:txBody>
      </p:sp>
      <p:sp>
        <p:nvSpPr>
          <p:cNvPr id="5" name="Espace réservé du contenu 5"/>
          <p:cNvSpPr txBox="1">
            <a:spLocks/>
          </p:cNvSpPr>
          <p:nvPr/>
        </p:nvSpPr>
        <p:spPr bwMode="auto">
          <a:xfrm>
            <a:off x="334665" y="1745382"/>
            <a:ext cx="8413799" cy="389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Nymphéa Avril 2030 </a:t>
            </a:r>
            <a:r>
              <a:rPr lang="fr-FR" altLang="fr-FR" sz="1050" dirty="0">
                <a:solidFill>
                  <a:schemeClr val="tx1"/>
                </a:solidFill>
                <a:latin typeface="Helvetica" pitchFamily="34" charset="0"/>
                <a:cs typeface="Helvetica" pitchFamily="34" charset="0"/>
              </a:rPr>
              <a:t>est commercialisé</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pour le marché des particuliers,</a:t>
            </a:r>
            <a:endParaRPr lang="fr-FR" altLang="fr-FR" sz="1050" b="1" dirty="0">
              <a:solidFill>
                <a:schemeClr val="tx1"/>
              </a:solidFill>
              <a:latin typeface="Helvetica" pitchFamily="34" charset="0"/>
              <a:cs typeface="Helvetica" pitchFamily="34" charset="0"/>
            </a:endParaRP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pour le marché des personnes morales, auprès des sociétés patrimoniales uniquement.</a:t>
            </a:r>
            <a:endParaRPr lang="fr-FR" altLang="fr-FR" sz="1050" b="1"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D’une </a:t>
            </a:r>
            <a:r>
              <a:rPr lang="fr-FR" altLang="fr-FR" sz="1050" b="1" dirty="0">
                <a:solidFill>
                  <a:schemeClr val="tx1"/>
                </a:solidFill>
                <a:latin typeface="Helvetica" pitchFamily="34" charset="0"/>
                <a:cs typeface="Helvetica" pitchFamily="34" charset="0"/>
              </a:rPr>
              <a:t>maturité de 10 ans</a:t>
            </a:r>
            <a:r>
              <a:rPr lang="fr-FR" altLang="fr-FR" sz="1050" dirty="0">
                <a:solidFill>
                  <a:schemeClr val="tx1"/>
                </a:solidFill>
                <a:latin typeface="Helvetica" pitchFamily="34" charset="0"/>
                <a:cs typeface="Helvetica" pitchFamily="34" charset="0"/>
              </a:rPr>
              <a:t>, il s’adresse à des clients recherchant :</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 diversification de leurs actifs tout en disposant d’une </a:t>
            </a:r>
            <a:r>
              <a:rPr lang="fr-FR" altLang="fr-FR" sz="1050" b="1" dirty="0">
                <a:solidFill>
                  <a:schemeClr val="tx1"/>
                </a:solidFill>
                <a:latin typeface="Helvetica" pitchFamily="34" charset="0"/>
                <a:cs typeface="Helvetica" pitchFamily="34" charset="0"/>
              </a:rPr>
              <a:t>protection de capital à 90% à l’échéance (5 avril 2030), en contrepartie d’un risque de perte en capital de 10% maximum à l’échéance</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a:t>
            </a:r>
            <a:r>
              <a:rPr lang="fr-FR" altLang="fr-FR" sz="1050" b="1" dirty="0">
                <a:solidFill>
                  <a:schemeClr val="tx1"/>
                </a:solidFill>
                <a:latin typeface="Helvetica" pitchFamily="34" charset="0"/>
                <a:cs typeface="Helvetica" pitchFamily="34" charset="0"/>
              </a:rPr>
              <a:t> possibilité de réaliser une plus-value à mi-parcours, </a:t>
            </a:r>
            <a:r>
              <a:rPr lang="fr-FR" altLang="fr-FR" sz="1050" dirty="0">
                <a:solidFill>
                  <a:schemeClr val="tx1"/>
                </a:solidFill>
                <a:latin typeface="Helvetica" pitchFamily="34" charset="0"/>
                <a:cs typeface="Helvetica" pitchFamily="34" charset="0"/>
              </a:rPr>
              <a:t>en cas d’activation du remboursement automatique anticipé,</a:t>
            </a:r>
            <a:endParaRPr lang="fr-FR" altLang="fr-FR" sz="1050" b="1" dirty="0">
              <a:solidFill>
                <a:schemeClr val="tx1"/>
              </a:solidFill>
              <a:latin typeface="Helvetica" pitchFamily="34" charset="0"/>
              <a:cs typeface="Helvetica" pitchFamily="34" charset="0"/>
            </a:endParaRP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 </a:t>
            </a:r>
            <a:r>
              <a:rPr lang="fr-FR" altLang="fr-FR" sz="1050" b="1" dirty="0">
                <a:solidFill>
                  <a:schemeClr val="tx1"/>
                </a:solidFill>
                <a:latin typeface="Helvetica" pitchFamily="34" charset="0"/>
                <a:cs typeface="Helvetica" pitchFamily="34" charset="0"/>
              </a:rPr>
              <a:t>valorisation sur le long terme de leur épargne</a:t>
            </a:r>
            <a:r>
              <a:rPr lang="fr-FR" altLang="fr-FR" sz="1050" dirty="0">
                <a:solidFill>
                  <a:schemeClr val="tx1"/>
                </a:solidFill>
                <a:latin typeface="Helvetica" pitchFamily="34" charset="0"/>
                <a:cs typeface="Helvetica" pitchFamily="34" charset="0"/>
              </a:rPr>
              <a:t>, avec la possibilité de bénéficier de la performance finale de l’indice Euronext</a:t>
            </a:r>
            <a:r>
              <a:rPr lang="fr-FR" sz="1050" baseline="30000" dirty="0"/>
              <a:t>®</a:t>
            </a:r>
            <a:r>
              <a:rPr lang="fr-FR" altLang="fr-FR" sz="1050" dirty="0">
                <a:solidFill>
                  <a:schemeClr val="tx1"/>
                </a:solidFill>
                <a:latin typeface="Helvetica" pitchFamily="34" charset="0"/>
                <a:cs typeface="Helvetica" pitchFamily="34" charset="0"/>
              </a:rPr>
              <a:t> Climate Objective 50 Euro Equal Weight Decrement 5%.</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Profil d’investisseur  : C1 minimum / débutant</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Niveau de risque : R1 minimum</a:t>
            </a: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Il convient de s’assurer auprès du client que la souscription à Nymphéa Avril 2030 est en adéquation avec ses besoins, ses objectifs, son appétence aux risques, ses exigences, sa situation financière et son horizon de placement. </a:t>
            </a:r>
            <a:r>
              <a:rPr lang="fr-FR" altLang="fr-FR" sz="1050" dirty="0">
                <a:solidFill>
                  <a:schemeClr val="tx1"/>
                </a:solidFill>
                <a:latin typeface="Helvetica" pitchFamily="34" charset="0"/>
                <a:cs typeface="Times New Roman" pitchFamily="18" charset="0"/>
              </a:rPr>
              <a:t>Il convient de tenir compte de la connaissance et de l’expérience en matière financière et de l’appétence aux risques du client ainsi que de </a:t>
            </a:r>
            <a:r>
              <a:rPr lang="fr-FR" altLang="fr-FR" sz="1050" dirty="0">
                <a:solidFill>
                  <a:schemeClr val="tx1"/>
                </a:solidFill>
                <a:latin typeface="Helvetica" pitchFamily="34" charset="0"/>
                <a:cs typeface="Helvetica" pitchFamily="34" charset="0"/>
              </a:rPr>
              <a:t>sa capacité de subir des pertes</a:t>
            </a:r>
            <a:r>
              <a:rPr lang="fr-FR" altLang="fr-FR" sz="1050" dirty="0">
                <a:solidFill>
                  <a:schemeClr val="tx1"/>
                </a:solidFill>
                <a:latin typeface="Helvetica" pitchFamily="34" charset="0"/>
                <a:cs typeface="Times New Roman" pitchFamily="18" charset="0"/>
              </a:rPr>
              <a:t>. </a:t>
            </a: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Nymphéa Avril 2030 </a:t>
            </a:r>
            <a:r>
              <a:rPr lang="fr-FR" altLang="fr-FR" sz="1050" b="1" dirty="0">
                <a:solidFill>
                  <a:schemeClr val="tx1"/>
                </a:solidFill>
                <a:latin typeface="Helvetica" pitchFamily="34" charset="0"/>
                <a:cs typeface="Helvetica" pitchFamily="34" charset="0"/>
              </a:rPr>
              <a:t>s’adresse aux investisseurs qui n’ont pas besoin de leurs liquidités jusqu’à la maturité </a:t>
            </a:r>
            <a:r>
              <a:rPr lang="fr-FR" altLang="fr-FR" sz="1050" dirty="0">
                <a:solidFill>
                  <a:schemeClr val="tx1"/>
                </a:solidFill>
                <a:latin typeface="Helvetica" pitchFamily="34" charset="0"/>
                <a:cs typeface="Helvetica" pitchFamily="34" charset="0"/>
              </a:rPr>
              <a:t>- prévoir la possibilité d’une immobilisation des sommes investies durant 10 ans à compter de la date de début de la période de commercialisation. </a:t>
            </a:r>
            <a:r>
              <a:rPr lang="fr-FR" altLang="fr-FR" sz="1050" b="1" dirty="0">
                <a:solidFill>
                  <a:schemeClr val="tx1"/>
                </a:solidFill>
                <a:latin typeface="Helvetica" pitchFamily="34" charset="0"/>
                <a:cs typeface="Helvetica" pitchFamily="34" charset="0"/>
              </a:rPr>
              <a:t>En effet, en cas de sortie anticipée avant l’échéance, il existe un risque de perte en capital non mesurable a priori et pouvant être totale. </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Point d’attention : La durée de placement de ce produit  étant de 10 ans, ce produit financier doit être proposé à des clients dont l'âge est compatible avec la date d'échéance prévue.</a:t>
            </a:r>
          </a:p>
          <a:p>
            <a:pPr marL="457200" lvl="1" indent="0" algn="just">
              <a:buClr>
                <a:schemeClr val="accent6">
                  <a:lumMod val="50000"/>
                </a:schemeClr>
              </a:buClr>
              <a:buFont typeface="Arial" pitchFamily="34" charset="0"/>
              <a:buNone/>
              <a:defRPr/>
            </a:pPr>
            <a:r>
              <a:rPr lang="fr-FR" altLang="fr-FR" sz="1050" b="1" dirty="0">
                <a:solidFill>
                  <a:schemeClr val="tx1"/>
                </a:solidFill>
                <a:latin typeface="Helvetica" pitchFamily="34" charset="0"/>
                <a:cs typeface="Helvetica" pitchFamily="34" charset="0"/>
              </a:rPr>
              <a:t>          Il n’est pas recommandé de commercialiser ce produit à des clients âgés de 80 ans et plus.</a:t>
            </a:r>
          </a:p>
        </p:txBody>
      </p:sp>
      <p:sp>
        <p:nvSpPr>
          <p:cNvPr id="6" name="Rectangle 14"/>
          <p:cNvSpPr>
            <a:spLocks noChangeArrowheads="1"/>
          </p:cNvSpPr>
          <p:nvPr/>
        </p:nvSpPr>
        <p:spPr bwMode="auto">
          <a:xfrm>
            <a:off x="0" y="5794524"/>
            <a:ext cx="91249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hangingPunct="1">
              <a:spcBef>
                <a:spcPct val="50000"/>
              </a:spcBef>
              <a:buClrTx/>
              <a:buSzTx/>
              <a:buFontTx/>
              <a:buNone/>
            </a:pPr>
            <a:r>
              <a:rPr lang="fr-FR" altLang="fr-FR" sz="800" dirty="0">
                <a:solidFill>
                  <a:srgbClr val="4D4D4D"/>
                </a:solidFill>
                <a:latin typeface="+mn-lt"/>
                <a:cs typeface="Arial" pitchFamily="34" charset="0"/>
              </a:rPr>
              <a:t>Dans l’ensemble de ce kit, le montant de remboursement est calculé sur la base de la Valeur Nominale, </a:t>
            </a:r>
            <a:r>
              <a:rPr lang="fr-FR" sz="800" dirty="0">
                <a:solidFill>
                  <a:srgbClr val="4D4D4D"/>
                </a:solidFill>
                <a:latin typeface="+mn-lt"/>
                <a:cs typeface="Arial" pitchFamily="34" charset="0"/>
              </a:rPr>
              <a:t>hors frais applicables au cadre d'investissement (notamment hors droits de garde dans le cadre d'un compte-titres ordinaire</a:t>
            </a:r>
            <a:r>
              <a:rPr lang="fr-FR" sz="800" i="1" kern="0" dirty="0">
                <a:solidFill>
                  <a:srgbClr val="000000"/>
                </a:solidFill>
                <a:cs typeface="Calibri" panose="020F0502020204030204" pitchFamily="34" charset="0"/>
              </a:rPr>
              <a:t>)</a:t>
            </a:r>
            <a:r>
              <a:rPr lang="fr-FR" altLang="fr-FR" sz="800" dirty="0">
                <a:solidFill>
                  <a:srgbClr val="4D4D4D"/>
                </a:solidFill>
                <a:latin typeface="+mn-lt"/>
                <a:cs typeface="Arial" pitchFamily="34" charset="0"/>
              </a:rPr>
              <a:t> et le cas échéant ceux liés aux versements/ aux arbitrages ou aux garanties de prévoyance, notamment dans le cadre d’un contrat d’assurance vie ou de capitalisation et hors fiscalité et prélèvements sociaux applicables. Les frais liés au cadre d’investissement choisi peuvent avoir un impact sur l’économie générale de l’opération et de ce fait, la performance nette pour l’investisseur peut donc être inférieure à -10%. Les termes « capital » et « capital initial » désignent le montant investi par l’investisseur dans </a:t>
            </a:r>
            <a:r>
              <a:rPr lang="fr-FR" altLang="fr-FR" sz="800" b="1" i="1" dirty="0">
                <a:solidFill>
                  <a:srgbClr val="4D4D4D"/>
                </a:solidFill>
                <a:latin typeface="+mn-lt"/>
                <a:cs typeface="Arial" pitchFamily="34" charset="0"/>
              </a:rPr>
              <a:t>Nymphéa Avril 2030 </a:t>
            </a:r>
            <a:r>
              <a:rPr lang="fr-FR" altLang="fr-FR" sz="800" dirty="0">
                <a:solidFill>
                  <a:srgbClr val="4D4D4D"/>
                </a:solidFill>
                <a:latin typeface="+mn-lt"/>
                <a:cs typeface="Arial" pitchFamily="34" charset="0"/>
              </a:rPr>
              <a:t>dont la Valeur Nominale est fixée à 100 euros. Le remboursement à l’échéance du capital investi est conditionné à l’absence de défaut  ou de mise en résolution de l’émetteur Natixis.</a:t>
            </a:r>
          </a:p>
        </p:txBody>
      </p:sp>
      <p:sp>
        <p:nvSpPr>
          <p:cNvPr id="8" name="Espace réservé du numéro de diapositive 3"/>
          <p:cNvSpPr>
            <a:spLocks noGrp="1"/>
          </p:cNvSpPr>
          <p:nvPr>
            <p:ph type="sldNum" sz="quarter" idx="10"/>
          </p:nvPr>
        </p:nvSpPr>
        <p:spPr bwMode="auto">
          <a:xfrm>
            <a:off x="3505200" y="637063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B8BB43A8-2869-47D2-B7C2-CF41AAF98A79}" type="slidenum">
              <a:rPr lang="fr-FR" altLang="fr-FR" sz="1000" smtClean="0">
                <a:solidFill>
                  <a:srgbClr val="979797"/>
                </a:solidFill>
                <a:cs typeface="Arial" pitchFamily="34" charset="0"/>
              </a:rPr>
              <a:pPr algn="ctr" eaLnBrk="1" hangingPunct="1">
                <a:spcBef>
                  <a:spcPct val="0"/>
                </a:spcBef>
                <a:buClrTx/>
                <a:buSzTx/>
                <a:buFontTx/>
                <a:buNone/>
              </a:pPr>
              <a:t>2</a:t>
            </a:fld>
            <a:endParaRPr lang="fr-FR" altLang="fr-FR" sz="1000" dirty="0">
              <a:solidFill>
                <a:srgbClr val="979797"/>
              </a:solidFill>
              <a:cs typeface="Arial" pitchFamily="34" charset="0"/>
            </a:endParaRPr>
          </a:p>
        </p:txBody>
      </p:sp>
      <p:pic>
        <p:nvPicPr>
          <p:cNvPr id="10" name="Image 9"/>
          <p:cNvPicPr>
            <a:picLocks noChangeAspect="1"/>
          </p:cNvPicPr>
          <p:nvPr/>
        </p:nvPicPr>
        <p:blipFill>
          <a:blip r:embed="rId2"/>
          <a:stretch>
            <a:fillRect/>
          </a:stretch>
        </p:blipFill>
        <p:spPr>
          <a:xfrm>
            <a:off x="7547524" y="6370638"/>
            <a:ext cx="1504950" cy="523875"/>
          </a:xfrm>
          <a:prstGeom prst="rect">
            <a:avLst/>
          </a:prstGeom>
        </p:spPr>
      </p:pic>
      <p:pic>
        <p:nvPicPr>
          <p:cNvPr id="11" name="Image 10"/>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890132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retenir</a:t>
            </a:r>
          </a:p>
        </p:txBody>
      </p:sp>
      <p:sp>
        <p:nvSpPr>
          <p:cNvPr id="5" name="Espace réservé du contenu 5"/>
          <p:cNvSpPr txBox="1">
            <a:spLocks/>
          </p:cNvSpPr>
          <p:nvPr/>
        </p:nvSpPr>
        <p:spPr bwMode="auto">
          <a:xfrm>
            <a:off x="334665" y="1916832"/>
            <a:ext cx="8352135" cy="3721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Nymphéa Avril 2030 </a:t>
            </a:r>
            <a:r>
              <a:rPr lang="fr-FR" altLang="fr-FR" sz="1050" dirty="0">
                <a:solidFill>
                  <a:schemeClr val="tx1"/>
                </a:solidFill>
                <a:latin typeface="Helvetica" pitchFamily="34" charset="0"/>
                <a:cs typeface="Helvetica" pitchFamily="34" charset="0"/>
              </a:rPr>
              <a:t>ne </a:t>
            </a:r>
            <a:r>
              <a:rPr lang="fr-FR" sz="1050" dirty="0">
                <a:solidFill>
                  <a:schemeClr val="tx1"/>
                </a:solidFill>
                <a:latin typeface="Helvetica" pitchFamily="34" charset="0"/>
                <a:cs typeface="Helvetica" pitchFamily="34" charset="0"/>
              </a:rPr>
              <a:t>peut être distribué directement ou indirectement à des citoyens ou résidents des États-Unis.</a:t>
            </a: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Il est rappelé que le conseiller doit indiquer au client, dans le cadre du conseil, que l'établissement propose des produits ou des services en qualité de prestataire non-indépendant, à partir d’une analyse d’une gamme issue du catalogue de produits et services des entités du groupe BPCE. A ce titre, l'établissement peut bénéficier de rétrocessions de la part de producteurs ou d’émetteurs d’instruments financiers distribués par son intermédiaire.</a:t>
            </a: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La </a:t>
            </a:r>
            <a:r>
              <a:rPr lang="fr-FR" sz="1050" dirty="0">
                <a:solidFill>
                  <a:schemeClr val="tx1"/>
                </a:solidFill>
                <a:latin typeface="Helvetica" pitchFamily="34" charset="0"/>
                <a:cs typeface="Helvetica" pitchFamily="34" charset="0"/>
              </a:rPr>
              <a:t>Caisse d’Epargne, établissement distributeur non indépendant, n'est pas soumis à une obligation contractuelle de travailler exclusivement avec un ou plusieurs producteurs et n'est pas en mesure de fonder son analyse sur un nombre suffisant de produits et services sur le marché car elle travaille principalement avec des entreprises du Groupe BPCE. La liste des Assureurs avec lesquels travaille la Caisse d’Epargne est diffusée sur </a:t>
            </a:r>
            <a:r>
              <a:rPr lang="fr-FR" sz="1050" dirty="0">
                <a:solidFill>
                  <a:schemeClr val="tx1"/>
                </a:solidFill>
                <a:latin typeface="Helvetica" pitchFamily="34" charset="0"/>
                <a:cs typeface="Helvetica" pitchFamily="34" charset="0"/>
                <a:hlinkClick r:id="rId2"/>
              </a:rPr>
              <a:t>https://www.caisse-epargne.fr/dda</a:t>
            </a:r>
            <a:r>
              <a:rPr lang="fr-FR" sz="1050" dirty="0">
                <a:solidFill>
                  <a:schemeClr val="tx1"/>
                </a:solidFill>
                <a:latin typeface="Helvetica" pitchFamily="34" charset="0"/>
                <a:cs typeface="Helvetica" pitchFamily="34" charset="0"/>
              </a:rPr>
              <a:t> .</a:t>
            </a: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marL="457200" lvl="1" indent="0" algn="just">
              <a:buClr>
                <a:schemeClr val="accent6">
                  <a:lumMod val="50000"/>
                </a:schemeClr>
              </a:buClr>
              <a:buNone/>
              <a:defRPr/>
            </a:pPr>
            <a:endParaRPr lang="fr-FR" altLang="fr-FR" sz="1050" dirty="0">
              <a:solidFill>
                <a:schemeClr val="tx1"/>
              </a:solidFill>
              <a:latin typeface="Helvetica" pitchFamily="34" charset="0"/>
              <a:cs typeface="Helvetica" pitchFamily="34" charset="0"/>
            </a:endParaRPr>
          </a:p>
        </p:txBody>
      </p:sp>
      <p:sp>
        <p:nvSpPr>
          <p:cNvPr id="6" name="Rectangle 14"/>
          <p:cNvSpPr>
            <a:spLocks noChangeArrowheads="1"/>
          </p:cNvSpPr>
          <p:nvPr/>
        </p:nvSpPr>
        <p:spPr bwMode="auto">
          <a:xfrm>
            <a:off x="0" y="5794524"/>
            <a:ext cx="91249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hangingPunct="1">
              <a:spcBef>
                <a:spcPct val="50000"/>
              </a:spcBef>
              <a:buClrTx/>
              <a:buSzTx/>
              <a:buFontTx/>
              <a:buNone/>
            </a:pPr>
            <a:r>
              <a:rPr lang="fr-FR" altLang="fr-FR" sz="800" dirty="0">
                <a:solidFill>
                  <a:srgbClr val="4D4D4D"/>
                </a:solidFill>
                <a:latin typeface="+mn-lt"/>
                <a:cs typeface="Arial" pitchFamily="34" charset="0"/>
              </a:rPr>
              <a:t>Dans l’ensemble de ce kit, le montant de remboursement est calculé sur la base de la Valeur Nominale, </a:t>
            </a:r>
            <a:r>
              <a:rPr lang="fr-FR" sz="800" dirty="0">
                <a:solidFill>
                  <a:srgbClr val="4D4D4D"/>
                </a:solidFill>
                <a:latin typeface="+mn-lt"/>
                <a:cs typeface="Arial" pitchFamily="34" charset="0"/>
              </a:rPr>
              <a:t>hors frais applicables au cadre d'investissement (notamment hors droits de garde dans le cadre d'un compte-titres ordinaire)</a:t>
            </a:r>
            <a:r>
              <a:rPr lang="fr-FR" altLang="fr-FR" sz="800" dirty="0">
                <a:solidFill>
                  <a:srgbClr val="4D4D4D"/>
                </a:solidFill>
                <a:latin typeface="+mn-lt"/>
                <a:cs typeface="Arial" pitchFamily="34" charset="0"/>
              </a:rPr>
              <a:t> et le cas échéant ceux liés aux versements/ aux arbitrages ou aux garanties de prévoyance, notamment dans le cadre d’un contrat d’assurance vie ou de capitalisation et hors fiscalité et prélèvements sociaux applicables. Les frais liés au cadre d’investissement choisi peuvent avoir un impact sur l’économie générale de l’opération et de ce fait, la performance nette pour l’investisseur peut donc être inférieure à -10%. Les termes « capital » et « capital initial » désignent le montant investi par l’investisseur dans </a:t>
            </a:r>
            <a:r>
              <a:rPr lang="fr-FR" altLang="fr-FR" sz="800" b="1" i="1" dirty="0">
                <a:solidFill>
                  <a:srgbClr val="4D4D4D"/>
                </a:solidFill>
                <a:latin typeface="+mn-lt"/>
                <a:cs typeface="Arial" pitchFamily="34" charset="0"/>
              </a:rPr>
              <a:t>Nymphéa Avril 2030 </a:t>
            </a:r>
            <a:r>
              <a:rPr lang="fr-FR" altLang="fr-FR" sz="800" dirty="0">
                <a:solidFill>
                  <a:srgbClr val="4D4D4D"/>
                </a:solidFill>
                <a:latin typeface="+mn-lt"/>
                <a:cs typeface="Arial" pitchFamily="34" charset="0"/>
              </a:rPr>
              <a:t>dont la Valeur Nominale est fixée à 100 euros. Le remboursement à l’échéance du capital investi est conditionné à l’absence de défaut  ou de mise en résolution de l’émetteur Natixis.</a:t>
            </a:r>
          </a:p>
        </p:txBody>
      </p:sp>
      <p:sp>
        <p:nvSpPr>
          <p:cNvPr id="8" name="Espace réservé du numéro de diapositive 3"/>
          <p:cNvSpPr>
            <a:spLocks noGrp="1"/>
          </p:cNvSpPr>
          <p:nvPr>
            <p:ph type="sldNum" sz="quarter" idx="10"/>
          </p:nvPr>
        </p:nvSpPr>
        <p:spPr bwMode="auto">
          <a:xfrm>
            <a:off x="3505200" y="637063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B8BB43A8-2869-47D2-B7C2-CF41AAF98A79}" type="slidenum">
              <a:rPr lang="fr-FR" altLang="fr-FR" sz="1000" smtClean="0">
                <a:solidFill>
                  <a:srgbClr val="979797"/>
                </a:solidFill>
                <a:cs typeface="Arial" pitchFamily="34" charset="0"/>
              </a:rPr>
              <a:pPr algn="ctr" eaLnBrk="1" hangingPunct="1">
                <a:spcBef>
                  <a:spcPct val="0"/>
                </a:spcBef>
                <a:buClrTx/>
                <a:buSzTx/>
                <a:buFontTx/>
                <a:buNone/>
              </a:pPr>
              <a:t>3</a:t>
            </a:fld>
            <a:endParaRPr lang="fr-FR" altLang="fr-FR" sz="1000" dirty="0">
              <a:solidFill>
                <a:srgbClr val="979797"/>
              </a:solidFill>
              <a:cs typeface="Arial" pitchFamily="34" charset="0"/>
            </a:endParaRPr>
          </a:p>
        </p:txBody>
      </p:sp>
      <p:pic>
        <p:nvPicPr>
          <p:cNvPr id="10" name="Image 9"/>
          <p:cNvPicPr>
            <a:picLocks noChangeAspect="1"/>
          </p:cNvPicPr>
          <p:nvPr/>
        </p:nvPicPr>
        <p:blipFill>
          <a:blip r:embed="rId3"/>
          <a:stretch>
            <a:fillRect/>
          </a:stretch>
        </p:blipFill>
        <p:spPr>
          <a:xfrm>
            <a:off x="7547524" y="6370638"/>
            <a:ext cx="1504950" cy="523875"/>
          </a:xfrm>
          <a:prstGeom prst="rect">
            <a:avLst/>
          </a:prstGeom>
        </p:spPr>
      </p:pic>
      <p:pic>
        <p:nvPicPr>
          <p:cNvPr id="11" name="Image 10"/>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71821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sommaire</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DD2332E5-D708-49C0-BDA3-2596F988AB48}" type="slidenum">
              <a:rPr lang="fr-FR" altLang="fr-FR" sz="1000" smtClean="0">
                <a:solidFill>
                  <a:srgbClr val="979797"/>
                </a:solidFill>
                <a:cs typeface="Arial" pitchFamily="34" charset="0"/>
              </a:rPr>
              <a:pPr eaLnBrk="1" hangingPunct="1">
                <a:spcBef>
                  <a:spcPct val="0"/>
                </a:spcBef>
                <a:buClrTx/>
                <a:buSzTx/>
                <a:buFontTx/>
                <a:buNone/>
              </a:pPr>
              <a:t>4</a:t>
            </a:fld>
            <a:endParaRPr lang="fr-FR" altLang="fr-FR" sz="1000">
              <a:solidFill>
                <a:srgbClr val="979797"/>
              </a:solidFill>
              <a:cs typeface="Arial" pitchFamily="34" charset="0"/>
            </a:endParaRPr>
          </a:p>
        </p:txBody>
      </p:sp>
      <p:sp>
        <p:nvSpPr>
          <p:cNvPr id="5" name="Espace réservé du contenu 5"/>
          <p:cNvSpPr txBox="1">
            <a:spLocks/>
          </p:cNvSpPr>
          <p:nvPr/>
        </p:nvSpPr>
        <p:spPr bwMode="auto">
          <a:xfrm>
            <a:off x="611560" y="1844824"/>
            <a:ext cx="8208912"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1</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Indice Euronext</a:t>
            </a:r>
            <a:r>
              <a:rPr kumimoji="0" lang="fr-FR" sz="1600" b="0" i="0" u="none" strike="noStrike" kern="1200" cap="none" spc="0" normalizeH="0" baseline="30000" noProof="0" dirty="0">
                <a:ln>
                  <a:noFill/>
                </a:ln>
                <a:solidFill>
                  <a:srgbClr val="4F504F"/>
                </a:solidFill>
                <a:effectLst/>
                <a:uLnTx/>
                <a:uFillTx/>
                <a:latin typeface="Helvetica"/>
                <a:cs typeface="Helvetica"/>
              </a:rPr>
              <a:t>®</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Climate Objective 50 Euro Equal Weight Decrement 5%</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2</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Mécanisme et scenarii</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3</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Caractéristiques de </a:t>
            </a:r>
            <a:r>
              <a:rPr kumimoji="0" lang="fr-FR" altLang="fr-FR" sz="1600" b="0" i="1" u="none" strike="noStrike" kern="1200" cap="none" spc="0" normalizeH="0" baseline="0" noProof="0" dirty="0">
                <a:ln>
                  <a:noFill/>
                </a:ln>
                <a:solidFill>
                  <a:srgbClr val="4F504F"/>
                </a:solidFill>
                <a:effectLst/>
                <a:uLnTx/>
                <a:uFillTx/>
                <a:latin typeface="Helvetica" pitchFamily="34" charset="0"/>
                <a:cs typeface="Helvetica" pitchFamily="34" charset="0"/>
              </a:rPr>
              <a:t>Nymphéa Avril 2030</a:t>
            </a:r>
            <a:endParaRPr kumimoji="0" lang="fr-FR" altLang="fr-FR" sz="1600" b="1" i="1"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lvl="0" indent="0">
              <a:buNone/>
              <a:defRPr/>
            </a:pP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lang="fr-FR" altLang="fr-FR" sz="1200" dirty="0">
                <a:latin typeface="Helvetica" pitchFamily="34" charset="0"/>
                <a:cs typeface="Helvetica" pitchFamily="34" charset="0"/>
              </a:rPr>
              <a:t> Avantages / Inconvénients / Facteurs de risques</a:t>
            </a:r>
          </a:p>
          <a:p>
            <a:pPr marL="0" indent="0">
              <a:buNone/>
              <a:defRPr/>
            </a:pPr>
            <a:r>
              <a:rPr lang="fr-FR" altLang="fr-FR" sz="1200" dirty="0">
                <a:latin typeface="Helvetica" pitchFamily="34" charset="0"/>
                <a:cs typeface="Helvetica" pitchFamily="34" charset="0"/>
              </a:rPr>
              <a:t>			- Caractéristiques</a:t>
            </a:r>
          </a:p>
          <a:p>
            <a:pPr marL="0" lvl="0" indent="0">
              <a:buNone/>
              <a:defRPr/>
            </a:pPr>
            <a:r>
              <a:rPr lang="fr-FR" altLang="fr-FR" sz="1200" dirty="0">
                <a:latin typeface="Helvetica" pitchFamily="34" charset="0"/>
                <a:cs typeface="Helvetica" pitchFamily="34" charset="0"/>
              </a:rPr>
              <a:t>			- Conflits d’intérêts potentiels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Annexes</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Comportement de la valeur de marché de l’instrument financier avant</a:t>
            </a:r>
            <a:b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b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l’échéance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Eligibilité et souscriptions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Contacts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2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p:txBody>
      </p:sp>
      <p:pic>
        <p:nvPicPr>
          <p:cNvPr id="7" name="Image 6"/>
          <p:cNvPicPr>
            <a:picLocks noChangeAspect="1"/>
          </p:cNvPicPr>
          <p:nvPr/>
        </p:nvPicPr>
        <p:blipFill>
          <a:blip r:embed="rId2"/>
          <a:stretch>
            <a:fillRect/>
          </a:stretch>
        </p:blipFill>
        <p:spPr>
          <a:xfrm>
            <a:off x="7547524" y="638132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618566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1442036C-18E2-4120-AAF2-9BF1CFA9B6AB}" type="slidenum">
              <a:rPr lang="fr-FR" altLang="fr-FR" sz="1000" smtClean="0">
                <a:solidFill>
                  <a:srgbClr val="979797"/>
                </a:solidFill>
                <a:cs typeface="Arial" pitchFamily="34" charset="0"/>
              </a:rPr>
              <a:pPr eaLnBrk="1" hangingPunct="1">
                <a:spcBef>
                  <a:spcPct val="0"/>
                </a:spcBef>
                <a:buClrTx/>
                <a:buSzTx/>
                <a:buFontTx/>
                <a:buNone/>
              </a:pPr>
              <a:t>5</a:t>
            </a:fld>
            <a:endParaRPr lang="fr-FR" altLang="fr-FR" sz="1000">
              <a:solidFill>
                <a:srgbClr val="979797"/>
              </a:solidFill>
              <a:cs typeface="Arial" pitchFamily="34" charset="0"/>
            </a:endParaRPr>
          </a:p>
        </p:txBody>
      </p:sp>
      <p:pic>
        <p:nvPicPr>
          <p:cNvPr id="7"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65789"/>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8" name="Titre 4"/>
          <p:cNvSpPr txBox="1">
            <a:spLocks/>
          </p:cNvSpPr>
          <p:nvPr/>
        </p:nvSpPr>
        <p:spPr>
          <a:xfrm>
            <a:off x="-162273" y="1916832"/>
            <a:ext cx="9468545"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fontScale="97500" lnSpcReduction="10000"/>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dirty="0">
                <a:ln>
                  <a:noFill/>
                </a:ln>
                <a:solidFill>
                  <a:srgbClr val="C00000"/>
                </a:solidFill>
                <a:effectLst/>
                <a:uLnTx/>
                <a:uFillTx/>
                <a:latin typeface="Franklin Gothic Medium"/>
              </a:rPr>
              <a:t>Partie 1 – indice </a:t>
            </a:r>
            <a:r>
              <a:rPr kumimoji="0" lang="fr-FR" altLang="fr-FR" sz="3000" b="1" i="0" u="none" strike="noStrike" kern="1200" cap="all" spc="0" normalizeH="0" baseline="0" noProof="0" dirty="0">
                <a:ln>
                  <a:noFill/>
                </a:ln>
                <a:solidFill>
                  <a:srgbClr val="C00000"/>
                </a:solidFill>
                <a:effectLst/>
                <a:uLnTx/>
                <a:uFillTx/>
                <a:latin typeface="Franklin Gothic Medium"/>
              </a:rPr>
              <a:t>Euronext</a:t>
            </a:r>
            <a:r>
              <a:rPr kumimoji="0" lang="fr-FR" sz="3000" b="1" i="0" u="none" strike="noStrike" kern="1200" cap="all" spc="0" normalizeH="0" baseline="30000" noProof="0" dirty="0">
                <a:ln>
                  <a:noFill/>
                </a:ln>
                <a:solidFill>
                  <a:srgbClr val="C00000"/>
                </a:solidFill>
                <a:effectLst/>
                <a:uLnTx/>
                <a:uFillTx/>
                <a:latin typeface="Franklin Gothic Medium"/>
              </a:rPr>
              <a:t>®</a:t>
            </a:r>
            <a:r>
              <a:rPr kumimoji="0" lang="fr-FR" altLang="fr-FR" sz="3000" b="1" i="0" u="none" strike="noStrike" kern="1200" cap="all" spc="0" normalizeH="0" baseline="0" noProof="0" dirty="0">
                <a:ln>
                  <a:noFill/>
                </a:ln>
                <a:solidFill>
                  <a:srgbClr val="C00000"/>
                </a:solidFill>
                <a:effectLst/>
                <a:uLnTx/>
                <a:uFillTx/>
                <a:latin typeface="Franklin Gothic Medium"/>
              </a:rPr>
              <a:t> </a:t>
            </a:r>
            <a:r>
              <a:rPr kumimoji="0" lang="fr-FR" altLang="fr-FR" sz="3000" b="1" i="0" u="none" strike="noStrike" kern="1200" cap="all" spc="0" normalizeH="0" baseline="0" noProof="0" dirty="0" err="1">
                <a:ln>
                  <a:noFill/>
                </a:ln>
                <a:solidFill>
                  <a:srgbClr val="C00000"/>
                </a:solidFill>
                <a:effectLst/>
                <a:uLnTx/>
                <a:uFillTx/>
                <a:latin typeface="Franklin Gothic Medium"/>
              </a:rPr>
              <a:t>Climate</a:t>
            </a:r>
            <a:r>
              <a:rPr kumimoji="0" lang="fr-FR" altLang="fr-FR" sz="3000" b="1" i="0" u="none" strike="noStrike" kern="1200" cap="all" spc="0" normalizeH="0" baseline="0" noProof="0" dirty="0">
                <a:ln>
                  <a:noFill/>
                </a:ln>
                <a:solidFill>
                  <a:srgbClr val="C00000"/>
                </a:solidFill>
                <a:effectLst/>
                <a:uLnTx/>
                <a:uFillTx/>
                <a:latin typeface="Franklin Gothic Medium"/>
              </a:rPr>
              <a:t> Objective 50 Euro</a:t>
            </a:r>
            <a:br>
              <a:rPr kumimoji="0" lang="fr-FR" sz="3000" b="1" i="0" u="none" strike="noStrike" kern="1200" cap="all" spc="0" normalizeH="0" baseline="0" noProof="0" dirty="0">
                <a:ln>
                  <a:noFill/>
                </a:ln>
                <a:solidFill>
                  <a:srgbClr val="C00000"/>
                </a:solidFill>
                <a:effectLst/>
                <a:uLnTx/>
                <a:uFillTx/>
                <a:latin typeface="Franklin Gothic Medium"/>
              </a:rPr>
            </a:br>
            <a:r>
              <a:rPr kumimoji="0" lang="fr-FR" sz="3000" b="1" i="0" u="none" strike="noStrike" kern="1200" cap="all" spc="0" normalizeH="0" baseline="0" noProof="0" dirty="0">
                <a:ln>
                  <a:noFill/>
                </a:ln>
                <a:solidFill>
                  <a:srgbClr val="C00000"/>
                </a:solidFill>
                <a:effectLst/>
                <a:uLnTx/>
                <a:uFillTx/>
                <a:latin typeface="Franklin Gothic Medium"/>
              </a:rPr>
              <a:t>(</a:t>
            </a:r>
            <a:r>
              <a:rPr kumimoji="0" lang="fr-FR" sz="3000" b="1" i="0" u="none" strike="noStrike" kern="1200" cap="all" spc="0" normalizeH="0" baseline="0" noProof="0" dirty="0" err="1">
                <a:ln>
                  <a:noFill/>
                </a:ln>
                <a:solidFill>
                  <a:srgbClr val="C00000"/>
                </a:solidFill>
                <a:effectLst/>
                <a:uLnTx/>
                <a:uFillTx/>
                <a:latin typeface="Franklin Gothic Medium"/>
              </a:rPr>
              <a:t>equal</a:t>
            </a:r>
            <a:r>
              <a:rPr kumimoji="0" lang="fr-FR" sz="3000" b="1" i="0" u="none" strike="noStrike" kern="1200" cap="all" spc="0" normalizeH="0" baseline="0" noProof="0" dirty="0">
                <a:ln>
                  <a:noFill/>
                </a:ln>
                <a:solidFill>
                  <a:srgbClr val="C00000"/>
                </a:solidFill>
                <a:effectLst/>
                <a:uLnTx/>
                <a:uFillTx/>
                <a:latin typeface="Franklin Gothic Medium"/>
              </a:rPr>
              <a:t> </a:t>
            </a:r>
            <a:r>
              <a:rPr kumimoji="0" lang="fr-FR" sz="3000" b="1" i="0" u="none" strike="noStrike" kern="1200" cap="all" spc="0" normalizeH="0" baseline="0" noProof="0" dirty="0" err="1">
                <a:ln>
                  <a:noFill/>
                </a:ln>
                <a:solidFill>
                  <a:srgbClr val="C00000"/>
                </a:solidFill>
                <a:effectLst/>
                <a:uLnTx/>
                <a:uFillTx/>
                <a:latin typeface="Franklin Gothic Medium"/>
              </a:rPr>
              <a:t>weight</a:t>
            </a:r>
            <a:r>
              <a:rPr kumimoji="0" lang="fr-FR" sz="3000" b="1" i="0" u="none" strike="noStrike" kern="1200" cap="all" spc="0" normalizeH="0" baseline="0" noProof="0" dirty="0">
                <a:ln>
                  <a:noFill/>
                </a:ln>
                <a:solidFill>
                  <a:srgbClr val="C00000"/>
                </a:solidFill>
                <a:effectLst/>
                <a:uLnTx/>
                <a:uFillTx/>
                <a:latin typeface="Franklin Gothic Medium"/>
              </a:rPr>
              <a:t> </a:t>
            </a:r>
            <a:r>
              <a:rPr kumimoji="0" lang="fr-FR" sz="3000" b="1" i="0" u="none" strike="noStrike" kern="1200" cap="all" spc="0" normalizeH="0" baseline="0" noProof="0" dirty="0" err="1">
                <a:ln>
                  <a:noFill/>
                </a:ln>
                <a:solidFill>
                  <a:srgbClr val="C00000"/>
                </a:solidFill>
                <a:effectLst/>
                <a:uLnTx/>
                <a:uFillTx/>
                <a:latin typeface="Franklin Gothic Medium"/>
              </a:rPr>
              <a:t>decrement</a:t>
            </a:r>
            <a:r>
              <a:rPr kumimoji="0" lang="fr-FR" sz="3000" b="1" i="0" u="none" strike="noStrike" kern="1200" cap="all" spc="0" normalizeH="0" baseline="0" noProof="0" dirty="0">
                <a:ln>
                  <a:noFill/>
                </a:ln>
                <a:solidFill>
                  <a:srgbClr val="C00000"/>
                </a:solidFill>
                <a:effectLst/>
                <a:uLnTx/>
                <a:uFillTx/>
                <a:latin typeface="Franklin Gothic Medium"/>
              </a:rPr>
              <a:t> 5%)</a:t>
            </a:r>
            <a:endParaRPr kumimoji="0" lang="fr-FR" sz="3000" b="1" i="0" u="none" strike="noStrike" kern="1200" cap="all" spc="0" normalizeH="0" baseline="30000" noProof="0" dirty="0">
              <a:ln>
                <a:noFill/>
              </a:ln>
              <a:solidFill>
                <a:srgbClr val="C00000"/>
              </a:solidFill>
              <a:effectLst/>
              <a:uLnTx/>
              <a:uFillTx/>
              <a:latin typeface="Franklin Gothic Medium"/>
            </a:endParaRPr>
          </a:p>
        </p:txBody>
      </p:sp>
      <p:pic>
        <p:nvPicPr>
          <p:cNvPr id="9" name="Image 8"/>
          <p:cNvPicPr>
            <a:picLocks noChangeAspect="1"/>
          </p:cNvPicPr>
          <p:nvPr/>
        </p:nvPicPr>
        <p:blipFill>
          <a:blip r:embed="rId3"/>
          <a:stretch>
            <a:fillRect/>
          </a:stretch>
        </p:blipFill>
        <p:spPr>
          <a:xfrm>
            <a:off x="7547524" y="6370638"/>
            <a:ext cx="1504950" cy="523875"/>
          </a:xfrm>
          <a:prstGeom prst="rect">
            <a:avLst/>
          </a:prstGeom>
        </p:spPr>
      </p:pic>
      <p:pic>
        <p:nvPicPr>
          <p:cNvPr id="10" name="Image 9"/>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32463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normAutofit/>
          </a:bodyPr>
          <a:lstStyle/>
          <a:p>
            <a:pPr>
              <a:defRPr/>
            </a:pPr>
            <a:r>
              <a:rPr lang="fr-FR" sz="2800" b="1" dirty="0">
                <a:solidFill>
                  <a:srgbClr val="C00000"/>
                </a:solidFill>
                <a:latin typeface="Arial" panose="020B0604020202020204" pitchFamily="34" charset="0"/>
                <a:cs typeface="Arial" panose="020B0604020202020204" pitchFamily="34" charset="0"/>
              </a:rPr>
              <a:t>DESCRIPTION DE L’INDICE</a:t>
            </a:r>
          </a:p>
        </p:txBody>
      </p:sp>
      <p:sp>
        <p:nvSpPr>
          <p:cNvPr id="41989" name="Espace réservé du numéro de diapositive 2"/>
          <p:cNvSpPr>
            <a:spLocks noGrp="1"/>
          </p:cNvSpPr>
          <p:nvPr>
            <p:ph type="sldNum" sz="quarter" idx="10"/>
          </p:nvPr>
        </p:nvSpPr>
        <p:spPr bwMode="auto">
          <a:xfrm>
            <a:off x="3561392" y="637612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4A3824C9-80A8-4504-B37C-8E4C81776526}" type="slidenum">
              <a:rPr lang="fr-FR" altLang="fr-FR" sz="1000" smtClean="0">
                <a:solidFill>
                  <a:srgbClr val="979797"/>
                </a:solidFill>
              </a:rPr>
              <a:pPr algn="ctr" eaLnBrk="1" hangingPunct="1">
                <a:spcBef>
                  <a:spcPct val="0"/>
                </a:spcBef>
                <a:buClrTx/>
                <a:buSzTx/>
                <a:buFontTx/>
                <a:buNone/>
              </a:pPr>
              <a:t>6</a:t>
            </a:fld>
            <a:endParaRPr lang="fr-FR" altLang="fr-FR" sz="1000" dirty="0">
              <a:solidFill>
                <a:srgbClr val="979797"/>
              </a:solidFill>
            </a:endParaRPr>
          </a:p>
        </p:txBody>
      </p:sp>
      <p:sp>
        <p:nvSpPr>
          <p:cNvPr id="15" name="Rectangle 14"/>
          <p:cNvSpPr/>
          <p:nvPr/>
        </p:nvSpPr>
        <p:spPr>
          <a:xfrm>
            <a:off x="395533" y="1522898"/>
            <a:ext cx="8465319" cy="1638910"/>
          </a:xfrm>
          <a:prstGeom prst="rect">
            <a:avLst/>
          </a:prstGeom>
          <a:ln>
            <a:solidFill>
              <a:srgbClr val="00B050"/>
            </a:solidFill>
          </a:ln>
        </p:spPr>
        <p:txBody>
          <a:bodyPr wrap="square">
            <a:spAutoFit/>
          </a:bodyPr>
          <a:lstStyle/>
          <a:p>
            <a:pPr algn="just"/>
            <a:r>
              <a:rPr lang="fr-FR" sz="1050" b="1" dirty="0">
                <a:solidFill>
                  <a:srgbClr val="00B050"/>
                </a:solidFill>
              </a:rPr>
              <a:t>L’indice Euronext® Climate Objective 50 Euro Equal Weight Decrement 5 % </a:t>
            </a:r>
            <a:r>
              <a:rPr lang="fr-FR" sz="1000" dirty="0">
                <a:solidFill>
                  <a:schemeClr val="tx1"/>
                </a:solidFill>
              </a:rPr>
              <a:t>est un indice calculé et publié par Euronext, il est composé de 50 valeurs de la zone euro sélectionnées en fonction de l’importance de leurs engagements en faveur du climat par rapport aux pratiques de leur secteur. Ces 50 valeurs sont équipondérées, chacune représente 1/50e du poids de l’Indice. Sa composition est revue chaque année au mois de novembre. </a:t>
            </a:r>
          </a:p>
          <a:p>
            <a:pPr algn="just"/>
            <a:endParaRPr lang="fr-FR" sz="1000" dirty="0">
              <a:solidFill>
                <a:schemeClr val="tx1"/>
              </a:solidFill>
            </a:endParaRPr>
          </a:p>
          <a:p>
            <a:pPr algn="just"/>
            <a:r>
              <a:rPr lang="fr-FR" sz="1000" dirty="0">
                <a:solidFill>
                  <a:schemeClr val="tx1"/>
                </a:solidFill>
              </a:rPr>
              <a:t>Euronext calcule l’Indice de la façon suivante : en ajoutant tous les dividendes nets (versés par les actions composant l’indice au fil de l’eau tout le long de la vie du produit) puis en soustrayant 5 % par an sur une base quotidienne. Le montant moyen des dividendes payés par les valeurs composant l’Indice sur les 10 dernières années s’élève à </a:t>
            </a:r>
            <a:r>
              <a:rPr lang="fr-FR" sz="1000" dirty="0"/>
              <a:t>3</a:t>
            </a:r>
            <a:r>
              <a:rPr lang="fr-FR" sz="1000" dirty="0">
                <a:solidFill>
                  <a:schemeClr val="tx1"/>
                </a:solidFill>
              </a:rPr>
              <a:t>,63 % (sources : Euronext, Bloomberg).</a:t>
            </a:r>
            <a:r>
              <a:rPr lang="fr-FR" sz="1000" b="1" dirty="0">
                <a:solidFill>
                  <a:schemeClr val="accent1"/>
                </a:solidFill>
              </a:rPr>
              <a:t> </a:t>
            </a:r>
            <a:r>
              <a:rPr lang="fr-FR" sz="1000" b="1" dirty="0">
                <a:solidFill>
                  <a:schemeClr val="tx1"/>
                </a:solidFill>
              </a:rPr>
              <a:t>Les montants des dividendes passés ne préjugent pas des montants des dividendes futurs</a:t>
            </a:r>
            <a:r>
              <a:rPr lang="fr-FR" sz="1000" dirty="0">
                <a:solidFill>
                  <a:schemeClr val="tx1"/>
                </a:solidFill>
              </a:rPr>
              <a:t>. </a:t>
            </a:r>
          </a:p>
          <a:p>
            <a:pPr algn="just"/>
            <a:endParaRPr lang="fr-FR" sz="1000" dirty="0">
              <a:solidFill>
                <a:schemeClr val="tx1"/>
              </a:solidFill>
            </a:endParaRPr>
          </a:p>
          <a:p>
            <a:pPr algn="just"/>
            <a:r>
              <a:rPr lang="fr-FR" sz="1000" dirty="0">
                <a:solidFill>
                  <a:schemeClr val="tx1"/>
                </a:solidFill>
              </a:rPr>
              <a:t>Il est accessible sur le site d’Euronext (www.live.euronext.com), ainsi que sur différents sites d’informations financières (</a:t>
            </a:r>
            <a:r>
              <a:rPr lang="fr-FR" sz="1000" dirty="0" err="1">
                <a:solidFill>
                  <a:schemeClr val="tx1"/>
                </a:solidFill>
              </a:rPr>
              <a:t>ticker</a:t>
            </a:r>
            <a:r>
              <a:rPr lang="fr-FR" sz="1000" dirty="0">
                <a:solidFill>
                  <a:schemeClr val="tx1"/>
                </a:solidFill>
              </a:rPr>
              <a:t> Bloomberg : ECO5E Index ; code ISIN : NL0013025588).</a:t>
            </a:r>
          </a:p>
        </p:txBody>
      </p:sp>
      <p:sp>
        <p:nvSpPr>
          <p:cNvPr id="11" name="Rectangle 10"/>
          <p:cNvSpPr/>
          <p:nvPr/>
        </p:nvSpPr>
        <p:spPr>
          <a:xfrm>
            <a:off x="395534" y="3569292"/>
            <a:ext cx="8465319" cy="253916"/>
          </a:xfrm>
          <a:prstGeom prst="rect">
            <a:avLst/>
          </a:prstGeom>
          <a:solidFill>
            <a:schemeClr val="bg2"/>
          </a:solidFill>
        </p:spPr>
        <p:txBody>
          <a:bodyPr wrap="square">
            <a:spAutoFit/>
          </a:bodyPr>
          <a:lstStyle/>
          <a:p>
            <a:pPr algn="ctr"/>
            <a:r>
              <a:rPr lang="fr-FR" sz="1050" b="1" dirty="0">
                <a:solidFill>
                  <a:srgbClr val="00B050"/>
                </a:solidFill>
              </a:rPr>
              <a:t>Une sélection en adéquation avec la transition énergétique et climatique</a:t>
            </a:r>
            <a:endParaRPr lang="fr-FR" sz="1050" dirty="0">
              <a:solidFill>
                <a:schemeClr val="tx1"/>
              </a:solidFill>
            </a:endParaRPr>
          </a:p>
        </p:txBody>
      </p:sp>
      <p:sp>
        <p:nvSpPr>
          <p:cNvPr id="5" name="Rectangle 4"/>
          <p:cNvSpPr/>
          <p:nvPr/>
        </p:nvSpPr>
        <p:spPr>
          <a:xfrm>
            <a:off x="1128936" y="3950038"/>
            <a:ext cx="1930896" cy="1080120"/>
          </a:xfrm>
          <a:prstGeom prst="rect">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rgbClr val="669900"/>
                </a:solidFill>
              </a:rPr>
              <a:t>Maîtrise des émissions polluantes</a:t>
            </a:r>
          </a:p>
          <a:p>
            <a:pPr algn="ctr"/>
            <a:endParaRPr lang="fr-FR" sz="900" dirty="0">
              <a:solidFill>
                <a:schemeClr val="tx1">
                  <a:lumMod val="75000"/>
                </a:schemeClr>
              </a:solidFill>
            </a:endParaRPr>
          </a:p>
          <a:p>
            <a:pPr algn="ctr"/>
            <a:r>
              <a:rPr lang="fr-FR" sz="900" dirty="0">
                <a:solidFill>
                  <a:schemeClr val="tx1">
                    <a:lumMod val="75000"/>
                  </a:schemeClr>
                </a:solidFill>
              </a:rPr>
              <a:t>Le grand défi du 21</a:t>
            </a:r>
            <a:r>
              <a:rPr lang="fr-FR" sz="900" baseline="30000" dirty="0">
                <a:solidFill>
                  <a:schemeClr val="tx1">
                    <a:lumMod val="75000"/>
                  </a:schemeClr>
                </a:solidFill>
              </a:rPr>
              <a:t>ème</a:t>
            </a:r>
            <a:r>
              <a:rPr lang="fr-FR" sz="900" dirty="0">
                <a:solidFill>
                  <a:schemeClr val="tx1">
                    <a:lumMod val="75000"/>
                  </a:schemeClr>
                </a:solidFill>
              </a:rPr>
              <a:t> siècle mobilisant l’ensemble des acteurs économiques</a:t>
            </a:r>
          </a:p>
        </p:txBody>
      </p:sp>
      <p:sp>
        <p:nvSpPr>
          <p:cNvPr id="17" name="Rectangle 16"/>
          <p:cNvSpPr/>
          <p:nvPr/>
        </p:nvSpPr>
        <p:spPr>
          <a:xfrm>
            <a:off x="5694992" y="4200006"/>
            <a:ext cx="2016224" cy="1772501"/>
          </a:xfrm>
          <a:prstGeom prst="rect">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rgbClr val="669900"/>
                </a:solidFill>
              </a:rPr>
              <a:t>Entreprises engagées</a:t>
            </a:r>
          </a:p>
          <a:p>
            <a:pPr algn="ctr"/>
            <a:endParaRPr lang="fr-FR" sz="900" dirty="0">
              <a:solidFill>
                <a:schemeClr val="tx1">
                  <a:lumMod val="75000"/>
                </a:schemeClr>
              </a:solidFill>
            </a:endParaRPr>
          </a:p>
          <a:p>
            <a:pPr algn="ctr"/>
            <a:r>
              <a:rPr lang="fr-FR" sz="900" dirty="0">
                <a:solidFill>
                  <a:schemeClr val="tx1">
                    <a:lumMod val="75000"/>
                  </a:schemeClr>
                </a:solidFill>
              </a:rPr>
              <a:t>Pour les entreprises de taille internationale, les émissions polluantes engendrent un coût immédiat, mais également sur le long-terme (taxes, image dégradée…). L’objectif de l’indice est de sélectionner les sociétés les plus engagées face aux enjeux climatiques. </a:t>
            </a:r>
          </a:p>
        </p:txBody>
      </p:sp>
      <p:pic>
        <p:nvPicPr>
          <p:cNvPr id="4" name="Image 3"/>
          <p:cNvPicPr>
            <a:picLocks noChangeAspect="1"/>
          </p:cNvPicPr>
          <p:nvPr/>
        </p:nvPicPr>
        <p:blipFill rotWithShape="1">
          <a:blip r:embed="rId3"/>
          <a:srcRect l="22417" t="14706" r="35239"/>
          <a:stretch/>
        </p:blipFill>
        <p:spPr>
          <a:xfrm>
            <a:off x="3059832" y="3895664"/>
            <a:ext cx="2578968" cy="2275560"/>
          </a:xfrm>
          <a:prstGeom prst="flowChartConnector">
            <a:avLst/>
          </a:prstGeom>
        </p:spPr>
      </p:pic>
      <p:pic>
        <p:nvPicPr>
          <p:cNvPr id="12" name="Image 11"/>
          <p:cNvPicPr>
            <a:picLocks noChangeAspect="1"/>
          </p:cNvPicPr>
          <p:nvPr/>
        </p:nvPicPr>
        <p:blipFill>
          <a:blip r:embed="rId4"/>
          <a:stretch>
            <a:fillRect/>
          </a:stretch>
        </p:blipFill>
        <p:spPr>
          <a:xfrm>
            <a:off x="7547524" y="6370638"/>
            <a:ext cx="1504950" cy="523875"/>
          </a:xfrm>
          <a:prstGeom prst="rect">
            <a:avLst/>
          </a:prstGeom>
        </p:spPr>
      </p:pic>
      <p:pic>
        <p:nvPicPr>
          <p:cNvPr id="14" name="Image 13"/>
          <p:cNvPicPr>
            <a:picLocks noChangeAspect="1"/>
          </p:cNvPicPr>
          <p:nvPr/>
        </p:nvPicPr>
        <p:blipFill>
          <a:blip r:embed="rId5"/>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340052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16"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7166236C-548A-44B7-AE7A-7E7CEC890BA2}" type="slidenum">
              <a:rPr kumimoji="0" lang="fr-FR" alt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7</a:t>
            </a:fld>
            <a:endParaRPr kumimoji="0" lang="fr-FR" altLang="fr-FR" sz="1000" b="0" i="0" u="none" strike="noStrike" kern="1200" cap="none" spc="0" normalizeH="0" baseline="0" noProof="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17"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description de l’indice</a:t>
            </a:r>
          </a:p>
        </p:txBody>
      </p:sp>
      <p:sp>
        <p:nvSpPr>
          <p:cNvPr id="18" name="Espace réservé du contenu 5"/>
          <p:cNvSpPr txBox="1">
            <a:spLocks/>
          </p:cNvSpPr>
          <p:nvPr/>
        </p:nvSpPr>
        <p:spPr bwMode="auto">
          <a:xfrm>
            <a:off x="207360" y="1562413"/>
            <a:ext cx="8507288" cy="261610"/>
          </a:xfrm>
          <a:prstGeom prst="rect">
            <a:avLst/>
          </a:prstGeom>
          <a:solidFill>
            <a:srgbClr val="FFFFFF"/>
          </a:solidFill>
        </p:spPr>
        <p:txBody>
          <a:bodyPr wrap="square">
            <a:spAutoFit/>
          </a:bodyPr>
          <a:lstStyle>
            <a:defPPr>
              <a:defRPr lang="fr-FR"/>
            </a:defPPr>
            <a:lvl1pPr algn="ctr">
              <a:defRPr sz="110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altLang="fr-FR" sz="1100" b="1" i="0" u="none" strike="noStrike" kern="0" cap="none" spc="0" normalizeH="0" baseline="0" noProof="0" dirty="0">
                <a:ln>
                  <a:noFill/>
                </a:ln>
                <a:solidFill>
                  <a:srgbClr val="00B050"/>
                </a:solidFill>
                <a:effectLst/>
                <a:uLnTx/>
                <a:uFillTx/>
                <a:latin typeface="Arial" pitchFamily="34" charset="0"/>
                <a:cs typeface="Arial" pitchFamily="34" charset="0"/>
              </a:rPr>
              <a:t>Processus de création de l’Indice</a:t>
            </a:r>
            <a:endPar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endParaRPr>
          </a:p>
        </p:txBody>
      </p:sp>
      <p:pic>
        <p:nvPicPr>
          <p:cNvPr id="19" name="Image 18"/>
          <p:cNvPicPr>
            <a:picLocks noChangeAspect="1"/>
          </p:cNvPicPr>
          <p:nvPr/>
        </p:nvPicPr>
        <p:blipFill rotWithShape="1">
          <a:blip r:embed="rId3"/>
          <a:srcRect l="4744" r="2878"/>
          <a:stretch/>
        </p:blipFill>
        <p:spPr>
          <a:xfrm>
            <a:off x="823108" y="1968798"/>
            <a:ext cx="7275791" cy="4104259"/>
          </a:xfrm>
          <a:prstGeom prst="rect">
            <a:avLst/>
          </a:prstGeom>
        </p:spPr>
      </p:pic>
      <p:pic>
        <p:nvPicPr>
          <p:cNvPr id="8" name="Image 7"/>
          <p:cNvPicPr>
            <a:picLocks noChangeAspect="1"/>
          </p:cNvPicPr>
          <p:nvPr/>
        </p:nvPicPr>
        <p:blipFill>
          <a:blip r:embed="rId4"/>
          <a:stretch>
            <a:fillRect/>
          </a:stretch>
        </p:blipFill>
        <p:spPr>
          <a:xfrm>
            <a:off x="7547524" y="6370638"/>
            <a:ext cx="1504950" cy="523875"/>
          </a:xfrm>
          <a:prstGeom prst="rect">
            <a:avLst/>
          </a:prstGeom>
        </p:spPr>
      </p:pic>
      <p:pic>
        <p:nvPicPr>
          <p:cNvPr id="9" name="Image 8"/>
          <p:cNvPicPr>
            <a:picLocks noChangeAspect="1"/>
          </p:cNvPicPr>
          <p:nvPr/>
        </p:nvPicPr>
        <p:blipFill>
          <a:blip r:embed="rId5"/>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345651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873765" y="1863088"/>
            <a:ext cx="4765036" cy="4374224"/>
          </a:xfrm>
          <a:prstGeom prst="roundRect">
            <a:avLst/>
          </a:prstGeom>
          <a:solidFill>
            <a:srgbClr val="D1E0FF">
              <a:alpha val="9804"/>
            </a:srgbClr>
          </a:solidFill>
          <a:ln w="19050" cap="flat" cmpd="sng" algn="ctr">
            <a:solidFill>
              <a:srgbClr val="00318F"/>
            </a:solidFill>
            <a:prstDash val="solid"/>
          </a:ln>
          <a:effectLst>
            <a:outerShdw blurRad="50800" dist="762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002060"/>
              </a:solidFill>
              <a:effectLst/>
              <a:uLnTx/>
              <a:uFillTx/>
              <a:latin typeface="Helvetica"/>
              <a:ea typeface="+mn-ea"/>
              <a:cs typeface="+mn-cs"/>
            </a:endParaRPr>
          </a:p>
        </p:txBody>
      </p:sp>
      <p:sp>
        <p:nvSpPr>
          <p:cNvPr id="4"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7166236C-548A-44B7-AE7A-7E7CEC890BA2}" type="slidenum">
              <a:rPr kumimoji="0" lang="fr-FR" alt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8</a:t>
            </a:fld>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Composition de l’Indice</a:t>
            </a:r>
          </a:p>
        </p:txBody>
      </p:sp>
      <p:pic>
        <p:nvPicPr>
          <p:cNvPr id="6"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6156176" y="3873322"/>
            <a:ext cx="2558473" cy="2386209"/>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5750142" y="6006480"/>
            <a:ext cx="2782298" cy="230832"/>
          </a:xfrm>
          <a:prstGeom prst="rect">
            <a:avLst/>
          </a:prstGeom>
          <a:noFill/>
        </p:spPr>
        <p:txBody>
          <a:bodyPr wrap="square" rtlCol="0">
            <a:spAutoFit/>
          </a:bodyPr>
          <a:lstStyle/>
          <a:p>
            <a:pPr fontAlgn="base">
              <a:spcBef>
                <a:spcPct val="0"/>
              </a:spcBef>
              <a:spcAft>
                <a:spcPct val="0"/>
              </a:spcAft>
            </a:pPr>
            <a:r>
              <a:rPr lang="fr-FR" sz="900" i="1" dirty="0">
                <a:solidFill>
                  <a:srgbClr val="4F504F"/>
                </a:solidFill>
                <a:latin typeface="Arial" pitchFamily="34" charset="0"/>
                <a:cs typeface="Arial" pitchFamily="34" charset="0"/>
              </a:rPr>
              <a:t>Source : Euronext, 20 mars 2020</a:t>
            </a:r>
          </a:p>
        </p:txBody>
      </p:sp>
      <p:sp>
        <p:nvSpPr>
          <p:cNvPr id="8" name="Rectangle 7"/>
          <p:cNvSpPr/>
          <p:nvPr/>
        </p:nvSpPr>
        <p:spPr>
          <a:xfrm>
            <a:off x="1520653" y="1888906"/>
            <a:ext cx="1984547" cy="4293483"/>
          </a:xfrm>
          <a:prstGeom prst="rect">
            <a:avLst/>
          </a:prstGeom>
        </p:spPr>
        <p:txBody>
          <a:bodyPr wrap="square" anchor="ctr">
            <a:spAutoFit/>
          </a:bodyPr>
          <a:lstStyle/>
          <a:p>
            <a:pPr fontAlgn="base">
              <a:spcBef>
                <a:spcPct val="0"/>
              </a:spcBef>
              <a:spcAft>
                <a:spcPct val="0"/>
              </a:spcAft>
            </a:pPr>
            <a:endParaRPr lang="fr-FR" sz="1050" dirty="0">
              <a:solidFill>
                <a:srgbClr val="CDCECC">
                  <a:lumMod val="25000"/>
                </a:srgbClr>
              </a:solidFill>
              <a:cs typeface="Calibri" panose="020F0502020204030204" pitchFamily="34" charset="0"/>
            </a:endParaRP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ACS ACTIVIDADES CONS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AIRBUS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ALLIANZ SE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ALSTOM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ASML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BAYER AG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BMW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BOUYGUES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CNH INDUSTRIAL NV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CONTINENTAL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DEUTSCHE POST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DEUTSCHE WOHNEN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E.ON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EDF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EDP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ENEL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ENGIE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FAURECIA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FORTUM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IBERDROLA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KBC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KLEPIERRE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LEGRAND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LVMH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MTU AERO ENGINES </a:t>
            </a:r>
          </a:p>
        </p:txBody>
      </p:sp>
      <p:sp>
        <p:nvSpPr>
          <p:cNvPr id="9" name="ZoneTexte 8"/>
          <p:cNvSpPr txBox="1"/>
          <p:nvPr/>
        </p:nvSpPr>
        <p:spPr>
          <a:xfrm>
            <a:off x="3322618" y="1888906"/>
            <a:ext cx="2316181" cy="4293483"/>
          </a:xfrm>
          <a:prstGeom prst="rect">
            <a:avLst/>
          </a:prstGeom>
          <a:noFill/>
        </p:spPr>
        <p:txBody>
          <a:bodyPr wrap="square" rtlCol="0" anchor="ctr">
            <a:spAutoFit/>
          </a:bodyPr>
          <a:lstStyle/>
          <a:p>
            <a:pPr marL="171450" indent="-171450" fontAlgn="base">
              <a:spcBef>
                <a:spcPct val="0"/>
              </a:spcBef>
              <a:spcAft>
                <a:spcPct val="0"/>
              </a:spcAft>
              <a:buFont typeface="Arial" panose="020B0604020202020204" pitchFamily="34" charset="0"/>
              <a:buChar char="•"/>
            </a:pPr>
            <a:endParaRPr lang="fr-FR" sz="1050" dirty="0">
              <a:solidFill>
                <a:srgbClr val="CDCECC">
                  <a:lumMod val="25000"/>
                </a:srgbClr>
              </a:solidFill>
              <a:cs typeface="Calibri" panose="020F0502020204030204" pitchFamily="34" charset="0"/>
            </a:endParaRP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NATURGY ENERGY GROUP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OSRAM LICHT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PEUGEOT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PHILIPS KON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RED ELECTRICA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RENAULT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RYANAIR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SAFRAN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SAINT GOBAIN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SANOFI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SAP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SCHNEIDER ELECTRIC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SIEMENS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SIEMENS GAMESA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SOCIETE GENERALE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ST MICROELECTRONICS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STORA ENSO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SUEZ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TERNA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THALES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UMICORE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UNIBAIL-RODAMCO-WESTFIELD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UPM-KYMMENE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VEOLIA </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VINCI </a:t>
            </a:r>
          </a:p>
        </p:txBody>
      </p:sp>
      <p:sp>
        <p:nvSpPr>
          <p:cNvPr id="10" name="Espace réservé du contenu 5"/>
          <p:cNvSpPr txBox="1">
            <a:spLocks/>
          </p:cNvSpPr>
          <p:nvPr/>
        </p:nvSpPr>
        <p:spPr bwMode="auto">
          <a:xfrm>
            <a:off x="207361" y="1466703"/>
            <a:ext cx="8507288" cy="261610"/>
          </a:xfrm>
          <a:prstGeom prst="rect">
            <a:avLst/>
          </a:prstGeom>
          <a:noFill/>
        </p:spPr>
        <p:txBody>
          <a:bodyPr wrap="square">
            <a:spAutoFit/>
          </a:bodyPr>
          <a:lstStyle>
            <a:defPPr>
              <a:defRPr lang="fr-FR"/>
            </a:defPPr>
            <a:lvl1pPr algn="ctr">
              <a:defRPr sz="110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altLang="fr-FR" sz="1100" b="1" i="0" u="none" strike="noStrike" kern="0" cap="none" spc="0" normalizeH="0" baseline="0" noProof="0" dirty="0">
                <a:ln>
                  <a:noFill/>
                </a:ln>
                <a:solidFill>
                  <a:srgbClr val="00B050"/>
                </a:solidFill>
                <a:effectLst/>
                <a:uLnTx/>
                <a:uFillTx/>
                <a:latin typeface="Arial" pitchFamily="34" charset="0"/>
                <a:cs typeface="Arial" pitchFamily="34" charset="0"/>
              </a:rPr>
              <a:t>Liste des 50 valeurs composant l’Indice </a:t>
            </a:r>
            <a:r>
              <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rPr>
              <a:t>(dernier </a:t>
            </a:r>
            <a:r>
              <a:rPr kumimoji="0" lang="fr-FR" altLang="fr-FR" sz="1100" b="1" i="1" u="none" strike="noStrike" kern="0" cap="none" spc="0" normalizeH="0" baseline="0" noProof="0" dirty="0" err="1">
                <a:ln>
                  <a:noFill/>
                </a:ln>
                <a:solidFill>
                  <a:srgbClr val="00B050"/>
                </a:solidFill>
                <a:effectLst/>
                <a:uLnTx/>
                <a:uFillTx/>
                <a:latin typeface="Arial" pitchFamily="34" charset="0"/>
                <a:cs typeface="Arial" pitchFamily="34" charset="0"/>
              </a:rPr>
              <a:t>rebalancement</a:t>
            </a:r>
            <a:r>
              <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rPr>
              <a:t> au </a:t>
            </a:r>
            <a:r>
              <a:rPr lang="fr-FR" altLang="fr-FR" i="1" kern="0" dirty="0">
                <a:latin typeface="Arial" pitchFamily="34" charset="0"/>
                <a:cs typeface="Arial" pitchFamily="34" charset="0"/>
              </a:rPr>
              <a:t>20/03/2020</a:t>
            </a:r>
            <a:r>
              <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rPr>
              <a:t>)</a:t>
            </a:r>
          </a:p>
        </p:txBody>
      </p:sp>
      <p:pic>
        <p:nvPicPr>
          <p:cNvPr id="11" name="Image 10"/>
          <p:cNvPicPr>
            <a:picLocks noChangeAspect="1"/>
          </p:cNvPicPr>
          <p:nvPr/>
        </p:nvPicPr>
        <p:blipFill>
          <a:blip r:embed="rId3"/>
          <a:stretch>
            <a:fillRect/>
          </a:stretch>
        </p:blipFill>
        <p:spPr>
          <a:xfrm>
            <a:off x="7547524" y="6370638"/>
            <a:ext cx="1504950" cy="523875"/>
          </a:xfrm>
          <a:prstGeom prst="rect">
            <a:avLst/>
          </a:prstGeom>
        </p:spPr>
      </p:pic>
      <p:pic>
        <p:nvPicPr>
          <p:cNvPr id="12" name="Image 11"/>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417362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Diversification géographique </a:t>
            </a:r>
            <a:br>
              <a:rPr kumimoji="0" lang="fr-FR" sz="2800" b="0" i="0" u="none" strike="noStrike" kern="1200" cap="all" spc="0" normalizeH="0" baseline="0" noProof="0" dirty="0">
                <a:ln>
                  <a:noFill/>
                </a:ln>
                <a:solidFill>
                  <a:srgbClr val="C00000"/>
                </a:solidFill>
                <a:effectLst/>
                <a:uLnTx/>
                <a:uFillTx/>
                <a:latin typeface="Franklin Gothic Medium"/>
              </a:rPr>
            </a:br>
            <a:r>
              <a:rPr kumimoji="0" lang="fr-FR" sz="2800" b="0" i="0" u="none" strike="noStrike" kern="1200" cap="all" spc="0" normalizeH="0" baseline="0" noProof="0" dirty="0">
                <a:ln>
                  <a:noFill/>
                </a:ln>
                <a:solidFill>
                  <a:srgbClr val="C00000"/>
                </a:solidFill>
                <a:effectLst/>
                <a:uLnTx/>
                <a:uFillTx/>
                <a:latin typeface="Franklin Gothic Medium"/>
              </a:rPr>
              <a:t>et sectorielle</a:t>
            </a:r>
          </a:p>
        </p:txBody>
      </p:sp>
      <p:sp>
        <p:nvSpPr>
          <p:cNvPr id="11" name="ZoneTexte 1"/>
          <p:cNvSpPr txBox="1">
            <a:spLocks noChangeArrowheads="1"/>
          </p:cNvSpPr>
          <p:nvPr/>
        </p:nvSpPr>
        <p:spPr bwMode="auto">
          <a:xfrm>
            <a:off x="586437" y="6039268"/>
            <a:ext cx="2784475" cy="338554"/>
          </a:xfrm>
          <a:prstGeom prst="rect">
            <a:avLst/>
          </a:prstGeom>
          <a:noFill/>
          <a:ln>
            <a:noFill/>
          </a:ln>
        </p:spPr>
        <p:txBody>
          <a:bodyPr>
            <a:spAutoFit/>
          </a:bodyPr>
          <a:lstStyle>
            <a:lvl1pPr defTabSz="723900" eaLnBrk="0" hangingPunct="0">
              <a:spcBef>
                <a:spcPct val="20000"/>
              </a:spcBef>
              <a:defRPr sz="2200" b="1">
                <a:solidFill>
                  <a:srgbClr val="A751D2"/>
                </a:solidFill>
                <a:latin typeface="Univers LT Std 45 Light" pitchFamily="34" charset="0"/>
                <a:cs typeface="Arial" pitchFamily="34" charset="0"/>
              </a:defRPr>
            </a:lvl1pPr>
            <a:lvl2pPr marL="742950" indent="-285750" defTabSz="723900" eaLnBrk="0" hangingPunct="0">
              <a:spcBef>
                <a:spcPct val="20000"/>
              </a:spcBef>
              <a:buClr>
                <a:srgbClr val="A751D2"/>
              </a:buClr>
              <a:buFont typeface="Wingdings" pitchFamily="2" charset="2"/>
              <a:buChar char="§"/>
              <a:defRPr b="1">
                <a:solidFill>
                  <a:srgbClr val="000000"/>
                </a:solidFill>
                <a:latin typeface="Arial" pitchFamily="34" charset="0"/>
                <a:cs typeface="Arial" pitchFamily="34" charset="0"/>
              </a:defRPr>
            </a:lvl2pPr>
            <a:lvl3pPr marL="1143000" indent="-228600" defTabSz="723900" eaLnBrk="0" hangingPunct="0">
              <a:spcBef>
                <a:spcPct val="20000"/>
              </a:spcBef>
              <a:buClr>
                <a:srgbClr val="A751D2"/>
              </a:buClr>
              <a:buSzPct val="120000"/>
              <a:buFont typeface="Wingdings" pitchFamily="2" charset="2"/>
              <a:buChar char="§"/>
              <a:defRPr sz="1600">
                <a:solidFill>
                  <a:srgbClr val="A751D2"/>
                </a:solidFill>
                <a:latin typeface="Arial" pitchFamily="34" charset="0"/>
                <a:cs typeface="Arial"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cs typeface="Arial" pitchFamily="34" charset="0"/>
              </a:defRPr>
            </a:lvl4pPr>
            <a:lvl5pPr marL="2057400" indent="-228600" eaLnBrk="0" hangingPunct="0">
              <a:spcBef>
                <a:spcPct val="20000"/>
              </a:spcBef>
              <a:buChar char="»"/>
              <a:defRPr sz="2000">
                <a:solidFill>
                  <a:srgbClr val="000000"/>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9pPr>
          </a:lstStyle>
          <a:p>
            <a:pPr eaLnBrk="1" fontAlgn="base" hangingPunct="1">
              <a:spcBef>
                <a:spcPct val="0"/>
              </a:spcBef>
              <a:spcAft>
                <a:spcPct val="0"/>
              </a:spcAft>
            </a:pPr>
            <a:r>
              <a:rPr lang="fr-FR" altLang="fr-FR" sz="800" b="0" i="1" dirty="0">
                <a:solidFill>
                  <a:srgbClr val="4F504F"/>
                </a:solidFill>
                <a:latin typeface="Calibri" pitchFamily="34" charset="0"/>
                <a:cs typeface="Calibri" pitchFamily="34" charset="0"/>
              </a:rPr>
              <a:t>Source:  </a:t>
            </a:r>
            <a:r>
              <a:rPr lang="fr-FR" altLang="fr-FR" sz="800" b="0" i="1" dirty="0">
                <a:solidFill>
                  <a:srgbClr val="4F504F"/>
                </a:solidFill>
                <a:latin typeface="Calibri" pitchFamily="34" charset="0"/>
                <a:cs typeface="Calibri" pitchFamily="34" charset="0"/>
                <a:hlinkClick r:id="rId3"/>
              </a:rPr>
              <a:t>www.euronext.com</a:t>
            </a:r>
            <a:endParaRPr lang="fr-FR" altLang="fr-FR" sz="800" b="0" i="1" dirty="0">
              <a:solidFill>
                <a:srgbClr val="4F504F"/>
              </a:solidFill>
              <a:latin typeface="Calibri" pitchFamily="34" charset="0"/>
              <a:cs typeface="Calibri" pitchFamily="34" charset="0"/>
            </a:endParaRPr>
          </a:p>
          <a:p>
            <a:pPr eaLnBrk="1" fontAlgn="base" hangingPunct="1">
              <a:spcBef>
                <a:spcPct val="0"/>
              </a:spcBef>
              <a:spcAft>
                <a:spcPct val="0"/>
              </a:spcAft>
            </a:pPr>
            <a:r>
              <a:rPr lang="fr-FR" altLang="fr-FR" sz="800" b="0" i="1" dirty="0">
                <a:solidFill>
                  <a:srgbClr val="4F504F"/>
                </a:solidFill>
                <a:latin typeface="Calibri" pitchFamily="34" charset="0"/>
                <a:cs typeface="Calibri" pitchFamily="34" charset="0"/>
              </a:rPr>
              <a:t>Dernier </a:t>
            </a:r>
            <a:r>
              <a:rPr lang="fr-FR" altLang="fr-FR" sz="800" b="0" i="1" dirty="0" err="1">
                <a:solidFill>
                  <a:srgbClr val="4F504F"/>
                </a:solidFill>
                <a:latin typeface="Calibri" pitchFamily="34" charset="0"/>
                <a:cs typeface="Calibri" pitchFamily="34" charset="0"/>
              </a:rPr>
              <a:t>rebalancement</a:t>
            </a:r>
            <a:r>
              <a:rPr lang="fr-FR" altLang="fr-FR" sz="800" b="0" i="1" dirty="0">
                <a:solidFill>
                  <a:srgbClr val="4F504F"/>
                </a:solidFill>
                <a:latin typeface="Calibri" pitchFamily="34" charset="0"/>
                <a:cs typeface="Calibri" pitchFamily="34" charset="0"/>
              </a:rPr>
              <a:t> au 20/03/2020</a:t>
            </a:r>
          </a:p>
        </p:txBody>
      </p:sp>
      <p:sp>
        <p:nvSpPr>
          <p:cNvPr id="12" name="ZoneTexte 11"/>
          <p:cNvSpPr txBox="1"/>
          <p:nvPr/>
        </p:nvSpPr>
        <p:spPr>
          <a:xfrm>
            <a:off x="4932040" y="1727307"/>
            <a:ext cx="3385294" cy="261610"/>
          </a:xfrm>
          <a:prstGeom prst="rect">
            <a:avLst/>
          </a:prstGeom>
          <a:solidFill>
            <a:srgbClr val="FFFFFF"/>
          </a:solidFill>
        </p:spPr>
        <p:txBody>
          <a:bodyPr wrap="square">
            <a:spAutoFit/>
          </a:bodyPr>
          <a:lstStyle>
            <a:defPPr>
              <a:defRPr lang="fr-FR"/>
            </a:defPPr>
            <a:lvl1pPr algn="ctr">
              <a:defRPr sz="105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00B050"/>
                </a:solidFill>
                <a:effectLst/>
                <a:uLnTx/>
                <a:uFillTx/>
                <a:latin typeface="Arial" pitchFamily="34" charset="0"/>
                <a:cs typeface="Arial" pitchFamily="34" charset="0"/>
              </a:rPr>
              <a:t>Répartition géographique</a:t>
            </a:r>
          </a:p>
        </p:txBody>
      </p:sp>
      <p:sp>
        <p:nvSpPr>
          <p:cNvPr id="13" name="ZoneTexte 12"/>
          <p:cNvSpPr txBox="1"/>
          <p:nvPr/>
        </p:nvSpPr>
        <p:spPr>
          <a:xfrm>
            <a:off x="755576" y="1727307"/>
            <a:ext cx="3385294" cy="261610"/>
          </a:xfrm>
          <a:prstGeom prst="rect">
            <a:avLst/>
          </a:prstGeom>
          <a:solidFill>
            <a:srgbClr val="FFFFFF"/>
          </a:solidFill>
        </p:spPr>
        <p:txBody>
          <a:bodyPr wrap="square">
            <a:spAutoFit/>
          </a:bodyPr>
          <a:lstStyle>
            <a:defPPr>
              <a:defRPr lang="fr-FR"/>
            </a:defPPr>
            <a:lvl1pPr algn="ctr">
              <a:defRPr sz="105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00B050"/>
                </a:solidFill>
                <a:effectLst/>
                <a:uLnTx/>
                <a:uFillTx/>
                <a:latin typeface="Arial" pitchFamily="34" charset="0"/>
                <a:cs typeface="Arial" pitchFamily="34" charset="0"/>
              </a:rPr>
              <a:t>Répartition sectorielle</a:t>
            </a:r>
          </a:p>
        </p:txBody>
      </p:sp>
      <p:pic>
        <p:nvPicPr>
          <p:cNvPr id="15" name="Image 14"/>
          <p:cNvPicPr>
            <a:picLocks noChangeAspect="1"/>
          </p:cNvPicPr>
          <p:nvPr/>
        </p:nvPicPr>
        <p:blipFill>
          <a:blip r:embed="rId4"/>
          <a:stretch>
            <a:fillRect/>
          </a:stretch>
        </p:blipFill>
        <p:spPr>
          <a:xfrm>
            <a:off x="7547524" y="6370638"/>
            <a:ext cx="1504950" cy="523875"/>
          </a:xfrm>
          <a:prstGeom prst="rect">
            <a:avLst/>
          </a:prstGeom>
        </p:spPr>
      </p:pic>
      <p:pic>
        <p:nvPicPr>
          <p:cNvPr id="16" name="Image 15"/>
          <p:cNvPicPr>
            <a:picLocks noChangeAspect="1"/>
          </p:cNvPicPr>
          <p:nvPr/>
        </p:nvPicPr>
        <p:blipFill>
          <a:blip r:embed="rId5"/>
          <a:stretch>
            <a:fillRect/>
          </a:stretch>
        </p:blipFill>
        <p:spPr>
          <a:xfrm>
            <a:off x="2513258" y="6651677"/>
            <a:ext cx="3943350" cy="171450"/>
          </a:xfrm>
          <a:prstGeom prst="rect">
            <a:avLst/>
          </a:prstGeom>
        </p:spPr>
      </p:pic>
      <p:sp>
        <p:nvSpPr>
          <p:cNvPr id="17"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t>9</a:t>
            </a:r>
          </a:p>
        </p:txBody>
      </p:sp>
      <p:pic>
        <p:nvPicPr>
          <p:cNvPr id="2" name="Image 1">
            <a:extLst>
              <a:ext uri="{FF2B5EF4-FFF2-40B4-BE49-F238E27FC236}">
                <a16:creationId xmlns:a16="http://schemas.microsoft.com/office/drawing/2014/main" id="{46B04724-6F0E-459F-88C4-CE8597DC26C2}"/>
              </a:ext>
            </a:extLst>
          </p:cNvPr>
          <p:cNvPicPr>
            <a:picLocks noChangeAspect="1"/>
          </p:cNvPicPr>
          <p:nvPr/>
        </p:nvPicPr>
        <p:blipFill>
          <a:blip r:embed="rId6"/>
          <a:stretch>
            <a:fillRect/>
          </a:stretch>
        </p:blipFill>
        <p:spPr>
          <a:xfrm>
            <a:off x="0" y="2566033"/>
            <a:ext cx="4753127" cy="1889622"/>
          </a:xfrm>
          <a:prstGeom prst="rect">
            <a:avLst/>
          </a:prstGeom>
        </p:spPr>
      </p:pic>
      <p:pic>
        <p:nvPicPr>
          <p:cNvPr id="3" name="Image 2">
            <a:extLst>
              <a:ext uri="{FF2B5EF4-FFF2-40B4-BE49-F238E27FC236}">
                <a16:creationId xmlns:a16="http://schemas.microsoft.com/office/drawing/2014/main" id="{8EF57250-C3FE-4C63-8115-049DC34B91B3}"/>
              </a:ext>
            </a:extLst>
          </p:cNvPr>
          <p:cNvPicPr>
            <a:picLocks noChangeAspect="1"/>
          </p:cNvPicPr>
          <p:nvPr/>
        </p:nvPicPr>
        <p:blipFill>
          <a:blip r:embed="rId7"/>
          <a:stretch>
            <a:fillRect/>
          </a:stretch>
        </p:blipFill>
        <p:spPr>
          <a:xfrm>
            <a:off x="5035560" y="2556175"/>
            <a:ext cx="4104233" cy="1899480"/>
          </a:xfrm>
          <a:prstGeom prst="rect">
            <a:avLst/>
          </a:prstGeom>
        </p:spPr>
      </p:pic>
    </p:spTree>
    <p:extLst>
      <p:ext uri="{BB962C8B-B14F-4D97-AF65-F5344CB8AC3E}">
        <p14:creationId xmlns:p14="http://schemas.microsoft.com/office/powerpoint/2010/main" val="469126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719259" y="265789"/>
            <a:ext cx="1306997" cy="1218995"/>
          </a:xfrm>
          <a:prstGeom prst="rect">
            <a:avLst/>
          </a:prstGeom>
          <a:noFill/>
          <a:extLst>
            <a:ext uri="{909E8E84-426E-40DD-AFC4-6F175D3DCCD1}">
              <a14:hiddenFill xmlns:a14="http://schemas.microsoft.com/office/drawing/2010/main">
                <a:solidFill>
                  <a:srgbClr val="FFFFFF"/>
                </a:solidFill>
              </a14:hiddenFill>
            </a:ext>
          </a:extLst>
        </p:spPr>
      </p:pic>
      <p:sp>
        <p:nvSpPr>
          <p:cNvPr id="4"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Performance historique</a:t>
            </a:r>
          </a:p>
        </p:txBody>
      </p:sp>
      <p:sp>
        <p:nvSpPr>
          <p:cNvPr id="5" name="TextBox 7"/>
          <p:cNvSpPr txBox="1"/>
          <p:nvPr/>
        </p:nvSpPr>
        <p:spPr>
          <a:xfrm>
            <a:off x="179512" y="5479364"/>
            <a:ext cx="8424936" cy="707886"/>
          </a:xfrm>
          <a:prstGeom prst="rect">
            <a:avLst/>
          </a:prstGeom>
          <a:noFill/>
        </p:spPr>
        <p:txBody>
          <a:bodyPr wrap="square">
            <a:spAutoFit/>
          </a:bodyPr>
          <a:lstStyle/>
          <a:p>
            <a:pPr>
              <a:defRPr/>
            </a:pPr>
            <a:r>
              <a:rPr lang="fr-FR" sz="1000" dirty="0">
                <a:solidFill>
                  <a:srgbClr val="4F504F"/>
                </a:solidFill>
                <a:cs typeface="Arial" pitchFamily="34" charset="0"/>
              </a:rPr>
              <a:t>Source :  Bloomberg (au 20/03/2020). </a:t>
            </a:r>
          </a:p>
          <a:p>
            <a:pPr>
              <a:defRPr/>
            </a:pPr>
            <a:r>
              <a:rPr lang="fr-FR" sz="1000" dirty="0">
                <a:solidFill>
                  <a:srgbClr val="4F504F"/>
                </a:solidFill>
                <a:cs typeface="Arial" pitchFamily="34" charset="0"/>
              </a:rPr>
              <a:t>Cet indice a été lancé  le 5 septembre 2018.  L’indice Euronext® Climate Objective 50 Euro EWD5 est calculé dividendes nets réinvestis, diminué d’un montant forfaitaire de 5% par an. Les cours observés de l’indice intègre ce traitement des dividendes.</a:t>
            </a:r>
          </a:p>
          <a:p>
            <a:pPr>
              <a:defRPr/>
            </a:pPr>
            <a:endParaRPr lang="fr-FR" sz="1000" dirty="0">
              <a:solidFill>
                <a:srgbClr val="4F504F"/>
              </a:solidFill>
              <a:cs typeface="Arial" pitchFamily="34" charset="0"/>
            </a:endParaRPr>
          </a:p>
        </p:txBody>
      </p:sp>
      <p:sp>
        <p:nvSpPr>
          <p:cNvPr id="6" name="Rectangle 5"/>
          <p:cNvSpPr/>
          <p:nvPr/>
        </p:nvSpPr>
        <p:spPr>
          <a:xfrm>
            <a:off x="179512" y="6068179"/>
            <a:ext cx="8424936" cy="400110"/>
          </a:xfrm>
          <a:prstGeom prst="rect">
            <a:avLst/>
          </a:prstGeom>
          <a:noFill/>
        </p:spPr>
        <p:txBody>
          <a:bodyPr wrap="square">
            <a:spAutoFit/>
          </a:bodyPr>
          <a:lstStyle/>
          <a:p>
            <a:r>
              <a:rPr lang="fr-FR" sz="1000" dirty="0">
                <a:solidFill>
                  <a:srgbClr val="4F504F"/>
                </a:solidFill>
                <a:cs typeface="Arial" pitchFamily="34" charset="0"/>
              </a:rPr>
              <a:t>Les données relatives aux performances passées et/ou simulations de performances passées ont trait ou se réfèrent à des périodes passées et ne sont pas un indicateur fiable des résultats futurs. Ceci est valable également pour les données historiques de marché.</a:t>
            </a:r>
          </a:p>
        </p:txBody>
      </p:sp>
      <p:sp>
        <p:nvSpPr>
          <p:cNvPr id="7" name="Rectangle 6"/>
          <p:cNvSpPr/>
          <p:nvPr/>
        </p:nvSpPr>
        <p:spPr>
          <a:xfrm>
            <a:off x="377008" y="1704552"/>
            <a:ext cx="8465319" cy="253916"/>
          </a:xfrm>
          <a:prstGeom prst="rect">
            <a:avLst/>
          </a:prstGeom>
          <a:solidFill>
            <a:srgbClr val="FFFFFF"/>
          </a:solid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050" b="1" i="0" u="none" strike="noStrike" kern="0" cap="none" spc="0" normalizeH="0" baseline="0" noProof="0" dirty="0">
                <a:ln>
                  <a:noFill/>
                </a:ln>
                <a:solidFill>
                  <a:srgbClr val="00B050"/>
                </a:solidFill>
                <a:effectLst/>
                <a:uLnTx/>
                <a:uFillTx/>
                <a:latin typeface="Arial" pitchFamily="34" charset="0"/>
                <a:cs typeface="Arial" pitchFamily="34" charset="0"/>
              </a:rPr>
              <a:t>Simulations des performances historiques de l’indice Euronext Climate Objective 50 Euro EWD5</a:t>
            </a:r>
            <a:endParaRPr kumimoji="0" lang="fr-FR" sz="1050" b="0" i="0" u="none" strike="noStrike" kern="0" cap="none" spc="0" normalizeH="0" baseline="0" noProof="0" dirty="0">
              <a:ln>
                <a:noFill/>
              </a:ln>
              <a:solidFill>
                <a:srgbClr val="4F504F"/>
              </a:solidFill>
              <a:effectLst/>
              <a:uLnTx/>
              <a:uFillTx/>
              <a:latin typeface="Arial" pitchFamily="34" charset="0"/>
              <a:cs typeface="Arial" pitchFamily="34" charset="0"/>
            </a:endParaRPr>
          </a:p>
        </p:txBody>
      </p:sp>
      <p:pic>
        <p:nvPicPr>
          <p:cNvPr id="9" name="Image 8"/>
          <p:cNvPicPr>
            <a:picLocks noChangeAspect="1"/>
          </p:cNvPicPr>
          <p:nvPr/>
        </p:nvPicPr>
        <p:blipFill>
          <a:blip r:embed="rId3"/>
          <a:stretch>
            <a:fillRect/>
          </a:stretch>
        </p:blipFill>
        <p:spPr>
          <a:xfrm>
            <a:off x="7547524" y="6370638"/>
            <a:ext cx="1504950" cy="523875"/>
          </a:xfrm>
          <a:prstGeom prst="rect">
            <a:avLst/>
          </a:prstGeom>
        </p:spPr>
      </p:pic>
      <p:pic>
        <p:nvPicPr>
          <p:cNvPr id="10" name="Image 9"/>
          <p:cNvPicPr>
            <a:picLocks noChangeAspect="1"/>
          </p:cNvPicPr>
          <p:nvPr/>
        </p:nvPicPr>
        <p:blipFill>
          <a:blip r:embed="rId4"/>
          <a:stretch>
            <a:fillRect/>
          </a:stretch>
        </p:blipFill>
        <p:spPr>
          <a:xfrm>
            <a:off x="2513258" y="6651677"/>
            <a:ext cx="3943350" cy="171450"/>
          </a:xfrm>
          <a:prstGeom prst="rect">
            <a:avLst/>
          </a:prstGeom>
        </p:spPr>
      </p:pic>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10</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16" name="ZoneTexte 15"/>
          <p:cNvSpPr txBox="1"/>
          <p:nvPr/>
        </p:nvSpPr>
        <p:spPr>
          <a:xfrm rot="16200000">
            <a:off x="518647" y="2978893"/>
            <a:ext cx="1440160" cy="246221"/>
          </a:xfrm>
          <a:prstGeom prst="rect">
            <a:avLst/>
          </a:prstGeom>
          <a:noFill/>
        </p:spPr>
        <p:txBody>
          <a:bodyPr wrap="square" rtlCol="0">
            <a:spAutoFit/>
          </a:bodyPr>
          <a:lstStyle/>
          <a:p>
            <a:r>
              <a:rPr lang="fr-FR" sz="1000" dirty="0"/>
              <a:t>Points</a:t>
            </a:r>
          </a:p>
        </p:txBody>
      </p:sp>
      <p:sp>
        <p:nvSpPr>
          <p:cNvPr id="17" name="ZoneTexte 16"/>
          <p:cNvSpPr txBox="1"/>
          <p:nvPr/>
        </p:nvSpPr>
        <p:spPr>
          <a:xfrm>
            <a:off x="7812360" y="4437112"/>
            <a:ext cx="720080" cy="246221"/>
          </a:xfrm>
          <a:prstGeom prst="rect">
            <a:avLst/>
          </a:prstGeom>
          <a:noFill/>
        </p:spPr>
        <p:txBody>
          <a:bodyPr wrap="square" rtlCol="0">
            <a:spAutoFit/>
          </a:bodyPr>
          <a:lstStyle/>
          <a:p>
            <a:r>
              <a:rPr lang="fr-FR" sz="1000" dirty="0"/>
              <a:t>Dates</a:t>
            </a:r>
          </a:p>
        </p:txBody>
      </p:sp>
      <p:sp>
        <p:nvSpPr>
          <p:cNvPr id="13" name="ZoneTexte 12">
            <a:extLst>
              <a:ext uri="{FF2B5EF4-FFF2-40B4-BE49-F238E27FC236}">
                <a16:creationId xmlns:a16="http://schemas.microsoft.com/office/drawing/2014/main" id="{91D4FCA7-CBCE-45F8-8C2E-2BC5F894BC97}"/>
              </a:ext>
            </a:extLst>
          </p:cNvPr>
          <p:cNvSpPr txBox="1"/>
          <p:nvPr/>
        </p:nvSpPr>
        <p:spPr>
          <a:xfrm>
            <a:off x="5612879" y="3486889"/>
            <a:ext cx="2558473" cy="369332"/>
          </a:xfrm>
          <a:prstGeom prst="rect">
            <a:avLst/>
          </a:prstGeom>
          <a:noFill/>
        </p:spPr>
        <p:txBody>
          <a:bodyPr wrap="square" rtlCol="0">
            <a:spAutoFit/>
          </a:bodyPr>
          <a:lstStyle/>
          <a:p>
            <a:r>
              <a:rPr lang="fr-FR" dirty="0">
                <a:highlight>
                  <a:srgbClr val="FFFF00"/>
                </a:highlight>
              </a:rPr>
              <a:t>A mettre à jour le</a:t>
            </a:r>
          </a:p>
        </p:txBody>
      </p:sp>
      <p:pic>
        <p:nvPicPr>
          <p:cNvPr id="2" name="Image 1">
            <a:extLst>
              <a:ext uri="{FF2B5EF4-FFF2-40B4-BE49-F238E27FC236}">
                <a16:creationId xmlns:a16="http://schemas.microsoft.com/office/drawing/2014/main" id="{80A46866-D2E8-4F7B-B8DB-5B5E7B9EEE4A}"/>
              </a:ext>
            </a:extLst>
          </p:cNvPr>
          <p:cNvPicPr>
            <a:picLocks noChangeAspect="1"/>
          </p:cNvPicPr>
          <p:nvPr/>
        </p:nvPicPr>
        <p:blipFill>
          <a:blip r:embed="rId5"/>
          <a:stretch>
            <a:fillRect/>
          </a:stretch>
        </p:blipFill>
        <p:spPr>
          <a:xfrm>
            <a:off x="1333928" y="2802516"/>
            <a:ext cx="6423722" cy="2222524"/>
          </a:xfrm>
          <a:prstGeom prst="rect">
            <a:avLst/>
          </a:prstGeom>
        </p:spPr>
      </p:pic>
      <p:sp>
        <p:nvSpPr>
          <p:cNvPr id="8" name="ZoneTexte 7">
            <a:extLst>
              <a:ext uri="{FF2B5EF4-FFF2-40B4-BE49-F238E27FC236}">
                <a16:creationId xmlns:a16="http://schemas.microsoft.com/office/drawing/2014/main" id="{3795D3EE-9736-4BDB-B6CD-F4FCA1154D3B}"/>
              </a:ext>
            </a:extLst>
          </p:cNvPr>
          <p:cNvSpPr txBox="1"/>
          <p:nvPr/>
        </p:nvSpPr>
        <p:spPr>
          <a:xfrm>
            <a:off x="2699792" y="2195294"/>
            <a:ext cx="4045482" cy="307777"/>
          </a:xfrm>
          <a:prstGeom prst="rect">
            <a:avLst/>
          </a:prstGeom>
          <a:noFill/>
        </p:spPr>
        <p:txBody>
          <a:bodyPr wrap="square" rtlCol="0">
            <a:spAutoFit/>
          </a:bodyPr>
          <a:lstStyle/>
          <a:p>
            <a:pPr lvl="0" algn="ctr">
              <a:defRPr sz="840" b="0" i="0" u="none" strike="noStrike" kern="1200" spc="0" baseline="0">
                <a:solidFill>
                  <a:prstClr val="black">
                    <a:lumMod val="65000"/>
                    <a:lumOff val="35000"/>
                  </a:prstClr>
                </a:solidFill>
                <a:latin typeface="Helvetica" panose="020B0604020202020204" pitchFamily="34" charset="0"/>
                <a:ea typeface="+mn-ea"/>
                <a:cs typeface="Helvetica" panose="020B0604020202020204" pitchFamily="34" charset="0"/>
              </a:defRPr>
            </a:pPr>
            <a:r>
              <a:rPr lang="fr-FR" sz="1400" dirty="0"/>
              <a:t>Euronext</a:t>
            </a:r>
            <a:r>
              <a:rPr lang="fr-FR" sz="1400" baseline="30000" dirty="0"/>
              <a:t>®</a:t>
            </a:r>
            <a:r>
              <a:rPr lang="fr-FR" sz="1400" dirty="0"/>
              <a:t> </a:t>
            </a:r>
            <a:r>
              <a:rPr lang="fr-FR" sz="1400" dirty="0" err="1"/>
              <a:t>Climate</a:t>
            </a:r>
            <a:r>
              <a:rPr lang="fr-FR" sz="1400" dirty="0"/>
              <a:t> Objective 50 Euro EWD5 </a:t>
            </a:r>
          </a:p>
        </p:txBody>
      </p:sp>
    </p:spTree>
    <p:extLst>
      <p:ext uri="{BB962C8B-B14F-4D97-AF65-F5344CB8AC3E}">
        <p14:creationId xmlns:p14="http://schemas.microsoft.com/office/powerpoint/2010/main" val="128828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216023" y="1921385"/>
            <a:ext cx="8676457"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dirty="0">
                <a:ln>
                  <a:noFill/>
                </a:ln>
                <a:solidFill>
                  <a:srgbClr val="C00000"/>
                </a:solidFill>
                <a:effectLst/>
                <a:uLnTx/>
                <a:uFillTx/>
                <a:latin typeface="Franklin Gothic Medium"/>
              </a:rPr>
              <a:t>Partie 2</a:t>
            </a:r>
            <a:br>
              <a:rPr kumimoji="0" lang="fr-FR" sz="3000" b="1" i="0" u="none" strike="noStrike" kern="1200" cap="all" spc="0" normalizeH="0" baseline="0" noProof="0" dirty="0">
                <a:ln>
                  <a:noFill/>
                </a:ln>
                <a:solidFill>
                  <a:srgbClr val="C00000"/>
                </a:solidFill>
                <a:effectLst/>
                <a:uLnTx/>
                <a:uFillTx/>
                <a:latin typeface="Franklin Gothic Medium"/>
              </a:rPr>
            </a:br>
            <a:r>
              <a:rPr kumimoji="0" lang="fr-FR" sz="3000" b="1" i="0" u="none" strike="noStrike" kern="1200" cap="all" spc="0" normalizeH="0" baseline="0" noProof="0" dirty="0">
                <a:ln>
                  <a:noFill/>
                </a:ln>
                <a:solidFill>
                  <a:srgbClr val="C00000"/>
                </a:solidFill>
                <a:effectLst/>
                <a:uLnTx/>
                <a:uFillTx/>
                <a:latin typeface="Franklin Gothic Medium"/>
              </a:rPr>
              <a:t>MECANISME ET SCENARII </a:t>
            </a:r>
          </a:p>
        </p:txBody>
      </p:sp>
      <p:sp>
        <p:nvSpPr>
          <p:cNvPr id="4" name="ZoneTexte 3"/>
          <p:cNvSpPr txBox="1"/>
          <p:nvPr/>
        </p:nvSpPr>
        <p:spPr>
          <a:xfrm>
            <a:off x="323528" y="3790925"/>
            <a:ext cx="8507413" cy="790600"/>
          </a:xfrm>
          <a:prstGeom prst="rect">
            <a:avLst/>
          </a:prstGeom>
          <a:noFill/>
        </p:spPr>
        <p:txBody>
          <a:bodyPr/>
          <a:lstStyle/>
          <a:p>
            <a:pPr algn="just" fontAlgn="base">
              <a:spcBef>
                <a:spcPct val="0"/>
              </a:spcBef>
              <a:spcAft>
                <a:spcPct val="0"/>
              </a:spcAft>
              <a:buClr>
                <a:srgbClr val="C00000"/>
              </a:buClr>
              <a:defRPr/>
            </a:pPr>
            <a:r>
              <a:rPr lang="fr-FR" sz="1100" dirty="0">
                <a:solidFill>
                  <a:srgbClr val="4F504F"/>
                </a:solidFill>
                <a:latin typeface="Helvetica"/>
                <a:cs typeface="Arial" pitchFamily="34" charset="0"/>
              </a:rPr>
              <a:t>Avec </a:t>
            </a:r>
            <a:r>
              <a:rPr lang="fr-FR" sz="1100" b="1" i="1" dirty="0">
                <a:solidFill>
                  <a:srgbClr val="4F504F"/>
                </a:solidFill>
                <a:latin typeface="Helvetica"/>
                <a:cs typeface="Arial" pitchFamily="34" charset="0"/>
              </a:rPr>
              <a:t>Nymphéa Avril 2030, </a:t>
            </a:r>
            <a:r>
              <a:rPr lang="fr-FR" sz="1100" dirty="0">
                <a:solidFill>
                  <a:srgbClr val="4F504F"/>
                </a:solidFill>
                <a:latin typeface="Helvetica"/>
                <a:cs typeface="Arial" pitchFamily="34" charset="0"/>
              </a:rPr>
              <a:t>l'investisseur s’expose au marché actions de la zone euro à travers l’indice </a:t>
            </a:r>
            <a:r>
              <a:rPr lang="fr-FR" sz="1100" b="1" dirty="0">
                <a:solidFill>
                  <a:srgbClr val="4F504F"/>
                </a:solidFill>
                <a:latin typeface="Helvetica"/>
                <a:cs typeface="Arial" pitchFamily="34" charset="0"/>
              </a:rPr>
              <a:t>Euronext</a:t>
            </a:r>
            <a:r>
              <a:rPr lang="fr-FR" sz="1100" b="1" baseline="30000" dirty="0">
                <a:solidFill>
                  <a:srgbClr val="4F504F"/>
                </a:solidFill>
                <a:latin typeface="Helvetica"/>
                <a:cs typeface="Arial" pitchFamily="34" charset="0"/>
              </a:rPr>
              <a:t>®</a:t>
            </a:r>
            <a:r>
              <a:rPr lang="fr-FR" sz="1100" b="1" dirty="0">
                <a:solidFill>
                  <a:srgbClr val="4F504F"/>
                </a:solidFill>
                <a:latin typeface="Helvetica"/>
                <a:cs typeface="Arial" pitchFamily="34" charset="0"/>
              </a:rPr>
              <a:t> Climate Objective 50 Euro EWD5 </a:t>
            </a:r>
            <a:r>
              <a:rPr lang="fr-FR" sz="1100" dirty="0">
                <a:solidFill>
                  <a:srgbClr val="4F504F"/>
                </a:solidFill>
                <a:latin typeface="Helvetica"/>
                <a:cs typeface="Arial" pitchFamily="34" charset="0"/>
              </a:rPr>
              <a:t>et bénéficie d’une protection à 90% du capital à l’échéance, </a:t>
            </a:r>
            <a:r>
              <a:rPr lang="fr-FR" sz="1100" b="1" dirty="0">
                <a:solidFill>
                  <a:srgbClr val="4F504F"/>
                </a:solidFill>
                <a:latin typeface="Helvetica"/>
                <a:cs typeface="Arial" pitchFamily="34" charset="0"/>
              </a:rPr>
              <a:t>en contrepartie du risque de perte en capital</a:t>
            </a:r>
            <a:r>
              <a:rPr lang="fr-FR" sz="1100" dirty="0">
                <a:solidFill>
                  <a:srgbClr val="4F504F"/>
                </a:solidFill>
                <a:latin typeface="Helvetica"/>
                <a:cs typeface="Arial" pitchFamily="34" charset="0"/>
              </a:rPr>
              <a:t>. Euronext calcule l’indice Euronext</a:t>
            </a:r>
            <a:r>
              <a:rPr lang="fr-FR" sz="1100" baseline="30000" dirty="0">
                <a:solidFill>
                  <a:srgbClr val="4F504F"/>
                </a:solidFill>
                <a:latin typeface="Helvetica"/>
                <a:cs typeface="Arial" pitchFamily="34" charset="0"/>
              </a:rPr>
              <a:t>®</a:t>
            </a:r>
            <a:r>
              <a:rPr lang="fr-FR" sz="1100" dirty="0">
                <a:solidFill>
                  <a:srgbClr val="4F504F"/>
                </a:solidFill>
                <a:latin typeface="Helvetica"/>
                <a:cs typeface="Arial" pitchFamily="34" charset="0"/>
              </a:rPr>
              <a:t> Climate Objective 50 Euro EWD5 de la façon suivante : en ajoutant tous les dividendes nets (versés par l’indice au fil de l’eau tout le long de la vie du produit) puis en soustrayant 5% par an, sur une base quotidienne. </a:t>
            </a:r>
          </a:p>
          <a:p>
            <a:pPr fontAlgn="base">
              <a:spcBef>
                <a:spcPct val="50000"/>
              </a:spcBef>
              <a:spcAft>
                <a:spcPct val="0"/>
              </a:spcAft>
              <a:defRPr/>
            </a:pPr>
            <a:endParaRPr lang="fr-FR" sz="1100" dirty="0">
              <a:solidFill>
                <a:srgbClr val="4F504F"/>
              </a:solidFill>
              <a:latin typeface="Helvetica"/>
              <a:cs typeface="Arial" pitchFamily="34" charset="0"/>
            </a:endParaRPr>
          </a:p>
        </p:txBody>
      </p:sp>
      <p:sp>
        <p:nvSpPr>
          <p:cNvPr id="5" name="Rectangle 14"/>
          <p:cNvSpPr>
            <a:spLocks noChangeArrowheads="1"/>
          </p:cNvSpPr>
          <p:nvPr/>
        </p:nvSpPr>
        <p:spPr bwMode="auto">
          <a:xfrm>
            <a:off x="323528" y="4650521"/>
            <a:ext cx="8507413" cy="136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0070C0"/>
              </a:buClr>
              <a:buSzPct val="75000"/>
              <a:buFont typeface="Lucida Grande"/>
              <a:buChar char="▶"/>
              <a:defRPr sz="2000">
                <a:solidFill>
                  <a:schemeClr val="tx1"/>
                </a:solidFill>
                <a:latin typeface="Helvetica" pitchFamily="34" charset="0"/>
                <a:cs typeface="Helvetica" pitchFamily="34" charset="0"/>
              </a:defRPr>
            </a:lvl1pPr>
            <a:lvl2pPr marL="742950" indent="-285750" eaLnBrk="0" hangingPunct="0">
              <a:spcBef>
                <a:spcPct val="20000"/>
              </a:spcBef>
              <a:buClr>
                <a:srgbClr val="0070C0"/>
              </a:buClr>
              <a:buSzPct val="125000"/>
              <a:buFont typeface="Arial" pitchFamily="34" charset="0"/>
              <a:buChar char="•"/>
              <a:defRPr>
                <a:solidFill>
                  <a:schemeClr val="tx1"/>
                </a:solidFill>
                <a:latin typeface="Helvetica" pitchFamily="34" charset="0"/>
                <a:cs typeface="Helvetica" pitchFamily="34" charset="0"/>
              </a:defRPr>
            </a:lvl2pPr>
            <a:lvl3pPr marL="1143000" indent="-228600" eaLnBrk="0" hangingPunct="0">
              <a:spcBef>
                <a:spcPct val="20000"/>
              </a:spcBef>
              <a:buClr>
                <a:srgbClr val="0070C0"/>
              </a:buClr>
              <a:buSzPct val="80000"/>
              <a:buFont typeface="Wingdings" pitchFamily="2" charset="2"/>
              <a:buChar char=""/>
              <a:defRPr sz="1600">
                <a:solidFill>
                  <a:schemeClr val="tx1"/>
                </a:solidFill>
                <a:latin typeface="Helvetica" pitchFamily="34" charset="0"/>
                <a:cs typeface="Helvetica" pitchFamily="34" charset="0"/>
              </a:defRPr>
            </a:lvl3pPr>
            <a:lvl4pPr marL="1600200" indent="-228600" eaLnBrk="0" hangingPunct="0">
              <a:spcBef>
                <a:spcPct val="20000"/>
              </a:spcBef>
              <a:buClr>
                <a:srgbClr val="0070C0"/>
              </a:buClr>
              <a:buFont typeface="Wingdings" pitchFamily="2" charset="2"/>
              <a:buChar char="§"/>
              <a:defRPr sz="1400">
                <a:solidFill>
                  <a:schemeClr val="tx1"/>
                </a:solidFill>
                <a:latin typeface="Helvetica" pitchFamily="34" charset="0"/>
                <a:cs typeface="Helvetica" pitchFamily="34" charset="0"/>
              </a:defRPr>
            </a:lvl4pPr>
            <a:lvl5pPr marL="2057400" indent="-228600" eaLnBrk="0" hangingPunct="0">
              <a:spcBef>
                <a:spcPct val="20000"/>
              </a:spcBef>
              <a:buClr>
                <a:srgbClr val="0070C0"/>
              </a:buClr>
              <a:buFont typeface="Lucida Grande"/>
              <a:buChar char="-"/>
              <a:defRPr sz="1400">
                <a:solidFill>
                  <a:schemeClr val="tx1"/>
                </a:solidFill>
                <a:latin typeface="Helvetica" pitchFamily="34" charset="0"/>
                <a:cs typeface="Helvetica" pitchFamily="34" charset="0"/>
              </a:defRPr>
            </a:lvl5pPr>
            <a:lvl6pPr marL="25146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6pPr>
            <a:lvl7pPr marL="29718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7pPr>
            <a:lvl8pPr marL="34290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8pPr>
            <a:lvl9pPr marL="38862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9pPr>
          </a:lstStyle>
          <a:p>
            <a:pPr algn="just" eaLnBrk="1" fontAlgn="base" hangingPunct="1">
              <a:spcBef>
                <a:spcPct val="50000"/>
              </a:spcBef>
              <a:spcAft>
                <a:spcPct val="0"/>
              </a:spcAft>
              <a:buClrTx/>
              <a:buSzTx/>
              <a:buFontTx/>
              <a:buNone/>
              <a:defRPr/>
            </a:pPr>
            <a:r>
              <a:rPr lang="fr-FR" altLang="fr-FR" sz="1100" b="1" dirty="0">
                <a:solidFill>
                  <a:srgbClr val="4F504F"/>
                </a:solidFill>
                <a:cs typeface="Arial" pitchFamily="34" charset="0"/>
              </a:rPr>
              <a:t>Dans l’ensemble de ce kit, le montant de remboursement est calculé sur la base de la Valeur Nominale, </a:t>
            </a:r>
            <a:r>
              <a:rPr lang="fr-FR" sz="1100" b="1" dirty="0">
                <a:solidFill>
                  <a:srgbClr val="4F504F"/>
                </a:solidFill>
                <a:cs typeface="Arial" pitchFamily="34" charset="0"/>
              </a:rPr>
              <a:t>hors frais applicables au cadre d'investissement (notamment hors droits de garde dans le cadre d'un compte-titres ordinaire) </a:t>
            </a:r>
            <a:r>
              <a:rPr lang="fr-FR" altLang="fr-FR" sz="1100" b="1" dirty="0">
                <a:solidFill>
                  <a:srgbClr val="4F504F"/>
                </a:solidFill>
                <a:cs typeface="Arial" pitchFamily="34" charset="0"/>
              </a:rPr>
              <a:t>et le cas échéant ceux liés aux versements/ aux arbitrages ou aux garanties de prévoyance, notamment dans le cadre d’un contrat d’assurance vie ou de capitalisation et hors fiscalité et prélèvements sociaux applicables.</a:t>
            </a:r>
          </a:p>
          <a:p>
            <a:pPr algn="just" eaLnBrk="1" fontAlgn="base" hangingPunct="1">
              <a:spcBef>
                <a:spcPct val="50000"/>
              </a:spcBef>
              <a:spcAft>
                <a:spcPct val="0"/>
              </a:spcAft>
              <a:buClrTx/>
              <a:buSzTx/>
              <a:buFontTx/>
              <a:buNone/>
              <a:defRPr/>
            </a:pPr>
            <a:r>
              <a:rPr lang="fr-FR" altLang="fr-FR" sz="1100" dirty="0">
                <a:solidFill>
                  <a:srgbClr val="4F504F"/>
                </a:solidFill>
                <a:cs typeface="Arial" pitchFamily="34" charset="0"/>
              </a:rPr>
              <a:t>Les frais liés au cadre d’investissement choisi peuvent avoir un impact sur l’économie générale de l’opération et de ce fait, la performance nette pour l’investisseur peut donc être inférieure à -10 %. Les termes « capital » et « capital initial » désignent le montant investi par l’investisseur dans Nymphéa Avril 2030, dont la Valeur Nominale est fixée à 100 euros.</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
        <p:nvSpPr>
          <p:cNvPr id="8"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11</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1873483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4891483" y="2463244"/>
            <a:ext cx="3650078" cy="1012896"/>
          </a:xfrm>
          <a:prstGeom prst="roundRect">
            <a:avLst/>
          </a:prstGeom>
          <a:solidFill>
            <a:srgbClr val="B9D0FF">
              <a:alpha val="10000"/>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4" name="Rectangle 3"/>
          <p:cNvSpPr/>
          <p:nvPr/>
        </p:nvSpPr>
        <p:spPr>
          <a:xfrm>
            <a:off x="524713" y="2072080"/>
            <a:ext cx="3977967" cy="1198262"/>
          </a:xfrm>
          <a:prstGeom prst="rect">
            <a:avLst/>
          </a:prstGeom>
          <a:noFill/>
          <a:ln w="25400" cap="flat" cmpd="sng" algn="ctr">
            <a:noFill/>
            <a:prstDash val="solid"/>
          </a:ln>
          <a:effectLst/>
        </p:spPr>
        <p:txBody>
          <a:bodyPr wrap="square" lIns="72000" rIns="72000">
            <a:noAutofit/>
          </a:body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0" i="0" u="none" strike="noStrike" kern="0" cap="none" spc="0" normalizeH="0" baseline="0" noProof="0" dirty="0">
                <a:ln>
                  <a:noFill/>
                </a:ln>
                <a:solidFill>
                  <a:srgbClr val="4F504F"/>
                </a:solidFill>
                <a:effectLst/>
                <a:uLnTx/>
                <a:uFillTx/>
                <a:latin typeface="Helvetica"/>
                <a:ea typeface="+mn-ea"/>
                <a:cs typeface="+mn-cs"/>
              </a:rPr>
              <a:t>Si à la Date d’Évaluation de Remboursement Automatique Anticipé, le 15 août 2025, l’Indice a progressé de 15 % ou plus par rapport à son Niveau Initial, </a:t>
            </a:r>
            <a:r>
              <a:rPr kumimoji="0" lang="fr-FR" sz="1000" b="1" i="0" u="none" strike="noStrike" kern="0" cap="none" spc="0" normalizeH="0" baseline="0" noProof="0" dirty="0">
                <a:ln>
                  <a:noFill/>
                </a:ln>
                <a:solidFill>
                  <a:srgbClr val="4F504F"/>
                </a:solidFill>
                <a:effectLst/>
                <a:uLnTx/>
                <a:uFillTx/>
                <a:latin typeface="Helvetica"/>
                <a:ea typeface="+mn-ea"/>
                <a:cs typeface="+mn-cs"/>
              </a:rPr>
              <a:t>Nymphéa Avril 2030 s’arrête automatiquement </a:t>
            </a:r>
            <a:r>
              <a:rPr kumimoji="0" lang="fr-FR" sz="1000" b="0" i="0" u="none" strike="noStrike" kern="0" cap="none" spc="0" normalizeH="0" baseline="0" noProof="0" dirty="0">
                <a:ln>
                  <a:noFill/>
                </a:ln>
                <a:solidFill>
                  <a:srgbClr val="4F504F"/>
                </a:solidFill>
                <a:effectLst/>
                <a:uLnTx/>
                <a:uFillTx/>
                <a:latin typeface="Helvetica"/>
                <a:ea typeface="+mn-ea"/>
                <a:cs typeface="+mn-cs"/>
              </a:rPr>
              <a:t>et le remboursement automatique anticipé se déclenche, sans intervention de la part de l’</a:t>
            </a:r>
            <a:r>
              <a:rPr kumimoji="0" lang="fr-FR" sz="1000" b="0" i="0" u="none" strike="noStrike" kern="0" cap="none" spc="0" normalizeH="0" baseline="0" noProof="0" dirty="0" err="1">
                <a:ln>
                  <a:noFill/>
                </a:ln>
                <a:solidFill>
                  <a:srgbClr val="4F504F"/>
                </a:solidFill>
                <a:effectLst/>
                <a:uLnTx/>
                <a:uFillTx/>
                <a:latin typeface="Helvetica"/>
                <a:ea typeface="+mn-ea"/>
                <a:cs typeface="+mn-cs"/>
              </a:rPr>
              <a:t>inve</a:t>
            </a:r>
            <a:r>
              <a:rPr lang="fr-FR" sz="1000" kern="0" dirty="0" err="1">
                <a:solidFill>
                  <a:srgbClr val="4F504F"/>
                </a:solidFill>
                <a:latin typeface="Helvetica"/>
              </a:rPr>
              <a:t>stisseur</a:t>
            </a:r>
            <a:r>
              <a:rPr kumimoji="0" lang="fr-FR" sz="1000" b="0" i="0" u="none" strike="noStrike" kern="0" cap="none" spc="0" normalizeH="0" baseline="0" noProof="0" dirty="0">
                <a:ln>
                  <a:noFill/>
                </a:ln>
                <a:solidFill>
                  <a:srgbClr val="4F504F"/>
                </a:solidFill>
                <a:effectLst/>
                <a:uLnTx/>
                <a:uFillTx/>
                <a:latin typeface="Helvetica"/>
                <a:ea typeface="+mn-ea"/>
                <a:cs typeface="+mn-cs"/>
              </a:rPr>
              <a:t>.</a:t>
            </a:r>
            <a:endParaRPr kumimoji="0" lang="fr-FR" sz="1000" b="1" i="0" u="none" strike="noStrike" kern="0" cap="none" spc="0" normalizeH="0" baseline="0" noProof="0" dirty="0">
              <a:ln>
                <a:noFill/>
              </a:ln>
              <a:solidFill>
                <a:srgbClr val="4F504F"/>
              </a:solidFill>
              <a:effectLst/>
              <a:uLnTx/>
              <a:uFillTx/>
              <a:latin typeface="Helvetica"/>
              <a:ea typeface="+mn-ea"/>
              <a:cs typeface="+mn-cs"/>
            </a:endParaRPr>
          </a:p>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0" i="0" u="none" strike="noStrike" kern="0" cap="none" spc="0" normalizeH="0" baseline="0" noProof="0" dirty="0">
                <a:ln>
                  <a:noFill/>
                </a:ln>
                <a:solidFill>
                  <a:srgbClr val="4F504F"/>
                </a:solidFill>
                <a:effectLst/>
                <a:uLnTx/>
                <a:uFillTx/>
                <a:latin typeface="Helvetica"/>
                <a:ea typeface="+mn-ea"/>
                <a:cs typeface="+mn-cs"/>
              </a:rPr>
              <a:t>À la Date de Remboursement Automatique Anticipé, le </a:t>
            </a:r>
            <a:r>
              <a:rPr kumimoji="0" lang="fr-FR" sz="1000" b="1" i="0" u="none" strike="noStrike" kern="0" cap="none" spc="0" normalizeH="0" baseline="0" noProof="0" dirty="0">
                <a:ln>
                  <a:noFill/>
                </a:ln>
                <a:solidFill>
                  <a:srgbClr val="4F504F"/>
                </a:solidFill>
                <a:effectLst/>
                <a:uLnTx/>
                <a:uFillTx/>
                <a:latin typeface="Helvetica"/>
                <a:ea typeface="+mn-ea"/>
                <a:cs typeface="+mn-cs"/>
              </a:rPr>
              <a:t>29 août 2025</a:t>
            </a:r>
            <a:r>
              <a:rPr kumimoji="0" lang="fr-FR" sz="1000" b="0" i="0" u="none" strike="noStrike" kern="0" cap="none" spc="0" normalizeH="0" baseline="0" noProof="0" dirty="0">
                <a:ln>
                  <a:noFill/>
                </a:ln>
                <a:solidFill>
                  <a:srgbClr val="4F504F"/>
                </a:solidFill>
                <a:effectLst/>
                <a:uLnTx/>
                <a:uFillTx/>
                <a:latin typeface="Helvetica"/>
                <a:ea typeface="+mn-ea"/>
                <a:cs typeface="+mn-cs"/>
              </a:rPr>
              <a:t>, l’investisseur bénéficie du : </a:t>
            </a:r>
          </a:p>
        </p:txBody>
      </p:sp>
      <p:sp>
        <p:nvSpPr>
          <p:cNvPr id="5" name="Titre 2"/>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1" i="0" u="none" strike="noStrike" kern="1200" cap="all" spc="0" normalizeH="0" baseline="0" noProof="0">
                <a:ln>
                  <a:noFill/>
                </a:ln>
                <a:solidFill>
                  <a:srgbClr val="C00000"/>
                </a:solidFill>
                <a:effectLst/>
                <a:uLnTx/>
                <a:uFillTx/>
                <a:latin typeface="Franklin Gothic Medium"/>
              </a:rPr>
              <a:t>Mécanisme : un produit à « rendez-vous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6" name="TextBox 7"/>
          <p:cNvSpPr txBox="1"/>
          <p:nvPr/>
        </p:nvSpPr>
        <p:spPr>
          <a:xfrm>
            <a:off x="4860032" y="1616019"/>
            <a:ext cx="4120428" cy="616908"/>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100" b="1" i="0" u="none" strike="noStrike" kern="0" cap="none" spc="0" normalizeH="0" baseline="0" noProof="0" dirty="0">
                <a:ln>
                  <a:noFill/>
                </a:ln>
                <a:solidFill>
                  <a:srgbClr val="C00000"/>
                </a:solidFill>
                <a:effectLst/>
                <a:uLnTx/>
                <a:uFillTx/>
                <a:latin typeface="Helvetica"/>
                <a:ea typeface="+mn-ea"/>
                <a:cs typeface="Times New Roman" pitchFamily="18" charset="0"/>
              </a:rPr>
              <a:t>Sinon, à maturité dans 10 ans :</a:t>
            </a:r>
          </a:p>
        </p:txBody>
      </p:sp>
      <p:sp>
        <p:nvSpPr>
          <p:cNvPr id="8" name="TextBox 1"/>
          <p:cNvSpPr txBox="1"/>
          <p:nvPr/>
        </p:nvSpPr>
        <p:spPr>
          <a:xfrm>
            <a:off x="94111" y="5389636"/>
            <a:ext cx="8963340" cy="1120107"/>
          </a:xfrm>
          <a:prstGeom prst="rect">
            <a:avLst/>
          </a:prstGeom>
          <a:noFill/>
        </p:spPr>
        <p:txBody>
          <a:bodyPr wrap="square" rtlCol="0">
            <a:no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TRA brut : Taux de Rendement Annualisé brut hors frais applicables au cadre d'investissement (notamment hors droits de garde dans le cadre d'un compte-titres ordinaire)et le cas échéant ceux liés aux versements/ aux arbitrages ou aux garanties de prévoyance, notamment dans le cadre d’un contrat d’assurance vie ou de capitalisation et hors fiscalité et prélèvements sociaux applicables. TRA net : désigne le TRA brut en prenant comme hypothèse un taux de frais de gestion de 1 % par an. </a:t>
            </a:r>
          </a:p>
          <a:p>
            <a:pPr fontAlgn="base">
              <a:spcBef>
                <a:spcPct val="0"/>
              </a:spcBef>
              <a:spcAft>
                <a:spcPct val="0"/>
              </a:spcAft>
            </a:pPr>
            <a:r>
              <a:rPr lang="fr-FR" sz="900" i="1" dirty="0">
                <a:solidFill>
                  <a:srgbClr val="4F504F"/>
                </a:solidFill>
                <a:latin typeface="Arial" pitchFamily="34" charset="0"/>
                <a:cs typeface="Arial" pitchFamily="34" charset="0"/>
              </a:rPr>
              <a: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a:t>
            </a:r>
            <a:br>
              <a:rPr lang="fr-FR" sz="900" i="1" dirty="0">
                <a:solidFill>
                  <a:srgbClr val="4F504F"/>
                </a:solidFill>
                <a:latin typeface="Arial" pitchFamily="34" charset="0"/>
                <a:cs typeface="Arial" pitchFamily="34" charset="0"/>
              </a:rPr>
            </a:b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a:t>
            </a:r>
            <a:r>
              <a:rPr lang="fr-FR" sz="900" i="1" dirty="0" err="1">
                <a:solidFill>
                  <a:srgbClr val="4F504F"/>
                </a:solidFill>
                <a:latin typeface="Arial" pitchFamily="34" charset="0"/>
                <a:cs typeface="Arial" pitchFamily="34" charset="0"/>
              </a:rPr>
              <a:t>Natixis</a:t>
            </a:r>
            <a:r>
              <a:rPr lang="fr-FR" sz="900" i="1" dirty="0">
                <a:solidFill>
                  <a:srgbClr val="4F504F"/>
                </a:solidFill>
                <a:latin typeface="Arial" pitchFamily="34" charset="0"/>
                <a:cs typeface="Arial" pitchFamily="34" charset="0"/>
              </a:rPr>
              <a:t>. </a:t>
            </a:r>
            <a:endParaRPr lang="fr-FR" sz="900" b="1" i="1" dirty="0">
              <a:solidFill>
                <a:srgbClr val="4F504F"/>
              </a:solidFill>
              <a:latin typeface="Arial" pitchFamily="34" charset="0"/>
              <a:cs typeface="Arial" pitchFamily="34" charset="0"/>
            </a:endParaRPr>
          </a:p>
          <a:p>
            <a:pPr algn="just" fontAlgn="base">
              <a:spcBef>
                <a:spcPct val="0"/>
              </a:spcBef>
              <a:spcAft>
                <a:spcPct val="0"/>
              </a:spcAft>
            </a:pPr>
            <a:endParaRPr lang="fr-FR" sz="900" i="1" dirty="0">
              <a:solidFill>
                <a:srgbClr val="4F504F"/>
              </a:solidFill>
              <a:latin typeface="Arial" pitchFamily="34" charset="0"/>
              <a:cs typeface="Arial" pitchFamily="34" charset="0"/>
            </a:endParaRPr>
          </a:p>
        </p:txBody>
      </p:sp>
      <p:sp>
        <p:nvSpPr>
          <p:cNvPr id="9" name="ZoneTexte 8"/>
          <p:cNvSpPr txBox="1"/>
          <p:nvPr/>
        </p:nvSpPr>
        <p:spPr>
          <a:xfrm>
            <a:off x="519632" y="4325406"/>
            <a:ext cx="3959670" cy="183714"/>
          </a:xfrm>
          <a:prstGeom prst="rect">
            <a:avLst/>
          </a:prstGeom>
          <a:noFill/>
          <a:ln w="25400" cap="flat" cmpd="sng" algn="ctr">
            <a:noFill/>
            <a:prstDash val="solid"/>
          </a:ln>
          <a:effectLst/>
        </p:spPr>
        <p:txBody>
          <a:bodyPr tIns="36000" bIns="36000" rtlCol="0" anchor="t" anchorCtr="0">
            <a:noAutofit/>
          </a:bodyPr>
          <a:lstStyle>
            <a:defPPr>
              <a:defRPr lang="fr-FR"/>
            </a:defPPr>
            <a:lvl1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kumimoji="0" sz="1200" i="0" u="none" strike="noStrike" kern="0" cap="none" spc="0" normalizeH="0" baseline="0">
                <a:ln>
                  <a:noFill/>
                </a:ln>
                <a:solidFill>
                  <a:prstClr val="black"/>
                </a:solidFill>
                <a:effectLst/>
                <a:uLnTx/>
                <a:uFillTx/>
              </a:defRPr>
            </a:lvl1pPr>
            <a:lvl2pPr>
              <a:defRPr>
                <a:solidFill>
                  <a:srgbClr val="6600CC"/>
                </a:solidFill>
                <a:latin typeface="Arial" pitchFamily="34" charset="0"/>
                <a:cs typeface="Arial" pitchFamily="34" charset="0"/>
              </a:defRPr>
            </a:lvl2pPr>
            <a:lvl3pPr>
              <a:defRPr>
                <a:solidFill>
                  <a:srgbClr val="6600CC"/>
                </a:solidFill>
                <a:latin typeface="Arial" pitchFamily="34" charset="0"/>
                <a:cs typeface="Arial" pitchFamily="34" charset="0"/>
              </a:defRPr>
            </a:lvl3pPr>
            <a:lvl4pPr>
              <a:defRPr>
                <a:solidFill>
                  <a:srgbClr val="6600CC"/>
                </a:solidFill>
                <a:latin typeface="Arial" pitchFamily="34" charset="0"/>
                <a:cs typeface="Arial" pitchFamily="34" charset="0"/>
              </a:defRPr>
            </a:lvl4pPr>
            <a:lvl5pPr>
              <a:defRPr>
                <a:solidFill>
                  <a:srgbClr val="6600CC"/>
                </a:solidFill>
                <a:latin typeface="Arial" pitchFamily="34" charset="0"/>
                <a:cs typeface="Arial" pitchFamily="34" charset="0"/>
              </a:defRPr>
            </a:lvl5pPr>
            <a:lvl6pPr>
              <a:defRPr>
                <a:solidFill>
                  <a:srgbClr val="6600CC"/>
                </a:solidFill>
                <a:latin typeface="Arial" pitchFamily="34" charset="0"/>
                <a:cs typeface="Arial" pitchFamily="34" charset="0"/>
              </a:defRPr>
            </a:lvl6pPr>
            <a:lvl7pPr>
              <a:defRPr>
                <a:solidFill>
                  <a:srgbClr val="6600CC"/>
                </a:solidFill>
                <a:latin typeface="Arial" pitchFamily="34" charset="0"/>
                <a:cs typeface="Arial" pitchFamily="34" charset="0"/>
              </a:defRPr>
            </a:lvl7pPr>
            <a:lvl8pPr>
              <a:defRPr>
                <a:solidFill>
                  <a:srgbClr val="6600CC"/>
                </a:solidFill>
                <a:latin typeface="Arial" pitchFamily="34" charset="0"/>
                <a:cs typeface="Arial" pitchFamily="34" charset="0"/>
              </a:defRPr>
            </a:lvl8pPr>
            <a:lvl9pPr>
              <a:defRPr>
                <a:solidFill>
                  <a:srgbClr val="6600CC"/>
                </a:solidFill>
                <a:latin typeface="Arial" pitchFamily="34" charset="0"/>
                <a:cs typeface="Arial" pitchFamily="34" charset="0"/>
              </a:defRPr>
            </a:lvl9pPr>
          </a:lstStyle>
          <a:p>
            <a:r>
              <a:rPr lang="fr-FR" sz="1000" b="1" dirty="0">
                <a:solidFill>
                  <a:srgbClr val="4F504F"/>
                </a:solidFill>
                <a:latin typeface="Arial" pitchFamily="34" charset="0"/>
                <a:cs typeface="Arial" pitchFamily="34" charset="0"/>
              </a:rPr>
              <a:t>Le gain est donc plafonné </a:t>
            </a:r>
            <a:r>
              <a:rPr lang="fr-FR" sz="1000" dirty="0">
                <a:solidFill>
                  <a:srgbClr val="4F504F"/>
                </a:solidFill>
                <a:latin typeface="Arial" pitchFamily="34" charset="0"/>
                <a:cs typeface="Arial" pitchFamily="34" charset="0"/>
              </a:rPr>
              <a:t>à 5 % par an.</a:t>
            </a:r>
          </a:p>
          <a:p>
            <a:pPr marL="0" indent="0">
              <a:buFont typeface="Arial" panose="020B0604020202020204" pitchFamily="34" charset="0"/>
              <a:buNone/>
            </a:pPr>
            <a:endParaRPr lang="fr-FR" sz="1000" dirty="0">
              <a:solidFill>
                <a:srgbClr val="4F504F"/>
              </a:solidFill>
              <a:latin typeface="Arial" pitchFamily="34" charset="0"/>
              <a:cs typeface="Arial" pitchFamily="34" charset="0"/>
            </a:endParaRPr>
          </a:p>
        </p:txBody>
      </p:sp>
      <p:sp>
        <p:nvSpPr>
          <p:cNvPr id="10" name="Flowchart: Connector 14"/>
          <p:cNvSpPr/>
          <p:nvPr/>
        </p:nvSpPr>
        <p:spPr>
          <a:xfrm>
            <a:off x="4499992" y="1582132"/>
            <a:ext cx="362700" cy="322868"/>
          </a:xfrm>
          <a:prstGeom prst="flowChartConnector">
            <a:avLst/>
          </a:prstGeom>
          <a:solidFill>
            <a:srgbClr val="DE6225">
              <a:lumMod val="60000"/>
              <a:lumOff val="40000"/>
              <a:alpha val="9804"/>
            </a:srgbClr>
          </a:solidFill>
          <a:ln w="19050" cap="flat" cmpd="sng" algn="ctr">
            <a:solidFill>
              <a:srgbClr val="C0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rgbClr val="002060"/>
                </a:solidFill>
                <a:effectLst/>
                <a:uLnTx/>
                <a:uFillTx/>
                <a:latin typeface="Helvetica"/>
                <a:ea typeface="+mn-ea"/>
                <a:cs typeface="+mn-cs"/>
              </a:rPr>
              <a:t>2</a:t>
            </a:r>
          </a:p>
        </p:txBody>
      </p:sp>
      <p:sp>
        <p:nvSpPr>
          <p:cNvPr id="11" name="ZoneTexte 10"/>
          <p:cNvSpPr txBox="1"/>
          <p:nvPr/>
        </p:nvSpPr>
        <p:spPr>
          <a:xfrm>
            <a:off x="755576" y="1613219"/>
            <a:ext cx="3395481" cy="430887"/>
          </a:xfrm>
          <a:prstGeom prst="rect">
            <a:avLst/>
          </a:prstGeom>
          <a:noFill/>
        </p:spPr>
        <p:txBody>
          <a:bodyPr wrap="none" rtlCol="0">
            <a:spAutoFit/>
          </a:bodyPr>
          <a:lstStyle/>
          <a:p>
            <a:pPr fontAlgn="base">
              <a:spcBef>
                <a:spcPct val="0"/>
              </a:spcBef>
              <a:spcAft>
                <a:spcPct val="0"/>
              </a:spcAft>
            </a:pPr>
            <a:r>
              <a:rPr lang="fr-FR" sz="1100" b="1" dirty="0">
                <a:solidFill>
                  <a:srgbClr val="C00000"/>
                </a:solidFill>
                <a:latin typeface="Helvetica"/>
                <a:cs typeface="Arial" pitchFamily="34" charset="0"/>
              </a:rPr>
              <a:t> Remboursement automatique anticipé possible</a:t>
            </a:r>
          </a:p>
          <a:p>
            <a:pPr fontAlgn="base">
              <a:spcBef>
                <a:spcPct val="0"/>
              </a:spcBef>
              <a:spcAft>
                <a:spcPct val="0"/>
              </a:spcAft>
            </a:pPr>
            <a:r>
              <a:rPr lang="fr-FR" sz="1100" b="1" dirty="0">
                <a:solidFill>
                  <a:srgbClr val="C00000"/>
                </a:solidFill>
                <a:latin typeface="Helvetica"/>
                <a:cs typeface="Arial" pitchFamily="34" charset="0"/>
              </a:rPr>
              <a:t> dans 5 ans </a:t>
            </a:r>
            <a:endParaRPr lang="fr-FR" sz="1100" dirty="0">
              <a:solidFill>
                <a:srgbClr val="C00000"/>
              </a:solidFill>
              <a:latin typeface="Helvetica"/>
              <a:cs typeface="Arial" pitchFamily="34" charset="0"/>
            </a:endParaRPr>
          </a:p>
        </p:txBody>
      </p:sp>
      <p:sp>
        <p:nvSpPr>
          <p:cNvPr id="13" name="TextBox 7"/>
          <p:cNvSpPr txBox="1"/>
          <p:nvPr/>
        </p:nvSpPr>
        <p:spPr>
          <a:xfrm>
            <a:off x="4691653" y="2064186"/>
            <a:ext cx="4253435" cy="464742"/>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1" i="0" u="none" strike="noStrike" kern="0" cap="none" spc="0" normalizeH="0" baseline="0" noProof="0" dirty="0">
                <a:ln>
                  <a:noFill/>
                </a:ln>
                <a:solidFill>
                  <a:srgbClr val="4F504F"/>
                </a:solidFill>
                <a:effectLst/>
                <a:uLnTx/>
                <a:uFillTx/>
                <a:latin typeface="Helvetica"/>
                <a:ea typeface="+mn-ea"/>
                <a:cs typeface="Times New Roman" pitchFamily="18" charset="0"/>
              </a:rPr>
              <a:t>Si le 15 mars 2030, l’Indice est inférieur à son Niveau Initial, </a:t>
            </a:r>
            <a:r>
              <a:rPr kumimoji="0" lang="fr-FR" sz="1000" b="0" i="0" u="none" strike="noStrike" kern="0" cap="none" spc="0" normalizeH="0" baseline="0" noProof="0" dirty="0">
                <a:ln>
                  <a:noFill/>
                </a:ln>
                <a:solidFill>
                  <a:srgbClr val="4F504F"/>
                </a:solidFill>
                <a:effectLst/>
                <a:uLnTx/>
                <a:uFillTx/>
                <a:latin typeface="Helvetica"/>
                <a:ea typeface="+mn-ea"/>
                <a:cs typeface="Times New Roman" pitchFamily="18" charset="0"/>
              </a:rPr>
              <a:t>alors l’investisseur bénéficie à la Date d’Échéance (5 avril 2030) de :</a:t>
            </a:r>
          </a:p>
        </p:txBody>
      </p:sp>
      <p:sp>
        <p:nvSpPr>
          <p:cNvPr id="15" name="Rectangle à coins arrondis 14"/>
          <p:cNvSpPr/>
          <p:nvPr/>
        </p:nvSpPr>
        <p:spPr>
          <a:xfrm>
            <a:off x="785746" y="3360420"/>
            <a:ext cx="3431919" cy="864096"/>
          </a:xfrm>
          <a:prstGeom prst="roundRect">
            <a:avLst/>
          </a:prstGeom>
          <a:solidFill>
            <a:srgbClr val="B9D0FF">
              <a:alpha val="9804"/>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16" name="ZoneTexte 15"/>
          <p:cNvSpPr txBox="1"/>
          <p:nvPr/>
        </p:nvSpPr>
        <p:spPr>
          <a:xfrm>
            <a:off x="817229" y="3484350"/>
            <a:ext cx="3486269" cy="692497"/>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Capital initial** + gain de 5 % par année écoulée, soit un remboursement de 125 % du capital initial** </a:t>
            </a:r>
          </a:p>
          <a:p>
            <a:pPr algn="ctr" fontAlgn="base">
              <a:spcBef>
                <a:spcPct val="0"/>
              </a:spcBef>
              <a:spcAft>
                <a:spcPct val="0"/>
              </a:spcAft>
            </a:pPr>
            <a:r>
              <a:rPr lang="fr-FR" sz="900" b="1" i="1" dirty="0">
                <a:solidFill>
                  <a:srgbClr val="002060"/>
                </a:solidFill>
                <a:latin typeface="Helvetica"/>
                <a:cs typeface="Arial" pitchFamily="34" charset="0"/>
              </a:rPr>
              <a:t>TRA* brut : 4,51 %</a:t>
            </a:r>
          </a:p>
          <a:p>
            <a:pPr algn="ctr" fontAlgn="base">
              <a:spcBef>
                <a:spcPct val="0"/>
              </a:spcBef>
              <a:spcAft>
                <a:spcPct val="0"/>
              </a:spcAft>
            </a:pPr>
            <a:r>
              <a:rPr lang="fr-FR" sz="900" b="1" i="1" dirty="0">
                <a:solidFill>
                  <a:srgbClr val="002060"/>
                </a:solidFill>
                <a:latin typeface="Helvetica"/>
                <a:cs typeface="Arial" pitchFamily="34" charset="0"/>
              </a:rPr>
              <a:t>TRA* net : 3,46 %</a:t>
            </a:r>
          </a:p>
        </p:txBody>
      </p:sp>
      <p:sp>
        <p:nvSpPr>
          <p:cNvPr id="18" name="Rectangle 17"/>
          <p:cNvSpPr/>
          <p:nvPr/>
        </p:nvSpPr>
        <p:spPr>
          <a:xfrm>
            <a:off x="4860032" y="2495657"/>
            <a:ext cx="3693257" cy="992579"/>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Capital initial** diminué de</a:t>
            </a:r>
          </a:p>
          <a:p>
            <a:pPr algn="ctr" fontAlgn="base">
              <a:spcBef>
                <a:spcPct val="0"/>
              </a:spcBef>
              <a:spcAft>
                <a:spcPct val="0"/>
              </a:spcAft>
            </a:pPr>
            <a:r>
              <a:rPr lang="fr-FR" sz="1050" b="1" dirty="0">
                <a:solidFill>
                  <a:srgbClr val="002060"/>
                </a:solidFill>
                <a:latin typeface="Helvetica"/>
                <a:cs typeface="Arial" pitchFamily="34" charset="0"/>
              </a:rPr>
              <a:t> la performance finale de l’Indice dans la limite d’une baisse de -10 %.</a:t>
            </a:r>
          </a:p>
          <a:p>
            <a:pPr algn="ctr" fontAlgn="base">
              <a:spcBef>
                <a:spcPct val="0"/>
              </a:spcBef>
              <a:spcAft>
                <a:spcPct val="0"/>
              </a:spcAft>
            </a:pPr>
            <a:r>
              <a:rPr lang="fr-FR" sz="900" b="1" i="1" dirty="0">
                <a:solidFill>
                  <a:srgbClr val="002060"/>
                </a:solidFill>
                <a:latin typeface="Helvetica"/>
                <a:cs typeface="Arial" pitchFamily="34" charset="0"/>
              </a:rPr>
              <a:t>Remboursement  entre 90% et 100%  (exclu) du capital initial**</a:t>
            </a:r>
          </a:p>
          <a:p>
            <a:pPr algn="ctr" fontAlgn="base">
              <a:spcBef>
                <a:spcPct val="0"/>
              </a:spcBef>
              <a:spcAft>
                <a:spcPct val="0"/>
              </a:spcAft>
            </a:pPr>
            <a:r>
              <a:rPr lang="fr-FR" sz="900" b="1" i="1" dirty="0">
                <a:solidFill>
                  <a:srgbClr val="002060"/>
                </a:solidFill>
                <a:latin typeface="Helvetica"/>
                <a:cs typeface="Arial" pitchFamily="34" charset="0"/>
              </a:rPr>
              <a:t>TRA* brut minimum de - 1,08 % </a:t>
            </a:r>
          </a:p>
          <a:p>
            <a:pPr algn="ctr" fontAlgn="base">
              <a:spcBef>
                <a:spcPct val="0"/>
              </a:spcBef>
              <a:spcAft>
                <a:spcPct val="0"/>
              </a:spcAft>
            </a:pPr>
            <a:r>
              <a:rPr lang="fr-FR" sz="900" b="1" i="1" dirty="0">
                <a:solidFill>
                  <a:srgbClr val="002060"/>
                </a:solidFill>
                <a:latin typeface="Helvetica"/>
                <a:cs typeface="Arial" pitchFamily="34" charset="0"/>
              </a:rPr>
              <a:t>TRA* net minimum : - 2,07 %</a:t>
            </a:r>
          </a:p>
        </p:txBody>
      </p:sp>
      <p:pic>
        <p:nvPicPr>
          <p:cNvPr id="20" name="Image 19"/>
          <p:cNvPicPr>
            <a:picLocks noChangeAspect="1"/>
          </p:cNvPicPr>
          <p:nvPr/>
        </p:nvPicPr>
        <p:blipFill>
          <a:blip r:embed="rId2"/>
          <a:stretch>
            <a:fillRect/>
          </a:stretch>
        </p:blipFill>
        <p:spPr>
          <a:xfrm>
            <a:off x="7547524" y="6370638"/>
            <a:ext cx="1504950" cy="523875"/>
          </a:xfrm>
          <a:prstGeom prst="rect">
            <a:avLst/>
          </a:prstGeom>
        </p:spPr>
      </p:pic>
      <p:pic>
        <p:nvPicPr>
          <p:cNvPr id="21" name="Image 20"/>
          <p:cNvPicPr>
            <a:picLocks noChangeAspect="1"/>
          </p:cNvPicPr>
          <p:nvPr/>
        </p:nvPicPr>
        <p:blipFill>
          <a:blip r:embed="rId3"/>
          <a:stretch>
            <a:fillRect/>
          </a:stretch>
        </p:blipFill>
        <p:spPr>
          <a:xfrm>
            <a:off x="2513258" y="6651677"/>
            <a:ext cx="3943350" cy="171450"/>
          </a:xfrm>
          <a:prstGeom prst="rect">
            <a:avLst/>
          </a:prstGeom>
        </p:spPr>
      </p:pic>
      <p:sp>
        <p:nvSpPr>
          <p:cNvPr id="22"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12</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23" name="Flowchart: Connector 14"/>
          <p:cNvSpPr/>
          <p:nvPr/>
        </p:nvSpPr>
        <p:spPr>
          <a:xfrm>
            <a:off x="395536" y="1593964"/>
            <a:ext cx="362700" cy="322868"/>
          </a:xfrm>
          <a:prstGeom prst="flowChartConnector">
            <a:avLst/>
          </a:prstGeom>
          <a:solidFill>
            <a:srgbClr val="DE6225">
              <a:lumMod val="60000"/>
              <a:lumOff val="40000"/>
              <a:alpha val="9804"/>
            </a:srgbClr>
          </a:solidFill>
          <a:ln w="19050" cap="flat" cmpd="sng" algn="ctr">
            <a:solidFill>
              <a:srgbClr val="C0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lang="fr-FR" sz="1600" b="1" kern="0" dirty="0">
                <a:solidFill>
                  <a:srgbClr val="002060"/>
                </a:solidFill>
                <a:latin typeface="Helvetica"/>
              </a:rPr>
              <a:t>1</a:t>
            </a:r>
            <a:endParaRPr kumimoji="0" lang="fr-FR" sz="1600" b="1" i="0" u="none" strike="noStrike" kern="0" cap="none" spc="0" normalizeH="0" baseline="0" noProof="0" dirty="0">
              <a:ln>
                <a:noFill/>
              </a:ln>
              <a:solidFill>
                <a:srgbClr val="002060"/>
              </a:solidFill>
              <a:effectLst/>
              <a:uLnTx/>
              <a:uFillTx/>
              <a:latin typeface="Helvetica"/>
              <a:ea typeface="+mn-ea"/>
              <a:cs typeface="+mn-cs"/>
            </a:endParaRPr>
          </a:p>
        </p:txBody>
      </p:sp>
      <p:sp>
        <p:nvSpPr>
          <p:cNvPr id="24" name="TextBox 7">
            <a:extLst>
              <a:ext uri="{FF2B5EF4-FFF2-40B4-BE49-F238E27FC236}">
                <a16:creationId xmlns:a16="http://schemas.microsoft.com/office/drawing/2014/main" id="{E85F3B25-5510-473B-9D36-12FAB45E8595}"/>
              </a:ext>
            </a:extLst>
          </p:cNvPr>
          <p:cNvSpPr txBox="1"/>
          <p:nvPr/>
        </p:nvSpPr>
        <p:spPr>
          <a:xfrm>
            <a:off x="4708219" y="3573785"/>
            <a:ext cx="4120428" cy="616908"/>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1"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Si le </a:t>
            </a:r>
            <a:r>
              <a:rPr lang="fr-FR" sz="1000" kern="0" dirty="0">
                <a:solidFill>
                  <a:srgbClr val="4F504F">
                    <a:lumMod val="50000"/>
                  </a:srgbClr>
                </a:solidFill>
                <a:latin typeface="Helvetica"/>
              </a:rPr>
              <a:t>15 mars 2030</a:t>
            </a:r>
            <a:r>
              <a:rPr kumimoji="0" lang="fr-FR" sz="1000" b="1"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 l’Indice est supérieur ou égal à son Niveau Initial</a:t>
            </a:r>
            <a: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 alors l’investisseur bénéficie à la Date d’Échéance </a:t>
            </a:r>
            <a:b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br>
            <a: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(5 avril 2030) de :</a:t>
            </a:r>
          </a:p>
        </p:txBody>
      </p:sp>
      <p:sp>
        <p:nvSpPr>
          <p:cNvPr id="25" name="Rectangle à coins arrondis 13">
            <a:extLst>
              <a:ext uri="{FF2B5EF4-FFF2-40B4-BE49-F238E27FC236}">
                <a16:creationId xmlns:a16="http://schemas.microsoft.com/office/drawing/2014/main" id="{D9ADDA0B-48A6-4A85-BF06-CD98E3D7AA35}"/>
              </a:ext>
            </a:extLst>
          </p:cNvPr>
          <p:cNvSpPr/>
          <p:nvPr/>
        </p:nvSpPr>
        <p:spPr>
          <a:xfrm>
            <a:off x="4891483" y="4166193"/>
            <a:ext cx="3707100" cy="783185"/>
          </a:xfrm>
          <a:prstGeom prst="roundRect">
            <a:avLst/>
          </a:prstGeom>
          <a:solidFill>
            <a:srgbClr val="B9D0FF">
              <a:alpha val="9804"/>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26" name="Rectangle 25">
            <a:extLst>
              <a:ext uri="{FF2B5EF4-FFF2-40B4-BE49-F238E27FC236}">
                <a16:creationId xmlns:a16="http://schemas.microsoft.com/office/drawing/2014/main" id="{8EAC5C98-FBCD-4278-B035-D0F1A8BEA3ED}"/>
              </a:ext>
            </a:extLst>
          </p:cNvPr>
          <p:cNvSpPr/>
          <p:nvPr/>
        </p:nvSpPr>
        <p:spPr>
          <a:xfrm>
            <a:off x="4866947" y="4276242"/>
            <a:ext cx="3707100" cy="577081"/>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100 % du capital initial**</a:t>
            </a:r>
          </a:p>
          <a:p>
            <a:pPr algn="ctr" fontAlgn="base">
              <a:spcBef>
                <a:spcPct val="0"/>
              </a:spcBef>
              <a:spcAft>
                <a:spcPct val="0"/>
              </a:spcAft>
            </a:pPr>
            <a:r>
              <a:rPr lang="fr-FR" sz="1050" b="1" dirty="0">
                <a:solidFill>
                  <a:srgbClr val="002060"/>
                </a:solidFill>
                <a:latin typeface="Helvetica"/>
                <a:cs typeface="Arial" pitchFamily="34" charset="0"/>
              </a:rPr>
              <a:t>augmenté d’un gain équivalent à l’intégralité de la performance finale de l’Indice</a:t>
            </a:r>
          </a:p>
        </p:txBody>
      </p:sp>
      <p:sp>
        <p:nvSpPr>
          <p:cNvPr id="27" name="Rectangle 26">
            <a:extLst>
              <a:ext uri="{FF2B5EF4-FFF2-40B4-BE49-F238E27FC236}">
                <a16:creationId xmlns:a16="http://schemas.microsoft.com/office/drawing/2014/main" id="{591B894A-842A-4DF0-8C0C-9EE20F34302B}"/>
              </a:ext>
            </a:extLst>
          </p:cNvPr>
          <p:cNvSpPr/>
          <p:nvPr/>
        </p:nvSpPr>
        <p:spPr>
          <a:xfrm>
            <a:off x="4792943" y="5086822"/>
            <a:ext cx="3827433" cy="392612"/>
          </a:xfrm>
          <a:prstGeom prst="rect">
            <a:avLst/>
          </a:prstGeom>
          <a:noFill/>
          <a:ln w="25400" cap="flat" cmpd="sng" algn="ctr">
            <a:noFill/>
            <a:prstDash val="solid"/>
          </a:ln>
          <a:effectLst/>
        </p:spPr>
        <p:txBody>
          <a:bodyPr tIns="36000" bIns="36000" rtlCol="0" anchor="t" anchorCtr="0">
            <a:noAutofit/>
          </a:bodyPr>
          <a:lstStyle/>
          <a:p>
            <a:pPr marL="171450" indent="-171450">
              <a:buFont typeface="Arial" panose="020B0604020202020204" pitchFamily="34" charset="0"/>
              <a:buChar char="•"/>
              <a:defRPr/>
            </a:pPr>
            <a:r>
              <a:rPr lang="fr-FR" sz="1000" kern="0" dirty="0">
                <a:solidFill>
                  <a:srgbClr val="4F504F"/>
                </a:solidFill>
                <a:latin typeface="Helvetica"/>
                <a:cs typeface="Arial" pitchFamily="34" charset="0"/>
              </a:rPr>
              <a:t>Il n’y a </a:t>
            </a:r>
            <a:r>
              <a:rPr lang="fr-FR" sz="1000" b="1" kern="0" dirty="0">
                <a:solidFill>
                  <a:srgbClr val="4F504F"/>
                </a:solidFill>
                <a:latin typeface="Helvetica"/>
                <a:cs typeface="Arial" pitchFamily="34" charset="0"/>
              </a:rPr>
              <a:t>pas de plafond </a:t>
            </a:r>
            <a:r>
              <a:rPr lang="fr-FR" sz="1000" kern="0" dirty="0">
                <a:solidFill>
                  <a:srgbClr val="4F504F"/>
                </a:solidFill>
                <a:latin typeface="Helvetica"/>
                <a:cs typeface="Arial" pitchFamily="34" charset="0"/>
              </a:rPr>
              <a:t>à la performance finale.</a:t>
            </a:r>
          </a:p>
        </p:txBody>
      </p:sp>
    </p:spTree>
    <p:extLst>
      <p:ext uri="{BB962C8B-B14F-4D97-AF65-F5344CB8AC3E}">
        <p14:creationId xmlns:p14="http://schemas.microsoft.com/office/powerpoint/2010/main" val="877467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60350"/>
            <a:ext cx="9144000" cy="720378"/>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scénario Défavorable</a:t>
            </a:r>
          </a:p>
        </p:txBody>
      </p:sp>
      <p:sp>
        <p:nvSpPr>
          <p:cNvPr id="4" name="Rectangle 3"/>
          <p:cNvSpPr/>
          <p:nvPr/>
        </p:nvSpPr>
        <p:spPr>
          <a:xfrm>
            <a:off x="5358813" y="2178737"/>
            <a:ext cx="3510502" cy="2664296"/>
          </a:xfrm>
          <a:prstGeom prst="rect">
            <a:avLst/>
          </a:prstGeom>
        </p:spPr>
        <p:txBody>
          <a:bodyPr>
            <a:no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défavorable : hypothèse d’un remboursement automatique anticipé non activé et baisse de l’Indice supérieure à 10 %</a:t>
            </a:r>
          </a:p>
          <a:p>
            <a:pPr algn="just" fontAlgn="base">
              <a:spcBef>
                <a:spcPct val="0"/>
              </a:spcBef>
              <a:spcAft>
                <a:spcPct val="0"/>
              </a:spcAft>
            </a:pPr>
            <a:endParaRPr lang="fr-FR" sz="1000" dirty="0">
              <a:solidFill>
                <a:srgbClr val="4F504F"/>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n’a pas progressé de 15 % ou plus. Le remboursement automatique anticipé n’a donc pas lieu.</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À la Date d’Évaluation Finale, l’Indice perd 20 % par rapport au Niveau Initial. L’investisseur n’est pas pleinement impacté par cette performance négative et reçoit 90 % du Capital Initial. L’investisseur subit alors une perte en capital à hauteur de 10 % du Capital Initial.</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Remboursement final : 90 % du Capital Initial</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brut : - 1,08 % (contre - 2,28 % pour un investissement direct dans l’Indice)</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net : - 2,07 </a:t>
            </a:r>
            <a:r>
              <a:rPr lang="fr-FR" sz="1000" dirty="0">
                <a:solidFill>
                  <a:srgbClr val="4F504F"/>
                </a:solidFill>
                <a:latin typeface="Helvetica"/>
                <a:cs typeface="Calibri" panose="020F0502020204030204" pitchFamily="34" charset="0"/>
              </a:rPr>
              <a:t>% </a:t>
            </a:r>
          </a:p>
        </p:txBody>
      </p:sp>
      <p:sp>
        <p:nvSpPr>
          <p:cNvPr id="5" name="Rectangle 1"/>
          <p:cNvSpPr>
            <a:spLocks noChangeArrowheads="1"/>
          </p:cNvSpPr>
          <p:nvPr/>
        </p:nvSpPr>
        <p:spPr bwMode="auto">
          <a:xfrm>
            <a:off x="102527" y="4982924"/>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l’instrument financier Nymphéa Avril 2030. Elles ne préjugent en rien de résultats futurs.</a:t>
            </a:r>
          </a:p>
        </p:txBody>
      </p:sp>
      <p:sp>
        <p:nvSpPr>
          <p:cNvPr id="6" name="Rectangle 5"/>
          <p:cNvSpPr/>
          <p:nvPr/>
        </p:nvSpPr>
        <p:spPr>
          <a:xfrm>
            <a:off x="102527" y="5266098"/>
            <a:ext cx="8766787" cy="1200329"/>
          </a:xfrm>
          <a:prstGeom prst="rect">
            <a:avLst/>
          </a:prstGeom>
        </p:spPr>
        <p:txBody>
          <a:bodyPr wrap="square">
            <a:sp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a:t>
            </a:r>
          </a:p>
          <a:p>
            <a:pPr algn="just" fontAlgn="base">
              <a:spcBef>
                <a:spcPct val="0"/>
              </a:spcBef>
              <a:spcAft>
                <a:spcPct val="0"/>
              </a:spcAft>
            </a:pPr>
            <a:r>
              <a:rPr lang="fr-FR" sz="900" i="1" dirty="0">
                <a:solidFill>
                  <a:srgbClr val="4F504F"/>
                </a:solidFill>
                <a:latin typeface="Arial" pitchFamily="34" charset="0"/>
                <a:cs typeface="Arial" pitchFamily="34" charset="0"/>
              </a:rPr>
              <a:t>** TRA brut : Taux de Rendement Annualisé brut,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 </a:t>
            </a:r>
          </a:p>
          <a:p>
            <a:pPr algn="just" fontAlgn="base">
              <a:spcBef>
                <a:spcPct val="0"/>
              </a:spcBef>
              <a:spcAft>
                <a:spcPct val="0"/>
              </a:spcAft>
            </a:pPr>
            <a:r>
              <a:rPr lang="fr-FR" sz="900" i="1" dirty="0">
                <a:solidFill>
                  <a:srgbClr val="4F504F"/>
                </a:solidFill>
                <a:latin typeface="Arial" pitchFamily="34" charset="0"/>
                <a:cs typeface="Arial" pitchFamily="34" charset="0"/>
              </a:rPr>
              <a:t>TRA net : désigne le TRA brut en prenant comme hypothèse un taux de frais de gestion de 1 % par an. </a:t>
            </a:r>
          </a:p>
          <a:p>
            <a:pPr algn="just" fontAlgn="base">
              <a:spcBef>
                <a:spcPct val="0"/>
              </a:spcBef>
              <a:spcAft>
                <a:spcPct val="0"/>
              </a:spcAft>
            </a:pP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900" b="1" i="1" dirty="0">
              <a:solidFill>
                <a:srgbClr val="4F504F"/>
              </a:solidFill>
              <a:latin typeface="Arial" pitchFamily="34" charset="0"/>
              <a:cs typeface="Arial" pitchFamily="34" charset="0"/>
            </a:endParaRPr>
          </a:p>
        </p:txBody>
      </p:sp>
      <p:sp>
        <p:nvSpPr>
          <p:cNvPr id="7" name="Rectangle 6"/>
          <p:cNvSpPr/>
          <p:nvPr/>
        </p:nvSpPr>
        <p:spPr>
          <a:xfrm>
            <a:off x="92847" y="2394067"/>
            <a:ext cx="1383712"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défavorable </a:t>
            </a:r>
            <a:endParaRPr lang="fr-FR" sz="900" dirty="0">
              <a:solidFill>
                <a:srgbClr val="C00000"/>
              </a:solidFill>
              <a:latin typeface="Arial" pitchFamily="34" charset="0"/>
              <a:cs typeface="Arial" pitchFamily="34" charset="0"/>
            </a:endParaRPr>
          </a:p>
        </p:txBody>
      </p:sp>
      <p:pic>
        <p:nvPicPr>
          <p:cNvPr id="9" name="Image 8"/>
          <p:cNvPicPr>
            <a:picLocks noChangeAspect="1"/>
          </p:cNvPicPr>
          <p:nvPr/>
        </p:nvPicPr>
        <p:blipFill>
          <a:blip r:embed="rId2"/>
          <a:stretch>
            <a:fillRect/>
          </a:stretch>
        </p:blipFill>
        <p:spPr>
          <a:xfrm>
            <a:off x="251520" y="1321986"/>
            <a:ext cx="7169820" cy="651802"/>
          </a:xfrm>
          <a:prstGeom prst="rect">
            <a:avLst/>
          </a:prstGeom>
        </p:spPr>
      </p:pic>
      <p:pic>
        <p:nvPicPr>
          <p:cNvPr id="11" name="Image 10"/>
          <p:cNvPicPr>
            <a:picLocks noChangeAspect="1"/>
          </p:cNvPicPr>
          <p:nvPr/>
        </p:nvPicPr>
        <p:blipFill>
          <a:blip r:embed="rId3"/>
          <a:stretch>
            <a:fillRect/>
          </a:stretch>
        </p:blipFill>
        <p:spPr>
          <a:xfrm>
            <a:off x="7547524" y="6370638"/>
            <a:ext cx="1504950" cy="523875"/>
          </a:xfrm>
          <a:prstGeom prst="rect">
            <a:avLst/>
          </a:prstGeom>
        </p:spPr>
      </p:pic>
      <p:pic>
        <p:nvPicPr>
          <p:cNvPr id="12" name="Image 11"/>
          <p:cNvPicPr>
            <a:picLocks noChangeAspect="1"/>
          </p:cNvPicPr>
          <p:nvPr/>
        </p:nvPicPr>
        <p:blipFill>
          <a:blip r:embed="rId4"/>
          <a:stretch>
            <a:fillRect/>
          </a:stretch>
        </p:blipFill>
        <p:spPr>
          <a:xfrm>
            <a:off x="2513258" y="6651677"/>
            <a:ext cx="3943350" cy="171450"/>
          </a:xfrm>
          <a:prstGeom prst="rect">
            <a:avLst/>
          </a:prstGeom>
        </p:spPr>
      </p:pic>
      <p:sp>
        <p:nvSpPr>
          <p:cNvPr id="13"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13</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pic>
        <p:nvPicPr>
          <p:cNvPr id="14" name="Image 13">
            <a:extLst>
              <a:ext uri="{FF2B5EF4-FFF2-40B4-BE49-F238E27FC236}">
                <a16:creationId xmlns:a16="http://schemas.microsoft.com/office/drawing/2014/main" id="{DA5B3B19-D7A9-4B27-B4FA-46C3BD832145}"/>
              </a:ext>
            </a:extLst>
          </p:cNvPr>
          <p:cNvPicPr>
            <a:picLocks noChangeAspect="1"/>
          </p:cNvPicPr>
          <p:nvPr/>
        </p:nvPicPr>
        <p:blipFill>
          <a:blip r:embed="rId5"/>
          <a:stretch>
            <a:fillRect/>
          </a:stretch>
        </p:blipFill>
        <p:spPr>
          <a:xfrm>
            <a:off x="200230" y="2673696"/>
            <a:ext cx="5082029" cy="1791100"/>
          </a:xfrm>
          <a:prstGeom prst="rect">
            <a:avLst/>
          </a:prstGeom>
        </p:spPr>
      </p:pic>
    </p:spTree>
    <p:extLst>
      <p:ext uri="{BB962C8B-B14F-4D97-AF65-F5344CB8AC3E}">
        <p14:creationId xmlns:p14="http://schemas.microsoft.com/office/powerpoint/2010/main" val="2971036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7462" y="260350"/>
            <a:ext cx="9161462" cy="72072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scénario médian</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349DCEC7-419A-4DDA-A8FD-357CEF42DA22}" type="slidenum">
              <a:rPr lang="fr-FR" altLang="fr-FR" sz="1000" smtClean="0">
                <a:solidFill>
                  <a:srgbClr val="979797"/>
                </a:solidFill>
                <a:cs typeface="Arial" pitchFamily="34" charset="0"/>
              </a:rPr>
              <a:pPr eaLnBrk="1" hangingPunct="1">
                <a:spcBef>
                  <a:spcPct val="0"/>
                </a:spcBef>
                <a:buClrTx/>
                <a:buSzTx/>
                <a:buFontTx/>
                <a:buNone/>
              </a:pPr>
              <a:t>14</a:t>
            </a:fld>
            <a:endParaRPr lang="fr-FR" altLang="fr-FR" sz="1000">
              <a:solidFill>
                <a:srgbClr val="979797"/>
              </a:solidFill>
              <a:cs typeface="Arial" pitchFamily="34" charset="0"/>
            </a:endParaRPr>
          </a:p>
        </p:txBody>
      </p:sp>
      <p:sp>
        <p:nvSpPr>
          <p:cNvPr id="5" name="Rectangle 4"/>
          <p:cNvSpPr/>
          <p:nvPr/>
        </p:nvSpPr>
        <p:spPr>
          <a:xfrm>
            <a:off x="5166320" y="2348880"/>
            <a:ext cx="3798168" cy="2554545"/>
          </a:xfrm>
          <a:prstGeom prst="rect">
            <a:avLst/>
          </a:prstGeom>
        </p:spPr>
        <p:txBody>
          <a:bodyPr wrap="square">
            <a:sp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médian : hypothèse d’un remboursement automatique anticipé non activé et hausse modérée de l’Indice</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n’a pas progressé de 15 % ou plus. Le remboursement automatique anticipé n’a donc pas lieu.</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À la Date d’Évaluation Finale, l’Indice est en hausse par rapport à son Niveau Initial, la performance finale est de </a:t>
            </a:r>
            <a:br>
              <a:rPr lang="fr-FR" sz="1000" dirty="0">
                <a:solidFill>
                  <a:srgbClr val="4F504F"/>
                </a:solidFill>
                <a:latin typeface="Helvetica"/>
                <a:cs typeface="Calibri" panose="020F0502020204030204" pitchFamily="34" charset="0"/>
              </a:rPr>
            </a:br>
            <a:r>
              <a:rPr lang="fr-FR" sz="1000" dirty="0">
                <a:solidFill>
                  <a:srgbClr val="4F504F"/>
                </a:solidFill>
                <a:latin typeface="Helvetica"/>
                <a:cs typeface="Calibri" panose="020F0502020204030204" pitchFamily="34" charset="0"/>
              </a:rPr>
              <a:t>+20 %. </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L’investisseur bénéficie du Capital Initial augmenté de cette performance finale, soit un remboursement de 120 % du Capital Initial.</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Remboursement final : 120 % du Capital Initial</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brut : + 1,90 % (identique à un investissement direct dans l'Indice)</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net : + 0,89 %</a:t>
            </a:r>
          </a:p>
        </p:txBody>
      </p:sp>
      <p:sp>
        <p:nvSpPr>
          <p:cNvPr id="6" name="Rectangle 1"/>
          <p:cNvSpPr>
            <a:spLocks noChangeArrowheads="1"/>
          </p:cNvSpPr>
          <p:nvPr/>
        </p:nvSpPr>
        <p:spPr bwMode="auto">
          <a:xfrm>
            <a:off x="119361" y="4972477"/>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l’instrument financier Nymphéa Avril 2030. Elles ne préjugent en rien de résultats futurs.</a:t>
            </a:r>
          </a:p>
        </p:txBody>
      </p:sp>
      <p:sp>
        <p:nvSpPr>
          <p:cNvPr id="7" name="Rectangle 6"/>
          <p:cNvSpPr/>
          <p:nvPr/>
        </p:nvSpPr>
        <p:spPr>
          <a:xfrm>
            <a:off x="150456" y="5273780"/>
            <a:ext cx="8766787" cy="1200329"/>
          </a:xfrm>
          <a:prstGeom prst="rect">
            <a:avLst/>
          </a:prstGeom>
        </p:spPr>
        <p:txBody>
          <a:bodyPr wrap="square">
            <a:sp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a:t>
            </a:r>
          </a:p>
          <a:p>
            <a:pPr algn="just" fontAlgn="base">
              <a:spcBef>
                <a:spcPct val="0"/>
              </a:spcBef>
              <a:spcAft>
                <a:spcPct val="0"/>
              </a:spcAft>
            </a:pPr>
            <a:r>
              <a:rPr lang="fr-FR" sz="900" i="1" dirty="0">
                <a:solidFill>
                  <a:srgbClr val="4F504F"/>
                </a:solidFill>
                <a:latin typeface="Arial" pitchFamily="34" charset="0"/>
                <a:cs typeface="Arial" pitchFamily="34" charset="0"/>
              </a:rPr>
              <a:t>**TRA brut : Taux de Rendement Annualisé brut,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 </a:t>
            </a:r>
          </a:p>
          <a:p>
            <a:pPr algn="just" fontAlgn="base">
              <a:spcBef>
                <a:spcPct val="0"/>
              </a:spcBef>
              <a:spcAft>
                <a:spcPct val="0"/>
              </a:spcAft>
            </a:pPr>
            <a:r>
              <a:rPr lang="fr-FR" sz="900" i="1" dirty="0">
                <a:solidFill>
                  <a:srgbClr val="4F504F"/>
                </a:solidFill>
                <a:latin typeface="Arial" pitchFamily="34" charset="0"/>
                <a:cs typeface="Arial" pitchFamily="34" charset="0"/>
              </a:rPr>
              <a:t>TRA net : désigne le TRA brut en prenant comme hypothèse un taux de frais de gestion de 1 % par an. </a:t>
            </a:r>
          </a:p>
          <a:p>
            <a:pPr algn="just" fontAlgn="base">
              <a:spcBef>
                <a:spcPct val="0"/>
              </a:spcBef>
              <a:spcAft>
                <a:spcPct val="0"/>
              </a:spcAft>
            </a:pP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900" b="1" i="1" dirty="0">
              <a:solidFill>
                <a:srgbClr val="4F504F"/>
              </a:solidFill>
              <a:latin typeface="Arial" pitchFamily="34" charset="0"/>
              <a:cs typeface="Arial" pitchFamily="34" charset="0"/>
            </a:endParaRPr>
          </a:p>
        </p:txBody>
      </p:sp>
      <p:sp>
        <p:nvSpPr>
          <p:cNvPr id="8" name="Rectangle 7"/>
          <p:cNvSpPr/>
          <p:nvPr/>
        </p:nvSpPr>
        <p:spPr>
          <a:xfrm>
            <a:off x="131491" y="2276872"/>
            <a:ext cx="1140056"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médian </a:t>
            </a:r>
            <a:endParaRPr lang="fr-FR" sz="900" dirty="0">
              <a:solidFill>
                <a:srgbClr val="C00000"/>
              </a:solidFill>
              <a:latin typeface="Arial" pitchFamily="34" charset="0"/>
              <a:cs typeface="Arial" pitchFamily="34" charset="0"/>
            </a:endParaRPr>
          </a:p>
        </p:txBody>
      </p:sp>
      <p:pic>
        <p:nvPicPr>
          <p:cNvPr id="9" name="Image 8"/>
          <p:cNvPicPr>
            <a:picLocks noChangeAspect="1"/>
          </p:cNvPicPr>
          <p:nvPr/>
        </p:nvPicPr>
        <p:blipFill>
          <a:blip r:embed="rId2"/>
          <a:stretch>
            <a:fillRect/>
          </a:stretch>
        </p:blipFill>
        <p:spPr>
          <a:xfrm>
            <a:off x="251520" y="1321986"/>
            <a:ext cx="7169820" cy="651802"/>
          </a:xfrm>
          <a:prstGeom prst="rect">
            <a:avLst/>
          </a:prstGeom>
        </p:spPr>
      </p:pic>
      <p:pic>
        <p:nvPicPr>
          <p:cNvPr id="12" name="Image 11"/>
          <p:cNvPicPr>
            <a:picLocks noChangeAspect="1"/>
          </p:cNvPicPr>
          <p:nvPr/>
        </p:nvPicPr>
        <p:blipFill>
          <a:blip r:embed="rId3"/>
          <a:stretch>
            <a:fillRect/>
          </a:stretch>
        </p:blipFill>
        <p:spPr>
          <a:xfrm>
            <a:off x="7547524" y="6370638"/>
            <a:ext cx="1504950" cy="523875"/>
          </a:xfrm>
          <a:prstGeom prst="rect">
            <a:avLst/>
          </a:prstGeom>
        </p:spPr>
      </p:pic>
      <p:pic>
        <p:nvPicPr>
          <p:cNvPr id="13" name="Image 12"/>
          <p:cNvPicPr>
            <a:picLocks noChangeAspect="1"/>
          </p:cNvPicPr>
          <p:nvPr/>
        </p:nvPicPr>
        <p:blipFill>
          <a:blip r:embed="rId4"/>
          <a:stretch>
            <a:fillRect/>
          </a:stretch>
        </p:blipFill>
        <p:spPr>
          <a:xfrm>
            <a:off x="2513258" y="6651677"/>
            <a:ext cx="3943350" cy="171450"/>
          </a:xfrm>
          <a:prstGeom prst="rect">
            <a:avLst/>
          </a:prstGeom>
        </p:spPr>
      </p:pic>
      <p:pic>
        <p:nvPicPr>
          <p:cNvPr id="2" name="Image 1">
            <a:extLst>
              <a:ext uri="{FF2B5EF4-FFF2-40B4-BE49-F238E27FC236}">
                <a16:creationId xmlns:a16="http://schemas.microsoft.com/office/drawing/2014/main" id="{46743BE5-AB01-46BB-B05B-24512CEC99F1}"/>
              </a:ext>
            </a:extLst>
          </p:cNvPr>
          <p:cNvPicPr>
            <a:picLocks noChangeAspect="1"/>
          </p:cNvPicPr>
          <p:nvPr/>
        </p:nvPicPr>
        <p:blipFill>
          <a:blip r:embed="rId5"/>
          <a:stretch>
            <a:fillRect/>
          </a:stretch>
        </p:blipFill>
        <p:spPr>
          <a:xfrm>
            <a:off x="119361" y="2675736"/>
            <a:ext cx="4960194" cy="1722796"/>
          </a:xfrm>
          <a:prstGeom prst="rect">
            <a:avLst/>
          </a:prstGeom>
        </p:spPr>
      </p:pic>
    </p:spTree>
    <p:extLst>
      <p:ext uri="{BB962C8B-B14F-4D97-AF65-F5344CB8AC3E}">
        <p14:creationId xmlns:p14="http://schemas.microsoft.com/office/powerpoint/2010/main" val="2591085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88119"/>
            <a:ext cx="9144000" cy="72072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scénario favorable</a:t>
            </a:r>
          </a:p>
        </p:txBody>
      </p:sp>
      <p:sp>
        <p:nvSpPr>
          <p:cNvPr id="4" name="Rectangle 3"/>
          <p:cNvSpPr/>
          <p:nvPr/>
        </p:nvSpPr>
        <p:spPr>
          <a:xfrm>
            <a:off x="5076056" y="2132856"/>
            <a:ext cx="3874340" cy="2767358"/>
          </a:xfrm>
          <a:prstGeom prst="rect">
            <a:avLst/>
          </a:prstGeom>
        </p:spPr>
        <p:txBody>
          <a:bodyPr>
            <a:no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favorable : hypothèse d’un remboursement automatique anticipé activé et hausse de l’Indice (</a:t>
            </a:r>
            <a:r>
              <a:rPr lang="fr-FR" sz="1050" b="1" dirty="0">
                <a:solidFill>
                  <a:srgbClr val="C00000"/>
                </a:solidFill>
                <a:latin typeface="Helvetica"/>
                <a:cs typeface="Calibri" panose="020F0502020204030204" pitchFamily="34" charset="0"/>
              </a:rPr>
              <a:t>plafonnement du gain</a:t>
            </a:r>
            <a:r>
              <a:rPr lang="fr-FR" sz="1000" b="1" dirty="0">
                <a:solidFill>
                  <a:srgbClr val="C00000"/>
                </a:solidFill>
                <a:latin typeface="Helvetica"/>
                <a:cs typeface="Calibri" panose="020F0502020204030204" pitchFamily="34" charset="0"/>
              </a:rPr>
              <a:t>)</a:t>
            </a:r>
          </a:p>
          <a:p>
            <a:pPr algn="just" fontAlgn="base">
              <a:spcBef>
                <a:spcPct val="0"/>
              </a:spcBef>
              <a:spcAft>
                <a:spcPct val="0"/>
              </a:spcAft>
            </a:pPr>
            <a:endParaRPr lang="fr-FR" sz="1000" dirty="0">
              <a:solidFill>
                <a:srgbClr val="4F504F"/>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a progressé de 15 % ou plus. Le remboursement automatique anticipé est donc activé. </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L’investisseur bénéficie du capital initial* augmenté d’un gain de </a:t>
            </a:r>
            <a:r>
              <a:rPr lang="fr-FR" sz="1000" dirty="0">
                <a:solidFill>
                  <a:srgbClr val="4F504F"/>
                </a:solidFill>
                <a:latin typeface="Helvetica"/>
                <a:cs typeface="Arial" pitchFamily="34" charset="0"/>
              </a:rPr>
              <a:t>5 %</a:t>
            </a:r>
            <a:r>
              <a:rPr lang="fr-FR" sz="1000" dirty="0">
                <a:solidFill>
                  <a:srgbClr val="4F504F"/>
                </a:solidFill>
                <a:latin typeface="Helvetica"/>
                <a:cs typeface="Calibri" panose="020F0502020204030204" pitchFamily="34" charset="0"/>
              </a:rPr>
              <a:t> par année écoulée, soit </a:t>
            </a:r>
            <a:r>
              <a:rPr lang="fr-FR" sz="1000" dirty="0">
                <a:solidFill>
                  <a:srgbClr val="4F504F"/>
                </a:solidFill>
                <a:latin typeface="Helvetica"/>
                <a:cs typeface="Arial" pitchFamily="34" charset="0"/>
              </a:rPr>
              <a:t>125</a:t>
            </a:r>
            <a:r>
              <a:rPr lang="fr-FR" sz="1000" dirty="0">
                <a:solidFill>
                  <a:srgbClr val="4F504F"/>
                </a:solidFill>
                <a:latin typeface="Helvetica"/>
                <a:cs typeface="Calibri" panose="020F0502020204030204" pitchFamily="34" charset="0"/>
              </a:rPr>
              <a:t> % du capital initial*. </a:t>
            </a:r>
            <a:r>
              <a:rPr lang="fr-FR" sz="1000" b="1" dirty="0">
                <a:solidFill>
                  <a:srgbClr val="4F504F"/>
                </a:solidFill>
                <a:latin typeface="Helvetica"/>
                <a:cs typeface="Calibri" panose="020F0502020204030204" pitchFamily="34" charset="0"/>
              </a:rPr>
              <a:t>L’investisseur ne bénéficie que de la hausse partielle de l’Indice </a:t>
            </a:r>
            <a:r>
              <a:rPr lang="fr-FR" sz="1000" dirty="0">
                <a:solidFill>
                  <a:srgbClr val="4F504F"/>
                </a:solidFill>
                <a:latin typeface="Helvetica"/>
                <a:cs typeface="Calibri" panose="020F0502020204030204" pitchFamily="34" charset="0"/>
              </a:rPr>
              <a:t>(</a:t>
            </a:r>
            <a:r>
              <a:rPr lang="fr-FR" sz="1000" b="1" dirty="0">
                <a:solidFill>
                  <a:srgbClr val="4F504F"/>
                </a:solidFill>
                <a:latin typeface="Helvetica"/>
                <a:cs typeface="Calibri" panose="020F0502020204030204" pitchFamily="34" charset="0"/>
              </a:rPr>
              <a:t>gain plafonné à 25 %, contre une hausse de l’Indice de 50 %). </a:t>
            </a:r>
          </a:p>
          <a:p>
            <a:pPr algn="just" fontAlgn="base">
              <a:spcBef>
                <a:spcPct val="0"/>
              </a:spcBef>
              <a:spcAft>
                <a:spcPct val="0"/>
              </a:spcAft>
            </a:pPr>
            <a:endParaRPr lang="fr-FR" sz="1000" b="1" dirty="0">
              <a:solidFill>
                <a:srgbClr val="4F504F"/>
              </a:solidFill>
              <a:latin typeface="Helvetica"/>
              <a:cs typeface="Calibri" panose="020F0502020204030204" pitchFamily="34" charset="0"/>
            </a:endParaRPr>
          </a:p>
          <a:p>
            <a:pPr algn="just" fontAlgn="base">
              <a:spcBef>
                <a:spcPct val="0"/>
              </a:spcBef>
              <a:spcAft>
                <a:spcPct val="0"/>
              </a:spcAft>
            </a:pPr>
            <a:r>
              <a:rPr lang="fr-FR" sz="1000" b="1" dirty="0">
                <a:solidFill>
                  <a:srgbClr val="4F504F"/>
                </a:solidFill>
                <a:latin typeface="Helvetica"/>
                <a:cs typeface="Calibri" panose="020F0502020204030204" pitchFamily="34" charset="0"/>
              </a:rPr>
              <a:t>Remboursement automatique anticipé : 125 % du capital initial* </a:t>
            </a:r>
            <a:endParaRPr lang="fr-FR" sz="1000" dirty="0">
              <a:solidFill>
                <a:srgbClr val="4F504F"/>
              </a:solidFill>
              <a:latin typeface="Helvetica"/>
              <a:cs typeface="Calibri" panose="020F0502020204030204" pitchFamily="34" charset="0"/>
            </a:endParaRPr>
          </a:p>
          <a:p>
            <a:pPr algn="just" fontAlgn="base">
              <a:spcBef>
                <a:spcPct val="0"/>
              </a:spcBef>
              <a:spcAft>
                <a:spcPct val="0"/>
              </a:spcAft>
            </a:pPr>
            <a:r>
              <a:rPr lang="fr-FR" sz="1000" b="1" dirty="0">
                <a:solidFill>
                  <a:srgbClr val="4F504F"/>
                </a:solidFill>
                <a:latin typeface="Helvetica"/>
                <a:cs typeface="Calibri" panose="020F0502020204030204" pitchFamily="34" charset="0"/>
              </a:rPr>
              <a:t>TRA** brut : </a:t>
            </a:r>
            <a:r>
              <a:rPr lang="fr-FR" sz="1000" b="1" dirty="0">
                <a:solidFill>
                  <a:srgbClr val="4F504F"/>
                </a:solidFill>
                <a:latin typeface="Helvetica"/>
                <a:cs typeface="Arial" pitchFamily="34" charset="0"/>
              </a:rPr>
              <a:t>+4,51 %</a:t>
            </a:r>
            <a:r>
              <a:rPr lang="fr-FR" sz="1000" b="1" dirty="0">
                <a:solidFill>
                  <a:srgbClr val="4F504F"/>
                </a:solidFill>
                <a:latin typeface="Helvetica"/>
                <a:cs typeface="Calibri" panose="020F0502020204030204" pitchFamily="34" charset="0"/>
              </a:rPr>
              <a:t> </a:t>
            </a:r>
            <a:r>
              <a:rPr lang="fr-FR" sz="1000" dirty="0">
                <a:solidFill>
                  <a:srgbClr val="4F504F"/>
                </a:solidFill>
                <a:latin typeface="Helvetica"/>
                <a:cs typeface="Calibri" panose="020F0502020204030204" pitchFamily="34" charset="0"/>
              </a:rPr>
              <a:t>(contre 8,34 % pour un investissement direct dans l'Indice)</a:t>
            </a:r>
            <a:endParaRPr lang="fr-FR" sz="1000" b="1" dirty="0">
              <a:solidFill>
                <a:srgbClr val="4F504F"/>
              </a:solidFill>
              <a:latin typeface="Helvetica"/>
              <a:cs typeface="Calibri" panose="020F0502020204030204" pitchFamily="34" charset="0"/>
            </a:endParaRPr>
          </a:p>
          <a:p>
            <a:pPr algn="just" fontAlgn="base">
              <a:spcBef>
                <a:spcPct val="0"/>
              </a:spcBef>
              <a:spcAft>
                <a:spcPct val="0"/>
              </a:spcAft>
            </a:pPr>
            <a:r>
              <a:rPr lang="fr-FR" sz="1000" b="1" dirty="0">
                <a:solidFill>
                  <a:srgbClr val="4F504F"/>
                </a:solidFill>
                <a:latin typeface="Helvetica"/>
                <a:cs typeface="Calibri" panose="020F0502020204030204" pitchFamily="34" charset="0"/>
              </a:rPr>
              <a:t>TRA** net : +3,46 %</a:t>
            </a:r>
            <a:endParaRPr lang="fr-FR" sz="1000" dirty="0">
              <a:solidFill>
                <a:srgbClr val="4F504F"/>
              </a:solidFill>
              <a:latin typeface="Helvetica"/>
              <a:cs typeface="Calibri" panose="020F0502020204030204" pitchFamily="34" charset="0"/>
            </a:endParaRPr>
          </a:p>
        </p:txBody>
      </p:sp>
      <p:sp>
        <p:nvSpPr>
          <p:cNvPr id="5" name="Rectangle 4"/>
          <p:cNvSpPr/>
          <p:nvPr/>
        </p:nvSpPr>
        <p:spPr>
          <a:xfrm>
            <a:off x="101574" y="2528132"/>
            <a:ext cx="1249060"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favorable </a:t>
            </a:r>
            <a:endParaRPr lang="fr-FR" sz="900" dirty="0">
              <a:solidFill>
                <a:srgbClr val="C00000"/>
              </a:solidFill>
              <a:latin typeface="Arial" pitchFamily="34" charset="0"/>
              <a:cs typeface="Arial" pitchFamily="34" charset="0"/>
            </a:endParaRPr>
          </a:p>
        </p:txBody>
      </p:sp>
      <p:sp>
        <p:nvSpPr>
          <p:cNvPr id="6" name="Rectangle 1"/>
          <p:cNvSpPr>
            <a:spLocks noChangeArrowheads="1"/>
          </p:cNvSpPr>
          <p:nvPr/>
        </p:nvSpPr>
        <p:spPr bwMode="auto">
          <a:xfrm>
            <a:off x="121935" y="4987578"/>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l’instrument financier Nymphéa Avril 2030. Elles ne préjugent en rien de résultats futurs.</a:t>
            </a:r>
          </a:p>
        </p:txBody>
      </p:sp>
      <p:sp>
        <p:nvSpPr>
          <p:cNvPr id="7" name="Rectangle 6"/>
          <p:cNvSpPr/>
          <p:nvPr/>
        </p:nvSpPr>
        <p:spPr>
          <a:xfrm>
            <a:off x="153030" y="5288881"/>
            <a:ext cx="8766787" cy="1200329"/>
          </a:xfrm>
          <a:prstGeom prst="rect">
            <a:avLst/>
          </a:prstGeom>
        </p:spPr>
        <p:txBody>
          <a:bodyPr wrap="square">
            <a:sp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a:t>
            </a:r>
          </a:p>
          <a:p>
            <a:pPr algn="just" fontAlgn="base">
              <a:spcBef>
                <a:spcPct val="0"/>
              </a:spcBef>
              <a:spcAft>
                <a:spcPct val="0"/>
              </a:spcAft>
            </a:pPr>
            <a:r>
              <a:rPr lang="fr-FR" sz="900" i="1" dirty="0">
                <a:solidFill>
                  <a:srgbClr val="4F504F"/>
                </a:solidFill>
                <a:latin typeface="Arial" pitchFamily="34" charset="0"/>
                <a:cs typeface="Arial" pitchFamily="34" charset="0"/>
              </a:rPr>
              <a:t>**TRA brut :Taux de Rendement Annualisé brut,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 </a:t>
            </a:r>
          </a:p>
          <a:p>
            <a:pPr algn="just" fontAlgn="base">
              <a:spcBef>
                <a:spcPct val="0"/>
              </a:spcBef>
              <a:spcAft>
                <a:spcPct val="0"/>
              </a:spcAft>
            </a:pPr>
            <a:r>
              <a:rPr lang="fr-FR" sz="900" i="1" dirty="0">
                <a:solidFill>
                  <a:srgbClr val="4F504F"/>
                </a:solidFill>
                <a:latin typeface="Arial" pitchFamily="34" charset="0"/>
                <a:cs typeface="Arial" pitchFamily="34" charset="0"/>
              </a:rPr>
              <a:t>TRA net : désigne le TRA brut en prenant comme hypothèse un taux de frais de gestion de 1 % par an. </a:t>
            </a:r>
          </a:p>
          <a:p>
            <a:pPr algn="just" fontAlgn="base">
              <a:spcBef>
                <a:spcPct val="0"/>
              </a:spcBef>
              <a:spcAft>
                <a:spcPct val="0"/>
              </a:spcAft>
            </a:pP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900" b="1" i="1" dirty="0">
              <a:solidFill>
                <a:srgbClr val="4F504F"/>
              </a:solidFill>
              <a:latin typeface="Arial" pitchFamily="34" charset="0"/>
              <a:cs typeface="Arial" pitchFamily="34" charset="0"/>
            </a:endParaRPr>
          </a:p>
        </p:txBody>
      </p:sp>
      <p:pic>
        <p:nvPicPr>
          <p:cNvPr id="9" name="Image 8"/>
          <p:cNvPicPr>
            <a:picLocks noChangeAspect="1"/>
          </p:cNvPicPr>
          <p:nvPr/>
        </p:nvPicPr>
        <p:blipFill>
          <a:blip r:embed="rId2"/>
          <a:stretch>
            <a:fillRect/>
          </a:stretch>
        </p:blipFill>
        <p:spPr>
          <a:xfrm>
            <a:off x="251520" y="1321986"/>
            <a:ext cx="7169820" cy="651802"/>
          </a:xfrm>
          <a:prstGeom prst="rect">
            <a:avLst/>
          </a:prstGeom>
        </p:spPr>
      </p:pic>
      <p:pic>
        <p:nvPicPr>
          <p:cNvPr id="11" name="Image 10"/>
          <p:cNvPicPr>
            <a:picLocks noChangeAspect="1"/>
          </p:cNvPicPr>
          <p:nvPr/>
        </p:nvPicPr>
        <p:blipFill>
          <a:blip r:embed="rId3"/>
          <a:stretch>
            <a:fillRect/>
          </a:stretch>
        </p:blipFill>
        <p:spPr>
          <a:xfrm>
            <a:off x="7547524" y="6370638"/>
            <a:ext cx="1504950" cy="523875"/>
          </a:xfrm>
          <a:prstGeom prst="rect">
            <a:avLst/>
          </a:prstGeom>
        </p:spPr>
      </p:pic>
      <p:pic>
        <p:nvPicPr>
          <p:cNvPr id="12" name="Image 11"/>
          <p:cNvPicPr>
            <a:picLocks noChangeAspect="1"/>
          </p:cNvPicPr>
          <p:nvPr/>
        </p:nvPicPr>
        <p:blipFill>
          <a:blip r:embed="rId4"/>
          <a:stretch>
            <a:fillRect/>
          </a:stretch>
        </p:blipFill>
        <p:spPr>
          <a:xfrm>
            <a:off x="2513258" y="6651677"/>
            <a:ext cx="3943350" cy="171450"/>
          </a:xfrm>
          <a:prstGeom prst="rect">
            <a:avLst/>
          </a:prstGeom>
        </p:spPr>
      </p:pic>
      <p:sp>
        <p:nvSpPr>
          <p:cNvPr id="13"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15</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pic>
        <p:nvPicPr>
          <p:cNvPr id="2" name="Image 1">
            <a:extLst>
              <a:ext uri="{FF2B5EF4-FFF2-40B4-BE49-F238E27FC236}">
                <a16:creationId xmlns:a16="http://schemas.microsoft.com/office/drawing/2014/main" id="{53DFF086-5DD7-4022-AF92-5DB0643ADFEA}"/>
              </a:ext>
            </a:extLst>
          </p:cNvPr>
          <p:cNvPicPr>
            <a:picLocks noChangeAspect="1"/>
          </p:cNvPicPr>
          <p:nvPr/>
        </p:nvPicPr>
        <p:blipFill>
          <a:blip r:embed="rId5"/>
          <a:stretch>
            <a:fillRect/>
          </a:stretch>
        </p:blipFill>
        <p:spPr>
          <a:xfrm>
            <a:off x="121935" y="2815367"/>
            <a:ext cx="4882113" cy="1909777"/>
          </a:xfrm>
          <a:prstGeom prst="rect">
            <a:avLst/>
          </a:prstGeom>
        </p:spPr>
      </p:pic>
    </p:spTree>
    <p:extLst>
      <p:ext uri="{BB962C8B-B14F-4D97-AF65-F5344CB8AC3E}">
        <p14:creationId xmlns:p14="http://schemas.microsoft.com/office/powerpoint/2010/main" val="1320720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 y="1921385"/>
            <a:ext cx="9144001"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400" b="1" i="0" u="none" strike="noStrike" kern="1200" cap="all" spc="0" normalizeH="0" baseline="0" noProof="0" dirty="0">
                <a:ln>
                  <a:noFill/>
                </a:ln>
                <a:solidFill>
                  <a:srgbClr val="C00000"/>
                </a:solidFill>
                <a:effectLst/>
                <a:uLnTx/>
                <a:uFillTx/>
                <a:latin typeface="Franklin Gothic Medium"/>
              </a:rPr>
              <a:t>Partie 3 - Caractéristiques de Nymphéa Avril 2030</a:t>
            </a:r>
          </a:p>
        </p:txBody>
      </p:sp>
      <p:sp>
        <p:nvSpPr>
          <p:cNvPr id="4" name="Espace réservé du texte 5"/>
          <p:cNvSpPr txBox="1">
            <a:spLocks/>
          </p:cNvSpPr>
          <p:nvPr/>
        </p:nvSpPr>
        <p:spPr bwMode="auto">
          <a:xfrm>
            <a:off x="693738" y="3357562"/>
            <a:ext cx="7772400" cy="201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defTabSz="457200" rtl="0" eaLnBrk="0" fontAlgn="base" hangingPunct="0">
              <a:spcBef>
                <a:spcPct val="20000"/>
              </a:spcBef>
              <a:spcAft>
                <a:spcPct val="0"/>
              </a:spcAft>
              <a:buClr>
                <a:srgbClr val="CD0920"/>
              </a:buClr>
              <a:buSzPct val="75000"/>
              <a:buFont typeface="Lucida Grande"/>
              <a:buNone/>
              <a:defRPr sz="2000" kern="1200">
                <a:solidFill>
                  <a:schemeClr val="tx1"/>
                </a:solidFill>
                <a:latin typeface="Helvetica"/>
                <a:ea typeface="Helvetica" pitchFamily="34" charset="0"/>
                <a:cs typeface="Helvetica"/>
              </a:defRPr>
            </a:lvl1pPr>
            <a:lvl2pPr marL="457200" indent="0" algn="l" defTabSz="457200" rtl="0" eaLnBrk="0" fontAlgn="base" hangingPunct="0">
              <a:spcBef>
                <a:spcPct val="20000"/>
              </a:spcBef>
              <a:spcAft>
                <a:spcPct val="0"/>
              </a:spcAft>
              <a:buClr>
                <a:srgbClr val="CD0920"/>
              </a:buClr>
              <a:buSzPct val="125000"/>
              <a:buFont typeface="Arial" pitchFamily="34" charset="0"/>
              <a:buNone/>
              <a:defRPr sz="1800" kern="1200">
                <a:solidFill>
                  <a:schemeClr val="tx1">
                    <a:tint val="75000"/>
                  </a:schemeClr>
                </a:solidFill>
                <a:latin typeface="Helvetica"/>
                <a:ea typeface="Helvetica" pitchFamily="34" charset="0"/>
                <a:cs typeface="Helvetica"/>
              </a:defRPr>
            </a:lvl2pPr>
            <a:lvl3pPr marL="914400" indent="0" algn="l" defTabSz="457200" rtl="0" eaLnBrk="0" fontAlgn="base" hangingPunct="0">
              <a:spcBef>
                <a:spcPct val="20000"/>
              </a:spcBef>
              <a:spcAft>
                <a:spcPct val="0"/>
              </a:spcAft>
              <a:buClr>
                <a:srgbClr val="CD0920"/>
              </a:buClr>
              <a:buSzPct val="80000"/>
              <a:buFont typeface="Wingdings" pitchFamily="2" charset="2"/>
              <a:buNone/>
              <a:defRPr sz="1600" kern="1200">
                <a:solidFill>
                  <a:schemeClr val="tx1">
                    <a:tint val="75000"/>
                  </a:schemeClr>
                </a:solidFill>
                <a:latin typeface="Helvetica"/>
                <a:ea typeface="Helvetica" pitchFamily="34" charset="0"/>
                <a:cs typeface="Helvetica"/>
              </a:defRPr>
            </a:lvl3pPr>
            <a:lvl4pPr marL="1371600" indent="0" algn="l" defTabSz="457200" rtl="0" eaLnBrk="0" fontAlgn="base" hangingPunct="0">
              <a:spcBef>
                <a:spcPct val="20000"/>
              </a:spcBef>
              <a:spcAft>
                <a:spcPct val="0"/>
              </a:spcAft>
              <a:buClr>
                <a:srgbClr val="CD0920"/>
              </a:buClr>
              <a:buFont typeface="Wingdings" pitchFamily="2" charset="2"/>
              <a:buNone/>
              <a:defRPr sz="1400" kern="1200">
                <a:solidFill>
                  <a:schemeClr val="tx1">
                    <a:tint val="75000"/>
                  </a:schemeClr>
                </a:solidFill>
                <a:latin typeface="Helvetica"/>
                <a:ea typeface="Helvetica" pitchFamily="34" charset="0"/>
                <a:cs typeface="Helvetica"/>
              </a:defRPr>
            </a:lvl4pPr>
            <a:lvl5pPr marL="1828800" indent="0" algn="l" defTabSz="457200" rtl="0" eaLnBrk="0" fontAlgn="base" hangingPunct="0">
              <a:spcBef>
                <a:spcPct val="20000"/>
              </a:spcBef>
              <a:spcAft>
                <a:spcPct val="0"/>
              </a:spcAft>
              <a:buClr>
                <a:srgbClr val="CD0920"/>
              </a:buClr>
              <a:buFont typeface="Lucida Grande"/>
              <a:buNone/>
              <a:defRPr sz="1400" kern="1200">
                <a:solidFill>
                  <a:schemeClr val="tx1">
                    <a:tint val="75000"/>
                  </a:schemeClr>
                </a:solidFill>
                <a:latin typeface="Helvetica"/>
                <a:ea typeface="Helvetica" pitchFamily="34" charset="0"/>
                <a:cs typeface="Helvetica"/>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marL="342900" lvl="0" indent="-342900" algn="l">
              <a:buFont typeface="Arial" pitchFamily="34" charset="0"/>
              <a:buChar char="•"/>
              <a:defRPr/>
            </a:pPr>
            <a:r>
              <a:rPr lang="fr-FR" altLang="fr-FR" sz="1400" dirty="0">
                <a:solidFill>
                  <a:srgbClr val="4F504F"/>
                </a:solidFill>
                <a:latin typeface="Helvetica" pitchFamily="34" charset="0"/>
                <a:cs typeface="Helvetica" pitchFamily="34" charset="0"/>
              </a:rPr>
              <a:t>Avantages / Inconvénients / Facteurs de risques</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lang="fr-FR" altLang="fr-FR" sz="1400" dirty="0">
                <a:solidFill>
                  <a:srgbClr val="4F504F"/>
                </a:solidFill>
                <a:latin typeface="Helvetica" pitchFamily="34" charset="0"/>
                <a:cs typeface="Helvetica" pitchFamily="34" charset="0"/>
              </a:rPr>
              <a:t>Caractéristiques</a:t>
            </a:r>
            <a:endPar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rPr>
              <a:t>Conflits d’intérêts potentiels</a:t>
            </a:r>
          </a:p>
          <a:p>
            <a:pPr marL="342900" lvl="0" indent="-342900" algn="l">
              <a:buFont typeface="Arial" pitchFamily="34" charset="0"/>
              <a:buChar char="•"/>
              <a:defRPr/>
            </a:pPr>
            <a:r>
              <a:rPr lang="fr-FR" sz="1400" dirty="0">
                <a:solidFill>
                  <a:srgbClr val="4F504F"/>
                </a:solidFill>
                <a:latin typeface="Helvetica" pitchFamily="34" charset="0"/>
                <a:cs typeface="Helvetica" pitchFamily="34" charset="0"/>
              </a:rPr>
              <a:t>À</a:t>
            </a:r>
            <a:r>
              <a:rPr lang="fr-FR" altLang="fr-FR" sz="1400" dirty="0">
                <a:solidFill>
                  <a:srgbClr val="4F504F"/>
                </a:solidFill>
                <a:latin typeface="Helvetica" pitchFamily="34" charset="0"/>
                <a:cs typeface="Helvetica" pitchFamily="34" charset="0"/>
              </a:rPr>
              <a:t> noter</a:t>
            </a:r>
          </a:p>
          <a:p>
            <a:pPr marR="0" lvl="0" algn="l" defTabSz="457200" rtl="0" eaLnBrk="0" fontAlgn="base" latinLnBrk="0" hangingPunct="0">
              <a:lnSpc>
                <a:spcPct val="100000"/>
              </a:lnSpc>
              <a:spcBef>
                <a:spcPct val="20000"/>
              </a:spcBef>
              <a:spcAft>
                <a:spcPct val="0"/>
              </a:spcAft>
              <a:buClr>
                <a:srgbClr val="CD0920"/>
              </a:buClr>
              <a:buSzPct val="75000"/>
              <a:tabLst/>
              <a:defRPr/>
            </a:pPr>
            <a:endPar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ctr"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sz="1400" b="0" i="0" u="none" strike="noStrike" kern="1200" cap="none" spc="0" normalizeH="0" baseline="0" noProof="0" dirty="0">
              <a:ln>
                <a:noFill/>
              </a:ln>
              <a:solidFill>
                <a:srgbClr val="4F504F"/>
              </a:solidFill>
              <a:effectLst/>
              <a:uLnTx/>
              <a:uFillTx/>
              <a:latin typeface="Helvetica"/>
              <a:cs typeface="Helvetica"/>
            </a:endParaRPr>
          </a:p>
        </p:txBody>
      </p:sp>
      <p:sp>
        <p:nvSpPr>
          <p:cNvPr id="5" name="Espace réservé du numéro de diapositive 2"/>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6A04C2FE-195E-4BA7-A66F-852ADC09E325}" type="slidenum">
              <a:rPr kumimoji="0" lang="fr-FR" altLang="fr-FR" sz="1000" b="0" i="0" u="none" strike="noStrike" kern="1200" cap="none" spc="0" normalizeH="0" baseline="0" noProof="0" smtClean="0">
                <a:ln>
                  <a:noFill/>
                </a:ln>
                <a:solidFill>
                  <a:srgbClr val="979797"/>
                </a:solidFill>
                <a:effectLst/>
                <a:uLnTx/>
                <a:uFillTx/>
                <a:latin typeface="Helvetica" pitchFamily="34" charset="0"/>
                <a:ea typeface="+mn-ea"/>
                <a:cs typeface="Helvetica"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16</a:t>
            </a:fld>
            <a:endParaRPr kumimoji="0" lang="fr-FR" altLang="fr-FR" sz="1000" b="0" i="0" u="none" strike="noStrike" kern="1200" cap="none" spc="0" normalizeH="0" baseline="0" noProof="0">
              <a:ln>
                <a:noFill/>
              </a:ln>
              <a:solidFill>
                <a:srgbClr val="979797"/>
              </a:solidFill>
              <a:effectLst/>
              <a:uLnTx/>
              <a:uFillTx/>
              <a:latin typeface="Helvetica" pitchFamily="34" charset="0"/>
              <a:ea typeface="+mn-ea"/>
              <a:cs typeface="Helvetica" pitchFamily="34" charset="0"/>
            </a:endParaRP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059990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bwMode="auto">
          <a:xfrm>
            <a:off x="72890" y="1375866"/>
            <a:ext cx="3995053"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300" b="1" i="0" u="none" strike="noStrike" kern="1200" cap="none" spc="0" normalizeH="0" baseline="0" noProof="0" dirty="0">
                <a:ln>
                  <a:noFill/>
                </a:ln>
                <a:solidFill>
                  <a:srgbClr val="C00000"/>
                </a:solidFill>
                <a:effectLst/>
                <a:uLnTx/>
                <a:uFillTx/>
                <a:latin typeface="Helvetica" pitchFamily="34" charset="0"/>
                <a:cs typeface="Helvetica" pitchFamily="34" charset="0"/>
              </a:rPr>
              <a:t>Avantages</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endParaRPr kumimoji="0" lang="fr-FR" altLang="fr-FR" sz="9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Si à la Date d’Évaluation de Remboursement Automatique Anticipé, l’Indice a progressé d’au moins 15 % par rapport au Niveau Initial, l’investisseur est automatiquement remboursé par anticipation, il bénéficie alors du capital initial augmenté d’un gain </a:t>
            </a:r>
            <a:r>
              <a:rPr kumimoji="0" lang="fr-FR" sz="1000" b="0" i="0" strike="noStrike" kern="1200" cap="none" spc="0" normalizeH="0" baseline="0" noProof="0" dirty="0">
                <a:ln>
                  <a:noFill/>
                </a:ln>
                <a:solidFill>
                  <a:srgbClr val="4F504F"/>
                </a:solidFill>
                <a:effectLst/>
                <a:uLnTx/>
                <a:uFillTx/>
                <a:latin typeface="Helvetica"/>
                <a:cs typeface="Helvetica"/>
              </a:rPr>
              <a:t>de </a:t>
            </a:r>
            <a:r>
              <a:rPr lang="fr-FR" sz="1000" dirty="0"/>
              <a:t>5</a:t>
            </a:r>
            <a:r>
              <a:rPr kumimoji="0" lang="fr-FR" sz="1000" b="0" i="0" strike="noStrike" kern="1200" cap="none" spc="0" normalizeH="0" noProof="0" dirty="0">
                <a:ln>
                  <a:noFill/>
                </a:ln>
                <a:solidFill>
                  <a:srgbClr val="4F504F"/>
                </a:solidFill>
                <a:effectLst/>
                <a:uLnTx/>
                <a:uFillTx/>
                <a:latin typeface="Helvetica"/>
                <a:cs typeface="Helvetica"/>
              </a:rPr>
              <a:t> % </a:t>
            </a:r>
            <a:r>
              <a:rPr kumimoji="0" lang="fr-FR" sz="1000" b="0" i="0" u="none" strike="noStrike" kern="1200" cap="none" spc="0" normalizeH="0" baseline="0" noProof="0" dirty="0">
                <a:ln>
                  <a:noFill/>
                </a:ln>
                <a:solidFill>
                  <a:srgbClr val="4F504F"/>
                </a:solidFill>
                <a:effectLst/>
                <a:uLnTx/>
                <a:uFillTx/>
                <a:latin typeface="Helvetica"/>
                <a:cs typeface="Helvetica"/>
              </a:rPr>
              <a:t>par </a:t>
            </a:r>
            <a:r>
              <a:rPr lang="fr-FR" sz="1000" dirty="0"/>
              <a:t>année écoulée, soit un remboursement de 125 % du capital initial. </a:t>
            </a: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À l’échéance, si le remboursement automatique anticipé n’a pas été activé, l’investisseur bénéficie du capital initial augmenté de la performance finale de l’Indice, lorsque cette dernière est positive. </a:t>
            </a: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À l’échéance, quelle que soit la performance de l’Indice par rapport au Niveau Initial, </a:t>
            </a:r>
            <a:r>
              <a:rPr lang="fr-FR" sz="1000" dirty="0"/>
              <a:t>l’investisseur est protégé à hauteur de 90 % du capital initial**, </a:t>
            </a:r>
            <a:r>
              <a:rPr kumimoji="0" lang="fr-FR" sz="1000" b="1" i="0" u="none" strike="noStrike" kern="1200" cap="none" spc="0" normalizeH="0" baseline="0" noProof="0" dirty="0">
                <a:ln>
                  <a:noFill/>
                </a:ln>
                <a:solidFill>
                  <a:srgbClr val="4F504F"/>
                </a:solidFill>
                <a:effectLst/>
                <a:uLnTx/>
                <a:uFillTx/>
                <a:latin typeface="Helvetica"/>
                <a:cs typeface="Helvetica"/>
              </a:rPr>
              <a:t>représentant une perte en capital maximum de 10 %. </a:t>
            </a:r>
            <a:endPar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just"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p:txBody>
      </p:sp>
      <p:sp>
        <p:nvSpPr>
          <p:cNvPr id="3" name="Titre 1"/>
          <p:cNvSpPr txBox="1">
            <a:spLocks/>
          </p:cNvSpPr>
          <p:nvPr/>
        </p:nvSpPr>
        <p:spPr>
          <a:xfrm>
            <a:off x="23519" y="203113"/>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Avantages/inconvénients</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CDBA9393-70FF-42FA-B403-CE89BF04451C}" type="slidenum">
              <a:rPr lang="fr-FR" altLang="fr-FR" sz="1000" smtClean="0">
                <a:solidFill>
                  <a:srgbClr val="979797"/>
                </a:solidFill>
                <a:cs typeface="Arial" pitchFamily="34" charset="0"/>
              </a:rPr>
              <a:pPr eaLnBrk="1" hangingPunct="1">
                <a:spcBef>
                  <a:spcPct val="0"/>
                </a:spcBef>
                <a:buClrTx/>
                <a:buSzTx/>
                <a:buFontTx/>
                <a:buNone/>
              </a:pPr>
              <a:t>17</a:t>
            </a:fld>
            <a:endParaRPr lang="fr-FR" altLang="fr-FR" sz="1000">
              <a:solidFill>
                <a:srgbClr val="979797"/>
              </a:solidFill>
              <a:cs typeface="Arial" pitchFamily="34" charset="0"/>
            </a:endParaRPr>
          </a:p>
        </p:txBody>
      </p:sp>
      <p:sp>
        <p:nvSpPr>
          <p:cNvPr id="6" name="Espace réservé du contenu 2"/>
          <p:cNvSpPr txBox="1">
            <a:spLocks/>
          </p:cNvSpPr>
          <p:nvPr/>
        </p:nvSpPr>
        <p:spPr bwMode="auto">
          <a:xfrm>
            <a:off x="4067944" y="1375866"/>
            <a:ext cx="4924960" cy="43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marR="0" lvl="0" indent="0" algn="ctr"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300" b="1"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rPr>
              <a:t>Inconvénients</a:t>
            </a:r>
            <a:br>
              <a:rPr kumimoji="0" lang="fr-FR" altLang="fr-FR" sz="1300" b="0"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rPr>
            </a:br>
            <a:endParaRPr kumimoji="0" lang="fr-FR" altLang="fr-FR" sz="1050" b="0"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20" normalizeH="0" baseline="0" noProof="0" dirty="0">
                <a:ln>
                  <a:noFill/>
                </a:ln>
                <a:solidFill>
                  <a:srgbClr val="4F504F"/>
                </a:solidFill>
                <a:effectLst/>
                <a:uLnTx/>
                <a:uFillTx/>
                <a:latin typeface="Helvetica" pitchFamily="34" charset="0"/>
                <a:cs typeface="Helvetica" pitchFamily="34" charset="0"/>
              </a:rPr>
              <a:t>Nymphéa </a:t>
            </a:r>
            <a:r>
              <a:rPr kumimoji="0" lang="fr-FR" sz="1000" b="0" i="0" u="none" strike="noStrike" kern="0" cap="none" spc="-20" normalizeH="0" noProof="0" dirty="0">
                <a:ln>
                  <a:noFill/>
                </a:ln>
                <a:solidFill>
                  <a:srgbClr val="4F504F"/>
                </a:solidFill>
                <a:effectLst/>
                <a:uLnTx/>
                <a:uFillTx/>
                <a:latin typeface="Helvetica" pitchFamily="34" charset="0"/>
                <a:cs typeface="Helvetica" pitchFamily="34" charset="0"/>
              </a:rPr>
              <a:t>Avril 2030 </a:t>
            </a:r>
            <a:r>
              <a:rPr kumimoji="0" lang="fr-FR" sz="1000" b="0" i="0" u="none" strike="noStrike" kern="0" cap="none" spc="-20" normalizeH="0" noProof="0" dirty="0">
                <a:ln>
                  <a:noFill/>
                </a:ln>
                <a:solidFill>
                  <a:srgbClr val="4F504F"/>
                </a:solidFill>
                <a:effectLst/>
                <a:uLnTx/>
                <a:uFillTx/>
                <a:latin typeface="Helvetica" pitchFamily="34" charset="0"/>
                <a:ea typeface="Helvetica" pitchFamily="34" charset="0"/>
                <a:cs typeface="Helvetica" pitchFamily="34" charset="0"/>
              </a:rPr>
              <a:t>présente</a:t>
            </a:r>
            <a:r>
              <a:rPr kumimoji="0" lang="fr-FR" sz="1000" b="1" i="0" u="none" strike="noStrike" kern="0" cap="none" spc="-20" normalizeH="0" noProof="0" dirty="0">
                <a:ln>
                  <a:noFill/>
                </a:ln>
                <a:solidFill>
                  <a:srgbClr val="4F504F"/>
                </a:solidFill>
                <a:effectLst/>
                <a:uLnTx/>
                <a:uFillTx/>
                <a:latin typeface="Helvetica" pitchFamily="34" charset="0"/>
                <a:ea typeface="Helvetica" pitchFamily="34" charset="0"/>
                <a:cs typeface="Helvetica" pitchFamily="34" charset="0"/>
              </a:rPr>
              <a:t> un risque de perte en capital de 10% à l’échéance</a:t>
            </a:r>
            <a:r>
              <a:rPr kumimoji="0" lang="fr-FR" sz="1000" b="0" i="0" u="none" strike="noStrike" kern="0" cap="none" spc="-20" normalizeH="0" noProof="0" dirty="0">
                <a:ln>
                  <a:noFill/>
                </a:ln>
                <a:solidFill>
                  <a:srgbClr val="4F504F"/>
                </a:solidFill>
                <a:effectLst/>
                <a:uLnTx/>
                <a:uFillTx/>
                <a:latin typeface="Helvetica" pitchFamily="34" charset="0"/>
                <a:ea typeface="Helvetica" pitchFamily="34" charset="0"/>
                <a:cs typeface="Helvetica" pitchFamily="34" charset="0"/>
              </a:rPr>
              <a:t>, si la performance finale de l’Indice est inférieure ou égale à   -10 %.</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La revente sur le marché secondaire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avant l’échéance s’effectue aux conditions de marché ce jour-là, et </a:t>
            </a: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prend un risque de perte en capital non mesurable a priori et pouvant être totale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L’évolution de la valeur de marché de</a:t>
            </a:r>
            <a:r>
              <a:rPr kumimoji="0" lang="fr-FR" sz="1000" b="0" i="0" u="none" strike="noStrike" kern="0" cap="none" spc="0" normalizeH="0" noProof="0" dirty="0">
                <a:ln>
                  <a:noFill/>
                </a:ln>
                <a:solidFill>
                  <a:srgbClr val="4F504F"/>
                </a:solidFill>
                <a:effectLst/>
                <a:uLnTx/>
                <a:uFillTx/>
                <a:latin typeface="Helvetica" pitchFamily="34" charset="0"/>
                <a:ea typeface="Helvetica" pitchFamily="34" charset="0"/>
                <a:cs typeface="Helvetica" pitchFamily="34" charset="0"/>
              </a:rPr>
              <a:t>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Nymphéa Avril 2030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pourra différer de l’évolution de l’Indice.</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10" normalizeH="0" noProof="0" dirty="0">
                <a:ln>
                  <a:noFill/>
                </a:ln>
                <a:solidFill>
                  <a:srgbClr val="4F504F"/>
                </a:solidFill>
                <a:effectLst/>
                <a:uLnTx/>
                <a:uFillTx/>
                <a:latin typeface="Helvetica" pitchFamily="34" charset="0"/>
                <a:ea typeface="Helvetica" pitchFamily="34" charset="0"/>
                <a:cs typeface="Helvetica" pitchFamily="34" charset="0"/>
              </a:rPr>
              <a:t>Dans le cas où la performance finale de l’Indice est inférieure ou égale à -10 %,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le remboursement de 90 % du capital initial ne profite qu’aux seuls investisseurs ayant conservé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Nymphéa Avril 2030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jusqu’à l’échéance.</a:t>
            </a:r>
          </a:p>
          <a:p>
            <a:pPr lvl="0" algn="just" fontAlgn="base">
              <a:lnSpc>
                <a:spcPct val="80000"/>
              </a:lnSpc>
              <a:spcAft>
                <a:spcPct val="0"/>
              </a:spcAft>
              <a:buClr>
                <a:srgbClr val="DE6225">
                  <a:lumMod val="50000"/>
                </a:srgbClr>
              </a:buClr>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En cas d’un remboursement automatique anticipé la 5</a:t>
            </a:r>
            <a:r>
              <a:rPr kumimoji="0" lang="fr-FR" sz="1000" b="0" i="0" u="none" strike="noStrike" kern="0" cap="none" spc="0" normalizeH="0" baseline="30000" noProof="0" dirty="0">
                <a:ln>
                  <a:noFill/>
                </a:ln>
                <a:solidFill>
                  <a:srgbClr val="4F504F"/>
                </a:solidFill>
                <a:effectLst/>
                <a:uLnTx/>
                <a:uFillTx/>
                <a:latin typeface="Helvetica" pitchFamily="34" charset="0"/>
                <a:ea typeface="Helvetica" pitchFamily="34" charset="0"/>
                <a:cs typeface="Helvetica" pitchFamily="34" charset="0"/>
              </a:rPr>
              <a:t>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année, le gain maximum pour l’investisseur est plafonné à </a:t>
            </a:r>
            <a:r>
              <a:rPr lang="fr-FR" sz="1000" kern="0" dirty="0">
                <a:ea typeface="Helvetica" pitchFamily="34" charset="0"/>
              </a:rPr>
              <a:t>25</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 </a:t>
            </a:r>
            <a:r>
              <a:rPr lang="fr-FR" sz="1000" kern="0" dirty="0">
                <a:ea typeface="Helvetica" pitchFamily="34" charset="0"/>
              </a:rPr>
              <a:t>même si la performance de l’Indice est supérieure à 25 % (effet de plafonnement du gain).</a:t>
            </a:r>
            <a:endPar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L’Indice ne présente pas le rendement total des actifs dans lesquels il est investi. Il est calculé de la façon suivante : en ajoutant tous les dividendes nets (versés par l’Indice au fil de l’eau tout le long de la vie du produit) puis en soustrayant 5 % par an, sur une base quotidienne. Le dividende moyen réinvesti dans l’Indice peut être inférieur ou supérieur à 5 %.</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ne connaît pas à l’avance la durée de son investissement qui peut être de 5 ans ou 10 ans</a:t>
            </a:r>
            <a:r>
              <a:rPr kumimoji="0" lang="fr-FR" sz="1000" b="0" i="0" u="none" strike="noStrike" kern="0" cap="none" spc="0" normalizeH="0" noProof="0" dirty="0">
                <a:ln>
                  <a:noFill/>
                </a:ln>
                <a:solidFill>
                  <a:srgbClr val="4F504F"/>
                </a:solidFill>
                <a:effectLst/>
                <a:uLnTx/>
                <a:uFillTx/>
                <a:latin typeface="Helvetica" pitchFamily="34" charset="0"/>
                <a:ea typeface="Helvetica" pitchFamily="34" charset="0"/>
                <a:cs typeface="Helvetica" pitchFamily="34" charset="0"/>
              </a:rPr>
              <a:t> à partir de la Date de Détermination Initiale.</a:t>
            </a:r>
            <a:endPar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est exposé à un éventuel défaut, à une éventuelle faillite ou mise en résolution de l’Émetteur (qui induit un risque sur le remboursement) ou à une dégradation éventuelle de qualité de crédit (qui induit un risque sur la valeur de marché du produit) de l’Émetteur.</a:t>
            </a:r>
          </a:p>
          <a:p>
            <a:pPr algn="just" fontAlgn="base">
              <a:lnSpc>
                <a:spcPct val="80000"/>
              </a:lnSpc>
              <a:spcAft>
                <a:spcPct val="0"/>
              </a:spcAft>
              <a:buClr>
                <a:srgbClr val="DE6225">
                  <a:lumMod val="50000"/>
                </a:srgbClr>
              </a:buClr>
              <a:defRPr/>
            </a:pPr>
            <a:r>
              <a:rPr lang="fr-FR" sz="1000" kern="0" dirty="0"/>
              <a:t>Compte tenu de la durée de la période de commercialisation, les conditions de marché à la date d’émission de Nymphéa Avril 2030 peuvent s’avérer sensiblement différentes des conditions prévalant au moment où un investisseur a choisi de souscrire à l’offre.</a:t>
            </a:r>
            <a:endParaRPr lang="fr-FR" altLang="fr-FR" sz="1000" kern="0" dirty="0"/>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endParaRPr kumimoji="0" lang="fr-FR" alt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p:txBody>
      </p:sp>
      <p:sp>
        <p:nvSpPr>
          <p:cNvPr id="7" name="Rectangle 6"/>
          <p:cNvSpPr/>
          <p:nvPr/>
        </p:nvSpPr>
        <p:spPr>
          <a:xfrm>
            <a:off x="128534" y="5582661"/>
            <a:ext cx="8933969" cy="584775"/>
          </a:xfrm>
          <a:prstGeom prst="rect">
            <a:avLst/>
          </a:prstGeom>
        </p:spPr>
        <p:txBody>
          <a:bodyPr wrap="square">
            <a:spAutoFit/>
          </a:bodyPr>
          <a:lstStyle/>
          <a:p>
            <a:pPr algn="just" fontAlgn="base">
              <a:spcBef>
                <a:spcPct val="0"/>
              </a:spcBef>
              <a:spcAft>
                <a:spcPct val="0"/>
              </a:spcAft>
            </a:pPr>
            <a:r>
              <a:rPr lang="fr-FR" sz="800" i="1" dirty="0">
                <a:solidFill>
                  <a:srgbClr val="4F504F"/>
                </a:solidFill>
                <a:latin typeface="Arial" pitchFamily="34" charset="0"/>
                <a:cs typeface="Arial" pitchFamily="34" charset="0"/>
              </a:rPr>
              <a:t>*TRA brut : Taux de Rendement Annualisé brut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 TRA net : désigne le TRA brut en prenant comme hypothèse un taux de frais de gestion de 1 % par an. </a:t>
            </a:r>
          </a:p>
          <a:p>
            <a:pPr algn="just" fontAlgn="base">
              <a:spcBef>
                <a:spcPct val="0"/>
              </a:spcBef>
              <a:spcAft>
                <a:spcPct val="0"/>
              </a:spcAft>
            </a:pPr>
            <a:r>
              <a:rPr lang="fr-FR" sz="8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800" b="1" i="1" dirty="0">
              <a:solidFill>
                <a:srgbClr val="4F504F"/>
              </a:solidFill>
              <a:latin typeface="Arial" pitchFamily="34" charset="0"/>
              <a:cs typeface="Arial" pitchFamily="34" charset="0"/>
            </a:endParaRPr>
          </a:p>
        </p:txBody>
      </p:sp>
      <p:sp>
        <p:nvSpPr>
          <p:cNvPr id="8" name="Rectangle 7"/>
          <p:cNvSpPr/>
          <p:nvPr/>
        </p:nvSpPr>
        <p:spPr>
          <a:xfrm>
            <a:off x="104974" y="6113997"/>
            <a:ext cx="8887930" cy="338554"/>
          </a:xfrm>
          <a:prstGeom prst="rect">
            <a:avLst/>
          </a:prstGeom>
        </p:spPr>
        <p:txBody>
          <a:bodyPr wrap="square">
            <a:spAutoFit/>
          </a:bodyPr>
          <a:lstStyle/>
          <a:p>
            <a:pPr algn="just" fontAlgn="base">
              <a:spcBef>
                <a:spcPct val="0"/>
              </a:spcBef>
              <a:spcAft>
                <a:spcPct val="0"/>
              </a:spcAft>
            </a:pPr>
            <a:r>
              <a:rPr lang="fr-FR" sz="800" i="1" dirty="0">
                <a:solidFill>
                  <a:srgbClr val="4F504F"/>
                </a:solidFill>
                <a:latin typeface="Arial" pitchFamily="34" charset="0"/>
                <a:cs typeface="Arial" pitchFamily="34" charset="0"/>
              </a:rPr>
              <a:t>** hors frais applicables au cadre d'investissement (notamment hors droits de garde dans le cadre d'un compte-titres ordinaire) et le cas échéant ceux liés aux versements/ aux arbitrages ou aux garanties de prévoyance, notamment dans le cadre d’un contrat d’assurance vie ou de capitalisation et hors fiscalité et prélèvements sociaux applicables.</a:t>
            </a:r>
          </a:p>
        </p:txBody>
      </p:sp>
      <p:pic>
        <p:nvPicPr>
          <p:cNvPr id="10" name="Image 9"/>
          <p:cNvPicPr>
            <a:picLocks noChangeAspect="1"/>
          </p:cNvPicPr>
          <p:nvPr/>
        </p:nvPicPr>
        <p:blipFill>
          <a:blip r:embed="rId2"/>
          <a:stretch>
            <a:fillRect/>
          </a:stretch>
        </p:blipFill>
        <p:spPr>
          <a:xfrm>
            <a:off x="7547524" y="6370638"/>
            <a:ext cx="1504950" cy="523875"/>
          </a:xfrm>
          <a:prstGeom prst="rect">
            <a:avLst/>
          </a:prstGeom>
        </p:spPr>
      </p:pic>
      <p:pic>
        <p:nvPicPr>
          <p:cNvPr id="11" name="Image 10"/>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967986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facteurs de risques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D40A410-539A-4104-9200-DDB4AA016973}" type="slidenum">
              <a:rPr lang="fr-FR" altLang="fr-FR" sz="1000" smtClean="0">
                <a:solidFill>
                  <a:srgbClr val="979797"/>
                </a:solidFill>
                <a:cs typeface="Arial" pitchFamily="34" charset="0"/>
              </a:rPr>
              <a:pPr eaLnBrk="1" hangingPunct="1">
                <a:spcBef>
                  <a:spcPct val="0"/>
                </a:spcBef>
                <a:buClrTx/>
                <a:buSzTx/>
                <a:buFontTx/>
                <a:buNone/>
              </a:pPr>
              <a:t>18</a:t>
            </a:fld>
            <a:endParaRPr lang="fr-FR" altLang="fr-FR" sz="1000">
              <a:solidFill>
                <a:srgbClr val="979797"/>
              </a:solidFill>
              <a:cs typeface="Arial" pitchFamily="34" charset="0"/>
            </a:endParaRPr>
          </a:p>
        </p:txBody>
      </p:sp>
      <p:sp>
        <p:nvSpPr>
          <p:cNvPr id="5" name="Espace réservé du contenu 2"/>
          <p:cNvSpPr txBox="1">
            <a:spLocks/>
          </p:cNvSpPr>
          <p:nvPr/>
        </p:nvSpPr>
        <p:spPr bwMode="auto">
          <a:xfrm>
            <a:off x="457200" y="1484313"/>
            <a:ext cx="8507413"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500" b="1" i="0" u="none" strike="noStrike" kern="0" cap="none" spc="0" normalizeH="0" baseline="0" noProof="0" dirty="0">
                <a:ln>
                  <a:noFill/>
                </a:ln>
                <a:solidFill>
                  <a:srgbClr val="C00000"/>
                </a:solidFill>
                <a:effectLst/>
                <a:uLnTx/>
                <a:uFillTx/>
                <a:latin typeface="Helvetica" pitchFamily="34" charset="0"/>
                <a:cs typeface="Helvetica" pitchFamily="34" charset="0"/>
              </a:rPr>
              <a:t>Facteurs de risques</a:t>
            </a:r>
            <a:endParaRPr kumimoji="0" lang="fr-FR" altLang="fr-FR" sz="1500" b="0" i="0" u="none" strike="noStrike" kern="0" cap="none" spc="0" normalizeH="0" baseline="0" noProof="0" dirty="0">
              <a:ln>
                <a:noFill/>
              </a:ln>
              <a:solidFill>
                <a:srgbClr val="C00000"/>
              </a:solidFill>
              <a:effectLst/>
              <a:uLnTx/>
              <a:uFillTx/>
              <a:latin typeface="Helvetica" pitchFamily="34" charset="0"/>
              <a:cs typeface="Helvetica" pitchFamily="34" charset="0"/>
            </a:endParaRPr>
          </a:p>
          <a:p>
            <a:pPr marL="342900" marR="0" lvl="0" indent="-342900" algn="just" defTabSz="45720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Les investisseurs sont invités à lire attentivement la section facteurs de risques du Prospectus de Base. </a:t>
            </a:r>
          </a:p>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Nymphéa Avril 2030 est notamment exposée aux risques suivants :</a:t>
            </a:r>
            <a:endPar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perte en capital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en cas de sortie avant l’échéance, le prix de rachat de cet instrument financier pourra être inférieur à son prix d’achat. En outre, le remboursement de l’instrument à maturité peut être inférieur à sa Valeur Nominale, le montant de remboursement dépendant de la performance finale de l’Indice. L’investisseur prend donc un risque de perte en capital à l'échéance (perte maximum limitée à 10 % du Capital Initial).</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lié au sous-jacent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le mécanisme de remboursement est lié à l’évolution du niveau de l’indice Euronext</a:t>
            </a:r>
            <a:r>
              <a:rPr kumimoji="0" lang="fr-FR" sz="1000" b="0" i="0" u="none" strike="noStrike" kern="0" cap="none" spc="0" normalizeH="0" baseline="30000" noProof="0" dirty="0">
                <a:ln>
                  <a:noFill/>
                </a:ln>
                <a:solidFill>
                  <a:srgbClr val="4F504F"/>
                </a:solidFill>
                <a:effectLst/>
                <a:uLnTx/>
                <a:uFillTx/>
                <a:latin typeface="Helvetica" pitchFamily="34" charset="0"/>
                <a:cs typeface="Helvetica" pitchFamily="34" charset="0"/>
              </a:rPr>
              <a:t>®</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 Climate Objective 50 Euro EWD5 et donc à l’évolution du marché actions de la zone euro. </a:t>
            </a:r>
          </a:p>
          <a:p>
            <a:pPr lvl="0" algn="just" fontAlgn="base">
              <a:spcAft>
                <a:spcPct val="0"/>
              </a:spcAft>
              <a:buClr>
                <a:srgbClr val="DE6225">
                  <a:lumMod val="50000"/>
                </a:srgbClr>
              </a:buClr>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lié aux marchés de taux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avant l’échéance, une hausse des taux d’intérêt sur un horizon égal à la durée de vie restante </a:t>
            </a:r>
            <a:r>
              <a:rPr lang="fr-FR" sz="1000" kern="0" dirty="0"/>
              <a:t>de l’instrument financier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provoquera une baisse de sa valeur. </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contrepartie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l’investisseur est exposé au risque de faillite, de défaut de paiement et de mise en résolution de l’Émetteur. La notation de Natixis est celle en vigueur à la date d’impression de la brochure. Cette notation peut être révisée à tout moment et n’est pas une garantie de solvabilité de l’Émetteur. Elle ne représente en rien et ne saurait constituer un argument de souscription à l’instrument financier.</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liquidité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certaines conditions exceptionnelles de marché peuvent avoir un effet défavorable sur la liquidité de l’instrument financier, voire même  le rendre totalement illiquide. Les investisseurs pourraient ne pas être en mesure de vendre leurs instruments financiers  avant la Date d’Échéance.</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lié à l’éventuelle défaillance de l’Émetteur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conformément à la réglementation relative au mécanisme de renflouement interne des institutions financières (bail-in), en cas de défaillance probable ou certaine de l’Émetteur, l’investisseur est soumis à un risque de diminution de la valeur de son instrument financier, de conversion de ses instruments financiers en d’autres types de titres financiers (y compris des actions) et de modification (y compris potentiellement d’extension) de la maturité de ses instrument financiers.</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415542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fontAlgn="base">
              <a:spcAft>
                <a:spcPct val="0"/>
              </a:spcAft>
              <a:buClr>
                <a:srgbClr val="C00000"/>
              </a:buClr>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Caractéristiques de l’instrument financier</a:t>
            </a:r>
          </a:p>
        </p:txBody>
      </p:sp>
      <p:sp>
        <p:nvSpPr>
          <p:cNvPr id="9"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Caractéristiques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10"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AA9EE5BE-D175-4D2F-B7F2-D717389E2382}" type="slidenum">
              <a:rPr lang="fr-FR" altLang="fr-FR" sz="1000" smtClean="0">
                <a:solidFill>
                  <a:srgbClr val="979797"/>
                </a:solidFill>
                <a:cs typeface="Arial" pitchFamily="34" charset="0"/>
              </a:rPr>
              <a:pPr eaLnBrk="1" hangingPunct="1">
                <a:spcBef>
                  <a:spcPct val="0"/>
                </a:spcBef>
                <a:buClrTx/>
                <a:buSzTx/>
                <a:buFontTx/>
                <a:buNone/>
              </a:pPr>
              <a:t>19</a:t>
            </a:fld>
            <a:endParaRPr lang="fr-FR" altLang="fr-FR" sz="1000" dirty="0">
              <a:solidFill>
                <a:srgbClr val="979797"/>
              </a:solidFill>
              <a:cs typeface="Arial" pitchFamily="34" charset="0"/>
            </a:endParaRPr>
          </a:p>
        </p:txBody>
      </p:sp>
      <p:sp>
        <p:nvSpPr>
          <p:cNvPr id="11" name="Rectangle 15"/>
          <p:cNvSpPr>
            <a:spLocks noChangeArrowheads="1"/>
          </p:cNvSpPr>
          <p:nvPr/>
        </p:nvSpPr>
        <p:spPr bwMode="auto">
          <a:xfrm>
            <a:off x="365125" y="5875338"/>
            <a:ext cx="83534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marL="228600" indent="-2286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AutoNum type="arabicPeriod"/>
              <a:defRPr/>
            </a:pPr>
            <a:r>
              <a:rPr lang="fr-FR" altLang="fr-FR" sz="900" dirty="0">
                <a:latin typeface="Helvetica"/>
                <a:cs typeface="Arial" pitchFamily="34" charset="0"/>
              </a:rPr>
              <a:t>L’instrument financier est soumis au risque de défaut  ou de mise en résolution de </a:t>
            </a:r>
            <a:r>
              <a:rPr lang="fr-FR" altLang="fr-FR" sz="900" dirty="0" err="1">
                <a:latin typeface="Helvetica"/>
                <a:cs typeface="Arial" pitchFamily="34" charset="0"/>
              </a:rPr>
              <a:t>Natixis</a:t>
            </a:r>
            <a:endParaRPr lang="fr-FR" altLang="fr-FR" sz="900" dirty="0">
              <a:latin typeface="Helvetica"/>
              <a:cs typeface="Arial" pitchFamily="34" charset="0"/>
            </a:endParaRPr>
          </a:p>
        </p:txBody>
      </p:sp>
      <p:sp>
        <p:nvSpPr>
          <p:cNvPr id="12" name="Espace réservé du contenu 2"/>
          <p:cNvSpPr txBox="1">
            <a:spLocks/>
          </p:cNvSpPr>
          <p:nvPr/>
        </p:nvSpPr>
        <p:spPr bwMode="auto">
          <a:xfrm>
            <a:off x="250824" y="1997993"/>
            <a:ext cx="8435975" cy="3807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Forme juridique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 Obligation de droit français présentant un risque de perte en capital en cours de vie et à l’échéance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Protection du capital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Risque de perte en capital de 10% à l’échéance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Emetteur</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Natixis</a:t>
            </a:r>
            <a:r>
              <a:rPr kumimoji="0" lang="fr-FR" altLang="fr-FR" sz="1100" b="0" i="0" u="none" strike="noStrike" kern="1200" cap="none" spc="0" normalizeH="0" baseline="30000" noProof="0" dirty="0">
                <a:ln>
                  <a:noFill/>
                </a:ln>
                <a:solidFill>
                  <a:srgbClr val="4F504F"/>
                </a:solidFill>
                <a:effectLst/>
                <a:uLnTx/>
                <a:uFillTx/>
                <a:latin typeface="Helvetica" pitchFamily="34" charset="0"/>
                <a:cs typeface="Helvetica" pitchFamily="34" charset="0"/>
              </a:rPr>
              <a:t>1</a:t>
            </a: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(S&amp;P : A+ / Moody’s : A1 / </a:t>
            </a:r>
            <a:r>
              <a:rPr kumimoji="0" lang="fr-FR" altLang="fr-FR" sz="1100" b="0" i="0" u="none" strike="noStrike" kern="1200" cap="none" spc="0" normalizeH="0" baseline="0" noProof="0" dirty="0" err="1">
                <a:ln>
                  <a:noFill/>
                </a:ln>
                <a:solidFill>
                  <a:srgbClr val="4F504F"/>
                </a:solidFill>
                <a:effectLst/>
                <a:uLnTx/>
                <a:uFillTx/>
                <a:latin typeface="Helvetica" pitchFamily="34" charset="0"/>
                <a:cs typeface="Helvetica" pitchFamily="34" charset="0"/>
              </a:rPr>
              <a:t>Fitch</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 A+. Notations au moment de l’impression de la brochure)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Devise</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 Euro (€)</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Sous-jacent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Indice </a:t>
            </a:r>
            <a:r>
              <a:rPr kumimoji="0" lang="fr-FR" sz="1100" b="0" i="0" u="none" strike="noStrike" kern="1200" cap="none" spc="0" normalizeH="0" baseline="0" noProof="0" dirty="0">
                <a:ln>
                  <a:noFill/>
                </a:ln>
                <a:solidFill>
                  <a:srgbClr val="4F504F"/>
                </a:solidFill>
                <a:effectLst/>
                <a:uLnTx/>
                <a:uFillTx/>
                <a:latin typeface="Helvetica"/>
                <a:cs typeface="Helvetica"/>
              </a:rPr>
              <a:t>Euronext</a:t>
            </a:r>
            <a:r>
              <a:rPr kumimoji="0" lang="fr-FR" sz="1100" b="0" i="0" u="none" strike="noStrike" kern="1200" cap="none" spc="0" normalizeH="0" baseline="30000" noProof="0" dirty="0">
                <a:ln>
                  <a:noFill/>
                </a:ln>
                <a:solidFill>
                  <a:srgbClr val="4F504F"/>
                </a:solidFill>
                <a:effectLst/>
                <a:uLnTx/>
                <a:uFillTx/>
                <a:latin typeface="Helvetica"/>
                <a:cs typeface="Helvetica"/>
              </a:rPr>
              <a:t>®</a:t>
            </a:r>
            <a:r>
              <a:rPr kumimoji="0" lang="fr-FR" sz="1100" b="0" i="0" u="none" strike="noStrike" kern="1200" cap="none" spc="0" normalizeH="0" baseline="0" noProof="0" dirty="0">
                <a:ln>
                  <a:noFill/>
                </a:ln>
                <a:solidFill>
                  <a:srgbClr val="4F504F"/>
                </a:solidFill>
                <a:effectLst/>
                <a:uLnTx/>
                <a:uFillTx/>
                <a:latin typeface="Helvetica"/>
                <a:cs typeface="Helvetica"/>
              </a:rPr>
              <a:t> Climate Objective 50 Euro EWD5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(code Bloomberg : ECO5E Index, code ISIN : NL0013025588). Il </a:t>
            </a:r>
            <a:r>
              <a:rPr kumimoji="0" lang="fr-FR" sz="1100" b="0" i="0" u="none" strike="noStrike" kern="1200" cap="none" spc="0" normalizeH="0" baseline="0" noProof="0" dirty="0">
                <a:ln>
                  <a:noFill/>
                </a:ln>
                <a:solidFill>
                  <a:srgbClr val="4F504F"/>
                </a:solidFill>
                <a:effectLst/>
                <a:uLnTx/>
                <a:uFillTx/>
                <a:latin typeface="Helvetica"/>
                <a:cs typeface="Helvetica"/>
              </a:rPr>
              <a:t>est calculé de la façon suivante : en ajoutant tous les dividendes nets (versés par l’indice au fil de l’eau tout le long de la vie du produit) puis en soustrayant 5% par an, sur une base quotidienne. </a:t>
            </a:r>
            <a:endPar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lvl="1">
              <a:buClr>
                <a:srgbClr val="C00000"/>
              </a:buClr>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Code ISIN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lang="fr-FR" sz="1100" b="1" dirty="0">
                <a:latin typeface="Helvetica" pitchFamily="34" charset="0"/>
                <a:cs typeface="Helvetica" pitchFamily="34" charset="0"/>
              </a:rPr>
              <a:t>FR0013495249</a:t>
            </a:r>
            <a:endParaRPr lang="fr-FR" altLang="fr-FR" sz="1100" b="1" dirty="0">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Période de souscription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Du 8  AVRIL 2020 au 7 AOÛT 2020</a:t>
            </a:r>
            <a:endParaRPr kumimoji="0" lang="fr-FR" sz="1100" b="0" i="0" u="none" strike="noStrike" kern="1200" cap="none" spc="0" normalizeH="0" baseline="0" noProof="0" dirty="0">
              <a:ln>
                <a:noFill/>
              </a:ln>
              <a:solidFill>
                <a:srgbClr val="4F504F"/>
              </a:solidFill>
              <a:effectLst/>
              <a:uLnTx/>
              <a:uFillTx/>
              <a:latin typeface="Helvetica"/>
              <a:cs typeface="Helvetica"/>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Valeur Nominale et montant minimum de souscription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100 € (brut de frais)</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Prix d’Emission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lang="fr-FR" altLang="fr-FR" sz="1100" dirty="0">
                <a:latin typeface="Helvetica" pitchFamily="34" charset="0"/>
                <a:cs typeface="Helvetica" pitchFamily="34" charset="0"/>
              </a:rPr>
              <a:t>100 %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de la Valeur Nominale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Prix d’achat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Pendant toute la période de commercialisation le prix d’achat sera fixé à</a:t>
            </a:r>
            <a:r>
              <a:rPr kumimoji="0" lang="fr-FR" altLang="fr-FR" sz="1100" b="0" i="0" u="none" strike="noStrike" kern="1200" cap="none" spc="0" normalizeH="0" noProof="0" dirty="0">
                <a:ln>
                  <a:noFill/>
                </a:ln>
                <a:solidFill>
                  <a:srgbClr val="4F504F"/>
                </a:solidFill>
                <a:effectLst/>
                <a:uLnTx/>
                <a:uFillTx/>
                <a:latin typeface="Helvetica" pitchFamily="34" charset="0"/>
                <a:cs typeface="Times New Roman" pitchFamily="18" charset="0"/>
              </a:rPr>
              <a:t> 100</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euros</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souscription</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 Néant, hors frais sur versements dans le cadre d’un contrat d’assurance vie ou de capitalisation </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rachat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Néant, mais en cas d’une sortie en cours de vie de l’instrument financier, des frais de courtage ou d’arbitrage peuvent s’appliquer dans le cadre du contrat d’assurance vie, de capitalisation ou du compte-titres ordinaire (La revente de l’instrument financier est soumis aux risques de taux et de liquidité, en dehors des frais de courtage ou d’arbitrage).</a:t>
            </a:r>
          </a:p>
          <a:p>
            <a:pPr lvl="1">
              <a:buClr>
                <a:srgbClr val="C00000"/>
              </a:buClr>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distribution: </a:t>
            </a:r>
            <a:r>
              <a:rPr lang="fr-FR" sz="1100" dirty="0">
                <a:latin typeface="Helvetica" pitchFamily="34" charset="0"/>
                <a:cs typeface="Times New Roman" pitchFamily="18" charset="0"/>
              </a:rPr>
              <a:t>L’Émetteur versera aux distributeurs une commission de placement maximum de 3,50 % du montant placé.	</a:t>
            </a:r>
          </a:p>
          <a:p>
            <a:pPr lvl="1">
              <a:buClr>
                <a:srgbClr val="C00000"/>
              </a:buClr>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Eligibilité réseau : CTO</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Souscriptions non ouvertes à l’abonnement. Souscriptions et rachats non accessibles sur Internet</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t>
            </a: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Non éligible au PEA</a:t>
            </a:r>
            <a:r>
              <a:rPr kumimoji="0" lang="fr-FR" altLang="fr-FR" sz="1100" b="1" i="0" u="none" strike="noStrike" kern="1200" cap="none" spc="0" normalizeH="0" baseline="0" noProof="0" dirty="0">
                <a:ln>
                  <a:noFill/>
                </a:ln>
                <a:solidFill>
                  <a:srgbClr val="4F504F"/>
                </a:solidFill>
                <a:effectLst/>
                <a:uLnTx/>
                <a:uFillTx/>
                <a:latin typeface="Helvetica"/>
                <a:cs typeface="Helvetica"/>
              </a:rPr>
              <a:t>. </a:t>
            </a:r>
            <a:r>
              <a:rPr lang="fr-FR" altLang="fr-FR" sz="1100" b="1" dirty="0">
                <a:latin typeface="Helvetica" pitchFamily="34" charset="0"/>
                <a:cs typeface="Helvetica" pitchFamily="34" charset="0"/>
              </a:rPr>
              <a:t>Eligible aux contrats d’assurance vie et de capitalisation en unités de compte. Le support peut être choisi lors d’une adhésion par transfert </a:t>
            </a:r>
            <a:r>
              <a:rPr lang="fr-FR" altLang="fr-FR" sz="1100" b="1" dirty="0" err="1">
                <a:latin typeface="Helvetica" pitchFamily="34" charset="0"/>
                <a:cs typeface="Helvetica" pitchFamily="34" charset="0"/>
              </a:rPr>
              <a:t>Fourgous</a:t>
            </a:r>
            <a:r>
              <a:rPr lang="fr-FR" altLang="fr-FR" sz="1100" b="1" dirty="0">
                <a:latin typeface="Helvetica" pitchFamily="34" charset="0"/>
                <a:cs typeface="Helvetica" pitchFamily="34" charset="0"/>
              </a:rPr>
              <a:t> (en complément du minimum des 20% d’unités de compte éligibles) et par transfert assurance vie. </a:t>
            </a:r>
          </a:p>
          <a:p>
            <a:pPr lvl="1">
              <a:buClr>
                <a:srgbClr val="C00000"/>
              </a:buClr>
              <a:defRPr/>
            </a:pPr>
            <a:endParaRPr lang="fr-FR" altLang="fr-FR" sz="1100" b="1" dirty="0">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endPar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1" i="0" u="none" strike="noStrike" kern="1200" cap="none" spc="0" normalizeH="0" baseline="30000" noProof="0" dirty="0">
              <a:ln>
                <a:noFill/>
              </a:ln>
              <a:solidFill>
                <a:srgbClr val="4F504F"/>
              </a:solidFill>
              <a:effectLst/>
              <a:uLnTx/>
              <a:uFillTx/>
              <a:latin typeface="Helvetica" pitchFamily="34" charset="0"/>
              <a:cs typeface="Arial" pitchFamily="34" charset="0"/>
            </a:endParaRPr>
          </a:p>
        </p:txBody>
      </p:sp>
      <p:pic>
        <p:nvPicPr>
          <p:cNvPr id="13" name="Image 12"/>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546137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Caractéristiques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4844DAD2-EC20-4833-B0E0-902356AA93CB}" type="slidenum">
              <a:rPr lang="fr-FR" altLang="fr-FR" sz="1000" smtClean="0">
                <a:solidFill>
                  <a:srgbClr val="979797"/>
                </a:solidFill>
                <a:cs typeface="Arial" pitchFamily="34" charset="0"/>
              </a:rPr>
              <a:pPr eaLnBrk="1" hangingPunct="1">
                <a:spcBef>
                  <a:spcPct val="0"/>
                </a:spcBef>
                <a:buClrTx/>
                <a:buSzTx/>
                <a:buFontTx/>
                <a:buNone/>
              </a:pPr>
              <a:t>20</a:t>
            </a:fld>
            <a:endParaRPr lang="fr-FR" altLang="fr-FR" sz="1000">
              <a:solidFill>
                <a:srgbClr val="979797"/>
              </a:solidFill>
              <a:cs typeface="Arial" pitchFamily="34" charset="0"/>
            </a:endParaRPr>
          </a:p>
        </p:txBody>
      </p:sp>
      <p:sp>
        <p:nvSpPr>
          <p:cNvPr id="5"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Caractéristiques (suite)</a:t>
            </a:r>
          </a:p>
        </p:txBody>
      </p:sp>
      <p:sp>
        <p:nvSpPr>
          <p:cNvPr id="6" name="Espace réservé du contenu 2"/>
          <p:cNvSpPr txBox="1">
            <a:spLocks/>
          </p:cNvSpPr>
          <p:nvPr/>
        </p:nvSpPr>
        <p:spPr bwMode="auto">
          <a:xfrm>
            <a:off x="250825" y="2060848"/>
            <a:ext cx="8209607"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6450" marR="0" lvl="1" indent="-349250" algn="just" defTabSz="457200" rtl="0" eaLnBrk="0" fontAlgn="base" latinLnBrk="0" hangingPunct="0">
              <a:lnSpc>
                <a:spcPct val="7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Durée maximale d’investissement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10 ans</a:t>
            </a:r>
            <a:endPar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d’Émission et de règlement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2</a:t>
            </a:r>
            <a:r>
              <a:rPr lang="fr-FR" altLang="fr-FR" sz="1000" noProof="0" dirty="0"/>
              <a:t>1 août 2020</a:t>
            </a:r>
            <a:endParaRPr kumimoji="0" lang="fr-FR" sz="1000" b="0" i="0" u="none" strike="noStrike" kern="1200" cap="none" spc="0" normalizeH="0" baseline="0" noProof="0" dirty="0">
              <a:ln>
                <a:noFill/>
              </a:ln>
              <a:solidFill>
                <a:srgbClr val="4F504F"/>
              </a:solidFill>
              <a:effectLst/>
              <a:uLnTx/>
              <a:uFillTx/>
              <a:latin typeface="Helvetica"/>
              <a:cs typeface="Helvetica"/>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d’Échéance : </a:t>
            </a:r>
            <a:r>
              <a:rPr kumimoji="0" lang="fr-FR" altLang="fr-FR" sz="1000" b="0" i="0" u="none" strike="noStrike" kern="1200" cap="none" spc="0" normalizeH="0" baseline="0" noProof="0" dirty="0">
                <a:ln>
                  <a:noFill/>
                </a:ln>
                <a:solidFill>
                  <a:srgbClr val="4F504F"/>
                </a:solidFill>
                <a:effectLst/>
                <a:uLnTx/>
                <a:uFillTx/>
                <a:latin typeface="Helvetica"/>
                <a:cs typeface="Helvetica"/>
              </a:rPr>
              <a:t>5 avril 2030 </a:t>
            </a:r>
            <a:endParaRPr kumimoji="0" lang="fr-FR" sz="1000" b="0" i="0" u="none" strike="noStrike" kern="1200" cap="none" spc="0" normalizeH="0" baseline="0" noProof="0" dirty="0">
              <a:ln>
                <a:noFill/>
              </a:ln>
              <a:solidFill>
                <a:srgbClr val="4F504F"/>
              </a:solidFill>
              <a:effectLst/>
              <a:uLnTx/>
              <a:uFillTx/>
              <a:latin typeface="Helvetica"/>
              <a:cs typeface="Helvetica"/>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Niveau initial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Moyenne arithmétique des cours de clôture de l’indice </a:t>
            </a:r>
            <a:r>
              <a:rPr kumimoji="0" lang="fr-FR" sz="1000" b="0" i="0" u="none" strike="noStrike" kern="1200" cap="none" spc="0" normalizeH="0" baseline="0" noProof="0" dirty="0">
                <a:ln>
                  <a:noFill/>
                </a:ln>
                <a:solidFill>
                  <a:srgbClr val="4F504F"/>
                </a:solidFill>
                <a:effectLst/>
                <a:uLnTx/>
                <a:uFillTx/>
                <a:latin typeface="Helvetica"/>
                <a:cs typeface="Helvetica"/>
              </a:rPr>
              <a:t>Euronext</a:t>
            </a:r>
            <a:r>
              <a:rPr kumimoji="0" lang="fr-FR" sz="1000" b="0" i="0" u="none" strike="noStrike" kern="1200" cap="none" spc="0" normalizeH="0" baseline="30000" noProof="0" dirty="0">
                <a:ln>
                  <a:noFill/>
                </a:ln>
                <a:solidFill>
                  <a:srgbClr val="4F504F"/>
                </a:solidFill>
                <a:effectLst/>
                <a:uLnTx/>
                <a:uFillTx/>
                <a:latin typeface="Helvetica"/>
                <a:cs typeface="Helvetica"/>
              </a:rPr>
              <a:t>®</a:t>
            </a:r>
            <a:r>
              <a:rPr kumimoji="0" lang="fr-FR" sz="1000" b="0" i="0" u="none" strike="noStrike" kern="1200" cap="none" spc="0" normalizeH="0" baseline="0" noProof="0" dirty="0">
                <a:ln>
                  <a:noFill/>
                </a:ln>
                <a:solidFill>
                  <a:srgbClr val="4F504F"/>
                </a:solidFill>
                <a:effectLst/>
                <a:uLnTx/>
                <a:uFillTx/>
                <a:latin typeface="Helvetica"/>
                <a:cs typeface="Helvetica"/>
              </a:rPr>
              <a:t> </a:t>
            </a:r>
            <a:r>
              <a:rPr kumimoji="0" lang="fr-FR" sz="1000" b="0" i="0" u="none" strike="noStrike" kern="1200" cap="none" spc="0" normalizeH="0" baseline="0" noProof="0" dirty="0" err="1">
                <a:ln>
                  <a:noFill/>
                </a:ln>
                <a:solidFill>
                  <a:srgbClr val="4F504F"/>
                </a:solidFill>
                <a:effectLst/>
                <a:uLnTx/>
                <a:uFillTx/>
                <a:latin typeface="Helvetica"/>
                <a:cs typeface="Helvetica"/>
              </a:rPr>
              <a:t>Climate</a:t>
            </a:r>
            <a:r>
              <a:rPr kumimoji="0" lang="fr-FR" sz="1000" b="0" i="0" u="none" strike="noStrike" kern="1200" cap="none" spc="0" normalizeH="0" baseline="0" noProof="0" dirty="0">
                <a:ln>
                  <a:noFill/>
                </a:ln>
                <a:solidFill>
                  <a:srgbClr val="4F504F"/>
                </a:solidFill>
                <a:effectLst/>
                <a:uLnTx/>
                <a:uFillTx/>
                <a:latin typeface="Helvetica"/>
                <a:cs typeface="Helvetica"/>
              </a:rPr>
              <a:t> Objective 50 Euro EWD5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constatés les 19, 20 et 21 août 2020</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d’Évaluation de Remboursement Automatique Anticipé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15 août 2025</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de Remboursement Automatique Anticipé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29 août 2025</a:t>
            </a:r>
            <a:r>
              <a:rPr kumimoji="0" lang="fr-FR" altLang="fr-FR" sz="1000" b="0" i="0" u="none" strike="noStrike" kern="1200" cap="none" spc="0" normalizeH="0" noProof="0" dirty="0">
                <a:ln>
                  <a:noFill/>
                </a:ln>
                <a:solidFill>
                  <a:srgbClr val="4F504F"/>
                </a:solidFill>
                <a:effectLst/>
                <a:uLnTx/>
                <a:uFillTx/>
                <a:latin typeface="Helvetica" pitchFamily="34" charset="0"/>
                <a:cs typeface="Helvetica" pitchFamily="34" charset="0"/>
              </a:rPr>
              <a: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(sous réserve de survenance de l’événement décrit en page 12) </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 Évaluation Finale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15 mars 2030</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Périodicité de Valorisation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Quotidienne, et si ce jour n’est pas un jour de négociation, le jour de négociation suivant. La valorisation est publiée tous les jours et est à disposition du public sur le site Internet dédié de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Helvetica" pitchFamily="34" charset="0"/>
              </a:rPr>
              <a:t>Natixis</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hlinkClick r:id="rId2"/>
              </a:rPr>
              <a:t>www.ce.natixis.com</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en-US" sz="1000" b="1" i="0" u="none" strike="noStrike" kern="1200" cap="none" spc="0" normalizeH="0" baseline="0" noProof="0" dirty="0">
                <a:ln>
                  <a:noFill/>
                </a:ln>
                <a:solidFill>
                  <a:srgbClr val="4F504F"/>
                </a:solidFill>
                <a:effectLst/>
                <a:uLnTx/>
                <a:uFillTx/>
                <a:latin typeface="Helvetica" pitchFamily="34" charset="0"/>
                <a:cs typeface="Helvetica" pitchFamily="34" charset="0"/>
              </a:rPr>
              <a:t>Lieu d’admission à la cotation des titres : </a:t>
            </a:r>
            <a:r>
              <a:rPr kumimoji="0" lang="fr-FR" altLang="en-US" sz="1000" b="0" i="0" u="none" strike="noStrike" kern="1200" cap="none" spc="0" normalizeH="0" baseline="0" noProof="0" dirty="0">
                <a:ln>
                  <a:noFill/>
                </a:ln>
                <a:solidFill>
                  <a:srgbClr val="4F504F"/>
                </a:solidFill>
                <a:effectLst/>
                <a:uLnTx/>
                <a:uFillTx/>
                <a:latin typeface="Helvetica" pitchFamily="34" charset="0"/>
                <a:cs typeface="Helvetica" pitchFamily="34" charset="0"/>
              </a:rPr>
              <a:t>Euronext Paris</a:t>
            </a:r>
            <a:endPar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Agent de Calcul de l’instrument financier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CACEIS Bank Luxembourg</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Documentation juridique des Titres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Prospectus de Base, tel que modifié par ses suppléments successifs, visé par l’AMF le </a:t>
            </a:r>
            <a:r>
              <a:rPr lang="fr-FR" altLang="fr-FR" sz="1000" noProof="0" dirty="0">
                <a:latin typeface="Helvetica" pitchFamily="34" charset="0"/>
                <a:cs typeface="Times New Roman" pitchFamily="18" charset="0"/>
              </a:rPr>
              <a:t>13</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juin 2019 (n° de visa 19-262) et Conditions Définitives de l’émission datées </a:t>
            </a:r>
            <a:r>
              <a:rPr lang="fr-FR" altLang="fr-FR" sz="1000" dirty="0">
                <a:latin typeface="Helvetica" pitchFamily="34" charset="0"/>
                <a:cs typeface="Times New Roman" pitchFamily="18" charset="0"/>
              </a:rPr>
              <a:t>du 6 avril 2020</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Règlement / Livraison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Times New Roman" pitchFamily="18" charset="0"/>
              </a:rPr>
              <a:t>Euroclear</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France</a:t>
            </a:r>
          </a:p>
          <a:p>
            <a:pPr lvl="1" algn="just">
              <a:lnSpc>
                <a:spcPct val="90000"/>
              </a:lnSpc>
              <a:buClr>
                <a:srgbClr val="C00000"/>
              </a:buClr>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Marché Secondaire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t>
            </a:r>
            <a:r>
              <a:rPr lang="fr-FR" sz="1000" dirty="0">
                <a:latin typeface="Helvetica" pitchFamily="34" charset="0"/>
                <a:cs typeface="Times New Roman" pitchFamily="18" charset="0"/>
              </a:rPr>
              <a:t>NATIXIS pourra fournir un prix indicatif de Nymphéa Avril 2030 aux porteurs qui le demanderaient. La différence entre le prix d’achat et le prix de vente ne pourra excéder 1 %</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endPar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endParaRPr>
          </a:p>
        </p:txBody>
      </p:sp>
      <p:pic>
        <p:nvPicPr>
          <p:cNvPr id="7" name="Image 6"/>
          <p:cNvPicPr>
            <a:picLocks noChangeAspect="1"/>
          </p:cNvPicPr>
          <p:nvPr/>
        </p:nvPicPr>
        <p:blipFill>
          <a:blip r:embed="rId3"/>
          <a:stretch>
            <a:fillRect/>
          </a:stretch>
        </p:blipFill>
        <p:spPr>
          <a:xfrm>
            <a:off x="7547524" y="6370638"/>
            <a:ext cx="1504950" cy="523875"/>
          </a:xfrm>
          <a:prstGeom prst="rect">
            <a:avLst/>
          </a:prstGeom>
        </p:spPr>
      </p:pic>
      <p:pic>
        <p:nvPicPr>
          <p:cNvPr id="8" name="Image 7"/>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522783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Conflits d’intérêts potentiels</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
        <p:nvSpPr>
          <p:cNvPr id="10" name="Rectangle 9"/>
          <p:cNvSpPr/>
          <p:nvPr/>
        </p:nvSpPr>
        <p:spPr>
          <a:xfrm>
            <a:off x="962075" y="1839913"/>
            <a:ext cx="7705476" cy="1785104"/>
          </a:xfrm>
          <a:prstGeom prst="rect">
            <a:avLst/>
          </a:prstGeom>
        </p:spPr>
        <p:txBody>
          <a:bodyPr wrap="square">
            <a:spAutoFit/>
          </a:bodyPr>
          <a:lstStyle/>
          <a:p>
            <a:pPr algn="just" fontAlgn="base">
              <a:spcBef>
                <a:spcPct val="0"/>
              </a:spcBef>
              <a:spcAft>
                <a:spcPct val="0"/>
              </a:spcAft>
            </a:pPr>
            <a:r>
              <a:rPr lang="fr-FR" sz="1000" dirty="0">
                <a:solidFill>
                  <a:srgbClr val="4F504F"/>
                </a:solidFill>
                <a:latin typeface="Helvetica"/>
                <a:cs typeface="Arial" pitchFamily="34" charset="0"/>
              </a:rPr>
              <a:t>L’attention des investisseurs est attirée sur les liens capitalistiques existants entre les entités composant le Groupe BPCE et l’Émetteur Natixis. Les Caisses d’Épargne, distributeurs de ce produit, sont actionnaires de BPCE qui est actionnaire majoritaire de l’Émetteur. Les autres établissements distributeurs sont des établissements de crédit affiliés à BPCE et à l’Émetteur Natixis. </a:t>
            </a:r>
          </a:p>
          <a:p>
            <a:pPr algn="just" fontAlgn="base">
              <a:spcBef>
                <a:spcPct val="0"/>
              </a:spcBef>
              <a:spcAft>
                <a:spcPct val="0"/>
              </a:spcAft>
            </a:pPr>
            <a:r>
              <a:rPr lang="fr-FR" sz="1000" dirty="0">
                <a:solidFill>
                  <a:srgbClr val="4F504F"/>
                </a:solidFill>
                <a:latin typeface="Helvetica"/>
                <a:cs typeface="Arial" pitchFamily="34" charset="0"/>
              </a:rPr>
              <a:t>L’attention des investisseurs est également attirée sur les liens capitalistiques et financiers existant entre l’Émetteur Natixis, Natixis Assurances, BPCE, BPCE Vie et CNP Assurances : </a:t>
            </a:r>
          </a:p>
          <a:p>
            <a:pPr algn="just" fontAlgn="base">
              <a:spcBef>
                <a:spcPct val="0"/>
              </a:spcBef>
              <a:spcAft>
                <a:spcPct val="0"/>
              </a:spcAft>
            </a:pPr>
            <a:r>
              <a:rPr lang="fr-FR" sz="1000" dirty="0">
                <a:solidFill>
                  <a:srgbClr val="4F504F"/>
                </a:solidFill>
                <a:latin typeface="Helvetica"/>
                <a:cs typeface="Arial" pitchFamily="34" charset="0"/>
              </a:rPr>
              <a:t>- BPCE et CNP Assurances : BPCE possède des participations financières indirectes au sein de CNP Assurances qui référence ce produit. </a:t>
            </a:r>
          </a:p>
          <a:p>
            <a:pPr algn="just" fontAlgn="base">
              <a:spcBef>
                <a:spcPct val="0"/>
              </a:spcBef>
              <a:spcAft>
                <a:spcPct val="0"/>
              </a:spcAft>
            </a:pPr>
            <a:r>
              <a:rPr lang="fr-FR" sz="1000" dirty="0">
                <a:solidFill>
                  <a:srgbClr val="4F504F"/>
                </a:solidFill>
                <a:latin typeface="Helvetica"/>
                <a:cs typeface="Arial" pitchFamily="34" charset="0"/>
              </a:rPr>
              <a:t>- BPCE Vie, qui référence ce produit, est une filiale de Natixis Assurances, elle-même filiale de l’Émetteur Natixis. </a:t>
            </a:r>
          </a:p>
          <a:p>
            <a:pPr algn="just" fontAlgn="base">
              <a:spcBef>
                <a:spcPct val="0"/>
              </a:spcBef>
              <a:spcAft>
                <a:spcPct val="0"/>
              </a:spcAft>
            </a:pPr>
            <a:r>
              <a:rPr lang="fr-FR" sz="1000" dirty="0">
                <a:solidFill>
                  <a:srgbClr val="4F504F"/>
                </a:solidFill>
                <a:latin typeface="Helvetica"/>
                <a:cs typeface="Arial" pitchFamily="34" charset="0"/>
              </a:rPr>
              <a:t>L’attention des investisseurs est également attirée sur le conflit d’intérêt potentiel lié à la détermination de la valeur du produit en cas de demande de rachat, d’arbitrage ou de dénouement du contrat avant l’échéance du support, Natixis, BPCE Vie et CNP Assurances pouvant décider d’acquérir ce support financier. </a:t>
            </a:r>
          </a:p>
        </p:txBody>
      </p:sp>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21</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3504272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NOTER</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22</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9" name="Content Placeholder 1"/>
          <p:cNvSpPr txBox="1">
            <a:spLocks/>
          </p:cNvSpPr>
          <p:nvPr/>
        </p:nvSpPr>
        <p:spPr>
          <a:xfrm>
            <a:off x="368705" y="1872553"/>
            <a:ext cx="8019719" cy="3762132"/>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altLang="fr-FR" sz="1600" b="1" dirty="0">
                <a:latin typeface="+mn-lt"/>
              </a:rPr>
              <a:t>Bulletin de Souscription et DIC : explications sur les coûts</a:t>
            </a:r>
          </a:p>
          <a:p>
            <a:pPr>
              <a:buClr>
                <a:srgbClr val="006E97"/>
              </a:buClr>
              <a:buFont typeface="Arial" panose="020B0604020202020204" pitchFamily="34" charset="0"/>
              <a:buNone/>
              <a:defRPr/>
            </a:pPr>
            <a:endParaRPr lang="fr-FR" sz="1400" b="1" dirty="0">
              <a:solidFill>
                <a:srgbClr val="993300"/>
              </a:solidFill>
              <a:latin typeface="+mn-lt"/>
              <a:cs typeface="Arial" charset="0"/>
            </a:endParaRPr>
          </a:p>
          <a:p>
            <a:pPr marL="0" indent="0">
              <a:buFont typeface="Arial" panose="020B0604020202020204" pitchFamily="34" charset="0"/>
              <a:buNone/>
            </a:pPr>
            <a:endParaRPr lang="fr-FR" sz="1200" dirty="0">
              <a:latin typeface="+mj-lt"/>
            </a:endParaRPr>
          </a:p>
          <a:p>
            <a:pPr marL="0" indent="0" algn="just">
              <a:buClr>
                <a:srgbClr val="4BACC6"/>
              </a:buClr>
              <a:buFont typeface="Arial" panose="020B0604020202020204" pitchFamily="34" charset="0"/>
              <a:buNone/>
              <a:defRPr/>
            </a:pPr>
            <a:r>
              <a:rPr lang="fr-FR" sz="1000" dirty="0">
                <a:solidFill>
                  <a:srgbClr val="4F504F"/>
                </a:solidFill>
                <a:latin typeface="Helvetica"/>
                <a:ea typeface="+mn-ea"/>
                <a:cs typeface="Arial" pitchFamily="34" charset="0"/>
              </a:rPr>
              <a:t>Les coûts affichés sur le Bulletin de Souscription et sur le DIC ne sont pas identiques. En effet, ils répondent à deux méthodologies différentes définies par deux réglementations différentes (</a:t>
            </a:r>
            <a:r>
              <a:rPr lang="fr-FR" sz="1000" dirty="0" err="1">
                <a:solidFill>
                  <a:srgbClr val="4F504F"/>
                </a:solidFill>
                <a:latin typeface="Helvetica"/>
                <a:ea typeface="+mn-ea"/>
                <a:cs typeface="Arial" pitchFamily="34" charset="0"/>
              </a:rPr>
              <a:t>Priips</a:t>
            </a:r>
            <a:r>
              <a:rPr lang="fr-FR" sz="1000" dirty="0">
                <a:solidFill>
                  <a:srgbClr val="4F504F"/>
                </a:solidFill>
                <a:latin typeface="Helvetica"/>
                <a:ea typeface="+mn-ea"/>
                <a:cs typeface="Arial" pitchFamily="34" charset="0"/>
              </a:rPr>
              <a:t> et MIF 2).</a:t>
            </a:r>
          </a:p>
          <a:p>
            <a:pPr marL="0" indent="0" algn="just">
              <a:buClr>
                <a:schemeClr val="accent5"/>
              </a:buClr>
              <a:buFont typeface="Arial" panose="020B0604020202020204" pitchFamily="34" charset="0"/>
              <a:buNone/>
            </a:pPr>
            <a:endParaRPr lang="fr-FR" sz="1000" dirty="0">
              <a:solidFill>
                <a:srgbClr val="4F504F"/>
              </a:solidFill>
              <a:latin typeface="Helvetica"/>
              <a:ea typeface="+mn-ea"/>
              <a:cs typeface="Arial" pitchFamily="34" charset="0"/>
            </a:endParaRPr>
          </a:p>
          <a:p>
            <a:pPr algn="just">
              <a:buClr>
                <a:srgbClr val="0070C0"/>
              </a:buClr>
            </a:pPr>
            <a:r>
              <a:rPr lang="fr-FR" sz="1000" dirty="0">
                <a:solidFill>
                  <a:srgbClr val="4F504F"/>
                </a:solidFill>
                <a:latin typeface="Helvetica"/>
                <a:ea typeface="+mn-ea"/>
                <a:cs typeface="Arial" pitchFamily="34" charset="0"/>
              </a:rPr>
              <a:t>Dans le DIC (méthodologie </a:t>
            </a:r>
            <a:r>
              <a:rPr lang="fr-FR" sz="1000" dirty="0" err="1">
                <a:solidFill>
                  <a:srgbClr val="4F504F"/>
                </a:solidFill>
                <a:latin typeface="Helvetica"/>
                <a:ea typeface="+mn-ea"/>
                <a:cs typeface="Arial" pitchFamily="34" charset="0"/>
              </a:rPr>
              <a:t>Priips</a:t>
            </a:r>
            <a:r>
              <a:rPr lang="fr-FR" sz="1000" dirty="0">
                <a:solidFill>
                  <a:srgbClr val="4F504F"/>
                </a:solidFill>
                <a:latin typeface="Helvetica"/>
                <a:ea typeface="+mn-ea"/>
                <a:cs typeface="Arial" pitchFamily="34" charset="0"/>
              </a:rPr>
              <a:t>), sont affichées des réductions en rendement (RIY : </a:t>
            </a:r>
            <a:r>
              <a:rPr lang="fr-FR" sz="1000" dirty="0" err="1">
                <a:solidFill>
                  <a:srgbClr val="4F504F"/>
                </a:solidFill>
                <a:latin typeface="Helvetica"/>
                <a:ea typeface="+mn-ea"/>
                <a:cs typeface="Arial" pitchFamily="34" charset="0"/>
              </a:rPr>
              <a:t>reduction</a:t>
            </a:r>
            <a:r>
              <a:rPr lang="fr-FR" sz="1000" dirty="0">
                <a:solidFill>
                  <a:srgbClr val="4F504F"/>
                </a:solidFill>
                <a:latin typeface="Helvetica"/>
                <a:ea typeface="+mn-ea"/>
                <a:cs typeface="Arial" pitchFamily="34" charset="0"/>
              </a:rPr>
              <a:t> in </a:t>
            </a:r>
            <a:r>
              <a:rPr lang="fr-FR" sz="1000" dirty="0" err="1">
                <a:solidFill>
                  <a:srgbClr val="4F504F"/>
                </a:solidFill>
                <a:latin typeface="Helvetica"/>
                <a:ea typeface="+mn-ea"/>
                <a:cs typeface="Arial" pitchFamily="34" charset="0"/>
              </a:rPr>
              <a:t>Yield</a:t>
            </a:r>
            <a:r>
              <a:rPr lang="fr-FR" sz="1000" dirty="0">
                <a:solidFill>
                  <a:srgbClr val="4F504F"/>
                </a:solidFill>
                <a:latin typeface="Helvetica"/>
                <a:ea typeface="+mn-ea"/>
                <a:cs typeface="Arial" pitchFamily="34" charset="0"/>
              </a:rPr>
              <a:t>) sur la base des scénarii intermédiaires de l’instrument financier. Elles sont calculées à 3 dates différentes (1 an, mi- vie et échéance) en cas de sortie du produit.</a:t>
            </a:r>
          </a:p>
          <a:p>
            <a:pPr algn="just">
              <a:buClr>
                <a:srgbClr val="0070C0"/>
              </a:buClr>
            </a:pPr>
            <a:r>
              <a:rPr lang="fr-FR" sz="1000" dirty="0">
                <a:solidFill>
                  <a:srgbClr val="4F504F"/>
                </a:solidFill>
                <a:latin typeface="Helvetica"/>
                <a:ea typeface="+mn-ea"/>
                <a:cs typeface="Arial" pitchFamily="34" charset="0"/>
              </a:rPr>
              <a:t>Dans le Bulletin de Souscription (méthodologie MIF 2), sont pris en compte l’ensemble des coûts liés à l’instrument financier et au service d’investissement supportés par le client pendant l’intégralité de la durée de vie du produit.</a:t>
            </a:r>
          </a:p>
          <a:p>
            <a:pPr algn="just">
              <a:buClr>
                <a:srgbClr val="0070C0"/>
              </a:buClr>
            </a:pPr>
            <a:endParaRPr lang="fr-FR" sz="1000" dirty="0">
              <a:solidFill>
                <a:srgbClr val="4F504F"/>
              </a:solidFill>
              <a:latin typeface="Helvetica"/>
              <a:ea typeface="+mn-ea"/>
              <a:cs typeface="Arial" pitchFamily="34" charset="0"/>
            </a:endParaRPr>
          </a:p>
          <a:p>
            <a:pPr algn="just">
              <a:buClr>
                <a:srgbClr val="0070C0"/>
              </a:buClr>
            </a:pPr>
            <a:endParaRPr lang="fr-FR" sz="1000" dirty="0">
              <a:solidFill>
                <a:srgbClr val="4F504F"/>
              </a:solidFill>
              <a:latin typeface="Helvetica"/>
              <a:ea typeface="+mn-ea"/>
              <a:cs typeface="Arial" pitchFamily="34" charset="0"/>
            </a:endParaRPr>
          </a:p>
          <a:p>
            <a:pPr marL="0" indent="0" algn="just">
              <a:buClr>
                <a:srgbClr val="0070C0"/>
              </a:buClr>
              <a:buNone/>
            </a:pPr>
            <a:r>
              <a:rPr lang="fr-FR" altLang="fr-FR" sz="1600" b="1" dirty="0">
                <a:latin typeface="+mn-lt"/>
              </a:rPr>
              <a:t>Mise à jour du Prospectus de Base au cours de la période de commercialisation</a:t>
            </a:r>
          </a:p>
          <a:p>
            <a:pPr marL="0" indent="0" algn="just">
              <a:buClr>
                <a:srgbClr val="0070C0"/>
              </a:buClr>
              <a:buNone/>
            </a:pPr>
            <a:endParaRPr lang="fr-FR" sz="1000" b="1" dirty="0">
              <a:solidFill>
                <a:srgbClr val="4F504F"/>
              </a:solidFill>
              <a:latin typeface="Helvetica"/>
              <a:ea typeface="+mn-ea"/>
              <a:cs typeface="Arial" pitchFamily="34" charset="0"/>
            </a:endParaRPr>
          </a:p>
          <a:p>
            <a:pPr marL="0" indent="0" algn="just">
              <a:buClr>
                <a:srgbClr val="0070C0"/>
              </a:buClr>
              <a:buNone/>
            </a:pPr>
            <a:endParaRPr lang="fr-FR" sz="1000" dirty="0">
              <a:solidFill>
                <a:srgbClr val="4F504F"/>
              </a:solidFill>
              <a:latin typeface="Helvetica"/>
              <a:ea typeface="+mn-ea"/>
              <a:cs typeface="Arial" pitchFamily="34" charset="0"/>
            </a:endParaRPr>
          </a:p>
          <a:p>
            <a:pPr marL="0" indent="0" algn="just">
              <a:buClr>
                <a:srgbClr val="0070C0"/>
              </a:buClr>
              <a:buNone/>
            </a:pPr>
            <a:r>
              <a:rPr lang="fr-FR" sz="1000" dirty="0">
                <a:solidFill>
                  <a:srgbClr val="4F504F"/>
                </a:solidFill>
                <a:latin typeface="Helvetica"/>
                <a:ea typeface="+mn-ea"/>
                <a:cs typeface="Arial" pitchFamily="34" charset="0"/>
              </a:rPr>
              <a:t>Les Caisses d’Epargne informent les investisseurs (i) qu’un prospectus de base remplaçant le Prospectus de Base sera publié autour du 13 juin 2020</a:t>
            </a:r>
            <a:br>
              <a:rPr lang="fr-FR" sz="1000" dirty="0">
                <a:solidFill>
                  <a:srgbClr val="4F504F"/>
                </a:solidFill>
                <a:latin typeface="Helvetica"/>
                <a:ea typeface="+mn-ea"/>
                <a:cs typeface="Arial" pitchFamily="34" charset="0"/>
              </a:rPr>
            </a:br>
            <a:r>
              <a:rPr lang="fr-FR" sz="1000" dirty="0">
                <a:solidFill>
                  <a:srgbClr val="4F504F"/>
                </a:solidFill>
                <a:latin typeface="Helvetica"/>
                <a:ea typeface="+mn-ea"/>
                <a:cs typeface="Arial" pitchFamily="34" charset="0"/>
              </a:rPr>
              <a:t>(le « Prospectus de Base 2020 ») et que (ii) des suppléments au Prospectus de Base 2020 pourraient être publiés avant le 21 août 2020. Le Prospectus de Base 2020 et, le cas échéant, tout supplément postérieur seront disponibles sur les sites internet de l’AMF (</a:t>
            </a:r>
            <a:r>
              <a:rPr lang="fr-FR" sz="1000" dirty="0">
                <a:solidFill>
                  <a:srgbClr val="4F504F"/>
                </a:solidFill>
                <a:latin typeface="Helvetica"/>
                <a:ea typeface="+mn-ea"/>
                <a:cs typeface="Arial" pitchFamily="34" charset="0"/>
                <a:hlinkClick r:id="rId4"/>
              </a:rPr>
              <a:t>www.amf-france.org</a:t>
            </a:r>
            <a:r>
              <a:rPr lang="fr-FR" sz="1000" dirty="0">
                <a:solidFill>
                  <a:srgbClr val="4F504F"/>
                </a:solidFill>
                <a:latin typeface="Helvetica"/>
                <a:ea typeface="+mn-ea"/>
                <a:cs typeface="Arial" pitchFamily="34" charset="0"/>
              </a:rPr>
              <a:t>), sur le site dédié de Natixis (</a:t>
            </a:r>
            <a:r>
              <a:rPr lang="fr-FR" sz="1000" dirty="0">
                <a:solidFill>
                  <a:srgbClr val="4F504F"/>
                </a:solidFill>
                <a:latin typeface="Helvetica"/>
                <a:ea typeface="+mn-ea"/>
                <a:cs typeface="Arial" pitchFamily="34" charset="0"/>
                <a:hlinkClick r:id="rId5"/>
              </a:rPr>
              <a:t>www.ce.natixis.com</a:t>
            </a:r>
            <a:r>
              <a:rPr lang="fr-FR" sz="1000" dirty="0">
                <a:solidFill>
                  <a:srgbClr val="4F504F"/>
                </a:solidFill>
                <a:latin typeface="Helvetica"/>
                <a:ea typeface="+mn-ea"/>
                <a:cs typeface="Arial" pitchFamily="34" charset="0"/>
              </a:rPr>
              <a:t>) et sur demande écrite auprès de l’Emetteur (Natixis-BP4-75060 Paris Cedex 02 France). Les investisseurs qui auront déjà accepté de souscrire des Instruments Financiers avant la date de publication du Prospectus de Base 2020 ou d’un supplément au Prospectus de Base 2020 auront le droit de retirer leur acceptation pendant une période de deux jours ouvrables après la publication du Prospectus de Base 2020 ou celle du supplément précité. Les Caisses d'Epargne aideront les investisseurs qui auront déjà accepté de souscrire des Instruments Financiers avant la date de publication du Prospectus de Base 2020 ou celle du supplément précité et qui le souhaitent à exercer leur droit de retirer leur acceptation.</a:t>
            </a:r>
            <a:endParaRPr lang="fr-FR" altLang="fr-FR" sz="1000" dirty="0">
              <a:solidFill>
                <a:srgbClr val="4F504F"/>
              </a:solidFill>
              <a:latin typeface="Helvetica"/>
              <a:ea typeface="+mn-ea"/>
              <a:cs typeface="Arial" pitchFamily="34" charset="0"/>
            </a:endParaRPr>
          </a:p>
          <a:p>
            <a:pPr marL="0" indent="0" algn="just">
              <a:buClr>
                <a:srgbClr val="0070C0"/>
              </a:buClr>
              <a:buNone/>
            </a:pPr>
            <a:endParaRPr lang="fr-FR" sz="1000" dirty="0">
              <a:solidFill>
                <a:srgbClr val="4F504F"/>
              </a:solidFill>
              <a:latin typeface="Helvetica"/>
              <a:ea typeface="+mn-ea"/>
              <a:cs typeface="Arial" pitchFamily="34" charset="0"/>
            </a:endParaRPr>
          </a:p>
        </p:txBody>
      </p:sp>
    </p:spTree>
    <p:extLst>
      <p:ext uri="{BB962C8B-B14F-4D97-AF65-F5344CB8AC3E}">
        <p14:creationId xmlns:p14="http://schemas.microsoft.com/office/powerpoint/2010/main" val="1414660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 y="1922909"/>
            <a:ext cx="9144001"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a:ln>
                  <a:noFill/>
                </a:ln>
                <a:solidFill>
                  <a:srgbClr val="C00000"/>
                </a:solidFill>
                <a:effectLst/>
                <a:uLnTx/>
                <a:uFillTx/>
                <a:latin typeface="Franklin Gothic Medium"/>
              </a:rPr>
              <a:t>ANNEXES</a:t>
            </a:r>
            <a:endParaRPr kumimoji="0" lang="fr-FR" sz="3000" b="1" i="0" u="none" strike="noStrike" kern="1200" cap="all" spc="0" normalizeH="0" baseline="0" noProof="0" dirty="0">
              <a:ln>
                <a:noFill/>
              </a:ln>
              <a:solidFill>
                <a:srgbClr val="C00000"/>
              </a:solidFill>
              <a:effectLst/>
              <a:uLnTx/>
              <a:uFillTx/>
              <a:latin typeface="Franklin Gothic Medium"/>
            </a:endParaRPr>
          </a:p>
        </p:txBody>
      </p:sp>
      <p:pic>
        <p:nvPicPr>
          <p:cNvPr id="4" name="Image 3"/>
          <p:cNvPicPr>
            <a:picLocks noChangeAspect="1"/>
          </p:cNvPicPr>
          <p:nvPr/>
        </p:nvPicPr>
        <p:blipFill>
          <a:blip r:embed="rId2"/>
          <a:stretch>
            <a:fillRect/>
          </a:stretch>
        </p:blipFill>
        <p:spPr>
          <a:xfrm>
            <a:off x="7547524" y="6370638"/>
            <a:ext cx="1504950" cy="523875"/>
          </a:xfrm>
          <a:prstGeom prst="rect">
            <a:avLst/>
          </a:prstGeom>
        </p:spPr>
      </p:pic>
      <p:pic>
        <p:nvPicPr>
          <p:cNvPr id="5" name="Image 4"/>
          <p:cNvPicPr>
            <a:picLocks noChangeAspect="1"/>
          </p:cNvPicPr>
          <p:nvPr/>
        </p:nvPicPr>
        <p:blipFill>
          <a:blip r:embed="rId3"/>
          <a:stretch>
            <a:fillRect/>
          </a:stretch>
        </p:blipFill>
        <p:spPr>
          <a:xfrm>
            <a:off x="2513258" y="6651677"/>
            <a:ext cx="3943350" cy="171450"/>
          </a:xfrm>
          <a:prstGeom prst="rect">
            <a:avLst/>
          </a:prstGeom>
        </p:spPr>
      </p:pic>
      <p:sp>
        <p:nvSpPr>
          <p:cNvPr id="6"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23</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3591464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Comportement de la valeur de marché de l’instrument financier avant l’échéance </a:t>
            </a:r>
            <a:r>
              <a:rPr kumimoji="0" lang="fr-FR" sz="2800" b="0" i="0" u="none" strike="noStrike" kern="1200" cap="all" spc="0" normalizeH="0" baseline="30000" noProof="0">
                <a:ln>
                  <a:noFill/>
                </a:ln>
                <a:solidFill>
                  <a:srgbClr val="C00000"/>
                </a:solidFill>
                <a:effectLst/>
                <a:uLnTx/>
                <a:uFillTx/>
                <a:latin typeface="Franklin Gothic Medium"/>
              </a:rPr>
              <a:t>(1/3)</a:t>
            </a:r>
            <a:endParaRPr kumimoji="0" lang="fr-FR" sz="2800" b="0" i="0" u="none" strike="noStrike" kern="1200" cap="all" spc="0" normalizeH="0" baseline="3000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9E130604-992D-4792-8479-6A6BDC7ABF50}" type="slidenum">
              <a:rPr lang="fr-FR" altLang="fr-FR" sz="1000" smtClean="0">
                <a:solidFill>
                  <a:srgbClr val="979797"/>
                </a:solidFill>
                <a:cs typeface="Arial" pitchFamily="34" charset="0"/>
              </a:rPr>
              <a:pPr eaLnBrk="1" hangingPunct="1">
                <a:spcBef>
                  <a:spcPct val="0"/>
                </a:spcBef>
                <a:buClrTx/>
                <a:buSzTx/>
                <a:buFontTx/>
                <a:buNone/>
              </a:pPr>
              <a:t>24</a:t>
            </a:fld>
            <a:endParaRPr lang="fr-FR" altLang="fr-FR" sz="1000" dirty="0">
              <a:solidFill>
                <a:srgbClr val="979797"/>
              </a:solidFill>
              <a:cs typeface="Arial" pitchFamily="34" charset="0"/>
            </a:endParaRPr>
          </a:p>
        </p:txBody>
      </p:sp>
      <p:sp>
        <p:nvSpPr>
          <p:cNvPr id="5" name="ZoneTexte 4"/>
          <p:cNvSpPr txBox="1"/>
          <p:nvPr/>
        </p:nvSpPr>
        <p:spPr>
          <a:xfrm>
            <a:off x="454025" y="1975545"/>
            <a:ext cx="8150225" cy="2677591"/>
          </a:xfrm>
          <a:prstGeom prst="rect">
            <a:avLst/>
          </a:prstGeom>
          <a:noFill/>
        </p:spPr>
        <p:txBody>
          <a:bodyPr/>
          <a:lstStyle/>
          <a:p>
            <a:pPr fontAlgn="base">
              <a:spcBef>
                <a:spcPct val="50000"/>
              </a:spcBef>
              <a:spcAft>
                <a:spcPct val="0"/>
              </a:spcAft>
              <a:defRPr/>
            </a:pPr>
            <a:r>
              <a:rPr lang="fr-FR" sz="1100" dirty="0">
                <a:solidFill>
                  <a:srgbClr val="4F504F"/>
                </a:solidFill>
                <a:latin typeface="Helvetica"/>
                <a:cs typeface="Calibri" panose="020F0502020204030204" pitchFamily="34" charset="0"/>
              </a:rPr>
              <a:t>Si le titre est revendu </a:t>
            </a:r>
            <a:r>
              <a:rPr lang="fr-FR" sz="1100" u="sng" dirty="0">
                <a:solidFill>
                  <a:srgbClr val="4F504F"/>
                </a:solidFill>
                <a:latin typeface="Helvetica"/>
                <a:cs typeface="Calibri" panose="020F0502020204030204" pitchFamily="34" charset="0"/>
              </a:rPr>
              <a:t>avant</a:t>
            </a:r>
            <a:r>
              <a:rPr lang="fr-FR" sz="1100" dirty="0">
                <a:solidFill>
                  <a:srgbClr val="4F504F"/>
                </a:solidFill>
                <a:latin typeface="Helvetica"/>
                <a:cs typeface="Calibri" panose="020F0502020204030204" pitchFamily="34" charset="0"/>
              </a:rPr>
              <a:t> la Date d’Échéance, l’investisseur prend </a:t>
            </a:r>
            <a:r>
              <a:rPr lang="fr-FR" sz="1100" b="1" dirty="0">
                <a:solidFill>
                  <a:srgbClr val="4F504F"/>
                </a:solidFill>
                <a:latin typeface="Helvetica"/>
                <a:cs typeface="Calibri" panose="020F0502020204030204" pitchFamily="34" charset="0"/>
              </a:rPr>
              <a:t>un risque de perte en capital non mesurable a priori</a:t>
            </a:r>
            <a:r>
              <a:rPr lang="fr-FR" sz="1100" dirty="0">
                <a:solidFill>
                  <a:srgbClr val="4F504F"/>
                </a:solidFill>
                <a:latin typeface="Helvetica"/>
                <a:cs typeface="Calibri" panose="020F0502020204030204" pitchFamily="34" charset="0"/>
              </a:rPr>
              <a:t>, et l’évolution de la valeur de marché de </a:t>
            </a:r>
            <a:r>
              <a:rPr lang="fr-FR" sz="1100" b="1" i="1" dirty="0">
                <a:solidFill>
                  <a:srgbClr val="4F504F"/>
                </a:solidFill>
                <a:latin typeface="Helvetica"/>
                <a:cs typeface="Calibri" panose="020F0502020204030204" pitchFamily="34" charset="0"/>
              </a:rPr>
              <a:t>Nymphéa Avril 2030 </a:t>
            </a:r>
            <a:r>
              <a:rPr lang="fr-FR" sz="1100" dirty="0">
                <a:solidFill>
                  <a:srgbClr val="4F504F"/>
                </a:solidFill>
                <a:latin typeface="Helvetica"/>
                <a:cs typeface="Calibri" panose="020F0502020204030204" pitchFamily="34" charset="0"/>
              </a:rPr>
              <a:t>pourra différer de l’évolution de l’indice </a:t>
            </a:r>
            <a:r>
              <a:rPr lang="fr-FR" sz="1100" dirty="0">
                <a:solidFill>
                  <a:srgbClr val="4F504F"/>
                </a:solidFill>
                <a:latin typeface="Arial" pitchFamily="34" charset="0"/>
                <a:cs typeface="Calibri" panose="020F0502020204030204" pitchFamily="34" charset="0"/>
              </a:rPr>
              <a:t>Euronext</a:t>
            </a:r>
            <a:r>
              <a:rPr lang="fr-FR" sz="1100" baseline="30000" dirty="0">
                <a:solidFill>
                  <a:srgbClr val="4F504F"/>
                </a:solidFill>
                <a:latin typeface="Arial" pitchFamily="34" charset="0"/>
                <a:cs typeface="Calibri" panose="020F0502020204030204" pitchFamily="34" charset="0"/>
              </a:rPr>
              <a:t>®</a:t>
            </a:r>
            <a:r>
              <a:rPr lang="fr-FR" sz="1100" dirty="0">
                <a:solidFill>
                  <a:srgbClr val="4F504F"/>
                </a:solidFill>
                <a:latin typeface="Arial" pitchFamily="34" charset="0"/>
                <a:cs typeface="Calibri" panose="020F0502020204030204" pitchFamily="34" charset="0"/>
              </a:rPr>
              <a:t> Climate Objective 50 Euro EWD5. </a:t>
            </a:r>
          </a:p>
          <a:p>
            <a:pPr fontAlgn="base">
              <a:spcBef>
                <a:spcPct val="50000"/>
              </a:spcBef>
              <a:spcAft>
                <a:spcPct val="0"/>
              </a:spcAft>
              <a:defRPr/>
            </a:pPr>
            <a:r>
              <a:rPr lang="fr-FR" sz="1100" dirty="0">
                <a:solidFill>
                  <a:srgbClr val="4F504F"/>
                </a:solidFill>
                <a:latin typeface="Helvetica"/>
                <a:cs typeface="Calibri" panose="020F0502020204030204" pitchFamily="34" charset="0"/>
              </a:rPr>
              <a:t>Plusieurs paramètres pourront impacter la valeur de marché en cours de vie du produit</a:t>
            </a:r>
            <a:r>
              <a:rPr lang="fr-FR" sz="1100" b="1" i="1" dirty="0">
                <a:solidFill>
                  <a:srgbClr val="4F504F"/>
                </a:solidFill>
                <a:latin typeface="Helvetica"/>
                <a:cs typeface="Calibri" panose="020F0502020204030204" pitchFamily="34" charset="0"/>
              </a:rPr>
              <a:t>, </a:t>
            </a:r>
            <a:r>
              <a:rPr lang="fr-FR" sz="1100" dirty="0">
                <a:solidFill>
                  <a:srgbClr val="4F504F"/>
                </a:solidFill>
                <a:latin typeface="Helvetica"/>
                <a:cs typeface="Calibri" panose="020F0502020204030204" pitchFamily="34" charset="0"/>
              </a:rPr>
              <a:t>et donc le prix auquel l’investisseur pourra revendre l’instrument financier </a:t>
            </a:r>
            <a:r>
              <a:rPr lang="fr-FR" sz="1100" u="sng" dirty="0">
                <a:solidFill>
                  <a:srgbClr val="4F504F"/>
                </a:solidFill>
                <a:latin typeface="Helvetica"/>
                <a:cs typeface="Calibri" panose="020F0502020204030204" pitchFamily="34" charset="0"/>
              </a:rPr>
              <a:t>avant l’échéance</a:t>
            </a:r>
            <a:r>
              <a:rPr lang="fr-FR" sz="1100" dirty="0">
                <a:solidFill>
                  <a:srgbClr val="4F504F"/>
                </a:solidFill>
                <a:latin typeface="Helvetica"/>
                <a:cs typeface="Calibri" panose="020F0502020204030204" pitchFamily="34" charset="0"/>
              </a:rPr>
              <a:t> (cf. graphe page suivante) :</a:t>
            </a:r>
          </a:p>
          <a:p>
            <a:pPr marL="144000" fontAlgn="base">
              <a:spcBef>
                <a:spcPct val="50000"/>
              </a:spcBef>
              <a:spcAft>
                <a:spcPct val="0"/>
              </a:spcAft>
              <a:defRPr/>
            </a:pPr>
            <a:r>
              <a:rPr lang="fr-FR" sz="1100" dirty="0">
                <a:solidFill>
                  <a:srgbClr val="4F504F"/>
                </a:solidFill>
                <a:latin typeface="Helvetica"/>
                <a:cs typeface="Calibri" panose="020F0502020204030204" pitchFamily="34" charset="0"/>
              </a:rPr>
              <a:t>- En cas de </a:t>
            </a:r>
            <a:r>
              <a:rPr lang="fr-FR" sz="1100" b="1" dirty="0">
                <a:solidFill>
                  <a:srgbClr val="4F504F"/>
                </a:solidFill>
                <a:latin typeface="Helvetica"/>
                <a:cs typeface="Calibri" panose="020F0502020204030204" pitchFamily="34" charset="0"/>
              </a:rPr>
              <a:t>hausse </a:t>
            </a:r>
            <a:r>
              <a:rPr lang="fr-FR" sz="1100" dirty="0">
                <a:solidFill>
                  <a:srgbClr val="4F504F"/>
                </a:solidFill>
                <a:latin typeface="Helvetica"/>
                <a:cs typeface="Calibri" panose="020F0502020204030204" pitchFamily="34" charset="0"/>
              </a:rPr>
              <a:t>des taux d’intérêt, la valeur de l’instrument financier pourra </a:t>
            </a:r>
            <a:r>
              <a:rPr lang="fr-FR" sz="1100" b="1" dirty="0">
                <a:solidFill>
                  <a:srgbClr val="4F504F"/>
                </a:solidFill>
                <a:latin typeface="Helvetica"/>
                <a:cs typeface="Calibri" panose="020F0502020204030204" pitchFamily="34" charset="0"/>
              </a:rPr>
              <a:t>baisser</a:t>
            </a:r>
            <a:r>
              <a:rPr lang="fr-FR" sz="1100" dirty="0">
                <a:solidFill>
                  <a:srgbClr val="4F504F"/>
                </a:solidFill>
                <a:latin typeface="Helvetica"/>
                <a:cs typeface="Calibri" panose="020F0502020204030204" pitchFamily="34" charset="0"/>
              </a:rPr>
              <a:t> (et inversement).</a:t>
            </a:r>
          </a:p>
          <a:p>
            <a:pPr marL="144000" fontAlgn="base">
              <a:spcBef>
                <a:spcPct val="50000"/>
              </a:spcBef>
              <a:spcAft>
                <a:spcPct val="0"/>
              </a:spcAft>
              <a:defRPr/>
            </a:pPr>
            <a:r>
              <a:rPr lang="fr-FR" sz="1100" dirty="0">
                <a:solidFill>
                  <a:srgbClr val="4F504F"/>
                </a:solidFill>
                <a:latin typeface="Helvetica"/>
                <a:cs typeface="Calibri" panose="020F0502020204030204" pitchFamily="34" charset="0"/>
              </a:rPr>
              <a:t>- La variation de la notation (à la hausse ou à la baisse) de l’émetteur pourra impacter la valeur de l’instrument financier.</a:t>
            </a:r>
          </a:p>
          <a:p>
            <a:pPr marL="144000" fontAlgn="base">
              <a:spcBef>
                <a:spcPct val="50000"/>
              </a:spcBef>
              <a:spcAft>
                <a:spcPct val="0"/>
              </a:spcAft>
              <a:defRPr/>
            </a:pPr>
            <a:r>
              <a:rPr lang="fr-FR" sz="1100" dirty="0">
                <a:solidFill>
                  <a:srgbClr val="4F504F"/>
                </a:solidFill>
                <a:latin typeface="Helvetica"/>
                <a:cs typeface="Calibri" panose="020F0502020204030204" pitchFamily="34" charset="0"/>
              </a:rPr>
              <a:t>- La valeur de marché de l’instrument financier ne répercute pas la totalité de la </a:t>
            </a:r>
            <a:r>
              <a:rPr lang="fr-FR" sz="1100" b="1" dirty="0">
                <a:solidFill>
                  <a:srgbClr val="4F504F"/>
                </a:solidFill>
                <a:latin typeface="Helvetica"/>
                <a:cs typeface="Calibri" panose="020F0502020204030204" pitchFamily="34" charset="0"/>
              </a:rPr>
              <a:t>hausse</a:t>
            </a:r>
            <a:r>
              <a:rPr lang="fr-FR" sz="1100" dirty="0">
                <a:solidFill>
                  <a:srgbClr val="4F504F"/>
                </a:solidFill>
                <a:latin typeface="Helvetica"/>
                <a:cs typeface="Calibri" panose="020F0502020204030204" pitchFamily="34" charset="0"/>
              </a:rPr>
              <a:t> ou de la </a:t>
            </a:r>
            <a:r>
              <a:rPr lang="fr-FR" sz="1100" b="1" dirty="0">
                <a:solidFill>
                  <a:srgbClr val="4F504F"/>
                </a:solidFill>
                <a:latin typeface="Helvetica"/>
                <a:cs typeface="Calibri" panose="020F0502020204030204" pitchFamily="34" charset="0"/>
              </a:rPr>
              <a:t>baisse </a:t>
            </a:r>
            <a:r>
              <a:rPr lang="fr-FR" sz="1100" dirty="0">
                <a:solidFill>
                  <a:srgbClr val="4F504F"/>
                </a:solidFill>
                <a:latin typeface="Helvetica"/>
                <a:cs typeface="Calibri" panose="020F0502020204030204" pitchFamily="34" charset="0"/>
              </a:rPr>
              <a:t>de l’indice </a:t>
            </a:r>
            <a:r>
              <a:rPr lang="fr-FR" sz="1100" dirty="0">
                <a:solidFill>
                  <a:srgbClr val="4F504F"/>
                </a:solidFill>
                <a:latin typeface="Arial" pitchFamily="34" charset="0"/>
                <a:cs typeface="Calibri" panose="020F0502020204030204" pitchFamily="34" charset="0"/>
              </a:rPr>
              <a:t>Euronext</a:t>
            </a:r>
            <a:r>
              <a:rPr lang="fr-FR" sz="1100" baseline="30000" dirty="0">
                <a:solidFill>
                  <a:srgbClr val="4F504F"/>
                </a:solidFill>
                <a:latin typeface="Arial" pitchFamily="34" charset="0"/>
                <a:cs typeface="Calibri" panose="020F0502020204030204" pitchFamily="34" charset="0"/>
              </a:rPr>
              <a:t>®</a:t>
            </a:r>
            <a:r>
              <a:rPr lang="fr-FR" sz="1100" dirty="0">
                <a:solidFill>
                  <a:srgbClr val="4F504F"/>
                </a:solidFill>
                <a:latin typeface="Arial" pitchFamily="34" charset="0"/>
                <a:cs typeface="Calibri" panose="020F0502020204030204" pitchFamily="34" charset="0"/>
              </a:rPr>
              <a:t> Climate Objective 50 Euro EWD5 </a:t>
            </a:r>
            <a:r>
              <a:rPr lang="fr-FR" sz="1100" dirty="0">
                <a:solidFill>
                  <a:srgbClr val="4F504F"/>
                </a:solidFill>
                <a:latin typeface="Helvetica"/>
                <a:cs typeface="Calibri" panose="020F0502020204030204" pitchFamily="34" charset="0"/>
              </a:rPr>
              <a:t>par rapport à son Niveau Initial.</a:t>
            </a:r>
          </a:p>
          <a:p>
            <a:pPr marL="144000"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r>
              <a:rPr lang="fr-FR" sz="1100" dirty="0">
                <a:solidFill>
                  <a:srgbClr val="4F504F"/>
                </a:solidFill>
                <a:latin typeface="Helvetica"/>
                <a:cs typeface="Calibri" panose="020F0502020204030204" pitchFamily="34" charset="0"/>
              </a:rPr>
              <a:t>L’impact de ces paramètres peut se cumuler et sera d’autant plus </a:t>
            </a:r>
            <a:r>
              <a:rPr lang="fr-FR" sz="1100" b="1" dirty="0">
                <a:solidFill>
                  <a:srgbClr val="4F504F"/>
                </a:solidFill>
                <a:latin typeface="Helvetica"/>
                <a:cs typeface="Calibri" panose="020F0502020204030204" pitchFamily="34" charset="0"/>
              </a:rPr>
              <a:t>important</a:t>
            </a:r>
            <a:r>
              <a:rPr lang="fr-FR" sz="1100" dirty="0">
                <a:solidFill>
                  <a:srgbClr val="4F504F"/>
                </a:solidFill>
                <a:latin typeface="Helvetica"/>
                <a:cs typeface="Calibri" panose="020F0502020204030204" pitchFamily="34" charset="0"/>
              </a:rPr>
              <a:t> que la maturité est </a:t>
            </a:r>
            <a:r>
              <a:rPr lang="fr-FR" sz="1100" b="1" dirty="0">
                <a:solidFill>
                  <a:srgbClr val="4F504F"/>
                </a:solidFill>
                <a:latin typeface="Helvetica"/>
                <a:cs typeface="Calibri" panose="020F0502020204030204" pitchFamily="34" charset="0"/>
              </a:rPr>
              <a:t>lointaine </a:t>
            </a:r>
            <a:r>
              <a:rPr lang="fr-FR" sz="1100" dirty="0">
                <a:solidFill>
                  <a:srgbClr val="4F504F"/>
                </a:solidFill>
                <a:latin typeface="Helvetica"/>
                <a:cs typeface="Calibri" panose="020F0502020204030204" pitchFamily="34" charset="0"/>
              </a:rPr>
              <a:t>(et inversement).</a:t>
            </a:r>
            <a:endParaRPr lang="fr-FR" sz="1100" b="1"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tabLst>
                <a:tab pos="715963" algn="l"/>
              </a:tabLst>
              <a:defRPr/>
            </a:pPr>
            <a:endParaRPr lang="fr-FR" sz="1100" i="1" dirty="0">
              <a:solidFill>
                <a:srgbClr val="4F504F"/>
              </a:solidFill>
              <a:latin typeface="Helvetica"/>
              <a:cs typeface="Calibri" panose="020F0502020204030204" pitchFamily="34" charset="0"/>
            </a:endParaRPr>
          </a:p>
        </p:txBody>
      </p:sp>
      <p:pic>
        <p:nvPicPr>
          <p:cNvPr id="6" name="Picture 3" descr="C:\Users\sleve\Local Settings\Cache\Content.IE5\J6F3DQN3\warning-sign1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032375"/>
            <a:ext cx="4746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p:nvPr/>
        </p:nvSpPr>
        <p:spPr>
          <a:xfrm>
            <a:off x="1116013" y="5032375"/>
            <a:ext cx="7405687" cy="431800"/>
          </a:xfrm>
          <a:prstGeom prst="rect">
            <a:avLst/>
          </a:prstGeom>
          <a:noFill/>
        </p:spPr>
        <p:txBody>
          <a:bodyPr>
            <a:spAutoFit/>
          </a:bodyPr>
          <a:lstStyle/>
          <a:p>
            <a:pPr fontAlgn="base">
              <a:spcBef>
                <a:spcPct val="0"/>
              </a:spcBef>
              <a:spcAft>
                <a:spcPct val="0"/>
              </a:spcAft>
              <a:defRPr/>
            </a:pPr>
            <a:r>
              <a:rPr lang="fr-FR" sz="1100" b="1" i="1" dirty="0">
                <a:solidFill>
                  <a:srgbClr val="CDCECC">
                    <a:lumMod val="10000"/>
                  </a:srgbClr>
                </a:solidFill>
                <a:latin typeface="Helvetica"/>
                <a:cs typeface="Arial" pitchFamily="34" charset="0"/>
              </a:rPr>
              <a:t>À l’échéance, la formule de remboursement s’applique et Nymphéa Avril 2030 ne sera pas impactée par les différents paramètres de valorisation.</a:t>
            </a:r>
            <a:endParaRPr lang="fr-FR" sz="1100" b="1" dirty="0">
              <a:solidFill>
                <a:srgbClr val="CDCECC">
                  <a:lumMod val="10000"/>
                </a:srgbClr>
              </a:solidFill>
              <a:latin typeface="Helvetica"/>
              <a:cs typeface="Arial" pitchFamily="34" charset="0"/>
            </a:endParaRPr>
          </a:p>
        </p:txBody>
      </p:sp>
      <p:pic>
        <p:nvPicPr>
          <p:cNvPr id="8" name="Image 7"/>
          <p:cNvPicPr>
            <a:picLocks noChangeAspect="1"/>
          </p:cNvPicPr>
          <p:nvPr/>
        </p:nvPicPr>
        <p:blipFill>
          <a:blip r:embed="rId3"/>
          <a:stretch>
            <a:fillRect/>
          </a:stretch>
        </p:blipFill>
        <p:spPr>
          <a:xfrm>
            <a:off x="7547524" y="6370638"/>
            <a:ext cx="1504950" cy="523875"/>
          </a:xfrm>
          <a:prstGeom prst="rect">
            <a:avLst/>
          </a:prstGeom>
        </p:spPr>
      </p:pic>
      <p:pic>
        <p:nvPicPr>
          <p:cNvPr id="9" name="Image 8"/>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174316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Exemples si l’investisseur désinvestit au bout de 4 ans :</a:t>
            </a:r>
          </a:p>
        </p:txBody>
      </p:sp>
      <p:sp>
        <p:nvSpPr>
          <p:cNvPr id="4" name="Rectangle 1"/>
          <p:cNvSpPr>
            <a:spLocks noChangeArrowheads="1"/>
          </p:cNvSpPr>
          <p:nvPr/>
        </p:nvSpPr>
        <p:spPr bwMode="auto">
          <a:xfrm>
            <a:off x="112713" y="5922963"/>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1000" i="1" dirty="0">
                <a:latin typeface="Arial" pitchFamily="34" charset="0"/>
                <a:cs typeface="Arial" pitchFamily="34" charset="0"/>
              </a:rPr>
              <a:t>Les données chiffrées utilisées dans ces scenarii n’ont qu’une valeur indicative et informative, l’objectif étant de décrire le mécanisme de l’instrument financier Nymphéa Avril 2030. Elles ne préjugent en rien de résultats futurs.</a:t>
            </a:r>
          </a:p>
        </p:txBody>
      </p:sp>
      <p:sp>
        <p:nvSpPr>
          <p:cNvPr id="5" name="Titre 1"/>
          <p:cNvSpPr txBox="1">
            <a:spLocks/>
          </p:cNvSpPr>
          <p:nvPr/>
        </p:nvSpPr>
        <p:spPr>
          <a:xfrm>
            <a:off x="-8626"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Comportement de la valeur de marché de l’instrument financier avant l’échéance </a:t>
            </a:r>
            <a:r>
              <a:rPr kumimoji="0" lang="fr-FR" sz="2800" b="0" i="0" u="none" strike="noStrike" kern="1200" cap="all" spc="0" normalizeH="0" baseline="30000" noProof="0">
                <a:ln>
                  <a:noFill/>
                </a:ln>
                <a:solidFill>
                  <a:srgbClr val="C00000"/>
                </a:solidFill>
                <a:effectLst/>
                <a:uLnTx/>
                <a:uFillTx/>
                <a:latin typeface="Franklin Gothic Medium"/>
              </a:rPr>
              <a:t>(2/3)</a:t>
            </a:r>
            <a:endParaRPr kumimoji="0" lang="fr-FR" sz="2800" b="0" i="0" u="none" strike="noStrike" kern="1200" cap="all" spc="0" normalizeH="0" baseline="30000" noProof="0" dirty="0">
              <a:ln>
                <a:noFill/>
              </a:ln>
              <a:solidFill>
                <a:srgbClr val="C00000"/>
              </a:solidFill>
              <a:effectLst/>
              <a:uLnTx/>
              <a:uFillTx/>
              <a:latin typeface="Franklin Gothic Medium"/>
            </a:endParaRPr>
          </a:p>
        </p:txBody>
      </p:sp>
      <p:sp>
        <p:nvSpPr>
          <p:cNvPr id="6" name="ZoneTexte 3"/>
          <p:cNvSpPr txBox="1"/>
          <p:nvPr/>
        </p:nvSpPr>
        <p:spPr>
          <a:xfrm>
            <a:off x="241300" y="2206625"/>
            <a:ext cx="4114800" cy="36734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défavorable : simulation d’une revente au bout de 4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L’indice </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Euronext</a:t>
            </a:r>
            <a:r>
              <a:rPr kumimoji="0" lang="fr-FR" sz="1100" b="0" i="0" u="none" strike="noStrike" kern="0" cap="none" spc="0" normalizeH="0" baseline="30000" noProof="0" dirty="0">
                <a:ln>
                  <a:noFill/>
                </a:ln>
                <a:solidFill>
                  <a:srgbClr val="4F504F"/>
                </a:solidFill>
                <a:effectLst/>
                <a:uLnTx/>
                <a:uFillTx/>
                <a:latin typeface="Arial" pitchFamily="34" charset="0"/>
                <a:cs typeface="Calibri" panose="020F0502020204030204"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Climate Objective 50 Euro EWD5</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baisse de 10% par an, les taux montent de +2% dans 4 ans et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81%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du montant investi initialement.</a:t>
            </a:r>
          </a:p>
        </p:txBody>
      </p:sp>
      <p:sp>
        <p:nvSpPr>
          <p:cNvPr id="7" name="ZoneTexte 3"/>
          <p:cNvSpPr txBox="1"/>
          <p:nvPr/>
        </p:nvSpPr>
        <p:spPr>
          <a:xfrm>
            <a:off x="4500563" y="2205038"/>
            <a:ext cx="4392612" cy="3675062"/>
          </a:xfrm>
          <a:prstGeom prst="rect">
            <a:avLst/>
          </a:prstGeom>
          <a:gradFill flip="none" rotWithShape="1">
            <a:gsLst>
              <a:gs pos="0">
                <a:srgbClr val="DDDDDD"/>
              </a:gs>
              <a:gs pos="100000">
                <a:srgbClr val="FFFFFF">
                  <a:lumMod val="95000"/>
                </a:srgbClr>
              </a:gs>
            </a:gsLst>
            <a:lin ang="13500000" scaled="1"/>
            <a:tileRect/>
          </a:gradFill>
        </p:spPr>
        <p:txBody>
          <a:bodyPr lIns="216000"/>
          <a:lstStyle>
            <a:defPPr>
              <a:defRPr lang="fr-FR"/>
            </a:defPPr>
            <a:lvl1pPr>
              <a:spcBef>
                <a:spcPct val="50000"/>
              </a:spcBef>
              <a:defRPr sz="1200" b="1" u="sng">
                <a:solidFill>
                  <a:schemeClr val="tx1"/>
                </a:solidFill>
              </a:defRPr>
            </a:lvl1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favorable : simulation d’une revente au bout de 4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L’indice Euronext</a:t>
            </a:r>
            <a:r>
              <a:rPr kumimoji="0" lang="fr-FR" sz="1100" b="0" i="0" u="none" strike="noStrike" kern="0" cap="none" spc="0" normalizeH="0" baseline="3000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Climate Objective 50 Euro EWD5  monte de 10% par an sur 4 ans,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120 %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du montant investi initialement.</a:t>
            </a:r>
          </a:p>
          <a:p>
            <a:pPr marL="0" marR="0" lvl="0" indent="0" defTabSz="914400" eaLnBrk="1" fontAlgn="base" latinLnBrk="0" hangingPunct="1">
              <a:lnSpc>
                <a:spcPct val="100000"/>
              </a:lnSpc>
              <a:spcBef>
                <a:spcPct val="50000"/>
              </a:spcBef>
              <a:spcAft>
                <a:spcPct val="0"/>
              </a:spcAft>
              <a:buClrTx/>
              <a:buSzTx/>
              <a:buFontTx/>
              <a:buNone/>
              <a:tabLst/>
              <a:defRPr/>
            </a:pPr>
            <a:endPar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endParaRPr>
          </a:p>
        </p:txBody>
      </p:sp>
      <p:grpSp>
        <p:nvGrpSpPr>
          <p:cNvPr id="8" name="Group 9"/>
          <p:cNvGrpSpPr>
            <a:grpSpLocks/>
          </p:cNvGrpSpPr>
          <p:nvPr/>
        </p:nvGrpSpPr>
        <p:grpSpPr bwMode="auto">
          <a:xfrm>
            <a:off x="755650" y="3509963"/>
            <a:ext cx="2584450" cy="1954212"/>
            <a:chOff x="611560" y="3509392"/>
            <a:chExt cx="2583904" cy="1954967"/>
          </a:xfrm>
        </p:grpSpPr>
        <p:cxnSp>
          <p:nvCxnSpPr>
            <p:cNvPr id="9"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10"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11" name="Straight Connector 13"/>
          <p:cNvCxnSpPr/>
          <p:nvPr/>
        </p:nvCxnSpPr>
        <p:spPr>
          <a:xfrm>
            <a:off x="755650" y="4481513"/>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12" name="TextBox 17"/>
          <p:cNvSpPr txBox="1">
            <a:spLocks noChangeArrowheads="1"/>
          </p:cNvSpPr>
          <p:nvPr/>
        </p:nvSpPr>
        <p:spPr bwMode="auto">
          <a:xfrm>
            <a:off x="241300" y="4365625"/>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13" name="TextBox 18"/>
          <p:cNvSpPr txBox="1">
            <a:spLocks noChangeArrowheads="1"/>
          </p:cNvSpPr>
          <p:nvPr/>
        </p:nvSpPr>
        <p:spPr bwMode="auto">
          <a:xfrm>
            <a:off x="614363" y="5661025"/>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14" name="TextBox 19"/>
          <p:cNvSpPr txBox="1">
            <a:spLocks noChangeArrowheads="1"/>
          </p:cNvSpPr>
          <p:nvPr/>
        </p:nvSpPr>
        <p:spPr bwMode="auto">
          <a:xfrm>
            <a:off x="927100" y="5473700"/>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1 an</a:t>
            </a:r>
          </a:p>
        </p:txBody>
      </p:sp>
      <p:sp>
        <p:nvSpPr>
          <p:cNvPr id="15" name="TextBox 20"/>
          <p:cNvSpPr txBox="1">
            <a:spLocks noChangeArrowheads="1"/>
          </p:cNvSpPr>
          <p:nvPr/>
        </p:nvSpPr>
        <p:spPr bwMode="auto">
          <a:xfrm>
            <a:off x="2411413" y="5473700"/>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3 ans  …</a:t>
            </a:r>
          </a:p>
        </p:txBody>
      </p:sp>
      <p:sp>
        <p:nvSpPr>
          <p:cNvPr id="16" name="Freeform 14"/>
          <p:cNvSpPr/>
          <p:nvPr/>
        </p:nvSpPr>
        <p:spPr>
          <a:xfrm>
            <a:off x="762000" y="4471988"/>
            <a:ext cx="2370138" cy="503237"/>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2069 h 357656"/>
              <a:gd name="connsiteX1" fmla="*/ 230452 w 1968137"/>
              <a:gd name="connsiteY1" fmla="*/ 182855 h 357656"/>
              <a:gd name="connsiteX2" fmla="*/ 505097 w 1968137"/>
              <a:gd name="connsiteY2" fmla="*/ 149 h 357656"/>
              <a:gd name="connsiteX3" fmla="*/ 722811 w 1968137"/>
              <a:gd name="connsiteY3" fmla="*/ 217863 h 357656"/>
              <a:gd name="connsiteX4" fmla="*/ 1105988 w 1968137"/>
              <a:gd name="connsiteY4" fmla="*/ 61109 h 357656"/>
              <a:gd name="connsiteX5" fmla="*/ 1297577 w 1968137"/>
              <a:gd name="connsiteY5" fmla="*/ 243989 h 357656"/>
              <a:gd name="connsiteX6" fmla="*/ 1576251 w 1968137"/>
              <a:gd name="connsiteY6" fmla="*/ 165612 h 357656"/>
              <a:gd name="connsiteX7" fmla="*/ 1793965 w 1968137"/>
              <a:gd name="connsiteY7" fmla="*/ 348492 h 357656"/>
              <a:gd name="connsiteX8" fmla="*/ 1968137 w 1968137"/>
              <a:gd name="connsiteY8" fmla="*/ 313657 h 357656"/>
              <a:gd name="connsiteX0" fmla="*/ 0 w 1968137"/>
              <a:gd name="connsiteY0" fmla="*/ 61056 h 296643"/>
              <a:gd name="connsiteX1" fmla="*/ 230452 w 1968137"/>
              <a:gd name="connsiteY1" fmla="*/ 121842 h 296643"/>
              <a:gd name="connsiteX2" fmla="*/ 505097 w 1968137"/>
              <a:gd name="connsiteY2" fmla="*/ 88718 h 296643"/>
              <a:gd name="connsiteX3" fmla="*/ 722811 w 1968137"/>
              <a:gd name="connsiteY3" fmla="*/ 156850 h 296643"/>
              <a:gd name="connsiteX4" fmla="*/ 1105988 w 1968137"/>
              <a:gd name="connsiteY4" fmla="*/ 96 h 296643"/>
              <a:gd name="connsiteX5" fmla="*/ 1297577 w 1968137"/>
              <a:gd name="connsiteY5" fmla="*/ 182976 h 296643"/>
              <a:gd name="connsiteX6" fmla="*/ 1576251 w 1968137"/>
              <a:gd name="connsiteY6" fmla="*/ 104599 h 296643"/>
              <a:gd name="connsiteX7" fmla="*/ 1793965 w 1968137"/>
              <a:gd name="connsiteY7" fmla="*/ 287479 h 296643"/>
              <a:gd name="connsiteX8" fmla="*/ 1968137 w 1968137"/>
              <a:gd name="connsiteY8" fmla="*/ 252644 h 296643"/>
              <a:gd name="connsiteX0" fmla="*/ 0 w 1968137"/>
              <a:gd name="connsiteY0" fmla="*/ 61480 h 297067"/>
              <a:gd name="connsiteX1" fmla="*/ 230452 w 1968137"/>
              <a:gd name="connsiteY1" fmla="*/ 122266 h 297067"/>
              <a:gd name="connsiteX2" fmla="*/ 505097 w 1968137"/>
              <a:gd name="connsiteY2" fmla="*/ 89142 h 297067"/>
              <a:gd name="connsiteX3" fmla="*/ 714102 w 1968137"/>
              <a:gd name="connsiteY3" fmla="*/ 251297 h 297067"/>
              <a:gd name="connsiteX4" fmla="*/ 1105988 w 1968137"/>
              <a:gd name="connsiteY4" fmla="*/ 520 h 297067"/>
              <a:gd name="connsiteX5" fmla="*/ 1297577 w 1968137"/>
              <a:gd name="connsiteY5" fmla="*/ 183400 h 297067"/>
              <a:gd name="connsiteX6" fmla="*/ 1576251 w 1968137"/>
              <a:gd name="connsiteY6" fmla="*/ 105023 h 297067"/>
              <a:gd name="connsiteX7" fmla="*/ 1793965 w 1968137"/>
              <a:gd name="connsiteY7" fmla="*/ 287903 h 297067"/>
              <a:gd name="connsiteX8" fmla="*/ 1968137 w 1968137"/>
              <a:gd name="connsiteY8" fmla="*/ 253068 h 297067"/>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97577 w 1968137"/>
              <a:gd name="connsiteY5" fmla="*/ 12298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88869 w 1968137"/>
              <a:gd name="connsiteY5" fmla="*/ 17854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1301"/>
              <a:gd name="connsiteX1" fmla="*/ 230452 w 1968137"/>
              <a:gd name="connsiteY1" fmla="*/ 61851 h 231301"/>
              <a:gd name="connsiteX2" fmla="*/ 505097 w 1968137"/>
              <a:gd name="connsiteY2" fmla="*/ 28727 h 231301"/>
              <a:gd name="connsiteX3" fmla="*/ 714102 w 1968137"/>
              <a:gd name="connsiteY3" fmla="*/ 190882 h 231301"/>
              <a:gd name="connsiteX4" fmla="*/ 1097279 w 1968137"/>
              <a:gd name="connsiteY4" fmla="*/ 46950 h 231301"/>
              <a:gd name="connsiteX5" fmla="*/ 1288869 w 1968137"/>
              <a:gd name="connsiteY5" fmla="*/ 178545 h 231301"/>
              <a:gd name="connsiteX6" fmla="*/ 1558833 w 1968137"/>
              <a:gd name="connsiteY6" fmla="*/ 121537 h 231301"/>
              <a:gd name="connsiteX7" fmla="*/ 1793965 w 1968137"/>
              <a:gd name="connsiteY7" fmla="*/ 227488 h 231301"/>
              <a:gd name="connsiteX8" fmla="*/ 1968137 w 1968137"/>
              <a:gd name="connsiteY8" fmla="*/ 192653 h 231301"/>
              <a:gd name="connsiteX0" fmla="*/ 0 w 1968137"/>
              <a:gd name="connsiteY0" fmla="*/ 910 h 231146"/>
              <a:gd name="connsiteX1" fmla="*/ 230452 w 1968137"/>
              <a:gd name="connsiteY1" fmla="*/ 78791 h 231146"/>
              <a:gd name="connsiteX2" fmla="*/ 505097 w 1968137"/>
              <a:gd name="connsiteY2" fmla="*/ 28572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71153 w 1968137"/>
              <a:gd name="connsiteY4" fmla="*/ 132270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46793"/>
              <a:gd name="connsiteX1" fmla="*/ 230452 w 1968137"/>
              <a:gd name="connsiteY1" fmla="*/ 78791 h 246793"/>
              <a:gd name="connsiteX2" fmla="*/ 505097 w 1968137"/>
              <a:gd name="connsiteY2" fmla="*/ 49941 h 246793"/>
              <a:gd name="connsiteX3" fmla="*/ 714102 w 1968137"/>
              <a:gd name="connsiteY3" fmla="*/ 190727 h 246793"/>
              <a:gd name="connsiteX4" fmla="*/ 1071153 w 1968137"/>
              <a:gd name="connsiteY4" fmla="*/ 132270 h 246793"/>
              <a:gd name="connsiteX5" fmla="*/ 1314994 w 1968137"/>
              <a:gd name="connsiteY5" fmla="*/ 246771 h 246793"/>
              <a:gd name="connsiteX6" fmla="*/ 1558833 w 1968137"/>
              <a:gd name="connsiteY6" fmla="*/ 121382 h 246793"/>
              <a:gd name="connsiteX7" fmla="*/ 1793965 w 1968137"/>
              <a:gd name="connsiteY7" fmla="*/ 227333 h 246793"/>
              <a:gd name="connsiteX8" fmla="*/ 1968137 w 1968137"/>
              <a:gd name="connsiteY8" fmla="*/ 192498 h 246793"/>
              <a:gd name="connsiteX0" fmla="*/ 0 w 1968137"/>
              <a:gd name="connsiteY0" fmla="*/ 910 h 246890"/>
              <a:gd name="connsiteX1" fmla="*/ 230452 w 1968137"/>
              <a:gd name="connsiteY1" fmla="*/ 78791 h 246890"/>
              <a:gd name="connsiteX2" fmla="*/ 505097 w 1968137"/>
              <a:gd name="connsiteY2" fmla="*/ 49941 h 246890"/>
              <a:gd name="connsiteX3" fmla="*/ 714102 w 1968137"/>
              <a:gd name="connsiteY3" fmla="*/ 190727 h 246890"/>
              <a:gd name="connsiteX4" fmla="*/ 1071153 w 1968137"/>
              <a:gd name="connsiteY4" fmla="*/ 132270 h 246890"/>
              <a:gd name="connsiteX5" fmla="*/ 1314994 w 1968137"/>
              <a:gd name="connsiteY5" fmla="*/ 246771 h 246890"/>
              <a:gd name="connsiteX6" fmla="*/ 1558833 w 1968137"/>
              <a:gd name="connsiteY6" fmla="*/ 155573 h 246890"/>
              <a:gd name="connsiteX7" fmla="*/ 1793965 w 1968137"/>
              <a:gd name="connsiteY7" fmla="*/ 227333 h 246890"/>
              <a:gd name="connsiteX8" fmla="*/ 1968137 w 1968137"/>
              <a:gd name="connsiteY8" fmla="*/ 192498 h 246890"/>
              <a:gd name="connsiteX0" fmla="*/ 0 w 1968137"/>
              <a:gd name="connsiteY0" fmla="*/ 910 h 246888"/>
              <a:gd name="connsiteX1" fmla="*/ 230452 w 1968137"/>
              <a:gd name="connsiteY1" fmla="*/ 78791 h 246888"/>
              <a:gd name="connsiteX2" fmla="*/ 50509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 name="connsiteX0" fmla="*/ 0 w 1968137"/>
              <a:gd name="connsiteY0" fmla="*/ 910 h 246888"/>
              <a:gd name="connsiteX1" fmla="*/ 230452 w 1968137"/>
              <a:gd name="connsiteY1" fmla="*/ 78791 h 246888"/>
              <a:gd name="connsiteX2" fmla="*/ 44413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137" h="246888">
                <a:moveTo>
                  <a:pt x="0" y="910"/>
                </a:moveTo>
                <a:cubicBezTo>
                  <a:pt x="36957" y="-11040"/>
                  <a:pt x="146269" y="99111"/>
                  <a:pt x="230452" y="78791"/>
                </a:cubicBezTo>
                <a:cubicBezTo>
                  <a:pt x="314635" y="58471"/>
                  <a:pt x="363529" y="31285"/>
                  <a:pt x="444137" y="49941"/>
                </a:cubicBezTo>
                <a:cubicBezTo>
                  <a:pt x="524745" y="68597"/>
                  <a:pt x="609599" y="177006"/>
                  <a:pt x="714102" y="190727"/>
                </a:cubicBezTo>
                <a:cubicBezTo>
                  <a:pt x="818605" y="204448"/>
                  <a:pt x="971004" y="122929"/>
                  <a:pt x="1071153" y="132270"/>
                </a:cubicBezTo>
                <a:cubicBezTo>
                  <a:pt x="1171302" y="141611"/>
                  <a:pt x="1233714" y="242887"/>
                  <a:pt x="1314994" y="246771"/>
                </a:cubicBezTo>
                <a:cubicBezTo>
                  <a:pt x="1396274" y="250655"/>
                  <a:pt x="1479005" y="156676"/>
                  <a:pt x="1558833" y="155573"/>
                </a:cubicBezTo>
                <a:cubicBezTo>
                  <a:pt x="1638661" y="154470"/>
                  <a:pt x="1725748" y="234000"/>
                  <a:pt x="1793965" y="240154"/>
                </a:cubicBezTo>
                <a:cubicBezTo>
                  <a:pt x="1862182" y="246308"/>
                  <a:pt x="1913708" y="222252"/>
                  <a:pt x="1968137" y="192498"/>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DE6225">
                  <a:lumMod val="75000"/>
                </a:srgbClr>
              </a:solidFill>
              <a:effectLst/>
              <a:uLnTx/>
              <a:uFillTx/>
              <a:latin typeface="Helvetica"/>
              <a:ea typeface="+mn-ea"/>
              <a:cs typeface="+mn-cs"/>
            </a:endParaRPr>
          </a:p>
        </p:txBody>
      </p:sp>
      <p:sp>
        <p:nvSpPr>
          <p:cNvPr id="17" name="Oval 15"/>
          <p:cNvSpPr/>
          <p:nvPr/>
        </p:nvSpPr>
        <p:spPr>
          <a:xfrm>
            <a:off x="3078163" y="4816475"/>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18" name="TextBox 23"/>
          <p:cNvSpPr txBox="1">
            <a:spLocks noChangeArrowheads="1"/>
          </p:cNvSpPr>
          <p:nvPr/>
        </p:nvSpPr>
        <p:spPr bwMode="auto">
          <a:xfrm>
            <a:off x="2987675" y="4581525"/>
            <a:ext cx="4475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81 %</a:t>
            </a:r>
          </a:p>
        </p:txBody>
      </p:sp>
      <p:grpSp>
        <p:nvGrpSpPr>
          <p:cNvPr id="19" name="Group 24"/>
          <p:cNvGrpSpPr>
            <a:grpSpLocks/>
          </p:cNvGrpSpPr>
          <p:nvPr/>
        </p:nvGrpSpPr>
        <p:grpSpPr bwMode="auto">
          <a:xfrm>
            <a:off x="5087938" y="3494088"/>
            <a:ext cx="2584450" cy="1955800"/>
            <a:chOff x="611560" y="3509392"/>
            <a:chExt cx="2583904" cy="1954967"/>
          </a:xfrm>
        </p:grpSpPr>
        <p:cxnSp>
          <p:nvCxnSpPr>
            <p:cNvPr id="20" name="Straight Arrow Connector 25"/>
            <p:cNvCxnSpPr/>
            <p:nvPr/>
          </p:nvCxnSpPr>
          <p:spPr>
            <a:xfrm flipV="1">
              <a:off x="611560" y="3509392"/>
              <a:ext cx="0" cy="1943859"/>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21" name="Straight Arrow Connector 26"/>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sp>
        <p:nvSpPr>
          <p:cNvPr id="22" name="TextBox 27"/>
          <p:cNvSpPr txBox="1">
            <a:spLocks noChangeArrowheads="1"/>
          </p:cNvSpPr>
          <p:nvPr/>
        </p:nvSpPr>
        <p:spPr bwMode="auto">
          <a:xfrm>
            <a:off x="4503555" y="3308945"/>
            <a:ext cx="280076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l’instrument financier</a:t>
            </a:r>
          </a:p>
        </p:txBody>
      </p:sp>
      <p:cxnSp>
        <p:nvCxnSpPr>
          <p:cNvPr id="23" name="Straight Connector 28"/>
          <p:cNvCxnSpPr/>
          <p:nvPr/>
        </p:nvCxnSpPr>
        <p:spPr>
          <a:xfrm>
            <a:off x="5087938" y="4467225"/>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24" name="TextBox 29"/>
          <p:cNvSpPr txBox="1">
            <a:spLocks noChangeArrowheads="1"/>
          </p:cNvSpPr>
          <p:nvPr/>
        </p:nvSpPr>
        <p:spPr bwMode="auto">
          <a:xfrm>
            <a:off x="4573588" y="4351338"/>
            <a:ext cx="4794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a:solidFill>
                  <a:srgbClr val="CD0920"/>
                </a:solidFill>
                <a:latin typeface="Arial" pitchFamily="34" charset="0"/>
                <a:cs typeface="Arial" pitchFamily="34" charset="0"/>
              </a:rPr>
              <a:t>100%</a:t>
            </a:r>
          </a:p>
        </p:txBody>
      </p:sp>
      <p:sp>
        <p:nvSpPr>
          <p:cNvPr id="25" name="TextBox 30"/>
          <p:cNvSpPr txBox="1">
            <a:spLocks noChangeArrowheads="1"/>
          </p:cNvSpPr>
          <p:nvPr/>
        </p:nvSpPr>
        <p:spPr bwMode="auto">
          <a:xfrm>
            <a:off x="4948238" y="5646738"/>
            <a:ext cx="289694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26" name="Freeform 33"/>
          <p:cNvSpPr/>
          <p:nvPr/>
        </p:nvSpPr>
        <p:spPr>
          <a:xfrm flipV="1">
            <a:off x="5103813" y="3933055"/>
            <a:ext cx="2365375" cy="545282"/>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69936">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73591" y="233808"/>
                  <a:pt x="950517" y="255224"/>
                </a:cubicBezTo>
                <a:cubicBezTo>
                  <a:pt x="1027443" y="276640"/>
                  <a:pt x="1087333" y="518181"/>
                  <a:pt x="1166948" y="541204"/>
                </a:cubicBezTo>
                <a:cubicBezTo>
                  <a:pt x="1246563" y="564227"/>
                  <a:pt x="1358538" y="388621"/>
                  <a:pt x="1428206" y="393364"/>
                </a:cubicBezTo>
                <a:cubicBezTo>
                  <a:pt x="1497875" y="398107"/>
                  <a:pt x="1531476" y="577905"/>
                  <a:pt x="1584959" y="569661"/>
                </a:cubicBezTo>
                <a:cubicBezTo>
                  <a:pt x="1638442" y="561418"/>
                  <a:pt x="1685243" y="406751"/>
                  <a:pt x="1749106" y="343903"/>
                </a:cubicBezTo>
                <a:cubicBezTo>
                  <a:pt x="1812969" y="281055"/>
                  <a:pt x="1932440" y="557022"/>
                  <a:pt x="1967494" y="521927"/>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CDCECC"/>
              </a:solidFill>
              <a:effectLst/>
              <a:uLnTx/>
              <a:uFillTx/>
              <a:latin typeface="Helvetica"/>
              <a:ea typeface="+mn-ea"/>
              <a:cs typeface="+mn-cs"/>
            </a:endParaRPr>
          </a:p>
        </p:txBody>
      </p:sp>
      <p:sp>
        <p:nvSpPr>
          <p:cNvPr id="27" name="Oval 34"/>
          <p:cNvSpPr/>
          <p:nvPr/>
        </p:nvSpPr>
        <p:spPr>
          <a:xfrm>
            <a:off x="7415213" y="3897114"/>
            <a:ext cx="109537"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28" name="TextBox 35"/>
          <p:cNvSpPr txBox="1">
            <a:spLocks noChangeArrowheads="1"/>
          </p:cNvSpPr>
          <p:nvPr/>
        </p:nvSpPr>
        <p:spPr bwMode="auto">
          <a:xfrm>
            <a:off x="7370763" y="3666926"/>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120 %</a:t>
            </a:r>
          </a:p>
        </p:txBody>
      </p:sp>
      <p:sp>
        <p:nvSpPr>
          <p:cNvPr id="29" name="TextBox 37"/>
          <p:cNvSpPr txBox="1">
            <a:spLocks noChangeArrowheads="1"/>
          </p:cNvSpPr>
          <p:nvPr/>
        </p:nvSpPr>
        <p:spPr bwMode="auto">
          <a:xfrm>
            <a:off x="1677988" y="5473700"/>
            <a:ext cx="4667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2 ans</a:t>
            </a:r>
          </a:p>
        </p:txBody>
      </p:sp>
      <p:sp>
        <p:nvSpPr>
          <p:cNvPr id="30" name="TextBox 39"/>
          <p:cNvSpPr txBox="1">
            <a:spLocks noChangeArrowheads="1"/>
          </p:cNvSpPr>
          <p:nvPr/>
        </p:nvSpPr>
        <p:spPr bwMode="auto">
          <a:xfrm>
            <a:off x="5240338" y="5443538"/>
            <a:ext cx="4095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1 an</a:t>
            </a:r>
          </a:p>
        </p:txBody>
      </p:sp>
      <p:sp>
        <p:nvSpPr>
          <p:cNvPr id="31" name="TextBox 40"/>
          <p:cNvSpPr txBox="1">
            <a:spLocks noChangeArrowheads="1"/>
          </p:cNvSpPr>
          <p:nvPr/>
        </p:nvSpPr>
        <p:spPr bwMode="auto">
          <a:xfrm>
            <a:off x="6815138" y="5443538"/>
            <a:ext cx="6461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3 ans  …</a:t>
            </a:r>
          </a:p>
        </p:txBody>
      </p:sp>
      <p:sp>
        <p:nvSpPr>
          <p:cNvPr id="32" name="TextBox 42"/>
          <p:cNvSpPr txBox="1">
            <a:spLocks noChangeArrowheads="1"/>
          </p:cNvSpPr>
          <p:nvPr/>
        </p:nvSpPr>
        <p:spPr bwMode="auto">
          <a:xfrm>
            <a:off x="6056313" y="5443538"/>
            <a:ext cx="4667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2 ans</a:t>
            </a:r>
          </a:p>
        </p:txBody>
      </p:sp>
      <p:sp>
        <p:nvSpPr>
          <p:cNvPr id="33" name="TextBox 20"/>
          <p:cNvSpPr txBox="1">
            <a:spLocks noChangeArrowheads="1"/>
          </p:cNvSpPr>
          <p:nvPr/>
        </p:nvSpPr>
        <p:spPr bwMode="auto">
          <a:xfrm>
            <a:off x="3016250" y="5473700"/>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4 ans  …</a:t>
            </a:r>
          </a:p>
        </p:txBody>
      </p:sp>
      <p:sp>
        <p:nvSpPr>
          <p:cNvPr id="34" name="TextBox 20"/>
          <p:cNvSpPr txBox="1">
            <a:spLocks noChangeArrowheads="1"/>
          </p:cNvSpPr>
          <p:nvPr/>
        </p:nvSpPr>
        <p:spPr bwMode="auto">
          <a:xfrm>
            <a:off x="7380288" y="5445125"/>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4 ans  …</a:t>
            </a:r>
          </a:p>
        </p:txBody>
      </p:sp>
      <p:sp>
        <p:nvSpPr>
          <p:cNvPr id="35" name="TextBox 27"/>
          <p:cNvSpPr txBox="1">
            <a:spLocks noChangeArrowheads="1"/>
          </p:cNvSpPr>
          <p:nvPr/>
        </p:nvSpPr>
        <p:spPr bwMode="auto">
          <a:xfrm>
            <a:off x="440313" y="3356992"/>
            <a:ext cx="27943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l’instrument financier</a:t>
            </a:r>
          </a:p>
        </p:txBody>
      </p:sp>
      <p:pic>
        <p:nvPicPr>
          <p:cNvPr id="36" name="Image 35"/>
          <p:cNvPicPr>
            <a:picLocks noChangeAspect="1"/>
          </p:cNvPicPr>
          <p:nvPr/>
        </p:nvPicPr>
        <p:blipFill>
          <a:blip r:embed="rId2"/>
          <a:stretch>
            <a:fillRect/>
          </a:stretch>
        </p:blipFill>
        <p:spPr>
          <a:xfrm>
            <a:off x="7547524" y="6370638"/>
            <a:ext cx="1504950" cy="523875"/>
          </a:xfrm>
          <a:prstGeom prst="rect">
            <a:avLst/>
          </a:prstGeom>
        </p:spPr>
      </p:pic>
      <p:pic>
        <p:nvPicPr>
          <p:cNvPr id="38" name="Image 37"/>
          <p:cNvPicPr>
            <a:picLocks noChangeAspect="1"/>
          </p:cNvPicPr>
          <p:nvPr/>
        </p:nvPicPr>
        <p:blipFill>
          <a:blip r:embed="rId3"/>
          <a:stretch>
            <a:fillRect/>
          </a:stretch>
        </p:blipFill>
        <p:spPr>
          <a:xfrm>
            <a:off x="2513258" y="6651677"/>
            <a:ext cx="3943350" cy="171450"/>
          </a:xfrm>
          <a:prstGeom prst="rect">
            <a:avLst/>
          </a:prstGeom>
        </p:spPr>
      </p:pic>
      <p:sp>
        <p:nvSpPr>
          <p:cNvPr id="39"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r>
              <a:rPr lang="fr-FR" altLang="fr-FR" sz="1000" dirty="0">
                <a:solidFill>
                  <a:srgbClr val="979797"/>
                </a:solidFill>
                <a:cs typeface="Arial" pitchFamily="34" charset="0"/>
              </a:rPr>
              <a:t>25</a:t>
            </a:r>
          </a:p>
        </p:txBody>
      </p:sp>
    </p:spTree>
    <p:extLst>
      <p:ext uri="{BB962C8B-B14F-4D97-AF65-F5344CB8AC3E}">
        <p14:creationId xmlns:p14="http://schemas.microsoft.com/office/powerpoint/2010/main" val="2917998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FAFC3703-4C20-4DCF-96BA-18571F9A330F}" type="slidenum">
              <a:rPr lang="fr-FR" altLang="fr-FR" sz="1000" smtClean="0">
                <a:solidFill>
                  <a:srgbClr val="979797"/>
                </a:solidFill>
                <a:cs typeface="Arial" pitchFamily="34" charset="0"/>
              </a:rPr>
              <a:pPr eaLnBrk="1" hangingPunct="1">
                <a:spcBef>
                  <a:spcPct val="0"/>
                </a:spcBef>
                <a:buClrTx/>
                <a:buSzTx/>
                <a:buFontTx/>
                <a:buNone/>
              </a:pPr>
              <a:t>26</a:t>
            </a:fld>
            <a:endParaRPr lang="fr-FR" altLang="fr-FR" sz="1000" dirty="0">
              <a:solidFill>
                <a:srgbClr val="979797"/>
              </a:solidFill>
              <a:cs typeface="Arial" pitchFamily="34" charset="0"/>
            </a:endParaRPr>
          </a:p>
        </p:txBody>
      </p:sp>
      <p:sp>
        <p:nvSpPr>
          <p:cNvPr id="5" name="Titre 1"/>
          <p:cNvSpPr txBox="1">
            <a:spLocks/>
          </p:cNvSpPr>
          <p:nvPr/>
        </p:nvSpPr>
        <p:spPr>
          <a:xfrm>
            <a:off x="-8626"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Comportement de la valeur de marché de l’instrument financier avant l’échéance </a:t>
            </a:r>
            <a:r>
              <a:rPr kumimoji="0" lang="fr-FR" sz="2800" b="0" i="0" u="none" strike="noStrike" kern="1200" cap="all" spc="0" normalizeH="0" baseline="30000" noProof="0">
                <a:ln>
                  <a:noFill/>
                </a:ln>
                <a:solidFill>
                  <a:srgbClr val="C00000"/>
                </a:solidFill>
                <a:effectLst/>
                <a:uLnTx/>
                <a:uFillTx/>
                <a:latin typeface="Franklin Gothic Medium"/>
              </a:rPr>
              <a:t>(3/3)</a:t>
            </a:r>
            <a:endParaRPr kumimoji="0" lang="fr-FR" sz="2800" b="0" i="0" u="none" strike="noStrike" kern="1200" cap="all" spc="0" normalizeH="0" baseline="30000" noProof="0" dirty="0">
              <a:ln>
                <a:noFill/>
              </a:ln>
              <a:solidFill>
                <a:srgbClr val="C00000"/>
              </a:solidFill>
              <a:effectLst/>
              <a:uLnTx/>
              <a:uFillTx/>
              <a:latin typeface="Franklin Gothic Medium"/>
            </a:endParaRPr>
          </a:p>
        </p:txBody>
      </p:sp>
      <p:sp>
        <p:nvSpPr>
          <p:cNvPr id="6"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Exemple si l’investisseur désinvestit ses titres au bout de 8 ans :</a:t>
            </a:r>
          </a:p>
        </p:txBody>
      </p:sp>
      <p:sp>
        <p:nvSpPr>
          <p:cNvPr id="7" name="Rectangle 1"/>
          <p:cNvSpPr>
            <a:spLocks noChangeArrowheads="1"/>
          </p:cNvSpPr>
          <p:nvPr/>
        </p:nvSpPr>
        <p:spPr bwMode="auto">
          <a:xfrm>
            <a:off x="112713" y="5477162"/>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1000" i="1" dirty="0">
                <a:latin typeface="Arial" pitchFamily="34" charset="0"/>
                <a:cs typeface="Arial" pitchFamily="34" charset="0"/>
              </a:rPr>
              <a:t>Les données chiffrées utilisées dans ces scenarii n’ont qu’une valeur indicative et informative, l’objectif étant de décrire le mécanisme de l’instrument financier Nymphéa Avril 2030. Elles ne préjugent en rien de résultats futurs.</a:t>
            </a:r>
          </a:p>
        </p:txBody>
      </p:sp>
      <p:sp>
        <p:nvSpPr>
          <p:cNvPr id="8" name="TextBox 27"/>
          <p:cNvSpPr txBox="1">
            <a:spLocks noChangeArrowheads="1"/>
          </p:cNvSpPr>
          <p:nvPr/>
        </p:nvSpPr>
        <p:spPr bwMode="auto">
          <a:xfrm>
            <a:off x="131576" y="5878188"/>
            <a:ext cx="855522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 </a:t>
            </a:r>
            <a:r>
              <a:rPr lang="fr-FR" sz="900" i="1" dirty="0">
                <a:solidFill>
                  <a:srgbClr val="CD0920"/>
                </a:solidFill>
                <a:latin typeface="Arial" pitchFamily="34" charset="0"/>
                <a:cs typeface="Arial" pitchFamily="34" charset="0"/>
              </a:rPr>
              <a:t>hors frais applicables au cadre d'investissement (notamment hors droits de garde dans le cadre d'un compte-titres ordinaire)</a:t>
            </a:r>
            <a:r>
              <a:rPr lang="fr-FR" altLang="fr-FR" sz="900" i="1" dirty="0">
                <a:solidFill>
                  <a:srgbClr val="CD0920"/>
                </a:solidFill>
                <a:latin typeface="Arial" pitchFamily="34" charset="0"/>
                <a:cs typeface="Arial" pitchFamily="34" charset="0"/>
              </a:rPr>
              <a:t> et le cas échéant ceux liés aux garanties de prévoyance, notamment dans le cadre d’un contrat d’assurance vie, de capitalisation ou d’un compte-titres, et hors fiscalité et prélèvements sociaux applicables.</a:t>
            </a:r>
          </a:p>
        </p:txBody>
      </p:sp>
      <p:sp>
        <p:nvSpPr>
          <p:cNvPr id="9" name="ZoneTexte 3"/>
          <p:cNvSpPr txBox="1"/>
          <p:nvPr/>
        </p:nvSpPr>
        <p:spPr>
          <a:xfrm>
            <a:off x="4712316" y="1845668"/>
            <a:ext cx="4312104" cy="35083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favorable : simulation d’une revente au bout de 8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Le remboursement automatique anticipé n’est pas activé en année 5. En année 8, l’indice </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Euronext</a:t>
            </a:r>
            <a:r>
              <a:rPr kumimoji="0" lang="fr-FR" sz="1100" b="0" i="0" u="none" strike="noStrike" kern="0" cap="none" spc="0" normalizeH="0" baseline="30000" noProof="0" dirty="0">
                <a:ln>
                  <a:noFill/>
                </a:ln>
                <a:solidFill>
                  <a:srgbClr val="4F504F"/>
                </a:solidFill>
                <a:effectLst/>
                <a:uLnTx/>
                <a:uFillTx/>
                <a:latin typeface="Arial" pitchFamily="34" charset="0"/>
                <a:cs typeface="Calibri" panose="020F0502020204030204"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Climate Objective 50 Euro EWD5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est en hausse de 30 % par rapport au Niveau Initial,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121</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du montant investi initialement.</a:t>
            </a:r>
          </a:p>
        </p:txBody>
      </p:sp>
      <p:grpSp>
        <p:nvGrpSpPr>
          <p:cNvPr id="10" name="Group 9"/>
          <p:cNvGrpSpPr>
            <a:grpSpLocks/>
          </p:cNvGrpSpPr>
          <p:nvPr/>
        </p:nvGrpSpPr>
        <p:grpSpPr bwMode="auto">
          <a:xfrm>
            <a:off x="5381623" y="3415858"/>
            <a:ext cx="2584450" cy="1440185"/>
            <a:chOff x="611560" y="3509392"/>
            <a:chExt cx="2583904" cy="1954967"/>
          </a:xfrm>
        </p:grpSpPr>
        <p:cxnSp>
          <p:nvCxnSpPr>
            <p:cNvPr id="11"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12"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13" name="Straight Connector 13"/>
          <p:cNvCxnSpPr/>
          <p:nvPr/>
        </p:nvCxnSpPr>
        <p:spPr>
          <a:xfrm>
            <a:off x="5381425" y="4387408"/>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14" name="TextBox 17"/>
          <p:cNvSpPr txBox="1">
            <a:spLocks noChangeArrowheads="1"/>
          </p:cNvSpPr>
          <p:nvPr/>
        </p:nvSpPr>
        <p:spPr bwMode="auto">
          <a:xfrm>
            <a:off x="4926542" y="4290838"/>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15" name="TextBox 19"/>
          <p:cNvSpPr txBox="1">
            <a:spLocks noChangeArrowheads="1"/>
          </p:cNvSpPr>
          <p:nvPr/>
        </p:nvSpPr>
        <p:spPr bwMode="auto">
          <a:xfrm>
            <a:off x="5292634" y="4898651"/>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1 an</a:t>
            </a:r>
          </a:p>
        </p:txBody>
      </p:sp>
      <p:sp>
        <p:nvSpPr>
          <p:cNvPr id="16" name="Oval 15"/>
          <p:cNvSpPr/>
          <p:nvPr/>
        </p:nvSpPr>
        <p:spPr>
          <a:xfrm>
            <a:off x="7704153" y="3775301"/>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17" name="TextBox 23"/>
          <p:cNvSpPr txBox="1">
            <a:spLocks noChangeArrowheads="1"/>
          </p:cNvSpPr>
          <p:nvPr/>
        </p:nvSpPr>
        <p:spPr bwMode="auto">
          <a:xfrm>
            <a:off x="7782127" y="3694935"/>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121 %</a:t>
            </a:r>
          </a:p>
        </p:txBody>
      </p:sp>
      <p:sp>
        <p:nvSpPr>
          <p:cNvPr id="18" name="TextBox 37"/>
          <p:cNvSpPr txBox="1">
            <a:spLocks noChangeArrowheads="1"/>
          </p:cNvSpPr>
          <p:nvPr/>
        </p:nvSpPr>
        <p:spPr bwMode="auto">
          <a:xfrm>
            <a:off x="6454392" y="4898651"/>
            <a:ext cx="4667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5 ans</a:t>
            </a:r>
          </a:p>
        </p:txBody>
      </p:sp>
      <p:sp>
        <p:nvSpPr>
          <p:cNvPr id="19" name="TextBox 20"/>
          <p:cNvSpPr txBox="1">
            <a:spLocks noChangeArrowheads="1"/>
          </p:cNvSpPr>
          <p:nvPr/>
        </p:nvSpPr>
        <p:spPr bwMode="auto">
          <a:xfrm>
            <a:off x="7381784" y="4898651"/>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8 ans  …</a:t>
            </a:r>
          </a:p>
        </p:txBody>
      </p:sp>
      <p:sp>
        <p:nvSpPr>
          <p:cNvPr id="20" name="Freeform 33"/>
          <p:cNvSpPr/>
          <p:nvPr/>
        </p:nvSpPr>
        <p:spPr>
          <a:xfrm flipV="1">
            <a:off x="5392314" y="3881918"/>
            <a:ext cx="2365375" cy="502314"/>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 name="connsiteX0" fmla="*/ 0 w 1967494"/>
              <a:gd name="connsiteY0" fmla="*/ 983 h 569967"/>
              <a:gd name="connsiteX1" fmla="*/ 251231 w 1967494"/>
              <a:gd name="connsiteY1" fmla="*/ 212268 h 569967"/>
              <a:gd name="connsiteX2" fmla="*/ 487680 w 1967494"/>
              <a:gd name="connsiteY2" fmla="*/ 96264 h 569967"/>
              <a:gd name="connsiteX3" fmla="*/ 705394 w 1967494"/>
              <a:gd name="connsiteY3" fmla="*/ 412706 h 569967"/>
              <a:gd name="connsiteX4" fmla="*/ 950517 w 1967494"/>
              <a:gd name="connsiteY4" fmla="*/ 255224 h 569967"/>
              <a:gd name="connsiteX5" fmla="*/ 1189996 w 1967494"/>
              <a:gd name="connsiteY5" fmla="*/ 425356 h 569967"/>
              <a:gd name="connsiteX6" fmla="*/ 1428206 w 1967494"/>
              <a:gd name="connsiteY6" fmla="*/ 393364 h 569967"/>
              <a:gd name="connsiteX7" fmla="*/ 1584959 w 1967494"/>
              <a:gd name="connsiteY7" fmla="*/ 569661 h 569967"/>
              <a:gd name="connsiteX8" fmla="*/ 1749106 w 1967494"/>
              <a:gd name="connsiteY8" fmla="*/ 343903 h 569967"/>
              <a:gd name="connsiteX9" fmla="*/ 1967494 w 1967494"/>
              <a:gd name="connsiteY9" fmla="*/ 521927 h 569967"/>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428206 w 1967494"/>
              <a:gd name="connsiteY6" fmla="*/ 393364 h 525025"/>
              <a:gd name="connsiteX7" fmla="*/ 1584959 w 1967494"/>
              <a:gd name="connsiteY7" fmla="*/ 511737 h 525025"/>
              <a:gd name="connsiteX8" fmla="*/ 1749106 w 1967494"/>
              <a:gd name="connsiteY8" fmla="*/ 343903 h 525025"/>
              <a:gd name="connsiteX9" fmla="*/ 1967494 w 1967494"/>
              <a:gd name="connsiteY9" fmla="*/ 521927 h 525025"/>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374427 w 1967494"/>
              <a:gd name="connsiteY6" fmla="*/ 345095 h 525025"/>
              <a:gd name="connsiteX7" fmla="*/ 1584959 w 1967494"/>
              <a:gd name="connsiteY7" fmla="*/ 511737 h 525025"/>
              <a:gd name="connsiteX8" fmla="*/ 1749106 w 1967494"/>
              <a:gd name="connsiteY8" fmla="*/ 343903 h 525025"/>
              <a:gd name="connsiteX9" fmla="*/ 1967494 w 1967494"/>
              <a:gd name="connsiteY9" fmla="*/ 521927 h 52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25025">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69750" y="253116"/>
                  <a:pt x="950517" y="255224"/>
                </a:cubicBezTo>
                <a:cubicBezTo>
                  <a:pt x="1031284" y="257332"/>
                  <a:pt x="1119344" y="410378"/>
                  <a:pt x="1189996" y="425356"/>
                </a:cubicBezTo>
                <a:cubicBezTo>
                  <a:pt x="1260648" y="440334"/>
                  <a:pt x="1308600" y="330698"/>
                  <a:pt x="1374427" y="345095"/>
                </a:cubicBezTo>
                <a:cubicBezTo>
                  <a:pt x="1440254" y="359492"/>
                  <a:pt x="1522513" y="511936"/>
                  <a:pt x="1584959" y="511737"/>
                </a:cubicBezTo>
                <a:cubicBezTo>
                  <a:pt x="1647405" y="511538"/>
                  <a:pt x="1685243" y="406751"/>
                  <a:pt x="1749106" y="343903"/>
                </a:cubicBezTo>
                <a:cubicBezTo>
                  <a:pt x="1812969" y="281055"/>
                  <a:pt x="1932440" y="557022"/>
                  <a:pt x="1967494" y="521927"/>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CDCECC"/>
              </a:solidFill>
              <a:effectLst/>
              <a:uLnTx/>
              <a:uFillTx/>
              <a:latin typeface="Helvetica"/>
              <a:ea typeface="+mn-ea"/>
              <a:cs typeface="+mn-cs"/>
            </a:endParaRPr>
          </a:p>
        </p:txBody>
      </p:sp>
      <p:sp>
        <p:nvSpPr>
          <p:cNvPr id="21" name="TextBox 27"/>
          <p:cNvSpPr txBox="1">
            <a:spLocks noChangeArrowheads="1"/>
          </p:cNvSpPr>
          <p:nvPr/>
        </p:nvSpPr>
        <p:spPr bwMode="auto">
          <a:xfrm>
            <a:off x="4880221" y="3171383"/>
            <a:ext cx="23326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de l’instrument financier</a:t>
            </a:r>
          </a:p>
        </p:txBody>
      </p:sp>
      <p:sp>
        <p:nvSpPr>
          <p:cNvPr id="22" name="TextBox 18"/>
          <p:cNvSpPr txBox="1">
            <a:spLocks noChangeArrowheads="1"/>
          </p:cNvSpPr>
          <p:nvPr/>
        </p:nvSpPr>
        <p:spPr bwMode="auto">
          <a:xfrm>
            <a:off x="808481" y="5176732"/>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23" name="ZoneTexte 3"/>
          <p:cNvSpPr txBox="1"/>
          <p:nvPr/>
        </p:nvSpPr>
        <p:spPr>
          <a:xfrm>
            <a:off x="131942" y="1845669"/>
            <a:ext cx="4312104" cy="35083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défavorable : simulation d’une revente au bout de 8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Le remboursement automatique anticipé n’est pas activé en année 5. En année 8, l’indice </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Euronext</a:t>
            </a:r>
            <a:r>
              <a:rPr kumimoji="0" lang="fr-FR" sz="1100" b="0" i="0" u="none" strike="noStrike" kern="0" cap="none" spc="0" normalizeH="0" baseline="30000" noProof="0" dirty="0">
                <a:ln>
                  <a:noFill/>
                </a:ln>
                <a:solidFill>
                  <a:srgbClr val="4F504F"/>
                </a:solidFill>
                <a:effectLst/>
                <a:uLnTx/>
                <a:uFillTx/>
                <a:latin typeface="Arial" pitchFamily="34" charset="0"/>
                <a:cs typeface="Calibri" panose="020F0502020204030204"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Climate Objective 50 Euro EWD5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est en baisse de 50 % par rapport au Niveau Initial, les taux augmentent de +2 % et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88</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du montant investi initialement.</a:t>
            </a:r>
          </a:p>
        </p:txBody>
      </p:sp>
      <p:grpSp>
        <p:nvGrpSpPr>
          <p:cNvPr id="24" name="Group 9"/>
          <p:cNvGrpSpPr>
            <a:grpSpLocks/>
          </p:cNvGrpSpPr>
          <p:nvPr/>
        </p:nvGrpSpPr>
        <p:grpSpPr bwMode="auto">
          <a:xfrm>
            <a:off x="544921" y="3541897"/>
            <a:ext cx="2584450" cy="1567228"/>
            <a:chOff x="611560" y="3509392"/>
            <a:chExt cx="2583904" cy="1954967"/>
          </a:xfrm>
        </p:grpSpPr>
        <p:cxnSp>
          <p:nvCxnSpPr>
            <p:cNvPr id="25"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26"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27" name="Straight Connector 13"/>
          <p:cNvCxnSpPr/>
          <p:nvPr/>
        </p:nvCxnSpPr>
        <p:spPr>
          <a:xfrm>
            <a:off x="566247" y="4302973"/>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28" name="TextBox 17"/>
          <p:cNvSpPr txBox="1">
            <a:spLocks noChangeArrowheads="1"/>
          </p:cNvSpPr>
          <p:nvPr/>
        </p:nvSpPr>
        <p:spPr bwMode="auto">
          <a:xfrm>
            <a:off x="107504" y="4195659"/>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29" name="Freeform 14"/>
          <p:cNvSpPr/>
          <p:nvPr/>
        </p:nvSpPr>
        <p:spPr>
          <a:xfrm>
            <a:off x="543126" y="4311885"/>
            <a:ext cx="2370138" cy="384809"/>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2069 h 357656"/>
              <a:gd name="connsiteX1" fmla="*/ 230452 w 1968137"/>
              <a:gd name="connsiteY1" fmla="*/ 182855 h 357656"/>
              <a:gd name="connsiteX2" fmla="*/ 505097 w 1968137"/>
              <a:gd name="connsiteY2" fmla="*/ 149 h 357656"/>
              <a:gd name="connsiteX3" fmla="*/ 722811 w 1968137"/>
              <a:gd name="connsiteY3" fmla="*/ 217863 h 357656"/>
              <a:gd name="connsiteX4" fmla="*/ 1105988 w 1968137"/>
              <a:gd name="connsiteY4" fmla="*/ 61109 h 357656"/>
              <a:gd name="connsiteX5" fmla="*/ 1297577 w 1968137"/>
              <a:gd name="connsiteY5" fmla="*/ 243989 h 357656"/>
              <a:gd name="connsiteX6" fmla="*/ 1576251 w 1968137"/>
              <a:gd name="connsiteY6" fmla="*/ 165612 h 357656"/>
              <a:gd name="connsiteX7" fmla="*/ 1793965 w 1968137"/>
              <a:gd name="connsiteY7" fmla="*/ 348492 h 357656"/>
              <a:gd name="connsiteX8" fmla="*/ 1968137 w 1968137"/>
              <a:gd name="connsiteY8" fmla="*/ 313657 h 357656"/>
              <a:gd name="connsiteX0" fmla="*/ 0 w 1968137"/>
              <a:gd name="connsiteY0" fmla="*/ 61056 h 296643"/>
              <a:gd name="connsiteX1" fmla="*/ 230452 w 1968137"/>
              <a:gd name="connsiteY1" fmla="*/ 121842 h 296643"/>
              <a:gd name="connsiteX2" fmla="*/ 505097 w 1968137"/>
              <a:gd name="connsiteY2" fmla="*/ 88718 h 296643"/>
              <a:gd name="connsiteX3" fmla="*/ 722811 w 1968137"/>
              <a:gd name="connsiteY3" fmla="*/ 156850 h 296643"/>
              <a:gd name="connsiteX4" fmla="*/ 1105988 w 1968137"/>
              <a:gd name="connsiteY4" fmla="*/ 96 h 296643"/>
              <a:gd name="connsiteX5" fmla="*/ 1297577 w 1968137"/>
              <a:gd name="connsiteY5" fmla="*/ 182976 h 296643"/>
              <a:gd name="connsiteX6" fmla="*/ 1576251 w 1968137"/>
              <a:gd name="connsiteY6" fmla="*/ 104599 h 296643"/>
              <a:gd name="connsiteX7" fmla="*/ 1793965 w 1968137"/>
              <a:gd name="connsiteY7" fmla="*/ 287479 h 296643"/>
              <a:gd name="connsiteX8" fmla="*/ 1968137 w 1968137"/>
              <a:gd name="connsiteY8" fmla="*/ 252644 h 296643"/>
              <a:gd name="connsiteX0" fmla="*/ 0 w 1968137"/>
              <a:gd name="connsiteY0" fmla="*/ 61480 h 297067"/>
              <a:gd name="connsiteX1" fmla="*/ 230452 w 1968137"/>
              <a:gd name="connsiteY1" fmla="*/ 122266 h 297067"/>
              <a:gd name="connsiteX2" fmla="*/ 505097 w 1968137"/>
              <a:gd name="connsiteY2" fmla="*/ 89142 h 297067"/>
              <a:gd name="connsiteX3" fmla="*/ 714102 w 1968137"/>
              <a:gd name="connsiteY3" fmla="*/ 251297 h 297067"/>
              <a:gd name="connsiteX4" fmla="*/ 1105988 w 1968137"/>
              <a:gd name="connsiteY4" fmla="*/ 520 h 297067"/>
              <a:gd name="connsiteX5" fmla="*/ 1297577 w 1968137"/>
              <a:gd name="connsiteY5" fmla="*/ 183400 h 297067"/>
              <a:gd name="connsiteX6" fmla="*/ 1576251 w 1968137"/>
              <a:gd name="connsiteY6" fmla="*/ 105023 h 297067"/>
              <a:gd name="connsiteX7" fmla="*/ 1793965 w 1968137"/>
              <a:gd name="connsiteY7" fmla="*/ 287903 h 297067"/>
              <a:gd name="connsiteX8" fmla="*/ 1968137 w 1968137"/>
              <a:gd name="connsiteY8" fmla="*/ 253068 h 297067"/>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97577 w 1968137"/>
              <a:gd name="connsiteY5" fmla="*/ 12298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88869 w 1968137"/>
              <a:gd name="connsiteY5" fmla="*/ 17854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1301"/>
              <a:gd name="connsiteX1" fmla="*/ 230452 w 1968137"/>
              <a:gd name="connsiteY1" fmla="*/ 61851 h 231301"/>
              <a:gd name="connsiteX2" fmla="*/ 505097 w 1968137"/>
              <a:gd name="connsiteY2" fmla="*/ 28727 h 231301"/>
              <a:gd name="connsiteX3" fmla="*/ 714102 w 1968137"/>
              <a:gd name="connsiteY3" fmla="*/ 190882 h 231301"/>
              <a:gd name="connsiteX4" fmla="*/ 1097279 w 1968137"/>
              <a:gd name="connsiteY4" fmla="*/ 46950 h 231301"/>
              <a:gd name="connsiteX5" fmla="*/ 1288869 w 1968137"/>
              <a:gd name="connsiteY5" fmla="*/ 178545 h 231301"/>
              <a:gd name="connsiteX6" fmla="*/ 1558833 w 1968137"/>
              <a:gd name="connsiteY6" fmla="*/ 121537 h 231301"/>
              <a:gd name="connsiteX7" fmla="*/ 1793965 w 1968137"/>
              <a:gd name="connsiteY7" fmla="*/ 227488 h 231301"/>
              <a:gd name="connsiteX8" fmla="*/ 1968137 w 1968137"/>
              <a:gd name="connsiteY8" fmla="*/ 192653 h 231301"/>
              <a:gd name="connsiteX0" fmla="*/ 0 w 1968137"/>
              <a:gd name="connsiteY0" fmla="*/ 910 h 231146"/>
              <a:gd name="connsiteX1" fmla="*/ 230452 w 1968137"/>
              <a:gd name="connsiteY1" fmla="*/ 78791 h 231146"/>
              <a:gd name="connsiteX2" fmla="*/ 505097 w 1968137"/>
              <a:gd name="connsiteY2" fmla="*/ 28572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71153 w 1968137"/>
              <a:gd name="connsiteY4" fmla="*/ 132270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46793"/>
              <a:gd name="connsiteX1" fmla="*/ 230452 w 1968137"/>
              <a:gd name="connsiteY1" fmla="*/ 78791 h 246793"/>
              <a:gd name="connsiteX2" fmla="*/ 505097 w 1968137"/>
              <a:gd name="connsiteY2" fmla="*/ 49941 h 246793"/>
              <a:gd name="connsiteX3" fmla="*/ 714102 w 1968137"/>
              <a:gd name="connsiteY3" fmla="*/ 190727 h 246793"/>
              <a:gd name="connsiteX4" fmla="*/ 1071153 w 1968137"/>
              <a:gd name="connsiteY4" fmla="*/ 132270 h 246793"/>
              <a:gd name="connsiteX5" fmla="*/ 1314994 w 1968137"/>
              <a:gd name="connsiteY5" fmla="*/ 246771 h 246793"/>
              <a:gd name="connsiteX6" fmla="*/ 1558833 w 1968137"/>
              <a:gd name="connsiteY6" fmla="*/ 121382 h 246793"/>
              <a:gd name="connsiteX7" fmla="*/ 1793965 w 1968137"/>
              <a:gd name="connsiteY7" fmla="*/ 227333 h 246793"/>
              <a:gd name="connsiteX8" fmla="*/ 1968137 w 1968137"/>
              <a:gd name="connsiteY8" fmla="*/ 192498 h 246793"/>
              <a:gd name="connsiteX0" fmla="*/ 0 w 1968137"/>
              <a:gd name="connsiteY0" fmla="*/ 910 h 246890"/>
              <a:gd name="connsiteX1" fmla="*/ 230452 w 1968137"/>
              <a:gd name="connsiteY1" fmla="*/ 78791 h 246890"/>
              <a:gd name="connsiteX2" fmla="*/ 505097 w 1968137"/>
              <a:gd name="connsiteY2" fmla="*/ 49941 h 246890"/>
              <a:gd name="connsiteX3" fmla="*/ 714102 w 1968137"/>
              <a:gd name="connsiteY3" fmla="*/ 190727 h 246890"/>
              <a:gd name="connsiteX4" fmla="*/ 1071153 w 1968137"/>
              <a:gd name="connsiteY4" fmla="*/ 132270 h 246890"/>
              <a:gd name="connsiteX5" fmla="*/ 1314994 w 1968137"/>
              <a:gd name="connsiteY5" fmla="*/ 246771 h 246890"/>
              <a:gd name="connsiteX6" fmla="*/ 1558833 w 1968137"/>
              <a:gd name="connsiteY6" fmla="*/ 155573 h 246890"/>
              <a:gd name="connsiteX7" fmla="*/ 1793965 w 1968137"/>
              <a:gd name="connsiteY7" fmla="*/ 227333 h 246890"/>
              <a:gd name="connsiteX8" fmla="*/ 1968137 w 1968137"/>
              <a:gd name="connsiteY8" fmla="*/ 192498 h 246890"/>
              <a:gd name="connsiteX0" fmla="*/ 0 w 1968137"/>
              <a:gd name="connsiteY0" fmla="*/ 910 h 246888"/>
              <a:gd name="connsiteX1" fmla="*/ 230452 w 1968137"/>
              <a:gd name="connsiteY1" fmla="*/ 78791 h 246888"/>
              <a:gd name="connsiteX2" fmla="*/ 50509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 name="connsiteX0" fmla="*/ 0 w 1968137"/>
              <a:gd name="connsiteY0" fmla="*/ 910 h 246888"/>
              <a:gd name="connsiteX1" fmla="*/ 230452 w 1968137"/>
              <a:gd name="connsiteY1" fmla="*/ 78791 h 246888"/>
              <a:gd name="connsiteX2" fmla="*/ 44413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137" h="246888">
                <a:moveTo>
                  <a:pt x="0" y="910"/>
                </a:moveTo>
                <a:cubicBezTo>
                  <a:pt x="36957" y="-11040"/>
                  <a:pt x="146269" y="99111"/>
                  <a:pt x="230452" y="78791"/>
                </a:cubicBezTo>
                <a:cubicBezTo>
                  <a:pt x="314635" y="58471"/>
                  <a:pt x="363529" y="31285"/>
                  <a:pt x="444137" y="49941"/>
                </a:cubicBezTo>
                <a:cubicBezTo>
                  <a:pt x="524745" y="68597"/>
                  <a:pt x="609599" y="177006"/>
                  <a:pt x="714102" y="190727"/>
                </a:cubicBezTo>
                <a:cubicBezTo>
                  <a:pt x="818605" y="204448"/>
                  <a:pt x="971004" y="122929"/>
                  <a:pt x="1071153" y="132270"/>
                </a:cubicBezTo>
                <a:cubicBezTo>
                  <a:pt x="1171302" y="141611"/>
                  <a:pt x="1233714" y="242887"/>
                  <a:pt x="1314994" y="246771"/>
                </a:cubicBezTo>
                <a:cubicBezTo>
                  <a:pt x="1396274" y="250655"/>
                  <a:pt x="1479005" y="156676"/>
                  <a:pt x="1558833" y="155573"/>
                </a:cubicBezTo>
                <a:cubicBezTo>
                  <a:pt x="1638661" y="154470"/>
                  <a:pt x="1725748" y="234000"/>
                  <a:pt x="1793965" y="240154"/>
                </a:cubicBezTo>
                <a:cubicBezTo>
                  <a:pt x="1862182" y="246308"/>
                  <a:pt x="1913708" y="222252"/>
                  <a:pt x="1968137" y="192498"/>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DE6225">
                  <a:lumMod val="75000"/>
                </a:srgbClr>
              </a:solidFill>
              <a:effectLst/>
              <a:uLnTx/>
              <a:uFillTx/>
              <a:latin typeface="Helvetica"/>
              <a:ea typeface="+mn-ea"/>
              <a:cs typeface="+mn-cs"/>
            </a:endParaRPr>
          </a:p>
        </p:txBody>
      </p:sp>
      <p:sp>
        <p:nvSpPr>
          <p:cNvPr id="30" name="TextBox 27"/>
          <p:cNvSpPr txBox="1">
            <a:spLocks noChangeArrowheads="1"/>
          </p:cNvSpPr>
          <p:nvPr/>
        </p:nvSpPr>
        <p:spPr bwMode="auto">
          <a:xfrm>
            <a:off x="264739" y="3333071"/>
            <a:ext cx="27943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l’instrument financier</a:t>
            </a:r>
          </a:p>
        </p:txBody>
      </p:sp>
      <p:sp>
        <p:nvSpPr>
          <p:cNvPr id="31" name="TextBox 19"/>
          <p:cNvSpPr txBox="1">
            <a:spLocks noChangeArrowheads="1"/>
          </p:cNvSpPr>
          <p:nvPr/>
        </p:nvSpPr>
        <p:spPr bwMode="auto">
          <a:xfrm>
            <a:off x="540211" y="5128839"/>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1 an</a:t>
            </a:r>
          </a:p>
        </p:txBody>
      </p:sp>
      <p:sp>
        <p:nvSpPr>
          <p:cNvPr id="32" name="TextBox 37"/>
          <p:cNvSpPr txBox="1">
            <a:spLocks noChangeArrowheads="1"/>
          </p:cNvSpPr>
          <p:nvPr/>
        </p:nvSpPr>
        <p:spPr bwMode="auto">
          <a:xfrm>
            <a:off x="1701969" y="5128839"/>
            <a:ext cx="4667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5 ans</a:t>
            </a:r>
          </a:p>
        </p:txBody>
      </p:sp>
      <p:sp>
        <p:nvSpPr>
          <p:cNvPr id="33" name="TextBox 20"/>
          <p:cNvSpPr txBox="1">
            <a:spLocks noChangeArrowheads="1"/>
          </p:cNvSpPr>
          <p:nvPr/>
        </p:nvSpPr>
        <p:spPr bwMode="auto">
          <a:xfrm>
            <a:off x="2629361" y="5128839"/>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8 ans  …</a:t>
            </a:r>
          </a:p>
        </p:txBody>
      </p:sp>
      <p:sp>
        <p:nvSpPr>
          <p:cNvPr id="34" name="TextBox 23"/>
          <p:cNvSpPr txBox="1">
            <a:spLocks noChangeArrowheads="1"/>
          </p:cNvSpPr>
          <p:nvPr/>
        </p:nvSpPr>
        <p:spPr bwMode="auto">
          <a:xfrm>
            <a:off x="2948189" y="4503616"/>
            <a:ext cx="4475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88 %</a:t>
            </a:r>
          </a:p>
        </p:txBody>
      </p:sp>
      <p:sp>
        <p:nvSpPr>
          <p:cNvPr id="35" name="Oval 15"/>
          <p:cNvSpPr/>
          <p:nvPr/>
        </p:nvSpPr>
        <p:spPr>
          <a:xfrm>
            <a:off x="2876752" y="4566036"/>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pic>
        <p:nvPicPr>
          <p:cNvPr id="36" name="Image 35"/>
          <p:cNvPicPr>
            <a:picLocks noChangeAspect="1"/>
          </p:cNvPicPr>
          <p:nvPr/>
        </p:nvPicPr>
        <p:blipFill>
          <a:blip r:embed="rId2"/>
          <a:stretch>
            <a:fillRect/>
          </a:stretch>
        </p:blipFill>
        <p:spPr>
          <a:xfrm>
            <a:off x="7547524" y="6370638"/>
            <a:ext cx="1504950" cy="523875"/>
          </a:xfrm>
          <a:prstGeom prst="rect">
            <a:avLst/>
          </a:prstGeom>
        </p:spPr>
      </p:pic>
      <p:pic>
        <p:nvPicPr>
          <p:cNvPr id="37" name="Image 3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700686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Éligibilité et souscriptions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37"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A905DAD-6F90-42C5-B020-C200B54F1B3E}" type="slidenum">
              <a:rPr lang="fr-FR" altLang="fr-FR" sz="1000" smtClean="0">
                <a:solidFill>
                  <a:srgbClr val="979797"/>
                </a:solidFill>
                <a:cs typeface="Arial" pitchFamily="34" charset="0"/>
              </a:rPr>
              <a:pPr eaLnBrk="1" hangingPunct="1">
                <a:spcBef>
                  <a:spcPct val="0"/>
                </a:spcBef>
                <a:buClrTx/>
                <a:buSzTx/>
                <a:buFontTx/>
                <a:buNone/>
              </a:pPr>
              <a:t>27</a:t>
            </a:fld>
            <a:endParaRPr lang="fr-FR" altLang="fr-FR" sz="1000" dirty="0">
              <a:solidFill>
                <a:srgbClr val="979797"/>
              </a:solidFill>
              <a:cs typeface="Arial"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
        <p:nvSpPr>
          <p:cNvPr id="22" name="Espace réservé du contenu 2"/>
          <p:cNvSpPr txBox="1">
            <a:spLocks/>
          </p:cNvSpPr>
          <p:nvPr/>
        </p:nvSpPr>
        <p:spPr bwMode="auto">
          <a:xfrm>
            <a:off x="251520" y="1988840"/>
            <a:ext cx="8496944"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Compte-titres : souscriptions du mercredi 8 avril au vendredi </a:t>
            </a:r>
            <a:r>
              <a:rPr lang="fr-FR" altLang="fr-FR" sz="1500" b="1" dirty="0">
                <a:cs typeface="Helvetica" pitchFamily="34" charset="0"/>
              </a:rPr>
              <a:t>7</a:t>
            </a: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 août 2020</a:t>
            </a:r>
          </a:p>
          <a:p>
            <a:pPr lvl="0">
              <a:defRPr/>
            </a:pPr>
            <a:endParaRPr lang="fr-FR" altLang="fr-FR" sz="1500" b="1" dirty="0">
              <a:cs typeface="Helvetica" pitchFamily="34" charset="0"/>
            </a:endParaRPr>
          </a:p>
          <a:p>
            <a:pPr lvl="2">
              <a:spcAft>
                <a:spcPts val="600"/>
              </a:spcAft>
              <a:defRPr/>
            </a:pPr>
            <a:r>
              <a:rPr lang="fr-FR" sz="1200" b="1" dirty="0">
                <a:cs typeface="Arial" charset="0"/>
              </a:rPr>
              <a:t>Le </a:t>
            </a:r>
            <a:r>
              <a:rPr lang="fr-FR" altLang="fr-FR" sz="1200" b="1" dirty="0">
                <a:cs typeface="Helvetica" pitchFamily="34" charset="0"/>
              </a:rPr>
              <a:t>client sera débité du montant souscrit et le titre sera inscrit sur le CTO le 21 août 2020.</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Assurance Vie </a:t>
            </a:r>
            <a:r>
              <a:rPr lang="fr-FR" altLang="fr-FR" sz="1500" b="1" dirty="0">
                <a:cs typeface="Helvetica" pitchFamily="34" charset="0"/>
              </a:rPr>
              <a:t>: souscriptions du mercredi 8 avril au vendredi 7 août 2020</a:t>
            </a:r>
          </a:p>
          <a:p>
            <a:pPr>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r>
              <a:rPr kumimoji="0" lang="fr-FR" sz="1200" b="1" i="0" u="none" strike="noStrike" kern="1200" cap="none" spc="0" normalizeH="0" baseline="0" noProof="0" dirty="0">
                <a:ln>
                  <a:noFill/>
                </a:ln>
                <a:solidFill>
                  <a:srgbClr val="4F504F"/>
                </a:solidFill>
                <a:effectLst/>
                <a:uLnTx/>
                <a:uFillTx/>
                <a:latin typeface="Helvetica"/>
                <a:cs typeface="Arial" charset="0"/>
              </a:rPr>
              <a:t>CNP : </a:t>
            </a:r>
            <a:r>
              <a:rPr kumimoji="0" lang="fr-FR" sz="1200" b="0" i="0" u="none" strike="noStrike" kern="1200" cap="none" spc="0" normalizeH="0" baseline="0" noProof="0" dirty="0">
                <a:ln>
                  <a:noFill/>
                </a:ln>
                <a:solidFill>
                  <a:srgbClr val="4F504F"/>
                </a:solidFill>
                <a:effectLst/>
                <a:uLnTx/>
                <a:uFillTx/>
                <a:latin typeface="Helvetica"/>
                <a:cs typeface="Arial" charset="0"/>
              </a:rPr>
              <a:t>Sur les contrats  </a:t>
            </a:r>
            <a:r>
              <a:rPr kumimoji="0" lang="fr-FR" sz="1200" b="0" i="1" u="none" strike="noStrike" kern="1200" cap="none" spc="0" normalizeH="0" baseline="0" noProof="0" dirty="0">
                <a:ln>
                  <a:noFill/>
                </a:ln>
                <a:solidFill>
                  <a:srgbClr val="4F504F"/>
                </a:solidFill>
                <a:effectLst/>
                <a:uLnTx/>
                <a:uFillTx/>
                <a:latin typeface="Helvetica"/>
                <a:cs typeface="Arial" charset="0"/>
              </a:rPr>
              <a:t>Nuances 3D, Nuances Grenadine, </a:t>
            </a:r>
            <a:r>
              <a:rPr kumimoji="0" lang="fr-FR" sz="1200" b="0" i="1" u="none" strike="noStrike" kern="1200" cap="none" spc="0" normalizeH="0" baseline="0" noProof="0" dirty="0">
                <a:ln>
                  <a:noFill/>
                </a:ln>
                <a:solidFill>
                  <a:srgbClr val="4F504F"/>
                </a:solidFill>
                <a:effectLst/>
                <a:uLnTx/>
                <a:uFillTx/>
                <a:latin typeface="Helvetica"/>
                <a:cs typeface="Helvetica"/>
              </a:rPr>
              <a:t>Nuances Plus, Nuances Privilège, Nuances </a:t>
            </a:r>
            <a:r>
              <a:rPr kumimoji="0" lang="fr-FR" sz="1200" b="0" i="1" u="none" strike="noStrike" kern="1200" cap="none" spc="0" normalizeH="0" baseline="0" noProof="0" dirty="0" err="1">
                <a:ln>
                  <a:noFill/>
                </a:ln>
                <a:solidFill>
                  <a:srgbClr val="4F504F"/>
                </a:solidFill>
                <a:effectLst/>
                <a:uLnTx/>
                <a:uFillTx/>
                <a:latin typeface="Helvetica"/>
                <a:cs typeface="Helvetica"/>
              </a:rPr>
              <a:t>Capi</a:t>
            </a:r>
            <a:r>
              <a:rPr kumimoji="0" lang="fr-FR" sz="1200" b="0" i="1" u="none" strike="noStrike" kern="1200" cap="none" spc="0" normalizeH="0" baseline="0" noProof="0" dirty="0">
                <a:ln>
                  <a:noFill/>
                </a:ln>
                <a:solidFill>
                  <a:srgbClr val="4F504F"/>
                </a:solidFill>
                <a:effectLst/>
                <a:uLnTx/>
                <a:uFillTx/>
                <a:latin typeface="Helvetica"/>
                <a:cs typeface="Helvetica"/>
              </a:rPr>
              <a:t>, </a:t>
            </a:r>
            <a:r>
              <a:rPr kumimoji="0" lang="fr-FR" sz="1200" b="0" i="1" u="none" strike="noStrike" kern="1200" cap="none" spc="0" normalizeH="0" baseline="0" noProof="0" dirty="0" err="1">
                <a:ln>
                  <a:noFill/>
                </a:ln>
                <a:solidFill>
                  <a:srgbClr val="4F504F"/>
                </a:solidFill>
                <a:effectLst/>
                <a:uLnTx/>
                <a:uFillTx/>
                <a:latin typeface="Helvetica"/>
                <a:cs typeface="Helvetica"/>
              </a:rPr>
              <a:t>Océor</a:t>
            </a:r>
            <a:r>
              <a:rPr kumimoji="0" lang="fr-FR" sz="1200" b="0" i="1" u="none" strike="noStrike" kern="1200" cap="none" spc="0" normalizeH="0" baseline="0" noProof="0" dirty="0">
                <a:ln>
                  <a:noFill/>
                </a:ln>
                <a:solidFill>
                  <a:srgbClr val="4F504F"/>
                </a:solidFill>
                <a:effectLst/>
                <a:uLnTx/>
                <a:uFillTx/>
                <a:latin typeface="Helvetica"/>
                <a:cs typeface="Helvetica"/>
              </a:rPr>
              <a:t> Harmonie et </a:t>
            </a:r>
            <a:r>
              <a:rPr kumimoji="0" lang="fr-FR" sz="1200" b="0" i="1" u="none" strike="noStrike" kern="1200" cap="none" spc="0" normalizeH="0" baseline="0" noProof="0" dirty="0" err="1">
                <a:ln>
                  <a:noFill/>
                </a:ln>
                <a:solidFill>
                  <a:srgbClr val="4F504F"/>
                </a:solidFill>
                <a:effectLst/>
                <a:uLnTx/>
                <a:uFillTx/>
                <a:latin typeface="Helvetica"/>
                <a:cs typeface="Helvetica"/>
              </a:rPr>
              <a:t>Océor</a:t>
            </a:r>
            <a:r>
              <a:rPr kumimoji="0" lang="fr-FR" sz="1200" b="0" i="1" u="none" strike="noStrike" kern="1200" cap="none" spc="0" normalizeH="0" baseline="0" noProof="0" dirty="0">
                <a:ln>
                  <a:noFill/>
                </a:ln>
                <a:solidFill>
                  <a:srgbClr val="4F504F"/>
                </a:solidFill>
                <a:effectLst/>
                <a:uLnTx/>
                <a:uFillTx/>
                <a:latin typeface="Helvetica"/>
                <a:cs typeface="Helvetica"/>
              </a:rPr>
              <a:t> Evolution.</a:t>
            </a: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endParaRPr kumimoji="0" lang="fr-FR" sz="1200" b="0" i="1" u="none" strike="noStrike" kern="1200" cap="none" spc="0" normalizeH="0" baseline="0" noProof="0" dirty="0">
              <a:ln>
                <a:noFill/>
              </a:ln>
              <a:solidFill>
                <a:srgbClr val="4F504F"/>
              </a:solidFill>
              <a:effectLst/>
              <a:uLnTx/>
              <a:uFillTx/>
              <a:latin typeface="Helvetica"/>
              <a:cs typeface="Helvetica"/>
            </a:endParaRP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r>
              <a:rPr kumimoji="0" lang="fr-FR" sz="1200" b="1" i="0" u="none" strike="noStrike" kern="1200" cap="none" spc="0" normalizeH="0" baseline="0" noProof="0" dirty="0">
                <a:ln>
                  <a:noFill/>
                </a:ln>
                <a:solidFill>
                  <a:srgbClr val="4F504F"/>
                </a:solidFill>
                <a:effectLst/>
                <a:uLnTx/>
                <a:uFillTx/>
                <a:latin typeface="Helvetica"/>
                <a:cs typeface="Arial" charset="0"/>
              </a:rPr>
              <a:t>BPCE Vie : </a:t>
            </a:r>
            <a:r>
              <a:rPr kumimoji="0" lang="fr-FR" sz="1200" b="0" i="1" u="none" strike="noStrike" kern="1200" cap="none" spc="0" normalizeH="0" baseline="0" noProof="0" dirty="0">
                <a:ln>
                  <a:noFill/>
                </a:ln>
                <a:solidFill>
                  <a:srgbClr val="4F504F"/>
                </a:solidFill>
                <a:effectLst/>
                <a:uLnTx/>
                <a:uFillTx/>
                <a:latin typeface="Helvetica"/>
                <a:cs typeface="Arial" charset="0"/>
              </a:rPr>
              <a:t>sur les contrats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Essentielle,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Infinie,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Initiale,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Premium et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a:t>
            </a:r>
            <a:r>
              <a:rPr kumimoji="0" lang="fr-FR" sz="1200" b="0" i="1" u="none" strike="noStrike" kern="1200" cap="none" spc="0" normalizeH="0" baseline="0" noProof="0" dirty="0" err="1">
                <a:ln>
                  <a:noFill/>
                </a:ln>
                <a:solidFill>
                  <a:srgbClr val="4F504F"/>
                </a:solidFill>
                <a:effectLst/>
                <a:uLnTx/>
                <a:uFillTx/>
                <a:latin typeface="Helvetica"/>
                <a:cs typeface="Arial" charset="0"/>
              </a:rPr>
              <a:t>Capi</a:t>
            </a:r>
            <a:r>
              <a:rPr kumimoji="0" lang="fr-FR" sz="1200" b="0" i="1" u="none" strike="noStrike" kern="1200" cap="none" spc="0" normalizeH="0" baseline="0" noProof="0" dirty="0">
                <a:ln>
                  <a:noFill/>
                </a:ln>
                <a:solidFill>
                  <a:srgbClr val="4F504F"/>
                </a:solidFill>
                <a:effectLst/>
                <a:uLnTx/>
                <a:uFillTx/>
                <a:latin typeface="Helvetica"/>
                <a:cs typeface="Arial" charset="0"/>
              </a:rPr>
              <a:t> </a:t>
            </a:r>
          </a:p>
        </p:txBody>
      </p:sp>
    </p:spTree>
    <p:extLst>
      <p:ext uri="{BB962C8B-B14F-4D97-AF65-F5344CB8AC3E}">
        <p14:creationId xmlns:p14="http://schemas.microsoft.com/office/powerpoint/2010/main" val="2303970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Éligibilité et souscriptions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37"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A905DAD-6F90-42C5-B020-C200B54F1B3E}" type="slidenum">
              <a:rPr lang="fr-FR" altLang="fr-FR" sz="1000" smtClean="0">
                <a:solidFill>
                  <a:srgbClr val="979797"/>
                </a:solidFill>
                <a:cs typeface="Arial" pitchFamily="34" charset="0"/>
              </a:rPr>
              <a:pPr eaLnBrk="1" hangingPunct="1">
                <a:spcBef>
                  <a:spcPct val="0"/>
                </a:spcBef>
                <a:buClrTx/>
                <a:buSzTx/>
                <a:buFontTx/>
                <a:buNone/>
              </a:pPr>
              <a:t>28</a:t>
            </a:fld>
            <a:endParaRPr lang="fr-FR" altLang="fr-FR" sz="1000" dirty="0">
              <a:solidFill>
                <a:srgbClr val="979797"/>
              </a:solidFill>
              <a:cs typeface="Arial"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
        <p:nvSpPr>
          <p:cNvPr id="21" name="Espace réservé du contenu 2"/>
          <p:cNvSpPr txBox="1">
            <a:spLocks/>
          </p:cNvSpPr>
          <p:nvPr/>
        </p:nvSpPr>
        <p:spPr bwMode="auto">
          <a:xfrm>
            <a:off x="323528" y="1698677"/>
            <a:ext cx="8573382" cy="4178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Documents à remettre obligatoirement aux clients : </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D0920"/>
              </a:buClr>
              <a:buSzPct val="125000"/>
              <a:buFont typeface="Arial" pitchFamily="34" charset="0"/>
              <a:buChar char="•"/>
              <a:tabLst/>
              <a:defRPr/>
            </a:pPr>
            <a:r>
              <a:rPr kumimoji="0" lang="fr-FR" altLang="fr-FR" sz="1200" b="1" i="0" u="none" strike="noStrike" kern="1200" cap="none" spc="0" normalizeH="0" baseline="0" noProof="0" dirty="0">
                <a:ln>
                  <a:noFill/>
                </a:ln>
                <a:solidFill>
                  <a:srgbClr val="4F504F"/>
                </a:solidFill>
                <a:effectLst/>
                <a:uLnTx/>
                <a:uFillTx/>
                <a:latin typeface="Helvetica"/>
                <a:cs typeface="Helvetica" pitchFamily="34" charset="0"/>
              </a:rPr>
              <a:t>CTO : </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 </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la brochure commerciale</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lang="fr-FR" altLang="fr-FR" sz="1100" noProof="0" dirty="0">
                <a:cs typeface="Helvetica" pitchFamily="34" charset="0"/>
              </a:rPr>
              <a:t>l</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e DIC (le Document d’Informations Clés), </a:t>
            </a:r>
          </a:p>
          <a:p>
            <a:pPr marL="914400" marR="0" lvl="2" indent="0" algn="l" defTabSz="457200" rtl="0" eaLnBrk="0" fontAlgn="base" latinLnBrk="0" hangingPunct="0">
              <a:lnSpc>
                <a:spcPct val="100000"/>
              </a:lnSpc>
              <a:spcBef>
                <a:spcPct val="20000"/>
              </a:spcBef>
              <a:spcAft>
                <a:spcPct val="0"/>
              </a:spcAft>
              <a:buClr>
                <a:srgbClr val="CD0920"/>
              </a:buClr>
              <a:buSzPct val="80000"/>
              <a:buFont typeface="Wingdings" pitchFamily="2" charset="2"/>
              <a:buNone/>
              <a:tabLst/>
              <a:defRPr/>
            </a:pP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document précontractuel </a:t>
            </a:r>
            <a:r>
              <a:rPr kumimoji="0" lang="fr-FR" altLang="fr-FR" sz="1100" b="1" i="0" u="none" strike="noStrike" kern="1200" cap="none" spc="0" normalizeH="0" baseline="0" noProof="0" dirty="0">
                <a:ln>
                  <a:noFill/>
                </a:ln>
                <a:solidFill>
                  <a:srgbClr val="4F504F"/>
                </a:solidFill>
                <a:effectLst/>
                <a:uLnTx/>
                <a:uFillTx/>
                <a:latin typeface="Helvetica"/>
                <a:cs typeface="Helvetica" pitchFamily="34" charset="0"/>
              </a:rPr>
              <a:t>à remettre avant toute souscription</a:t>
            </a:r>
          </a:p>
          <a:p>
            <a:pPr lvl="2">
              <a:defRPr/>
            </a:pPr>
            <a:r>
              <a:rPr lang="fr-FR" altLang="fr-FR" sz="1100" dirty="0">
                <a:ea typeface="+mn-ea"/>
                <a:cs typeface="Helvetica" pitchFamily="34" charset="0"/>
              </a:rPr>
              <a:t>le bulletin de souscription</a:t>
            </a:r>
          </a:p>
          <a:p>
            <a:pPr lvl="2">
              <a:defRPr/>
            </a:pPr>
            <a:r>
              <a:rPr lang="fr-FR" altLang="fr-FR" sz="1100" dirty="0">
                <a:ea typeface="+mn-ea"/>
                <a:cs typeface="Helvetica" pitchFamily="34" charset="0"/>
              </a:rPr>
              <a:t>La </a:t>
            </a:r>
            <a:r>
              <a:rPr lang="fr-FR" sz="1100" dirty="0"/>
              <a:t>Synthèse Epargne </a:t>
            </a:r>
            <a:r>
              <a:rPr lang="fr-FR" sz="1100" dirty="0">
                <a:cs typeface="Helvetica" pitchFamily="34" charset="0"/>
              </a:rPr>
              <a:t>à signer par le client</a:t>
            </a:r>
            <a:endParaRPr lang="fr-FR" sz="1100" dirty="0"/>
          </a:p>
          <a:p>
            <a:pPr marL="914400" lvl="2" indent="0">
              <a:buNone/>
              <a:defRPr/>
            </a:pPr>
            <a:endParaRPr lang="fr-FR" altLang="fr-FR" sz="1100" dirty="0">
              <a:ea typeface="+mn-ea"/>
              <a:cs typeface="Helvetica" pitchFamily="34" charset="0"/>
            </a:endParaRPr>
          </a:p>
          <a:p>
            <a:pPr lvl="2">
              <a:defRPr/>
            </a:pPr>
            <a:endPar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D0920"/>
              </a:buClr>
              <a:buSzPct val="125000"/>
              <a:buFont typeface="Arial" pitchFamily="34" charset="0"/>
              <a:buChar char="•"/>
              <a:tabLst/>
              <a:defRPr/>
            </a:pPr>
            <a:r>
              <a:rPr kumimoji="0" lang="fr-FR" altLang="fr-FR" sz="1200" b="1" i="0" u="none" strike="noStrike" kern="1200" cap="none" spc="0" normalizeH="0" baseline="0" noProof="0" dirty="0">
                <a:ln>
                  <a:noFill/>
                </a:ln>
                <a:solidFill>
                  <a:srgbClr val="4F504F"/>
                </a:solidFill>
                <a:effectLst/>
                <a:uLnTx/>
                <a:uFillTx/>
                <a:latin typeface="Helvetica"/>
                <a:cs typeface="Helvetica" pitchFamily="34" charset="0"/>
              </a:rPr>
              <a:t>Assurance Vie</a:t>
            </a:r>
            <a:r>
              <a:rPr kumimoji="0" lang="fr-FR" altLang="fr-FR" sz="1200" b="0" i="0" u="none" strike="noStrike" kern="1200" cap="none" spc="0" normalizeH="0" baseline="0" noProof="0" dirty="0">
                <a:ln>
                  <a:noFill/>
                </a:ln>
                <a:solidFill>
                  <a:srgbClr val="4F504F"/>
                </a:solidFill>
                <a:effectLst/>
                <a:uLnTx/>
                <a:uFillTx/>
                <a:latin typeface="Helvetica"/>
                <a:cs typeface="Helvetica" pitchFamily="34" charset="0"/>
              </a:rPr>
              <a:t> ou le contrat de capitalisation le cas échéant : </a:t>
            </a:r>
          </a:p>
          <a:p>
            <a:pPr lvl="2">
              <a:defRPr/>
            </a:pPr>
            <a:r>
              <a:rPr lang="fr-FR" altLang="fr-FR" sz="1100" dirty="0">
                <a:cs typeface="Helvetica" pitchFamily="34" charset="0"/>
              </a:rPr>
              <a:t>la brochure commerciale</a:t>
            </a:r>
            <a:endPar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endParaRPr>
          </a:p>
          <a:p>
            <a:pPr lvl="2">
              <a:defRPr/>
            </a:pPr>
            <a:r>
              <a:rPr lang="fr-FR" altLang="fr-FR" sz="1100" dirty="0">
                <a:cs typeface="Helvetica" pitchFamily="34" charset="0"/>
              </a:rPr>
              <a:t>l</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e DIC (le document d’informations clés) Nymphéa Avril 2030</a:t>
            </a:r>
            <a:endParaRPr lang="fr-FR" altLang="fr-FR" sz="1100" dirty="0">
              <a:cs typeface="Helvetica" pitchFamily="34" charset="0"/>
            </a:endParaRPr>
          </a:p>
          <a:p>
            <a:pPr lvl="2">
              <a:defRPr/>
            </a:pPr>
            <a:r>
              <a:rPr lang="fr-FR" sz="1100" dirty="0">
                <a:cs typeface="Helvetica" pitchFamily="34" charset="0"/>
              </a:rPr>
              <a:t>Le DIC Contrat (à remettre uniquement si la souscription </a:t>
            </a:r>
            <a:br>
              <a:rPr lang="fr-FR" sz="1100" dirty="0">
                <a:cs typeface="Helvetica" pitchFamily="34" charset="0"/>
              </a:rPr>
            </a:br>
            <a:r>
              <a:rPr lang="fr-FR" sz="1100" dirty="0">
                <a:cs typeface="Helvetica" pitchFamily="34" charset="0"/>
              </a:rPr>
              <a:t>Nymphéa Avril 2030 s’effectue dans le cas d’un transfert </a:t>
            </a:r>
            <a:br>
              <a:rPr lang="fr-FR" sz="1100" dirty="0">
                <a:cs typeface="Helvetica" pitchFamily="34" charset="0"/>
              </a:rPr>
            </a:br>
            <a:r>
              <a:rPr lang="fr-FR" sz="1100" dirty="0" err="1">
                <a:cs typeface="Helvetica" pitchFamily="34" charset="0"/>
              </a:rPr>
              <a:t>Fourgous</a:t>
            </a:r>
            <a:r>
              <a:rPr lang="fr-FR" sz="1100" dirty="0">
                <a:cs typeface="Helvetica" pitchFamily="34" charset="0"/>
              </a:rPr>
              <a:t> ou d’un transfert assurance-vie (ouverture du contrat)</a:t>
            </a:r>
          </a:p>
          <a:p>
            <a:pPr lvl="2">
              <a:defRPr/>
            </a:pPr>
            <a:r>
              <a:rPr lang="fr-FR" sz="1100" dirty="0">
                <a:cs typeface="Helvetica" pitchFamily="34" charset="0"/>
              </a:rPr>
              <a:t>la </a:t>
            </a:r>
            <a:r>
              <a:rPr lang="fr-FR" sz="1100" dirty="0"/>
              <a:t>Synthèse Épargne </a:t>
            </a:r>
            <a:r>
              <a:rPr lang="fr-FR" sz="1100" dirty="0">
                <a:cs typeface="Helvetica" pitchFamily="34" charset="0"/>
              </a:rPr>
              <a:t>à signer par le client</a:t>
            </a:r>
            <a:endParaRPr lang="fr-FR" sz="1100" dirty="0"/>
          </a:p>
          <a:p>
            <a:pPr lvl="2">
              <a:defRPr/>
            </a:pPr>
            <a:r>
              <a:rPr lang="fr-FR" sz="1100" dirty="0"/>
              <a:t>le </a:t>
            </a:r>
            <a:r>
              <a:rPr kumimoji="0" lang="fr-FR" sz="1100" b="0" i="0" u="none" strike="noStrike" kern="1200" cap="none" spc="0" normalizeH="0" baseline="0" noProof="0" dirty="0">
                <a:ln>
                  <a:noFill/>
                </a:ln>
                <a:solidFill>
                  <a:srgbClr val="4F504F"/>
                </a:solidFill>
                <a:effectLst/>
                <a:uLnTx/>
                <a:uFillTx/>
                <a:latin typeface="Helvetica"/>
                <a:cs typeface="Helvetica"/>
              </a:rPr>
              <a:t>contrat d’assurance vie le cas échéant</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kumimoji="0" lang="fr-FR" sz="1100" b="0" i="0" u="none" strike="noStrike" kern="1200" cap="none" spc="0" normalizeH="0" baseline="0" noProof="0" dirty="0">
                <a:ln>
                  <a:noFill/>
                </a:ln>
                <a:solidFill>
                  <a:srgbClr val="4F504F"/>
                </a:solidFill>
                <a:effectLst/>
                <a:uLnTx/>
                <a:uFillTx/>
                <a:latin typeface="Helvetica"/>
                <a:cs typeface="Helvetica"/>
              </a:rPr>
              <a:t>la fiche d’information assureur</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endParaRPr kumimoji="0" lang="fr-FR" sz="1100" b="0" i="0" u="none" strike="noStrike" kern="1200" cap="none" spc="0" normalizeH="0" baseline="0" noProof="0" dirty="0">
              <a:ln>
                <a:noFill/>
              </a:ln>
              <a:solidFill>
                <a:srgbClr val="4F504F"/>
              </a:solidFill>
              <a:effectLst/>
              <a:uLnTx/>
              <a:uFillTx/>
              <a:latin typeface="Helvetica"/>
              <a:cs typeface="Helvetica"/>
            </a:endParaRP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endParaRPr kumimoji="0" lang="fr-FR" sz="800" b="1" i="0" u="none" strike="noStrike" kern="1200" cap="none" spc="0" normalizeH="0" baseline="0" noProof="0" dirty="0">
              <a:ln>
                <a:noFill/>
              </a:ln>
              <a:solidFill>
                <a:srgbClr val="4F504F"/>
              </a:solidFill>
              <a:effectLst/>
              <a:uLnTx/>
              <a:uFillTx/>
              <a:latin typeface="Helvetica"/>
              <a:cs typeface="Helvetica"/>
            </a:endParaRP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sz="1100" b="1" i="0" u="none" strike="noStrike" kern="1200" cap="none" spc="0" normalizeH="0" baseline="0" noProof="0" dirty="0">
                <a:ln>
                  <a:noFill/>
                </a:ln>
                <a:solidFill>
                  <a:srgbClr val="4F504F"/>
                </a:solidFill>
                <a:effectLst/>
                <a:uLnTx/>
                <a:uFillTx/>
                <a:latin typeface="Helvetica"/>
                <a:cs typeface="Helvetica"/>
              </a:rPr>
              <a:t>Le Prospectus de Base et les Conditions Définitives doivent être remis au client sur simple demande. </a:t>
            </a:r>
            <a:r>
              <a:rPr kumimoji="0" lang="fr-FR" sz="1100" b="0" i="0" u="none" strike="noStrike" kern="1200" cap="none" spc="0" normalizeH="0" baseline="0" noProof="0" dirty="0">
                <a:ln>
                  <a:noFill/>
                </a:ln>
                <a:solidFill>
                  <a:srgbClr val="4F504F"/>
                </a:solidFill>
                <a:effectLst/>
                <a:uLnTx/>
                <a:uFillTx/>
                <a:latin typeface="Helvetica"/>
                <a:cs typeface="Helvetica"/>
              </a:rPr>
              <a:t>Ils sont disponibles en agence ou sur le site de l’AMF (</a:t>
            </a:r>
            <a:r>
              <a:rPr kumimoji="0" lang="fr-FR" sz="1100" b="0" i="0" u="none" strike="noStrike" kern="1200" cap="none" spc="0" normalizeH="0" baseline="0" noProof="0" dirty="0">
                <a:ln>
                  <a:noFill/>
                </a:ln>
                <a:solidFill>
                  <a:srgbClr val="4F504F"/>
                </a:solidFill>
                <a:effectLst/>
                <a:uLnTx/>
                <a:uFillTx/>
                <a:latin typeface="Helvetica"/>
                <a:cs typeface="Helvetica"/>
                <a:hlinkClick r:id="rId4"/>
              </a:rPr>
              <a:t>www.amf-france.org</a:t>
            </a:r>
            <a:r>
              <a:rPr kumimoji="0" lang="fr-FR" sz="1100" b="0" i="0" u="none" strike="noStrike" kern="1200" cap="none" spc="0" normalizeH="0" baseline="0" noProof="0" dirty="0">
                <a:ln>
                  <a:noFill/>
                </a:ln>
                <a:solidFill>
                  <a:srgbClr val="4F504F"/>
                </a:solidFill>
                <a:effectLst/>
                <a:uLnTx/>
                <a:uFillTx/>
                <a:latin typeface="Helvetica"/>
                <a:cs typeface="Helvetica"/>
              </a:rPr>
              <a:t>) et sur le site dédié de Natixis (</a:t>
            </a:r>
            <a:r>
              <a:rPr kumimoji="0" lang="fr-FR" sz="1100" b="0" i="0" u="none" strike="noStrike" kern="1200" cap="none" spc="0" normalizeH="0" baseline="0" noProof="0" dirty="0">
                <a:ln>
                  <a:noFill/>
                </a:ln>
                <a:solidFill>
                  <a:srgbClr val="4F504F"/>
                </a:solidFill>
                <a:effectLst/>
                <a:uLnTx/>
                <a:uFillTx/>
                <a:latin typeface="Helvetica"/>
                <a:cs typeface="Helvetica"/>
                <a:hlinkClick r:id="rId5"/>
              </a:rPr>
              <a:t>www.ce.natixis.com</a:t>
            </a:r>
            <a:r>
              <a:rPr kumimoji="0" lang="fr-FR" sz="1100" b="0" i="0" u="none" strike="noStrike" kern="1200" cap="none" spc="0" normalizeH="0" baseline="0" noProof="0" dirty="0">
                <a:ln>
                  <a:noFill/>
                </a:ln>
                <a:solidFill>
                  <a:srgbClr val="4F504F"/>
                </a:solidFill>
                <a:effectLst/>
                <a:uLnTx/>
                <a:uFillTx/>
                <a:latin typeface="Helvetica"/>
                <a:cs typeface="Helvetica"/>
              </a:rPr>
              <a:t>).</a:t>
            </a:r>
          </a:p>
        </p:txBody>
      </p:sp>
      <p:sp>
        <p:nvSpPr>
          <p:cNvPr id="23" name="Flèche droite 22"/>
          <p:cNvSpPr/>
          <p:nvPr/>
        </p:nvSpPr>
        <p:spPr>
          <a:xfrm>
            <a:off x="5580112" y="4463663"/>
            <a:ext cx="648072" cy="349442"/>
          </a:xfrm>
          <a:prstGeom prst="rightArrow">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24" name="ZoneTexte 23"/>
          <p:cNvSpPr txBox="1"/>
          <p:nvPr/>
        </p:nvSpPr>
        <p:spPr>
          <a:xfrm>
            <a:off x="6270548" y="2981889"/>
            <a:ext cx="2896158" cy="261610"/>
          </a:xfrm>
          <a:prstGeom prst="rect">
            <a:avLst/>
          </a:prstGeom>
          <a:noFill/>
        </p:spPr>
        <p:txBody>
          <a:bodyPr wrap="square" rtlCol="0">
            <a:spAutoFit/>
          </a:bodyPr>
          <a:lstStyle/>
          <a:p>
            <a:pPr fontAlgn="base">
              <a:spcBef>
                <a:spcPct val="0"/>
              </a:spcBef>
              <a:spcAft>
                <a:spcPct val="0"/>
              </a:spcAft>
            </a:pPr>
            <a:r>
              <a:rPr lang="fr-FR" sz="1100" dirty="0">
                <a:solidFill>
                  <a:srgbClr val="CDCECC">
                    <a:lumMod val="10000"/>
                  </a:srgbClr>
                </a:solidFill>
                <a:latin typeface="Helvetica"/>
                <a:cs typeface="Arial" pitchFamily="34" charset="0"/>
              </a:rPr>
              <a:t>Documents disponibles dans Platine  </a:t>
            </a:r>
          </a:p>
        </p:txBody>
      </p:sp>
      <p:sp>
        <p:nvSpPr>
          <p:cNvPr id="25" name="ZoneTexte 24"/>
          <p:cNvSpPr txBox="1"/>
          <p:nvPr/>
        </p:nvSpPr>
        <p:spPr>
          <a:xfrm>
            <a:off x="6274003" y="4506269"/>
            <a:ext cx="2896158" cy="261610"/>
          </a:xfrm>
          <a:prstGeom prst="rect">
            <a:avLst/>
          </a:prstGeom>
          <a:noFill/>
        </p:spPr>
        <p:txBody>
          <a:bodyPr wrap="square" rtlCol="0">
            <a:spAutoFit/>
          </a:bodyPr>
          <a:lstStyle>
            <a:defPPr>
              <a:defRPr lang="fr-FR"/>
            </a:defPPr>
            <a:lvl1pPr>
              <a:defRPr sz="1100">
                <a:solidFill>
                  <a:schemeClr val="accent2"/>
                </a:solidFill>
                <a:latin typeface="+mn-lt"/>
              </a:defRPr>
            </a:lvl1pPr>
          </a:lstStyle>
          <a:p>
            <a:pPr fontAlgn="base">
              <a:spcBef>
                <a:spcPct val="0"/>
              </a:spcBef>
              <a:spcAft>
                <a:spcPct val="0"/>
              </a:spcAft>
            </a:pPr>
            <a:r>
              <a:rPr lang="fr-FR" dirty="0">
                <a:solidFill>
                  <a:srgbClr val="CDCECC">
                    <a:lumMod val="10000"/>
                  </a:srgbClr>
                </a:solidFill>
                <a:latin typeface="Helvetica"/>
                <a:cs typeface="Arial" pitchFamily="34" charset="0"/>
              </a:rPr>
              <a:t>Documents disponibles dans </a:t>
            </a:r>
            <a:r>
              <a:rPr lang="fr-FR" dirty="0" err="1">
                <a:solidFill>
                  <a:srgbClr val="CDCECC">
                    <a:lumMod val="10000"/>
                  </a:srgbClr>
                </a:solidFill>
                <a:latin typeface="Helvetica"/>
                <a:cs typeface="Arial" pitchFamily="34" charset="0"/>
              </a:rPr>
              <a:t>MyEAV</a:t>
            </a:r>
            <a:r>
              <a:rPr lang="fr-FR" dirty="0">
                <a:solidFill>
                  <a:srgbClr val="CDCECC">
                    <a:lumMod val="10000"/>
                  </a:srgbClr>
                </a:solidFill>
                <a:latin typeface="Helvetica"/>
                <a:cs typeface="Arial" pitchFamily="34" charset="0"/>
              </a:rPr>
              <a:t> </a:t>
            </a:r>
          </a:p>
        </p:txBody>
      </p:sp>
      <p:sp>
        <p:nvSpPr>
          <p:cNvPr id="26" name="Flèche droite 25"/>
          <p:cNvSpPr/>
          <p:nvPr/>
        </p:nvSpPr>
        <p:spPr>
          <a:xfrm>
            <a:off x="5580112" y="2937973"/>
            <a:ext cx="648072" cy="349442"/>
          </a:xfrm>
          <a:prstGeom prst="rightArrow">
            <a:avLst>
              <a:gd name="adj1" fmla="val 50000"/>
              <a:gd name="adj2" fmla="val 58263"/>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Tree>
    <p:extLst>
      <p:ext uri="{BB962C8B-B14F-4D97-AF65-F5344CB8AC3E}">
        <p14:creationId xmlns:p14="http://schemas.microsoft.com/office/powerpoint/2010/main" val="2177127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CONDITIONS SPÉCIFIQUES À L’INVESTISSEMENT DANS UN CONTRAT D’ASSURANCE VIE OU DE CAPITALISATION</a:t>
            </a:r>
          </a:p>
        </p:txBody>
      </p:sp>
      <p:sp>
        <p:nvSpPr>
          <p:cNvPr id="5" name="Espace réservé du contenu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lgn="just">
              <a:buClr>
                <a:srgbClr val="C00000"/>
              </a:buClr>
            </a:pPr>
            <a:r>
              <a:rPr lang="fr-FR" sz="1050" dirty="0">
                <a:solidFill>
                  <a:srgbClr val="CDCECC">
                    <a:lumMod val="10000"/>
                  </a:srgbClr>
                </a:solidFill>
              </a:rPr>
              <a:t>De la Date d’Émission du support </a:t>
            </a:r>
            <a:r>
              <a:rPr lang="fr-FR" sz="1050" i="1" dirty="0">
                <a:solidFill>
                  <a:srgbClr val="CDCECC">
                    <a:lumMod val="10000"/>
                  </a:srgbClr>
                </a:solidFill>
              </a:rPr>
              <a:t>Nymphéa Avril 2030 </a:t>
            </a:r>
            <a:r>
              <a:rPr lang="fr-FR" sz="1050" dirty="0">
                <a:solidFill>
                  <a:srgbClr val="CDCECC">
                    <a:lumMod val="10000"/>
                  </a:srgbClr>
                </a:solidFill>
              </a:rPr>
              <a:t>et jusqu’à sa date d’Échéance (entre le 21 août 2020 et le 5 avril 2030) : </a:t>
            </a:r>
            <a:r>
              <a:rPr lang="fr-FR" sz="1050" i="1" dirty="0">
                <a:solidFill>
                  <a:srgbClr val="CDCECC">
                    <a:lumMod val="10000"/>
                  </a:srgbClr>
                </a:solidFill>
              </a:rPr>
              <a:t>Nymphéa Avril 2030 </a:t>
            </a:r>
            <a:r>
              <a:rPr lang="fr-FR" sz="1050" dirty="0">
                <a:solidFill>
                  <a:srgbClr val="CDCECC">
                    <a:lumMod val="10000"/>
                  </a:srgbClr>
                </a:solidFill>
              </a:rPr>
              <a:t>est conçu dans la perspective d’un investissement jusqu’à la Date d’Échéance du 5 avril 2030. Il est donc destiné aux adhérents/souscripteurs ayant l’intention de maintenir leur investissement jusqu’à l’échéance finale prévue, le 5 avril 2030.</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L’adhérent/souscripteur peut, en effet, prendre un risque de perte en capital non mesurable et pouvant être totale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s’il est contraint de demander un rachat total ou partiel du montant investi sur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avant l’une des 	échéances prévues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s’il souhaite effectuer un arbitrage en sortie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avant l’une des échéances prévues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ou en cas de décès, qui entraîne le dénouement du contrat, avant l’une des échéances prévues lorsque la garantie de 	prévoyance éventuellement proposée dans certains contrats d’assurance vie n’a pas été souscrite ou ne peut pas s’appliquer.</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Dans ces hypothèses, une sortie par décès, rachat ou arbitrage de l’unité de compte représentée par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à une autre date que l’échéance (anticipée ou finale), s’effectuera à un prix qui dépendra des paramètres de marché ce jour-là ne permettant plus à l’adhérent/souscripteur de bénéficier de la protection conditionnelle du capital prévue à l’échéance, ni du rendement espéré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déduction faite des frais applicables détaillés ci-après.</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Remboursement Automatique Anticipé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(le 29 août 2025) : l’attention de l’adhérent/ souscripteur est attirée sur le fait que le Remboursement Automatique Anticipé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est soumis à des conditions de marché précises ne relevant pas de la volonté de l’adhérent/ souscripteur. Si les conditions sont réunies, le mécanisme s’activera automatiquement sans intervention de sa part.</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Frais liés au contrat d’assurance vie ou de capitalisation : à toute performance affichée par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qu’elle soit positive ou négative, les frais sur versements, d’arbitrage, de gestion sur encours, et le cas échéant, ceux liés aux garanties de prévoyance du contrat d’assurance vie ou de capitalisation doivent être déduits.</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Fiscalité applicable à un investissement dans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Avril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dans les contrats d’assurance-vie ou de capitalisation : les dispositions fiscales et les prélèvements sociaux, en vigueur, propres aux contrats d’assurance-vie ou de capitalisation lui sont applicables.</a:t>
            </a:r>
          </a:p>
        </p:txBody>
      </p:sp>
      <p:sp>
        <p:nvSpPr>
          <p:cNvPr id="6" name="Espace réservé du numéro de diapositive 3"/>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70D5E50-5FB4-44E8-9950-C560ACA14EBF}" type="slidenum">
              <a:rPr kumimoji="0" 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29</a:t>
            </a:fld>
            <a:endParaRPr kumimoji="0" lang="fr-FR" sz="1000" b="0" i="0" u="none" strike="noStrike" kern="1200" cap="none" spc="0" normalizeH="0" baseline="0" noProof="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709410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3C38FB24-A210-4662-ABDF-B23EF75F6056}" type="slidenum">
              <a:rPr kumimoji="0" lang="fr-FR" altLang="fr-FR" sz="1000" b="0" i="0" u="none" strike="noStrike" kern="1200" cap="none" spc="0" normalizeH="0" baseline="0" noProof="0" smtClean="0">
                <a:ln>
                  <a:noFill/>
                </a:ln>
                <a:solidFill>
                  <a:srgbClr val="979797"/>
                </a:solidFill>
                <a:effectLst/>
                <a:uLnTx/>
                <a:uFillTx/>
                <a:latin typeface="Helvetica" pitchFamily="34" charset="0"/>
                <a:ea typeface="+mn-ea"/>
                <a:cs typeface="Helvetica"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30</a:t>
            </a:fld>
            <a:endParaRPr kumimoji="0" lang="fr-FR" altLang="fr-FR" sz="1000" b="0" i="0" u="none" strike="noStrike" kern="1200" cap="none" spc="0" normalizeH="0" baseline="0" noProof="0">
              <a:ln>
                <a:noFill/>
              </a:ln>
              <a:solidFill>
                <a:srgbClr val="979797"/>
              </a:solidFill>
              <a:effectLst/>
              <a:uLnTx/>
              <a:uFillTx/>
              <a:latin typeface="Helvetica" pitchFamily="34" charset="0"/>
              <a:ea typeface="+mn-ea"/>
              <a:cs typeface="Helvetica" pitchFamily="34" charset="0"/>
            </a:endParaRPr>
          </a:p>
        </p:txBody>
      </p:sp>
      <p:sp>
        <p:nvSpPr>
          <p:cNvPr id="4"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CONTACTS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5" name="Espace réservé du contenu 5"/>
          <p:cNvSpPr txBox="1">
            <a:spLocks/>
          </p:cNvSpPr>
          <p:nvPr/>
        </p:nvSpPr>
        <p:spPr bwMode="auto">
          <a:xfrm>
            <a:off x="457200" y="1600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Pour plus d’information </a:t>
            </a:r>
          </a:p>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endParaRPr>
          </a:p>
        </p:txBody>
      </p:sp>
      <p:pic>
        <p:nvPicPr>
          <p:cNvPr id="6" name="Picture 2" descr="http://www.google.fr/url?source=imglanding&amp;ct=img&amp;q=http://www.intellego.fr/uploads_static/uploads/media/actualite-education/numero-vert-APB.jpg&amp;sa=X&amp;ei=03JUVc_rOMvSUd_VgcgJ&amp;ved=0CAkQ8wc4EQ&amp;usg=AFQjCNFa9b_uL7d8RnnlgFQbALwGDWi7c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016" y="2781347"/>
            <a:ext cx="1296194" cy="86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647" y="4149080"/>
            <a:ext cx="863996" cy="863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2324381" y="4535463"/>
            <a:ext cx="5386388" cy="307975"/>
          </a:xfrm>
          <a:prstGeom prst="rect">
            <a:avLst/>
          </a:prstGeom>
          <a:noFill/>
        </p:spPr>
        <p:txBody>
          <a:bodyPr>
            <a:spAutoFit/>
          </a:bodyPr>
          <a:lstStyle/>
          <a:p>
            <a:pPr fontAlgn="base">
              <a:spcBef>
                <a:spcPct val="0"/>
              </a:spcBef>
              <a:spcAft>
                <a:spcPct val="0"/>
              </a:spcAft>
              <a:defRPr/>
            </a:pPr>
            <a:r>
              <a:rPr lang="fr-FR" sz="1400" b="1" dirty="0">
                <a:solidFill>
                  <a:srgbClr val="0000FF"/>
                </a:solidFill>
                <a:latin typeface="Helvetica"/>
                <a:cs typeface="Arial" pitchFamily="34" charset="0"/>
                <a:hlinkClick r:id="rId4"/>
              </a:rPr>
              <a:t>animation@natixis.com</a:t>
            </a:r>
            <a:endParaRPr lang="fr-FR" sz="1400" b="1" dirty="0">
              <a:solidFill>
                <a:srgbClr val="0000FF"/>
              </a:solidFill>
              <a:latin typeface="Helvetica"/>
              <a:cs typeface="Arial" pitchFamily="34" charset="0"/>
            </a:endParaRPr>
          </a:p>
        </p:txBody>
      </p:sp>
      <p:sp>
        <p:nvSpPr>
          <p:cNvPr id="9" name="ZoneTexte 8"/>
          <p:cNvSpPr txBox="1"/>
          <p:nvPr/>
        </p:nvSpPr>
        <p:spPr>
          <a:xfrm>
            <a:off x="515938" y="2060575"/>
            <a:ext cx="8208962" cy="261938"/>
          </a:xfrm>
          <a:prstGeom prst="rect">
            <a:avLst/>
          </a:prstGeom>
          <a:noFill/>
        </p:spPr>
        <p:txBody>
          <a:bodyPr>
            <a:spAutoFit/>
          </a:bodyPr>
          <a:lstStyle/>
          <a:p>
            <a:pPr fontAlgn="base">
              <a:spcBef>
                <a:spcPct val="0"/>
              </a:spcBef>
              <a:spcAft>
                <a:spcPct val="0"/>
              </a:spcAft>
              <a:defRPr/>
            </a:pPr>
            <a:r>
              <a:rPr lang="fr-FR" sz="1100" dirty="0">
                <a:solidFill>
                  <a:srgbClr val="4F504F"/>
                </a:solidFill>
                <a:latin typeface="Helvetica"/>
                <a:cs typeface="Arial" pitchFamily="34" charset="0"/>
              </a:rPr>
              <a:t>Si vous avez des questions, vous pouvez nous contacter par téléphone ou par e-mail : </a:t>
            </a:r>
          </a:p>
        </p:txBody>
      </p:sp>
      <p:sp>
        <p:nvSpPr>
          <p:cNvPr id="10" name="ZoneTexte 9"/>
          <p:cNvSpPr txBox="1"/>
          <p:nvPr/>
        </p:nvSpPr>
        <p:spPr>
          <a:xfrm>
            <a:off x="2310210" y="3059197"/>
            <a:ext cx="5386388" cy="307975"/>
          </a:xfrm>
          <a:prstGeom prst="rect">
            <a:avLst/>
          </a:prstGeom>
          <a:noFill/>
        </p:spPr>
        <p:txBody>
          <a:bodyPr>
            <a:spAutoFit/>
          </a:bodyPr>
          <a:lstStyle/>
          <a:p>
            <a:pPr fontAlgn="base">
              <a:spcBef>
                <a:spcPct val="0"/>
              </a:spcBef>
              <a:spcAft>
                <a:spcPct val="0"/>
              </a:spcAft>
              <a:defRPr/>
            </a:pPr>
            <a:r>
              <a:rPr lang="fr-FR" sz="1400" b="1" dirty="0">
                <a:solidFill>
                  <a:srgbClr val="92D050"/>
                </a:solidFill>
                <a:latin typeface="Helvetica"/>
                <a:cs typeface="Arial" pitchFamily="34" charset="0"/>
              </a:rPr>
              <a:t>01 58 55 92 98 </a:t>
            </a:r>
          </a:p>
        </p:txBody>
      </p:sp>
      <p:pic>
        <p:nvPicPr>
          <p:cNvPr id="11" name="Image 10"/>
          <p:cNvPicPr>
            <a:picLocks noChangeAspect="1"/>
          </p:cNvPicPr>
          <p:nvPr/>
        </p:nvPicPr>
        <p:blipFill>
          <a:blip r:embed="rId5"/>
          <a:stretch>
            <a:fillRect/>
          </a:stretch>
        </p:blipFill>
        <p:spPr>
          <a:xfrm>
            <a:off x="7547524" y="6370638"/>
            <a:ext cx="1504950" cy="523875"/>
          </a:xfrm>
          <a:prstGeom prst="rect">
            <a:avLst/>
          </a:prstGeom>
        </p:spPr>
      </p:pic>
      <p:pic>
        <p:nvPicPr>
          <p:cNvPr id="12" name="Image 11"/>
          <p:cNvPicPr>
            <a:picLocks noChangeAspect="1"/>
          </p:cNvPicPr>
          <p:nvPr/>
        </p:nvPicPr>
        <p:blipFill>
          <a:blip r:embed="rId6"/>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572269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74638"/>
            <a:ext cx="9144000" cy="1143000"/>
          </a:xfrm>
          <a:prstGeom prst="rect">
            <a:avLst/>
          </a:prstGeom>
          <a:solidFill>
            <a:srgbClr val="FFFFFF"/>
          </a:solidFill>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AVERtissement</a:t>
            </a:r>
            <a:endParaRPr kumimoji="0" lang="en-US" sz="2800" b="0" i="0" u="none" strike="noStrike" kern="1200" cap="all" spc="0" normalizeH="0" baseline="0" noProof="0" dirty="0">
              <a:ln>
                <a:noFill/>
              </a:ln>
              <a:solidFill>
                <a:srgbClr val="C00000"/>
              </a:solidFill>
              <a:effectLst/>
              <a:uLnTx/>
              <a:uFillTx/>
              <a:latin typeface="Franklin Gothic Medium"/>
            </a:endParaRPr>
          </a:p>
        </p:txBody>
      </p:sp>
      <p:pic>
        <p:nvPicPr>
          <p:cNvPr id="6" name="Image 5"/>
          <p:cNvPicPr>
            <a:picLocks noChangeAspect="1"/>
          </p:cNvPicPr>
          <p:nvPr/>
        </p:nvPicPr>
        <p:blipFill>
          <a:blip r:embed="rId2"/>
          <a:stretch>
            <a:fillRect/>
          </a:stretch>
        </p:blipFill>
        <p:spPr>
          <a:xfrm>
            <a:off x="2513258" y="6651677"/>
            <a:ext cx="3943350" cy="171450"/>
          </a:xfrm>
          <a:prstGeom prst="rect">
            <a:avLst/>
          </a:prstGeom>
        </p:spPr>
      </p:pic>
      <p:sp>
        <p:nvSpPr>
          <p:cNvPr id="7" name="Rectangle 7"/>
          <p:cNvSpPr>
            <a:spLocks noChangeArrowheads="1"/>
          </p:cNvSpPr>
          <p:nvPr/>
        </p:nvSpPr>
        <p:spPr bwMode="auto">
          <a:xfrm>
            <a:off x="96838" y="1557338"/>
            <a:ext cx="8867775"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rgbClr val="CD0920"/>
              </a:buClr>
              <a:buSzPct val="75000"/>
              <a:buFont typeface="Lucida Grande"/>
              <a:buChar char="▶"/>
              <a:tabLst>
                <a:tab pos="457200" algn="l"/>
              </a:tabLst>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tabLst>
                <a:tab pos="457200" algn="l"/>
              </a:tabLst>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tabLst>
                <a:tab pos="457200" algn="l"/>
              </a:tabLst>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tabLst>
                <a:tab pos="457200" algn="l"/>
              </a:tabLst>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tabLst>
                <a:tab pos="457200" algn="l"/>
              </a:tabLst>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Ce document de mise en marché et de formation est à usage strictement interne; il est strictement informatif et confidentiel. Ce document est exclusivement destiné à un usage interne au sein du réseau Caisses d’Epargne et de Banques Populaires. Les informations contenues dans ce document ont été établies par Natixis pour le seul besoin de formation des conseillers dédiés du réseau Caisse d’Epargne. Natixis accepte de mettre ce document à disposition desdits conseillers qui s’engagent à ne pas le réutiliser, le reproduire ou le diffuser à un tiers. Les informations contenues dans ce document sont la propriété de Natixis. Il ne saurait être transmis à quiconque  sans l’accord préalable écrit de Natixis. La distribution, possession ou la remise de ce document dans ou à partir de certaines juridictions peut être limitée ou interdite par la loi. Il est demandé aux personnes recevant ce document de s’informer sur l’existence de telles limitations ou interdictions et de s’y conformer. Ni Natixis, ni ses affiliés, directeurs, administrateurs, employés, agents ou conseils, ni toute autre personne accepte d’être responsable à l’encontre de toute personne du fait de la distribution, possession ou remise de ce document dans ou à partir de toute juridiction. Ce document est fourni à chaque destinataire à titre d’information, il ne comporte aucune offre d’achat ou de vente d’instruments financiers ni aucune prestation de conseil, notamment en matière de service d’investissement, et ne constitue pas une recommandation personnalisée d’investissement. Il est destiné à être diffusé en interne et les produits ou services visés ne prennent en compte aucun objectif d’investissement, situation financière ou besoin spécifique à un client ou à un tiers en particulier. Il ne peut être considéré comme une sollicitation, une offre ou un engagement de Natixis à mettre en place une transaction aux conditions qui y sont décrites ou à d’autres conditions. Ce document ne constitue pas non plus une recherche en investissement ni un rapport de recherche indépendant.</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n’a ni vérifié ni conduit une analyse indépendante des informations figurant dans ce document. Par conséquent, Natixis ne fait aucune déclaration ou garantie ni ne prend aucun engagement envers les lecteurs de ce document, de quelque manière que ce soit (expresse ou implicite) au titre de la pertinence, de l’exactitude ou de l’exhaustivité des informations qui y figurent ou de la pertinence des hypothèses auxquelles elle fait référence. En effet, les informations y figurant ne tiennent pas compte des règles comptables ou fiscales particulières qui s’appliqueraient aux clients,  aux clients potentiels et plus généralement à tout tiers. Natixis ne saurait donc être tenue responsable des éventuelles différences de valorisation entre ses propres données et celles de tiers, ces différences pouvant notamment résulter de considérations sur l’application de règles comptables, fiscales ou relatives à des modèles de valorisation.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Les informations contenues dans ce document, notamment mais non exclusivement les chiffres, performances, simulations, taux, risques sont indicatives et sont susceptibles d’évolution à tout moment, notamment en fonction des conditions de marché. Les performances passées et les simulations de performances passées ne sont pas un indicateur fiable et ne préjugent donc pas des performances futures. Les informations contenues dans ce document peuvent inclure des résultats d’analyses issues d’un modèle quantitatif qui représentent des évènements futurs potentiels, qui pourront ou non se réaliser, et elles ne constituent pas une analyse complète de tous les faits substantiels qui déterminent un produit. Les simulations présentées sur ce document sont le résultat d’estimations de Natixis à un moment donné, sur la base de paramètres sélectionnés par Natixis, de conditions de marché à ce moment donné et de données historiques qui ne préjugent en rien de résultats futurs. Natixis se réserve le droit de modifier ou de retirer ces informations à tout moment sans préavis. L’ensemble des données est présenté hors fiscalité applicable, hors inflation et/ou frais liés au cadre d’investissement. Les indications qui figurent dans le présent document, y compris la description des avantages et des inconvénients, ne préjugent pas du cadre d’investissement choisi et notamment de l’impact que les frais liés à ce cadre d’investissement peuvent avoir sur l’économie générale de l’opération pour l’investisseur, de ce fait, la performance nette pour le client peut donc être négative. Plus généralement, Natixis, ses filiales, ses actionnaires de référence ainsi que leurs directeurs, administrateurs, associés, agents, représentants, salariés ou conseils respectifs rejettent toute responsabilité à l’égard des lecteurs de ce document ou de leurs conseils concernant les caractéristiques de ces informations. Les affirmations, hypothèses et opinions contenues dans ce document peuvent contenir des prédictions et ainsi contenir des risques et des incertitudes. Les résultats constatés et les développements peuvent différer substantiellement de ceux exprimés ou qui sont implicites dans les affirmations, hypothèses et opinions en fonction d’une variété de facteurs. Il ne peut y avoir de garantie que les résultats projetés, les projections ou les développements seront atteints. Aucune déclaration ou garantie explicite ou implicite n’est donnée par Natixis quant à l’accomplissement ou le bien fondé, de toute projection, tout objectif, estimation, prévision, affirmations, hypothèses et opinions contenus dans ce document et nul ne doit s’y fier. Rien dans ce document est ou doit être considéré comme une promesse ou une garantie quant au futur.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Les informations figurant dans la présentation n’ont pas vocation à faire l’objet d’une mise à jour après la date apposée en première page. Par ailleurs, la remise de ce document n’entraîne en aucune manière une obligation implicite de quiconque de mise à jour des informations qui y figurent.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ne saurait être tenue pour responsable des pertes financières ou d’une quelconque décision prise sur le fondement des informations figurant dans ce document et n’assume aucune prestation de conseil, notamment en matière de services d’investissement.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En tout état de cause, il appartient à chaque destinataire de ce document de recueillir les avis internes et externes nécessaires ou souhaitables, y compris de la part de juristes, fiscalistes, comptables, conseillers financiers, ou tous autres spécialistes, pour procéder à une évaluation indépendante des informations contenues dans ce document afin d’en apprécier les mérites et les facteurs de risques.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En conséquence Natixis décline toute responsabilité :</a:t>
            </a:r>
          </a:p>
          <a:p>
            <a:pPr algn="just" eaLnBrk="1" fontAlgn="base" hangingPunct="1">
              <a:spcBef>
                <a:spcPct val="0"/>
              </a:spcBef>
              <a:spcAft>
                <a:spcPct val="0"/>
              </a:spcAft>
              <a:buClrTx/>
              <a:buSzTx/>
              <a:buFont typeface="Lucida Grande"/>
              <a:buNone/>
              <a:tabLst/>
            </a:pPr>
            <a:r>
              <a:rPr lang="fr-FR" altLang="en-US" sz="700">
                <a:solidFill>
                  <a:srgbClr val="000000">
                    <a:lumMod val="95000"/>
                    <a:lumOff val="5000"/>
                  </a:srgbClr>
                </a:solidFill>
                <a:latin typeface="Arial" pitchFamily="34" charset="0"/>
                <a:cs typeface="Arial" pitchFamily="34" charset="0"/>
              </a:rPr>
              <a:t>- en </a:t>
            </a:r>
            <a:r>
              <a:rPr lang="fr-FR" altLang="en-US" sz="700" dirty="0">
                <a:solidFill>
                  <a:srgbClr val="000000">
                    <a:lumMod val="95000"/>
                    <a:lumOff val="5000"/>
                  </a:srgbClr>
                </a:solidFill>
                <a:latin typeface="Arial" pitchFamily="34" charset="0"/>
                <a:cs typeface="Arial" pitchFamily="34" charset="0"/>
              </a:rPr>
              <a:t>cas d’imprécision, inexactitude, erreur ou omission portant sur des informations disponibles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pour tous dommages, directs et/ou indirects, quelles qu’en soient les causes, origines, nature ou conséquences, provoqués à raison de l’accès à ce document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de décision prises sur la base d’une information contenue dans ce document et de l’utilisation qui pourrait en être faîte par des tiers non destinataire de ce document.</a:t>
            </a:r>
          </a:p>
          <a:p>
            <a:pPr algn="just" eaLnBrk="1" fontAlgn="base" hangingPunct="1">
              <a:spcBef>
                <a:spcPct val="0"/>
              </a:spcBef>
              <a:spcAft>
                <a:spcPct val="0"/>
              </a:spcAft>
              <a:buClrTx/>
              <a:buSzTx/>
              <a:buFont typeface="Lucida Grande"/>
              <a:buNone/>
              <a:tabLst/>
            </a:pPr>
            <a:endParaRPr lang="fr-FR" altLang="en-US" sz="700" dirty="0">
              <a:solidFill>
                <a:srgbClr val="000000">
                  <a:lumMod val="95000"/>
                  <a:lumOff val="5000"/>
                </a:srgbClr>
              </a:solidFill>
              <a:latin typeface="Arial" pitchFamily="34" charset="0"/>
              <a:cs typeface="Arial" pitchFamily="34" charset="0"/>
            </a:endParaRP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est agréée par l’Autorité de Contrôle Prudentiel  et de Résolution (ACPR) en France en qualité de Banque – prestataire de services d’investissements et soumise à sa supervision. Natixis est réglementée par l’AMF (Autorité des Marchés Financiers) pour l’exercice des services d’investissements pour lesquels elle est agréée. Natixis  est supervisée par  la Banque Centrale Européenne (BCE).</a:t>
            </a:r>
          </a:p>
        </p:txBody>
      </p:sp>
    </p:spTree>
    <p:extLst>
      <p:ext uri="{BB962C8B-B14F-4D97-AF65-F5344CB8AC3E}">
        <p14:creationId xmlns:p14="http://schemas.microsoft.com/office/powerpoint/2010/main" val="118084492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1DB13F40-0C24-4498-9191-00DD78B68B5C}" vid="{69E9BF48-F89C-4BDA-96E4-CB76F77BF99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7962</TotalTime>
  <Words>6540</Words>
  <Application>Microsoft Office PowerPoint</Application>
  <PresentationFormat>Affichage à l'écran (4:3)</PresentationFormat>
  <Paragraphs>447</Paragraphs>
  <Slides>31</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31</vt:i4>
      </vt:variant>
    </vt:vector>
  </HeadingPairs>
  <TitlesOfParts>
    <vt:vector size="39" baseType="lpstr">
      <vt:lpstr>Arial</vt:lpstr>
      <vt:lpstr>Calibri</vt:lpstr>
      <vt:lpstr>Franklin Gothic Medium</vt:lpstr>
      <vt:lpstr>Helvetica</vt:lpstr>
      <vt:lpstr>Lucida Grande</vt:lpstr>
      <vt:lpstr>Verdana</vt:lpstr>
      <vt:lpstr>Wingdings</vt:lpstr>
      <vt:lpstr>Thème Office</vt:lpstr>
      <vt:lpstr>Présentation PowerPoint</vt:lpstr>
      <vt:lpstr>Présentation PowerPoint</vt:lpstr>
      <vt:lpstr>Présentation PowerPoint</vt:lpstr>
      <vt:lpstr>Présentation PowerPoint</vt:lpstr>
      <vt:lpstr>Présentation PowerPoint</vt:lpstr>
      <vt:lpstr>DESCRIPTION DE L’INDICE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Natixis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Malwanga Roger-Charles Andre (EXT)</dc:creator>
  <cp:lastModifiedBy>An Sophie</cp:lastModifiedBy>
  <cp:revision>168</cp:revision>
  <cp:lastPrinted>2019-07-08T16:03:12Z</cp:lastPrinted>
  <dcterms:created xsi:type="dcterms:W3CDTF">2019-01-22T16:38:05Z</dcterms:created>
  <dcterms:modified xsi:type="dcterms:W3CDTF">2020-03-26T19:05:45Z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83a6fe-0b6e-4399-9d09-a1c8d8d5000c_Enabled">
    <vt:lpwstr>True</vt:lpwstr>
  </property>
  <property fmtid="{D5CDD505-2E9C-101B-9397-08002B2CF9AE}" pid="3" name="MSIP_Label_6e83a6fe-0b6e-4399-9d09-a1c8d8d5000c_SiteId">
    <vt:lpwstr>d5bb6d35-8a82-4329-b49a-5030bd6497ab</vt:lpwstr>
  </property>
  <property fmtid="{D5CDD505-2E9C-101B-9397-08002B2CF9AE}" pid="4" name="MSIP_Label_6e83a6fe-0b6e-4399-9d09-a1c8d8d5000c_Owner">
    <vt:lpwstr>xavier.priour@natixis.com</vt:lpwstr>
  </property>
  <property fmtid="{D5CDD505-2E9C-101B-9397-08002B2CF9AE}" pid="5" name="MSIP_Label_6e83a6fe-0b6e-4399-9d09-a1c8d8d5000c_SetDate">
    <vt:lpwstr>2019-02-25T15:05:31.7922027Z</vt:lpwstr>
  </property>
  <property fmtid="{D5CDD505-2E9C-101B-9397-08002B2CF9AE}" pid="6" name="MSIP_Label_6e83a6fe-0b6e-4399-9d09-a1c8d8d5000c_Name">
    <vt:lpwstr>C1 - Public Natixis</vt:lpwstr>
  </property>
  <property fmtid="{D5CDD505-2E9C-101B-9397-08002B2CF9AE}" pid="7" name="MSIP_Label_6e83a6fe-0b6e-4399-9d09-a1c8d8d5000c_Application">
    <vt:lpwstr>Microsoft Azure Information Protection</vt:lpwstr>
  </property>
  <property fmtid="{D5CDD505-2E9C-101B-9397-08002B2CF9AE}" pid="8" name="MSIP_Label_6e83a6fe-0b6e-4399-9d09-a1c8d8d5000c_Extended_MSFT_Method">
    <vt:lpwstr>Manual</vt:lpwstr>
  </property>
  <property fmtid="{D5CDD505-2E9C-101B-9397-08002B2CF9AE}" pid="9" name="Sensitivity">
    <vt:lpwstr>C1 - Public Natixis</vt:lpwstr>
  </property>
</Properties>
</file>