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5.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36" r:id="rId4"/>
    <p:sldMasterId id="2147483892" r:id="rId5"/>
    <p:sldMasterId id="2147483916" r:id="rId6"/>
    <p:sldMasterId id="2147483818" r:id="rId7"/>
    <p:sldMasterId id="2147483918" r:id="rId8"/>
    <p:sldMasterId id="2147483731" r:id="rId9"/>
  </p:sldMasterIdLst>
  <p:notesMasterIdLst>
    <p:notesMasterId r:id="rId40"/>
  </p:notesMasterIdLst>
  <p:handoutMasterIdLst>
    <p:handoutMasterId r:id="rId41"/>
  </p:handoutMasterIdLst>
  <p:sldIdLst>
    <p:sldId id="269" r:id="rId10"/>
    <p:sldId id="320" r:id="rId11"/>
    <p:sldId id="334" r:id="rId12"/>
    <p:sldId id="277" r:id="rId13"/>
    <p:sldId id="318" r:id="rId14"/>
    <p:sldId id="327" r:id="rId15"/>
    <p:sldId id="290" r:id="rId16"/>
    <p:sldId id="289" r:id="rId17"/>
    <p:sldId id="288" r:id="rId18"/>
    <p:sldId id="287" r:id="rId19"/>
    <p:sldId id="275" r:id="rId20"/>
    <p:sldId id="292" r:id="rId21"/>
    <p:sldId id="313" r:id="rId22"/>
    <p:sldId id="294" r:id="rId23"/>
    <p:sldId id="307" r:id="rId24"/>
    <p:sldId id="324" r:id="rId25"/>
    <p:sldId id="333" r:id="rId26"/>
    <p:sldId id="329" r:id="rId27"/>
    <p:sldId id="330" r:id="rId28"/>
    <p:sldId id="295" r:id="rId29"/>
    <p:sldId id="315" r:id="rId30"/>
    <p:sldId id="317" r:id="rId31"/>
    <p:sldId id="331" r:id="rId32"/>
    <p:sldId id="282" r:id="rId33"/>
    <p:sldId id="312" r:id="rId34"/>
    <p:sldId id="323" r:id="rId35"/>
    <p:sldId id="283" r:id="rId36"/>
    <p:sldId id="285" r:id="rId37"/>
    <p:sldId id="284" r:id="rId38"/>
    <p:sldId id="322" r:id="rId39"/>
  </p:sldIdLst>
  <p:sldSz cx="9144000" cy="5143500" type="screen16x9"/>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000B"/>
    <a:srgbClr val="FCB2A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8D615F-61AC-5E3C-9601-CEB87654A7FE}" v="147" dt="2020-03-25T14:30:08.777"/>
    <p1510:client id="{256B3FB0-E449-D787-78E8-22D28F98F67C}" v="1" dt="2020-03-24T17:14:39.294"/>
    <p1510:client id="{2A8354DB-DE04-4D48-882E-51CD4D0D1336}" v="5618" dt="2020-03-25T16:41:49.635"/>
    <p1510:client id="{44BF4D74-9643-1026-43A6-51D8EE106D08}" v="47" dt="2020-03-25T15:25:37.314"/>
    <p1510:client id="{44D58BFF-AF70-C1D1-6197-7934E7386CDA}" v="64" dt="2020-03-25T06:37:47.974"/>
    <p1510:client id="{89068A7C-27C5-FB99-E580-03C8E895247C}" v="35" dt="2020-03-25T16:41:20.380"/>
    <p1510:client id="{8CA7AC30-D80C-F986-4A67-02501C13F5C6}" v="134" dt="2020-03-24T16:42:06.926"/>
    <p1510:client id="{92207910-2687-852B-DFCA-2BF52A2195B6}" v="98" dt="2020-03-24T17:46:16.136"/>
    <p1510:client id="{9FF4CEF0-CCA9-D360-0ACB-F2EAE81F799E}" v="301" dt="2020-03-24T17:37:48.881"/>
    <p1510:client id="{D4422F09-1CF8-FDFB-FAC5-881DB82EE7BA}" v="106" dt="2020-03-25T15:29:13.093"/>
    <p1510:client id="{EAF9CDCB-E6B9-4586-7C2E-4BCE04CB215C}" v="12" dt="2020-03-25T13:03:23.594"/>
    <p1510:client id="{EEB7C230-950E-D9D0-AEED-2DA875C9B1F3}" v="13" dt="2020-03-25T08:19:31.878"/>
    <p1510:client id="{F825F844-B520-E6B3-4E93-33A2E2B77019}" v="177" dt="2020-03-25T07:57:06.27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C4B1156A-380E-4F78-BDF5-A606A8083BF9}" styleName="Style moyen 4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294" autoAdjust="0"/>
    <p:restoredTop sz="93992" autoAdjust="0"/>
  </p:normalViewPr>
  <p:slideViewPr>
    <p:cSldViewPr snapToGrid="0">
      <p:cViewPr varScale="1">
        <p:scale>
          <a:sx n="66" d="100"/>
          <a:sy n="66" d="100"/>
        </p:scale>
        <p:origin x="984" y="38"/>
      </p:cViewPr>
      <p:guideLst>
        <p:guide orient="horz" pos="1620"/>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notesMaster" Target="notesMasters/notesMaster1.xml"/><Relationship Id="rId45" Type="http://schemas.openxmlformats.org/officeDocument/2006/relationships/tableStyles" Target="tableStyles.xml"/><Relationship Id="rId53"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7A7AD74-72D3-064D-AFE0-48D2DB1D62B2}" type="datetimeFigureOut">
              <a:rPr lang="fr-FR" smtClean="0"/>
              <a:t>14/04/2020</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E5E2CB5-F9F6-E842-A58F-4862DF014183}" type="slidenum">
              <a:rPr lang="fr-FR" smtClean="0"/>
              <a:t>‹N°›</a:t>
            </a:fld>
            <a:endParaRPr lang="fr-FR"/>
          </a:p>
        </p:txBody>
      </p:sp>
    </p:spTree>
    <p:extLst>
      <p:ext uri="{BB962C8B-B14F-4D97-AF65-F5344CB8AC3E}">
        <p14:creationId xmlns:p14="http://schemas.microsoft.com/office/powerpoint/2010/main" val="181404673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68FB69-E8C5-F640-ABA3-125AE8D27D80}" type="datetimeFigureOut">
              <a:rPr lang="fr-FR" smtClean="0"/>
              <a:t>14/04/2020</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1BB5D35-6A6A-D64B-8D45-E86C7E2C099C}" type="slidenum">
              <a:rPr lang="fr-FR" smtClean="0"/>
              <a:t>‹N°›</a:t>
            </a:fld>
            <a:endParaRPr lang="fr-FR"/>
          </a:p>
        </p:txBody>
      </p:sp>
    </p:spTree>
    <p:extLst>
      <p:ext uri="{BB962C8B-B14F-4D97-AF65-F5344CB8AC3E}">
        <p14:creationId xmlns:p14="http://schemas.microsoft.com/office/powerpoint/2010/main" val="375978378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1BB5D35-6A6A-D64B-8D45-E86C7E2C099C}" type="slidenum">
              <a:rPr lang="fr-FR" smtClean="0"/>
              <a:t>7</a:t>
            </a:fld>
            <a:endParaRPr lang="fr-FR"/>
          </a:p>
        </p:txBody>
      </p:sp>
    </p:spTree>
    <p:extLst>
      <p:ext uri="{BB962C8B-B14F-4D97-AF65-F5344CB8AC3E}">
        <p14:creationId xmlns:p14="http://schemas.microsoft.com/office/powerpoint/2010/main" val="3346058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6.xml"/><Relationship Id="rId4" Type="http://schemas.openxmlformats.org/officeDocument/2006/relationships/image" Target="../media/image7.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6.xml"/><Relationship Id="rId4" Type="http://schemas.openxmlformats.org/officeDocument/2006/relationships/image" Target="../media/image7.emf"/></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654CCE-A9CF-5942-AF0C-8E8311C3EBB1}"/>
              </a:ext>
            </a:extLst>
          </p:cNvPr>
          <p:cNvSpPr>
            <a:spLocks noGrp="1"/>
          </p:cNvSpPr>
          <p:nvPr>
            <p:ph type="title" hasCustomPrompt="1"/>
          </p:nvPr>
        </p:nvSpPr>
        <p:spPr/>
        <p:txBody>
          <a:bodyPr/>
          <a:lstStyle>
            <a:lvl1pPr>
              <a:defRPr/>
            </a:lvl1pPr>
          </a:lstStyle>
          <a:p>
            <a:r>
              <a:rPr lang="fr-FR"/>
              <a:t>AJOUTER le titre</a:t>
            </a:r>
            <a:br>
              <a:rPr lang="fr-FR"/>
            </a:br>
            <a:r>
              <a:rPr lang="fr-FR"/>
              <a:t>de la PRÉSENTATION</a:t>
            </a:r>
            <a:br>
              <a:rPr lang="fr-FR"/>
            </a:br>
            <a:r>
              <a:rPr lang="fr-FR"/>
              <a:t>3 LIGNES MAXI</a:t>
            </a:r>
          </a:p>
        </p:txBody>
      </p:sp>
      <p:sp>
        <p:nvSpPr>
          <p:cNvPr id="3" name="Espace réservé de la date 2">
            <a:extLst>
              <a:ext uri="{FF2B5EF4-FFF2-40B4-BE49-F238E27FC236}">
                <a16:creationId xmlns:a16="http://schemas.microsoft.com/office/drawing/2014/main" id="{BF4B79DB-46C6-F74C-AC53-AF5BDA264F23}"/>
              </a:ext>
            </a:extLst>
          </p:cNvPr>
          <p:cNvSpPr>
            <a:spLocks noGrp="1"/>
          </p:cNvSpPr>
          <p:nvPr>
            <p:ph type="dt" sz="half" idx="10"/>
          </p:nvPr>
        </p:nvSpPr>
        <p:spPr/>
        <p:txBody>
          <a:bodyPr/>
          <a:lstStyle>
            <a:lvl1pPr>
              <a:defRPr/>
            </a:lvl1pPr>
          </a:lstStyle>
          <a:p>
            <a:pPr algn="l"/>
            <a:r>
              <a:rPr lang="en-US" dirty="0" smtClean="0"/>
              <a:t>25/03/2020</a:t>
            </a:r>
            <a:endParaRPr lang="en-US" dirty="0"/>
          </a:p>
        </p:txBody>
      </p:sp>
    </p:spTree>
    <p:extLst>
      <p:ext uri="{BB962C8B-B14F-4D97-AF65-F5344CB8AC3E}">
        <p14:creationId xmlns:p14="http://schemas.microsoft.com/office/powerpoint/2010/main" val="258004216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F49C15E5-9030-614C-A9D6-DE70ACC5A1D6}"/>
              </a:ext>
            </a:extLst>
          </p:cNvPr>
          <p:cNvSpPr>
            <a:spLocks noGrp="1"/>
          </p:cNvSpPr>
          <p:nvPr>
            <p:ph type="ftr" sz="quarter" idx="10"/>
          </p:nvPr>
        </p:nvSpPr>
        <p:spPr/>
        <p:txBody>
          <a:bodyPr/>
          <a:lstStyle/>
          <a:p>
            <a:r>
              <a:rPr lang="fr-FR" dirty="0" smtClean="0"/>
              <a:t>VAD : Prévoyance et ASV Processus temporaire – Confinement – COVID 19 </a:t>
            </a:r>
          </a:p>
        </p:txBody>
      </p:sp>
      <p:sp>
        <p:nvSpPr>
          <p:cNvPr id="6" name="Espace réservé du titre 1">
            <a:extLst>
              <a:ext uri="{FF2B5EF4-FFF2-40B4-BE49-F238E27FC236}">
                <a16:creationId xmlns:a16="http://schemas.microsoft.com/office/drawing/2014/main" id="{32E9D11F-7898-114E-967E-D7B3D6975459}"/>
              </a:ext>
            </a:extLst>
          </p:cNvPr>
          <p:cNvSpPr>
            <a:spLocks noGrp="1"/>
          </p:cNvSpPr>
          <p:nvPr>
            <p:ph type="title"/>
          </p:nvPr>
        </p:nvSpPr>
        <p:spPr>
          <a:xfrm>
            <a:off x="604877" y="1494328"/>
            <a:ext cx="4274693" cy="1191733"/>
          </a:xfrm>
          <a:prstGeom prst="rect">
            <a:avLst/>
          </a:prstGeom>
          <a:noFill/>
        </p:spPr>
        <p:txBody>
          <a:bodyPr vert="horz" lIns="91440" tIns="45720" rIns="91440" bIns="45720" rtlCol="0" anchor="t" anchorCtr="0">
            <a:noAutofit/>
          </a:bodyPr>
          <a:lstStyle/>
          <a:p>
            <a:r>
              <a:rPr lang="fr-FR"/>
              <a:t>AJOUTER le titre</a:t>
            </a:r>
            <a:br>
              <a:rPr lang="fr-FR"/>
            </a:br>
            <a:r>
              <a:rPr lang="fr-FR"/>
              <a:t>de la PRÉSENTATION</a:t>
            </a:r>
            <a:br>
              <a:rPr lang="fr-FR"/>
            </a:br>
            <a:r>
              <a:rPr lang="fr-FR"/>
              <a:t>3 LIGNES MAXI</a:t>
            </a:r>
          </a:p>
        </p:txBody>
      </p:sp>
      <p:sp>
        <p:nvSpPr>
          <p:cNvPr id="8" name="Espace réservé du texte 2">
            <a:extLst>
              <a:ext uri="{FF2B5EF4-FFF2-40B4-BE49-F238E27FC236}">
                <a16:creationId xmlns:a16="http://schemas.microsoft.com/office/drawing/2014/main" id="{2020C1DD-5AA7-7A47-98F9-27888A973581}"/>
              </a:ext>
            </a:extLst>
          </p:cNvPr>
          <p:cNvSpPr>
            <a:spLocks noGrp="1"/>
          </p:cNvSpPr>
          <p:nvPr>
            <p:ph idx="1"/>
          </p:nvPr>
        </p:nvSpPr>
        <p:spPr>
          <a:xfrm>
            <a:off x="604876" y="2696221"/>
            <a:ext cx="4274693" cy="472663"/>
          </a:xfrm>
          <a:prstGeom prst="rect">
            <a:avLst/>
          </a:prstGeom>
        </p:spPr>
        <p:txBody>
          <a:bodyPr vert="horz" lIns="91440" tIns="45720" rIns="91440" bIns="45720" rtlCol="0">
            <a:normAutofit/>
          </a:bodyPr>
          <a:lstStyle/>
          <a:p>
            <a:pPr lvl="0"/>
            <a:r>
              <a:rPr lang="fr-FR"/>
              <a:t>Cliquez ici pour modifier la phrase optionnelle</a:t>
            </a:r>
            <a:br>
              <a:rPr lang="fr-FR"/>
            </a:br>
            <a:r>
              <a:rPr lang="fr-FR"/>
              <a:t>de la couverture.</a:t>
            </a:r>
          </a:p>
        </p:txBody>
      </p:sp>
    </p:spTree>
    <p:extLst>
      <p:ext uri="{BB962C8B-B14F-4D97-AF65-F5344CB8AC3E}">
        <p14:creationId xmlns:p14="http://schemas.microsoft.com/office/powerpoint/2010/main" val="36639482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smtClean="0"/>
              <a:t>Modifiez le style du titre</a:t>
            </a:r>
            <a:endParaRPr lang="fr-FR" dirty="0"/>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smtClean="0"/>
              <a:t>Sous titre de la slide</a:t>
            </a:r>
            <a:endParaRPr lang="fr-FR" dirty="0"/>
          </a:p>
        </p:txBody>
      </p:sp>
    </p:spTree>
    <p:extLst>
      <p:ext uri="{BB962C8B-B14F-4D97-AF65-F5344CB8AC3E}">
        <p14:creationId xmlns:p14="http://schemas.microsoft.com/office/powerpoint/2010/main" val="307197877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F49C15E5-9030-614C-A9D6-DE70ACC5A1D6}"/>
              </a:ext>
            </a:extLst>
          </p:cNvPr>
          <p:cNvSpPr>
            <a:spLocks noGrp="1"/>
          </p:cNvSpPr>
          <p:nvPr>
            <p:ph type="ftr" sz="quarter" idx="10"/>
          </p:nvPr>
        </p:nvSpPr>
        <p:spPr/>
        <p:txBody>
          <a:bodyPr/>
          <a:lstStyle/>
          <a:p>
            <a:r>
              <a:rPr lang="fr-FR" smtClean="0"/>
              <a:t>VAD : Prévoyance et ASV Processus temporaire – Confinement – COVID 19 </a:t>
            </a:r>
            <a:endParaRPr lang="fr-FR" dirty="0" smtClean="0"/>
          </a:p>
        </p:txBody>
      </p:sp>
      <p:sp>
        <p:nvSpPr>
          <p:cNvPr id="5" name="ZoneTexte 4">
            <a:extLst>
              <a:ext uri="{FF2B5EF4-FFF2-40B4-BE49-F238E27FC236}">
                <a16:creationId xmlns:a16="http://schemas.microsoft.com/office/drawing/2014/main" id="{B8371B6E-AF2C-1543-A4F6-19F86E419A0C}"/>
              </a:ext>
            </a:extLst>
          </p:cNvPr>
          <p:cNvSpPr txBox="1"/>
          <p:nvPr userDrawn="1"/>
        </p:nvSpPr>
        <p:spPr>
          <a:xfrm>
            <a:off x="391853" y="243729"/>
            <a:ext cx="8326696" cy="584775"/>
          </a:xfrm>
          <a:prstGeom prst="rect">
            <a:avLst/>
          </a:prstGeom>
          <a:noFill/>
        </p:spPr>
        <p:txBody>
          <a:bodyPr wrap="square" rtlCol="0">
            <a:spAutoFit/>
          </a:bodyPr>
          <a:lstStyle/>
          <a:p>
            <a:r>
              <a:rPr lang="fr-FR" sz="3200">
                <a:solidFill>
                  <a:srgbClr val="E3000B"/>
                </a:solidFill>
              </a:rPr>
              <a:t> Sommaire</a:t>
            </a:r>
          </a:p>
        </p:txBody>
      </p:sp>
      <p:sp>
        <p:nvSpPr>
          <p:cNvPr id="7" name="Espace réservé du texte 9">
            <a:extLst>
              <a:ext uri="{FF2B5EF4-FFF2-40B4-BE49-F238E27FC236}">
                <a16:creationId xmlns:a16="http://schemas.microsoft.com/office/drawing/2014/main" id="{CBC54D63-03CD-1547-9F01-72EAB796BB83}"/>
              </a:ext>
            </a:extLst>
          </p:cNvPr>
          <p:cNvSpPr>
            <a:spLocks noGrp="1"/>
          </p:cNvSpPr>
          <p:nvPr>
            <p:ph type="body" sz="quarter" idx="16" hasCustomPrompt="1"/>
          </p:nvPr>
        </p:nvSpPr>
        <p:spPr>
          <a:xfrm>
            <a:off x="392116" y="1096201"/>
            <a:ext cx="8326437" cy="1499363"/>
          </a:xfrm>
          <a:prstGeom prst="rect">
            <a:avLst/>
          </a:prstGeom>
        </p:spPr>
        <p:txBody>
          <a:bodyPr vert="horz"/>
          <a:lstStyle>
            <a:lvl1pPr marL="0" indent="0">
              <a:buClr>
                <a:schemeClr val="bg1"/>
              </a:buClr>
              <a:buFont typeface="Arial"/>
              <a:buChar char="•"/>
              <a:defRPr sz="1800" b="1" i="0" cap="all">
                <a:solidFill>
                  <a:schemeClr val="tx1"/>
                </a:solidFill>
              </a:defRPr>
            </a:lvl1pPr>
            <a:lvl2pPr marL="396000" indent="-285750">
              <a:buClr>
                <a:srgbClr val="E3000B"/>
              </a:buClr>
              <a:buFont typeface="Lucida Grande"/>
              <a:buChar char="&gt;"/>
              <a:defRPr sz="1800" b="0" i="0" cap="none"/>
            </a:lvl2pPr>
            <a:lvl3pPr>
              <a:defRPr b="1" i="0" cap="all"/>
            </a:lvl3pPr>
            <a:lvl4pPr>
              <a:defRPr b="1" i="0" cap="all"/>
            </a:lvl4pPr>
            <a:lvl5pPr>
              <a:defRPr b="1" i="0" cap="all"/>
            </a:lvl5pPr>
          </a:lstStyle>
          <a:p>
            <a:pPr lvl="0"/>
            <a:r>
              <a:rPr lang="fr-FR"/>
              <a:t>Cliquez pour modifier le titre de la rubrique</a:t>
            </a:r>
          </a:p>
          <a:p>
            <a:pPr lvl="1"/>
            <a:r>
              <a:rPr lang="fr-FR"/>
              <a:t>Cliquez pour modifier le titre de la </a:t>
            </a:r>
            <a:r>
              <a:rPr lang="fr-FR" err="1"/>
              <a:t>slide</a:t>
            </a:r>
            <a:endParaRPr lang="fr-FR"/>
          </a:p>
        </p:txBody>
      </p:sp>
      <p:sp>
        <p:nvSpPr>
          <p:cNvPr id="9" name="Espace réservé du texte 9">
            <a:extLst>
              <a:ext uri="{FF2B5EF4-FFF2-40B4-BE49-F238E27FC236}">
                <a16:creationId xmlns:a16="http://schemas.microsoft.com/office/drawing/2014/main" id="{B0CB72E0-A7D9-124C-BA66-33AE29C1BD4A}"/>
              </a:ext>
            </a:extLst>
          </p:cNvPr>
          <p:cNvSpPr>
            <a:spLocks noGrp="1"/>
          </p:cNvSpPr>
          <p:nvPr>
            <p:ph type="body" sz="quarter" idx="17" hasCustomPrompt="1"/>
          </p:nvPr>
        </p:nvSpPr>
        <p:spPr>
          <a:xfrm>
            <a:off x="392116" y="2596388"/>
            <a:ext cx="8326437" cy="1499363"/>
          </a:xfrm>
          <a:prstGeom prst="rect">
            <a:avLst/>
          </a:prstGeom>
        </p:spPr>
        <p:txBody>
          <a:bodyPr vert="horz"/>
          <a:lstStyle>
            <a:lvl1pPr marL="0" indent="0">
              <a:buClr>
                <a:schemeClr val="bg1"/>
              </a:buClr>
              <a:buFont typeface="Arial"/>
              <a:buChar char="•"/>
              <a:defRPr sz="1800" b="1" i="0" cap="all">
                <a:solidFill>
                  <a:schemeClr val="tx1"/>
                </a:solidFill>
              </a:defRPr>
            </a:lvl1pPr>
            <a:lvl2pPr marL="396000" indent="-285750">
              <a:buClr>
                <a:srgbClr val="E3000B"/>
              </a:buClr>
              <a:buFont typeface="Lucida Grande"/>
              <a:buChar char="&gt;"/>
              <a:defRPr sz="1800" b="0" i="0" cap="none"/>
            </a:lvl2pPr>
            <a:lvl3pPr>
              <a:defRPr b="1" i="0" cap="all"/>
            </a:lvl3pPr>
            <a:lvl4pPr>
              <a:defRPr b="1" i="0" cap="all"/>
            </a:lvl4pPr>
            <a:lvl5pPr>
              <a:defRPr b="1" i="0" cap="all"/>
            </a:lvl5pPr>
          </a:lstStyle>
          <a:p>
            <a:pPr lvl="0"/>
            <a:r>
              <a:rPr lang="fr-FR"/>
              <a:t>Cliquez pour modifier le titre de la rubrique</a:t>
            </a:r>
          </a:p>
          <a:p>
            <a:pPr lvl="1"/>
            <a:r>
              <a:rPr lang="fr-FR"/>
              <a:t>Cliquez pour modifier le titre de la </a:t>
            </a:r>
            <a:r>
              <a:rPr lang="fr-FR" err="1"/>
              <a:t>slide</a:t>
            </a:r>
            <a:endParaRPr lang="fr-FR"/>
          </a:p>
        </p:txBody>
      </p:sp>
    </p:spTree>
    <p:extLst>
      <p:ext uri="{BB962C8B-B14F-4D97-AF65-F5344CB8AC3E}">
        <p14:creationId xmlns:p14="http://schemas.microsoft.com/office/powerpoint/2010/main" val="320626031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1_Page-1">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a:t>Cliquez et modifiez le titre</a:t>
            </a:r>
          </a:p>
        </p:txBody>
      </p:sp>
      <p:sp>
        <p:nvSpPr>
          <p:cNvPr id="5" name="Espace réservé de la date 3">
            <a:extLst>
              <a:ext uri="{FF2B5EF4-FFF2-40B4-BE49-F238E27FC236}">
                <a16:creationId xmlns:a16="http://schemas.microsoft.com/office/drawing/2014/main" id="{7C31F5ED-8E73-0845-AFD9-9773A4D9B954}"/>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en-US" dirty="0" smtClean="0"/>
              <a:t>25/03/2020</a:t>
            </a:r>
            <a:endParaRPr lang="en-US" dirty="0"/>
          </a:p>
        </p:txBody>
      </p:sp>
      <p:sp>
        <p:nvSpPr>
          <p:cNvPr id="6" name="Espace réservé du pied de page 2">
            <a:extLst>
              <a:ext uri="{FF2B5EF4-FFF2-40B4-BE49-F238E27FC236}">
                <a16:creationId xmlns:a16="http://schemas.microsoft.com/office/drawing/2014/main" id="{AB40E84A-049C-7D4F-AD35-153CA7FA1095}"/>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VAD : Prévoyance et ASV Processus temporaire – Confinement – COVID 19 </a:t>
            </a:r>
            <a:endParaRPr lang="fr-FR" dirty="0" smtClean="0"/>
          </a:p>
        </p:txBody>
      </p:sp>
    </p:spTree>
    <p:extLst>
      <p:ext uri="{BB962C8B-B14F-4D97-AF65-F5344CB8AC3E}">
        <p14:creationId xmlns:p14="http://schemas.microsoft.com/office/powerpoint/2010/main" val="168963397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2_Page-2">
    <p:spTree>
      <p:nvGrpSpPr>
        <p:cNvPr id="1" name=""/>
        <p:cNvGrpSpPr/>
        <p:nvPr/>
      </p:nvGrpSpPr>
      <p:grpSpPr>
        <a:xfrm>
          <a:off x="0" y="0"/>
          <a:ext cx="0" cy="0"/>
          <a:chOff x="0" y="0"/>
          <a:chExt cx="0" cy="0"/>
        </a:xfrm>
      </p:grpSpPr>
      <p:sp>
        <p:nvSpPr>
          <p:cNvPr id="6" name="Espace réservé du texte 5"/>
          <p:cNvSpPr>
            <a:spLocks noGrp="1"/>
          </p:cNvSpPr>
          <p:nvPr>
            <p:ph type="body" sz="quarter" idx="22" hasCustomPrompt="1"/>
          </p:nvPr>
        </p:nvSpPr>
        <p:spPr>
          <a:xfrm>
            <a:off x="392762" y="831354"/>
            <a:ext cx="8326438"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a:t>CLIQUEZ POUR MODIFIER LE SOUS-TITRE</a:t>
            </a:r>
          </a:p>
          <a:p>
            <a:pPr lvl="1"/>
            <a:r>
              <a:rPr lang="fr-FR"/>
              <a:t>Cliquez pour modifier l’intertitre</a:t>
            </a:r>
          </a:p>
          <a:p>
            <a:pPr lvl="2"/>
            <a:r>
              <a:rPr lang="fr-FR"/>
              <a:t>Cliquez pour modifier le texte</a:t>
            </a:r>
          </a:p>
          <a:p>
            <a:pPr lvl="3"/>
            <a:r>
              <a:rPr lang="fr-FR" sz="1500"/>
              <a:t>Cliquez pour modifier la liste</a:t>
            </a:r>
            <a:endParaRPr lang="fr-FR"/>
          </a:p>
        </p:txBody>
      </p:sp>
      <p:sp>
        <p:nvSpPr>
          <p:cNvPr id="8" name="Espace réservé du texte 5">
            <a:extLst>
              <a:ext uri="{FF2B5EF4-FFF2-40B4-BE49-F238E27FC236}">
                <a16:creationId xmlns:a16="http://schemas.microsoft.com/office/drawing/2014/main" id="{0328C301-AAC2-A74C-8C23-3D9F893EDA10}"/>
              </a:ext>
            </a:extLst>
          </p:cNvPr>
          <p:cNvSpPr>
            <a:spLocks noGrp="1"/>
          </p:cNvSpPr>
          <p:nvPr>
            <p:ph type="body" sz="quarter" idx="23" hasCustomPrompt="1"/>
          </p:nvPr>
        </p:nvSpPr>
        <p:spPr>
          <a:xfrm>
            <a:off x="392762" y="2728232"/>
            <a:ext cx="8326438"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a:t>CLIQUEZ POUR MODIFIER LE SOUS-TITRE</a:t>
            </a:r>
          </a:p>
          <a:p>
            <a:pPr lvl="1"/>
            <a:r>
              <a:rPr lang="fr-FR"/>
              <a:t>Cliquez pour modifier l’intertitre</a:t>
            </a:r>
          </a:p>
          <a:p>
            <a:pPr lvl="2"/>
            <a:r>
              <a:rPr lang="fr-FR"/>
              <a:t>Cliquez pour modifier le texte</a:t>
            </a:r>
          </a:p>
          <a:p>
            <a:pPr lvl="3"/>
            <a:r>
              <a:rPr lang="fr-FR" sz="1500"/>
              <a:t>Cliquez pour modifier la liste</a:t>
            </a:r>
            <a:endParaRPr lang="fr-FR"/>
          </a:p>
        </p:txBody>
      </p:sp>
      <p:sp>
        <p:nvSpPr>
          <p:cNvPr id="9" name="Titre 1">
            <a:extLst>
              <a:ext uri="{FF2B5EF4-FFF2-40B4-BE49-F238E27FC236}">
                <a16:creationId xmlns:a16="http://schemas.microsoft.com/office/drawing/2014/main" id="{4B54DAB9-7788-FA4D-9808-AD3BFA3BD99A}"/>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a:t>Cliquez et modifiez le titre</a:t>
            </a:r>
          </a:p>
        </p:txBody>
      </p:sp>
      <p:sp>
        <p:nvSpPr>
          <p:cNvPr id="10" name="Espace réservé de la date 3">
            <a:extLst>
              <a:ext uri="{FF2B5EF4-FFF2-40B4-BE49-F238E27FC236}">
                <a16:creationId xmlns:a16="http://schemas.microsoft.com/office/drawing/2014/main" id="{63B5506D-DC26-3747-BA90-77FDB06F4896}"/>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en-US"/>
              <a:t>JJ/MM/AA</a:t>
            </a:r>
          </a:p>
        </p:txBody>
      </p:sp>
      <p:sp>
        <p:nvSpPr>
          <p:cNvPr id="11" name="Espace réservé du pied de page 2">
            <a:extLst>
              <a:ext uri="{FF2B5EF4-FFF2-40B4-BE49-F238E27FC236}">
                <a16:creationId xmlns:a16="http://schemas.microsoft.com/office/drawing/2014/main" id="{1B7531FE-0777-3049-A177-3449013837AB}"/>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smtClean="0"/>
              <a:t>VAD : Prévoyance et ASV Processus temporaire – Confinement – COVID 19 </a:t>
            </a:r>
          </a:p>
          <a:p>
            <a:endParaRPr lang="fr-FR" dirty="0"/>
          </a:p>
        </p:txBody>
      </p:sp>
    </p:spTree>
    <p:extLst>
      <p:ext uri="{BB962C8B-B14F-4D97-AF65-F5344CB8AC3E}">
        <p14:creationId xmlns:p14="http://schemas.microsoft.com/office/powerpoint/2010/main" val="97670515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3_Page-3">
    <p:spTree>
      <p:nvGrpSpPr>
        <p:cNvPr id="1" name=""/>
        <p:cNvGrpSpPr/>
        <p:nvPr/>
      </p:nvGrpSpPr>
      <p:grpSpPr>
        <a:xfrm>
          <a:off x="0" y="0"/>
          <a:ext cx="0" cy="0"/>
          <a:chOff x="0" y="0"/>
          <a:chExt cx="0" cy="0"/>
        </a:xfrm>
      </p:grpSpPr>
      <p:sp>
        <p:nvSpPr>
          <p:cNvPr id="11" name="Espace réservé du texte 10"/>
          <p:cNvSpPr>
            <a:spLocks noGrp="1"/>
          </p:cNvSpPr>
          <p:nvPr>
            <p:ph type="body" sz="quarter" idx="31" hasCustomPrompt="1"/>
          </p:nvPr>
        </p:nvSpPr>
        <p:spPr>
          <a:xfrm>
            <a:off x="6429464" y="832500"/>
            <a:ext cx="2140688" cy="1629968"/>
          </a:xfrm>
          <a:prstGeom prst="rect">
            <a:avLst/>
          </a:prstGeom>
        </p:spPr>
        <p:txBody>
          <a:bodyPr vert="horz" anchor="ctr"/>
          <a:lstStyle>
            <a:lvl1pPr marL="0" indent="0" algn="ctr">
              <a:buClr>
                <a:schemeClr val="bg1"/>
              </a:buClr>
              <a:defRPr b="1" u="sng">
                <a:solidFill>
                  <a:srgbClr val="E3000B"/>
                </a:solidFill>
              </a:defRPr>
            </a:lvl1pPr>
            <a:lvl2pPr marL="0" indent="0" algn="ctr">
              <a:buFontTx/>
              <a:buNone/>
              <a:defRPr sz="1800">
                <a:solidFill>
                  <a:srgbClr val="E3000B"/>
                </a:solidFill>
              </a:defRPr>
            </a:lvl2pPr>
          </a:lstStyle>
          <a:p>
            <a:pPr lvl="0"/>
            <a:r>
              <a:rPr lang="fr-FR"/>
              <a:t>Chiffre</a:t>
            </a:r>
          </a:p>
          <a:p>
            <a:pPr lvl="1"/>
            <a:r>
              <a:rPr lang="fr-FR"/>
              <a:t>Deuxième niveau</a:t>
            </a:r>
          </a:p>
        </p:txBody>
      </p:sp>
      <p:sp>
        <p:nvSpPr>
          <p:cNvPr id="22" name="Espace réservé du texte 10"/>
          <p:cNvSpPr>
            <a:spLocks noGrp="1"/>
          </p:cNvSpPr>
          <p:nvPr>
            <p:ph type="body" sz="quarter" idx="32" hasCustomPrompt="1"/>
          </p:nvPr>
        </p:nvSpPr>
        <p:spPr>
          <a:xfrm>
            <a:off x="6429464" y="2720205"/>
            <a:ext cx="2140688" cy="1628026"/>
          </a:xfrm>
          <a:prstGeom prst="rect">
            <a:avLst/>
          </a:prstGeom>
        </p:spPr>
        <p:txBody>
          <a:bodyPr vert="horz" anchor="ctr"/>
          <a:lstStyle>
            <a:lvl1pPr marL="0" indent="0" algn="ctr">
              <a:buClr>
                <a:schemeClr val="bg1"/>
              </a:buClr>
              <a:defRPr b="1" u="sng">
                <a:solidFill>
                  <a:srgbClr val="E3000B"/>
                </a:solidFill>
              </a:defRPr>
            </a:lvl1pPr>
            <a:lvl2pPr marL="0" indent="0" algn="ctr">
              <a:buFontTx/>
              <a:buNone/>
              <a:defRPr sz="1800">
                <a:solidFill>
                  <a:srgbClr val="E3000B"/>
                </a:solidFill>
              </a:defRPr>
            </a:lvl2pPr>
          </a:lstStyle>
          <a:p>
            <a:pPr lvl="0"/>
            <a:r>
              <a:rPr lang="fr-FR"/>
              <a:t>Chiffre</a:t>
            </a:r>
          </a:p>
          <a:p>
            <a:pPr lvl="1"/>
            <a:r>
              <a:rPr lang="fr-FR"/>
              <a:t>Deuxième niveau</a:t>
            </a:r>
          </a:p>
        </p:txBody>
      </p:sp>
      <p:sp>
        <p:nvSpPr>
          <p:cNvPr id="23" name="Espace réservé du texte 5"/>
          <p:cNvSpPr>
            <a:spLocks noGrp="1"/>
          </p:cNvSpPr>
          <p:nvPr>
            <p:ph type="body" sz="quarter" idx="22" hasCustomPrompt="1"/>
          </p:nvPr>
        </p:nvSpPr>
        <p:spPr>
          <a:xfrm>
            <a:off x="392762" y="832572"/>
            <a:ext cx="5886716"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a:t>CLIQUEZ POUR MODIFIER LE SOUS-TITRE</a:t>
            </a:r>
          </a:p>
          <a:p>
            <a:pPr lvl="1"/>
            <a:r>
              <a:rPr lang="fr-FR"/>
              <a:t>Cliquez pour modifier l’intertitre</a:t>
            </a:r>
          </a:p>
          <a:p>
            <a:pPr lvl="2"/>
            <a:r>
              <a:rPr lang="fr-FR"/>
              <a:t>Cliquez pour modifier le texte</a:t>
            </a:r>
          </a:p>
          <a:p>
            <a:pPr lvl="3"/>
            <a:r>
              <a:rPr lang="fr-FR" sz="1500"/>
              <a:t>Cliquez pour modifier la liste</a:t>
            </a:r>
            <a:endParaRPr lang="fr-FR"/>
          </a:p>
        </p:txBody>
      </p:sp>
      <p:sp>
        <p:nvSpPr>
          <p:cNvPr id="13" name="Espace réservé du texte 5">
            <a:extLst>
              <a:ext uri="{FF2B5EF4-FFF2-40B4-BE49-F238E27FC236}">
                <a16:creationId xmlns:a16="http://schemas.microsoft.com/office/drawing/2014/main" id="{35E4FB40-C850-2541-9589-C7C96456FDAE}"/>
              </a:ext>
            </a:extLst>
          </p:cNvPr>
          <p:cNvSpPr>
            <a:spLocks noGrp="1"/>
          </p:cNvSpPr>
          <p:nvPr>
            <p:ph type="body" sz="quarter" idx="23" hasCustomPrompt="1"/>
          </p:nvPr>
        </p:nvSpPr>
        <p:spPr>
          <a:xfrm>
            <a:off x="392762" y="2728232"/>
            <a:ext cx="5886354"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a:t>CLIQUEZ POUR MODIFIER LE SOUS-TITRE</a:t>
            </a:r>
          </a:p>
          <a:p>
            <a:pPr lvl="1"/>
            <a:r>
              <a:rPr lang="fr-FR"/>
              <a:t>Cliquez pour modifier l’intertitre</a:t>
            </a:r>
          </a:p>
          <a:p>
            <a:pPr lvl="2"/>
            <a:r>
              <a:rPr lang="fr-FR"/>
              <a:t>Cliquez pour modifier le texte</a:t>
            </a:r>
          </a:p>
          <a:p>
            <a:pPr lvl="3"/>
            <a:r>
              <a:rPr lang="fr-FR" sz="1500"/>
              <a:t>Cliquez pour modifier la liste</a:t>
            </a:r>
            <a:endParaRPr lang="fr-FR"/>
          </a:p>
        </p:txBody>
      </p:sp>
      <p:sp>
        <p:nvSpPr>
          <p:cNvPr id="9" name="Espace réservé de la date 3">
            <a:extLst>
              <a:ext uri="{FF2B5EF4-FFF2-40B4-BE49-F238E27FC236}">
                <a16:creationId xmlns:a16="http://schemas.microsoft.com/office/drawing/2014/main" id="{A47F2B0D-7EEA-7145-BA8D-80F36CE93BCE}"/>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en-US"/>
              <a:t>JJ/MM/AA</a:t>
            </a:r>
          </a:p>
        </p:txBody>
      </p:sp>
      <p:sp>
        <p:nvSpPr>
          <p:cNvPr id="10" name="Espace réservé du pied de page 2">
            <a:extLst>
              <a:ext uri="{FF2B5EF4-FFF2-40B4-BE49-F238E27FC236}">
                <a16:creationId xmlns:a16="http://schemas.microsoft.com/office/drawing/2014/main" id="{7C527861-E16F-0B49-949E-C6FCA1CF6892}"/>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VAD : Prévoyance et ASV Processus temporaire – Confinement – COVID 19 </a:t>
            </a:r>
            <a:endParaRPr lang="fr-FR" dirty="0" smtClean="0"/>
          </a:p>
        </p:txBody>
      </p:sp>
      <p:sp>
        <p:nvSpPr>
          <p:cNvPr id="14" name="Titre 1">
            <a:extLst>
              <a:ext uri="{FF2B5EF4-FFF2-40B4-BE49-F238E27FC236}">
                <a16:creationId xmlns:a16="http://schemas.microsoft.com/office/drawing/2014/main" id="{971D5527-EF3F-A542-85B7-AFFF09DDAABF}"/>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a:t>Cliquez et modifiez le titre</a:t>
            </a:r>
          </a:p>
        </p:txBody>
      </p:sp>
    </p:spTree>
    <p:extLst>
      <p:ext uri="{BB962C8B-B14F-4D97-AF65-F5344CB8AC3E}">
        <p14:creationId xmlns:p14="http://schemas.microsoft.com/office/powerpoint/2010/main" val="238929116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4_Page-4">
    <p:spTree>
      <p:nvGrpSpPr>
        <p:cNvPr id="1" name=""/>
        <p:cNvGrpSpPr/>
        <p:nvPr/>
      </p:nvGrpSpPr>
      <p:grpSpPr>
        <a:xfrm>
          <a:off x="0" y="0"/>
          <a:ext cx="0" cy="0"/>
          <a:chOff x="0" y="0"/>
          <a:chExt cx="0" cy="0"/>
        </a:xfrm>
      </p:grpSpPr>
      <p:sp>
        <p:nvSpPr>
          <p:cNvPr id="23" name="Espace réservé du texte 22"/>
          <p:cNvSpPr>
            <a:spLocks noGrp="1"/>
          </p:cNvSpPr>
          <p:nvPr>
            <p:ph type="body" sz="quarter" idx="28" hasCustomPrompt="1"/>
          </p:nvPr>
        </p:nvSpPr>
        <p:spPr>
          <a:xfrm>
            <a:off x="6445250" y="832695"/>
            <a:ext cx="2273300" cy="1617466"/>
          </a:xfrm>
          <a:prstGeom prst="rect">
            <a:avLst/>
          </a:prstGeom>
        </p:spPr>
        <p:txBody>
          <a:bodyPr vert="horz" anchor="ctr" anchorCtr="0"/>
          <a:lstStyle>
            <a:lvl1pPr marL="0" indent="0">
              <a:buFontTx/>
              <a:buNone/>
              <a:defRPr sz="1800" b="0" i="1">
                <a:solidFill>
                  <a:srgbClr val="E3000B"/>
                </a:solidFill>
              </a:defRPr>
            </a:lvl1pPr>
            <a:lvl2pPr marL="0" indent="0">
              <a:buFontTx/>
              <a:buNone/>
              <a:defRPr sz="1800" b="0" i="1">
                <a:solidFill>
                  <a:srgbClr val="E3000B"/>
                </a:solidFill>
              </a:defRPr>
            </a:lvl2pPr>
            <a:lvl3pPr marL="0" indent="0">
              <a:buFontTx/>
              <a:buNone/>
              <a:defRPr sz="1800" b="0" i="1">
                <a:solidFill>
                  <a:srgbClr val="E3000B"/>
                </a:solidFill>
              </a:defRPr>
            </a:lvl3pPr>
            <a:lvl4pPr marL="0" indent="0">
              <a:buFontTx/>
              <a:buNone/>
              <a:defRPr sz="1800" b="0" i="1">
                <a:solidFill>
                  <a:srgbClr val="E3000B"/>
                </a:solidFill>
              </a:defRPr>
            </a:lvl4pPr>
            <a:lvl5pPr marL="0" indent="0">
              <a:buFontTx/>
              <a:buNone/>
              <a:defRPr sz="1800" b="0" i="1">
                <a:solidFill>
                  <a:srgbClr val="E3000B"/>
                </a:solidFill>
              </a:defRPr>
            </a:lvl5pPr>
          </a:lstStyle>
          <a:p>
            <a:pPr lvl="0"/>
            <a:r>
              <a:rPr lang="fr-FR"/>
              <a:t>Cliquez pour modifier le texte en exergue</a:t>
            </a:r>
          </a:p>
        </p:txBody>
      </p:sp>
      <p:sp>
        <p:nvSpPr>
          <p:cNvPr id="13" name="Espace réservé du texte 5"/>
          <p:cNvSpPr>
            <a:spLocks noGrp="1"/>
          </p:cNvSpPr>
          <p:nvPr>
            <p:ph type="body" sz="quarter" idx="22" hasCustomPrompt="1"/>
          </p:nvPr>
        </p:nvSpPr>
        <p:spPr>
          <a:xfrm>
            <a:off x="392762" y="830161"/>
            <a:ext cx="5886716"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a:t>CLIQUEZ POUR MODIFIER LE SOUS-TITRE</a:t>
            </a:r>
          </a:p>
          <a:p>
            <a:pPr lvl="1"/>
            <a:r>
              <a:rPr lang="fr-FR"/>
              <a:t>Cliquez pour modifier l’intertitre</a:t>
            </a:r>
          </a:p>
          <a:p>
            <a:pPr lvl="2"/>
            <a:r>
              <a:rPr lang="fr-FR"/>
              <a:t>Cliquez pour modifier le texte</a:t>
            </a:r>
          </a:p>
          <a:p>
            <a:pPr lvl="3"/>
            <a:r>
              <a:rPr lang="fr-FR" sz="1500"/>
              <a:t>Cliquez pour modifier la liste</a:t>
            </a:r>
            <a:endParaRPr lang="fr-FR"/>
          </a:p>
        </p:txBody>
      </p:sp>
      <p:sp>
        <p:nvSpPr>
          <p:cNvPr id="12" name="Espace réservé du texte 5">
            <a:extLst>
              <a:ext uri="{FF2B5EF4-FFF2-40B4-BE49-F238E27FC236}">
                <a16:creationId xmlns:a16="http://schemas.microsoft.com/office/drawing/2014/main" id="{7D125096-B855-9144-BD23-2799C237A411}"/>
              </a:ext>
            </a:extLst>
          </p:cNvPr>
          <p:cNvSpPr>
            <a:spLocks noGrp="1"/>
          </p:cNvSpPr>
          <p:nvPr>
            <p:ph type="body" sz="quarter" idx="23" hasCustomPrompt="1"/>
          </p:nvPr>
        </p:nvSpPr>
        <p:spPr>
          <a:xfrm>
            <a:off x="392762" y="2728232"/>
            <a:ext cx="8326438"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a:t>CLIQUEZ POUR MODIFIER LE SOUS-TITRE</a:t>
            </a:r>
          </a:p>
          <a:p>
            <a:pPr lvl="1"/>
            <a:r>
              <a:rPr lang="fr-FR"/>
              <a:t>Cliquez pour modifier l’intertitre</a:t>
            </a:r>
          </a:p>
          <a:p>
            <a:pPr lvl="2"/>
            <a:r>
              <a:rPr lang="fr-FR"/>
              <a:t>Cliquez pour modifier le texte</a:t>
            </a:r>
          </a:p>
          <a:p>
            <a:pPr lvl="3"/>
            <a:r>
              <a:rPr lang="fr-FR" sz="1500"/>
              <a:t>Cliquez pour modifier la liste</a:t>
            </a:r>
            <a:endParaRPr lang="fr-FR"/>
          </a:p>
        </p:txBody>
      </p:sp>
      <p:sp>
        <p:nvSpPr>
          <p:cNvPr id="8" name="Espace réservé de la date 3">
            <a:extLst>
              <a:ext uri="{FF2B5EF4-FFF2-40B4-BE49-F238E27FC236}">
                <a16:creationId xmlns:a16="http://schemas.microsoft.com/office/drawing/2014/main" id="{AFCA07A5-9B6C-1A40-9279-9301291F65FF}"/>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en-US"/>
              <a:t>JJ/MM/AA</a:t>
            </a:r>
          </a:p>
        </p:txBody>
      </p:sp>
      <p:sp>
        <p:nvSpPr>
          <p:cNvPr id="9" name="Espace réservé du pied de page 2">
            <a:extLst>
              <a:ext uri="{FF2B5EF4-FFF2-40B4-BE49-F238E27FC236}">
                <a16:creationId xmlns:a16="http://schemas.microsoft.com/office/drawing/2014/main" id="{6F271DF2-C564-284E-87BA-1161D4E708CD}"/>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VAD : Prévoyance et ASV Processus temporaire – Confinement – COVID 19 </a:t>
            </a:r>
            <a:endParaRPr lang="fr-FR" dirty="0" smtClean="0"/>
          </a:p>
        </p:txBody>
      </p:sp>
      <p:sp>
        <p:nvSpPr>
          <p:cNvPr id="10" name="Titre 1">
            <a:extLst>
              <a:ext uri="{FF2B5EF4-FFF2-40B4-BE49-F238E27FC236}">
                <a16:creationId xmlns:a16="http://schemas.microsoft.com/office/drawing/2014/main" id="{63F4328E-7E62-4349-9D69-29C77BCEDB5F}"/>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a:t>Cliquez et modifiez le titre</a:t>
            </a:r>
          </a:p>
        </p:txBody>
      </p:sp>
    </p:spTree>
    <p:extLst>
      <p:ext uri="{BB962C8B-B14F-4D97-AF65-F5344CB8AC3E}">
        <p14:creationId xmlns:p14="http://schemas.microsoft.com/office/powerpoint/2010/main" val="326529742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5_Page-5">
    <p:spTree>
      <p:nvGrpSpPr>
        <p:cNvPr id="1" name=""/>
        <p:cNvGrpSpPr/>
        <p:nvPr/>
      </p:nvGrpSpPr>
      <p:grpSpPr>
        <a:xfrm>
          <a:off x="0" y="0"/>
          <a:ext cx="0" cy="0"/>
          <a:chOff x="0" y="0"/>
          <a:chExt cx="0" cy="0"/>
        </a:xfrm>
      </p:grpSpPr>
      <p:sp>
        <p:nvSpPr>
          <p:cNvPr id="15" name="Espace réservé du texte 5"/>
          <p:cNvSpPr>
            <a:spLocks noGrp="1"/>
          </p:cNvSpPr>
          <p:nvPr>
            <p:ph type="body" sz="quarter" idx="22" hasCustomPrompt="1"/>
          </p:nvPr>
        </p:nvSpPr>
        <p:spPr>
          <a:xfrm>
            <a:off x="392762" y="837839"/>
            <a:ext cx="8326438"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a:t>CLIQUEZ POUR MODIFIER LE SOUS-TITRE</a:t>
            </a:r>
          </a:p>
          <a:p>
            <a:pPr lvl="1"/>
            <a:r>
              <a:rPr lang="fr-FR"/>
              <a:t>Cliquez pour modifier l’intertitre</a:t>
            </a:r>
          </a:p>
          <a:p>
            <a:pPr lvl="2"/>
            <a:r>
              <a:rPr lang="fr-FR"/>
              <a:t>Cliquez pour modifier le texte</a:t>
            </a:r>
          </a:p>
          <a:p>
            <a:pPr lvl="3"/>
            <a:r>
              <a:rPr lang="fr-FR" sz="1500"/>
              <a:t>Cliquez pour modifier la liste</a:t>
            </a:r>
            <a:endParaRPr lang="fr-FR"/>
          </a:p>
        </p:txBody>
      </p:sp>
      <p:sp>
        <p:nvSpPr>
          <p:cNvPr id="16" name="Espace réservé du texte 5"/>
          <p:cNvSpPr>
            <a:spLocks noGrp="1"/>
          </p:cNvSpPr>
          <p:nvPr>
            <p:ph type="body" sz="quarter" idx="23" hasCustomPrompt="1"/>
          </p:nvPr>
        </p:nvSpPr>
        <p:spPr>
          <a:xfrm>
            <a:off x="2730500" y="2741502"/>
            <a:ext cx="5988338"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a:t>CLIQUEZ POUR MODIFIER LE SOUS-TITRE</a:t>
            </a:r>
          </a:p>
          <a:p>
            <a:pPr lvl="1"/>
            <a:r>
              <a:rPr lang="fr-FR"/>
              <a:t>Cliquez pour modifier l’intertitre</a:t>
            </a:r>
          </a:p>
          <a:p>
            <a:pPr lvl="2"/>
            <a:r>
              <a:rPr lang="fr-FR"/>
              <a:t>Cliquez pour modifier le texte</a:t>
            </a:r>
          </a:p>
          <a:p>
            <a:pPr lvl="3"/>
            <a:r>
              <a:rPr lang="fr-FR" sz="1500"/>
              <a:t>Cliquez pour modifier la liste</a:t>
            </a:r>
            <a:endParaRPr lang="fr-FR"/>
          </a:p>
        </p:txBody>
      </p:sp>
      <p:sp>
        <p:nvSpPr>
          <p:cNvPr id="7" name="Espace réservé de la date 3">
            <a:extLst>
              <a:ext uri="{FF2B5EF4-FFF2-40B4-BE49-F238E27FC236}">
                <a16:creationId xmlns:a16="http://schemas.microsoft.com/office/drawing/2014/main" id="{DD628F56-390E-9F4D-9D07-524911DA1FC2}"/>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en-US"/>
              <a:t>JJ/MM/AA</a:t>
            </a:r>
          </a:p>
        </p:txBody>
      </p:sp>
      <p:sp>
        <p:nvSpPr>
          <p:cNvPr id="8" name="Espace réservé du pied de page 2">
            <a:extLst>
              <a:ext uri="{FF2B5EF4-FFF2-40B4-BE49-F238E27FC236}">
                <a16:creationId xmlns:a16="http://schemas.microsoft.com/office/drawing/2014/main" id="{B06C4B8B-C2C9-5248-9DAB-9B54C4650F03}"/>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VAD : Prévoyance et ASV Processus temporaire – Confinement – COVID 19 </a:t>
            </a:r>
            <a:endParaRPr lang="fr-FR" dirty="0" smtClean="0"/>
          </a:p>
        </p:txBody>
      </p:sp>
      <p:sp>
        <p:nvSpPr>
          <p:cNvPr id="10" name="Titre 1">
            <a:extLst>
              <a:ext uri="{FF2B5EF4-FFF2-40B4-BE49-F238E27FC236}">
                <a16:creationId xmlns:a16="http://schemas.microsoft.com/office/drawing/2014/main" id="{D849E243-1C01-CD41-B490-75DF3EE3BD1D}"/>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a:t>Cliquez et modifiez le titre</a:t>
            </a:r>
          </a:p>
        </p:txBody>
      </p:sp>
    </p:spTree>
    <p:extLst>
      <p:ext uri="{BB962C8B-B14F-4D97-AF65-F5344CB8AC3E}">
        <p14:creationId xmlns:p14="http://schemas.microsoft.com/office/powerpoint/2010/main" val="308066888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6_Page-6">
    <p:spTree>
      <p:nvGrpSpPr>
        <p:cNvPr id="1" name=""/>
        <p:cNvGrpSpPr/>
        <p:nvPr/>
      </p:nvGrpSpPr>
      <p:grpSpPr>
        <a:xfrm>
          <a:off x="0" y="0"/>
          <a:ext cx="0" cy="0"/>
          <a:chOff x="0" y="0"/>
          <a:chExt cx="0" cy="0"/>
        </a:xfrm>
      </p:grpSpPr>
      <p:sp>
        <p:nvSpPr>
          <p:cNvPr id="18" name="Espace réservé du texte 5"/>
          <p:cNvSpPr>
            <a:spLocks noGrp="1"/>
          </p:cNvSpPr>
          <p:nvPr>
            <p:ph type="body" sz="quarter" idx="22" hasCustomPrompt="1"/>
          </p:nvPr>
        </p:nvSpPr>
        <p:spPr>
          <a:xfrm>
            <a:off x="392762" y="831354"/>
            <a:ext cx="5885992"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a:t>CLIQUEZ POUR MODIFIER LE SOUS-TITRE</a:t>
            </a:r>
          </a:p>
          <a:p>
            <a:pPr lvl="1"/>
            <a:r>
              <a:rPr lang="fr-FR"/>
              <a:t>Cliquez pour modifier l’intertitre</a:t>
            </a:r>
          </a:p>
          <a:p>
            <a:pPr lvl="2"/>
            <a:r>
              <a:rPr lang="fr-FR"/>
              <a:t>Cliquez pour modifier le texte</a:t>
            </a:r>
          </a:p>
          <a:p>
            <a:pPr lvl="3"/>
            <a:r>
              <a:rPr lang="fr-FR" sz="1500"/>
              <a:t>Cliquez pour modifier la liste</a:t>
            </a:r>
            <a:endParaRPr lang="fr-FR"/>
          </a:p>
        </p:txBody>
      </p:sp>
      <p:sp>
        <p:nvSpPr>
          <p:cNvPr id="20" name="Espace réservé du texte 5"/>
          <p:cNvSpPr>
            <a:spLocks noGrp="1"/>
          </p:cNvSpPr>
          <p:nvPr>
            <p:ph type="body" sz="quarter" idx="23" hasCustomPrompt="1"/>
          </p:nvPr>
        </p:nvSpPr>
        <p:spPr>
          <a:xfrm>
            <a:off x="392400" y="2715375"/>
            <a:ext cx="5886354"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a:t>CLIQUEZ POUR MODIFIER LE SOUS-TITRE</a:t>
            </a:r>
          </a:p>
          <a:p>
            <a:pPr lvl="1"/>
            <a:r>
              <a:rPr lang="fr-FR"/>
              <a:t>Cliquez pour modifier l’intertitre</a:t>
            </a:r>
          </a:p>
          <a:p>
            <a:pPr lvl="2"/>
            <a:r>
              <a:rPr lang="fr-FR"/>
              <a:t>Cliquez pour modifier le texte</a:t>
            </a:r>
          </a:p>
          <a:p>
            <a:pPr lvl="3"/>
            <a:r>
              <a:rPr lang="fr-FR" sz="1500"/>
              <a:t>Cliquez pour modifier la liste</a:t>
            </a:r>
            <a:endParaRPr lang="fr-FR"/>
          </a:p>
        </p:txBody>
      </p:sp>
      <p:sp>
        <p:nvSpPr>
          <p:cNvPr id="7" name="Espace réservé de la date 3">
            <a:extLst>
              <a:ext uri="{FF2B5EF4-FFF2-40B4-BE49-F238E27FC236}">
                <a16:creationId xmlns:a16="http://schemas.microsoft.com/office/drawing/2014/main" id="{755E1097-5D26-0449-B494-471EC34D77DD}"/>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en-US"/>
              <a:t>JJ/MM/AA</a:t>
            </a:r>
          </a:p>
        </p:txBody>
      </p:sp>
      <p:sp>
        <p:nvSpPr>
          <p:cNvPr id="9" name="Titre 1">
            <a:extLst>
              <a:ext uri="{FF2B5EF4-FFF2-40B4-BE49-F238E27FC236}">
                <a16:creationId xmlns:a16="http://schemas.microsoft.com/office/drawing/2014/main" id="{484D6DEF-8CAC-2142-ABA5-C4F30860C58F}"/>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a:t>Cliquez et modifiez le titre</a:t>
            </a:r>
          </a:p>
        </p:txBody>
      </p:sp>
    </p:spTree>
    <p:extLst>
      <p:ext uri="{BB962C8B-B14F-4D97-AF65-F5344CB8AC3E}">
        <p14:creationId xmlns:p14="http://schemas.microsoft.com/office/powerpoint/2010/main" val="1460109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7_Page-7">
    <p:spTree>
      <p:nvGrpSpPr>
        <p:cNvPr id="1" name=""/>
        <p:cNvGrpSpPr/>
        <p:nvPr/>
      </p:nvGrpSpPr>
      <p:grpSpPr>
        <a:xfrm>
          <a:off x="0" y="0"/>
          <a:ext cx="0" cy="0"/>
          <a:chOff x="0" y="0"/>
          <a:chExt cx="0" cy="0"/>
        </a:xfrm>
      </p:grpSpPr>
      <p:sp>
        <p:nvSpPr>
          <p:cNvPr id="11" name="Espace réservé du texte 5"/>
          <p:cNvSpPr>
            <a:spLocks noGrp="1"/>
          </p:cNvSpPr>
          <p:nvPr>
            <p:ph type="body" sz="quarter" idx="22" hasCustomPrompt="1"/>
          </p:nvPr>
        </p:nvSpPr>
        <p:spPr>
          <a:xfrm>
            <a:off x="392762" y="831354"/>
            <a:ext cx="4172888" cy="3267075"/>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a:t>CLIQUEZ POUR MODIFIER LE SOUS-TITRE</a:t>
            </a:r>
          </a:p>
          <a:p>
            <a:pPr lvl="1"/>
            <a:r>
              <a:rPr lang="fr-FR"/>
              <a:t>Cliquez pour modifier l’intertitre</a:t>
            </a:r>
          </a:p>
          <a:p>
            <a:pPr lvl="2"/>
            <a:r>
              <a:rPr lang="fr-FR"/>
              <a:t>Cliquez pour modifier le texte</a:t>
            </a:r>
          </a:p>
          <a:p>
            <a:pPr lvl="3"/>
            <a:r>
              <a:rPr lang="fr-FR" sz="1500"/>
              <a:t>Cliquez pour modifier la liste</a:t>
            </a:r>
            <a:endParaRPr lang="fr-FR"/>
          </a:p>
        </p:txBody>
      </p:sp>
      <p:sp>
        <p:nvSpPr>
          <p:cNvPr id="6" name="Espace réservé de la date 3">
            <a:extLst>
              <a:ext uri="{FF2B5EF4-FFF2-40B4-BE49-F238E27FC236}">
                <a16:creationId xmlns:a16="http://schemas.microsoft.com/office/drawing/2014/main" id="{B5505FE1-5558-DE4C-9CC0-504826F5D5AE}"/>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en-US"/>
              <a:t>JJ/MM/AA</a:t>
            </a:r>
          </a:p>
        </p:txBody>
      </p:sp>
      <p:sp>
        <p:nvSpPr>
          <p:cNvPr id="8" name="Espace réservé du pied de page 2">
            <a:extLst>
              <a:ext uri="{FF2B5EF4-FFF2-40B4-BE49-F238E27FC236}">
                <a16:creationId xmlns:a16="http://schemas.microsoft.com/office/drawing/2014/main" id="{652E4A3C-E9E9-B946-B2F9-2C71F67DB558}"/>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9" name="Titre 1">
            <a:extLst>
              <a:ext uri="{FF2B5EF4-FFF2-40B4-BE49-F238E27FC236}">
                <a16:creationId xmlns:a16="http://schemas.microsoft.com/office/drawing/2014/main" id="{C63E5A6E-8049-5143-9C59-823C0BD9E03D}"/>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a:t>Cliquez et modifiez le titre</a:t>
            </a:r>
          </a:p>
        </p:txBody>
      </p:sp>
    </p:spTree>
    <p:extLst>
      <p:ext uri="{BB962C8B-B14F-4D97-AF65-F5344CB8AC3E}">
        <p14:creationId xmlns:p14="http://schemas.microsoft.com/office/powerpoint/2010/main" val="23276660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8_Page-8">
    <p:spTree>
      <p:nvGrpSpPr>
        <p:cNvPr id="1" name=""/>
        <p:cNvGrpSpPr/>
        <p:nvPr/>
      </p:nvGrpSpPr>
      <p:grpSpPr>
        <a:xfrm>
          <a:off x="0" y="0"/>
          <a:ext cx="0" cy="0"/>
          <a:chOff x="0" y="0"/>
          <a:chExt cx="0" cy="0"/>
        </a:xfrm>
      </p:grpSpPr>
      <p:sp>
        <p:nvSpPr>
          <p:cNvPr id="7" name="Espace réservé du graphique 6"/>
          <p:cNvSpPr>
            <a:spLocks noGrp="1"/>
          </p:cNvSpPr>
          <p:nvPr>
            <p:ph type="chart" sz="quarter" idx="18"/>
          </p:nvPr>
        </p:nvSpPr>
        <p:spPr>
          <a:xfrm>
            <a:off x="392116" y="1546700"/>
            <a:ext cx="8326437" cy="2343150"/>
          </a:xfrm>
          <a:prstGeom prst="rect">
            <a:avLst/>
          </a:prstGeom>
        </p:spPr>
        <p:txBody>
          <a:bodyPr vert="horz"/>
          <a:lstStyle/>
          <a:p>
            <a:endParaRPr lang="fr-FR"/>
          </a:p>
        </p:txBody>
      </p:sp>
      <p:sp>
        <p:nvSpPr>
          <p:cNvPr id="14" name="Espace réservé du contenu 17"/>
          <p:cNvSpPr>
            <a:spLocks noGrp="1"/>
          </p:cNvSpPr>
          <p:nvPr>
            <p:ph sz="quarter" idx="19" hasCustomPrompt="1"/>
          </p:nvPr>
        </p:nvSpPr>
        <p:spPr>
          <a:xfrm>
            <a:off x="392116" y="4019551"/>
            <a:ext cx="8326437" cy="323663"/>
          </a:xfrm>
          <a:prstGeom prst="rect">
            <a:avLst/>
          </a:prstGeom>
        </p:spPr>
        <p:txBody>
          <a:bodyPr vert="horz"/>
          <a:lstStyle>
            <a:lvl1pPr marL="0" indent="-342000">
              <a:lnSpc>
                <a:spcPct val="100000"/>
              </a:lnSpc>
              <a:buClr>
                <a:srgbClr val="E3000B"/>
              </a:buClr>
              <a:buFont typeface="Lucida Grande"/>
              <a:buChar char="&gt;"/>
              <a:defRPr sz="1800"/>
            </a:lvl1pPr>
            <a:lvl2pPr marL="0" indent="-285750">
              <a:buFont typeface="Lucida Grande"/>
              <a:buChar char="&gt;"/>
              <a:defRPr sz="1800"/>
            </a:lvl2pPr>
            <a:lvl3pPr marL="0" indent="-228600">
              <a:buFont typeface="Lucida Grande"/>
              <a:buChar char="&gt;"/>
              <a:defRPr sz="1800"/>
            </a:lvl3pPr>
            <a:lvl4pPr marL="0" indent="-228600">
              <a:buFont typeface="Lucida Grande"/>
              <a:buChar char="&gt;"/>
              <a:defRPr sz="1800"/>
            </a:lvl4pPr>
            <a:lvl5pPr marL="0" indent="-228600">
              <a:buFont typeface="Lucida Grande"/>
              <a:buChar char="&gt;"/>
              <a:defRPr sz="1800"/>
            </a:lvl5pPr>
          </a:lstStyle>
          <a:p>
            <a:pPr lvl="0"/>
            <a:r>
              <a:rPr lang="fr-FR"/>
              <a:t>Cliquez pour modifier la légende</a:t>
            </a:r>
          </a:p>
        </p:txBody>
      </p:sp>
      <p:sp>
        <p:nvSpPr>
          <p:cNvPr id="10" name="Espace réservé du texte 5"/>
          <p:cNvSpPr>
            <a:spLocks noGrp="1"/>
          </p:cNvSpPr>
          <p:nvPr>
            <p:ph type="body" sz="quarter" idx="22" hasCustomPrompt="1"/>
          </p:nvPr>
        </p:nvSpPr>
        <p:spPr>
          <a:xfrm>
            <a:off x="392762" y="829489"/>
            <a:ext cx="8326438" cy="581025"/>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a:t>CLIQUEZ POUR MODIFIER LE SOUS-TITRE</a:t>
            </a:r>
          </a:p>
        </p:txBody>
      </p:sp>
      <p:sp>
        <p:nvSpPr>
          <p:cNvPr id="9" name="Espace réservé de la date 3">
            <a:extLst>
              <a:ext uri="{FF2B5EF4-FFF2-40B4-BE49-F238E27FC236}">
                <a16:creationId xmlns:a16="http://schemas.microsoft.com/office/drawing/2014/main" id="{5AE3611F-DC16-7448-92DF-7EDC6D97FD41}"/>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en-US"/>
              <a:t>JJ/MM/AA</a:t>
            </a:r>
          </a:p>
        </p:txBody>
      </p:sp>
      <p:sp>
        <p:nvSpPr>
          <p:cNvPr id="11" name="Espace réservé du pied de page 2">
            <a:extLst>
              <a:ext uri="{FF2B5EF4-FFF2-40B4-BE49-F238E27FC236}">
                <a16:creationId xmlns:a16="http://schemas.microsoft.com/office/drawing/2014/main" id="{96B44B0B-3949-0242-A3B0-A1764E302D11}"/>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12" name="Titre 1">
            <a:extLst>
              <a:ext uri="{FF2B5EF4-FFF2-40B4-BE49-F238E27FC236}">
                <a16:creationId xmlns:a16="http://schemas.microsoft.com/office/drawing/2014/main" id="{C0159BDC-DBB2-0348-B213-501272775F8A}"/>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a:t>Cliquez et modifiez le titre</a:t>
            </a:r>
          </a:p>
        </p:txBody>
      </p:sp>
    </p:spTree>
    <p:extLst>
      <p:ext uri="{BB962C8B-B14F-4D97-AF65-F5344CB8AC3E}">
        <p14:creationId xmlns:p14="http://schemas.microsoft.com/office/powerpoint/2010/main" val="3437875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1_Page-1">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a:t>Cliquez et modifiez le titre</a:t>
            </a:r>
          </a:p>
        </p:txBody>
      </p:sp>
      <p:sp>
        <p:nvSpPr>
          <p:cNvPr id="5" name="Espace réservé de la date 3">
            <a:extLst>
              <a:ext uri="{FF2B5EF4-FFF2-40B4-BE49-F238E27FC236}">
                <a16:creationId xmlns:a16="http://schemas.microsoft.com/office/drawing/2014/main" id="{7C31F5ED-8E73-0845-AFD9-9773A4D9B954}"/>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en-US" dirty="0" smtClean="0"/>
              <a:t>25/03/2020</a:t>
            </a:r>
            <a:endParaRPr lang="en-US" dirty="0"/>
          </a:p>
        </p:txBody>
      </p:sp>
      <p:sp>
        <p:nvSpPr>
          <p:cNvPr id="6" name="Espace réservé du pied de page 2">
            <a:extLst>
              <a:ext uri="{FF2B5EF4-FFF2-40B4-BE49-F238E27FC236}">
                <a16:creationId xmlns:a16="http://schemas.microsoft.com/office/drawing/2014/main" id="{AB40E84A-049C-7D4F-AD35-153CA7FA1095}"/>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smtClean="0"/>
              <a:t>VAD : Prévoyance et ASV</a:t>
            </a:r>
          </a:p>
        </p:txBody>
      </p:sp>
    </p:spTree>
    <p:extLst>
      <p:ext uri="{BB962C8B-B14F-4D97-AF65-F5344CB8AC3E}">
        <p14:creationId xmlns:p14="http://schemas.microsoft.com/office/powerpoint/2010/main" val="1689633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2_Page-2">
    <p:spTree>
      <p:nvGrpSpPr>
        <p:cNvPr id="1" name=""/>
        <p:cNvGrpSpPr/>
        <p:nvPr/>
      </p:nvGrpSpPr>
      <p:grpSpPr>
        <a:xfrm>
          <a:off x="0" y="0"/>
          <a:ext cx="0" cy="0"/>
          <a:chOff x="0" y="0"/>
          <a:chExt cx="0" cy="0"/>
        </a:xfrm>
      </p:grpSpPr>
      <p:sp>
        <p:nvSpPr>
          <p:cNvPr id="6" name="Espace réservé du texte 5"/>
          <p:cNvSpPr>
            <a:spLocks noGrp="1"/>
          </p:cNvSpPr>
          <p:nvPr>
            <p:ph type="body" sz="quarter" idx="22" hasCustomPrompt="1"/>
          </p:nvPr>
        </p:nvSpPr>
        <p:spPr>
          <a:xfrm>
            <a:off x="392762" y="831354"/>
            <a:ext cx="8326438"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a:t>CLIQUEZ POUR MODIFIER LE SOUS-TITRE</a:t>
            </a:r>
          </a:p>
          <a:p>
            <a:pPr lvl="1"/>
            <a:r>
              <a:rPr lang="fr-FR"/>
              <a:t>Cliquez pour modifier l’intertitre</a:t>
            </a:r>
          </a:p>
          <a:p>
            <a:pPr lvl="2"/>
            <a:r>
              <a:rPr lang="fr-FR"/>
              <a:t>Cliquez pour modifier le texte</a:t>
            </a:r>
          </a:p>
          <a:p>
            <a:pPr lvl="3"/>
            <a:r>
              <a:rPr lang="fr-FR" sz="1500"/>
              <a:t>Cliquez pour modifier la liste</a:t>
            </a:r>
            <a:endParaRPr lang="fr-FR"/>
          </a:p>
        </p:txBody>
      </p:sp>
      <p:sp>
        <p:nvSpPr>
          <p:cNvPr id="8" name="Espace réservé du texte 5">
            <a:extLst>
              <a:ext uri="{FF2B5EF4-FFF2-40B4-BE49-F238E27FC236}">
                <a16:creationId xmlns:a16="http://schemas.microsoft.com/office/drawing/2014/main" id="{0328C301-AAC2-A74C-8C23-3D9F893EDA10}"/>
              </a:ext>
            </a:extLst>
          </p:cNvPr>
          <p:cNvSpPr>
            <a:spLocks noGrp="1"/>
          </p:cNvSpPr>
          <p:nvPr>
            <p:ph type="body" sz="quarter" idx="23" hasCustomPrompt="1"/>
          </p:nvPr>
        </p:nvSpPr>
        <p:spPr>
          <a:xfrm>
            <a:off x="392762" y="2728232"/>
            <a:ext cx="8326438"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a:t>CLIQUEZ POUR MODIFIER LE SOUS-TITRE</a:t>
            </a:r>
          </a:p>
          <a:p>
            <a:pPr lvl="1"/>
            <a:r>
              <a:rPr lang="fr-FR"/>
              <a:t>Cliquez pour modifier l’intertitre</a:t>
            </a:r>
          </a:p>
          <a:p>
            <a:pPr lvl="2"/>
            <a:r>
              <a:rPr lang="fr-FR"/>
              <a:t>Cliquez pour modifier le texte</a:t>
            </a:r>
          </a:p>
          <a:p>
            <a:pPr lvl="3"/>
            <a:r>
              <a:rPr lang="fr-FR" sz="1500"/>
              <a:t>Cliquez pour modifier la liste</a:t>
            </a:r>
            <a:endParaRPr lang="fr-FR"/>
          </a:p>
        </p:txBody>
      </p:sp>
      <p:sp>
        <p:nvSpPr>
          <p:cNvPr id="9" name="Titre 1">
            <a:extLst>
              <a:ext uri="{FF2B5EF4-FFF2-40B4-BE49-F238E27FC236}">
                <a16:creationId xmlns:a16="http://schemas.microsoft.com/office/drawing/2014/main" id="{4B54DAB9-7788-FA4D-9808-AD3BFA3BD99A}"/>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a:t>Cliquez et modifiez le titre</a:t>
            </a:r>
          </a:p>
        </p:txBody>
      </p:sp>
      <p:sp>
        <p:nvSpPr>
          <p:cNvPr id="10" name="Espace réservé de la date 3">
            <a:extLst>
              <a:ext uri="{FF2B5EF4-FFF2-40B4-BE49-F238E27FC236}">
                <a16:creationId xmlns:a16="http://schemas.microsoft.com/office/drawing/2014/main" id="{63B5506D-DC26-3747-BA90-77FDB06F4896}"/>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en-US" dirty="0" smtClean="0"/>
              <a:t>25/03/2020</a:t>
            </a:r>
            <a:endParaRPr lang="en-US" dirty="0"/>
          </a:p>
        </p:txBody>
      </p:sp>
      <p:sp>
        <p:nvSpPr>
          <p:cNvPr id="11" name="Espace réservé du pied de page 2">
            <a:extLst>
              <a:ext uri="{FF2B5EF4-FFF2-40B4-BE49-F238E27FC236}">
                <a16:creationId xmlns:a16="http://schemas.microsoft.com/office/drawing/2014/main" id="{1B7531FE-0777-3049-A177-3449013837AB}"/>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smtClean="0"/>
              <a:t>VAD : Prévoyance et ASV</a:t>
            </a:r>
          </a:p>
        </p:txBody>
      </p:sp>
    </p:spTree>
    <p:extLst>
      <p:ext uri="{BB962C8B-B14F-4D97-AF65-F5344CB8AC3E}">
        <p14:creationId xmlns:p14="http://schemas.microsoft.com/office/powerpoint/2010/main" val="97670515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3_Page-3">
    <p:spTree>
      <p:nvGrpSpPr>
        <p:cNvPr id="1" name=""/>
        <p:cNvGrpSpPr/>
        <p:nvPr/>
      </p:nvGrpSpPr>
      <p:grpSpPr>
        <a:xfrm>
          <a:off x="0" y="0"/>
          <a:ext cx="0" cy="0"/>
          <a:chOff x="0" y="0"/>
          <a:chExt cx="0" cy="0"/>
        </a:xfrm>
      </p:grpSpPr>
      <p:sp>
        <p:nvSpPr>
          <p:cNvPr id="11" name="Espace réservé du texte 10"/>
          <p:cNvSpPr>
            <a:spLocks noGrp="1"/>
          </p:cNvSpPr>
          <p:nvPr>
            <p:ph type="body" sz="quarter" idx="31" hasCustomPrompt="1"/>
          </p:nvPr>
        </p:nvSpPr>
        <p:spPr>
          <a:xfrm>
            <a:off x="6429464" y="832500"/>
            <a:ext cx="2140688" cy="1629968"/>
          </a:xfrm>
          <a:prstGeom prst="rect">
            <a:avLst/>
          </a:prstGeom>
        </p:spPr>
        <p:txBody>
          <a:bodyPr vert="horz" anchor="ctr"/>
          <a:lstStyle>
            <a:lvl1pPr marL="0" indent="0" algn="ctr">
              <a:buClr>
                <a:schemeClr val="bg1"/>
              </a:buClr>
              <a:defRPr b="1" u="sng">
                <a:solidFill>
                  <a:srgbClr val="E3000B"/>
                </a:solidFill>
              </a:defRPr>
            </a:lvl1pPr>
            <a:lvl2pPr marL="0" indent="0" algn="ctr">
              <a:buFontTx/>
              <a:buNone/>
              <a:defRPr sz="1800">
                <a:solidFill>
                  <a:srgbClr val="E3000B"/>
                </a:solidFill>
              </a:defRPr>
            </a:lvl2pPr>
          </a:lstStyle>
          <a:p>
            <a:pPr lvl="0"/>
            <a:r>
              <a:rPr lang="fr-FR"/>
              <a:t>Chiffre</a:t>
            </a:r>
          </a:p>
          <a:p>
            <a:pPr lvl="1"/>
            <a:r>
              <a:rPr lang="fr-FR"/>
              <a:t>Deuxième niveau</a:t>
            </a:r>
          </a:p>
        </p:txBody>
      </p:sp>
      <p:sp>
        <p:nvSpPr>
          <p:cNvPr id="22" name="Espace réservé du texte 10"/>
          <p:cNvSpPr>
            <a:spLocks noGrp="1"/>
          </p:cNvSpPr>
          <p:nvPr>
            <p:ph type="body" sz="quarter" idx="32" hasCustomPrompt="1"/>
          </p:nvPr>
        </p:nvSpPr>
        <p:spPr>
          <a:xfrm>
            <a:off x="6429464" y="2720205"/>
            <a:ext cx="2140688" cy="1628026"/>
          </a:xfrm>
          <a:prstGeom prst="rect">
            <a:avLst/>
          </a:prstGeom>
        </p:spPr>
        <p:txBody>
          <a:bodyPr vert="horz" anchor="ctr"/>
          <a:lstStyle>
            <a:lvl1pPr marL="0" indent="0" algn="ctr">
              <a:buClr>
                <a:schemeClr val="bg1"/>
              </a:buClr>
              <a:defRPr b="1" u="sng">
                <a:solidFill>
                  <a:srgbClr val="E3000B"/>
                </a:solidFill>
              </a:defRPr>
            </a:lvl1pPr>
            <a:lvl2pPr marL="0" indent="0" algn="ctr">
              <a:buFontTx/>
              <a:buNone/>
              <a:defRPr sz="1800">
                <a:solidFill>
                  <a:srgbClr val="E3000B"/>
                </a:solidFill>
              </a:defRPr>
            </a:lvl2pPr>
          </a:lstStyle>
          <a:p>
            <a:pPr lvl="0"/>
            <a:r>
              <a:rPr lang="fr-FR"/>
              <a:t>Chiffre</a:t>
            </a:r>
          </a:p>
          <a:p>
            <a:pPr lvl="1"/>
            <a:r>
              <a:rPr lang="fr-FR"/>
              <a:t>Deuxième niveau</a:t>
            </a:r>
          </a:p>
        </p:txBody>
      </p:sp>
      <p:sp>
        <p:nvSpPr>
          <p:cNvPr id="23" name="Espace réservé du texte 5"/>
          <p:cNvSpPr>
            <a:spLocks noGrp="1"/>
          </p:cNvSpPr>
          <p:nvPr>
            <p:ph type="body" sz="quarter" idx="22" hasCustomPrompt="1"/>
          </p:nvPr>
        </p:nvSpPr>
        <p:spPr>
          <a:xfrm>
            <a:off x="392762" y="832572"/>
            <a:ext cx="5886716"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a:t>CLIQUEZ POUR MODIFIER LE SOUS-TITRE</a:t>
            </a:r>
          </a:p>
          <a:p>
            <a:pPr lvl="1"/>
            <a:r>
              <a:rPr lang="fr-FR"/>
              <a:t>Cliquez pour modifier l’intertitre</a:t>
            </a:r>
          </a:p>
          <a:p>
            <a:pPr lvl="2"/>
            <a:r>
              <a:rPr lang="fr-FR"/>
              <a:t>Cliquez pour modifier le texte</a:t>
            </a:r>
          </a:p>
          <a:p>
            <a:pPr lvl="3"/>
            <a:r>
              <a:rPr lang="fr-FR" sz="1500"/>
              <a:t>Cliquez pour modifier la liste</a:t>
            </a:r>
            <a:endParaRPr lang="fr-FR"/>
          </a:p>
        </p:txBody>
      </p:sp>
      <p:sp>
        <p:nvSpPr>
          <p:cNvPr id="13" name="Espace réservé du texte 5">
            <a:extLst>
              <a:ext uri="{FF2B5EF4-FFF2-40B4-BE49-F238E27FC236}">
                <a16:creationId xmlns:a16="http://schemas.microsoft.com/office/drawing/2014/main" id="{35E4FB40-C850-2541-9589-C7C96456FDAE}"/>
              </a:ext>
            </a:extLst>
          </p:cNvPr>
          <p:cNvSpPr>
            <a:spLocks noGrp="1"/>
          </p:cNvSpPr>
          <p:nvPr>
            <p:ph type="body" sz="quarter" idx="23" hasCustomPrompt="1"/>
          </p:nvPr>
        </p:nvSpPr>
        <p:spPr>
          <a:xfrm>
            <a:off x="392762" y="2728232"/>
            <a:ext cx="5886354"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a:t>CLIQUEZ POUR MODIFIER LE SOUS-TITRE</a:t>
            </a:r>
          </a:p>
          <a:p>
            <a:pPr lvl="1"/>
            <a:r>
              <a:rPr lang="fr-FR"/>
              <a:t>Cliquez pour modifier l’intertitre</a:t>
            </a:r>
          </a:p>
          <a:p>
            <a:pPr lvl="2"/>
            <a:r>
              <a:rPr lang="fr-FR"/>
              <a:t>Cliquez pour modifier le texte</a:t>
            </a:r>
          </a:p>
          <a:p>
            <a:pPr lvl="3"/>
            <a:r>
              <a:rPr lang="fr-FR" sz="1500"/>
              <a:t>Cliquez pour modifier la liste</a:t>
            </a:r>
            <a:endParaRPr lang="fr-FR"/>
          </a:p>
        </p:txBody>
      </p:sp>
      <p:sp>
        <p:nvSpPr>
          <p:cNvPr id="9" name="Espace réservé de la date 3">
            <a:extLst>
              <a:ext uri="{FF2B5EF4-FFF2-40B4-BE49-F238E27FC236}">
                <a16:creationId xmlns:a16="http://schemas.microsoft.com/office/drawing/2014/main" id="{A47F2B0D-7EEA-7145-BA8D-80F36CE93BCE}"/>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en-US" dirty="0" smtClean="0"/>
              <a:t>25/03/2020</a:t>
            </a:r>
            <a:endParaRPr lang="en-US" dirty="0"/>
          </a:p>
        </p:txBody>
      </p:sp>
      <p:sp>
        <p:nvSpPr>
          <p:cNvPr id="10" name="Espace réservé du pied de page 2">
            <a:extLst>
              <a:ext uri="{FF2B5EF4-FFF2-40B4-BE49-F238E27FC236}">
                <a16:creationId xmlns:a16="http://schemas.microsoft.com/office/drawing/2014/main" id="{7C527861-E16F-0B49-949E-C6FCA1CF6892}"/>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smtClean="0"/>
              <a:t>VAD : Prévoyance et ASV</a:t>
            </a:r>
          </a:p>
        </p:txBody>
      </p:sp>
      <p:sp>
        <p:nvSpPr>
          <p:cNvPr id="14" name="Titre 1">
            <a:extLst>
              <a:ext uri="{FF2B5EF4-FFF2-40B4-BE49-F238E27FC236}">
                <a16:creationId xmlns:a16="http://schemas.microsoft.com/office/drawing/2014/main" id="{971D5527-EF3F-A542-85B7-AFFF09DDAABF}"/>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a:t>Cliquez et modifiez le titre</a:t>
            </a:r>
          </a:p>
        </p:txBody>
      </p:sp>
    </p:spTree>
    <p:extLst>
      <p:ext uri="{BB962C8B-B14F-4D97-AF65-F5344CB8AC3E}">
        <p14:creationId xmlns:p14="http://schemas.microsoft.com/office/powerpoint/2010/main" val="23892911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4_Page-4">
    <p:spTree>
      <p:nvGrpSpPr>
        <p:cNvPr id="1" name=""/>
        <p:cNvGrpSpPr/>
        <p:nvPr/>
      </p:nvGrpSpPr>
      <p:grpSpPr>
        <a:xfrm>
          <a:off x="0" y="0"/>
          <a:ext cx="0" cy="0"/>
          <a:chOff x="0" y="0"/>
          <a:chExt cx="0" cy="0"/>
        </a:xfrm>
      </p:grpSpPr>
      <p:sp>
        <p:nvSpPr>
          <p:cNvPr id="23" name="Espace réservé du texte 22"/>
          <p:cNvSpPr>
            <a:spLocks noGrp="1"/>
          </p:cNvSpPr>
          <p:nvPr>
            <p:ph type="body" sz="quarter" idx="28" hasCustomPrompt="1"/>
          </p:nvPr>
        </p:nvSpPr>
        <p:spPr>
          <a:xfrm>
            <a:off x="6445250" y="832695"/>
            <a:ext cx="2273300" cy="1617466"/>
          </a:xfrm>
          <a:prstGeom prst="rect">
            <a:avLst/>
          </a:prstGeom>
        </p:spPr>
        <p:txBody>
          <a:bodyPr vert="horz" anchor="ctr" anchorCtr="0"/>
          <a:lstStyle>
            <a:lvl1pPr marL="0" indent="0">
              <a:buFontTx/>
              <a:buNone/>
              <a:defRPr sz="1800" b="0" i="1">
                <a:solidFill>
                  <a:srgbClr val="E3000B"/>
                </a:solidFill>
              </a:defRPr>
            </a:lvl1pPr>
            <a:lvl2pPr marL="0" indent="0">
              <a:buFontTx/>
              <a:buNone/>
              <a:defRPr sz="1800" b="0" i="1">
                <a:solidFill>
                  <a:srgbClr val="E3000B"/>
                </a:solidFill>
              </a:defRPr>
            </a:lvl2pPr>
            <a:lvl3pPr marL="0" indent="0">
              <a:buFontTx/>
              <a:buNone/>
              <a:defRPr sz="1800" b="0" i="1">
                <a:solidFill>
                  <a:srgbClr val="E3000B"/>
                </a:solidFill>
              </a:defRPr>
            </a:lvl3pPr>
            <a:lvl4pPr marL="0" indent="0">
              <a:buFontTx/>
              <a:buNone/>
              <a:defRPr sz="1800" b="0" i="1">
                <a:solidFill>
                  <a:srgbClr val="E3000B"/>
                </a:solidFill>
              </a:defRPr>
            </a:lvl4pPr>
            <a:lvl5pPr marL="0" indent="0">
              <a:buFontTx/>
              <a:buNone/>
              <a:defRPr sz="1800" b="0" i="1">
                <a:solidFill>
                  <a:srgbClr val="E3000B"/>
                </a:solidFill>
              </a:defRPr>
            </a:lvl5pPr>
          </a:lstStyle>
          <a:p>
            <a:pPr lvl="0"/>
            <a:r>
              <a:rPr lang="fr-FR"/>
              <a:t>Cliquez pour modifier le texte en exergue</a:t>
            </a:r>
          </a:p>
        </p:txBody>
      </p:sp>
      <p:sp>
        <p:nvSpPr>
          <p:cNvPr id="13" name="Espace réservé du texte 5"/>
          <p:cNvSpPr>
            <a:spLocks noGrp="1"/>
          </p:cNvSpPr>
          <p:nvPr>
            <p:ph type="body" sz="quarter" idx="22" hasCustomPrompt="1"/>
          </p:nvPr>
        </p:nvSpPr>
        <p:spPr>
          <a:xfrm>
            <a:off x="392762" y="830161"/>
            <a:ext cx="5886716"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a:t>CLIQUEZ POUR MODIFIER LE SOUS-TITRE</a:t>
            </a:r>
          </a:p>
          <a:p>
            <a:pPr lvl="1"/>
            <a:r>
              <a:rPr lang="fr-FR"/>
              <a:t>Cliquez pour modifier l’intertitre</a:t>
            </a:r>
          </a:p>
          <a:p>
            <a:pPr lvl="2"/>
            <a:r>
              <a:rPr lang="fr-FR"/>
              <a:t>Cliquez pour modifier le texte</a:t>
            </a:r>
          </a:p>
          <a:p>
            <a:pPr lvl="3"/>
            <a:r>
              <a:rPr lang="fr-FR" sz="1500"/>
              <a:t>Cliquez pour modifier la liste</a:t>
            </a:r>
            <a:endParaRPr lang="fr-FR"/>
          </a:p>
        </p:txBody>
      </p:sp>
      <p:sp>
        <p:nvSpPr>
          <p:cNvPr id="12" name="Espace réservé du texte 5">
            <a:extLst>
              <a:ext uri="{FF2B5EF4-FFF2-40B4-BE49-F238E27FC236}">
                <a16:creationId xmlns:a16="http://schemas.microsoft.com/office/drawing/2014/main" id="{7D125096-B855-9144-BD23-2799C237A411}"/>
              </a:ext>
            </a:extLst>
          </p:cNvPr>
          <p:cNvSpPr>
            <a:spLocks noGrp="1"/>
          </p:cNvSpPr>
          <p:nvPr>
            <p:ph type="body" sz="quarter" idx="23" hasCustomPrompt="1"/>
          </p:nvPr>
        </p:nvSpPr>
        <p:spPr>
          <a:xfrm>
            <a:off x="392762" y="2728232"/>
            <a:ext cx="8326438"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a:t>CLIQUEZ POUR MODIFIER LE SOUS-TITRE</a:t>
            </a:r>
          </a:p>
          <a:p>
            <a:pPr lvl="1"/>
            <a:r>
              <a:rPr lang="fr-FR"/>
              <a:t>Cliquez pour modifier l’intertitre</a:t>
            </a:r>
          </a:p>
          <a:p>
            <a:pPr lvl="2"/>
            <a:r>
              <a:rPr lang="fr-FR"/>
              <a:t>Cliquez pour modifier le texte</a:t>
            </a:r>
          </a:p>
          <a:p>
            <a:pPr lvl="3"/>
            <a:r>
              <a:rPr lang="fr-FR" sz="1500"/>
              <a:t>Cliquez pour modifier la liste</a:t>
            </a:r>
            <a:endParaRPr lang="fr-FR"/>
          </a:p>
        </p:txBody>
      </p:sp>
      <p:sp>
        <p:nvSpPr>
          <p:cNvPr id="8" name="Espace réservé de la date 3">
            <a:extLst>
              <a:ext uri="{FF2B5EF4-FFF2-40B4-BE49-F238E27FC236}">
                <a16:creationId xmlns:a16="http://schemas.microsoft.com/office/drawing/2014/main" id="{AFCA07A5-9B6C-1A40-9279-9301291F65FF}"/>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en-US"/>
              <a:t>JJ/MM/AA</a:t>
            </a:r>
          </a:p>
        </p:txBody>
      </p:sp>
      <p:sp>
        <p:nvSpPr>
          <p:cNvPr id="9" name="Espace réservé du pied de page 2">
            <a:extLst>
              <a:ext uri="{FF2B5EF4-FFF2-40B4-BE49-F238E27FC236}">
                <a16:creationId xmlns:a16="http://schemas.microsoft.com/office/drawing/2014/main" id="{6F271DF2-C564-284E-87BA-1161D4E708CD}"/>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10" name="Titre 1">
            <a:extLst>
              <a:ext uri="{FF2B5EF4-FFF2-40B4-BE49-F238E27FC236}">
                <a16:creationId xmlns:a16="http://schemas.microsoft.com/office/drawing/2014/main" id="{63F4328E-7E62-4349-9D69-29C77BCEDB5F}"/>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a:t>Cliquez et modifiez le titre</a:t>
            </a:r>
          </a:p>
        </p:txBody>
      </p:sp>
    </p:spTree>
    <p:extLst>
      <p:ext uri="{BB962C8B-B14F-4D97-AF65-F5344CB8AC3E}">
        <p14:creationId xmlns:p14="http://schemas.microsoft.com/office/powerpoint/2010/main" val="32652974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5_Page-5">
    <p:spTree>
      <p:nvGrpSpPr>
        <p:cNvPr id="1" name=""/>
        <p:cNvGrpSpPr/>
        <p:nvPr/>
      </p:nvGrpSpPr>
      <p:grpSpPr>
        <a:xfrm>
          <a:off x="0" y="0"/>
          <a:ext cx="0" cy="0"/>
          <a:chOff x="0" y="0"/>
          <a:chExt cx="0" cy="0"/>
        </a:xfrm>
      </p:grpSpPr>
      <p:sp>
        <p:nvSpPr>
          <p:cNvPr id="15" name="Espace réservé du texte 5"/>
          <p:cNvSpPr>
            <a:spLocks noGrp="1"/>
          </p:cNvSpPr>
          <p:nvPr>
            <p:ph type="body" sz="quarter" idx="22" hasCustomPrompt="1"/>
          </p:nvPr>
        </p:nvSpPr>
        <p:spPr>
          <a:xfrm>
            <a:off x="392762" y="837839"/>
            <a:ext cx="8326438"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a:t>CLIQUEZ POUR MODIFIER LE SOUS-TITRE</a:t>
            </a:r>
          </a:p>
          <a:p>
            <a:pPr lvl="1"/>
            <a:r>
              <a:rPr lang="fr-FR"/>
              <a:t>Cliquez pour modifier l’intertitre</a:t>
            </a:r>
          </a:p>
          <a:p>
            <a:pPr lvl="2"/>
            <a:r>
              <a:rPr lang="fr-FR"/>
              <a:t>Cliquez pour modifier le texte</a:t>
            </a:r>
          </a:p>
          <a:p>
            <a:pPr lvl="3"/>
            <a:r>
              <a:rPr lang="fr-FR" sz="1500"/>
              <a:t>Cliquez pour modifier la liste</a:t>
            </a:r>
            <a:endParaRPr lang="fr-FR"/>
          </a:p>
        </p:txBody>
      </p:sp>
      <p:sp>
        <p:nvSpPr>
          <p:cNvPr id="16" name="Espace réservé du texte 5"/>
          <p:cNvSpPr>
            <a:spLocks noGrp="1"/>
          </p:cNvSpPr>
          <p:nvPr>
            <p:ph type="body" sz="quarter" idx="23" hasCustomPrompt="1"/>
          </p:nvPr>
        </p:nvSpPr>
        <p:spPr>
          <a:xfrm>
            <a:off x="2730500" y="2741502"/>
            <a:ext cx="5988338"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a:t>CLIQUEZ POUR MODIFIER LE SOUS-TITRE</a:t>
            </a:r>
          </a:p>
          <a:p>
            <a:pPr lvl="1"/>
            <a:r>
              <a:rPr lang="fr-FR"/>
              <a:t>Cliquez pour modifier l’intertitre</a:t>
            </a:r>
          </a:p>
          <a:p>
            <a:pPr lvl="2"/>
            <a:r>
              <a:rPr lang="fr-FR"/>
              <a:t>Cliquez pour modifier le texte</a:t>
            </a:r>
          </a:p>
          <a:p>
            <a:pPr lvl="3"/>
            <a:r>
              <a:rPr lang="fr-FR" sz="1500"/>
              <a:t>Cliquez pour modifier la liste</a:t>
            </a:r>
            <a:endParaRPr lang="fr-FR"/>
          </a:p>
        </p:txBody>
      </p:sp>
      <p:sp>
        <p:nvSpPr>
          <p:cNvPr id="7" name="Espace réservé de la date 3">
            <a:extLst>
              <a:ext uri="{FF2B5EF4-FFF2-40B4-BE49-F238E27FC236}">
                <a16:creationId xmlns:a16="http://schemas.microsoft.com/office/drawing/2014/main" id="{DD628F56-390E-9F4D-9D07-524911DA1FC2}"/>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en-US"/>
              <a:t>JJ/MM/AA</a:t>
            </a:r>
          </a:p>
        </p:txBody>
      </p:sp>
      <p:sp>
        <p:nvSpPr>
          <p:cNvPr id="8" name="Espace réservé du pied de page 2">
            <a:extLst>
              <a:ext uri="{FF2B5EF4-FFF2-40B4-BE49-F238E27FC236}">
                <a16:creationId xmlns:a16="http://schemas.microsoft.com/office/drawing/2014/main" id="{B06C4B8B-C2C9-5248-9DAB-9B54C4650F03}"/>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10" name="Titre 1">
            <a:extLst>
              <a:ext uri="{FF2B5EF4-FFF2-40B4-BE49-F238E27FC236}">
                <a16:creationId xmlns:a16="http://schemas.microsoft.com/office/drawing/2014/main" id="{D849E243-1C01-CD41-B490-75DF3EE3BD1D}"/>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a:t>Cliquez et modifiez le titre</a:t>
            </a:r>
          </a:p>
        </p:txBody>
      </p:sp>
    </p:spTree>
    <p:extLst>
      <p:ext uri="{BB962C8B-B14F-4D97-AF65-F5344CB8AC3E}">
        <p14:creationId xmlns:p14="http://schemas.microsoft.com/office/powerpoint/2010/main" val="30806688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6_Page-6">
    <p:spTree>
      <p:nvGrpSpPr>
        <p:cNvPr id="1" name=""/>
        <p:cNvGrpSpPr/>
        <p:nvPr/>
      </p:nvGrpSpPr>
      <p:grpSpPr>
        <a:xfrm>
          <a:off x="0" y="0"/>
          <a:ext cx="0" cy="0"/>
          <a:chOff x="0" y="0"/>
          <a:chExt cx="0" cy="0"/>
        </a:xfrm>
      </p:grpSpPr>
      <p:sp>
        <p:nvSpPr>
          <p:cNvPr id="18" name="Espace réservé du texte 5"/>
          <p:cNvSpPr>
            <a:spLocks noGrp="1"/>
          </p:cNvSpPr>
          <p:nvPr>
            <p:ph type="body" sz="quarter" idx="22" hasCustomPrompt="1"/>
          </p:nvPr>
        </p:nvSpPr>
        <p:spPr>
          <a:xfrm>
            <a:off x="392762" y="831354"/>
            <a:ext cx="5885992"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a:t>CLIQUEZ POUR MODIFIER LE SOUS-TITRE</a:t>
            </a:r>
          </a:p>
          <a:p>
            <a:pPr lvl="1"/>
            <a:r>
              <a:rPr lang="fr-FR"/>
              <a:t>Cliquez pour modifier l’intertitre</a:t>
            </a:r>
          </a:p>
          <a:p>
            <a:pPr lvl="2"/>
            <a:r>
              <a:rPr lang="fr-FR"/>
              <a:t>Cliquez pour modifier le texte</a:t>
            </a:r>
          </a:p>
          <a:p>
            <a:pPr lvl="3"/>
            <a:r>
              <a:rPr lang="fr-FR" sz="1500"/>
              <a:t>Cliquez pour modifier la liste</a:t>
            </a:r>
            <a:endParaRPr lang="fr-FR"/>
          </a:p>
        </p:txBody>
      </p:sp>
      <p:sp>
        <p:nvSpPr>
          <p:cNvPr id="20" name="Espace réservé du texte 5"/>
          <p:cNvSpPr>
            <a:spLocks noGrp="1"/>
          </p:cNvSpPr>
          <p:nvPr>
            <p:ph type="body" sz="quarter" idx="23" hasCustomPrompt="1"/>
          </p:nvPr>
        </p:nvSpPr>
        <p:spPr>
          <a:xfrm>
            <a:off x="392400" y="2715375"/>
            <a:ext cx="5886354"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a:t>CLIQUEZ POUR MODIFIER LE SOUS-TITRE</a:t>
            </a:r>
          </a:p>
          <a:p>
            <a:pPr lvl="1"/>
            <a:r>
              <a:rPr lang="fr-FR"/>
              <a:t>Cliquez pour modifier l’intertitre</a:t>
            </a:r>
          </a:p>
          <a:p>
            <a:pPr lvl="2"/>
            <a:r>
              <a:rPr lang="fr-FR"/>
              <a:t>Cliquez pour modifier le texte</a:t>
            </a:r>
          </a:p>
          <a:p>
            <a:pPr lvl="3"/>
            <a:r>
              <a:rPr lang="fr-FR" sz="1500"/>
              <a:t>Cliquez pour modifier la liste</a:t>
            </a:r>
            <a:endParaRPr lang="fr-FR"/>
          </a:p>
        </p:txBody>
      </p:sp>
      <p:sp>
        <p:nvSpPr>
          <p:cNvPr id="7" name="Espace réservé de la date 3">
            <a:extLst>
              <a:ext uri="{FF2B5EF4-FFF2-40B4-BE49-F238E27FC236}">
                <a16:creationId xmlns:a16="http://schemas.microsoft.com/office/drawing/2014/main" id="{755E1097-5D26-0449-B494-471EC34D77DD}"/>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en-US"/>
              <a:t>JJ/MM/AA</a:t>
            </a:r>
          </a:p>
        </p:txBody>
      </p:sp>
      <p:sp>
        <p:nvSpPr>
          <p:cNvPr id="8" name="Espace réservé du pied de page 2">
            <a:extLst>
              <a:ext uri="{FF2B5EF4-FFF2-40B4-BE49-F238E27FC236}">
                <a16:creationId xmlns:a16="http://schemas.microsoft.com/office/drawing/2014/main" id="{876E93D6-9169-6841-A6DD-5602C83D5052}"/>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9" name="Titre 1">
            <a:extLst>
              <a:ext uri="{FF2B5EF4-FFF2-40B4-BE49-F238E27FC236}">
                <a16:creationId xmlns:a16="http://schemas.microsoft.com/office/drawing/2014/main" id="{484D6DEF-8CAC-2142-ABA5-C4F30860C58F}"/>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a:t>Cliquez et modifiez le titre</a:t>
            </a:r>
          </a:p>
        </p:txBody>
      </p:sp>
    </p:spTree>
    <p:extLst>
      <p:ext uri="{BB962C8B-B14F-4D97-AF65-F5344CB8AC3E}">
        <p14:creationId xmlns:p14="http://schemas.microsoft.com/office/powerpoint/2010/main" val="14601092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7_Page-7">
    <p:spTree>
      <p:nvGrpSpPr>
        <p:cNvPr id="1" name=""/>
        <p:cNvGrpSpPr/>
        <p:nvPr/>
      </p:nvGrpSpPr>
      <p:grpSpPr>
        <a:xfrm>
          <a:off x="0" y="0"/>
          <a:ext cx="0" cy="0"/>
          <a:chOff x="0" y="0"/>
          <a:chExt cx="0" cy="0"/>
        </a:xfrm>
      </p:grpSpPr>
      <p:sp>
        <p:nvSpPr>
          <p:cNvPr id="11" name="Espace réservé du texte 5"/>
          <p:cNvSpPr>
            <a:spLocks noGrp="1"/>
          </p:cNvSpPr>
          <p:nvPr>
            <p:ph type="body" sz="quarter" idx="22" hasCustomPrompt="1"/>
          </p:nvPr>
        </p:nvSpPr>
        <p:spPr>
          <a:xfrm>
            <a:off x="392762" y="831354"/>
            <a:ext cx="4172888" cy="3267075"/>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a:t>CLIQUEZ POUR MODIFIER LE SOUS-TITRE</a:t>
            </a:r>
          </a:p>
          <a:p>
            <a:pPr lvl="1"/>
            <a:r>
              <a:rPr lang="fr-FR"/>
              <a:t>Cliquez pour modifier l’intertitre</a:t>
            </a:r>
          </a:p>
          <a:p>
            <a:pPr lvl="2"/>
            <a:r>
              <a:rPr lang="fr-FR"/>
              <a:t>Cliquez pour modifier le texte</a:t>
            </a:r>
          </a:p>
          <a:p>
            <a:pPr lvl="3"/>
            <a:r>
              <a:rPr lang="fr-FR" sz="1500"/>
              <a:t>Cliquez pour modifier la liste</a:t>
            </a:r>
            <a:endParaRPr lang="fr-FR"/>
          </a:p>
        </p:txBody>
      </p:sp>
      <p:sp>
        <p:nvSpPr>
          <p:cNvPr id="6" name="Espace réservé de la date 3">
            <a:extLst>
              <a:ext uri="{FF2B5EF4-FFF2-40B4-BE49-F238E27FC236}">
                <a16:creationId xmlns:a16="http://schemas.microsoft.com/office/drawing/2014/main" id="{B5505FE1-5558-DE4C-9CC0-504826F5D5AE}"/>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en-US"/>
              <a:t>JJ/MM/AA</a:t>
            </a:r>
          </a:p>
        </p:txBody>
      </p:sp>
      <p:sp>
        <p:nvSpPr>
          <p:cNvPr id="8" name="Espace réservé du pied de page 2">
            <a:extLst>
              <a:ext uri="{FF2B5EF4-FFF2-40B4-BE49-F238E27FC236}">
                <a16:creationId xmlns:a16="http://schemas.microsoft.com/office/drawing/2014/main" id="{652E4A3C-E9E9-B946-B2F9-2C71F67DB558}"/>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9" name="Titre 1">
            <a:extLst>
              <a:ext uri="{FF2B5EF4-FFF2-40B4-BE49-F238E27FC236}">
                <a16:creationId xmlns:a16="http://schemas.microsoft.com/office/drawing/2014/main" id="{C63E5A6E-8049-5143-9C59-823C0BD9E03D}"/>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a:t>Cliquez et modifiez le titre</a:t>
            </a:r>
          </a:p>
        </p:txBody>
      </p:sp>
    </p:spTree>
    <p:extLst>
      <p:ext uri="{BB962C8B-B14F-4D97-AF65-F5344CB8AC3E}">
        <p14:creationId xmlns:p14="http://schemas.microsoft.com/office/powerpoint/2010/main" val="23276660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8_Page-8">
    <p:spTree>
      <p:nvGrpSpPr>
        <p:cNvPr id="1" name=""/>
        <p:cNvGrpSpPr/>
        <p:nvPr/>
      </p:nvGrpSpPr>
      <p:grpSpPr>
        <a:xfrm>
          <a:off x="0" y="0"/>
          <a:ext cx="0" cy="0"/>
          <a:chOff x="0" y="0"/>
          <a:chExt cx="0" cy="0"/>
        </a:xfrm>
      </p:grpSpPr>
      <p:sp>
        <p:nvSpPr>
          <p:cNvPr id="7" name="Espace réservé du graphique 6"/>
          <p:cNvSpPr>
            <a:spLocks noGrp="1"/>
          </p:cNvSpPr>
          <p:nvPr>
            <p:ph type="chart" sz="quarter" idx="18"/>
          </p:nvPr>
        </p:nvSpPr>
        <p:spPr>
          <a:xfrm>
            <a:off x="392116" y="1546700"/>
            <a:ext cx="8326437" cy="2343150"/>
          </a:xfrm>
          <a:prstGeom prst="rect">
            <a:avLst/>
          </a:prstGeom>
        </p:spPr>
        <p:txBody>
          <a:bodyPr vert="horz"/>
          <a:lstStyle/>
          <a:p>
            <a:endParaRPr lang="fr-FR"/>
          </a:p>
        </p:txBody>
      </p:sp>
      <p:sp>
        <p:nvSpPr>
          <p:cNvPr id="14" name="Espace réservé du contenu 17"/>
          <p:cNvSpPr>
            <a:spLocks noGrp="1"/>
          </p:cNvSpPr>
          <p:nvPr>
            <p:ph sz="quarter" idx="19" hasCustomPrompt="1"/>
          </p:nvPr>
        </p:nvSpPr>
        <p:spPr>
          <a:xfrm>
            <a:off x="392116" y="4019551"/>
            <a:ext cx="8326437" cy="323663"/>
          </a:xfrm>
          <a:prstGeom prst="rect">
            <a:avLst/>
          </a:prstGeom>
        </p:spPr>
        <p:txBody>
          <a:bodyPr vert="horz"/>
          <a:lstStyle>
            <a:lvl1pPr marL="0" indent="-342000">
              <a:lnSpc>
                <a:spcPct val="100000"/>
              </a:lnSpc>
              <a:buClr>
                <a:srgbClr val="E3000B"/>
              </a:buClr>
              <a:buFont typeface="Lucida Grande"/>
              <a:buChar char="&gt;"/>
              <a:defRPr sz="1800"/>
            </a:lvl1pPr>
            <a:lvl2pPr marL="0" indent="-285750">
              <a:buFont typeface="Lucida Grande"/>
              <a:buChar char="&gt;"/>
              <a:defRPr sz="1800"/>
            </a:lvl2pPr>
            <a:lvl3pPr marL="0" indent="-228600">
              <a:buFont typeface="Lucida Grande"/>
              <a:buChar char="&gt;"/>
              <a:defRPr sz="1800"/>
            </a:lvl3pPr>
            <a:lvl4pPr marL="0" indent="-228600">
              <a:buFont typeface="Lucida Grande"/>
              <a:buChar char="&gt;"/>
              <a:defRPr sz="1800"/>
            </a:lvl4pPr>
            <a:lvl5pPr marL="0" indent="-228600">
              <a:buFont typeface="Lucida Grande"/>
              <a:buChar char="&gt;"/>
              <a:defRPr sz="1800"/>
            </a:lvl5pPr>
          </a:lstStyle>
          <a:p>
            <a:pPr lvl="0"/>
            <a:r>
              <a:rPr lang="fr-FR"/>
              <a:t>Cliquez pour modifier la légende</a:t>
            </a:r>
          </a:p>
        </p:txBody>
      </p:sp>
      <p:sp>
        <p:nvSpPr>
          <p:cNvPr id="10" name="Espace réservé du texte 5"/>
          <p:cNvSpPr>
            <a:spLocks noGrp="1"/>
          </p:cNvSpPr>
          <p:nvPr>
            <p:ph type="body" sz="quarter" idx="22" hasCustomPrompt="1"/>
          </p:nvPr>
        </p:nvSpPr>
        <p:spPr>
          <a:xfrm>
            <a:off x="392762" y="829489"/>
            <a:ext cx="8326438" cy="581025"/>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a:t>CLIQUEZ POUR MODIFIER LE SOUS-TITRE</a:t>
            </a:r>
          </a:p>
        </p:txBody>
      </p:sp>
      <p:sp>
        <p:nvSpPr>
          <p:cNvPr id="9" name="Espace réservé de la date 3">
            <a:extLst>
              <a:ext uri="{FF2B5EF4-FFF2-40B4-BE49-F238E27FC236}">
                <a16:creationId xmlns:a16="http://schemas.microsoft.com/office/drawing/2014/main" id="{5AE3611F-DC16-7448-92DF-7EDC6D97FD41}"/>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en-US"/>
              <a:t>JJ/MM/AA</a:t>
            </a:r>
          </a:p>
        </p:txBody>
      </p:sp>
      <p:sp>
        <p:nvSpPr>
          <p:cNvPr id="11" name="Espace réservé du pied de page 2">
            <a:extLst>
              <a:ext uri="{FF2B5EF4-FFF2-40B4-BE49-F238E27FC236}">
                <a16:creationId xmlns:a16="http://schemas.microsoft.com/office/drawing/2014/main" id="{96B44B0B-3949-0242-A3B0-A1764E302D11}"/>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12" name="Titre 1">
            <a:extLst>
              <a:ext uri="{FF2B5EF4-FFF2-40B4-BE49-F238E27FC236}">
                <a16:creationId xmlns:a16="http://schemas.microsoft.com/office/drawing/2014/main" id="{C0159BDC-DBB2-0348-B213-501272775F8A}"/>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a:t>Cliquez et modifiez le titre</a:t>
            </a:r>
          </a:p>
        </p:txBody>
      </p:sp>
    </p:spTree>
    <p:extLst>
      <p:ext uri="{BB962C8B-B14F-4D97-AF65-F5344CB8AC3E}">
        <p14:creationId xmlns:p14="http://schemas.microsoft.com/office/powerpoint/2010/main" val="34378753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32399"/>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
        <p:nvSpPr>
          <p:cNvPr id="17" name="Espace réservé du texte 52"/>
          <p:cNvSpPr>
            <a:spLocks noGrp="1"/>
          </p:cNvSpPr>
          <p:nvPr userDrawn="1">
            <p:ph type="body" sz="quarter" idx="13" hasCustomPrompt="1"/>
          </p:nvPr>
        </p:nvSpPr>
        <p:spPr>
          <a:xfrm>
            <a:off x="488234" y="467022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pic>
        <p:nvPicPr>
          <p:cNvPr id="2" name="Image 1"/>
          <p:cNvPicPr>
            <a:picLocks noChangeAspect="1"/>
          </p:cNvPicPr>
          <p:nvPr userDrawn="1"/>
        </p:nvPicPr>
        <p:blipFill>
          <a:blip r:embed="rId4"/>
          <a:stretch>
            <a:fillRect/>
          </a:stretch>
        </p:blipFill>
        <p:spPr>
          <a:xfrm>
            <a:off x="144000" y="360000"/>
            <a:ext cx="3744000" cy="772856"/>
          </a:xfrm>
          <a:prstGeom prst="rect">
            <a:avLst/>
          </a:prstGeom>
        </p:spPr>
      </p:pic>
    </p:spTree>
    <p:extLst>
      <p:ext uri="{BB962C8B-B14F-4D97-AF65-F5344CB8AC3E}">
        <p14:creationId xmlns:p14="http://schemas.microsoft.com/office/powerpoint/2010/main" val="36074334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9" name="Espace réservé du texte 52"/>
          <p:cNvSpPr>
            <a:spLocks noGrp="1"/>
          </p:cNvSpPr>
          <p:nvPr>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pic>
        <p:nvPicPr>
          <p:cNvPr id="10" name="Image 9"/>
          <p:cNvPicPr>
            <a:picLocks noChangeAspect="1"/>
          </p:cNvPicPr>
          <p:nvPr userDrawn="1"/>
        </p:nvPicPr>
        <p:blipFill>
          <a:blip r:embed="rId4"/>
          <a:stretch>
            <a:fillRect/>
          </a:stretch>
        </p:blipFill>
        <p:spPr>
          <a:xfrm>
            <a:off x="5760000" y="4320000"/>
            <a:ext cx="3312000" cy="683680"/>
          </a:xfrm>
          <a:prstGeom prst="rect">
            <a:avLst/>
          </a:prstGeom>
        </p:spPr>
      </p:pic>
    </p:spTree>
    <p:extLst>
      <p:ext uri="{BB962C8B-B14F-4D97-AF65-F5344CB8AC3E}">
        <p14:creationId xmlns:p14="http://schemas.microsoft.com/office/powerpoint/2010/main" val="30019501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8167004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5" y="2571750"/>
            <a:ext cx="6470818" cy="1082086"/>
          </a:xfrm>
          <a:prstGeom prst="rect">
            <a:avLst/>
          </a:prstGeom>
        </p:spPr>
        <p:txBody>
          <a:bodyPr lIns="0" tIns="0" rIns="0" bIns="0" anchor="t" anchorCtr="0">
            <a:noAutofit/>
          </a:bodyPr>
          <a:lstStyle>
            <a:lvl1pPr marL="0" indent="0" algn="l">
              <a:lnSpc>
                <a:spcPct val="80000"/>
              </a:lnSpc>
              <a:buNone/>
              <a:defRPr lang="fr-FR" sz="3200"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39103850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9170756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8779725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669743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2015412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39401854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12967266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911673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3.xml"/><Relationship Id="rId1" Type="http://schemas.openxmlformats.org/officeDocument/2006/relationships/slideLayout" Target="../slideLayouts/slideLayout4.xml"/><Relationship Id="rId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image" Target="../media/image2.png"/><Relationship Id="rId5" Type="http://schemas.openxmlformats.org/officeDocument/2006/relationships/slideLayout" Target="../slideLayouts/slideLayout9.xml"/><Relationship Id="rId10" Type="http://schemas.openxmlformats.org/officeDocument/2006/relationships/image" Target="../media/image3.jpeg"/><Relationship Id="rId4" Type="http://schemas.openxmlformats.org/officeDocument/2006/relationships/slideLayout" Target="../slideLayouts/slideLayout8.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image" Target="../media/image2.png"/><Relationship Id="rId5" Type="http://schemas.openxmlformats.org/officeDocument/2006/relationships/slideLayout" Target="../slideLayouts/slideLayout17.xml"/><Relationship Id="rId10" Type="http://schemas.openxmlformats.org/officeDocument/2006/relationships/image" Target="../media/image4.jpeg"/><Relationship Id="rId4" Type="http://schemas.openxmlformats.org/officeDocument/2006/relationships/slideLayout" Target="../slideLayouts/slideLayout16.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6.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ctangle 8"/>
          <p:cNvSpPr/>
          <p:nvPr userDrawn="1"/>
        </p:nvSpPr>
        <p:spPr>
          <a:xfrm>
            <a:off x="0" y="0"/>
            <a:ext cx="9144000" cy="5143500"/>
          </a:xfrm>
          <a:prstGeom prst="rect">
            <a:avLst/>
          </a:prstGeom>
          <a:solidFill>
            <a:srgbClr val="E300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solidFill>
                <a:srgbClr val="E3000B"/>
              </a:solidFill>
            </a:endParaRPr>
          </a:p>
        </p:txBody>
      </p:sp>
      <p:pic>
        <p:nvPicPr>
          <p:cNvPr id="5" name="Image 4">
            <a:extLst>
              <a:ext uri="{FF2B5EF4-FFF2-40B4-BE49-F238E27FC236}">
                <a16:creationId xmlns:a16="http://schemas.microsoft.com/office/drawing/2014/main" id="{AD78F416-BA00-294E-B576-9C1F1471EE5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44000" y="164642"/>
            <a:ext cx="8856000" cy="4814215"/>
          </a:xfrm>
          <a:prstGeom prst="rect">
            <a:avLst/>
          </a:prstGeom>
        </p:spPr>
      </p:pic>
      <p:sp>
        <p:nvSpPr>
          <p:cNvPr id="12" name="Rectangle 11"/>
          <p:cNvSpPr/>
          <p:nvPr userDrawn="1"/>
        </p:nvSpPr>
        <p:spPr>
          <a:xfrm>
            <a:off x="3" y="997527"/>
            <a:ext cx="5411582" cy="31006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p>
        </p:txBody>
      </p:sp>
      <p:sp>
        <p:nvSpPr>
          <p:cNvPr id="2" name="Espace réservé du titre 1"/>
          <p:cNvSpPr>
            <a:spLocks noGrp="1"/>
          </p:cNvSpPr>
          <p:nvPr userDrawn="1">
            <p:ph type="title"/>
          </p:nvPr>
        </p:nvSpPr>
        <p:spPr>
          <a:xfrm>
            <a:off x="604877" y="1829687"/>
            <a:ext cx="4274693" cy="1191733"/>
          </a:xfrm>
          <a:prstGeom prst="rect">
            <a:avLst/>
          </a:prstGeom>
          <a:noFill/>
        </p:spPr>
        <p:txBody>
          <a:bodyPr vert="horz" lIns="91440" tIns="45720" rIns="91440" bIns="45720" rtlCol="0" anchor="t" anchorCtr="0">
            <a:noAutofit/>
          </a:bodyPr>
          <a:lstStyle/>
          <a:p>
            <a:r>
              <a:rPr lang="fr-FR"/>
              <a:t>AJOUTER le titre</a:t>
            </a:r>
            <a:br>
              <a:rPr lang="fr-FR"/>
            </a:br>
            <a:r>
              <a:rPr lang="fr-FR"/>
              <a:t>de la PRÉSENTATION</a:t>
            </a:r>
            <a:br>
              <a:rPr lang="fr-FR"/>
            </a:br>
            <a:r>
              <a:rPr lang="fr-FR"/>
              <a:t>3 LIGNES MAXI</a:t>
            </a:r>
          </a:p>
        </p:txBody>
      </p:sp>
      <p:pic>
        <p:nvPicPr>
          <p:cNvPr id="15" name="Image 14"/>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68604" y="1298833"/>
            <a:ext cx="1645158" cy="330327"/>
          </a:xfrm>
          <a:prstGeom prst="rect">
            <a:avLst/>
          </a:prstGeom>
        </p:spPr>
      </p:pic>
      <p:sp>
        <p:nvSpPr>
          <p:cNvPr id="11" name="Espace réservé de la date 3">
            <a:extLst>
              <a:ext uri="{FF2B5EF4-FFF2-40B4-BE49-F238E27FC236}">
                <a16:creationId xmlns:a16="http://schemas.microsoft.com/office/drawing/2014/main" id="{F01C8C99-B6F3-6846-9F85-46C9809B8EA5}"/>
              </a:ext>
            </a:extLst>
          </p:cNvPr>
          <p:cNvSpPr>
            <a:spLocks noGrp="1"/>
          </p:cNvSpPr>
          <p:nvPr>
            <p:ph type="dt" sz="half" idx="2"/>
          </p:nvPr>
        </p:nvSpPr>
        <p:spPr>
          <a:xfrm>
            <a:off x="613187" y="3644756"/>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pPr algn="l"/>
            <a:r>
              <a:rPr lang="en-US" dirty="0" smtClean="0"/>
              <a:t>25/03/2020</a:t>
            </a:r>
            <a:endParaRPr lang="en-US" dirty="0"/>
          </a:p>
        </p:txBody>
      </p:sp>
      <p:sp>
        <p:nvSpPr>
          <p:cNvPr id="13" name="ZoneTexte 12">
            <a:extLst>
              <a:ext uri="{FF2B5EF4-FFF2-40B4-BE49-F238E27FC236}">
                <a16:creationId xmlns:a16="http://schemas.microsoft.com/office/drawing/2014/main" id="{512D3901-6A9C-5F45-AD2D-229F8E259D68}"/>
              </a:ext>
            </a:extLst>
          </p:cNvPr>
          <p:cNvSpPr txBox="1"/>
          <p:nvPr userDrawn="1"/>
        </p:nvSpPr>
        <p:spPr>
          <a:xfrm>
            <a:off x="6759052" y="4945920"/>
            <a:ext cx="2240280" cy="215444"/>
          </a:xfrm>
          <a:prstGeom prst="rect">
            <a:avLst/>
          </a:prstGeom>
          <a:noFill/>
        </p:spPr>
        <p:txBody>
          <a:bodyPr wrap="square" lIns="0" rIns="0" rtlCol="0">
            <a:spAutoFit/>
          </a:bodyPr>
          <a:lstStyle/>
          <a:p>
            <a:pPr algn="r"/>
            <a:r>
              <a:rPr lang="fr-FR" sz="800" b="0" i="0" u="none" strike="noStrike" kern="1200" baseline="0">
                <a:solidFill>
                  <a:schemeClr val="bg1">
                    <a:lumMod val="85000"/>
                  </a:schemeClr>
                </a:solidFill>
                <a:effectLst/>
                <a:latin typeface="+mn-lt"/>
                <a:ea typeface="+mn-ea"/>
                <a:cs typeface="+mn-cs"/>
              </a:rPr>
              <a:t>Usage strictement interne</a:t>
            </a:r>
            <a:endParaRPr lang="fr-FR" sz="800" baseline="0">
              <a:solidFill>
                <a:schemeClr val="bg1">
                  <a:lumMod val="85000"/>
                </a:schemeClr>
              </a:solidFill>
            </a:endParaRPr>
          </a:p>
        </p:txBody>
      </p:sp>
      <p:sp>
        <p:nvSpPr>
          <p:cNvPr id="10" name="ZoneTexte 9"/>
          <p:cNvSpPr txBox="1"/>
          <p:nvPr userDrawn="1"/>
        </p:nvSpPr>
        <p:spPr>
          <a:xfrm>
            <a:off x="271057" y="4567622"/>
            <a:ext cx="4866999" cy="369332"/>
          </a:xfrm>
          <a:prstGeom prst="rect">
            <a:avLst/>
          </a:prstGeom>
          <a:noFill/>
        </p:spPr>
        <p:txBody>
          <a:bodyPr wrap="square" rtlCol="0">
            <a:spAutoFit/>
          </a:bodyPr>
          <a:lstStyle/>
          <a:p>
            <a:r>
              <a:rPr lang="fr-FR" dirty="0" smtClean="0">
                <a:solidFill>
                  <a:srgbClr val="FF0000"/>
                </a:solidFill>
              </a:rPr>
              <a:t>Processus</a:t>
            </a:r>
            <a:r>
              <a:rPr lang="fr-FR" baseline="0" dirty="0" smtClean="0">
                <a:solidFill>
                  <a:srgbClr val="FF0000"/>
                </a:solidFill>
              </a:rPr>
              <a:t> temporaire – Confinement – COVID 19 </a:t>
            </a:r>
            <a:endParaRPr lang="fr-FR" dirty="0">
              <a:solidFill>
                <a:srgbClr val="FF0000"/>
              </a:solidFill>
            </a:endParaRPr>
          </a:p>
        </p:txBody>
      </p:sp>
    </p:spTree>
    <p:extLst>
      <p:ext uri="{BB962C8B-B14F-4D97-AF65-F5344CB8AC3E}">
        <p14:creationId xmlns:p14="http://schemas.microsoft.com/office/powerpoint/2010/main" val="3220912265"/>
      </p:ext>
    </p:extLst>
  </p:cSld>
  <p:clrMap bg1="lt1" tx1="dk1" bg2="lt2" tx2="dk2" accent1="accent1" accent2="accent2" accent3="accent3" accent4="accent4" accent5="accent5" accent6="accent6" hlink="hlink" folHlink="folHlink"/>
  <p:sldLayoutIdLst>
    <p:sldLayoutId id="2147483870" r:id="rId1"/>
  </p:sldLayoutIdLst>
  <p:timing>
    <p:tnLst>
      <p:par>
        <p:cTn id="1" dur="indefinite" restart="never" nodeType="tmRoot"/>
      </p:par>
    </p:tnLst>
  </p:timing>
  <p:hf sldNum="0" hdr="0"/>
  <p:txStyles>
    <p:titleStyle>
      <a:lvl1pPr algn="l" defTabSz="457200" rtl="0" eaLnBrk="1" latinLnBrk="0" hangingPunct="1">
        <a:lnSpc>
          <a:spcPts val="2820"/>
        </a:lnSpc>
        <a:spcBef>
          <a:spcPct val="0"/>
        </a:spcBef>
        <a:buNone/>
        <a:defRPr sz="2600" b="1" i="0" kern="1200" cap="all" spc="0" baseline="0">
          <a:solidFill>
            <a:srgbClr val="E3000B"/>
          </a:solidFill>
          <a:latin typeface="+mj-lt"/>
          <a:ea typeface="+mj-ea"/>
          <a:cs typeface="+mj-cs"/>
        </a:defRPr>
      </a:lvl1pPr>
    </p:titleStyle>
    <p:bodyStyle>
      <a:lvl1pPr marL="0" indent="0" algn="l" defTabSz="457200" rtl="0" eaLnBrk="1" latinLnBrk="0" hangingPunct="1">
        <a:spcBef>
          <a:spcPct val="20000"/>
        </a:spcBef>
        <a:buFont typeface="Arial"/>
        <a:buNone/>
        <a:defRPr sz="1400" kern="1200" baseline="0">
          <a:solidFill>
            <a:schemeClr val="bg1">
              <a:lumMod val="6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ctangle 8"/>
          <p:cNvSpPr/>
          <p:nvPr userDrawn="1"/>
        </p:nvSpPr>
        <p:spPr>
          <a:xfrm>
            <a:off x="0" y="0"/>
            <a:ext cx="9144000" cy="5143500"/>
          </a:xfrm>
          <a:prstGeom prst="rect">
            <a:avLst/>
          </a:prstGeom>
          <a:solidFill>
            <a:srgbClr val="E300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solidFill>
                <a:srgbClr val="E3000B"/>
              </a:solidFill>
            </a:endParaRPr>
          </a:p>
        </p:txBody>
      </p:sp>
      <p:pic>
        <p:nvPicPr>
          <p:cNvPr id="5" name="Image 4">
            <a:extLst>
              <a:ext uri="{FF2B5EF4-FFF2-40B4-BE49-F238E27FC236}">
                <a16:creationId xmlns:a16="http://schemas.microsoft.com/office/drawing/2014/main" id="{AD78F416-BA00-294E-B576-9C1F1471EE50}"/>
              </a:ext>
            </a:extLst>
          </p:cNvPr>
          <p:cNvPicPr>
            <a:picLocks noChangeAspect="1"/>
          </p:cNvPicPr>
          <p:nvPr userDrawn="1"/>
        </p:nvPicPr>
        <p:blipFill>
          <a:blip r:embed="rId4" cstate="email">
            <a:alphaModFix amt="50000"/>
            <a:extLst>
              <a:ext uri="{28A0092B-C50C-407E-A947-70E740481C1C}">
                <a14:useLocalDpi xmlns:a14="http://schemas.microsoft.com/office/drawing/2010/main"/>
              </a:ext>
            </a:extLst>
          </a:blip>
          <a:stretch>
            <a:fillRect/>
          </a:stretch>
        </p:blipFill>
        <p:spPr>
          <a:xfrm>
            <a:off x="144004" y="164642"/>
            <a:ext cx="8855990" cy="4814210"/>
          </a:xfrm>
          <a:prstGeom prst="rect">
            <a:avLst/>
          </a:prstGeom>
          <a:solidFill>
            <a:schemeClr val="bg1"/>
          </a:solidFill>
        </p:spPr>
      </p:pic>
      <p:sp>
        <p:nvSpPr>
          <p:cNvPr id="2" name="Espace réservé du titre 1"/>
          <p:cNvSpPr>
            <a:spLocks noGrp="1"/>
          </p:cNvSpPr>
          <p:nvPr userDrawn="1">
            <p:ph type="title"/>
          </p:nvPr>
        </p:nvSpPr>
        <p:spPr>
          <a:xfrm>
            <a:off x="604877" y="1494328"/>
            <a:ext cx="4274693" cy="1191733"/>
          </a:xfrm>
          <a:prstGeom prst="rect">
            <a:avLst/>
          </a:prstGeom>
          <a:noFill/>
        </p:spPr>
        <p:txBody>
          <a:bodyPr vert="horz" lIns="91440" tIns="45720" rIns="91440" bIns="45720" rtlCol="0" anchor="t" anchorCtr="0">
            <a:noAutofit/>
          </a:bodyPr>
          <a:lstStyle/>
          <a:p>
            <a:r>
              <a:rPr lang="fr-FR"/>
              <a:t>AJOUTER le titre</a:t>
            </a:r>
            <a:br>
              <a:rPr lang="fr-FR"/>
            </a:br>
            <a:r>
              <a:rPr lang="fr-FR"/>
              <a:t>de la PRÉSENTATION</a:t>
            </a:r>
            <a:br>
              <a:rPr lang="fr-FR"/>
            </a:br>
            <a:r>
              <a:rPr lang="fr-FR"/>
              <a:t>3 LIGNES MAXI</a:t>
            </a:r>
          </a:p>
        </p:txBody>
      </p:sp>
      <p:sp>
        <p:nvSpPr>
          <p:cNvPr id="13" name="ZoneTexte 12">
            <a:extLst>
              <a:ext uri="{FF2B5EF4-FFF2-40B4-BE49-F238E27FC236}">
                <a16:creationId xmlns:a16="http://schemas.microsoft.com/office/drawing/2014/main" id="{512D3901-6A9C-5F45-AD2D-229F8E259D68}"/>
              </a:ext>
            </a:extLst>
          </p:cNvPr>
          <p:cNvSpPr txBox="1"/>
          <p:nvPr userDrawn="1"/>
        </p:nvSpPr>
        <p:spPr>
          <a:xfrm>
            <a:off x="6759052" y="4945920"/>
            <a:ext cx="2240280" cy="215444"/>
          </a:xfrm>
          <a:prstGeom prst="rect">
            <a:avLst/>
          </a:prstGeom>
          <a:noFill/>
        </p:spPr>
        <p:txBody>
          <a:bodyPr wrap="square" lIns="0" rIns="0" rtlCol="0">
            <a:spAutoFit/>
          </a:bodyPr>
          <a:lstStyle/>
          <a:p>
            <a:pPr algn="r"/>
            <a:r>
              <a:rPr lang="fr-FR" sz="800" b="0" i="0" u="none" strike="noStrike" kern="1200" baseline="0">
                <a:solidFill>
                  <a:schemeClr val="bg1">
                    <a:lumMod val="85000"/>
                  </a:schemeClr>
                </a:solidFill>
                <a:effectLst/>
                <a:latin typeface="+mn-lt"/>
                <a:ea typeface="+mn-ea"/>
                <a:cs typeface="+mn-cs"/>
              </a:rPr>
              <a:t>Usage strictement interne</a:t>
            </a:r>
            <a:endParaRPr lang="fr-FR" sz="800" baseline="0">
              <a:solidFill>
                <a:schemeClr val="bg1">
                  <a:lumMod val="85000"/>
                </a:schemeClr>
              </a:solidFill>
            </a:endParaRPr>
          </a:p>
        </p:txBody>
      </p:sp>
      <p:sp>
        <p:nvSpPr>
          <p:cNvPr id="16" name="Espace réservé du texte 2">
            <a:extLst>
              <a:ext uri="{FF2B5EF4-FFF2-40B4-BE49-F238E27FC236}">
                <a16:creationId xmlns:a16="http://schemas.microsoft.com/office/drawing/2014/main" id="{130D2137-9488-E347-BC24-B431F217EA15}"/>
              </a:ext>
            </a:extLst>
          </p:cNvPr>
          <p:cNvSpPr>
            <a:spLocks noGrp="1"/>
          </p:cNvSpPr>
          <p:nvPr>
            <p:ph type="body" idx="1"/>
          </p:nvPr>
        </p:nvSpPr>
        <p:spPr>
          <a:xfrm>
            <a:off x="604877" y="2696221"/>
            <a:ext cx="4274693" cy="472663"/>
          </a:xfrm>
          <a:prstGeom prst="rect">
            <a:avLst/>
          </a:prstGeom>
        </p:spPr>
        <p:txBody>
          <a:bodyPr vert="horz" lIns="91440" tIns="45720" rIns="91440" bIns="45720" rtlCol="0">
            <a:noAutofit/>
          </a:bodyPr>
          <a:lstStyle/>
          <a:p>
            <a:pPr lvl="0"/>
            <a:r>
              <a:rPr lang="fr-FR"/>
              <a:t>Cliquez ici pour modifier la phrase optionnelle</a:t>
            </a:r>
            <a:br>
              <a:rPr lang="fr-FR"/>
            </a:br>
            <a:r>
              <a:rPr lang="fr-FR"/>
              <a:t>de la couverture.</a:t>
            </a:r>
          </a:p>
        </p:txBody>
      </p:sp>
      <p:sp>
        <p:nvSpPr>
          <p:cNvPr id="12" name="Rectangle 11">
            <a:extLst>
              <a:ext uri="{FF2B5EF4-FFF2-40B4-BE49-F238E27FC236}">
                <a16:creationId xmlns:a16="http://schemas.microsoft.com/office/drawing/2014/main" id="{BE72D801-F9CD-5942-BA10-2A31B22E16F4}"/>
              </a:ext>
            </a:extLst>
          </p:cNvPr>
          <p:cNvSpPr/>
          <p:nvPr userDrawn="1"/>
        </p:nvSpPr>
        <p:spPr>
          <a:xfrm>
            <a:off x="144004" y="4488409"/>
            <a:ext cx="8855328" cy="4912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p>
        </p:txBody>
      </p:sp>
      <p:sp>
        <p:nvSpPr>
          <p:cNvPr id="3" name="Espace réservé du pied de page 2">
            <a:extLst>
              <a:ext uri="{FF2B5EF4-FFF2-40B4-BE49-F238E27FC236}">
                <a16:creationId xmlns:a16="http://schemas.microsoft.com/office/drawing/2014/main" id="{C0867AB3-A664-0B43-9CAC-C50275FC37B6}"/>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smtClean="0"/>
              <a:t>VAD : Prévoyance et ASV</a:t>
            </a:r>
            <a:endParaRPr lang="fr-FR" dirty="0"/>
          </a:p>
        </p:txBody>
      </p:sp>
      <p:sp>
        <p:nvSpPr>
          <p:cNvPr id="14" name="Espace réservé du numéro de diapositive 5">
            <a:extLst>
              <a:ext uri="{FF2B5EF4-FFF2-40B4-BE49-F238E27FC236}">
                <a16:creationId xmlns:a16="http://schemas.microsoft.com/office/drawing/2014/main" id="{D8822F80-4960-C34F-91AE-832CEC4A5BE1}"/>
              </a:ext>
            </a:extLst>
          </p:cNvPr>
          <p:cNvSpPr txBox="1">
            <a:spLocks/>
          </p:cNvSpPr>
          <p:nvPr userDrawn="1"/>
        </p:nvSpPr>
        <p:spPr>
          <a:xfrm>
            <a:off x="8355280" y="6199938"/>
            <a:ext cx="474960" cy="365125"/>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a:solidFill>
                <a:schemeClr val="bg1">
                  <a:lumMod val="65000"/>
                </a:schemeClr>
              </a:solidFill>
            </a:endParaRPr>
          </a:p>
        </p:txBody>
      </p:sp>
      <p:sp>
        <p:nvSpPr>
          <p:cNvPr id="17" name="Espace réservé du numéro de diapositive 5">
            <a:extLst>
              <a:ext uri="{FF2B5EF4-FFF2-40B4-BE49-F238E27FC236}">
                <a16:creationId xmlns:a16="http://schemas.microsoft.com/office/drawing/2014/main" id="{EB7E45CB-7796-A248-9D8C-A15FB686040C}"/>
              </a:ext>
            </a:extLst>
          </p:cNvPr>
          <p:cNvSpPr txBox="1">
            <a:spLocks/>
          </p:cNvSpPr>
          <p:nvPr userDrawn="1"/>
        </p:nvSpPr>
        <p:spPr>
          <a:xfrm>
            <a:off x="8507680" y="6352338"/>
            <a:ext cx="474960" cy="365125"/>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a:solidFill>
                <a:schemeClr val="bg1">
                  <a:lumMod val="65000"/>
                </a:schemeClr>
              </a:solidFill>
            </a:endParaRPr>
          </a:p>
        </p:txBody>
      </p:sp>
      <p:sp>
        <p:nvSpPr>
          <p:cNvPr id="18" name="Espace réservé du numéro de diapositive 5">
            <a:extLst>
              <a:ext uri="{FF2B5EF4-FFF2-40B4-BE49-F238E27FC236}">
                <a16:creationId xmlns:a16="http://schemas.microsoft.com/office/drawing/2014/main" id="{1D68B28F-10E5-1E45-867F-0C448F1D9BCD}"/>
              </a:ext>
            </a:extLst>
          </p:cNvPr>
          <p:cNvSpPr txBox="1">
            <a:spLocks/>
          </p:cNvSpPr>
          <p:nvPr userDrawn="1"/>
        </p:nvSpPr>
        <p:spPr>
          <a:xfrm>
            <a:off x="8660080" y="6504738"/>
            <a:ext cx="474960" cy="365125"/>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a:solidFill>
                <a:schemeClr val="bg1">
                  <a:lumMod val="65000"/>
                </a:schemeClr>
              </a:solidFill>
            </a:endParaRPr>
          </a:p>
        </p:txBody>
      </p:sp>
      <p:sp>
        <p:nvSpPr>
          <p:cNvPr id="19" name="Espace réservé du numéro de diapositive 5">
            <a:extLst>
              <a:ext uri="{FF2B5EF4-FFF2-40B4-BE49-F238E27FC236}">
                <a16:creationId xmlns:a16="http://schemas.microsoft.com/office/drawing/2014/main" id="{5452F0F3-C84D-D842-8A65-24AD1210DD92}"/>
              </a:ext>
            </a:extLst>
          </p:cNvPr>
          <p:cNvSpPr txBox="1">
            <a:spLocks/>
          </p:cNvSpPr>
          <p:nvPr userDrawn="1"/>
        </p:nvSpPr>
        <p:spPr>
          <a:xfrm>
            <a:off x="8431891" y="4604399"/>
            <a:ext cx="474960" cy="273844"/>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a:solidFill>
                <a:schemeClr val="bg1">
                  <a:lumMod val="65000"/>
                </a:schemeClr>
              </a:solidFill>
            </a:endParaRPr>
          </a:p>
        </p:txBody>
      </p:sp>
      <p:pic>
        <p:nvPicPr>
          <p:cNvPr id="15" name="Image 14"/>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37017" y="4601378"/>
            <a:ext cx="1221840" cy="245330"/>
          </a:xfrm>
          <a:prstGeom prst="rect">
            <a:avLst/>
          </a:prstGeom>
        </p:spPr>
      </p:pic>
      <p:sp>
        <p:nvSpPr>
          <p:cNvPr id="20" name="ZoneTexte 19"/>
          <p:cNvSpPr txBox="1"/>
          <p:nvPr userDrawn="1"/>
        </p:nvSpPr>
        <p:spPr>
          <a:xfrm>
            <a:off x="2267744" y="4085540"/>
            <a:ext cx="4608512" cy="369332"/>
          </a:xfrm>
          <a:prstGeom prst="rect">
            <a:avLst/>
          </a:prstGeom>
          <a:noFill/>
        </p:spPr>
        <p:txBody>
          <a:bodyPr wrap="square" rtlCol="0">
            <a:spAutoFit/>
          </a:bodyPr>
          <a:lstStyle/>
          <a:p>
            <a:r>
              <a:rPr lang="fr-FR" dirty="0" smtClean="0">
                <a:solidFill>
                  <a:srgbClr val="FF0000"/>
                </a:solidFill>
              </a:rPr>
              <a:t>Processus</a:t>
            </a:r>
            <a:r>
              <a:rPr lang="fr-FR" baseline="0" dirty="0" smtClean="0">
                <a:solidFill>
                  <a:srgbClr val="FF0000"/>
                </a:solidFill>
              </a:rPr>
              <a:t> temporaire – Confinement – COVID </a:t>
            </a:r>
            <a:endParaRPr lang="fr-FR" dirty="0">
              <a:solidFill>
                <a:srgbClr val="FF0000"/>
              </a:solidFill>
            </a:endParaRPr>
          </a:p>
        </p:txBody>
      </p:sp>
    </p:spTree>
    <p:extLst>
      <p:ext uri="{BB962C8B-B14F-4D97-AF65-F5344CB8AC3E}">
        <p14:creationId xmlns:p14="http://schemas.microsoft.com/office/powerpoint/2010/main" val="3003773432"/>
      </p:ext>
    </p:extLst>
  </p:cSld>
  <p:clrMap bg1="lt1" tx1="dk1" bg2="lt2" tx2="dk2" accent1="accent1" accent2="accent2" accent3="accent3" accent4="accent4" accent5="accent5" accent6="accent6" hlink="hlink" folHlink="folHlink"/>
  <p:sldLayoutIdLst>
    <p:sldLayoutId id="2147483893" r:id="rId1"/>
    <p:sldLayoutId id="2147483927" r:id="rId2"/>
  </p:sldLayoutIdLst>
  <p:timing>
    <p:tnLst>
      <p:par>
        <p:cTn id="1" dur="indefinite" restart="never" nodeType="tmRoot"/>
      </p:par>
    </p:tnLst>
  </p:timing>
  <p:hf sldNum="0" hdr="0"/>
  <p:txStyles>
    <p:titleStyle>
      <a:lvl1pPr algn="l" defTabSz="457200" rtl="0" eaLnBrk="1" latinLnBrk="0" hangingPunct="1">
        <a:lnSpc>
          <a:spcPts val="2820"/>
        </a:lnSpc>
        <a:spcBef>
          <a:spcPct val="0"/>
        </a:spcBef>
        <a:buNone/>
        <a:defRPr sz="2600" b="1" i="0" kern="1200" cap="all" spc="0" baseline="0">
          <a:solidFill>
            <a:srgbClr val="E3000B"/>
          </a:solidFill>
          <a:latin typeface="+mj-lt"/>
          <a:ea typeface="+mj-ea"/>
          <a:cs typeface="+mj-cs"/>
        </a:defRPr>
      </a:lvl1pPr>
    </p:titleStyle>
    <p:bodyStyle>
      <a:lvl1pPr marL="0" indent="0" algn="l" defTabSz="457200" rtl="0" eaLnBrk="1" latinLnBrk="0" hangingPunct="1">
        <a:spcBef>
          <a:spcPct val="20000"/>
        </a:spcBef>
        <a:buFont typeface="Arial"/>
        <a:buNone/>
        <a:defRPr sz="1400" kern="1200" baseline="0">
          <a:solidFill>
            <a:schemeClr val="bg1">
              <a:lumMod val="6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ctangle 8"/>
          <p:cNvSpPr/>
          <p:nvPr userDrawn="1"/>
        </p:nvSpPr>
        <p:spPr>
          <a:xfrm>
            <a:off x="0" y="0"/>
            <a:ext cx="9144000" cy="5143500"/>
          </a:xfrm>
          <a:prstGeom prst="rect">
            <a:avLst/>
          </a:prstGeom>
          <a:solidFill>
            <a:srgbClr val="E300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solidFill>
                <a:srgbClr val="E3000B"/>
              </a:solidFill>
            </a:endParaRPr>
          </a:p>
        </p:txBody>
      </p:sp>
      <p:pic>
        <p:nvPicPr>
          <p:cNvPr id="5" name="Image 4">
            <a:extLst>
              <a:ext uri="{FF2B5EF4-FFF2-40B4-BE49-F238E27FC236}">
                <a16:creationId xmlns:a16="http://schemas.microsoft.com/office/drawing/2014/main" id="{AD78F416-BA00-294E-B576-9C1F1471EE50}"/>
              </a:ext>
            </a:extLst>
          </p:cNvPr>
          <p:cNvPicPr>
            <a:picLocks noChangeAspect="1"/>
          </p:cNvPicPr>
          <p:nvPr userDrawn="1"/>
        </p:nvPicPr>
        <p:blipFill>
          <a:blip r:embed="rId3" cstate="email">
            <a:alphaModFix amt="0"/>
            <a:extLst>
              <a:ext uri="{28A0092B-C50C-407E-A947-70E740481C1C}">
                <a14:useLocalDpi xmlns:a14="http://schemas.microsoft.com/office/drawing/2010/main"/>
              </a:ext>
            </a:extLst>
          </a:blip>
          <a:stretch>
            <a:fillRect/>
          </a:stretch>
        </p:blipFill>
        <p:spPr>
          <a:xfrm>
            <a:off x="144004" y="164642"/>
            <a:ext cx="8855990" cy="4814210"/>
          </a:xfrm>
          <a:prstGeom prst="rect">
            <a:avLst/>
          </a:prstGeom>
          <a:solidFill>
            <a:schemeClr val="bg1"/>
          </a:solidFill>
        </p:spPr>
      </p:pic>
      <p:sp>
        <p:nvSpPr>
          <p:cNvPr id="13" name="ZoneTexte 12">
            <a:extLst>
              <a:ext uri="{FF2B5EF4-FFF2-40B4-BE49-F238E27FC236}">
                <a16:creationId xmlns:a16="http://schemas.microsoft.com/office/drawing/2014/main" id="{512D3901-6A9C-5F45-AD2D-229F8E259D68}"/>
              </a:ext>
            </a:extLst>
          </p:cNvPr>
          <p:cNvSpPr txBox="1"/>
          <p:nvPr userDrawn="1"/>
        </p:nvSpPr>
        <p:spPr>
          <a:xfrm>
            <a:off x="6759052" y="4945920"/>
            <a:ext cx="2240280" cy="215444"/>
          </a:xfrm>
          <a:prstGeom prst="rect">
            <a:avLst/>
          </a:prstGeom>
          <a:noFill/>
        </p:spPr>
        <p:txBody>
          <a:bodyPr wrap="square" lIns="0" rIns="0" rtlCol="0">
            <a:spAutoFit/>
          </a:bodyPr>
          <a:lstStyle/>
          <a:p>
            <a:pPr algn="r"/>
            <a:r>
              <a:rPr lang="fr-FR" sz="800" b="0" i="0" u="none" strike="noStrike" kern="1200" baseline="0">
                <a:solidFill>
                  <a:schemeClr val="bg1">
                    <a:lumMod val="85000"/>
                  </a:schemeClr>
                </a:solidFill>
                <a:effectLst/>
                <a:latin typeface="+mn-lt"/>
                <a:ea typeface="+mn-ea"/>
                <a:cs typeface="+mn-cs"/>
              </a:rPr>
              <a:t>Usage strictement interne</a:t>
            </a:r>
            <a:endParaRPr lang="fr-FR" sz="800" baseline="0">
              <a:solidFill>
                <a:schemeClr val="bg1">
                  <a:lumMod val="85000"/>
                </a:schemeClr>
              </a:solidFill>
            </a:endParaRPr>
          </a:p>
        </p:txBody>
      </p:sp>
      <p:sp>
        <p:nvSpPr>
          <p:cNvPr id="12" name="Rectangle 11">
            <a:extLst>
              <a:ext uri="{FF2B5EF4-FFF2-40B4-BE49-F238E27FC236}">
                <a16:creationId xmlns:a16="http://schemas.microsoft.com/office/drawing/2014/main" id="{BE72D801-F9CD-5942-BA10-2A31B22E16F4}"/>
              </a:ext>
            </a:extLst>
          </p:cNvPr>
          <p:cNvSpPr/>
          <p:nvPr userDrawn="1"/>
        </p:nvSpPr>
        <p:spPr>
          <a:xfrm>
            <a:off x="144004" y="4488409"/>
            <a:ext cx="8855328" cy="4912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p>
        </p:txBody>
      </p:sp>
      <p:sp>
        <p:nvSpPr>
          <p:cNvPr id="3" name="Espace réservé du pied de page 2">
            <a:extLst>
              <a:ext uri="{FF2B5EF4-FFF2-40B4-BE49-F238E27FC236}">
                <a16:creationId xmlns:a16="http://schemas.microsoft.com/office/drawing/2014/main" id="{C0867AB3-A664-0B43-9CAC-C50275FC37B6}"/>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smtClean="0"/>
              <a:t>VAD : Prévoyance et ASV</a:t>
            </a:r>
          </a:p>
        </p:txBody>
      </p:sp>
      <p:sp>
        <p:nvSpPr>
          <p:cNvPr id="14" name="Espace réservé du numéro de diapositive 5">
            <a:extLst>
              <a:ext uri="{FF2B5EF4-FFF2-40B4-BE49-F238E27FC236}">
                <a16:creationId xmlns:a16="http://schemas.microsoft.com/office/drawing/2014/main" id="{D8822F80-4960-C34F-91AE-832CEC4A5BE1}"/>
              </a:ext>
            </a:extLst>
          </p:cNvPr>
          <p:cNvSpPr txBox="1">
            <a:spLocks/>
          </p:cNvSpPr>
          <p:nvPr userDrawn="1"/>
        </p:nvSpPr>
        <p:spPr>
          <a:xfrm>
            <a:off x="8355280" y="6199938"/>
            <a:ext cx="474960" cy="365125"/>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a:solidFill>
                <a:schemeClr val="bg1">
                  <a:lumMod val="65000"/>
                </a:schemeClr>
              </a:solidFill>
            </a:endParaRPr>
          </a:p>
        </p:txBody>
      </p:sp>
      <p:sp>
        <p:nvSpPr>
          <p:cNvPr id="17" name="Espace réservé du numéro de diapositive 5">
            <a:extLst>
              <a:ext uri="{FF2B5EF4-FFF2-40B4-BE49-F238E27FC236}">
                <a16:creationId xmlns:a16="http://schemas.microsoft.com/office/drawing/2014/main" id="{EB7E45CB-7796-A248-9D8C-A15FB686040C}"/>
              </a:ext>
            </a:extLst>
          </p:cNvPr>
          <p:cNvSpPr txBox="1">
            <a:spLocks/>
          </p:cNvSpPr>
          <p:nvPr userDrawn="1"/>
        </p:nvSpPr>
        <p:spPr>
          <a:xfrm>
            <a:off x="8507680" y="6352338"/>
            <a:ext cx="474960" cy="365125"/>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a:solidFill>
                <a:schemeClr val="bg1">
                  <a:lumMod val="65000"/>
                </a:schemeClr>
              </a:solidFill>
            </a:endParaRPr>
          </a:p>
        </p:txBody>
      </p:sp>
      <p:sp>
        <p:nvSpPr>
          <p:cNvPr id="18" name="Espace réservé du numéro de diapositive 5">
            <a:extLst>
              <a:ext uri="{FF2B5EF4-FFF2-40B4-BE49-F238E27FC236}">
                <a16:creationId xmlns:a16="http://schemas.microsoft.com/office/drawing/2014/main" id="{1D68B28F-10E5-1E45-867F-0C448F1D9BCD}"/>
              </a:ext>
            </a:extLst>
          </p:cNvPr>
          <p:cNvSpPr txBox="1">
            <a:spLocks/>
          </p:cNvSpPr>
          <p:nvPr userDrawn="1"/>
        </p:nvSpPr>
        <p:spPr>
          <a:xfrm>
            <a:off x="8660080" y="6504738"/>
            <a:ext cx="474960" cy="365125"/>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a:solidFill>
                <a:schemeClr val="bg1">
                  <a:lumMod val="65000"/>
                </a:schemeClr>
              </a:solidFill>
            </a:endParaRPr>
          </a:p>
        </p:txBody>
      </p:sp>
      <p:sp>
        <p:nvSpPr>
          <p:cNvPr id="19" name="Espace réservé du numéro de diapositive 5">
            <a:extLst>
              <a:ext uri="{FF2B5EF4-FFF2-40B4-BE49-F238E27FC236}">
                <a16:creationId xmlns:a16="http://schemas.microsoft.com/office/drawing/2014/main" id="{5452F0F3-C84D-D842-8A65-24AD1210DD92}"/>
              </a:ext>
            </a:extLst>
          </p:cNvPr>
          <p:cNvSpPr txBox="1">
            <a:spLocks/>
          </p:cNvSpPr>
          <p:nvPr userDrawn="1"/>
        </p:nvSpPr>
        <p:spPr>
          <a:xfrm>
            <a:off x="8431891" y="4604399"/>
            <a:ext cx="474960" cy="273844"/>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a:solidFill>
                <a:schemeClr val="bg1">
                  <a:lumMod val="65000"/>
                </a:schemeClr>
              </a:solidFill>
            </a:endParaRPr>
          </a:p>
        </p:txBody>
      </p:sp>
      <p:pic>
        <p:nvPicPr>
          <p:cNvPr id="15" name="Image 14"/>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37017" y="4601378"/>
            <a:ext cx="1221840" cy="245330"/>
          </a:xfrm>
          <a:prstGeom prst="rect">
            <a:avLst/>
          </a:prstGeom>
        </p:spPr>
      </p:pic>
      <p:pic>
        <p:nvPicPr>
          <p:cNvPr id="16" name="Image 15">
            <a:extLst>
              <a:ext uri="{FF2B5EF4-FFF2-40B4-BE49-F238E27FC236}">
                <a16:creationId xmlns:a16="http://schemas.microsoft.com/office/drawing/2014/main" id="{AD78F416-BA00-294E-B576-9C1F1471EE50}"/>
              </a:ext>
            </a:extLst>
          </p:cNvPr>
          <p:cNvPicPr>
            <a:picLocks noChangeAspect="1"/>
          </p:cNvPicPr>
          <p:nvPr userDrawn="1"/>
        </p:nvPicPr>
        <p:blipFill>
          <a:blip r:embed="rId3" cstate="email">
            <a:alphaModFix amt="50000"/>
            <a:extLst>
              <a:ext uri="{28A0092B-C50C-407E-A947-70E740481C1C}">
                <a14:useLocalDpi xmlns:a14="http://schemas.microsoft.com/office/drawing/2010/main"/>
              </a:ext>
            </a:extLst>
          </a:blip>
          <a:stretch>
            <a:fillRect/>
          </a:stretch>
        </p:blipFill>
        <p:spPr>
          <a:xfrm>
            <a:off x="126650" y="173574"/>
            <a:ext cx="8855990" cy="4814210"/>
          </a:xfrm>
          <a:prstGeom prst="rect">
            <a:avLst/>
          </a:prstGeom>
          <a:solidFill>
            <a:schemeClr val="bg1"/>
          </a:solidFill>
        </p:spPr>
      </p:pic>
    </p:spTree>
    <p:extLst>
      <p:ext uri="{BB962C8B-B14F-4D97-AF65-F5344CB8AC3E}">
        <p14:creationId xmlns:p14="http://schemas.microsoft.com/office/powerpoint/2010/main" val="3436915490"/>
      </p:ext>
    </p:extLst>
  </p:cSld>
  <p:clrMap bg1="lt1" tx1="dk1" bg2="lt2" tx2="dk2" accent1="accent1" accent2="accent2" accent3="accent3" accent4="accent4" accent5="accent5" accent6="accent6" hlink="hlink" folHlink="folHlink"/>
  <p:sldLayoutIdLst>
    <p:sldLayoutId id="2147483917" r:id="rId1"/>
  </p:sldLayoutIdLst>
  <p:timing>
    <p:tnLst>
      <p:par>
        <p:cTn id="1" dur="indefinite" restart="never" nodeType="tmRoot"/>
      </p:par>
    </p:tnLst>
  </p:timing>
  <p:hf sldNum="0" hdr="0"/>
  <p:txStyles>
    <p:titleStyle>
      <a:lvl1pPr algn="l" defTabSz="457200" rtl="0" eaLnBrk="1" latinLnBrk="0" hangingPunct="1">
        <a:lnSpc>
          <a:spcPts val="2820"/>
        </a:lnSpc>
        <a:spcBef>
          <a:spcPct val="0"/>
        </a:spcBef>
        <a:buNone/>
        <a:defRPr sz="2600" b="1" i="0" kern="1200" cap="all" spc="0" baseline="0">
          <a:solidFill>
            <a:srgbClr val="E3000B"/>
          </a:solidFill>
          <a:latin typeface="+mj-lt"/>
          <a:ea typeface="+mj-ea"/>
          <a:cs typeface="+mj-cs"/>
        </a:defRPr>
      </a:lvl1pPr>
    </p:titleStyle>
    <p:bodyStyle>
      <a:lvl1pPr marL="0" indent="0" algn="l" defTabSz="457200" rtl="0" eaLnBrk="1" latinLnBrk="0" hangingPunct="1">
        <a:spcBef>
          <a:spcPct val="20000"/>
        </a:spcBef>
        <a:buFont typeface="Arial"/>
        <a:buNone/>
        <a:defRPr sz="1400" kern="1200" baseline="0">
          <a:solidFill>
            <a:schemeClr val="bg1">
              <a:lumMod val="6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7120899-DA77-494A-B900-3F873BA1F4F7}"/>
              </a:ext>
            </a:extLst>
          </p:cNvPr>
          <p:cNvSpPr/>
          <p:nvPr userDrawn="1"/>
        </p:nvSpPr>
        <p:spPr>
          <a:xfrm>
            <a:off x="0" y="0"/>
            <a:ext cx="9144000" cy="5143500"/>
          </a:xfrm>
          <a:prstGeom prst="rect">
            <a:avLst/>
          </a:prstGeom>
          <a:solidFill>
            <a:srgbClr val="E300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solidFill>
                <a:srgbClr val="E3000B"/>
              </a:solidFill>
            </a:endParaRPr>
          </a:p>
        </p:txBody>
      </p:sp>
      <p:pic>
        <p:nvPicPr>
          <p:cNvPr id="18" name="Image 17">
            <a:extLst>
              <a:ext uri="{FF2B5EF4-FFF2-40B4-BE49-F238E27FC236}">
                <a16:creationId xmlns:a16="http://schemas.microsoft.com/office/drawing/2014/main" id="{EAC8FBB3-4B76-0F4D-B0C3-A241DDCA9F8A}"/>
              </a:ext>
            </a:extLst>
          </p:cNvPr>
          <p:cNvPicPr>
            <a:picLocks noChangeAspect="1"/>
          </p:cNvPicPr>
          <p:nvPr userDrawn="1"/>
        </p:nvPicPr>
        <p:blipFill>
          <a:blip r:embed="rId10" cstate="email">
            <a:alphaModFix amt="0"/>
            <a:extLst>
              <a:ext uri="{28A0092B-C50C-407E-A947-70E740481C1C}">
                <a14:useLocalDpi xmlns:a14="http://schemas.microsoft.com/office/drawing/2010/main"/>
              </a:ext>
            </a:extLst>
          </a:blip>
          <a:stretch>
            <a:fillRect/>
          </a:stretch>
        </p:blipFill>
        <p:spPr>
          <a:xfrm>
            <a:off x="144004" y="164642"/>
            <a:ext cx="8855990" cy="4814210"/>
          </a:xfrm>
          <a:prstGeom prst="rect">
            <a:avLst/>
          </a:prstGeom>
          <a:solidFill>
            <a:schemeClr val="bg1"/>
          </a:solidFill>
        </p:spPr>
      </p:pic>
      <p:sp>
        <p:nvSpPr>
          <p:cNvPr id="19" name="ZoneTexte 18">
            <a:extLst>
              <a:ext uri="{FF2B5EF4-FFF2-40B4-BE49-F238E27FC236}">
                <a16:creationId xmlns:a16="http://schemas.microsoft.com/office/drawing/2014/main" id="{21F72ABE-C4EE-9844-9F05-710E811F03CF}"/>
              </a:ext>
            </a:extLst>
          </p:cNvPr>
          <p:cNvSpPr txBox="1"/>
          <p:nvPr userDrawn="1"/>
        </p:nvSpPr>
        <p:spPr>
          <a:xfrm>
            <a:off x="6759052" y="4945920"/>
            <a:ext cx="2240280" cy="215444"/>
          </a:xfrm>
          <a:prstGeom prst="rect">
            <a:avLst/>
          </a:prstGeom>
          <a:noFill/>
        </p:spPr>
        <p:txBody>
          <a:bodyPr wrap="square" lIns="0" rIns="0" rtlCol="0">
            <a:spAutoFit/>
          </a:bodyPr>
          <a:lstStyle/>
          <a:p>
            <a:pPr algn="r"/>
            <a:r>
              <a:rPr lang="fr-FR" sz="800" b="0" i="0" u="none" strike="noStrike" kern="1200" baseline="0">
                <a:solidFill>
                  <a:schemeClr val="bg1">
                    <a:lumMod val="85000"/>
                  </a:schemeClr>
                </a:solidFill>
                <a:effectLst/>
                <a:latin typeface="+mn-lt"/>
                <a:ea typeface="+mn-ea"/>
                <a:cs typeface="+mn-cs"/>
              </a:rPr>
              <a:t>Usage strictement interne</a:t>
            </a:r>
            <a:endParaRPr lang="fr-FR" sz="800" baseline="0">
              <a:solidFill>
                <a:schemeClr val="bg1">
                  <a:lumMod val="85000"/>
                </a:schemeClr>
              </a:solidFill>
            </a:endParaRPr>
          </a:p>
        </p:txBody>
      </p:sp>
      <p:sp>
        <p:nvSpPr>
          <p:cNvPr id="20" name="Rectangle 19">
            <a:extLst>
              <a:ext uri="{FF2B5EF4-FFF2-40B4-BE49-F238E27FC236}">
                <a16:creationId xmlns:a16="http://schemas.microsoft.com/office/drawing/2014/main" id="{4F6E6ED4-2D1D-994D-924F-9F6F4AABCDFB}"/>
              </a:ext>
            </a:extLst>
          </p:cNvPr>
          <p:cNvSpPr/>
          <p:nvPr userDrawn="1"/>
        </p:nvSpPr>
        <p:spPr>
          <a:xfrm>
            <a:off x="144004" y="4488409"/>
            <a:ext cx="8855328" cy="4912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p>
        </p:txBody>
      </p:sp>
      <p:sp>
        <p:nvSpPr>
          <p:cNvPr id="21" name="Espace réservé du pied de page 2">
            <a:extLst>
              <a:ext uri="{FF2B5EF4-FFF2-40B4-BE49-F238E27FC236}">
                <a16:creationId xmlns:a16="http://schemas.microsoft.com/office/drawing/2014/main" id="{4B33EBCC-320C-B743-9B1A-4472A7737109}"/>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VAD : Prévoyance et ASV Processus temporaire – Confinement – COVID 19 </a:t>
            </a:r>
            <a:endParaRPr lang="fr-FR" dirty="0" smtClean="0"/>
          </a:p>
        </p:txBody>
      </p:sp>
      <p:sp>
        <p:nvSpPr>
          <p:cNvPr id="22" name="Espace réservé du numéro de diapositive 5">
            <a:extLst>
              <a:ext uri="{FF2B5EF4-FFF2-40B4-BE49-F238E27FC236}">
                <a16:creationId xmlns:a16="http://schemas.microsoft.com/office/drawing/2014/main" id="{C71433DC-4919-4A44-9FBD-4AB34BE3CFB8}"/>
              </a:ext>
            </a:extLst>
          </p:cNvPr>
          <p:cNvSpPr txBox="1">
            <a:spLocks/>
          </p:cNvSpPr>
          <p:nvPr userDrawn="1"/>
        </p:nvSpPr>
        <p:spPr>
          <a:xfrm>
            <a:off x="8431891" y="4604399"/>
            <a:ext cx="474960" cy="273844"/>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a:solidFill>
                <a:schemeClr val="bg1">
                  <a:lumMod val="65000"/>
                </a:schemeClr>
              </a:solidFill>
            </a:endParaRPr>
          </a:p>
        </p:txBody>
      </p:sp>
      <p:pic>
        <p:nvPicPr>
          <p:cNvPr id="23" name="Image 22">
            <a:extLst>
              <a:ext uri="{FF2B5EF4-FFF2-40B4-BE49-F238E27FC236}">
                <a16:creationId xmlns:a16="http://schemas.microsoft.com/office/drawing/2014/main" id="{0F70BCA8-3D78-D74E-8F71-A526D27D1FD6}"/>
              </a:ext>
            </a:extLst>
          </p:cNvPr>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237017" y="4601378"/>
            <a:ext cx="1221840" cy="245330"/>
          </a:xfrm>
          <a:prstGeom prst="rect">
            <a:avLst/>
          </a:prstGeom>
        </p:spPr>
      </p:pic>
      <p:sp>
        <p:nvSpPr>
          <p:cNvPr id="24" name="Rectangle 23">
            <a:extLst>
              <a:ext uri="{FF2B5EF4-FFF2-40B4-BE49-F238E27FC236}">
                <a16:creationId xmlns:a16="http://schemas.microsoft.com/office/drawing/2014/main" id="{8E35F470-D719-4C47-8D0B-36DEAA4A55B3}"/>
              </a:ext>
            </a:extLst>
          </p:cNvPr>
          <p:cNvSpPr/>
          <p:nvPr userDrawn="1"/>
        </p:nvSpPr>
        <p:spPr>
          <a:xfrm>
            <a:off x="144004" y="167652"/>
            <a:ext cx="8860235" cy="611736"/>
          </a:xfrm>
          <a:prstGeom prst="rect">
            <a:avLst/>
          </a:prstGeom>
          <a:gradFill flip="none" rotWithShape="1">
            <a:gsLst>
              <a:gs pos="0">
                <a:schemeClr val="bg1"/>
              </a:gs>
              <a:gs pos="100000">
                <a:schemeClr val="bg1">
                  <a:lumMod val="8500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75295587"/>
      </p:ext>
    </p:extLst>
  </p:cSld>
  <p:clrMap bg1="lt1" tx1="dk1" bg2="lt2" tx2="dk2" accent1="accent1" accent2="accent2" accent3="accent3" accent4="accent4" accent5="accent5" accent6="accent6" hlink="hlink" folHlink="folHlink"/>
  <p:sldLayoutIdLst>
    <p:sldLayoutId id="2147483856" r:id="rId1"/>
    <p:sldLayoutId id="2147483820" r:id="rId2"/>
    <p:sldLayoutId id="2147483821" r:id="rId3"/>
    <p:sldLayoutId id="2147483822" r:id="rId4"/>
    <p:sldLayoutId id="2147483823" r:id="rId5"/>
    <p:sldLayoutId id="2147483824" r:id="rId6"/>
    <p:sldLayoutId id="2147483825" r:id="rId7"/>
    <p:sldLayoutId id="2147483826" r:id="rId8"/>
  </p:sldLayoutIdLst>
  <p:timing>
    <p:tnLst>
      <p:par>
        <p:cTn id="1" dur="indefinite" restart="never" nodeType="tmRoot"/>
      </p:par>
    </p:tnLst>
  </p:timing>
  <p:hf sldNum="0"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7120899-DA77-494A-B900-3F873BA1F4F7}"/>
              </a:ext>
            </a:extLst>
          </p:cNvPr>
          <p:cNvSpPr/>
          <p:nvPr userDrawn="1"/>
        </p:nvSpPr>
        <p:spPr>
          <a:xfrm>
            <a:off x="0" y="0"/>
            <a:ext cx="9144000" cy="5143500"/>
          </a:xfrm>
          <a:prstGeom prst="rect">
            <a:avLst/>
          </a:prstGeom>
          <a:solidFill>
            <a:srgbClr val="E300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solidFill>
                <a:srgbClr val="E3000B"/>
              </a:solidFill>
            </a:endParaRPr>
          </a:p>
        </p:txBody>
      </p:sp>
      <p:pic>
        <p:nvPicPr>
          <p:cNvPr id="18" name="Image 17">
            <a:extLst>
              <a:ext uri="{FF2B5EF4-FFF2-40B4-BE49-F238E27FC236}">
                <a16:creationId xmlns:a16="http://schemas.microsoft.com/office/drawing/2014/main" id="{EAC8FBB3-4B76-0F4D-B0C3-A241DDCA9F8A}"/>
              </a:ext>
            </a:extLst>
          </p:cNvPr>
          <p:cNvPicPr>
            <a:picLocks noChangeAspect="1"/>
          </p:cNvPicPr>
          <p:nvPr userDrawn="1"/>
        </p:nvPicPr>
        <p:blipFill>
          <a:blip r:embed="rId10">
            <a:alphaModFix amt="0"/>
          </a:blip>
          <a:stretch>
            <a:fillRect/>
          </a:stretch>
        </p:blipFill>
        <p:spPr>
          <a:xfrm>
            <a:off x="144004" y="164642"/>
            <a:ext cx="8855990" cy="4814210"/>
          </a:xfrm>
          <a:prstGeom prst="rect">
            <a:avLst/>
          </a:prstGeom>
          <a:solidFill>
            <a:schemeClr val="bg1"/>
          </a:solidFill>
        </p:spPr>
      </p:pic>
      <p:sp>
        <p:nvSpPr>
          <p:cNvPr id="19" name="ZoneTexte 18">
            <a:extLst>
              <a:ext uri="{FF2B5EF4-FFF2-40B4-BE49-F238E27FC236}">
                <a16:creationId xmlns:a16="http://schemas.microsoft.com/office/drawing/2014/main" id="{21F72ABE-C4EE-9844-9F05-710E811F03CF}"/>
              </a:ext>
            </a:extLst>
          </p:cNvPr>
          <p:cNvSpPr txBox="1"/>
          <p:nvPr userDrawn="1"/>
        </p:nvSpPr>
        <p:spPr>
          <a:xfrm>
            <a:off x="6759052" y="4945920"/>
            <a:ext cx="2240280" cy="215444"/>
          </a:xfrm>
          <a:prstGeom prst="rect">
            <a:avLst/>
          </a:prstGeom>
          <a:noFill/>
        </p:spPr>
        <p:txBody>
          <a:bodyPr wrap="square" lIns="0" rIns="0" rtlCol="0">
            <a:spAutoFit/>
          </a:bodyPr>
          <a:lstStyle/>
          <a:p>
            <a:pPr algn="r"/>
            <a:r>
              <a:rPr lang="fr-FR" sz="800" b="0" i="0" u="none" strike="noStrike" kern="1200" baseline="0">
                <a:solidFill>
                  <a:schemeClr val="bg1">
                    <a:lumMod val="85000"/>
                  </a:schemeClr>
                </a:solidFill>
                <a:effectLst/>
                <a:latin typeface="+mn-lt"/>
                <a:ea typeface="+mn-ea"/>
                <a:cs typeface="+mn-cs"/>
              </a:rPr>
              <a:t>Usage strictement interne</a:t>
            </a:r>
            <a:endParaRPr lang="fr-FR" sz="800" baseline="0">
              <a:solidFill>
                <a:schemeClr val="bg1">
                  <a:lumMod val="85000"/>
                </a:schemeClr>
              </a:solidFill>
            </a:endParaRPr>
          </a:p>
        </p:txBody>
      </p:sp>
      <p:sp>
        <p:nvSpPr>
          <p:cNvPr id="20" name="Rectangle 19">
            <a:extLst>
              <a:ext uri="{FF2B5EF4-FFF2-40B4-BE49-F238E27FC236}">
                <a16:creationId xmlns:a16="http://schemas.microsoft.com/office/drawing/2014/main" id="{4F6E6ED4-2D1D-994D-924F-9F6F4AABCDFB}"/>
              </a:ext>
            </a:extLst>
          </p:cNvPr>
          <p:cNvSpPr/>
          <p:nvPr userDrawn="1"/>
        </p:nvSpPr>
        <p:spPr>
          <a:xfrm>
            <a:off x="144004" y="4488409"/>
            <a:ext cx="8855328" cy="4912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p>
        </p:txBody>
      </p:sp>
      <p:sp>
        <p:nvSpPr>
          <p:cNvPr id="21" name="Espace réservé du pied de page 2">
            <a:extLst>
              <a:ext uri="{FF2B5EF4-FFF2-40B4-BE49-F238E27FC236}">
                <a16:creationId xmlns:a16="http://schemas.microsoft.com/office/drawing/2014/main" id="{4B33EBCC-320C-B743-9B1A-4472A7737109}"/>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smtClean="0"/>
              <a:t>VAD : Prévoyance et ASV</a:t>
            </a:r>
          </a:p>
        </p:txBody>
      </p:sp>
      <p:sp>
        <p:nvSpPr>
          <p:cNvPr id="22" name="Espace réservé du numéro de diapositive 5">
            <a:extLst>
              <a:ext uri="{FF2B5EF4-FFF2-40B4-BE49-F238E27FC236}">
                <a16:creationId xmlns:a16="http://schemas.microsoft.com/office/drawing/2014/main" id="{C71433DC-4919-4A44-9FBD-4AB34BE3CFB8}"/>
              </a:ext>
            </a:extLst>
          </p:cNvPr>
          <p:cNvSpPr txBox="1">
            <a:spLocks/>
          </p:cNvSpPr>
          <p:nvPr userDrawn="1"/>
        </p:nvSpPr>
        <p:spPr>
          <a:xfrm>
            <a:off x="8431891" y="4604399"/>
            <a:ext cx="474960" cy="273844"/>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a:solidFill>
                <a:schemeClr val="bg1">
                  <a:lumMod val="65000"/>
                </a:schemeClr>
              </a:solidFill>
            </a:endParaRPr>
          </a:p>
        </p:txBody>
      </p:sp>
      <p:pic>
        <p:nvPicPr>
          <p:cNvPr id="23" name="Image 22">
            <a:extLst>
              <a:ext uri="{FF2B5EF4-FFF2-40B4-BE49-F238E27FC236}">
                <a16:creationId xmlns:a16="http://schemas.microsoft.com/office/drawing/2014/main" id="{0F70BCA8-3D78-D74E-8F71-A526D27D1FD6}"/>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37017" y="4601378"/>
            <a:ext cx="1221840" cy="245330"/>
          </a:xfrm>
          <a:prstGeom prst="rect">
            <a:avLst/>
          </a:prstGeom>
        </p:spPr>
      </p:pic>
      <p:sp>
        <p:nvSpPr>
          <p:cNvPr id="24" name="Rectangle 23">
            <a:extLst>
              <a:ext uri="{FF2B5EF4-FFF2-40B4-BE49-F238E27FC236}">
                <a16:creationId xmlns:a16="http://schemas.microsoft.com/office/drawing/2014/main" id="{8E35F470-D719-4C47-8D0B-36DEAA4A55B3}"/>
              </a:ext>
            </a:extLst>
          </p:cNvPr>
          <p:cNvSpPr/>
          <p:nvPr userDrawn="1"/>
        </p:nvSpPr>
        <p:spPr>
          <a:xfrm>
            <a:off x="144004" y="167652"/>
            <a:ext cx="8860235" cy="611736"/>
          </a:xfrm>
          <a:prstGeom prst="rect">
            <a:avLst/>
          </a:prstGeom>
          <a:gradFill flip="none" rotWithShape="1">
            <a:gsLst>
              <a:gs pos="0">
                <a:schemeClr val="bg1"/>
              </a:gs>
              <a:gs pos="100000">
                <a:schemeClr val="bg1">
                  <a:lumMod val="8500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75295587"/>
      </p:ext>
    </p:extLst>
  </p:cSld>
  <p:clrMap bg1="lt1" tx1="dk1" bg2="lt2" tx2="dk2" accent1="accent1" accent2="accent2" accent3="accent3" accent4="accent4" accent5="accent5" accent6="accent6" hlink="hlink" folHlink="folHlink"/>
  <p:sldLayoutIdLst>
    <p:sldLayoutId id="2147483919" r:id="rId1"/>
    <p:sldLayoutId id="2147483920" r:id="rId2"/>
    <p:sldLayoutId id="2147483921" r:id="rId3"/>
    <p:sldLayoutId id="2147483922" r:id="rId4"/>
    <p:sldLayoutId id="2147483923" r:id="rId5"/>
    <p:sldLayoutId id="2147483924" r:id="rId6"/>
    <p:sldLayoutId id="2147483925" r:id="rId7"/>
    <p:sldLayoutId id="2147483926" r:id="rId8"/>
  </p:sldLayoutIdLst>
  <p:hf sldNum="0"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15" name="Ellipse 14"/>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space réservé de la date 3"/>
          <p:cNvSpPr txBox="1">
            <a:spLocks noGrp="1"/>
          </p:cNvSpPr>
          <p:nvPr userDrawn="1"/>
        </p:nvSpPr>
        <p:spPr bwMode="auto">
          <a:xfrm>
            <a:off x="683568" y="4876006"/>
            <a:ext cx="1330492"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Titre de la présentation</a:t>
            </a:r>
            <a:endParaRPr lang="fr-FR" sz="9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grpSp>
        <p:nvGrpSpPr>
          <p:cNvPr id="17" name="Groupe 16"/>
          <p:cNvGrpSpPr/>
          <p:nvPr userDrawn="1"/>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1450257459"/>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38" r:id="rId9"/>
    <p:sldLayoutId id="2147483749" r:id="rId10"/>
    <p:sldLayoutId id="2147483750" r:id="rId11"/>
  </p:sldLayoutIdLst>
  <p:txStyles>
    <p:titleStyle>
      <a:lvl1pPr algn="l" defTabSz="914400" rtl="0" eaLnBrk="1" latinLnBrk="0" hangingPunct="1">
        <a:lnSpc>
          <a:spcPct val="90000"/>
        </a:lnSpc>
        <a:spcBef>
          <a:spcPct val="0"/>
        </a:spcBef>
        <a:buNone/>
        <a:defRPr sz="2400" kern="1200">
          <a:solidFill>
            <a:schemeClr val="tx1"/>
          </a:solidFill>
          <a:latin typeface="Montserrat ExtraBold" panose="00000900000000000000" pitchFamily="50" charset="0"/>
          <a:ea typeface="+mj-ea"/>
          <a:cs typeface="Arial" panose="020B0604020202020204" pitchFamily="34" charset="0"/>
        </a:defRPr>
      </a:lvl1pPr>
    </p:titleStyle>
    <p:body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0.wmf"/><Relationship Id="rId3" Type="http://schemas.openxmlformats.org/officeDocument/2006/relationships/hyperlink" Target="http://www.caisse-epargne.fr/" TargetMode="External"/><Relationship Id="rId7" Type="http://schemas.openxmlformats.org/officeDocument/2006/relationships/image" Target="../media/image14.svg"/><Relationship Id="rId12"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11" Type="http://schemas.openxmlformats.org/officeDocument/2006/relationships/image" Target="../media/image18.svg"/><Relationship Id="rId5" Type="http://schemas.openxmlformats.org/officeDocument/2006/relationships/image" Target="../media/image12.png"/><Relationship Id="rId10" Type="http://schemas.openxmlformats.org/officeDocument/2006/relationships/image" Target="../media/image14.png"/><Relationship Id="rId4" Type="http://schemas.openxmlformats.org/officeDocument/2006/relationships/image" Target="../media/image11.jpg"/><Relationship Id="rId9" Type="http://schemas.openxmlformats.org/officeDocument/2006/relationships/image" Target="../media/image16.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www.caisse-epargne.fr/documents-informations-cles-investisseur" TargetMode="Externa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32.svg"/><Relationship Id="rId18" Type="http://schemas.openxmlformats.org/officeDocument/2006/relationships/image" Target="../media/image24.png"/><Relationship Id="rId26" Type="http://schemas.openxmlformats.org/officeDocument/2006/relationships/image" Target="../media/image28.png"/><Relationship Id="rId3" Type="http://schemas.openxmlformats.org/officeDocument/2006/relationships/image" Target="../media/image16.jpeg"/><Relationship Id="rId21" Type="http://schemas.openxmlformats.org/officeDocument/2006/relationships/image" Target="../media/image40.svg"/><Relationship Id="rId7" Type="http://schemas.openxmlformats.org/officeDocument/2006/relationships/image" Target="../media/image26.svg"/><Relationship Id="rId12" Type="http://schemas.openxmlformats.org/officeDocument/2006/relationships/image" Target="../media/image21.png"/><Relationship Id="rId17" Type="http://schemas.openxmlformats.org/officeDocument/2006/relationships/image" Target="../media/image36.svg"/><Relationship Id="rId25" Type="http://schemas.openxmlformats.org/officeDocument/2006/relationships/image" Target="../media/image44.svg"/><Relationship Id="rId2" Type="http://schemas.openxmlformats.org/officeDocument/2006/relationships/notesSlide" Target="../notesSlides/notesSlide1.xml"/><Relationship Id="rId16" Type="http://schemas.openxmlformats.org/officeDocument/2006/relationships/image" Target="../media/image23.png"/><Relationship Id="rId20" Type="http://schemas.openxmlformats.org/officeDocument/2006/relationships/image" Target="../media/image25.png"/><Relationship Id="rId1" Type="http://schemas.openxmlformats.org/officeDocument/2006/relationships/slideLayout" Target="../slideLayouts/slideLayout10.xml"/><Relationship Id="rId6" Type="http://schemas.openxmlformats.org/officeDocument/2006/relationships/image" Target="../media/image18.png"/><Relationship Id="rId11" Type="http://schemas.openxmlformats.org/officeDocument/2006/relationships/image" Target="../media/image30.svg"/><Relationship Id="rId24" Type="http://schemas.openxmlformats.org/officeDocument/2006/relationships/image" Target="../media/image27.png"/><Relationship Id="rId5" Type="http://schemas.openxmlformats.org/officeDocument/2006/relationships/image" Target="../media/image24.svg"/><Relationship Id="rId15" Type="http://schemas.openxmlformats.org/officeDocument/2006/relationships/image" Target="../media/image34.svg"/><Relationship Id="rId23" Type="http://schemas.openxmlformats.org/officeDocument/2006/relationships/image" Target="../media/image42.svg"/><Relationship Id="rId10" Type="http://schemas.openxmlformats.org/officeDocument/2006/relationships/image" Target="../media/image20.png"/><Relationship Id="rId19" Type="http://schemas.openxmlformats.org/officeDocument/2006/relationships/image" Target="../media/image38.svg"/><Relationship Id="rId4" Type="http://schemas.openxmlformats.org/officeDocument/2006/relationships/image" Target="../media/image17.png"/><Relationship Id="rId9" Type="http://schemas.openxmlformats.org/officeDocument/2006/relationships/image" Target="../media/image28.svg"/><Relationship Id="rId14" Type="http://schemas.openxmlformats.org/officeDocument/2006/relationships/image" Target="../media/image22.png"/><Relationship Id="rId22" Type="http://schemas.openxmlformats.org/officeDocument/2006/relationships/image" Target="../media/image26.png"/><Relationship Id="rId27" Type="http://schemas.openxmlformats.org/officeDocument/2006/relationships/image" Target="../media/image46.svg"/></Relationships>
</file>

<file path=ppt/slides/_rels/slide8.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png"/><Relationship Id="rId7" Type="http://schemas.openxmlformats.org/officeDocument/2006/relationships/image" Target="../media/image34.jpeg"/><Relationship Id="rId2" Type="http://schemas.openxmlformats.org/officeDocument/2006/relationships/image" Target="../media/image29.jpg"/><Relationship Id="rId1" Type="http://schemas.openxmlformats.org/officeDocument/2006/relationships/slideLayout" Target="../slideLayouts/slideLayout10.xml"/><Relationship Id="rId6" Type="http://schemas.openxmlformats.org/officeDocument/2006/relationships/image" Target="../media/image33.jpg"/><Relationship Id="rId5" Type="http://schemas.openxmlformats.org/officeDocument/2006/relationships/image" Target="../media/image32.jpeg"/><Relationship Id="rId4" Type="http://schemas.openxmlformats.org/officeDocument/2006/relationships/image" Target="../media/image31.jpeg"/></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34.svg"/><Relationship Id="rId18" Type="http://schemas.openxmlformats.org/officeDocument/2006/relationships/image" Target="../media/image25.png"/><Relationship Id="rId26" Type="http://schemas.openxmlformats.org/officeDocument/2006/relationships/image" Target="../media/image16.jpeg"/><Relationship Id="rId3" Type="http://schemas.openxmlformats.org/officeDocument/2006/relationships/image" Target="../media/image24.svg"/><Relationship Id="rId21" Type="http://schemas.openxmlformats.org/officeDocument/2006/relationships/image" Target="../media/image42.svg"/><Relationship Id="rId7" Type="http://schemas.openxmlformats.org/officeDocument/2006/relationships/image" Target="../media/image28.svg"/><Relationship Id="rId12" Type="http://schemas.openxmlformats.org/officeDocument/2006/relationships/image" Target="../media/image22.png"/><Relationship Id="rId17" Type="http://schemas.openxmlformats.org/officeDocument/2006/relationships/image" Target="../media/image38.svg"/><Relationship Id="rId25" Type="http://schemas.openxmlformats.org/officeDocument/2006/relationships/image" Target="../media/image46.svg"/><Relationship Id="rId2" Type="http://schemas.openxmlformats.org/officeDocument/2006/relationships/image" Target="../media/image17.png"/><Relationship Id="rId16" Type="http://schemas.openxmlformats.org/officeDocument/2006/relationships/image" Target="../media/image24.png"/><Relationship Id="rId20" Type="http://schemas.openxmlformats.org/officeDocument/2006/relationships/image" Target="../media/image26.png"/><Relationship Id="rId1" Type="http://schemas.openxmlformats.org/officeDocument/2006/relationships/slideLayout" Target="../slideLayouts/slideLayout10.xml"/><Relationship Id="rId6" Type="http://schemas.openxmlformats.org/officeDocument/2006/relationships/image" Target="../media/image19.png"/><Relationship Id="rId11" Type="http://schemas.openxmlformats.org/officeDocument/2006/relationships/image" Target="../media/image32.svg"/><Relationship Id="rId24" Type="http://schemas.openxmlformats.org/officeDocument/2006/relationships/image" Target="../media/image28.png"/><Relationship Id="rId5" Type="http://schemas.openxmlformats.org/officeDocument/2006/relationships/image" Target="../media/image26.svg"/><Relationship Id="rId15" Type="http://schemas.openxmlformats.org/officeDocument/2006/relationships/image" Target="../media/image36.svg"/><Relationship Id="rId23" Type="http://schemas.openxmlformats.org/officeDocument/2006/relationships/image" Target="../media/image44.svg"/><Relationship Id="rId10" Type="http://schemas.openxmlformats.org/officeDocument/2006/relationships/image" Target="../media/image21.png"/><Relationship Id="rId19" Type="http://schemas.openxmlformats.org/officeDocument/2006/relationships/image" Target="../media/image40.svg"/><Relationship Id="rId4" Type="http://schemas.openxmlformats.org/officeDocument/2006/relationships/image" Target="../media/image18.png"/><Relationship Id="rId9" Type="http://schemas.openxmlformats.org/officeDocument/2006/relationships/image" Target="../media/image30.svg"/><Relationship Id="rId14" Type="http://schemas.openxmlformats.org/officeDocument/2006/relationships/image" Target="../media/image23.png"/><Relationship Id="rId22"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1.jpeg"/><Relationship Id="rId2" Type="http://schemas.openxmlformats.org/officeDocument/2006/relationships/image" Target="../media/image29.jpg"/><Relationship Id="rId1" Type="http://schemas.openxmlformats.org/officeDocument/2006/relationships/slideLayout" Target="../slideLayouts/slideLayout10.xml"/><Relationship Id="rId6" Type="http://schemas.openxmlformats.org/officeDocument/2006/relationships/image" Target="../media/image33.jpg"/><Relationship Id="rId5" Type="http://schemas.openxmlformats.org/officeDocument/2006/relationships/image" Target="../media/image34.jpeg"/><Relationship Id="rId4" Type="http://schemas.openxmlformats.org/officeDocument/2006/relationships/image" Target="../media/image35.jpeg"/></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6.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37.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ebisa.ecuvie.caisse-epargne.fr/" TargetMode="External"/><Relationship Id="rId1" Type="http://schemas.openxmlformats.org/officeDocument/2006/relationships/slideLayout" Target="../slideLayouts/slideLayout6.xml"/><Relationship Id="rId5" Type="http://schemas.openxmlformats.org/officeDocument/2006/relationships/image" Target="../media/image42.png"/><Relationship Id="rId4" Type="http://schemas.openxmlformats.org/officeDocument/2006/relationships/image" Target="../media/image4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jpg"/><Relationship Id="rId1" Type="http://schemas.openxmlformats.org/officeDocument/2006/relationships/slideLayout" Target="../slideLayouts/slideLayout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39.jpg"/><Relationship Id="rId1" Type="http://schemas.openxmlformats.org/officeDocument/2006/relationships/slideLayout" Target="../slideLayouts/slideLayout6.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9.jpg"/><Relationship Id="rId7" Type="http://schemas.openxmlformats.org/officeDocument/2006/relationships/image" Target="../media/image32.jpeg"/><Relationship Id="rId2" Type="http://schemas.openxmlformats.org/officeDocument/2006/relationships/image" Target="../media/image29.jpg"/><Relationship Id="rId1" Type="http://schemas.openxmlformats.org/officeDocument/2006/relationships/slideLayout" Target="../slideLayouts/slideLayout6.xml"/><Relationship Id="rId6" Type="http://schemas.openxmlformats.org/officeDocument/2006/relationships/image" Target="../media/image53.jpg"/><Relationship Id="rId5" Type="http://schemas.openxmlformats.org/officeDocument/2006/relationships/image" Target="../media/image52.jpeg"/><Relationship Id="rId4" Type="http://schemas.openxmlformats.org/officeDocument/2006/relationships/image" Target="../media/image4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8813-EBD1-5E4C-B6EA-6C7061C6162F}"/>
              </a:ext>
            </a:extLst>
          </p:cNvPr>
          <p:cNvSpPr>
            <a:spLocks noGrp="1"/>
          </p:cNvSpPr>
          <p:nvPr>
            <p:ph type="title"/>
          </p:nvPr>
        </p:nvSpPr>
        <p:spPr>
          <a:xfrm>
            <a:off x="604877" y="1829687"/>
            <a:ext cx="4645996" cy="1191733"/>
          </a:xfrm>
        </p:spPr>
        <p:txBody>
          <a:bodyPr/>
          <a:lstStyle/>
          <a:p>
            <a:r>
              <a:rPr lang="fr-FR" dirty="0"/>
              <a:t>Vente à distance </a:t>
            </a:r>
            <a:br>
              <a:rPr lang="fr-FR" dirty="0"/>
            </a:br>
            <a:r>
              <a:rPr lang="fr-FR" dirty="0"/>
              <a:t>assurance vie et</a:t>
            </a:r>
            <a:br>
              <a:rPr lang="fr-FR" dirty="0"/>
            </a:br>
            <a:r>
              <a:rPr lang="fr-FR" dirty="0"/>
              <a:t>prévoyance</a:t>
            </a:r>
          </a:p>
        </p:txBody>
      </p:sp>
      <p:sp>
        <p:nvSpPr>
          <p:cNvPr id="3" name="Espace réservé de la date 2">
            <a:extLst>
              <a:ext uri="{FF2B5EF4-FFF2-40B4-BE49-F238E27FC236}">
                <a16:creationId xmlns:a16="http://schemas.microsoft.com/office/drawing/2014/main" id="{6216FC27-645F-D547-8B39-5018C3FF6F0F}"/>
              </a:ext>
            </a:extLst>
          </p:cNvPr>
          <p:cNvSpPr>
            <a:spLocks noGrp="1"/>
          </p:cNvSpPr>
          <p:nvPr>
            <p:ph type="dt" sz="half" idx="10"/>
          </p:nvPr>
        </p:nvSpPr>
        <p:spPr/>
        <p:txBody>
          <a:bodyPr/>
          <a:lstStyle/>
          <a:p>
            <a:pPr algn="l"/>
            <a:r>
              <a:rPr lang="en-US" dirty="0" smtClean="0"/>
              <a:t>02/04/2020</a:t>
            </a:r>
            <a:endParaRPr lang="en-US" dirty="0"/>
          </a:p>
        </p:txBody>
      </p:sp>
    </p:spTree>
    <p:extLst>
      <p:ext uri="{BB962C8B-B14F-4D97-AF65-F5344CB8AC3E}">
        <p14:creationId xmlns:p14="http://schemas.microsoft.com/office/powerpoint/2010/main" val="37774960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9D553CF-7BD1-46E6-A4AF-15330D66D629}"/>
              </a:ext>
            </a:extLst>
          </p:cNvPr>
          <p:cNvSpPr>
            <a:spLocks noGrp="1"/>
          </p:cNvSpPr>
          <p:nvPr>
            <p:ph type="body" sz="quarter" idx="16"/>
          </p:nvPr>
        </p:nvSpPr>
        <p:spPr>
          <a:xfrm>
            <a:off x="565445" y="914044"/>
            <a:ext cx="5714171" cy="3856260"/>
          </a:xfrm>
          <a:solidFill>
            <a:schemeClr val="bg1"/>
          </a:solidFill>
        </p:spPr>
        <p:txBody>
          <a:bodyPr/>
          <a:lstStyle/>
          <a:p>
            <a:r>
              <a:rPr lang="fr-FR" sz="1200" dirty="0" smtClean="0"/>
              <a:t>1. le Self care</a:t>
            </a:r>
          </a:p>
          <a:p>
            <a:endParaRPr lang="fr-FR" sz="1200" dirty="0" smtClean="0"/>
          </a:p>
          <a:p>
            <a:r>
              <a:rPr lang="fr-FR" sz="1200" dirty="0" smtClean="0"/>
              <a:t>2. le Processus VAD</a:t>
            </a:r>
          </a:p>
          <a:p>
            <a:endParaRPr lang="fr-FR" sz="1200" dirty="0" smtClean="0"/>
          </a:p>
          <a:p>
            <a:r>
              <a:rPr lang="fr-FR" sz="1200" dirty="0" smtClean="0"/>
              <a:t>3. les Frais d’arbitrage</a:t>
            </a:r>
          </a:p>
          <a:p>
            <a:endParaRPr lang="fr-FR" sz="1200" dirty="0" smtClean="0"/>
          </a:p>
          <a:p>
            <a:r>
              <a:rPr lang="fr-FR" sz="1200" dirty="0" smtClean="0"/>
              <a:t>4. la valorisation des opérations</a:t>
            </a:r>
          </a:p>
          <a:p>
            <a:endParaRPr lang="fr-FR" sz="1200" dirty="0" smtClean="0"/>
          </a:p>
          <a:p>
            <a:r>
              <a:rPr lang="fr-FR" sz="1200" dirty="0"/>
              <a:t>5. </a:t>
            </a:r>
            <a:r>
              <a:rPr lang="fr-FR" sz="1200" dirty="0" smtClean="0"/>
              <a:t>la </a:t>
            </a:r>
            <a:r>
              <a:rPr lang="fr-FR" sz="1200" dirty="0"/>
              <a:t>transmission dossiers aux assureurs</a:t>
            </a:r>
          </a:p>
          <a:p>
            <a:endParaRPr lang="fr-FR" sz="1200" dirty="0"/>
          </a:p>
          <a:p>
            <a:r>
              <a:rPr lang="fr-FR" sz="1200" dirty="0"/>
              <a:t>6. </a:t>
            </a:r>
            <a:r>
              <a:rPr lang="fr-FR" sz="1200" dirty="0" smtClean="0"/>
              <a:t>la </a:t>
            </a:r>
            <a:r>
              <a:rPr lang="fr-FR" sz="1200" dirty="0"/>
              <a:t>renonciation</a:t>
            </a:r>
          </a:p>
          <a:p>
            <a:endParaRPr lang="fr-FR" sz="1200" dirty="0"/>
          </a:p>
          <a:p>
            <a:r>
              <a:rPr lang="fr-FR" sz="1200" dirty="0"/>
              <a:t>7. </a:t>
            </a:r>
            <a:r>
              <a:rPr lang="fr-FR" sz="1200" dirty="0" smtClean="0"/>
              <a:t>l’annulation </a:t>
            </a:r>
            <a:r>
              <a:rPr lang="fr-FR" sz="1200" dirty="0"/>
              <a:t>A j</a:t>
            </a:r>
          </a:p>
          <a:p>
            <a:endParaRPr lang="fr-FR" sz="1200" dirty="0"/>
          </a:p>
          <a:p>
            <a:r>
              <a:rPr lang="fr-FR" sz="1200" dirty="0"/>
              <a:t>8. </a:t>
            </a:r>
            <a:r>
              <a:rPr lang="fr-FR" sz="1200" dirty="0" smtClean="0"/>
              <a:t>les Modèles </a:t>
            </a:r>
            <a:r>
              <a:rPr lang="fr-FR" sz="1200" dirty="0"/>
              <a:t>types de demandes d’opérations (consentement client)</a:t>
            </a:r>
          </a:p>
          <a:p>
            <a:endParaRPr lang="fr-FR" dirty="0"/>
          </a:p>
        </p:txBody>
      </p:sp>
    </p:spTree>
    <p:extLst>
      <p:ext uri="{BB962C8B-B14F-4D97-AF65-F5344CB8AC3E}">
        <p14:creationId xmlns:p14="http://schemas.microsoft.com/office/powerpoint/2010/main" val="16353280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DF479A4C-C934-4461-B4BF-70026AFB46B3}"/>
              </a:ext>
            </a:extLst>
          </p:cNvPr>
          <p:cNvSpPr>
            <a:spLocks noGrp="1"/>
          </p:cNvSpPr>
          <p:nvPr>
            <p:ph type="title"/>
          </p:nvPr>
        </p:nvSpPr>
        <p:spPr/>
        <p:txBody>
          <a:bodyPr/>
          <a:lstStyle/>
          <a:p>
            <a:r>
              <a:rPr lang="fr-FR" dirty="0" smtClean="0"/>
              <a:t>le self care</a:t>
            </a:r>
            <a:endParaRPr lang="fr-FR" dirty="0"/>
          </a:p>
        </p:txBody>
      </p:sp>
    </p:spTree>
    <p:extLst>
      <p:ext uri="{BB962C8B-B14F-4D97-AF65-F5344CB8AC3E}">
        <p14:creationId xmlns:p14="http://schemas.microsoft.com/office/powerpoint/2010/main" val="16183919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C7D06C6-F342-4A1B-84A9-9738AB2E8914}"/>
              </a:ext>
            </a:extLst>
          </p:cNvPr>
          <p:cNvSpPr>
            <a:spLocks noGrp="1"/>
          </p:cNvSpPr>
          <p:nvPr>
            <p:ph type="title"/>
          </p:nvPr>
        </p:nvSpPr>
        <p:spPr/>
        <p:txBody>
          <a:bodyPr/>
          <a:lstStyle/>
          <a:p>
            <a:r>
              <a:rPr lang="fr-FR" dirty="0" smtClean="0"/>
              <a:t>Le self care</a:t>
            </a:r>
            <a:endParaRPr lang="fr-FR" dirty="0"/>
          </a:p>
        </p:txBody>
      </p:sp>
      <p:sp>
        <p:nvSpPr>
          <p:cNvPr id="7" name="Espace réservé du texte 2">
            <a:extLst>
              <a:ext uri="{FF2B5EF4-FFF2-40B4-BE49-F238E27FC236}">
                <a16:creationId xmlns:a16="http://schemas.microsoft.com/office/drawing/2014/main" id="{0FA4E548-D477-4980-B37E-16B3E5D133E3}"/>
              </a:ext>
            </a:extLst>
          </p:cNvPr>
          <p:cNvSpPr txBox="1">
            <a:spLocks noGrp="1"/>
          </p:cNvSpPr>
          <p:nvPr>
            <p:ph type="body" sz="quarter" idx="22"/>
          </p:nvPr>
        </p:nvSpPr>
        <p:spPr>
          <a:xfrm>
            <a:off x="391750" y="1025814"/>
            <a:ext cx="8326437" cy="2936586"/>
          </a:xfrm>
          <a:prstGeom prst="rect">
            <a:avLst/>
          </a:prstGeom>
        </p:spPr>
        <p:txBody>
          <a:bodyPr vert="horz" anchor="t">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fr-FR" sz="1400" b="0" cap="none" dirty="0"/>
              <a:t>Les espaces Selfcare assureurs sont accessibles par DEI :</a:t>
            </a:r>
          </a:p>
          <a:p>
            <a:r>
              <a:rPr lang="fr-FR" sz="1400" b="0" cap="none" dirty="0"/>
              <a:t>- Via le site </a:t>
            </a:r>
            <a:r>
              <a:rPr lang="fr-FR" sz="1400" b="0" cap="none" dirty="0">
                <a:hlinkClick r:id="rId3"/>
              </a:rPr>
              <a:t>www.caisse-epargne.fr</a:t>
            </a:r>
            <a:r>
              <a:rPr lang="fr-FR" sz="1400" b="0" cap="none" dirty="0"/>
              <a:t> pour tous les contrats</a:t>
            </a:r>
            <a:endParaRPr lang="fr-FR" sz="1400" b="0" cap="none" dirty="0">
              <a:cs typeface="Calibri"/>
            </a:endParaRPr>
          </a:p>
          <a:p>
            <a:r>
              <a:rPr lang="fr-FR" sz="1400" b="0" cap="none" dirty="0"/>
              <a:t>- Via l’application mobile pour les contrats BPCE Vie</a:t>
            </a:r>
            <a:endParaRPr lang="fr-FR" sz="1400" b="0" cap="none" dirty="0">
              <a:cs typeface="Calibri"/>
            </a:endParaRPr>
          </a:p>
          <a:p>
            <a:endParaRPr lang="fr-FR" sz="1400" b="0" cap="none" dirty="0"/>
          </a:p>
          <a:p>
            <a:endParaRPr lang="fr-FR" sz="1400" b="0" cap="none" dirty="0"/>
          </a:p>
          <a:p>
            <a:pPr marL="0" indent="0">
              <a:buNone/>
            </a:pPr>
            <a:r>
              <a:rPr lang="fr-FR" sz="1400" b="0" cap="none" dirty="0"/>
              <a:t>Ci-après la </a:t>
            </a:r>
            <a:r>
              <a:rPr lang="fr-FR" sz="1400" cap="none" dirty="0">
                <a:solidFill>
                  <a:srgbClr val="C00000"/>
                </a:solidFill>
              </a:rPr>
              <a:t>couverture fonctionnelle des espaces Selfcare </a:t>
            </a:r>
            <a:r>
              <a:rPr lang="fr-FR" sz="1400" b="0" cap="none" dirty="0"/>
              <a:t>:</a:t>
            </a:r>
            <a:endParaRPr lang="fr-FR" sz="1400" b="0" cap="none" dirty="0">
              <a:cs typeface="Calibri"/>
            </a:endParaRPr>
          </a:p>
          <a:p>
            <a:pPr marL="0" indent="0">
              <a:buNone/>
            </a:pPr>
            <a:endParaRPr lang="fr-FR" sz="1400" b="0" cap="none" dirty="0"/>
          </a:p>
          <a:p>
            <a:pPr marL="0" indent="0">
              <a:buNone/>
            </a:pPr>
            <a:endParaRPr lang="fr-FR" sz="1400" b="0" cap="none" dirty="0"/>
          </a:p>
          <a:p>
            <a:pPr marL="0" indent="0">
              <a:buNone/>
            </a:pPr>
            <a:endParaRPr lang="fr-FR" sz="1400" b="0" i="1" cap="none" dirty="0"/>
          </a:p>
          <a:p>
            <a:pPr marL="400050" lvl="1" indent="0">
              <a:buNone/>
            </a:pPr>
            <a:r>
              <a:rPr lang="fr-FR" sz="1300" b="0" i="1" u="sng" cap="none" dirty="0"/>
              <a:t>Aide à la </a:t>
            </a:r>
            <a:r>
              <a:rPr lang="fr-FR" sz="1300" b="0" i="1" u="sng" cap="none" dirty="0" smtClean="0"/>
              <a:t>lecture </a:t>
            </a:r>
            <a:r>
              <a:rPr lang="fr-FR" sz="1300" b="0" i="1" cap="none" dirty="0"/>
              <a:t>: </a:t>
            </a:r>
            <a:r>
              <a:rPr lang="fr-FR" sz="1300" b="0" i="1" cap="none" dirty="0">
                <a:sym typeface="Arial"/>
              </a:rPr>
              <a:t>Les croix rouges peuvent indiquer que l’opération n’est pas disponible (non développée) ou </a:t>
            </a:r>
            <a:r>
              <a:rPr lang="fr-FR" sz="1300" b="0" i="1" cap="none" dirty="0" smtClean="0">
                <a:sym typeface="Arial"/>
              </a:rPr>
              <a:t>impossible </a:t>
            </a:r>
            <a:r>
              <a:rPr lang="fr-FR" sz="1300" b="0" i="1" cap="none" dirty="0">
                <a:sym typeface="Arial"/>
              </a:rPr>
              <a:t>du fait des caractéristiques produit (ex: clause bénéficiaire sur un contrat de </a:t>
            </a:r>
            <a:r>
              <a:rPr lang="fr-FR" sz="1300" b="0" i="1" cap="none" dirty="0" smtClean="0">
                <a:sym typeface="Arial"/>
              </a:rPr>
              <a:t>capitalisation)</a:t>
            </a:r>
          </a:p>
          <a:p>
            <a:pPr marL="400050" lvl="1" indent="0">
              <a:buNone/>
            </a:pPr>
            <a:endParaRPr lang="fr-FR" sz="1300" b="0" i="1" dirty="0">
              <a:sym typeface="Arial"/>
            </a:endParaRPr>
          </a:p>
          <a:p>
            <a:pPr marL="400050" lvl="1" indent="0">
              <a:buNone/>
            </a:pPr>
            <a:r>
              <a:rPr lang="fr-FR" sz="1300" b="0" u="none" cap="none" dirty="0" smtClean="0">
                <a:solidFill>
                  <a:srgbClr val="C00000"/>
                </a:solidFill>
                <a:sym typeface="Arial"/>
              </a:rPr>
              <a:t>Information également disponible dans l’indispensable.</a:t>
            </a:r>
          </a:p>
          <a:p>
            <a:pPr marL="0" indent="0">
              <a:buNone/>
            </a:pPr>
            <a:endParaRPr lang="fr-FR" sz="1400" b="0" i="1" cap="none" dirty="0">
              <a:solidFill>
                <a:srgbClr val="C00000"/>
              </a:solidFill>
              <a:cs typeface="Calibri"/>
              <a:sym typeface="Arial"/>
            </a:endParaRPr>
          </a:p>
          <a:p>
            <a:pPr marL="0" indent="0">
              <a:buNone/>
            </a:pPr>
            <a:endParaRPr lang="fr-FR" sz="1100" i="1" dirty="0"/>
          </a:p>
        </p:txBody>
      </p:sp>
      <p:pic>
        <p:nvPicPr>
          <p:cNvPr id="3" name="Image 2" descr="Une image contenant dessin&#10;&#10;Description générée automatiquement">
            <a:extLst>
              <a:ext uri="{FF2B5EF4-FFF2-40B4-BE49-F238E27FC236}">
                <a16:creationId xmlns:a16="http://schemas.microsoft.com/office/drawing/2014/main" id="{6F169904-3114-4F87-A019-3EE45061BC62}"/>
              </a:ext>
            </a:extLst>
          </p:cNvPr>
          <p:cNvPicPr>
            <a:picLocks noChangeAspect="1"/>
          </p:cNvPicPr>
          <p:nvPr/>
        </p:nvPicPr>
        <p:blipFill>
          <a:blip r:embed="rId4"/>
          <a:stretch>
            <a:fillRect/>
          </a:stretch>
        </p:blipFill>
        <p:spPr>
          <a:xfrm>
            <a:off x="337677" y="2891384"/>
            <a:ext cx="415783" cy="507952"/>
          </a:xfrm>
          <a:prstGeom prst="rect">
            <a:avLst/>
          </a:prstGeom>
        </p:spPr>
      </p:pic>
      <p:pic>
        <p:nvPicPr>
          <p:cNvPr id="11" name="Graphique 10" descr="Ordinateur portable">
            <a:extLst>
              <a:ext uri="{FF2B5EF4-FFF2-40B4-BE49-F238E27FC236}">
                <a16:creationId xmlns:a16="http://schemas.microsoft.com/office/drawing/2014/main" id="{EB66B725-3D40-4C92-A7D5-66ED5B5D7942}"/>
              </a:ext>
            </a:extLst>
          </p:cNvPr>
          <p:cNvPicPr>
            <a:picLocks noChangeAspect="1"/>
          </p:cNvPicPr>
          <p:nvPr/>
        </p:nvPicPr>
        <p:blipFill>
          <a:blip r:embed="rId5">
            <a:extLst>
              <a:ext uri="{96DAC541-7B7A-43D3-8B79-37D633B846F1}">
                <asvg:svgBlip xmlns:asvg="http://schemas.microsoft.com/office/drawing/2016/SVG/main" xmlns="" r:embed="rId7"/>
              </a:ext>
            </a:extLst>
          </a:blip>
          <a:stretch>
            <a:fillRect/>
          </a:stretch>
        </p:blipFill>
        <p:spPr>
          <a:xfrm>
            <a:off x="5294517" y="1155083"/>
            <a:ext cx="614252" cy="614252"/>
          </a:xfrm>
          <a:prstGeom prst="rect">
            <a:avLst/>
          </a:prstGeom>
        </p:spPr>
      </p:pic>
      <p:pic>
        <p:nvPicPr>
          <p:cNvPr id="13" name="Graphique 12" descr="Smartphone">
            <a:extLst>
              <a:ext uri="{FF2B5EF4-FFF2-40B4-BE49-F238E27FC236}">
                <a16:creationId xmlns:a16="http://schemas.microsoft.com/office/drawing/2014/main" id="{E40FE77B-47CF-47FA-A078-B3A204AE889C}"/>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5940974" y="1243509"/>
            <a:ext cx="437400" cy="437400"/>
          </a:xfrm>
          <a:prstGeom prst="rect">
            <a:avLst/>
          </a:prstGeom>
        </p:spPr>
      </p:pic>
      <p:pic>
        <p:nvPicPr>
          <p:cNvPr id="15" name="Graphique 14" descr="Tablette">
            <a:extLst>
              <a:ext uri="{FF2B5EF4-FFF2-40B4-BE49-F238E27FC236}">
                <a16:creationId xmlns:a16="http://schemas.microsoft.com/office/drawing/2014/main" id="{F8E699EF-0066-4494-94E1-B02539F69E34}"/>
              </a:ext>
            </a:extLst>
          </p:cNvPr>
          <p:cNvPicPr>
            <a:picLocks noChangeAspect="1"/>
          </p:cNvPicPr>
          <p:nvPr/>
        </p:nvPicPr>
        <p:blipFill>
          <a:blip r:embed="rId10">
            <a:extLst>
              <a:ext uri="{96DAC541-7B7A-43D3-8B79-37D633B846F1}">
                <asvg:svgBlip xmlns:asvg="http://schemas.microsoft.com/office/drawing/2016/SVG/main" xmlns="" r:embed="rId11"/>
              </a:ext>
            </a:extLst>
          </a:blip>
          <a:stretch>
            <a:fillRect/>
          </a:stretch>
        </p:blipFill>
        <p:spPr>
          <a:xfrm>
            <a:off x="6442190" y="1132396"/>
            <a:ext cx="659625" cy="659625"/>
          </a:xfrm>
          <a:prstGeom prst="rect">
            <a:avLst/>
          </a:prstGeom>
        </p:spPr>
      </p:pic>
      <p:graphicFrame>
        <p:nvGraphicFramePr>
          <p:cNvPr id="2" name="Objet 1">
            <a:hlinkClick r:id="" action="ppaction://ole?verb=0"/>
          </p:cNvPr>
          <p:cNvGraphicFramePr>
            <a:graphicFrameLocks noChangeAspect="1"/>
          </p:cNvGraphicFramePr>
          <p:nvPr>
            <p:extLst>
              <p:ext uri="{D42A27DB-BD31-4B8C-83A1-F6EECF244321}">
                <p14:modId xmlns:p14="http://schemas.microsoft.com/office/powerpoint/2010/main" val="450838"/>
              </p:ext>
            </p:extLst>
          </p:nvPr>
        </p:nvGraphicFramePr>
        <p:xfrm>
          <a:off x="4386538" y="1987157"/>
          <a:ext cx="914400" cy="771525"/>
        </p:xfrm>
        <a:graphic>
          <a:graphicData uri="http://schemas.openxmlformats.org/presentationml/2006/ole">
            <mc:AlternateContent xmlns:mc="http://schemas.openxmlformats.org/markup-compatibility/2006">
              <mc:Choice xmlns:v="urn:schemas-microsoft-com:vml" Requires="v">
                <p:oleObj spid="_x0000_s1047" name="Présentation" showAsIcon="1" r:id="rId12" imgW="914400" imgH="771480" progId="PowerPoint.Show.12">
                  <p:embed/>
                </p:oleObj>
              </mc:Choice>
              <mc:Fallback>
                <p:oleObj name="Présentation" showAsIcon="1" r:id="rId12" imgW="914400" imgH="771480" progId="PowerPoint.Show.12">
                  <p:embed/>
                  <p:pic>
                    <p:nvPicPr>
                      <p:cNvPr id="0" name=""/>
                      <p:cNvPicPr/>
                      <p:nvPr/>
                    </p:nvPicPr>
                    <p:blipFill>
                      <a:blip r:embed="rId13"/>
                      <a:stretch>
                        <a:fillRect/>
                      </a:stretch>
                    </p:blipFill>
                    <p:spPr>
                      <a:xfrm>
                        <a:off x="4386538" y="1987157"/>
                        <a:ext cx="914400" cy="771525"/>
                      </a:xfrm>
                      <a:prstGeom prst="rect">
                        <a:avLst/>
                      </a:prstGeom>
                    </p:spPr>
                  </p:pic>
                </p:oleObj>
              </mc:Fallback>
            </mc:AlternateContent>
          </a:graphicData>
        </a:graphic>
      </p:graphicFrame>
      <p:sp>
        <p:nvSpPr>
          <p:cNvPr id="5" name="Rectangle à coins arrondis 4"/>
          <p:cNvSpPr/>
          <p:nvPr/>
        </p:nvSpPr>
        <p:spPr>
          <a:xfrm>
            <a:off x="359711" y="1792021"/>
            <a:ext cx="5603297" cy="1099363"/>
          </a:xfrm>
          <a:prstGeom prst="roundRect">
            <a:avLst/>
          </a:prstGeom>
          <a:noFill/>
          <a:ln>
            <a:solidFill>
              <a:srgbClr val="E3000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291750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DF479A4C-C934-4461-B4BF-70026AFB46B3}"/>
              </a:ext>
            </a:extLst>
          </p:cNvPr>
          <p:cNvSpPr>
            <a:spLocks noGrp="1"/>
          </p:cNvSpPr>
          <p:nvPr>
            <p:ph type="title"/>
          </p:nvPr>
        </p:nvSpPr>
        <p:spPr>
          <a:xfrm>
            <a:off x="604877" y="1494328"/>
            <a:ext cx="5454400" cy="1191733"/>
          </a:xfrm>
        </p:spPr>
        <p:txBody>
          <a:bodyPr/>
          <a:lstStyle/>
          <a:p>
            <a:r>
              <a:rPr lang="fr-FR" dirty="0" smtClean="0"/>
              <a:t>Le processus de Vente </a:t>
            </a:r>
            <a:r>
              <a:rPr lang="fr-FR" dirty="0"/>
              <a:t>à distance (VAD)</a:t>
            </a:r>
          </a:p>
        </p:txBody>
      </p:sp>
    </p:spTree>
    <p:extLst>
      <p:ext uri="{BB962C8B-B14F-4D97-AF65-F5344CB8AC3E}">
        <p14:creationId xmlns:p14="http://schemas.microsoft.com/office/powerpoint/2010/main" val="6344885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6336072" y="1705204"/>
            <a:ext cx="2562555" cy="2123658"/>
          </a:xfrm>
          <a:prstGeom prst="rect">
            <a:avLst/>
          </a:prstGeom>
          <a:solidFill>
            <a:srgbClr val="FFFF00"/>
          </a:solidFill>
        </p:spPr>
        <p:txBody>
          <a:bodyPr wrap="square">
            <a:spAutoFit/>
          </a:bodyPr>
          <a:lstStyle/>
          <a:p>
            <a:r>
              <a:rPr lang="fr-FR" sz="1200" b="1" dirty="0" smtClean="0">
                <a:solidFill>
                  <a:schemeClr val="tx1"/>
                </a:solidFill>
                <a:latin typeface="Arial Narrow" panose="020B0606020202030204" pitchFamily="34" charset="0"/>
              </a:rPr>
              <a:t>Demander au client :</a:t>
            </a:r>
          </a:p>
          <a:p>
            <a:pPr marL="171450" indent="-171450">
              <a:buFont typeface="Arial" panose="020B0604020202020204" pitchFamily="34" charset="0"/>
              <a:buChar char="•"/>
            </a:pPr>
            <a:r>
              <a:rPr lang="fr-FR" sz="1200" dirty="0" smtClean="0">
                <a:solidFill>
                  <a:schemeClr val="tx1"/>
                </a:solidFill>
                <a:latin typeface="Arial Narrow" panose="020B0606020202030204" pitchFamily="34" charset="0"/>
              </a:rPr>
              <a:t>D’imprimer, signer </a:t>
            </a:r>
            <a:r>
              <a:rPr lang="fr-FR" sz="1200" dirty="0">
                <a:solidFill>
                  <a:schemeClr val="tx1"/>
                </a:solidFill>
                <a:latin typeface="Arial Narrow" panose="020B0606020202030204" pitchFamily="34" charset="0"/>
              </a:rPr>
              <a:t>et </a:t>
            </a:r>
            <a:r>
              <a:rPr lang="fr-FR" sz="1200" dirty="0" smtClean="0">
                <a:solidFill>
                  <a:schemeClr val="tx1"/>
                </a:solidFill>
                <a:latin typeface="Arial Narrow" panose="020B0606020202030204" pitchFamily="34" charset="0"/>
              </a:rPr>
              <a:t>retourner la synthèse (</a:t>
            </a:r>
            <a:r>
              <a:rPr lang="fr-FR" sz="1200" dirty="0">
                <a:solidFill>
                  <a:schemeClr val="tx1"/>
                </a:solidFill>
                <a:latin typeface="Arial Narrow" panose="020B0606020202030204" pitchFamily="34" charset="0"/>
              </a:rPr>
              <a:t>scan ou photo</a:t>
            </a:r>
            <a:r>
              <a:rPr lang="fr-FR" sz="1200" dirty="0" smtClean="0">
                <a:solidFill>
                  <a:schemeClr val="tx1"/>
                </a:solidFill>
                <a:latin typeface="Arial Narrow" panose="020B0606020202030204" pitchFamily="34" charset="0"/>
              </a:rPr>
              <a:t>) par e-mail</a:t>
            </a:r>
            <a:endParaRPr lang="fr-FR" sz="1200" dirty="0">
              <a:solidFill>
                <a:schemeClr val="tx1"/>
              </a:solidFill>
              <a:latin typeface="Arial Narrow" panose="020B0606020202030204" pitchFamily="34" charset="0"/>
            </a:endParaRPr>
          </a:p>
          <a:p>
            <a:r>
              <a:rPr lang="fr-FR" sz="1200" b="1" dirty="0" smtClean="0">
                <a:solidFill>
                  <a:schemeClr val="tx1"/>
                </a:solidFill>
                <a:latin typeface="Arial Narrow" panose="020B0606020202030204" pitchFamily="34" charset="0"/>
              </a:rPr>
              <a:t>Ou, s’il n’a pas d’imprimante</a:t>
            </a:r>
            <a:endParaRPr lang="fr-FR" sz="1200" dirty="0">
              <a:solidFill>
                <a:schemeClr val="tx1"/>
              </a:solidFill>
              <a:latin typeface="Arial Narrow" panose="020B0606020202030204" pitchFamily="34" charset="0"/>
            </a:endParaRPr>
          </a:p>
          <a:p>
            <a:pPr marL="171450" indent="-171450">
              <a:buFont typeface="Arial" panose="020B0604020202020204" pitchFamily="34" charset="0"/>
              <a:buChar char="•"/>
            </a:pPr>
            <a:r>
              <a:rPr lang="fr-FR" sz="1200" dirty="0" smtClean="0">
                <a:solidFill>
                  <a:schemeClr val="tx1"/>
                </a:solidFill>
                <a:latin typeface="Arial Narrow" panose="020B0606020202030204" pitchFamily="34" charset="0"/>
              </a:rPr>
              <a:t>D’écrire sur papier libre qu’il « accepte les termes de la </a:t>
            </a:r>
            <a:r>
              <a:rPr lang="fr-FR" sz="1200" dirty="0">
                <a:solidFill>
                  <a:schemeClr val="tx1"/>
                </a:solidFill>
                <a:latin typeface="Arial Narrow" panose="020B0606020202030204" pitchFamily="34" charset="0"/>
              </a:rPr>
              <a:t>Synthèse épargne n</a:t>
            </a:r>
            <a:r>
              <a:rPr lang="fr-FR" sz="1200" dirty="0" smtClean="0">
                <a:solidFill>
                  <a:schemeClr val="tx1"/>
                </a:solidFill>
                <a:latin typeface="Arial Narrow" panose="020B0606020202030204" pitchFamily="34" charset="0"/>
              </a:rPr>
              <a:t>°….. </a:t>
            </a:r>
            <a:r>
              <a:rPr lang="fr-FR" sz="1200" dirty="0">
                <a:solidFill>
                  <a:schemeClr val="tx1"/>
                </a:solidFill>
                <a:latin typeface="Arial Narrow" panose="020B0606020202030204" pitchFamily="34" charset="0"/>
              </a:rPr>
              <a:t>du</a:t>
            </a:r>
            <a:r>
              <a:rPr lang="fr-FR" sz="1200" dirty="0" smtClean="0">
                <a:solidFill>
                  <a:schemeClr val="tx1"/>
                </a:solidFill>
                <a:latin typeface="Arial Narrow" panose="020B0606020202030204" pitchFamily="34" charset="0"/>
              </a:rPr>
              <a:t>.......... », de signer et d’en renvoyer un scan/photo par e-mail.</a:t>
            </a:r>
          </a:p>
          <a:p>
            <a:pPr marL="171450" indent="-171450">
              <a:buFont typeface="Arial" panose="020B0604020202020204" pitchFamily="34" charset="0"/>
              <a:buChar char="•"/>
            </a:pPr>
            <a:endParaRPr lang="fr-FR" sz="1200" dirty="0" smtClean="0">
              <a:solidFill>
                <a:schemeClr val="tx1"/>
              </a:solidFill>
              <a:latin typeface="Arial Narrow" panose="020B0606020202030204" pitchFamily="34" charset="0"/>
            </a:endParaRPr>
          </a:p>
          <a:p>
            <a:r>
              <a:rPr lang="fr-FR" sz="1200" dirty="0" smtClean="0">
                <a:solidFill>
                  <a:schemeClr val="tx1"/>
                </a:solidFill>
                <a:latin typeface="Arial Narrow" panose="020B0606020202030204" pitchFamily="34" charset="0"/>
              </a:rPr>
              <a:t>Dans </a:t>
            </a:r>
            <a:r>
              <a:rPr lang="fr-FR" sz="1200" dirty="0">
                <a:solidFill>
                  <a:schemeClr val="tx1"/>
                </a:solidFill>
                <a:latin typeface="Arial Narrow" panose="020B0606020202030204" pitchFamily="34" charset="0"/>
              </a:rPr>
              <a:t>les 2 </a:t>
            </a:r>
            <a:r>
              <a:rPr lang="fr-FR" sz="1200" dirty="0" smtClean="0">
                <a:solidFill>
                  <a:schemeClr val="tx1"/>
                </a:solidFill>
                <a:latin typeface="Arial Narrow" panose="020B0606020202030204" pitchFamily="34" charset="0"/>
              </a:rPr>
              <a:t>cas, demander le retour par courrier </a:t>
            </a:r>
            <a:r>
              <a:rPr lang="fr-FR" sz="1200" dirty="0">
                <a:solidFill>
                  <a:schemeClr val="tx1"/>
                </a:solidFill>
                <a:latin typeface="Arial Narrow" panose="020B0606020202030204" pitchFamily="34" charset="0"/>
              </a:rPr>
              <a:t>de l’original </a:t>
            </a:r>
            <a:r>
              <a:rPr lang="fr-FR" sz="1200" dirty="0" smtClean="0">
                <a:solidFill>
                  <a:schemeClr val="tx1"/>
                </a:solidFill>
                <a:latin typeface="Arial Narrow" panose="020B0606020202030204" pitchFamily="34" charset="0"/>
              </a:rPr>
              <a:t>signé</a:t>
            </a:r>
            <a:endParaRPr lang="fr-FR" sz="1200" dirty="0">
              <a:latin typeface="Arial Narrow" panose="020B0606020202030204" pitchFamily="34" charset="0"/>
            </a:endParaRPr>
          </a:p>
        </p:txBody>
      </p:sp>
      <p:sp>
        <p:nvSpPr>
          <p:cNvPr id="4" name="Titre 1"/>
          <p:cNvSpPr>
            <a:spLocks noGrp="1"/>
          </p:cNvSpPr>
          <p:nvPr>
            <p:ph type="title"/>
          </p:nvPr>
        </p:nvSpPr>
        <p:spPr>
          <a:xfrm>
            <a:off x="838274" y="213303"/>
            <a:ext cx="8305726" cy="368961"/>
          </a:xfrm>
        </p:spPr>
        <p:txBody>
          <a:bodyPr/>
          <a:lstStyle/>
          <a:p>
            <a:r>
              <a:rPr lang="fr-FR" sz="1600" dirty="0" smtClean="0"/>
              <a:t>Parcours </a:t>
            </a:r>
            <a:r>
              <a:rPr lang="fr-FR" sz="1600" dirty="0"/>
              <a:t>LEA par </a:t>
            </a:r>
            <a:r>
              <a:rPr lang="fr-FR" sz="1600" dirty="0" smtClean="0"/>
              <a:t>téléphone </a:t>
            </a:r>
            <a:r>
              <a:rPr lang="fr-FR" sz="1600" dirty="0"/>
              <a:t>avant la réalisation de l’acte de gestion </a:t>
            </a:r>
          </a:p>
        </p:txBody>
      </p:sp>
      <p:sp>
        <p:nvSpPr>
          <p:cNvPr id="3" name="Espace réservé du texte 2"/>
          <p:cNvSpPr>
            <a:spLocks noGrp="1"/>
          </p:cNvSpPr>
          <p:nvPr>
            <p:ph type="body" sz="quarter" idx="12"/>
          </p:nvPr>
        </p:nvSpPr>
        <p:spPr>
          <a:xfrm>
            <a:off x="900967" y="668715"/>
            <a:ext cx="7704098" cy="288032"/>
          </a:xfrm>
        </p:spPr>
        <p:txBody>
          <a:bodyPr>
            <a:normAutofit fontScale="85000" lnSpcReduction="10000"/>
          </a:bodyPr>
          <a:lstStyle/>
          <a:p>
            <a:r>
              <a:rPr lang="fr-FR" dirty="0"/>
              <a:t>Client au </a:t>
            </a:r>
            <a:r>
              <a:rPr lang="fr-FR" dirty="0" smtClean="0"/>
              <a:t>téléphone avec accès e-mail, </a:t>
            </a:r>
            <a:r>
              <a:rPr lang="fr-FR" dirty="0"/>
              <a:t>conseiller connecté à son poste de </a:t>
            </a:r>
            <a:r>
              <a:rPr lang="fr-FR" dirty="0" smtClean="0"/>
              <a:t>travail</a:t>
            </a:r>
            <a:endParaRPr lang="fr-FR" dirty="0"/>
          </a:p>
        </p:txBody>
      </p:sp>
      <p:cxnSp>
        <p:nvCxnSpPr>
          <p:cNvPr id="6" name="Straight Connector 3">
            <a:extLst>
              <a:ext uri="{FF2B5EF4-FFF2-40B4-BE49-F238E27FC236}">
                <a16:creationId xmlns:a16="http://schemas.microsoft.com/office/drawing/2014/main" id="{75881B8D-0A55-4937-B14B-2DE41BA54FEE}"/>
              </a:ext>
            </a:extLst>
          </p:cNvPr>
          <p:cNvCxnSpPr>
            <a:cxnSpLocks/>
          </p:cNvCxnSpPr>
          <p:nvPr/>
        </p:nvCxnSpPr>
        <p:spPr>
          <a:xfrm flipV="1">
            <a:off x="237050" y="4008791"/>
            <a:ext cx="8727438" cy="951"/>
          </a:xfrm>
          <a:prstGeom prst="line">
            <a:avLst/>
          </a:prstGeom>
          <a:ln w="15875">
            <a:solidFill>
              <a:schemeClr val="tx1">
                <a:lumMod val="50000"/>
                <a:lumOff val="50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A110D3C0-83D4-4CB9-8C49-62960CE2A4D3}"/>
              </a:ext>
            </a:extLst>
          </p:cNvPr>
          <p:cNvSpPr/>
          <p:nvPr/>
        </p:nvSpPr>
        <p:spPr>
          <a:xfrm>
            <a:off x="539576" y="3901742"/>
            <a:ext cx="216000" cy="216000"/>
          </a:xfrm>
          <a:prstGeom prst="ellipse">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latin typeface="Arial Narrow" panose="020B0606020202030204" pitchFamily="34" charset="0"/>
            </a:endParaRPr>
          </a:p>
        </p:txBody>
      </p:sp>
      <p:sp>
        <p:nvSpPr>
          <p:cNvPr id="8" name="Oval 9">
            <a:extLst>
              <a:ext uri="{FF2B5EF4-FFF2-40B4-BE49-F238E27FC236}">
                <a16:creationId xmlns:a16="http://schemas.microsoft.com/office/drawing/2014/main" id="{1BF24A14-3577-44BD-9E80-1FC2A181582A}"/>
              </a:ext>
            </a:extLst>
          </p:cNvPr>
          <p:cNvSpPr/>
          <p:nvPr/>
        </p:nvSpPr>
        <p:spPr>
          <a:xfrm>
            <a:off x="1987414" y="3900791"/>
            <a:ext cx="216000" cy="216000"/>
          </a:xfrm>
          <a:prstGeom prst="ellipse">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latin typeface="Arial Narrow" panose="020B0606020202030204" pitchFamily="34" charset="0"/>
            </a:endParaRPr>
          </a:p>
        </p:txBody>
      </p:sp>
      <p:sp>
        <p:nvSpPr>
          <p:cNvPr id="10" name="Oval 15">
            <a:extLst>
              <a:ext uri="{FF2B5EF4-FFF2-40B4-BE49-F238E27FC236}">
                <a16:creationId xmlns:a16="http://schemas.microsoft.com/office/drawing/2014/main" id="{697568FC-9E19-4E3C-9678-986311116C2A}"/>
              </a:ext>
            </a:extLst>
          </p:cNvPr>
          <p:cNvSpPr/>
          <p:nvPr/>
        </p:nvSpPr>
        <p:spPr>
          <a:xfrm>
            <a:off x="3711866" y="3885236"/>
            <a:ext cx="216000" cy="216000"/>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latin typeface="Arial Narrow" panose="020B0606020202030204" pitchFamily="34" charset="0"/>
            </a:endParaRPr>
          </a:p>
        </p:txBody>
      </p:sp>
      <p:sp>
        <p:nvSpPr>
          <p:cNvPr id="11" name="Oval 18">
            <a:extLst>
              <a:ext uri="{FF2B5EF4-FFF2-40B4-BE49-F238E27FC236}">
                <a16:creationId xmlns:a16="http://schemas.microsoft.com/office/drawing/2014/main" id="{97F1E1A0-062D-4DAB-9101-BA4E5185D6AF}"/>
              </a:ext>
            </a:extLst>
          </p:cNvPr>
          <p:cNvSpPr/>
          <p:nvPr/>
        </p:nvSpPr>
        <p:spPr>
          <a:xfrm>
            <a:off x="5414512" y="3885236"/>
            <a:ext cx="216000" cy="216000"/>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latin typeface="Arial Narrow" panose="020B0606020202030204" pitchFamily="34" charset="0"/>
            </a:endParaRPr>
          </a:p>
        </p:txBody>
      </p:sp>
      <p:sp>
        <p:nvSpPr>
          <p:cNvPr id="13" name="Oval 24">
            <a:extLst>
              <a:ext uri="{FF2B5EF4-FFF2-40B4-BE49-F238E27FC236}">
                <a16:creationId xmlns:a16="http://schemas.microsoft.com/office/drawing/2014/main" id="{9B6B62BD-C6E8-493A-9E4F-851B8970C4BD}"/>
              </a:ext>
            </a:extLst>
          </p:cNvPr>
          <p:cNvSpPr/>
          <p:nvPr/>
        </p:nvSpPr>
        <p:spPr>
          <a:xfrm>
            <a:off x="8460456" y="3885236"/>
            <a:ext cx="216000" cy="216000"/>
          </a:xfrm>
          <a:prstGeom prst="ellips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latin typeface="Arial Narrow" panose="020B0606020202030204" pitchFamily="34" charset="0"/>
            </a:endParaRPr>
          </a:p>
        </p:txBody>
      </p:sp>
      <p:sp>
        <p:nvSpPr>
          <p:cNvPr id="16" name="ZoneTexte 15"/>
          <p:cNvSpPr txBox="1"/>
          <p:nvPr/>
        </p:nvSpPr>
        <p:spPr>
          <a:xfrm>
            <a:off x="129664" y="2348571"/>
            <a:ext cx="1133822" cy="1569660"/>
          </a:xfrm>
          <a:prstGeom prst="rect">
            <a:avLst/>
          </a:prstGeom>
          <a:solidFill>
            <a:schemeClr val="bg1"/>
          </a:solidFill>
        </p:spPr>
        <p:txBody>
          <a:bodyPr wrap="square" rtlCol="0">
            <a:spAutoFit/>
          </a:bodyPr>
          <a:lstStyle/>
          <a:p>
            <a:endParaRPr lang="fr-FR" sz="1200" dirty="0" smtClean="0">
              <a:latin typeface="Arial Narrow" panose="020B0606020202030204" pitchFamily="34" charset="0"/>
            </a:endParaRPr>
          </a:p>
          <a:p>
            <a:r>
              <a:rPr lang="fr-FR" sz="1200" dirty="0" smtClean="0">
                <a:latin typeface="Arial Narrow" panose="020B0606020202030204" pitchFamily="34" charset="0"/>
              </a:rPr>
              <a:t>Si QCF-QR absent/périmé </a:t>
            </a:r>
            <a:r>
              <a:rPr lang="fr-FR" sz="1200" dirty="0">
                <a:latin typeface="Arial Narrow" panose="020B0606020202030204" pitchFamily="34" charset="0"/>
              </a:rPr>
              <a:t>: demander au client de réaliser </a:t>
            </a:r>
            <a:r>
              <a:rPr lang="fr-FR" sz="1200" dirty="0" smtClean="0">
                <a:latin typeface="Arial Narrow" panose="020B0606020202030204" pitchFamily="34" charset="0"/>
              </a:rPr>
              <a:t>préalablement un </a:t>
            </a:r>
            <a:r>
              <a:rPr lang="fr-FR" sz="1200" dirty="0">
                <a:latin typeface="Arial Narrow" panose="020B0606020202030204" pitchFamily="34" charset="0"/>
              </a:rPr>
              <a:t>QCF-QR en ligne</a:t>
            </a:r>
          </a:p>
        </p:txBody>
      </p:sp>
      <p:sp>
        <p:nvSpPr>
          <p:cNvPr id="17" name="ZoneTexte 16"/>
          <p:cNvSpPr txBox="1"/>
          <p:nvPr/>
        </p:nvSpPr>
        <p:spPr>
          <a:xfrm>
            <a:off x="1225345" y="1915484"/>
            <a:ext cx="1696160" cy="1938992"/>
          </a:xfrm>
          <a:prstGeom prst="rect">
            <a:avLst/>
          </a:prstGeom>
          <a:solidFill>
            <a:schemeClr val="bg1"/>
          </a:solidFill>
        </p:spPr>
        <p:txBody>
          <a:bodyPr wrap="square" rtlCol="0" anchor="b" anchorCtr="0">
            <a:spAutoFit/>
          </a:bodyPr>
          <a:lstStyle/>
          <a:p>
            <a:r>
              <a:rPr lang="fr-FR" sz="1200" dirty="0" smtClean="0">
                <a:solidFill>
                  <a:schemeClr val="tx1"/>
                </a:solidFill>
                <a:latin typeface="Arial Narrow" panose="020B0606020202030204" pitchFamily="34" charset="0"/>
              </a:rPr>
              <a:t>Recueil des </a:t>
            </a:r>
            <a:r>
              <a:rPr lang="fr-FR" sz="1200" dirty="0">
                <a:solidFill>
                  <a:schemeClr val="tx1"/>
                </a:solidFill>
                <a:latin typeface="Arial Narrow" panose="020B0606020202030204" pitchFamily="34" charset="0"/>
              </a:rPr>
              <a:t>informations </a:t>
            </a:r>
            <a:r>
              <a:rPr lang="fr-FR" sz="1200" dirty="0" smtClean="0">
                <a:solidFill>
                  <a:schemeClr val="tx1"/>
                </a:solidFill>
                <a:latin typeface="Arial Narrow" panose="020B0606020202030204" pitchFamily="34" charset="0"/>
              </a:rPr>
              <a:t>: </a:t>
            </a:r>
          </a:p>
          <a:p>
            <a:pPr marL="171450" indent="-171450">
              <a:buFont typeface="Arial" panose="020B0604020202020204" pitchFamily="34" charset="0"/>
              <a:buChar char="•"/>
            </a:pPr>
            <a:r>
              <a:rPr lang="fr-FR" sz="1200" dirty="0" smtClean="0">
                <a:solidFill>
                  <a:schemeClr val="tx1"/>
                </a:solidFill>
                <a:latin typeface="Arial Narrow" panose="020B0606020202030204" pitchFamily="34" charset="0"/>
              </a:rPr>
              <a:t>1 projet (« Valoriser son épargne ») </a:t>
            </a:r>
          </a:p>
          <a:p>
            <a:pPr marL="171450" indent="-171450">
              <a:buFont typeface="Arial" panose="020B0604020202020204" pitchFamily="34" charset="0"/>
              <a:buChar char="•"/>
            </a:pPr>
            <a:r>
              <a:rPr lang="fr-FR" sz="1200" dirty="0" smtClean="0">
                <a:solidFill>
                  <a:schemeClr val="tx1"/>
                </a:solidFill>
                <a:latin typeface="Arial Narrow" panose="020B0606020202030204" pitchFamily="34" charset="0"/>
              </a:rPr>
              <a:t>Horizon de placement</a:t>
            </a:r>
          </a:p>
          <a:p>
            <a:pPr marL="171450" indent="-171450">
              <a:buFont typeface="Arial" panose="020B0604020202020204" pitchFamily="34" charset="0"/>
              <a:buChar char="•"/>
            </a:pPr>
            <a:r>
              <a:rPr lang="fr-FR" sz="1200" dirty="0" smtClean="0">
                <a:solidFill>
                  <a:schemeClr val="tx1"/>
                </a:solidFill>
                <a:latin typeface="Arial Narrow" panose="020B0606020202030204" pitchFamily="34" charset="0"/>
              </a:rPr>
              <a:t>Epargne </a:t>
            </a:r>
            <a:r>
              <a:rPr lang="fr-FR" sz="1200" dirty="0">
                <a:solidFill>
                  <a:schemeClr val="tx1"/>
                </a:solidFill>
                <a:latin typeface="Arial Narrow" panose="020B0606020202030204" pitchFamily="34" charset="0"/>
              </a:rPr>
              <a:t>de précaution </a:t>
            </a:r>
            <a:r>
              <a:rPr lang="fr-FR" sz="1200" dirty="0" smtClean="0">
                <a:solidFill>
                  <a:schemeClr val="tx1"/>
                </a:solidFill>
                <a:latin typeface="Arial Narrow" panose="020B0606020202030204" pitchFamily="34" charset="0"/>
              </a:rPr>
              <a:t>&amp; montants affectés </a:t>
            </a:r>
            <a:r>
              <a:rPr lang="fr-FR" sz="1200" dirty="0">
                <a:solidFill>
                  <a:schemeClr val="tx1"/>
                </a:solidFill>
                <a:latin typeface="Arial Narrow" panose="020B0606020202030204" pitchFamily="34" charset="0"/>
              </a:rPr>
              <a:t>au </a:t>
            </a:r>
            <a:r>
              <a:rPr lang="fr-FR" sz="1200" dirty="0" smtClean="0">
                <a:solidFill>
                  <a:schemeClr val="tx1"/>
                </a:solidFill>
                <a:latin typeface="Arial Narrow" panose="020B0606020202030204" pitchFamily="34" charset="0"/>
              </a:rPr>
              <a:t>projet</a:t>
            </a:r>
          </a:p>
          <a:p>
            <a:pPr marL="171450" indent="-171450">
              <a:buFont typeface="Arial" panose="020B0604020202020204" pitchFamily="34" charset="0"/>
              <a:buChar char="•"/>
            </a:pPr>
            <a:r>
              <a:rPr lang="fr-FR" sz="1200" dirty="0" smtClean="0">
                <a:solidFill>
                  <a:schemeClr val="tx1"/>
                </a:solidFill>
                <a:latin typeface="Arial Narrow" panose="020B0606020202030204" pitchFamily="34" charset="0"/>
              </a:rPr>
              <a:t>Choix des enveloppes</a:t>
            </a:r>
          </a:p>
          <a:p>
            <a:endParaRPr lang="fr-FR" sz="1200" dirty="0" smtClean="0">
              <a:solidFill>
                <a:schemeClr val="tx1"/>
              </a:solidFill>
              <a:latin typeface="Arial Narrow" panose="020B0606020202030204" pitchFamily="34" charset="0"/>
            </a:endParaRPr>
          </a:p>
          <a:p>
            <a:r>
              <a:rPr lang="fr-FR" sz="1200" dirty="0" smtClean="0">
                <a:solidFill>
                  <a:schemeClr val="tx1"/>
                </a:solidFill>
                <a:latin typeface="Arial Narrow" panose="020B0606020202030204" pitchFamily="34" charset="0"/>
              </a:rPr>
              <a:t>LEA restitue une allocation</a:t>
            </a:r>
          </a:p>
        </p:txBody>
      </p:sp>
      <p:sp>
        <p:nvSpPr>
          <p:cNvPr id="5" name="Rectangle 4"/>
          <p:cNvSpPr/>
          <p:nvPr/>
        </p:nvSpPr>
        <p:spPr>
          <a:xfrm>
            <a:off x="1441093" y="4145403"/>
            <a:ext cx="1402715" cy="276999"/>
          </a:xfrm>
          <a:prstGeom prst="rect">
            <a:avLst/>
          </a:prstGeom>
          <a:solidFill>
            <a:schemeClr val="bg1"/>
          </a:solidFill>
        </p:spPr>
        <p:txBody>
          <a:bodyPr wrap="square">
            <a:spAutoFit/>
          </a:bodyPr>
          <a:lstStyle/>
          <a:p>
            <a:pPr algn="ctr"/>
            <a:r>
              <a:rPr lang="fr-FR" sz="1200" b="1" dirty="0" smtClean="0">
                <a:solidFill>
                  <a:schemeClr val="tx1"/>
                </a:solidFill>
                <a:latin typeface="Arial Narrow" panose="020B0606020202030204" pitchFamily="34" charset="0"/>
              </a:rPr>
              <a:t>Lancement de LEA</a:t>
            </a:r>
            <a:endParaRPr lang="fr-FR" sz="1200" b="1" dirty="0">
              <a:solidFill>
                <a:schemeClr val="tx1"/>
              </a:solidFill>
              <a:latin typeface="Arial Narrow" panose="020B0606020202030204" pitchFamily="34" charset="0"/>
            </a:endParaRPr>
          </a:p>
        </p:txBody>
      </p:sp>
      <p:sp>
        <p:nvSpPr>
          <p:cNvPr id="23" name="Rectangle 22"/>
          <p:cNvSpPr/>
          <p:nvPr/>
        </p:nvSpPr>
        <p:spPr>
          <a:xfrm>
            <a:off x="326393" y="4214043"/>
            <a:ext cx="681598" cy="276999"/>
          </a:xfrm>
          <a:prstGeom prst="rect">
            <a:avLst/>
          </a:prstGeom>
          <a:solidFill>
            <a:schemeClr val="bg1"/>
          </a:solidFill>
        </p:spPr>
        <p:txBody>
          <a:bodyPr wrap="none">
            <a:spAutoFit/>
          </a:bodyPr>
          <a:lstStyle/>
          <a:p>
            <a:pPr algn="ctr"/>
            <a:r>
              <a:rPr lang="fr-FR" sz="1200" b="1" dirty="0" smtClean="0">
                <a:solidFill>
                  <a:schemeClr val="tx1"/>
                </a:solidFill>
                <a:latin typeface="Arial Narrow" panose="020B0606020202030204" pitchFamily="34" charset="0"/>
              </a:rPr>
              <a:t>QCF-QR</a:t>
            </a:r>
            <a:endParaRPr lang="fr-FR" sz="1200" b="1" dirty="0">
              <a:solidFill>
                <a:schemeClr val="tx1"/>
              </a:solidFill>
              <a:latin typeface="Arial Narrow" panose="020B0606020202030204" pitchFamily="34" charset="0"/>
            </a:endParaRPr>
          </a:p>
        </p:txBody>
      </p:sp>
      <p:sp>
        <p:nvSpPr>
          <p:cNvPr id="24" name="Rectangle 23"/>
          <p:cNvSpPr/>
          <p:nvPr/>
        </p:nvSpPr>
        <p:spPr>
          <a:xfrm>
            <a:off x="2987824" y="4067416"/>
            <a:ext cx="1760602" cy="646331"/>
          </a:xfrm>
          <a:prstGeom prst="rect">
            <a:avLst/>
          </a:prstGeom>
          <a:solidFill>
            <a:schemeClr val="bg1"/>
          </a:solidFill>
        </p:spPr>
        <p:txBody>
          <a:bodyPr wrap="square">
            <a:spAutoFit/>
          </a:bodyPr>
          <a:lstStyle/>
          <a:p>
            <a:pPr algn="ctr"/>
            <a:r>
              <a:rPr lang="fr-FR" sz="1200" b="1" dirty="0" smtClean="0">
                <a:solidFill>
                  <a:schemeClr val="tx1"/>
                </a:solidFill>
                <a:latin typeface="Arial Narrow" panose="020B0606020202030204" pitchFamily="34" charset="0"/>
              </a:rPr>
              <a:t>Proposition,</a:t>
            </a:r>
          </a:p>
          <a:p>
            <a:pPr algn="ctr"/>
            <a:r>
              <a:rPr lang="fr-FR" sz="1200" b="1" dirty="0" smtClean="0">
                <a:solidFill>
                  <a:schemeClr val="tx1"/>
                </a:solidFill>
                <a:latin typeface="Arial Narrow" panose="020B0606020202030204" pitchFamily="34" charset="0"/>
              </a:rPr>
              <a:t>Information </a:t>
            </a:r>
            <a:r>
              <a:rPr lang="fr-FR" sz="1200" b="1" dirty="0">
                <a:solidFill>
                  <a:schemeClr val="tx1"/>
                </a:solidFill>
                <a:latin typeface="Arial Narrow" panose="020B0606020202030204" pitchFamily="34" charset="0"/>
              </a:rPr>
              <a:t>précontractuelle</a:t>
            </a:r>
          </a:p>
        </p:txBody>
      </p:sp>
      <p:sp>
        <p:nvSpPr>
          <p:cNvPr id="25" name="Rectangle 24"/>
          <p:cNvSpPr/>
          <p:nvPr/>
        </p:nvSpPr>
        <p:spPr>
          <a:xfrm>
            <a:off x="4860032" y="4145407"/>
            <a:ext cx="1394360" cy="3966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solidFill>
                <a:latin typeface="Arial Narrow" panose="020B0606020202030204" pitchFamily="34" charset="0"/>
              </a:rPr>
              <a:t>Edition de la Synthèse épargne</a:t>
            </a:r>
          </a:p>
        </p:txBody>
      </p:sp>
      <p:sp>
        <p:nvSpPr>
          <p:cNvPr id="26" name="Rectangle 25"/>
          <p:cNvSpPr/>
          <p:nvPr/>
        </p:nvSpPr>
        <p:spPr>
          <a:xfrm>
            <a:off x="6516216" y="4145403"/>
            <a:ext cx="1276299" cy="704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solidFill>
                <a:latin typeface="Arial Narrow" panose="020B0606020202030204" pitchFamily="34" charset="0"/>
              </a:rPr>
              <a:t>Récupération de la Synthèse épargne</a:t>
            </a:r>
          </a:p>
          <a:p>
            <a:pPr algn="ctr"/>
            <a:endParaRPr lang="fr-FR" sz="1200" b="1" dirty="0">
              <a:solidFill>
                <a:schemeClr val="tx1"/>
              </a:solidFill>
              <a:latin typeface="Arial Narrow" panose="020B0606020202030204" pitchFamily="34" charset="0"/>
            </a:endParaRPr>
          </a:p>
        </p:txBody>
      </p:sp>
      <p:sp>
        <p:nvSpPr>
          <p:cNvPr id="28" name="Rectangle 27"/>
          <p:cNvSpPr/>
          <p:nvPr/>
        </p:nvSpPr>
        <p:spPr>
          <a:xfrm>
            <a:off x="3062426" y="2157824"/>
            <a:ext cx="1770691" cy="1754326"/>
          </a:xfrm>
          <a:prstGeom prst="rect">
            <a:avLst/>
          </a:prstGeom>
          <a:solidFill>
            <a:schemeClr val="bg1"/>
          </a:solidFill>
        </p:spPr>
        <p:txBody>
          <a:bodyPr wrap="square">
            <a:spAutoFit/>
          </a:bodyPr>
          <a:lstStyle/>
          <a:p>
            <a:r>
              <a:rPr lang="fr-FR" sz="1200" dirty="0" smtClean="0">
                <a:solidFill>
                  <a:schemeClr val="tx1"/>
                </a:solidFill>
                <a:latin typeface="Arial Narrow" panose="020B0606020202030204" pitchFamily="34" charset="0"/>
              </a:rPr>
              <a:t>Après d’éventuels aménagements de la proposition :</a:t>
            </a:r>
          </a:p>
          <a:p>
            <a:pPr marL="171450" indent="-171450">
              <a:buFont typeface="Arial" panose="020B0604020202020204" pitchFamily="34" charset="0"/>
              <a:buChar char="•"/>
            </a:pPr>
            <a:r>
              <a:rPr lang="fr-FR" sz="1200" dirty="0" smtClean="0">
                <a:solidFill>
                  <a:schemeClr val="tx1"/>
                </a:solidFill>
                <a:latin typeface="Arial Narrow" panose="020B0606020202030204" pitchFamily="34" charset="0"/>
              </a:rPr>
              <a:t>Communication </a:t>
            </a:r>
            <a:r>
              <a:rPr lang="fr-FR" sz="1200" dirty="0">
                <a:solidFill>
                  <a:schemeClr val="tx1"/>
                </a:solidFill>
                <a:latin typeface="Arial Narrow" panose="020B0606020202030204" pitchFamily="34" charset="0"/>
              </a:rPr>
              <a:t>du lien d’accès </a:t>
            </a:r>
            <a:r>
              <a:rPr lang="fr-FR" sz="1200" dirty="0" smtClean="0">
                <a:solidFill>
                  <a:schemeClr val="tx1"/>
                </a:solidFill>
                <a:latin typeface="Arial Narrow" panose="020B0606020202030204" pitchFamily="34" charset="0"/>
              </a:rPr>
              <a:t>aux DIC/DICI</a:t>
            </a:r>
          </a:p>
          <a:p>
            <a:pPr marL="171450" indent="-171450">
              <a:buFont typeface="Arial" panose="020B0604020202020204" pitchFamily="34" charset="0"/>
              <a:buChar char="•"/>
            </a:pPr>
            <a:endParaRPr lang="fr-FR" sz="1200" dirty="0">
              <a:solidFill>
                <a:schemeClr val="tx1"/>
              </a:solidFill>
              <a:latin typeface="Arial Narrow" panose="020B0606020202030204" pitchFamily="34" charset="0"/>
            </a:endParaRPr>
          </a:p>
          <a:p>
            <a:pPr marL="171450" indent="-171450">
              <a:buFont typeface="Arial" panose="020B0604020202020204" pitchFamily="34" charset="0"/>
              <a:buChar char="•"/>
            </a:pPr>
            <a:endParaRPr lang="fr-FR" sz="1200" dirty="0" smtClean="0">
              <a:solidFill>
                <a:schemeClr val="tx1"/>
              </a:solidFill>
              <a:latin typeface="Arial Narrow" panose="020B0606020202030204" pitchFamily="34" charset="0"/>
            </a:endParaRPr>
          </a:p>
          <a:p>
            <a:pPr marL="171450" indent="-171450">
              <a:buFont typeface="Arial" panose="020B0604020202020204" pitchFamily="34" charset="0"/>
              <a:buChar char="•"/>
            </a:pPr>
            <a:r>
              <a:rPr lang="fr-FR" sz="1200" dirty="0" smtClean="0">
                <a:solidFill>
                  <a:schemeClr val="tx1"/>
                </a:solidFill>
                <a:latin typeface="Arial Narrow" panose="020B0606020202030204" pitchFamily="34" charset="0"/>
              </a:rPr>
              <a:t>Communication des frais (si OPC en direct)</a:t>
            </a:r>
            <a:endParaRPr lang="fr-FR" sz="1200" dirty="0">
              <a:solidFill>
                <a:schemeClr val="tx1"/>
              </a:solidFill>
              <a:latin typeface="Arial Narrow" panose="020B0606020202030204" pitchFamily="34" charset="0"/>
            </a:endParaRPr>
          </a:p>
        </p:txBody>
      </p:sp>
      <p:sp>
        <p:nvSpPr>
          <p:cNvPr id="29" name="Rectangle 28"/>
          <p:cNvSpPr/>
          <p:nvPr/>
        </p:nvSpPr>
        <p:spPr>
          <a:xfrm>
            <a:off x="4860032" y="1971465"/>
            <a:ext cx="1493565" cy="1938992"/>
          </a:xfrm>
          <a:prstGeom prst="rect">
            <a:avLst/>
          </a:prstGeom>
          <a:solidFill>
            <a:schemeClr val="bg1"/>
          </a:solidFill>
        </p:spPr>
        <p:txBody>
          <a:bodyPr wrap="square">
            <a:spAutoFit/>
          </a:bodyPr>
          <a:lstStyle/>
          <a:p>
            <a:r>
              <a:rPr lang="fr-FR" sz="1200" dirty="0" smtClean="0">
                <a:solidFill>
                  <a:schemeClr val="tx1"/>
                </a:solidFill>
                <a:latin typeface="Arial Narrow" panose="020B0606020202030204" pitchFamily="34" charset="0"/>
              </a:rPr>
              <a:t>Après accord du client :</a:t>
            </a:r>
          </a:p>
          <a:p>
            <a:pPr marL="171450" indent="-171450">
              <a:buFont typeface="Arial" panose="020B0604020202020204" pitchFamily="34" charset="0"/>
              <a:buChar char="•"/>
            </a:pPr>
            <a:r>
              <a:rPr lang="fr-FR" sz="1200" dirty="0" smtClean="0">
                <a:solidFill>
                  <a:schemeClr val="tx1"/>
                </a:solidFill>
                <a:latin typeface="Arial Narrow" panose="020B0606020202030204" pitchFamily="34" charset="0"/>
              </a:rPr>
              <a:t>Impression de la Synthèse LEA</a:t>
            </a:r>
          </a:p>
          <a:p>
            <a:pPr marL="171450" indent="-171450">
              <a:buFont typeface="Arial" panose="020B0604020202020204" pitchFamily="34" charset="0"/>
              <a:buChar char="•"/>
            </a:pPr>
            <a:r>
              <a:rPr lang="fr-FR" sz="1200" dirty="0">
                <a:solidFill>
                  <a:schemeClr val="tx1"/>
                </a:solidFill>
                <a:latin typeface="Arial Narrow" panose="020B0606020202030204" pitchFamily="34" charset="0"/>
              </a:rPr>
              <a:t>S</a:t>
            </a:r>
            <a:r>
              <a:rPr lang="fr-FR" sz="1200" dirty="0" smtClean="0">
                <a:solidFill>
                  <a:schemeClr val="tx1"/>
                </a:solidFill>
                <a:latin typeface="Arial Narrow" panose="020B0606020202030204" pitchFamily="34" charset="0"/>
              </a:rPr>
              <a:t>ignature du conseiller</a:t>
            </a:r>
          </a:p>
          <a:p>
            <a:pPr marL="171450" indent="-171450">
              <a:buFont typeface="Arial" panose="020B0604020202020204" pitchFamily="34" charset="0"/>
              <a:buChar char="•"/>
            </a:pPr>
            <a:r>
              <a:rPr lang="fr-FR" sz="1200" dirty="0" smtClean="0">
                <a:solidFill>
                  <a:schemeClr val="tx1"/>
                </a:solidFill>
                <a:latin typeface="Arial Narrow" panose="020B0606020202030204" pitchFamily="34" charset="0"/>
              </a:rPr>
              <a:t>Numérisation et envoi au client via la MSI</a:t>
            </a:r>
            <a:endParaRPr lang="fr-FR" sz="1200" dirty="0">
              <a:solidFill>
                <a:schemeClr val="tx1"/>
              </a:solidFill>
              <a:latin typeface="Arial Narrow" panose="020B0606020202030204" pitchFamily="34" charset="0"/>
            </a:endParaRPr>
          </a:p>
          <a:p>
            <a:pPr marL="171450" indent="-171450">
              <a:buFont typeface="Arial" panose="020B0604020202020204" pitchFamily="34" charset="0"/>
              <a:buChar char="•"/>
            </a:pPr>
            <a:r>
              <a:rPr lang="fr-FR" sz="1200" dirty="0" smtClean="0">
                <a:solidFill>
                  <a:schemeClr val="tx1"/>
                </a:solidFill>
                <a:latin typeface="Arial Narrow" panose="020B0606020202030204" pitchFamily="34" charset="0"/>
              </a:rPr>
              <a:t>Envoi de </a:t>
            </a:r>
            <a:r>
              <a:rPr lang="fr-FR" sz="1200" dirty="0">
                <a:solidFill>
                  <a:schemeClr val="tx1"/>
                </a:solidFill>
                <a:latin typeface="Arial Narrow" panose="020B0606020202030204" pitchFamily="34" charset="0"/>
              </a:rPr>
              <a:t>l’original par courrier</a:t>
            </a:r>
          </a:p>
        </p:txBody>
      </p:sp>
      <p:sp>
        <p:nvSpPr>
          <p:cNvPr id="161" name="Rectangle 160"/>
          <p:cNvSpPr/>
          <p:nvPr/>
        </p:nvSpPr>
        <p:spPr>
          <a:xfrm>
            <a:off x="3126950" y="3215597"/>
            <a:ext cx="1915524" cy="2852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smtClean="0">
                <a:solidFill>
                  <a:schemeClr val="tx1"/>
                </a:solidFill>
                <a:hlinkClick r:id="rId2"/>
              </a:rPr>
              <a:t>www.caisse-epargne.fr/documents-informations-cles-investisseur</a:t>
            </a:r>
            <a:endParaRPr lang="fr-FR" sz="800" dirty="0" smtClean="0">
              <a:solidFill>
                <a:schemeClr val="tx1"/>
              </a:solidFill>
            </a:endParaRPr>
          </a:p>
          <a:p>
            <a:endParaRPr lang="fr-FR" sz="800" dirty="0">
              <a:solidFill>
                <a:schemeClr val="tx1"/>
              </a:solidFill>
            </a:endParaRPr>
          </a:p>
        </p:txBody>
      </p:sp>
      <p:sp>
        <p:nvSpPr>
          <p:cNvPr id="2" name="Rectangle 1"/>
          <p:cNvSpPr/>
          <p:nvPr/>
        </p:nvSpPr>
        <p:spPr>
          <a:xfrm>
            <a:off x="753620" y="960394"/>
            <a:ext cx="7954066" cy="8912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fr-FR" sz="1200" dirty="0" smtClean="0">
                <a:solidFill>
                  <a:schemeClr val="tx2"/>
                </a:solidFill>
              </a:rPr>
              <a:t>Pendant l’entretien, j’envoie </a:t>
            </a:r>
            <a:r>
              <a:rPr lang="fr-FR" sz="1200" u="sng" dirty="0" smtClean="0">
                <a:solidFill>
                  <a:schemeClr val="tx2"/>
                </a:solidFill>
              </a:rPr>
              <a:t>a minima </a:t>
            </a:r>
            <a:r>
              <a:rPr lang="fr-FR" sz="1200" dirty="0" smtClean="0">
                <a:solidFill>
                  <a:schemeClr val="tx2"/>
                </a:solidFill>
              </a:rPr>
              <a:t>le </a:t>
            </a:r>
            <a:r>
              <a:rPr lang="fr-FR" sz="1200" b="1" dirty="0" smtClean="0">
                <a:solidFill>
                  <a:schemeClr val="tx2"/>
                </a:solidFill>
              </a:rPr>
              <a:t>lien d’accès aux DIC/DICI </a:t>
            </a:r>
            <a:r>
              <a:rPr lang="fr-FR" sz="1200" dirty="0" smtClean="0">
                <a:solidFill>
                  <a:schemeClr val="tx2"/>
                </a:solidFill>
              </a:rPr>
              <a:t>et la </a:t>
            </a:r>
            <a:r>
              <a:rPr lang="fr-FR" sz="1200" b="1" dirty="0" smtClean="0">
                <a:solidFill>
                  <a:schemeClr val="tx2"/>
                </a:solidFill>
              </a:rPr>
              <a:t>Synthèse épargne </a:t>
            </a:r>
            <a:r>
              <a:rPr lang="fr-FR" sz="1200" dirty="0" smtClean="0">
                <a:solidFill>
                  <a:schemeClr val="tx2"/>
                </a:solidFill>
              </a:rPr>
              <a:t>à mon client</a:t>
            </a:r>
          </a:p>
          <a:p>
            <a:pPr marL="171450" indent="-171450">
              <a:buFont typeface="Arial" panose="020B0604020202020204" pitchFamily="34" charset="0"/>
              <a:buChar char="•"/>
            </a:pPr>
            <a:r>
              <a:rPr lang="fr-FR" sz="1200" dirty="0" smtClean="0">
                <a:solidFill>
                  <a:schemeClr val="tx2"/>
                </a:solidFill>
              </a:rPr>
              <a:t>Toute aide visuelle facilitera sa compréhension : copie d’écran LEA, DICI spécifique, etc.</a:t>
            </a:r>
          </a:p>
          <a:p>
            <a:pPr marL="171450" indent="-171450">
              <a:buFont typeface="Arial" panose="020B0604020202020204" pitchFamily="34" charset="0"/>
              <a:buChar char="•"/>
            </a:pPr>
            <a:r>
              <a:rPr lang="fr-FR" sz="1200" dirty="0" smtClean="0">
                <a:solidFill>
                  <a:schemeClr val="tx2"/>
                </a:solidFill>
              </a:rPr>
              <a:t>Je privilégie la </a:t>
            </a:r>
            <a:r>
              <a:rPr lang="fr-FR" sz="1200" b="1" dirty="0" smtClean="0">
                <a:solidFill>
                  <a:schemeClr val="tx2"/>
                </a:solidFill>
              </a:rPr>
              <a:t>MSI</a:t>
            </a:r>
            <a:r>
              <a:rPr lang="fr-FR" sz="1200" dirty="0" smtClean="0">
                <a:solidFill>
                  <a:schemeClr val="tx2"/>
                </a:solidFill>
              </a:rPr>
              <a:t> (Messagerie Sécurisée Internet) pour les échanges, mais le client peut utiliser son e-mail personnel s’il n’a pas accès à DEI</a:t>
            </a:r>
            <a:endParaRPr lang="fr-FR" sz="1200" dirty="0">
              <a:solidFill>
                <a:schemeClr val="tx2"/>
              </a:solidFill>
            </a:endParaRPr>
          </a:p>
        </p:txBody>
      </p:sp>
      <p:grpSp>
        <p:nvGrpSpPr>
          <p:cNvPr id="162" name="Groupe 161"/>
          <p:cNvGrpSpPr/>
          <p:nvPr/>
        </p:nvGrpSpPr>
        <p:grpSpPr>
          <a:xfrm>
            <a:off x="390590" y="699542"/>
            <a:ext cx="329067" cy="329130"/>
            <a:chOff x="542925" y="1350963"/>
            <a:chExt cx="466725" cy="454024"/>
          </a:xfrm>
        </p:grpSpPr>
        <p:grpSp>
          <p:nvGrpSpPr>
            <p:cNvPr id="163" name="Groupe 162"/>
            <p:cNvGrpSpPr/>
            <p:nvPr/>
          </p:nvGrpSpPr>
          <p:grpSpPr>
            <a:xfrm>
              <a:off x="598488" y="1350963"/>
              <a:ext cx="411162" cy="454024"/>
              <a:chOff x="598488" y="1350963"/>
              <a:chExt cx="411162" cy="454024"/>
            </a:xfrm>
          </p:grpSpPr>
          <p:sp>
            <p:nvSpPr>
              <p:cNvPr id="168" name="Line 24"/>
              <p:cNvSpPr>
                <a:spLocks noChangeShapeType="1"/>
              </p:cNvSpPr>
              <p:nvPr/>
            </p:nvSpPr>
            <p:spPr bwMode="auto">
              <a:xfrm flipH="1">
                <a:off x="969963" y="1393825"/>
                <a:ext cx="33338" cy="22225"/>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9" name="Line 25"/>
              <p:cNvSpPr>
                <a:spLocks noChangeShapeType="1"/>
              </p:cNvSpPr>
              <p:nvPr/>
            </p:nvSpPr>
            <p:spPr bwMode="auto">
              <a:xfrm flipH="1">
                <a:off x="938213" y="1350963"/>
                <a:ext cx="14288" cy="28575"/>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0" name="Line 26"/>
              <p:cNvSpPr>
                <a:spLocks noChangeShapeType="1"/>
              </p:cNvSpPr>
              <p:nvPr/>
            </p:nvSpPr>
            <p:spPr bwMode="auto">
              <a:xfrm flipH="1">
                <a:off x="987425" y="1462088"/>
                <a:ext cx="22225" cy="0"/>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1" name="Freeform 27"/>
              <p:cNvSpPr>
                <a:spLocks/>
              </p:cNvSpPr>
              <p:nvPr/>
            </p:nvSpPr>
            <p:spPr bwMode="auto">
              <a:xfrm>
                <a:off x="598488" y="1577975"/>
                <a:ext cx="215900" cy="227012"/>
              </a:xfrm>
              <a:custGeom>
                <a:avLst/>
                <a:gdLst>
                  <a:gd name="T0" fmla="*/ 122 w 122"/>
                  <a:gd name="T1" fmla="*/ 85 h 123"/>
                  <a:gd name="T2" fmla="*/ 108 w 122"/>
                  <a:gd name="T3" fmla="*/ 115 h 123"/>
                  <a:gd name="T4" fmla="*/ 93 w 122"/>
                  <a:gd name="T5" fmla="*/ 120 h 123"/>
                  <a:gd name="T6" fmla="*/ 8 w 122"/>
                  <a:gd name="T7" fmla="*/ 81 h 123"/>
                  <a:gd name="T8" fmla="*/ 3 w 122"/>
                  <a:gd name="T9" fmla="*/ 67 h 123"/>
                  <a:gd name="T10" fmla="*/ 33 w 122"/>
                  <a:gd name="T11" fmla="*/ 0 h 123"/>
                </a:gdLst>
                <a:ahLst/>
                <a:cxnLst>
                  <a:cxn ang="0">
                    <a:pos x="T0" y="T1"/>
                  </a:cxn>
                  <a:cxn ang="0">
                    <a:pos x="T2" y="T3"/>
                  </a:cxn>
                  <a:cxn ang="0">
                    <a:pos x="T4" y="T5"/>
                  </a:cxn>
                  <a:cxn ang="0">
                    <a:pos x="T6" y="T7"/>
                  </a:cxn>
                  <a:cxn ang="0">
                    <a:pos x="T8" y="T9"/>
                  </a:cxn>
                  <a:cxn ang="0">
                    <a:pos x="T10" y="T11"/>
                  </a:cxn>
                </a:cxnLst>
                <a:rect l="0" t="0" r="r" b="b"/>
                <a:pathLst>
                  <a:path w="122" h="123">
                    <a:moveTo>
                      <a:pt x="122" y="85"/>
                    </a:moveTo>
                    <a:cubicBezTo>
                      <a:pt x="108" y="115"/>
                      <a:pt x="108" y="115"/>
                      <a:pt x="108" y="115"/>
                    </a:cubicBezTo>
                    <a:cubicBezTo>
                      <a:pt x="105" y="120"/>
                      <a:pt x="99" y="123"/>
                      <a:pt x="93" y="120"/>
                    </a:cubicBezTo>
                    <a:cubicBezTo>
                      <a:pt x="8" y="81"/>
                      <a:pt x="8" y="81"/>
                      <a:pt x="8" y="81"/>
                    </a:cubicBezTo>
                    <a:cubicBezTo>
                      <a:pt x="3" y="79"/>
                      <a:pt x="0" y="72"/>
                      <a:pt x="3" y="67"/>
                    </a:cubicBezTo>
                    <a:cubicBezTo>
                      <a:pt x="33" y="0"/>
                      <a:pt x="33" y="0"/>
                      <a:pt x="33" y="0"/>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2" name="Freeform 28"/>
              <p:cNvSpPr>
                <a:spLocks/>
              </p:cNvSpPr>
              <p:nvPr/>
            </p:nvSpPr>
            <p:spPr bwMode="auto">
              <a:xfrm>
                <a:off x="688975" y="1355725"/>
                <a:ext cx="249238" cy="357187"/>
              </a:xfrm>
              <a:custGeom>
                <a:avLst/>
                <a:gdLst>
                  <a:gd name="T0" fmla="*/ 0 w 141"/>
                  <a:gd name="T1" fmla="*/ 84 h 193"/>
                  <a:gd name="T2" fmla="*/ 34 w 141"/>
                  <a:gd name="T3" fmla="*/ 8 h 193"/>
                  <a:gd name="T4" fmla="*/ 48 w 141"/>
                  <a:gd name="T5" fmla="*/ 3 h 193"/>
                  <a:gd name="T6" fmla="*/ 133 w 141"/>
                  <a:gd name="T7" fmla="*/ 42 h 193"/>
                  <a:gd name="T8" fmla="*/ 139 w 141"/>
                  <a:gd name="T9" fmla="*/ 56 h 193"/>
                  <a:gd name="T10" fmla="*/ 76 w 141"/>
                  <a:gd name="T11" fmla="*/ 193 h 193"/>
                </a:gdLst>
                <a:ahLst/>
                <a:cxnLst>
                  <a:cxn ang="0">
                    <a:pos x="T0" y="T1"/>
                  </a:cxn>
                  <a:cxn ang="0">
                    <a:pos x="T2" y="T3"/>
                  </a:cxn>
                  <a:cxn ang="0">
                    <a:pos x="T4" y="T5"/>
                  </a:cxn>
                  <a:cxn ang="0">
                    <a:pos x="T6" y="T7"/>
                  </a:cxn>
                  <a:cxn ang="0">
                    <a:pos x="T8" y="T9"/>
                  </a:cxn>
                  <a:cxn ang="0">
                    <a:pos x="T10" y="T11"/>
                  </a:cxn>
                </a:cxnLst>
                <a:rect l="0" t="0" r="r" b="b"/>
                <a:pathLst>
                  <a:path w="141" h="193">
                    <a:moveTo>
                      <a:pt x="0" y="84"/>
                    </a:moveTo>
                    <a:cubicBezTo>
                      <a:pt x="34" y="8"/>
                      <a:pt x="34" y="8"/>
                      <a:pt x="34" y="8"/>
                    </a:cubicBezTo>
                    <a:cubicBezTo>
                      <a:pt x="36" y="3"/>
                      <a:pt x="43" y="0"/>
                      <a:pt x="48" y="3"/>
                    </a:cubicBezTo>
                    <a:cubicBezTo>
                      <a:pt x="133" y="42"/>
                      <a:pt x="133" y="42"/>
                      <a:pt x="133" y="42"/>
                    </a:cubicBezTo>
                    <a:cubicBezTo>
                      <a:pt x="139" y="44"/>
                      <a:pt x="141" y="51"/>
                      <a:pt x="139" y="56"/>
                    </a:cubicBezTo>
                    <a:cubicBezTo>
                      <a:pt x="76" y="193"/>
                      <a:pt x="76" y="193"/>
                      <a:pt x="76" y="193"/>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3" name="Line 29"/>
              <p:cNvSpPr>
                <a:spLocks noChangeShapeType="1"/>
              </p:cNvSpPr>
              <p:nvPr/>
            </p:nvSpPr>
            <p:spPr bwMode="auto">
              <a:xfrm>
                <a:off x="828675" y="1411288"/>
                <a:ext cx="30163" cy="12700"/>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4" name="Line 30"/>
              <p:cNvSpPr>
                <a:spLocks noChangeShapeType="1"/>
              </p:cNvSpPr>
              <p:nvPr/>
            </p:nvSpPr>
            <p:spPr bwMode="auto">
              <a:xfrm flipH="1" flipV="1">
                <a:off x="809625" y="1401763"/>
                <a:ext cx="6350" cy="1587"/>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5" name="Line 31"/>
              <p:cNvSpPr>
                <a:spLocks noChangeShapeType="1"/>
              </p:cNvSpPr>
              <p:nvPr/>
            </p:nvSpPr>
            <p:spPr bwMode="auto">
              <a:xfrm>
                <a:off x="741363" y="1387475"/>
                <a:ext cx="163513" cy="79375"/>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6" name="Line 32"/>
              <p:cNvSpPr>
                <a:spLocks noChangeShapeType="1"/>
              </p:cNvSpPr>
              <p:nvPr/>
            </p:nvSpPr>
            <p:spPr bwMode="auto">
              <a:xfrm flipH="1" flipV="1">
                <a:off x="641350" y="1673225"/>
                <a:ext cx="161925" cy="80962"/>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7" name="Freeform 33"/>
              <p:cNvSpPr>
                <a:spLocks/>
              </p:cNvSpPr>
              <p:nvPr/>
            </p:nvSpPr>
            <p:spPr bwMode="auto">
              <a:xfrm>
                <a:off x="679450" y="1716088"/>
                <a:ext cx="36513" cy="38100"/>
              </a:xfrm>
              <a:custGeom>
                <a:avLst/>
                <a:gdLst>
                  <a:gd name="T0" fmla="*/ 18 w 20"/>
                  <a:gd name="T1" fmla="*/ 14 h 20"/>
                  <a:gd name="T2" fmla="*/ 7 w 20"/>
                  <a:gd name="T3" fmla="*/ 18 h 20"/>
                  <a:gd name="T4" fmla="*/ 2 w 20"/>
                  <a:gd name="T5" fmla="*/ 6 h 20"/>
                  <a:gd name="T6" fmla="*/ 14 w 20"/>
                  <a:gd name="T7" fmla="*/ 2 h 20"/>
                  <a:gd name="T8" fmla="*/ 18 w 20"/>
                  <a:gd name="T9" fmla="*/ 14 h 20"/>
                </a:gdLst>
                <a:ahLst/>
                <a:cxnLst>
                  <a:cxn ang="0">
                    <a:pos x="T0" y="T1"/>
                  </a:cxn>
                  <a:cxn ang="0">
                    <a:pos x="T2" y="T3"/>
                  </a:cxn>
                  <a:cxn ang="0">
                    <a:pos x="T4" y="T5"/>
                  </a:cxn>
                  <a:cxn ang="0">
                    <a:pos x="T6" y="T7"/>
                  </a:cxn>
                  <a:cxn ang="0">
                    <a:pos x="T8" y="T9"/>
                  </a:cxn>
                </a:cxnLst>
                <a:rect l="0" t="0" r="r" b="b"/>
                <a:pathLst>
                  <a:path w="20" h="20">
                    <a:moveTo>
                      <a:pt x="18" y="14"/>
                    </a:moveTo>
                    <a:cubicBezTo>
                      <a:pt x="16" y="18"/>
                      <a:pt x="11" y="20"/>
                      <a:pt x="7" y="18"/>
                    </a:cubicBezTo>
                    <a:cubicBezTo>
                      <a:pt x="2" y="16"/>
                      <a:pt x="0" y="11"/>
                      <a:pt x="2" y="6"/>
                    </a:cubicBezTo>
                    <a:cubicBezTo>
                      <a:pt x="4" y="2"/>
                      <a:pt x="10" y="0"/>
                      <a:pt x="14" y="2"/>
                    </a:cubicBezTo>
                    <a:cubicBezTo>
                      <a:pt x="18" y="4"/>
                      <a:pt x="20" y="9"/>
                      <a:pt x="18" y="14"/>
                    </a:cubicBezTo>
                    <a:close/>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8" name="Line 34"/>
              <p:cNvSpPr>
                <a:spLocks noChangeShapeType="1"/>
              </p:cNvSpPr>
              <p:nvPr/>
            </p:nvSpPr>
            <p:spPr bwMode="auto">
              <a:xfrm flipH="1">
                <a:off x="665163" y="1514475"/>
                <a:ext cx="196850" cy="106362"/>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9" name="Line 35"/>
              <p:cNvSpPr>
                <a:spLocks noChangeShapeType="1"/>
              </p:cNvSpPr>
              <p:nvPr/>
            </p:nvSpPr>
            <p:spPr bwMode="auto">
              <a:xfrm flipH="1">
                <a:off x="706438" y="1593850"/>
                <a:ext cx="69850" cy="38100"/>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0" name="Line 36"/>
              <p:cNvSpPr>
                <a:spLocks noChangeShapeType="1"/>
              </p:cNvSpPr>
              <p:nvPr/>
            </p:nvSpPr>
            <p:spPr bwMode="auto">
              <a:xfrm flipH="1">
                <a:off x="803275" y="1568450"/>
                <a:ext cx="22225" cy="11112"/>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grpSp>
        <p:grpSp>
          <p:nvGrpSpPr>
            <p:cNvPr id="164" name="Groupe 163"/>
            <p:cNvGrpSpPr/>
            <p:nvPr/>
          </p:nvGrpSpPr>
          <p:grpSpPr>
            <a:xfrm>
              <a:off x="542925" y="1504950"/>
              <a:ext cx="206376" cy="244475"/>
              <a:chOff x="542925" y="1504950"/>
              <a:chExt cx="206376" cy="244475"/>
            </a:xfrm>
          </p:grpSpPr>
          <p:sp>
            <p:nvSpPr>
              <p:cNvPr id="165" name="Freeform 37"/>
              <p:cNvSpPr>
                <a:spLocks/>
              </p:cNvSpPr>
              <p:nvPr/>
            </p:nvSpPr>
            <p:spPr bwMode="auto">
              <a:xfrm>
                <a:off x="573088" y="1504950"/>
                <a:ext cx="176213" cy="139700"/>
              </a:xfrm>
              <a:custGeom>
                <a:avLst/>
                <a:gdLst>
                  <a:gd name="T0" fmla="*/ 0 w 99"/>
                  <a:gd name="T1" fmla="*/ 75 h 75"/>
                  <a:gd name="T2" fmla="*/ 23 w 99"/>
                  <a:gd name="T3" fmla="*/ 20 h 75"/>
                  <a:gd name="T4" fmla="*/ 59 w 99"/>
                  <a:gd name="T5" fmla="*/ 0 h 75"/>
                  <a:gd name="T6" fmla="*/ 99 w 99"/>
                  <a:gd name="T7" fmla="*/ 22 h 75"/>
                  <a:gd name="T8" fmla="*/ 45 w 99"/>
                  <a:gd name="T9" fmla="*/ 29 h 75"/>
                </a:gdLst>
                <a:ahLst/>
                <a:cxnLst>
                  <a:cxn ang="0">
                    <a:pos x="T0" y="T1"/>
                  </a:cxn>
                  <a:cxn ang="0">
                    <a:pos x="T2" y="T3"/>
                  </a:cxn>
                  <a:cxn ang="0">
                    <a:pos x="T4" y="T5"/>
                  </a:cxn>
                  <a:cxn ang="0">
                    <a:pos x="T6" y="T7"/>
                  </a:cxn>
                  <a:cxn ang="0">
                    <a:pos x="T8" y="T9"/>
                  </a:cxn>
                </a:cxnLst>
                <a:rect l="0" t="0" r="r" b="b"/>
                <a:pathLst>
                  <a:path w="99" h="75">
                    <a:moveTo>
                      <a:pt x="0" y="75"/>
                    </a:moveTo>
                    <a:cubicBezTo>
                      <a:pt x="23" y="20"/>
                      <a:pt x="23" y="20"/>
                      <a:pt x="23" y="20"/>
                    </a:cubicBezTo>
                    <a:cubicBezTo>
                      <a:pt x="59" y="0"/>
                      <a:pt x="59" y="0"/>
                      <a:pt x="59" y="0"/>
                    </a:cubicBezTo>
                    <a:cubicBezTo>
                      <a:pt x="99" y="22"/>
                      <a:pt x="99" y="22"/>
                      <a:pt x="99" y="22"/>
                    </a:cubicBezTo>
                    <a:cubicBezTo>
                      <a:pt x="99" y="22"/>
                      <a:pt x="85" y="48"/>
                      <a:pt x="45" y="29"/>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6" name="Line 38"/>
              <p:cNvSpPr>
                <a:spLocks noChangeShapeType="1"/>
              </p:cNvSpPr>
              <p:nvPr/>
            </p:nvSpPr>
            <p:spPr bwMode="auto">
              <a:xfrm flipH="1">
                <a:off x="549275" y="1624013"/>
                <a:ext cx="31750" cy="0"/>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7" name="Line 39"/>
              <p:cNvSpPr>
                <a:spLocks noChangeShapeType="1"/>
              </p:cNvSpPr>
              <p:nvPr/>
            </p:nvSpPr>
            <p:spPr bwMode="auto">
              <a:xfrm flipH="1" flipV="1">
                <a:off x="542925" y="1747838"/>
                <a:ext cx="82550" cy="1587"/>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grpSp>
      </p:grpSp>
      <p:grpSp>
        <p:nvGrpSpPr>
          <p:cNvPr id="181" name="Groupe 180"/>
          <p:cNvGrpSpPr/>
          <p:nvPr/>
        </p:nvGrpSpPr>
        <p:grpSpPr>
          <a:xfrm>
            <a:off x="303224" y="1255320"/>
            <a:ext cx="405302" cy="304412"/>
            <a:chOff x="3206750" y="1935163"/>
            <a:chExt cx="671513" cy="490537"/>
          </a:xfrm>
        </p:grpSpPr>
        <p:sp>
          <p:nvSpPr>
            <p:cNvPr id="182" name="Freeform 5"/>
            <p:cNvSpPr>
              <a:spLocks/>
            </p:cNvSpPr>
            <p:nvPr/>
          </p:nvSpPr>
          <p:spPr bwMode="auto">
            <a:xfrm>
              <a:off x="3313113" y="1935163"/>
              <a:ext cx="455613" cy="325437"/>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3" name="Freeform 6"/>
            <p:cNvSpPr>
              <a:spLocks/>
            </p:cNvSpPr>
            <p:nvPr/>
          </p:nvSpPr>
          <p:spPr bwMode="auto">
            <a:xfrm>
              <a:off x="3206750" y="2260600"/>
              <a:ext cx="671513" cy="146050"/>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4" name="Freeform 7"/>
            <p:cNvSpPr>
              <a:spLocks/>
            </p:cNvSpPr>
            <p:nvPr/>
          </p:nvSpPr>
          <p:spPr bwMode="auto">
            <a:xfrm>
              <a:off x="3213100" y="2413000"/>
              <a:ext cx="661988" cy="12700"/>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5" name="Line 8"/>
            <p:cNvSpPr>
              <a:spLocks noChangeShapeType="1"/>
            </p:cNvSpPr>
            <p:nvPr/>
          </p:nvSpPr>
          <p:spPr bwMode="auto">
            <a:xfrm>
              <a:off x="3313113" y="2236788"/>
              <a:ext cx="427038" cy="0"/>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6" name="Line 9"/>
            <p:cNvSpPr>
              <a:spLocks noChangeShapeType="1"/>
            </p:cNvSpPr>
            <p:nvPr/>
          </p:nvSpPr>
          <p:spPr bwMode="auto">
            <a:xfrm>
              <a:off x="3313113" y="1963738"/>
              <a:ext cx="452438" cy="0"/>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7" name="Line 10"/>
            <p:cNvSpPr>
              <a:spLocks noChangeShapeType="1"/>
            </p:cNvSpPr>
            <p:nvPr/>
          </p:nvSpPr>
          <p:spPr bwMode="auto">
            <a:xfrm>
              <a:off x="3529013" y="1947863"/>
              <a:ext cx="6350" cy="0"/>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8" name="Freeform 11"/>
            <p:cNvSpPr>
              <a:spLocks/>
            </p:cNvSpPr>
            <p:nvPr/>
          </p:nvSpPr>
          <p:spPr bwMode="auto">
            <a:xfrm>
              <a:off x="3294063" y="2279650"/>
              <a:ext cx="493713" cy="65087"/>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952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9" name="Line 12"/>
            <p:cNvSpPr>
              <a:spLocks noChangeShapeType="1"/>
            </p:cNvSpPr>
            <p:nvPr/>
          </p:nvSpPr>
          <p:spPr bwMode="auto">
            <a:xfrm flipH="1">
              <a:off x="3448050" y="2344738"/>
              <a:ext cx="17463" cy="58737"/>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0" name="Line 13"/>
            <p:cNvSpPr>
              <a:spLocks noChangeShapeType="1"/>
            </p:cNvSpPr>
            <p:nvPr/>
          </p:nvSpPr>
          <p:spPr bwMode="auto">
            <a:xfrm>
              <a:off x="3616325" y="2344738"/>
              <a:ext cx="19050" cy="58737"/>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1" name="Line 14"/>
            <p:cNvSpPr>
              <a:spLocks noChangeShapeType="1"/>
            </p:cNvSpPr>
            <p:nvPr/>
          </p:nvSpPr>
          <p:spPr bwMode="auto">
            <a:xfrm flipH="1">
              <a:off x="3519488" y="1997075"/>
              <a:ext cx="158750" cy="207962"/>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2" name="Line 15"/>
            <p:cNvSpPr>
              <a:spLocks noChangeShapeType="1"/>
            </p:cNvSpPr>
            <p:nvPr/>
          </p:nvSpPr>
          <p:spPr bwMode="auto">
            <a:xfrm flipH="1">
              <a:off x="3568700" y="2124075"/>
              <a:ext cx="53975" cy="71437"/>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3" name="Line 16"/>
            <p:cNvSpPr>
              <a:spLocks noChangeShapeType="1"/>
            </p:cNvSpPr>
            <p:nvPr/>
          </p:nvSpPr>
          <p:spPr bwMode="auto">
            <a:xfrm flipH="1">
              <a:off x="3646488" y="2071688"/>
              <a:ext cx="15875" cy="22225"/>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4" name="Line 17"/>
            <p:cNvSpPr>
              <a:spLocks noChangeShapeType="1"/>
            </p:cNvSpPr>
            <p:nvPr/>
          </p:nvSpPr>
          <p:spPr bwMode="auto">
            <a:xfrm>
              <a:off x="3875088" y="2392363"/>
              <a:ext cx="0" cy="23812"/>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5" name="Line 18"/>
            <p:cNvSpPr>
              <a:spLocks noChangeShapeType="1"/>
            </p:cNvSpPr>
            <p:nvPr/>
          </p:nvSpPr>
          <p:spPr bwMode="auto">
            <a:xfrm>
              <a:off x="3213100" y="2392363"/>
              <a:ext cx="0" cy="20637"/>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6" name="Line 19"/>
            <p:cNvSpPr>
              <a:spLocks noChangeShapeType="1"/>
            </p:cNvSpPr>
            <p:nvPr/>
          </p:nvSpPr>
          <p:spPr bwMode="auto">
            <a:xfrm flipH="1">
              <a:off x="3419475" y="2320925"/>
              <a:ext cx="352425" cy="0"/>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7" name="Line 20"/>
            <p:cNvSpPr>
              <a:spLocks noChangeShapeType="1"/>
            </p:cNvSpPr>
            <p:nvPr/>
          </p:nvSpPr>
          <p:spPr bwMode="auto">
            <a:xfrm>
              <a:off x="3359150" y="2301875"/>
              <a:ext cx="193675" cy="0"/>
            </a:xfrm>
            <a:prstGeom prst="line">
              <a:avLst/>
            </a:prstGeom>
            <a:noFill/>
            <a:ln w="952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grpSp>
      <p:sp>
        <p:nvSpPr>
          <p:cNvPr id="198" name="Rectangle 197"/>
          <p:cNvSpPr/>
          <p:nvPr/>
        </p:nvSpPr>
        <p:spPr>
          <a:xfrm>
            <a:off x="7823196" y="4189671"/>
            <a:ext cx="1373791" cy="4634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solidFill>
                <a:latin typeface="Arial Narrow" panose="020B0606020202030204" pitchFamily="34" charset="0"/>
              </a:rPr>
              <a:t>Passage des opérations dans  les outils agence </a:t>
            </a:r>
            <a:endParaRPr lang="fr-FR" sz="1200" b="1" dirty="0">
              <a:solidFill>
                <a:schemeClr val="tx1"/>
              </a:solidFill>
              <a:latin typeface="Arial Narrow" panose="020B0606020202030204" pitchFamily="34" charset="0"/>
            </a:endParaRPr>
          </a:p>
        </p:txBody>
      </p:sp>
      <p:sp>
        <p:nvSpPr>
          <p:cNvPr id="199" name="Oval 21">
            <a:extLst>
              <a:ext uri="{FF2B5EF4-FFF2-40B4-BE49-F238E27FC236}">
                <a16:creationId xmlns:a16="http://schemas.microsoft.com/office/drawing/2014/main" id="{7B9E4116-647A-421C-B790-FC424E733AA0}"/>
              </a:ext>
            </a:extLst>
          </p:cNvPr>
          <p:cNvSpPr/>
          <p:nvPr/>
        </p:nvSpPr>
        <p:spPr>
          <a:xfrm>
            <a:off x="7092280" y="3891867"/>
            <a:ext cx="216000" cy="216000"/>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18" name="Rectangle 17"/>
          <p:cNvSpPr/>
          <p:nvPr/>
        </p:nvSpPr>
        <p:spPr>
          <a:xfrm>
            <a:off x="1140342" y="3852819"/>
            <a:ext cx="191321" cy="2966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Parenthèse ouvrante 13"/>
          <p:cNvSpPr/>
          <p:nvPr/>
        </p:nvSpPr>
        <p:spPr>
          <a:xfrm>
            <a:off x="1259632" y="3859668"/>
            <a:ext cx="74033" cy="285526"/>
          </a:xfrm>
          <a:prstGeom prst="leftBracket">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01" name="Rectangle 200"/>
          <p:cNvSpPr/>
          <p:nvPr/>
        </p:nvSpPr>
        <p:spPr>
          <a:xfrm>
            <a:off x="7792515" y="3840335"/>
            <a:ext cx="191321" cy="2966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Parenthèse fermante 14"/>
          <p:cNvSpPr/>
          <p:nvPr/>
        </p:nvSpPr>
        <p:spPr>
          <a:xfrm>
            <a:off x="7855657" y="3859668"/>
            <a:ext cx="65036" cy="285526"/>
          </a:xfrm>
          <a:prstGeom prst="rightBracket">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27" name="Image 26"/>
          <p:cNvPicPr>
            <a:picLocks noChangeAspect="1"/>
          </p:cNvPicPr>
          <p:nvPr/>
        </p:nvPicPr>
        <p:blipFill>
          <a:blip r:embed="rId3"/>
          <a:stretch>
            <a:fillRect/>
          </a:stretch>
        </p:blipFill>
        <p:spPr>
          <a:xfrm>
            <a:off x="8064757" y="1642199"/>
            <a:ext cx="791398" cy="238090"/>
          </a:xfrm>
          <a:prstGeom prst="rect">
            <a:avLst/>
          </a:prstGeom>
        </p:spPr>
      </p:pic>
    </p:spTree>
    <p:extLst>
      <p:ext uri="{BB962C8B-B14F-4D97-AF65-F5344CB8AC3E}">
        <p14:creationId xmlns:p14="http://schemas.microsoft.com/office/powerpoint/2010/main" val="12461743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descr="Une image contenant dessin&#10;&#10;Description générée automatiquement">
            <a:extLst>
              <a:ext uri="{FF2B5EF4-FFF2-40B4-BE49-F238E27FC236}">
                <a16:creationId xmlns:a16="http://schemas.microsoft.com/office/drawing/2014/main" id="{A9BEE441-3D0A-497A-A52E-A19A2D199405}"/>
              </a:ext>
            </a:extLst>
          </p:cNvPr>
          <p:cNvPicPr>
            <a:picLocks noChangeAspect="1"/>
          </p:cNvPicPr>
          <p:nvPr/>
        </p:nvPicPr>
        <p:blipFill>
          <a:blip r:embed="rId3"/>
          <a:stretch>
            <a:fillRect/>
          </a:stretch>
        </p:blipFill>
        <p:spPr>
          <a:xfrm>
            <a:off x="163098" y="597661"/>
            <a:ext cx="280120" cy="280120"/>
          </a:xfrm>
          <a:prstGeom prst="rect">
            <a:avLst/>
          </a:prstGeom>
        </p:spPr>
      </p:pic>
      <p:sp>
        <p:nvSpPr>
          <p:cNvPr id="13" name="Espace réservé du texte 12">
            <a:extLst>
              <a:ext uri="{FF2B5EF4-FFF2-40B4-BE49-F238E27FC236}">
                <a16:creationId xmlns:a16="http://schemas.microsoft.com/office/drawing/2014/main" id="{708E8BD3-8F07-42BC-AC63-F3CFC59EEA04}"/>
              </a:ext>
            </a:extLst>
          </p:cNvPr>
          <p:cNvSpPr>
            <a:spLocks noGrp="1"/>
          </p:cNvSpPr>
          <p:nvPr>
            <p:ph type="body" sz="quarter" idx="22"/>
          </p:nvPr>
        </p:nvSpPr>
        <p:spPr>
          <a:xfrm>
            <a:off x="392762" y="597437"/>
            <a:ext cx="4098772" cy="3955391"/>
          </a:xfrm>
        </p:spPr>
        <p:txBody>
          <a:bodyPr vert="horz" anchor="t"/>
          <a:lstStyle/>
          <a:p>
            <a:r>
              <a:rPr lang="fr-FR" sz="700" b="0" dirty="0"/>
              <a:t>1. </a:t>
            </a:r>
            <a:r>
              <a:rPr lang="fr-FR" sz="700" b="0" cap="none" dirty="0"/>
              <a:t>Au préalable, </a:t>
            </a:r>
            <a:r>
              <a:rPr lang="fr-FR" sz="700" cap="none" dirty="0"/>
              <a:t>je vérifie si l’opération souhaitée peut être faite sur DEI et le propose en priorité à mon </a:t>
            </a:r>
            <a:r>
              <a:rPr lang="fr-FR" sz="700" cap="none" dirty="0" smtClean="0"/>
              <a:t>client; </a:t>
            </a:r>
            <a:r>
              <a:rPr lang="fr-FR" sz="700" cap="none" dirty="0" smtClean="0">
                <a:solidFill>
                  <a:srgbClr val="FF0000"/>
                </a:solidFill>
              </a:rPr>
              <a:t>Les opérations éligibles à DEI ne doivent pas être saisie en agence.</a:t>
            </a:r>
            <a:endParaRPr lang="fr-FR" sz="700" cap="none" dirty="0"/>
          </a:p>
          <a:p>
            <a:endParaRPr lang="fr-FR" sz="700" cap="none" dirty="0"/>
          </a:p>
          <a:p>
            <a:r>
              <a:rPr lang="fr-FR" sz="700" b="0" cap="none" dirty="0"/>
              <a:t>2. Si DEI non possible, </a:t>
            </a:r>
            <a:r>
              <a:rPr lang="fr-FR" sz="700" cap="none" dirty="0"/>
              <a:t>j’effectue le parcours conseil à distance et transmets la synthèse LEA au client par MSI (en priorité) ou par mail.</a:t>
            </a:r>
            <a:endParaRPr lang="fr-FR" sz="700" cap="none" dirty="0">
              <a:cs typeface="Calibri"/>
            </a:endParaRPr>
          </a:p>
          <a:p>
            <a:endParaRPr lang="fr-FR" sz="700" b="0" cap="none" dirty="0"/>
          </a:p>
          <a:p>
            <a:r>
              <a:rPr lang="fr-FR" sz="700" b="0" cap="none" dirty="0"/>
              <a:t>3. Selon l’équipement de mon client (cf schéma), l</a:t>
            </a:r>
            <a:r>
              <a:rPr lang="fr-FR" sz="700" cap="none" dirty="0"/>
              <a:t>e client me retourne la synthèse LEA signée</a:t>
            </a:r>
            <a:r>
              <a:rPr lang="fr-FR" sz="700" b="0" cap="none" dirty="0"/>
              <a:t> (priorité 1 ou 2) ou à défaut, une demande manuscrite signée* (priorité 3).</a:t>
            </a:r>
            <a:endParaRPr lang="fr-FR" sz="700" b="0" cap="none" dirty="0">
              <a:cs typeface="Calibri"/>
            </a:endParaRPr>
          </a:p>
          <a:p>
            <a:endParaRPr lang="fr-FR" sz="700" b="0" cap="none" dirty="0"/>
          </a:p>
          <a:p>
            <a:r>
              <a:rPr lang="fr-FR" sz="700" b="0" cap="none" dirty="0"/>
              <a:t>5. </a:t>
            </a:r>
            <a:r>
              <a:rPr lang="fr-FR" sz="700" cap="none" dirty="0"/>
              <a:t>Je saisis l’opération </a:t>
            </a:r>
            <a:r>
              <a:rPr lang="fr-FR" sz="700" b="0" cap="none" dirty="0"/>
              <a:t>dans Puma ou </a:t>
            </a:r>
            <a:r>
              <a:rPr lang="fr-FR" sz="700" b="0" cap="none" dirty="0" err="1"/>
              <a:t>MyAssur</a:t>
            </a:r>
            <a:r>
              <a:rPr lang="fr-FR" sz="700" b="0" cap="none" dirty="0"/>
              <a:t> selon la demande reçue</a:t>
            </a:r>
            <a:endParaRPr lang="fr-FR" sz="700" b="0" cap="none" dirty="0">
              <a:cs typeface="Calibri"/>
            </a:endParaRPr>
          </a:p>
          <a:p>
            <a:endParaRPr lang="fr-FR" sz="700" cap="none" dirty="0"/>
          </a:p>
          <a:p>
            <a:r>
              <a:rPr lang="fr-FR" sz="700" b="0" cap="none" dirty="0"/>
              <a:t>6. </a:t>
            </a:r>
            <a:r>
              <a:rPr lang="fr-FR" sz="700" cap="none" dirty="0"/>
              <a:t>Je transmets les documents contractuels par MSI ou mail au client </a:t>
            </a:r>
            <a:r>
              <a:rPr lang="fr-FR" sz="700" b="0" cap="none" dirty="0"/>
              <a:t>issus de Puma ou </a:t>
            </a:r>
            <a:r>
              <a:rPr lang="fr-FR" sz="700" b="0" cap="none" dirty="0" err="1"/>
              <a:t>MyAssur</a:t>
            </a:r>
            <a:endParaRPr lang="fr-FR" sz="700" b="0" cap="none" dirty="0"/>
          </a:p>
          <a:p>
            <a:endParaRPr lang="fr-FR" sz="700" b="0" cap="none" dirty="0"/>
          </a:p>
          <a:p>
            <a:r>
              <a:rPr lang="fr-FR" sz="700" b="0" cap="none" dirty="0"/>
              <a:t>7. Selon l’équipement de mon client (cf schéma), </a:t>
            </a:r>
            <a:r>
              <a:rPr lang="fr-FR" sz="700" cap="none" dirty="0"/>
              <a:t>ce dernier me renvoie les documents contractuels signés </a:t>
            </a:r>
            <a:r>
              <a:rPr lang="fr-FR" sz="700" b="0" cap="none" dirty="0"/>
              <a:t>(priorité 1 ou 2) ou à défaut, une confirmation manuscrite signée* (priorité 3</a:t>
            </a:r>
            <a:r>
              <a:rPr lang="fr-FR" sz="700" b="0" cap="none" dirty="0" smtClean="0"/>
              <a:t>). </a:t>
            </a:r>
            <a:r>
              <a:rPr lang="fr-FR" sz="700" cap="none" dirty="0" smtClean="0">
                <a:solidFill>
                  <a:srgbClr val="FF0000"/>
                </a:solidFill>
              </a:rPr>
              <a:t>Avant 15h</a:t>
            </a:r>
            <a:endParaRPr lang="fr-FR" sz="700" cap="none" dirty="0">
              <a:cs typeface="Calibri"/>
            </a:endParaRPr>
          </a:p>
          <a:p>
            <a:endParaRPr lang="fr-FR" sz="700" b="0" cap="none" dirty="0"/>
          </a:p>
          <a:p>
            <a:r>
              <a:rPr lang="fr-FR" sz="700" b="0" cap="none" dirty="0"/>
              <a:t>8. </a:t>
            </a:r>
            <a:r>
              <a:rPr lang="fr-FR" sz="700" cap="none" dirty="0"/>
              <a:t>Je réceptionne </a:t>
            </a:r>
            <a:r>
              <a:rPr lang="fr-FR" sz="700" b="0" cap="none" dirty="0"/>
              <a:t>les documents signés et les </a:t>
            </a:r>
            <a:r>
              <a:rPr lang="fr-FR" sz="700" b="0" cap="none" dirty="0" smtClean="0"/>
              <a:t>contrôles </a:t>
            </a:r>
            <a:r>
              <a:rPr lang="fr-FR" sz="700" cap="none" dirty="0" smtClean="0">
                <a:solidFill>
                  <a:srgbClr val="FF0000"/>
                </a:solidFill>
              </a:rPr>
              <a:t>avant 15h</a:t>
            </a:r>
            <a:endParaRPr lang="fr-FR" sz="700" cap="none" dirty="0" smtClean="0"/>
          </a:p>
          <a:p>
            <a:r>
              <a:rPr lang="fr-FR" sz="700" b="0" cap="none" dirty="0" smtClean="0">
                <a:cs typeface="Calibri"/>
              </a:rPr>
              <a:t>9.</a:t>
            </a:r>
            <a:r>
              <a:rPr lang="fr-FR" i="1" dirty="0"/>
              <a:t> </a:t>
            </a:r>
            <a:r>
              <a:rPr lang="fr-FR" sz="700" b="0" cap="none" dirty="0" smtClean="0"/>
              <a:t>Je numérise directement </a:t>
            </a:r>
            <a:r>
              <a:rPr lang="fr-FR" sz="700" b="0" cap="none" dirty="0"/>
              <a:t>à J dans le plan de </a:t>
            </a:r>
            <a:r>
              <a:rPr lang="fr-FR" sz="700" b="0" cap="none" dirty="0" smtClean="0"/>
              <a:t>classement </a:t>
            </a:r>
            <a:r>
              <a:rPr lang="fr-FR" sz="700" b="0" cap="none" dirty="0"/>
              <a:t>l’intégralité du dossier « envoi » (avis de conseil et demandes) et « retour » (documents scannés et signés, documents signés et photographiés, document sur papier libre comportant les références); </a:t>
            </a:r>
          </a:p>
          <a:p>
            <a:endParaRPr lang="fr-FR" sz="700" b="0" cap="none" dirty="0"/>
          </a:p>
          <a:p>
            <a:r>
              <a:rPr lang="fr-FR" sz="700" b="0" cap="none" dirty="0"/>
              <a:t>9. </a:t>
            </a:r>
            <a:r>
              <a:rPr lang="fr-FR" sz="700" cap="none" dirty="0"/>
              <a:t>Je transmets les documents aux assureurs </a:t>
            </a:r>
            <a:r>
              <a:rPr lang="fr-FR" sz="700" b="0" cap="none" dirty="0"/>
              <a:t>selon le </a:t>
            </a:r>
            <a:r>
              <a:rPr lang="fr-FR" sz="700" b="0" cap="none" dirty="0" err="1"/>
              <a:t>process</a:t>
            </a:r>
            <a:r>
              <a:rPr lang="fr-FR" sz="700" b="0" cap="none" dirty="0"/>
              <a:t> habituel (mise sous enveloppe assureurs</a:t>
            </a:r>
            <a:r>
              <a:rPr lang="fr-FR" sz="700" b="0" cap="none" dirty="0" smtClean="0"/>
              <a:t>)</a:t>
            </a:r>
            <a:r>
              <a:rPr lang="fr-FR" sz="700" b="0" cap="none" dirty="0">
                <a:solidFill>
                  <a:srgbClr val="FF0000"/>
                </a:solidFill>
              </a:rPr>
              <a:t> </a:t>
            </a:r>
          </a:p>
          <a:p>
            <a:endParaRPr lang="fr-FR" sz="700" b="0" cap="none" dirty="0"/>
          </a:p>
          <a:p>
            <a:pPr>
              <a:buNone/>
            </a:pPr>
            <a:r>
              <a:rPr lang="fr-FR" sz="700" cap="none" dirty="0"/>
              <a:t>NB : en cas de non-réception du document signé ou de l’acceptation par mail procéder à l’annulation de l’opération</a:t>
            </a:r>
            <a:r>
              <a:rPr lang="fr-FR" sz="700" b="0" cap="none" dirty="0"/>
              <a:t> dans Puma ou </a:t>
            </a:r>
            <a:r>
              <a:rPr lang="fr-FR" sz="700" b="0" cap="none" dirty="0" err="1"/>
              <a:t>Myassur</a:t>
            </a:r>
            <a:r>
              <a:rPr lang="fr-FR" sz="700" b="0" cap="none" dirty="0"/>
              <a:t> (annulation à J). Cette action doit être réalisée le même jour que la saisie de </a:t>
            </a:r>
            <a:r>
              <a:rPr lang="fr-FR" sz="700" b="0" cap="none" dirty="0" smtClean="0"/>
              <a:t>l’opération. </a:t>
            </a:r>
            <a:r>
              <a:rPr lang="fr-FR" sz="700" b="0" cap="none" dirty="0" smtClean="0">
                <a:solidFill>
                  <a:srgbClr val="FF0000"/>
                </a:solidFill>
              </a:rPr>
              <a:t>En cas d’impossibilité technique d’annulation, transmission d’un mail au service assurances ou solution 57 pour information à l’assureur (NB : attention accessibilité assureur après 17h non garanti</a:t>
            </a:r>
            <a:endParaRPr lang="fr-FR" sz="700" b="0" cap="none" dirty="0">
              <a:cs typeface="Calibri"/>
            </a:endParaRPr>
          </a:p>
          <a:p>
            <a:endParaRPr lang="fr-FR" sz="700" b="0" cap="none" dirty="0"/>
          </a:p>
          <a:p>
            <a:r>
              <a:rPr lang="fr-FR" sz="700" b="0" i="1" cap="none" dirty="0" smtClean="0"/>
              <a:t>*</a:t>
            </a:r>
            <a:r>
              <a:rPr lang="fr-FR" sz="700" i="1" cap="none" dirty="0"/>
              <a:t>Je peux faire une proposition </a:t>
            </a:r>
            <a:r>
              <a:rPr lang="fr-FR" sz="700" b="0" i="1" cap="none" dirty="0"/>
              <a:t>de rédaction de la demande au client sur la base des modèles types mis à disposition plus loin dans ce document </a:t>
            </a:r>
            <a:r>
              <a:rPr lang="fr-FR" sz="700" i="1" cap="none" dirty="0"/>
              <a:t>et l’envoie </a:t>
            </a:r>
            <a:r>
              <a:rPr lang="fr-FR" sz="700" b="0" i="1" cap="none" dirty="0"/>
              <a:t>au client par MSI (en priorité) ou mail. Selon l’équipement de mon client (cf schéma),</a:t>
            </a:r>
            <a:r>
              <a:rPr lang="fr-FR" sz="700" i="1" cap="none" dirty="0"/>
              <a:t> ce dernier me renvoi sa demande signée</a:t>
            </a:r>
            <a:endParaRPr lang="fr-FR" sz="700" i="1" cap="none" dirty="0">
              <a:cs typeface="Calibri"/>
            </a:endParaRPr>
          </a:p>
          <a:p>
            <a:endParaRPr lang="fr-FR" sz="1600" b="0" dirty="0"/>
          </a:p>
          <a:p>
            <a:endParaRPr lang="fr-FR" sz="1600" b="0" dirty="0"/>
          </a:p>
          <a:p>
            <a:endParaRPr lang="fr-FR" sz="1600" b="0" dirty="0"/>
          </a:p>
        </p:txBody>
      </p:sp>
      <p:sp>
        <p:nvSpPr>
          <p:cNvPr id="14" name="Espace réservé du texte 13">
            <a:extLst>
              <a:ext uri="{FF2B5EF4-FFF2-40B4-BE49-F238E27FC236}">
                <a16:creationId xmlns:a16="http://schemas.microsoft.com/office/drawing/2014/main" id="{272B264E-82E1-49FB-879F-221698301C7B}"/>
              </a:ext>
            </a:extLst>
          </p:cNvPr>
          <p:cNvSpPr>
            <a:spLocks noGrp="1"/>
          </p:cNvSpPr>
          <p:nvPr>
            <p:ph type="body" sz="quarter" idx="23"/>
          </p:nvPr>
        </p:nvSpPr>
        <p:spPr>
          <a:xfrm>
            <a:off x="5682600" y="886573"/>
            <a:ext cx="3036600" cy="3616153"/>
          </a:xfrm>
        </p:spPr>
        <p:txBody>
          <a:bodyPr vert="horz" anchor="t"/>
          <a:lstStyle/>
          <a:p>
            <a:pPr>
              <a:spcBef>
                <a:spcPts val="0"/>
              </a:spcBef>
              <a:buNone/>
            </a:pPr>
            <a:r>
              <a:rPr lang="fr-FR" sz="900" cap="none"/>
              <a:t>Equipement client et actions pour transmettre documents</a:t>
            </a:r>
          </a:p>
          <a:p>
            <a:pPr>
              <a:spcBef>
                <a:spcPts val="0"/>
              </a:spcBef>
            </a:pPr>
            <a:endParaRPr lang="fr-FR" sz="900" cap="none"/>
          </a:p>
          <a:p>
            <a:pPr>
              <a:spcBef>
                <a:spcPts val="0"/>
              </a:spcBef>
            </a:pPr>
            <a:endParaRPr lang="fr-FR" sz="900" cap="none"/>
          </a:p>
          <a:p>
            <a:pPr>
              <a:spcBef>
                <a:spcPts val="0"/>
              </a:spcBef>
              <a:buNone/>
            </a:pPr>
            <a:r>
              <a:rPr lang="fr-FR" sz="900" cap="none">
                <a:solidFill>
                  <a:srgbClr val="00B050"/>
                </a:solidFill>
              </a:rPr>
              <a:t>1 : le client possède une imprimante et un scanner</a:t>
            </a:r>
            <a:endParaRPr lang="fr-FR" sz="900" cap="none">
              <a:solidFill>
                <a:srgbClr val="00B050"/>
              </a:solidFill>
              <a:cs typeface="Calibri"/>
            </a:endParaRPr>
          </a:p>
          <a:p>
            <a:pPr>
              <a:spcBef>
                <a:spcPts val="0"/>
              </a:spcBef>
              <a:buNone/>
            </a:pPr>
            <a:r>
              <a:rPr lang="fr-FR" sz="900" b="0" cap="none">
                <a:solidFill>
                  <a:srgbClr val="00B050"/>
                </a:solidFill>
              </a:rPr>
              <a:t>Actions : imprime, signe, scanne et me renvoi les documents par mail </a:t>
            </a:r>
          </a:p>
          <a:p>
            <a:pPr>
              <a:spcBef>
                <a:spcPts val="0"/>
              </a:spcBef>
              <a:buNone/>
            </a:pPr>
            <a:endParaRPr lang="fr-FR" sz="900" cap="none">
              <a:cs typeface="Calibri"/>
            </a:endParaRPr>
          </a:p>
          <a:p>
            <a:pPr>
              <a:spcBef>
                <a:spcPts val="0"/>
              </a:spcBef>
              <a:buNone/>
            </a:pPr>
            <a:endParaRPr lang="fr-FR" sz="900" cap="none">
              <a:cs typeface="Calibri"/>
            </a:endParaRPr>
          </a:p>
          <a:p>
            <a:pPr>
              <a:spcBef>
                <a:spcPts val="0"/>
              </a:spcBef>
              <a:buNone/>
            </a:pPr>
            <a:endParaRPr lang="fr-FR" sz="900" cap="none">
              <a:cs typeface="Calibri"/>
            </a:endParaRPr>
          </a:p>
          <a:p>
            <a:pPr>
              <a:spcBef>
                <a:spcPts val="0"/>
              </a:spcBef>
              <a:buNone/>
            </a:pPr>
            <a:endParaRPr lang="fr-FR" sz="900" cap="none">
              <a:cs typeface="Calibri"/>
            </a:endParaRPr>
          </a:p>
          <a:p>
            <a:pPr>
              <a:spcBef>
                <a:spcPts val="0"/>
              </a:spcBef>
              <a:buNone/>
            </a:pPr>
            <a:endParaRPr lang="fr-FR" sz="900" cap="none">
              <a:cs typeface="Calibri"/>
            </a:endParaRPr>
          </a:p>
          <a:p>
            <a:pPr>
              <a:spcBef>
                <a:spcPts val="0"/>
              </a:spcBef>
              <a:buNone/>
            </a:pPr>
            <a:r>
              <a:rPr lang="fr-FR" sz="900" cap="none">
                <a:solidFill>
                  <a:schemeClr val="accent6">
                    <a:lumMod val="75000"/>
                  </a:schemeClr>
                </a:solidFill>
              </a:rPr>
              <a:t>2. Le client  possède une imprimante mais pas de scanner </a:t>
            </a:r>
            <a:endParaRPr lang="fr-FR" sz="900" cap="none">
              <a:solidFill>
                <a:schemeClr val="accent6">
                  <a:lumMod val="75000"/>
                </a:schemeClr>
              </a:solidFill>
              <a:cs typeface="Calibri"/>
            </a:endParaRPr>
          </a:p>
          <a:p>
            <a:pPr>
              <a:spcBef>
                <a:spcPts val="0"/>
              </a:spcBef>
              <a:buNone/>
            </a:pPr>
            <a:r>
              <a:rPr lang="fr-FR" sz="900" b="0" cap="none">
                <a:solidFill>
                  <a:schemeClr val="accent6">
                    <a:lumMod val="75000"/>
                  </a:schemeClr>
                </a:solidFill>
              </a:rPr>
              <a:t>Actions : imprime, signe, prend en photo et me renvoi les documents </a:t>
            </a:r>
            <a:endParaRPr lang="fr-FR" sz="900" b="0" cap="none">
              <a:solidFill>
                <a:schemeClr val="accent6">
                  <a:lumMod val="75000"/>
                </a:schemeClr>
              </a:solidFill>
              <a:cs typeface="Calibri"/>
            </a:endParaRPr>
          </a:p>
          <a:p>
            <a:pPr>
              <a:spcBef>
                <a:spcPts val="0"/>
              </a:spcBef>
              <a:buNone/>
            </a:pPr>
            <a:endParaRPr lang="fr-FR" sz="900" cap="none"/>
          </a:p>
          <a:p>
            <a:pPr>
              <a:spcBef>
                <a:spcPts val="0"/>
              </a:spcBef>
              <a:buNone/>
            </a:pPr>
            <a:endParaRPr lang="fr-FR" sz="900" cap="none"/>
          </a:p>
          <a:p>
            <a:pPr>
              <a:spcBef>
                <a:spcPts val="0"/>
              </a:spcBef>
              <a:buNone/>
            </a:pPr>
            <a:endParaRPr lang="fr-FR" sz="900" cap="none"/>
          </a:p>
          <a:p>
            <a:pPr>
              <a:spcBef>
                <a:spcPts val="0"/>
              </a:spcBef>
              <a:buNone/>
            </a:pPr>
            <a:endParaRPr lang="fr-FR" sz="900" cap="none"/>
          </a:p>
          <a:p>
            <a:pPr>
              <a:spcBef>
                <a:spcPts val="0"/>
              </a:spcBef>
              <a:buNone/>
            </a:pPr>
            <a:endParaRPr lang="fr-FR" sz="900" cap="none"/>
          </a:p>
          <a:p>
            <a:pPr>
              <a:spcBef>
                <a:spcPts val="0"/>
              </a:spcBef>
              <a:buNone/>
            </a:pPr>
            <a:r>
              <a:rPr lang="fr-FR" sz="900" cap="none">
                <a:solidFill>
                  <a:srgbClr val="C00000"/>
                </a:solidFill>
              </a:rPr>
              <a:t> 3. le client ne possède ni scanner ni imprimante</a:t>
            </a:r>
            <a:endParaRPr lang="fr-FR" sz="900" cap="none">
              <a:solidFill>
                <a:srgbClr val="C00000"/>
              </a:solidFill>
              <a:cs typeface="Calibri"/>
            </a:endParaRPr>
          </a:p>
          <a:p>
            <a:pPr>
              <a:spcBef>
                <a:spcPts val="0"/>
              </a:spcBef>
              <a:buNone/>
            </a:pPr>
            <a:r>
              <a:rPr lang="fr-FR" sz="900" b="0" cap="none">
                <a:solidFill>
                  <a:srgbClr val="C00000"/>
                </a:solidFill>
              </a:rPr>
              <a:t>Actions : rédige une demande sur papier libre, signe, prend en photo et me renvoie les documents</a:t>
            </a:r>
            <a:endParaRPr lang="fr-FR" sz="900" b="0" cap="none">
              <a:solidFill>
                <a:srgbClr val="C00000"/>
              </a:solidFill>
              <a:cs typeface="Calibri"/>
            </a:endParaRPr>
          </a:p>
          <a:p>
            <a:pPr>
              <a:spcBef>
                <a:spcPts val="0"/>
              </a:spcBef>
              <a:buNone/>
            </a:pPr>
            <a:endParaRPr lang="fr-FR" sz="900" cap="none"/>
          </a:p>
        </p:txBody>
      </p:sp>
      <p:sp>
        <p:nvSpPr>
          <p:cNvPr id="12" name="Titre 11">
            <a:extLst>
              <a:ext uri="{FF2B5EF4-FFF2-40B4-BE49-F238E27FC236}">
                <a16:creationId xmlns:a16="http://schemas.microsoft.com/office/drawing/2014/main" id="{BA5BF498-21A4-4190-8690-F856FCFA47D1}"/>
              </a:ext>
            </a:extLst>
          </p:cNvPr>
          <p:cNvSpPr>
            <a:spLocks noGrp="1"/>
          </p:cNvSpPr>
          <p:nvPr>
            <p:ph type="title"/>
          </p:nvPr>
        </p:nvSpPr>
        <p:spPr/>
        <p:txBody>
          <a:bodyPr/>
          <a:lstStyle/>
          <a:p>
            <a:r>
              <a:rPr lang="fr-FR" dirty="0"/>
              <a:t>Processus adhésion, versement et arbitrage (1/2)</a:t>
            </a:r>
          </a:p>
        </p:txBody>
      </p:sp>
      <p:pic>
        <p:nvPicPr>
          <p:cNvPr id="18" name="Graphique 17" descr="Scanneur">
            <a:extLst>
              <a:ext uri="{FF2B5EF4-FFF2-40B4-BE49-F238E27FC236}">
                <a16:creationId xmlns:a16="http://schemas.microsoft.com/office/drawing/2014/main" id="{1F655AAC-955B-435E-97E9-219510DE39BE}"/>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7369132" y="1839312"/>
            <a:ext cx="296389" cy="296389"/>
          </a:xfrm>
          <a:prstGeom prst="rect">
            <a:avLst/>
          </a:prstGeom>
        </p:spPr>
      </p:pic>
      <p:pic>
        <p:nvPicPr>
          <p:cNvPr id="10" name="Graphique 9" descr="Imprimante">
            <a:extLst>
              <a:ext uri="{FF2B5EF4-FFF2-40B4-BE49-F238E27FC236}">
                <a16:creationId xmlns:a16="http://schemas.microsoft.com/office/drawing/2014/main" id="{93C2B8F0-6EA6-42E9-9EC9-BA5E49E4A942}"/>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903969" y="1836006"/>
            <a:ext cx="296389" cy="296389"/>
          </a:xfrm>
          <a:prstGeom prst="rect">
            <a:avLst/>
          </a:prstGeom>
        </p:spPr>
      </p:pic>
      <p:pic>
        <p:nvPicPr>
          <p:cNvPr id="3" name="Graphique 2" descr="Adresse de courrier">
            <a:extLst>
              <a:ext uri="{FF2B5EF4-FFF2-40B4-BE49-F238E27FC236}">
                <a16:creationId xmlns:a16="http://schemas.microsoft.com/office/drawing/2014/main" id="{8B0967FF-C18B-4399-ADBE-B939816E7787}"/>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8101714" y="1787600"/>
            <a:ext cx="344795" cy="344795"/>
          </a:xfrm>
          <a:prstGeom prst="rect">
            <a:avLst/>
          </a:prstGeom>
        </p:spPr>
      </p:pic>
      <p:pic>
        <p:nvPicPr>
          <p:cNvPr id="7" name="Graphique 6" descr="Crayon">
            <a:extLst>
              <a:ext uri="{FF2B5EF4-FFF2-40B4-BE49-F238E27FC236}">
                <a16:creationId xmlns:a16="http://schemas.microsoft.com/office/drawing/2014/main" id="{E26D85DC-925A-43FE-B957-F9B710A256C8}"/>
              </a:ext>
            </a:extLst>
          </p:cNvPr>
          <p:cNvPicPr>
            <a:picLocks noChangeAspect="1"/>
          </p:cNvPicPr>
          <p:nvPr/>
        </p:nvPicPr>
        <p:blipFill>
          <a:blip r:embed="rId10">
            <a:extLst>
              <a:ext uri="{96DAC541-7B7A-43D3-8B79-37D633B846F1}">
                <asvg:svgBlip xmlns:asvg="http://schemas.microsoft.com/office/drawing/2016/SVG/main" xmlns="" r:embed="rId11"/>
              </a:ext>
            </a:extLst>
          </a:blip>
          <a:stretch>
            <a:fillRect/>
          </a:stretch>
        </p:blipFill>
        <p:spPr>
          <a:xfrm>
            <a:off x="6636551" y="1844447"/>
            <a:ext cx="296389" cy="296389"/>
          </a:xfrm>
          <a:prstGeom prst="rect">
            <a:avLst/>
          </a:prstGeom>
        </p:spPr>
      </p:pic>
      <p:pic>
        <p:nvPicPr>
          <p:cNvPr id="17" name="Graphique 16" descr="Smartphone">
            <a:extLst>
              <a:ext uri="{FF2B5EF4-FFF2-40B4-BE49-F238E27FC236}">
                <a16:creationId xmlns:a16="http://schemas.microsoft.com/office/drawing/2014/main" id="{0572037F-A94B-4163-B6CB-3319086B60AC}"/>
              </a:ext>
            </a:extLst>
          </p:cNvPr>
          <p:cNvPicPr>
            <a:picLocks noChangeAspect="1"/>
          </p:cNvPicPr>
          <p:nvPr/>
        </p:nvPicPr>
        <p:blipFill>
          <a:blip r:embed="rId12">
            <a:extLst>
              <a:ext uri="{96DAC541-7B7A-43D3-8B79-37D633B846F1}">
                <asvg:svgBlip xmlns:asvg="http://schemas.microsoft.com/office/drawing/2016/SVG/main" xmlns="" r:embed="rId13"/>
              </a:ext>
            </a:extLst>
          </a:blip>
          <a:stretch>
            <a:fillRect/>
          </a:stretch>
        </p:blipFill>
        <p:spPr>
          <a:xfrm>
            <a:off x="7369133" y="2924297"/>
            <a:ext cx="296389" cy="296389"/>
          </a:xfrm>
          <a:prstGeom prst="rect">
            <a:avLst/>
          </a:prstGeom>
        </p:spPr>
      </p:pic>
      <p:pic>
        <p:nvPicPr>
          <p:cNvPr id="9" name="Graphique 8" descr="Papier">
            <a:extLst>
              <a:ext uri="{FF2B5EF4-FFF2-40B4-BE49-F238E27FC236}">
                <a16:creationId xmlns:a16="http://schemas.microsoft.com/office/drawing/2014/main" id="{44E2A621-DF6D-4FAA-B37E-9D246DA239B2}"/>
              </a:ext>
            </a:extLst>
          </p:cNvPr>
          <p:cNvPicPr>
            <a:picLocks noChangeAspect="1"/>
          </p:cNvPicPr>
          <p:nvPr/>
        </p:nvPicPr>
        <p:blipFill>
          <a:blip r:embed="rId14">
            <a:extLst>
              <a:ext uri="{96DAC541-7B7A-43D3-8B79-37D633B846F1}">
                <asvg:svgBlip xmlns:asvg="http://schemas.microsoft.com/office/drawing/2016/SVG/main" xmlns="" r:embed="rId15"/>
              </a:ext>
            </a:extLst>
          </a:blip>
          <a:stretch>
            <a:fillRect/>
          </a:stretch>
        </p:blipFill>
        <p:spPr>
          <a:xfrm>
            <a:off x="5903968" y="4156360"/>
            <a:ext cx="296389" cy="296389"/>
          </a:xfrm>
          <a:prstGeom prst="rect">
            <a:avLst/>
          </a:prstGeom>
        </p:spPr>
      </p:pic>
      <p:pic>
        <p:nvPicPr>
          <p:cNvPr id="23" name="Graphique 22" descr="Imprimante">
            <a:extLst>
              <a:ext uri="{FF2B5EF4-FFF2-40B4-BE49-F238E27FC236}">
                <a16:creationId xmlns:a16="http://schemas.microsoft.com/office/drawing/2014/main" id="{69BFEADD-5FE0-43C7-A35D-B5CFDB2DB9B5}"/>
              </a:ext>
            </a:extLst>
          </p:cNvPr>
          <p:cNvPicPr>
            <a:picLocks noChangeAspect="1"/>
          </p:cNvPicPr>
          <p:nvPr/>
        </p:nvPicPr>
        <p:blipFill>
          <a:blip r:embed="rId16">
            <a:extLst>
              <a:ext uri="{96DAC541-7B7A-43D3-8B79-37D633B846F1}">
                <asvg:svgBlip xmlns:asvg="http://schemas.microsoft.com/office/drawing/2016/SVG/main" xmlns="" r:embed="rId17"/>
              </a:ext>
            </a:extLst>
          </a:blip>
          <a:stretch>
            <a:fillRect/>
          </a:stretch>
        </p:blipFill>
        <p:spPr>
          <a:xfrm>
            <a:off x="5903969" y="2943679"/>
            <a:ext cx="296389" cy="296389"/>
          </a:xfrm>
          <a:prstGeom prst="rect">
            <a:avLst/>
          </a:prstGeom>
        </p:spPr>
      </p:pic>
      <p:pic>
        <p:nvPicPr>
          <p:cNvPr id="24" name="Graphique 23" descr="Crayon">
            <a:extLst>
              <a:ext uri="{FF2B5EF4-FFF2-40B4-BE49-F238E27FC236}">
                <a16:creationId xmlns:a16="http://schemas.microsoft.com/office/drawing/2014/main" id="{4463D0A4-FA89-4439-A2D0-F1FE2E2AE249}"/>
              </a:ext>
            </a:extLst>
          </p:cNvPr>
          <p:cNvPicPr>
            <a:picLocks noChangeAspect="1"/>
          </p:cNvPicPr>
          <p:nvPr/>
        </p:nvPicPr>
        <p:blipFill>
          <a:blip r:embed="rId18">
            <a:extLst>
              <a:ext uri="{96DAC541-7B7A-43D3-8B79-37D633B846F1}">
                <asvg:svgBlip xmlns:asvg="http://schemas.microsoft.com/office/drawing/2016/SVG/main" xmlns="" r:embed="rId19"/>
              </a:ext>
            </a:extLst>
          </a:blip>
          <a:stretch>
            <a:fillRect/>
          </a:stretch>
        </p:blipFill>
        <p:spPr>
          <a:xfrm>
            <a:off x="6636775" y="4150422"/>
            <a:ext cx="296389" cy="296389"/>
          </a:xfrm>
          <a:prstGeom prst="rect">
            <a:avLst/>
          </a:prstGeom>
        </p:spPr>
      </p:pic>
      <p:pic>
        <p:nvPicPr>
          <p:cNvPr id="25" name="Graphique 24" descr="Crayon">
            <a:extLst>
              <a:ext uri="{FF2B5EF4-FFF2-40B4-BE49-F238E27FC236}">
                <a16:creationId xmlns:a16="http://schemas.microsoft.com/office/drawing/2014/main" id="{E705563F-AE8A-4DB3-AD94-44F934D13591}"/>
              </a:ext>
            </a:extLst>
          </p:cNvPr>
          <p:cNvPicPr>
            <a:picLocks noChangeAspect="1"/>
          </p:cNvPicPr>
          <p:nvPr/>
        </p:nvPicPr>
        <p:blipFill>
          <a:blip r:embed="rId20">
            <a:extLst>
              <a:ext uri="{96DAC541-7B7A-43D3-8B79-37D633B846F1}">
                <asvg:svgBlip xmlns:asvg="http://schemas.microsoft.com/office/drawing/2016/SVG/main" xmlns="" r:embed="rId21"/>
              </a:ext>
            </a:extLst>
          </a:blip>
          <a:stretch>
            <a:fillRect/>
          </a:stretch>
        </p:blipFill>
        <p:spPr>
          <a:xfrm>
            <a:off x="6636551" y="2943679"/>
            <a:ext cx="296389" cy="296389"/>
          </a:xfrm>
          <a:prstGeom prst="rect">
            <a:avLst/>
          </a:prstGeom>
        </p:spPr>
      </p:pic>
      <p:pic>
        <p:nvPicPr>
          <p:cNvPr id="26" name="Graphique 25" descr="Smartphone">
            <a:extLst>
              <a:ext uri="{FF2B5EF4-FFF2-40B4-BE49-F238E27FC236}">
                <a16:creationId xmlns:a16="http://schemas.microsoft.com/office/drawing/2014/main" id="{1D161982-16BF-4CF8-9C86-37DB2DBAC6A5}"/>
              </a:ext>
            </a:extLst>
          </p:cNvPr>
          <p:cNvPicPr>
            <a:picLocks noChangeAspect="1"/>
          </p:cNvPicPr>
          <p:nvPr/>
        </p:nvPicPr>
        <p:blipFill>
          <a:blip r:embed="rId22">
            <a:extLst>
              <a:ext uri="{96DAC541-7B7A-43D3-8B79-37D633B846F1}">
                <asvg:svgBlip xmlns:asvg="http://schemas.microsoft.com/office/drawing/2016/SVG/main" xmlns="" r:embed="rId23"/>
              </a:ext>
            </a:extLst>
          </a:blip>
          <a:stretch>
            <a:fillRect/>
          </a:stretch>
        </p:blipFill>
        <p:spPr>
          <a:xfrm>
            <a:off x="7369131" y="4154004"/>
            <a:ext cx="296389" cy="296389"/>
          </a:xfrm>
          <a:prstGeom prst="rect">
            <a:avLst/>
          </a:prstGeom>
        </p:spPr>
      </p:pic>
      <p:pic>
        <p:nvPicPr>
          <p:cNvPr id="27" name="Graphique 26" descr="Adresse de courrier">
            <a:extLst>
              <a:ext uri="{FF2B5EF4-FFF2-40B4-BE49-F238E27FC236}">
                <a16:creationId xmlns:a16="http://schemas.microsoft.com/office/drawing/2014/main" id="{F2D46033-DC22-4BC5-AEB2-0425418D5849}"/>
              </a:ext>
            </a:extLst>
          </p:cNvPr>
          <p:cNvPicPr>
            <a:picLocks noChangeAspect="1"/>
          </p:cNvPicPr>
          <p:nvPr/>
        </p:nvPicPr>
        <p:blipFill>
          <a:blip r:embed="rId24">
            <a:extLst>
              <a:ext uri="{96DAC541-7B7A-43D3-8B79-37D633B846F1}">
                <asvg:svgBlip xmlns:asvg="http://schemas.microsoft.com/office/drawing/2016/SVG/main" xmlns="" r:embed="rId25"/>
              </a:ext>
            </a:extLst>
          </a:blip>
          <a:stretch>
            <a:fillRect/>
          </a:stretch>
        </p:blipFill>
        <p:spPr>
          <a:xfrm>
            <a:off x="8101715" y="4097681"/>
            <a:ext cx="344795" cy="344795"/>
          </a:xfrm>
          <a:prstGeom prst="rect">
            <a:avLst/>
          </a:prstGeom>
        </p:spPr>
      </p:pic>
      <p:pic>
        <p:nvPicPr>
          <p:cNvPr id="28" name="Graphique 27" descr="Adresse de courrier">
            <a:extLst>
              <a:ext uri="{FF2B5EF4-FFF2-40B4-BE49-F238E27FC236}">
                <a16:creationId xmlns:a16="http://schemas.microsoft.com/office/drawing/2014/main" id="{ED98CDBE-9B07-4327-83A0-822C4498608B}"/>
              </a:ext>
            </a:extLst>
          </p:cNvPr>
          <p:cNvPicPr>
            <a:picLocks noChangeAspect="1"/>
          </p:cNvPicPr>
          <p:nvPr/>
        </p:nvPicPr>
        <p:blipFill>
          <a:blip r:embed="rId26">
            <a:extLst>
              <a:ext uri="{96DAC541-7B7A-43D3-8B79-37D633B846F1}">
                <asvg:svgBlip xmlns:asvg="http://schemas.microsoft.com/office/drawing/2016/SVG/main" xmlns="" r:embed="rId27"/>
              </a:ext>
            </a:extLst>
          </a:blip>
          <a:stretch>
            <a:fillRect/>
          </a:stretch>
        </p:blipFill>
        <p:spPr>
          <a:xfrm>
            <a:off x="8101715" y="2875891"/>
            <a:ext cx="344795" cy="344795"/>
          </a:xfrm>
          <a:prstGeom prst="rect">
            <a:avLst/>
          </a:prstGeom>
        </p:spPr>
      </p:pic>
      <p:sp>
        <p:nvSpPr>
          <p:cNvPr id="11" name="ZoneTexte 10">
            <a:extLst>
              <a:ext uri="{FF2B5EF4-FFF2-40B4-BE49-F238E27FC236}">
                <a16:creationId xmlns:a16="http://schemas.microsoft.com/office/drawing/2014/main" id="{1E5A022E-7051-4281-B2AD-F45E771BCB95}"/>
              </a:ext>
            </a:extLst>
          </p:cNvPr>
          <p:cNvSpPr txBox="1"/>
          <p:nvPr/>
        </p:nvSpPr>
        <p:spPr>
          <a:xfrm>
            <a:off x="5839528" y="2129389"/>
            <a:ext cx="597248" cy="184666"/>
          </a:xfrm>
          <a:prstGeom prst="rect">
            <a:avLst/>
          </a:prstGeom>
          <a:noFill/>
        </p:spPr>
        <p:txBody>
          <a:bodyPr wrap="square" rtlCol="0">
            <a:spAutoFit/>
          </a:bodyPr>
          <a:lstStyle/>
          <a:p>
            <a:r>
              <a:rPr lang="fr-FR" sz="600">
                <a:solidFill>
                  <a:srgbClr val="00B050"/>
                </a:solidFill>
              </a:rPr>
              <a:t>Imprime</a:t>
            </a:r>
          </a:p>
        </p:txBody>
      </p:sp>
      <p:sp>
        <p:nvSpPr>
          <p:cNvPr id="29" name="ZoneTexte 28">
            <a:extLst>
              <a:ext uri="{FF2B5EF4-FFF2-40B4-BE49-F238E27FC236}">
                <a16:creationId xmlns:a16="http://schemas.microsoft.com/office/drawing/2014/main" id="{3468074B-6ADB-4E72-9AC3-424B134A6F89}"/>
              </a:ext>
            </a:extLst>
          </p:cNvPr>
          <p:cNvSpPr txBox="1"/>
          <p:nvPr/>
        </p:nvSpPr>
        <p:spPr>
          <a:xfrm>
            <a:off x="5850727" y="3206977"/>
            <a:ext cx="597248" cy="184666"/>
          </a:xfrm>
          <a:prstGeom prst="rect">
            <a:avLst/>
          </a:prstGeom>
          <a:noFill/>
        </p:spPr>
        <p:txBody>
          <a:bodyPr wrap="square" rtlCol="0">
            <a:spAutoFit/>
          </a:bodyPr>
          <a:lstStyle/>
          <a:p>
            <a:r>
              <a:rPr lang="fr-FR" sz="600">
                <a:solidFill>
                  <a:schemeClr val="accent6">
                    <a:lumMod val="75000"/>
                  </a:schemeClr>
                </a:solidFill>
              </a:rPr>
              <a:t>Imprime</a:t>
            </a:r>
          </a:p>
        </p:txBody>
      </p:sp>
      <p:sp>
        <p:nvSpPr>
          <p:cNvPr id="30" name="ZoneTexte 29">
            <a:extLst>
              <a:ext uri="{FF2B5EF4-FFF2-40B4-BE49-F238E27FC236}">
                <a16:creationId xmlns:a16="http://schemas.microsoft.com/office/drawing/2014/main" id="{E654B697-3B86-4C73-AC0B-2D8474812ED6}"/>
              </a:ext>
            </a:extLst>
          </p:cNvPr>
          <p:cNvSpPr txBox="1"/>
          <p:nvPr/>
        </p:nvSpPr>
        <p:spPr>
          <a:xfrm>
            <a:off x="6629218" y="2129389"/>
            <a:ext cx="597248" cy="184666"/>
          </a:xfrm>
          <a:prstGeom prst="rect">
            <a:avLst/>
          </a:prstGeom>
          <a:noFill/>
        </p:spPr>
        <p:txBody>
          <a:bodyPr wrap="square" rtlCol="0">
            <a:spAutoFit/>
          </a:bodyPr>
          <a:lstStyle/>
          <a:p>
            <a:r>
              <a:rPr lang="fr-FR" sz="600">
                <a:solidFill>
                  <a:srgbClr val="00B050"/>
                </a:solidFill>
              </a:rPr>
              <a:t>Signe</a:t>
            </a:r>
          </a:p>
        </p:txBody>
      </p:sp>
      <p:sp>
        <p:nvSpPr>
          <p:cNvPr id="31" name="ZoneTexte 30">
            <a:extLst>
              <a:ext uri="{FF2B5EF4-FFF2-40B4-BE49-F238E27FC236}">
                <a16:creationId xmlns:a16="http://schemas.microsoft.com/office/drawing/2014/main" id="{551939E7-2156-4594-A7A1-85C77D2A63D7}"/>
              </a:ext>
            </a:extLst>
          </p:cNvPr>
          <p:cNvSpPr txBox="1"/>
          <p:nvPr/>
        </p:nvSpPr>
        <p:spPr>
          <a:xfrm>
            <a:off x="6615665" y="4457398"/>
            <a:ext cx="597248" cy="184666"/>
          </a:xfrm>
          <a:prstGeom prst="rect">
            <a:avLst/>
          </a:prstGeom>
          <a:noFill/>
        </p:spPr>
        <p:txBody>
          <a:bodyPr wrap="square" rtlCol="0">
            <a:spAutoFit/>
          </a:bodyPr>
          <a:lstStyle/>
          <a:p>
            <a:r>
              <a:rPr lang="fr-FR" sz="600">
                <a:solidFill>
                  <a:srgbClr val="C00000"/>
                </a:solidFill>
              </a:rPr>
              <a:t>signe</a:t>
            </a:r>
          </a:p>
        </p:txBody>
      </p:sp>
      <p:sp>
        <p:nvSpPr>
          <p:cNvPr id="32" name="ZoneTexte 31">
            <a:extLst>
              <a:ext uri="{FF2B5EF4-FFF2-40B4-BE49-F238E27FC236}">
                <a16:creationId xmlns:a16="http://schemas.microsoft.com/office/drawing/2014/main" id="{BE6DA871-8EE5-4974-89CC-13A777301BEF}"/>
              </a:ext>
            </a:extLst>
          </p:cNvPr>
          <p:cNvSpPr txBox="1"/>
          <p:nvPr/>
        </p:nvSpPr>
        <p:spPr>
          <a:xfrm>
            <a:off x="6598031" y="3217543"/>
            <a:ext cx="597248" cy="184666"/>
          </a:xfrm>
          <a:prstGeom prst="rect">
            <a:avLst/>
          </a:prstGeom>
          <a:noFill/>
        </p:spPr>
        <p:txBody>
          <a:bodyPr wrap="square" rtlCol="0">
            <a:spAutoFit/>
          </a:bodyPr>
          <a:lstStyle/>
          <a:p>
            <a:r>
              <a:rPr lang="fr-FR" sz="600">
                <a:solidFill>
                  <a:schemeClr val="accent6">
                    <a:lumMod val="75000"/>
                  </a:schemeClr>
                </a:solidFill>
              </a:rPr>
              <a:t>signe</a:t>
            </a:r>
          </a:p>
        </p:txBody>
      </p:sp>
      <p:sp>
        <p:nvSpPr>
          <p:cNvPr id="33" name="ZoneTexte 32">
            <a:extLst>
              <a:ext uri="{FF2B5EF4-FFF2-40B4-BE49-F238E27FC236}">
                <a16:creationId xmlns:a16="http://schemas.microsoft.com/office/drawing/2014/main" id="{B5438C01-8C63-412E-95BA-8C2A8A891C89}"/>
              </a:ext>
            </a:extLst>
          </p:cNvPr>
          <p:cNvSpPr txBox="1"/>
          <p:nvPr/>
        </p:nvSpPr>
        <p:spPr>
          <a:xfrm>
            <a:off x="7970304" y="2127233"/>
            <a:ext cx="748896" cy="184666"/>
          </a:xfrm>
          <a:prstGeom prst="rect">
            <a:avLst/>
          </a:prstGeom>
          <a:noFill/>
        </p:spPr>
        <p:txBody>
          <a:bodyPr wrap="square" rtlCol="0">
            <a:spAutoFit/>
          </a:bodyPr>
          <a:lstStyle/>
          <a:p>
            <a:r>
              <a:rPr lang="fr-FR" sz="600">
                <a:solidFill>
                  <a:srgbClr val="00B050"/>
                </a:solidFill>
              </a:rPr>
              <a:t>Envoie par mail </a:t>
            </a:r>
          </a:p>
        </p:txBody>
      </p:sp>
      <p:sp>
        <p:nvSpPr>
          <p:cNvPr id="34" name="ZoneTexte 33">
            <a:extLst>
              <a:ext uri="{FF2B5EF4-FFF2-40B4-BE49-F238E27FC236}">
                <a16:creationId xmlns:a16="http://schemas.microsoft.com/office/drawing/2014/main" id="{94F6BB10-E13C-49D8-80D1-B9AF2F3A9BCD}"/>
              </a:ext>
            </a:extLst>
          </p:cNvPr>
          <p:cNvSpPr txBox="1"/>
          <p:nvPr/>
        </p:nvSpPr>
        <p:spPr>
          <a:xfrm>
            <a:off x="7995900" y="4457649"/>
            <a:ext cx="748896" cy="184666"/>
          </a:xfrm>
          <a:prstGeom prst="rect">
            <a:avLst/>
          </a:prstGeom>
          <a:noFill/>
        </p:spPr>
        <p:txBody>
          <a:bodyPr wrap="square" rtlCol="0">
            <a:spAutoFit/>
          </a:bodyPr>
          <a:lstStyle/>
          <a:p>
            <a:r>
              <a:rPr lang="fr-FR" sz="600">
                <a:solidFill>
                  <a:srgbClr val="C00000"/>
                </a:solidFill>
              </a:rPr>
              <a:t>Envoie par mail </a:t>
            </a:r>
          </a:p>
        </p:txBody>
      </p:sp>
      <p:sp>
        <p:nvSpPr>
          <p:cNvPr id="35" name="ZoneTexte 34">
            <a:extLst>
              <a:ext uri="{FF2B5EF4-FFF2-40B4-BE49-F238E27FC236}">
                <a16:creationId xmlns:a16="http://schemas.microsoft.com/office/drawing/2014/main" id="{9F37D39A-C8BB-456F-9525-9AE2031511FD}"/>
              </a:ext>
            </a:extLst>
          </p:cNvPr>
          <p:cNvSpPr txBox="1"/>
          <p:nvPr/>
        </p:nvSpPr>
        <p:spPr>
          <a:xfrm>
            <a:off x="5503349" y="4440991"/>
            <a:ext cx="1062324" cy="461665"/>
          </a:xfrm>
          <a:prstGeom prst="rect">
            <a:avLst/>
          </a:prstGeom>
          <a:noFill/>
        </p:spPr>
        <p:txBody>
          <a:bodyPr wrap="square" rtlCol="0">
            <a:spAutoFit/>
          </a:bodyPr>
          <a:lstStyle/>
          <a:p>
            <a:pPr algn="ctr"/>
            <a:r>
              <a:rPr lang="fr-FR" sz="600">
                <a:solidFill>
                  <a:srgbClr val="C00000"/>
                </a:solidFill>
              </a:rPr>
              <a:t>Rédige la demande</a:t>
            </a:r>
          </a:p>
          <a:p>
            <a:pPr algn="ctr"/>
            <a:r>
              <a:rPr lang="fr-FR" sz="600">
                <a:solidFill>
                  <a:srgbClr val="C00000"/>
                </a:solidFill>
              </a:rPr>
              <a:t> d’opération  ou la confirmation sur papier libre</a:t>
            </a:r>
          </a:p>
        </p:txBody>
      </p:sp>
      <p:sp>
        <p:nvSpPr>
          <p:cNvPr id="36" name="ZoneTexte 35">
            <a:extLst>
              <a:ext uri="{FF2B5EF4-FFF2-40B4-BE49-F238E27FC236}">
                <a16:creationId xmlns:a16="http://schemas.microsoft.com/office/drawing/2014/main" id="{4E5A663C-B067-47E6-9BDC-56F47AC91414}"/>
              </a:ext>
            </a:extLst>
          </p:cNvPr>
          <p:cNvSpPr txBox="1"/>
          <p:nvPr/>
        </p:nvSpPr>
        <p:spPr>
          <a:xfrm>
            <a:off x="7195279" y="4457649"/>
            <a:ext cx="748896" cy="184666"/>
          </a:xfrm>
          <a:prstGeom prst="rect">
            <a:avLst/>
          </a:prstGeom>
          <a:noFill/>
        </p:spPr>
        <p:txBody>
          <a:bodyPr wrap="square" rtlCol="0">
            <a:spAutoFit/>
          </a:bodyPr>
          <a:lstStyle/>
          <a:p>
            <a:r>
              <a:rPr lang="fr-FR" sz="600">
                <a:solidFill>
                  <a:srgbClr val="C00000"/>
                </a:solidFill>
              </a:rPr>
              <a:t>Prend en photo</a:t>
            </a:r>
          </a:p>
        </p:txBody>
      </p:sp>
      <p:sp>
        <p:nvSpPr>
          <p:cNvPr id="37" name="ZoneTexte 36">
            <a:extLst>
              <a:ext uri="{FF2B5EF4-FFF2-40B4-BE49-F238E27FC236}">
                <a16:creationId xmlns:a16="http://schemas.microsoft.com/office/drawing/2014/main" id="{E01FDC5B-6C74-46B9-B356-C30C69411D0A}"/>
              </a:ext>
            </a:extLst>
          </p:cNvPr>
          <p:cNvSpPr txBox="1"/>
          <p:nvPr/>
        </p:nvSpPr>
        <p:spPr>
          <a:xfrm>
            <a:off x="7178965" y="3212701"/>
            <a:ext cx="748896" cy="184666"/>
          </a:xfrm>
          <a:prstGeom prst="rect">
            <a:avLst/>
          </a:prstGeom>
          <a:noFill/>
        </p:spPr>
        <p:txBody>
          <a:bodyPr wrap="square" rtlCol="0">
            <a:spAutoFit/>
          </a:bodyPr>
          <a:lstStyle/>
          <a:p>
            <a:r>
              <a:rPr lang="fr-FR" sz="600">
                <a:solidFill>
                  <a:schemeClr val="accent6">
                    <a:lumMod val="75000"/>
                  </a:schemeClr>
                </a:solidFill>
              </a:rPr>
              <a:t>Prend en photo</a:t>
            </a:r>
          </a:p>
        </p:txBody>
      </p:sp>
      <p:sp>
        <p:nvSpPr>
          <p:cNvPr id="38" name="ZoneTexte 37">
            <a:extLst>
              <a:ext uri="{FF2B5EF4-FFF2-40B4-BE49-F238E27FC236}">
                <a16:creationId xmlns:a16="http://schemas.microsoft.com/office/drawing/2014/main" id="{D2402C46-445E-4FC9-80DA-4F5B039E3504}"/>
              </a:ext>
            </a:extLst>
          </p:cNvPr>
          <p:cNvSpPr txBox="1"/>
          <p:nvPr/>
        </p:nvSpPr>
        <p:spPr>
          <a:xfrm>
            <a:off x="7332631" y="2129389"/>
            <a:ext cx="597248" cy="184666"/>
          </a:xfrm>
          <a:prstGeom prst="rect">
            <a:avLst/>
          </a:prstGeom>
          <a:noFill/>
        </p:spPr>
        <p:txBody>
          <a:bodyPr wrap="square" rtlCol="0">
            <a:spAutoFit/>
          </a:bodyPr>
          <a:lstStyle/>
          <a:p>
            <a:r>
              <a:rPr lang="fr-FR" sz="600">
                <a:solidFill>
                  <a:srgbClr val="00B050"/>
                </a:solidFill>
              </a:rPr>
              <a:t>Scanne</a:t>
            </a:r>
          </a:p>
        </p:txBody>
      </p:sp>
      <p:sp>
        <p:nvSpPr>
          <p:cNvPr id="39" name="ZoneTexte 38">
            <a:extLst>
              <a:ext uri="{FF2B5EF4-FFF2-40B4-BE49-F238E27FC236}">
                <a16:creationId xmlns:a16="http://schemas.microsoft.com/office/drawing/2014/main" id="{0DC8BCBF-2A26-4B5C-B896-EF89DC486ECD}"/>
              </a:ext>
            </a:extLst>
          </p:cNvPr>
          <p:cNvSpPr txBox="1"/>
          <p:nvPr/>
        </p:nvSpPr>
        <p:spPr>
          <a:xfrm>
            <a:off x="7944175" y="3216782"/>
            <a:ext cx="748896" cy="184666"/>
          </a:xfrm>
          <a:prstGeom prst="rect">
            <a:avLst/>
          </a:prstGeom>
          <a:noFill/>
        </p:spPr>
        <p:txBody>
          <a:bodyPr wrap="square" rtlCol="0">
            <a:spAutoFit/>
          </a:bodyPr>
          <a:lstStyle/>
          <a:p>
            <a:r>
              <a:rPr lang="fr-FR" sz="600">
                <a:solidFill>
                  <a:schemeClr val="accent6">
                    <a:lumMod val="75000"/>
                  </a:schemeClr>
                </a:solidFill>
              </a:rPr>
              <a:t>Envoie par mail </a:t>
            </a:r>
          </a:p>
        </p:txBody>
      </p:sp>
      <p:sp>
        <p:nvSpPr>
          <p:cNvPr id="2" name="Rectangle 1">
            <a:extLst>
              <a:ext uri="{FF2B5EF4-FFF2-40B4-BE49-F238E27FC236}">
                <a16:creationId xmlns:a16="http://schemas.microsoft.com/office/drawing/2014/main" id="{E946BCDB-AFE7-4C5F-A832-CDEBB15BE4C1}"/>
              </a:ext>
            </a:extLst>
          </p:cNvPr>
          <p:cNvSpPr/>
          <p:nvPr/>
        </p:nvSpPr>
        <p:spPr>
          <a:xfrm>
            <a:off x="4785061" y="1397074"/>
            <a:ext cx="807913" cy="332810"/>
          </a:xfrm>
          <a:prstGeom prst="rect">
            <a:avLst/>
          </a:prstGeom>
          <a:solidFill>
            <a:schemeClr val="bg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a:solidFill>
                  <a:schemeClr val="tx1"/>
                </a:solidFill>
              </a:rPr>
              <a:t>Priorité 1</a:t>
            </a:r>
          </a:p>
        </p:txBody>
      </p:sp>
      <p:sp>
        <p:nvSpPr>
          <p:cNvPr id="40" name="Rectangle 39">
            <a:extLst>
              <a:ext uri="{FF2B5EF4-FFF2-40B4-BE49-F238E27FC236}">
                <a16:creationId xmlns:a16="http://schemas.microsoft.com/office/drawing/2014/main" id="{4CA8CBF0-8D3C-4F70-B375-C6848468E916}"/>
              </a:ext>
            </a:extLst>
          </p:cNvPr>
          <p:cNvSpPr/>
          <p:nvPr/>
        </p:nvSpPr>
        <p:spPr>
          <a:xfrm>
            <a:off x="4785060" y="3495770"/>
            <a:ext cx="807913" cy="332810"/>
          </a:xfrm>
          <a:prstGeom prst="rect">
            <a:avLst/>
          </a:prstGeom>
          <a:solidFill>
            <a:schemeClr val="bg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a:solidFill>
                  <a:schemeClr val="tx1"/>
                </a:solidFill>
              </a:rPr>
              <a:t>Priorité 3</a:t>
            </a:r>
          </a:p>
        </p:txBody>
      </p:sp>
      <p:sp>
        <p:nvSpPr>
          <p:cNvPr id="41" name="Rectangle 40">
            <a:extLst>
              <a:ext uri="{FF2B5EF4-FFF2-40B4-BE49-F238E27FC236}">
                <a16:creationId xmlns:a16="http://schemas.microsoft.com/office/drawing/2014/main" id="{BD4C3D59-7E6A-4F07-ADD3-AEFD713B2979}"/>
              </a:ext>
            </a:extLst>
          </p:cNvPr>
          <p:cNvSpPr/>
          <p:nvPr/>
        </p:nvSpPr>
        <p:spPr>
          <a:xfrm>
            <a:off x="4785061" y="2446422"/>
            <a:ext cx="807913" cy="332810"/>
          </a:xfrm>
          <a:prstGeom prst="rect">
            <a:avLst/>
          </a:prstGeom>
          <a:solidFill>
            <a:schemeClr val="bg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a:solidFill>
                  <a:schemeClr val="tx1"/>
                </a:solidFill>
              </a:rPr>
              <a:t>Priorité 2</a:t>
            </a:r>
          </a:p>
        </p:txBody>
      </p:sp>
      <p:sp>
        <p:nvSpPr>
          <p:cNvPr id="4" name="Rectangle 3">
            <a:extLst>
              <a:ext uri="{FF2B5EF4-FFF2-40B4-BE49-F238E27FC236}">
                <a16:creationId xmlns:a16="http://schemas.microsoft.com/office/drawing/2014/main" id="{C8B39AEC-A54B-46DB-A995-09B09C94A9F3}"/>
              </a:ext>
            </a:extLst>
          </p:cNvPr>
          <p:cNvSpPr/>
          <p:nvPr/>
        </p:nvSpPr>
        <p:spPr>
          <a:xfrm>
            <a:off x="5693951" y="886573"/>
            <a:ext cx="2929580" cy="204526"/>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3" name="Rectangle 42">
            <a:extLst>
              <a:ext uri="{FF2B5EF4-FFF2-40B4-BE49-F238E27FC236}">
                <a16:creationId xmlns:a16="http://schemas.microsoft.com/office/drawing/2014/main" id="{6E921156-592A-463F-A5C1-990B67763ADD}"/>
              </a:ext>
            </a:extLst>
          </p:cNvPr>
          <p:cNvSpPr/>
          <p:nvPr/>
        </p:nvSpPr>
        <p:spPr>
          <a:xfrm>
            <a:off x="451964" y="3626823"/>
            <a:ext cx="3951313" cy="573238"/>
          </a:xfrm>
          <a:prstGeom prst="rect">
            <a:avLst/>
          </a:prstGeom>
          <a:no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44" name="Image 43" descr="Une image contenant dessin&#10;&#10;Description générée automatiquement">
            <a:extLst>
              <a:ext uri="{FF2B5EF4-FFF2-40B4-BE49-F238E27FC236}">
                <a16:creationId xmlns:a16="http://schemas.microsoft.com/office/drawing/2014/main" id="{78681024-1E96-485F-9B90-D1799B3D9B59}"/>
              </a:ext>
            </a:extLst>
          </p:cNvPr>
          <p:cNvPicPr>
            <a:picLocks noChangeAspect="1"/>
          </p:cNvPicPr>
          <p:nvPr/>
        </p:nvPicPr>
        <p:blipFill>
          <a:blip r:embed="rId3"/>
          <a:stretch>
            <a:fillRect/>
          </a:stretch>
        </p:blipFill>
        <p:spPr>
          <a:xfrm>
            <a:off x="4414294" y="3773382"/>
            <a:ext cx="280120" cy="280120"/>
          </a:xfrm>
          <a:prstGeom prst="rect">
            <a:avLst/>
          </a:prstGeom>
        </p:spPr>
      </p:pic>
    </p:spTree>
    <p:extLst>
      <p:ext uri="{BB962C8B-B14F-4D97-AF65-F5344CB8AC3E}">
        <p14:creationId xmlns:p14="http://schemas.microsoft.com/office/powerpoint/2010/main" val="694050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Image 44" descr="Une image contenant dessin&#10;&#10;Description générée automatiquement">
            <a:extLst>
              <a:ext uri="{FF2B5EF4-FFF2-40B4-BE49-F238E27FC236}">
                <a16:creationId xmlns:a16="http://schemas.microsoft.com/office/drawing/2014/main" id="{D6630A3C-EEE0-41EC-AF4E-1EE4E35886B8}"/>
              </a:ext>
            </a:extLst>
          </p:cNvPr>
          <p:cNvPicPr>
            <a:picLocks noChangeAspect="1"/>
          </p:cNvPicPr>
          <p:nvPr/>
        </p:nvPicPr>
        <p:blipFill>
          <a:blip r:embed="rId2"/>
          <a:stretch>
            <a:fillRect/>
          </a:stretch>
        </p:blipFill>
        <p:spPr>
          <a:xfrm>
            <a:off x="206120" y="2148288"/>
            <a:ext cx="440825" cy="449822"/>
          </a:xfrm>
          <a:prstGeom prst="rect">
            <a:avLst/>
          </a:prstGeom>
        </p:spPr>
      </p:pic>
      <p:sp>
        <p:nvSpPr>
          <p:cNvPr id="6" name="Titre 5">
            <a:extLst>
              <a:ext uri="{FF2B5EF4-FFF2-40B4-BE49-F238E27FC236}">
                <a16:creationId xmlns:a16="http://schemas.microsoft.com/office/drawing/2014/main" id="{6AB4CF0D-5A98-4E55-B429-70450832A520}"/>
              </a:ext>
            </a:extLst>
          </p:cNvPr>
          <p:cNvSpPr>
            <a:spLocks noGrp="1"/>
          </p:cNvSpPr>
          <p:nvPr>
            <p:ph type="title"/>
          </p:nvPr>
        </p:nvSpPr>
        <p:spPr/>
        <p:txBody>
          <a:bodyPr/>
          <a:lstStyle/>
          <a:p>
            <a:r>
              <a:rPr lang="fr-FR"/>
              <a:t>Processus adhésion, versement et arbitrage (2/2)</a:t>
            </a:r>
          </a:p>
        </p:txBody>
      </p:sp>
      <p:pic>
        <p:nvPicPr>
          <p:cNvPr id="7" name="Image 6" descr="Une image contenant intérieur, ordinateur, portable, assis&#10;&#10;Description générée automatiquement">
            <a:extLst>
              <a:ext uri="{FF2B5EF4-FFF2-40B4-BE49-F238E27FC236}">
                <a16:creationId xmlns:a16="http://schemas.microsoft.com/office/drawing/2014/main" id="{0E8F2601-8EE2-4A4A-8A2F-DF4B14538422}"/>
              </a:ext>
            </a:extLst>
          </p:cNvPr>
          <p:cNvPicPr>
            <a:picLocks noChangeAspect="1"/>
          </p:cNvPicPr>
          <p:nvPr/>
        </p:nvPicPr>
        <p:blipFill>
          <a:blip r:embed="rId3"/>
          <a:stretch>
            <a:fillRect/>
          </a:stretch>
        </p:blipFill>
        <p:spPr>
          <a:xfrm>
            <a:off x="221949" y="982583"/>
            <a:ext cx="441147" cy="302660"/>
          </a:xfrm>
          <a:prstGeom prst="rect">
            <a:avLst/>
          </a:prstGeom>
        </p:spPr>
      </p:pic>
      <p:pic>
        <p:nvPicPr>
          <p:cNvPr id="13" name="Image 12" descr="Une image contenant portable, ordinateur, assis, intérieur&#10;&#10;Description générée automatiquement">
            <a:extLst>
              <a:ext uri="{FF2B5EF4-FFF2-40B4-BE49-F238E27FC236}">
                <a16:creationId xmlns:a16="http://schemas.microsoft.com/office/drawing/2014/main" id="{0E0966CC-ABF7-41FD-8E53-3C46CC6083DE}"/>
              </a:ext>
            </a:extLst>
          </p:cNvPr>
          <p:cNvPicPr>
            <a:picLocks noChangeAspect="1"/>
          </p:cNvPicPr>
          <p:nvPr/>
        </p:nvPicPr>
        <p:blipFill>
          <a:blip r:embed="rId4"/>
          <a:stretch>
            <a:fillRect/>
          </a:stretch>
        </p:blipFill>
        <p:spPr>
          <a:xfrm>
            <a:off x="3639333" y="942500"/>
            <a:ext cx="436995" cy="302660"/>
          </a:xfrm>
          <a:prstGeom prst="rect">
            <a:avLst/>
          </a:prstGeom>
        </p:spPr>
      </p:pic>
      <p:pic>
        <p:nvPicPr>
          <p:cNvPr id="16" name="Image 15" descr="Une image contenant intérieur, assis, tenant, blanc&#10;&#10;Description générée automatiquement">
            <a:extLst>
              <a:ext uri="{FF2B5EF4-FFF2-40B4-BE49-F238E27FC236}">
                <a16:creationId xmlns:a16="http://schemas.microsoft.com/office/drawing/2014/main" id="{BCD436F6-9955-4C01-BC3F-BC9FD59B1AB3}"/>
              </a:ext>
            </a:extLst>
          </p:cNvPr>
          <p:cNvPicPr>
            <a:picLocks noChangeAspect="1"/>
          </p:cNvPicPr>
          <p:nvPr/>
        </p:nvPicPr>
        <p:blipFill>
          <a:blip r:embed="rId5"/>
          <a:stretch>
            <a:fillRect/>
          </a:stretch>
        </p:blipFill>
        <p:spPr>
          <a:xfrm>
            <a:off x="6999186" y="2047154"/>
            <a:ext cx="398621" cy="398621"/>
          </a:xfrm>
          <a:prstGeom prst="rect">
            <a:avLst/>
          </a:prstGeom>
        </p:spPr>
      </p:pic>
      <p:sp>
        <p:nvSpPr>
          <p:cNvPr id="17" name="Rectangle 16">
            <a:extLst>
              <a:ext uri="{FF2B5EF4-FFF2-40B4-BE49-F238E27FC236}">
                <a16:creationId xmlns:a16="http://schemas.microsoft.com/office/drawing/2014/main" id="{EB9954EB-8494-4D45-ACB4-58E3BEEFB699}"/>
              </a:ext>
            </a:extLst>
          </p:cNvPr>
          <p:cNvSpPr/>
          <p:nvPr/>
        </p:nvSpPr>
        <p:spPr>
          <a:xfrm>
            <a:off x="216612" y="1318552"/>
            <a:ext cx="1642696" cy="488724"/>
          </a:xfrm>
          <a:prstGeom prst="rect">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8C3270FC-A0F2-4FC6-AB9A-76DEB9E039FF}"/>
              </a:ext>
            </a:extLst>
          </p:cNvPr>
          <p:cNvSpPr txBox="1"/>
          <p:nvPr/>
        </p:nvSpPr>
        <p:spPr>
          <a:xfrm>
            <a:off x="153334" y="1291702"/>
            <a:ext cx="1705974" cy="584775"/>
          </a:xfrm>
          <a:prstGeom prst="rect">
            <a:avLst/>
          </a:prstGeom>
          <a:noFill/>
        </p:spPr>
        <p:txBody>
          <a:bodyPr wrap="square" rtlCol="0">
            <a:spAutoFit/>
          </a:bodyPr>
          <a:lstStyle/>
          <a:p>
            <a:pPr algn="ctr"/>
            <a:r>
              <a:rPr lang="fr-FR" sz="800" b="1" dirty="0"/>
              <a:t>1. Je vérifie si l’opération est réalisable dans DEI </a:t>
            </a:r>
            <a:r>
              <a:rPr lang="fr-FR" sz="800" dirty="0"/>
              <a:t>et invite </a:t>
            </a:r>
            <a:r>
              <a:rPr lang="fr-FR" sz="800" dirty="0" smtClean="0">
                <a:solidFill>
                  <a:srgbClr val="FF0000"/>
                </a:solidFill>
              </a:rPr>
              <a:t>obligatoirement </a:t>
            </a:r>
            <a:r>
              <a:rPr lang="fr-FR" sz="800" dirty="0" smtClean="0"/>
              <a:t>le </a:t>
            </a:r>
            <a:r>
              <a:rPr lang="fr-FR" sz="800" dirty="0"/>
              <a:t>client passer par ce canal le cas échéant</a:t>
            </a:r>
          </a:p>
        </p:txBody>
      </p:sp>
      <p:sp>
        <p:nvSpPr>
          <p:cNvPr id="19" name="ZoneTexte 18">
            <a:extLst>
              <a:ext uri="{FF2B5EF4-FFF2-40B4-BE49-F238E27FC236}">
                <a16:creationId xmlns:a16="http://schemas.microsoft.com/office/drawing/2014/main" id="{B7887667-8FA8-4A70-BAC6-9AA82F0F1762}"/>
              </a:ext>
            </a:extLst>
          </p:cNvPr>
          <p:cNvSpPr txBox="1"/>
          <p:nvPr/>
        </p:nvSpPr>
        <p:spPr>
          <a:xfrm>
            <a:off x="3532909" y="1373982"/>
            <a:ext cx="2078181" cy="338554"/>
          </a:xfrm>
          <a:prstGeom prst="rect">
            <a:avLst/>
          </a:prstGeom>
          <a:noFill/>
        </p:spPr>
        <p:txBody>
          <a:bodyPr wrap="square" rtlCol="0">
            <a:spAutoFit/>
          </a:bodyPr>
          <a:lstStyle/>
          <a:p>
            <a:pPr algn="ctr"/>
            <a:r>
              <a:rPr lang="fr-FR" sz="800" b="1" dirty="0" smtClean="0"/>
              <a:t>2. Je vérifie le QCF-QR et l’EAI, puis </a:t>
            </a:r>
          </a:p>
          <a:p>
            <a:pPr algn="ctr"/>
            <a:r>
              <a:rPr lang="fr-FR" sz="800" b="1" dirty="0" smtClean="0"/>
              <a:t>j’effectue le parcours conseil</a:t>
            </a:r>
            <a:endParaRPr lang="fr-FR" sz="800" b="1" dirty="0"/>
          </a:p>
        </p:txBody>
      </p:sp>
      <p:sp>
        <p:nvSpPr>
          <p:cNvPr id="20" name="ZoneTexte 19">
            <a:extLst>
              <a:ext uri="{FF2B5EF4-FFF2-40B4-BE49-F238E27FC236}">
                <a16:creationId xmlns:a16="http://schemas.microsoft.com/office/drawing/2014/main" id="{FF92F1BA-64CC-49A8-8C72-45B4AE028D2F}"/>
              </a:ext>
            </a:extLst>
          </p:cNvPr>
          <p:cNvSpPr txBox="1"/>
          <p:nvPr/>
        </p:nvSpPr>
        <p:spPr>
          <a:xfrm>
            <a:off x="6912485" y="1386871"/>
            <a:ext cx="2078181" cy="338554"/>
          </a:xfrm>
          <a:prstGeom prst="rect">
            <a:avLst/>
          </a:prstGeom>
          <a:noFill/>
        </p:spPr>
        <p:txBody>
          <a:bodyPr wrap="square" rtlCol="0">
            <a:spAutoFit/>
          </a:bodyPr>
          <a:lstStyle/>
          <a:p>
            <a:pPr algn="ctr"/>
            <a:r>
              <a:rPr lang="fr-FR" sz="800" b="1"/>
              <a:t>3. Je transmets la synthèse LEA au client </a:t>
            </a:r>
            <a:r>
              <a:rPr lang="fr-FR" sz="800"/>
              <a:t>par MSI ou mail</a:t>
            </a:r>
          </a:p>
        </p:txBody>
      </p:sp>
      <p:sp>
        <p:nvSpPr>
          <p:cNvPr id="21" name="ZoneTexte 20">
            <a:extLst>
              <a:ext uri="{FF2B5EF4-FFF2-40B4-BE49-F238E27FC236}">
                <a16:creationId xmlns:a16="http://schemas.microsoft.com/office/drawing/2014/main" id="{5F917192-1263-4122-995D-9B0414543A94}"/>
              </a:ext>
            </a:extLst>
          </p:cNvPr>
          <p:cNvSpPr txBox="1"/>
          <p:nvPr/>
        </p:nvSpPr>
        <p:spPr>
          <a:xfrm>
            <a:off x="6895652" y="2462775"/>
            <a:ext cx="2078181" cy="584775"/>
          </a:xfrm>
          <a:prstGeom prst="rect">
            <a:avLst/>
          </a:prstGeom>
          <a:noFill/>
        </p:spPr>
        <p:txBody>
          <a:bodyPr wrap="square" rtlCol="0" anchor="t">
            <a:spAutoFit/>
          </a:bodyPr>
          <a:lstStyle/>
          <a:p>
            <a:pPr algn="ctr"/>
            <a:r>
              <a:rPr lang="fr-FR" sz="800" b="1" dirty="0"/>
              <a:t>4.</a:t>
            </a:r>
            <a:r>
              <a:rPr lang="fr-FR" sz="800" dirty="0"/>
              <a:t> Selon son équipement (</a:t>
            </a:r>
            <a:r>
              <a:rPr lang="fr-FR" sz="800" dirty="0" err="1"/>
              <a:t>cf</a:t>
            </a:r>
            <a:r>
              <a:rPr lang="fr-FR" sz="800" dirty="0"/>
              <a:t> schéma slide précédent), </a:t>
            </a:r>
            <a:r>
              <a:rPr lang="fr-FR" sz="800" b="1" dirty="0"/>
              <a:t>le client signe</a:t>
            </a:r>
            <a:r>
              <a:rPr lang="fr-FR" sz="800" dirty="0"/>
              <a:t> </a:t>
            </a:r>
            <a:r>
              <a:rPr lang="fr-FR" sz="800" b="1" dirty="0"/>
              <a:t>la synthèse LEA (ou à défaut une demande manuscrite signée*) </a:t>
            </a:r>
            <a:r>
              <a:rPr lang="fr-FR" sz="800" dirty="0"/>
              <a:t>et me la </a:t>
            </a:r>
            <a:r>
              <a:rPr lang="fr-FR" sz="800" dirty="0" smtClean="0"/>
              <a:t>renvoie</a:t>
            </a:r>
          </a:p>
        </p:txBody>
      </p:sp>
      <p:sp>
        <p:nvSpPr>
          <p:cNvPr id="22" name="ZoneTexte 21">
            <a:extLst>
              <a:ext uri="{FF2B5EF4-FFF2-40B4-BE49-F238E27FC236}">
                <a16:creationId xmlns:a16="http://schemas.microsoft.com/office/drawing/2014/main" id="{62A613B6-B8FF-4FD7-8378-890BCAADDF2D}"/>
              </a:ext>
            </a:extLst>
          </p:cNvPr>
          <p:cNvSpPr txBox="1"/>
          <p:nvPr/>
        </p:nvSpPr>
        <p:spPr>
          <a:xfrm>
            <a:off x="3877774" y="2611880"/>
            <a:ext cx="1844414" cy="338554"/>
          </a:xfrm>
          <a:prstGeom prst="rect">
            <a:avLst/>
          </a:prstGeom>
          <a:noFill/>
        </p:spPr>
        <p:txBody>
          <a:bodyPr wrap="square" rtlCol="0" anchor="t">
            <a:spAutoFit/>
          </a:bodyPr>
          <a:lstStyle/>
          <a:p>
            <a:pPr algn="ctr"/>
            <a:r>
              <a:rPr lang="fr-FR" sz="800" b="1" dirty="0"/>
              <a:t>5. Je saisis l’opération</a:t>
            </a:r>
            <a:r>
              <a:rPr lang="fr-FR" sz="800" dirty="0"/>
              <a:t> dans Puma ou </a:t>
            </a:r>
            <a:r>
              <a:rPr lang="fr-FR" sz="800" dirty="0" err="1" smtClean="0"/>
              <a:t>MyAssur</a:t>
            </a:r>
            <a:endParaRPr lang="fr-FR" sz="800" dirty="0"/>
          </a:p>
        </p:txBody>
      </p:sp>
      <p:sp>
        <p:nvSpPr>
          <p:cNvPr id="23" name="ZoneTexte 22">
            <a:extLst>
              <a:ext uri="{FF2B5EF4-FFF2-40B4-BE49-F238E27FC236}">
                <a16:creationId xmlns:a16="http://schemas.microsoft.com/office/drawing/2014/main" id="{B0198561-E0E1-4200-88DF-2E1F05461367}"/>
              </a:ext>
            </a:extLst>
          </p:cNvPr>
          <p:cNvSpPr txBox="1"/>
          <p:nvPr/>
        </p:nvSpPr>
        <p:spPr>
          <a:xfrm>
            <a:off x="158133" y="2562194"/>
            <a:ext cx="2078181" cy="338554"/>
          </a:xfrm>
          <a:prstGeom prst="rect">
            <a:avLst/>
          </a:prstGeom>
          <a:noFill/>
        </p:spPr>
        <p:txBody>
          <a:bodyPr wrap="square" rtlCol="0">
            <a:spAutoFit/>
          </a:bodyPr>
          <a:lstStyle/>
          <a:p>
            <a:pPr algn="ctr"/>
            <a:r>
              <a:rPr lang="fr-FR" sz="800" b="1"/>
              <a:t>6. Je transmets les documents contractuels </a:t>
            </a:r>
            <a:r>
              <a:rPr lang="fr-FR" sz="800"/>
              <a:t>au client par MSI ou mail</a:t>
            </a:r>
          </a:p>
        </p:txBody>
      </p:sp>
      <p:sp>
        <p:nvSpPr>
          <p:cNvPr id="24" name="ZoneTexte 23">
            <a:extLst>
              <a:ext uri="{FF2B5EF4-FFF2-40B4-BE49-F238E27FC236}">
                <a16:creationId xmlns:a16="http://schemas.microsoft.com/office/drawing/2014/main" id="{F6A9C42B-A637-4A95-B7D3-13D35E3FD45A}"/>
              </a:ext>
            </a:extLst>
          </p:cNvPr>
          <p:cNvSpPr txBox="1"/>
          <p:nvPr/>
        </p:nvSpPr>
        <p:spPr>
          <a:xfrm>
            <a:off x="3733037" y="3612721"/>
            <a:ext cx="2078181" cy="461665"/>
          </a:xfrm>
          <a:prstGeom prst="rect">
            <a:avLst/>
          </a:prstGeom>
          <a:noFill/>
        </p:spPr>
        <p:txBody>
          <a:bodyPr wrap="square" rtlCol="0">
            <a:spAutoFit/>
          </a:bodyPr>
          <a:lstStyle/>
          <a:p>
            <a:pPr algn="ctr"/>
            <a:r>
              <a:rPr lang="fr-FR" sz="800" b="1" dirty="0"/>
              <a:t>8. Je réceptionne</a:t>
            </a:r>
            <a:r>
              <a:rPr lang="fr-FR" sz="800" dirty="0"/>
              <a:t> </a:t>
            </a:r>
            <a:r>
              <a:rPr lang="fr-FR" sz="800" b="1" dirty="0"/>
              <a:t>les documents et les </a:t>
            </a:r>
            <a:r>
              <a:rPr lang="fr-FR" sz="800" b="1" dirty="0" smtClean="0"/>
              <a:t>contrôle </a:t>
            </a:r>
            <a:r>
              <a:rPr lang="fr-FR" sz="800" b="1" dirty="0" smtClean="0">
                <a:solidFill>
                  <a:srgbClr val="FF0000"/>
                </a:solidFill>
              </a:rPr>
              <a:t>et les enregistre dans le plan de classement </a:t>
            </a:r>
            <a:endParaRPr lang="fr-FR" sz="800" b="1" dirty="0"/>
          </a:p>
        </p:txBody>
      </p:sp>
      <p:sp>
        <p:nvSpPr>
          <p:cNvPr id="25" name="ZoneTexte 24">
            <a:extLst>
              <a:ext uri="{FF2B5EF4-FFF2-40B4-BE49-F238E27FC236}">
                <a16:creationId xmlns:a16="http://schemas.microsoft.com/office/drawing/2014/main" id="{C04FAC71-C8B5-4BCA-B3BA-EEE04D7197D1}"/>
              </a:ext>
            </a:extLst>
          </p:cNvPr>
          <p:cNvSpPr txBox="1"/>
          <p:nvPr/>
        </p:nvSpPr>
        <p:spPr>
          <a:xfrm>
            <a:off x="158133" y="3520580"/>
            <a:ext cx="2078181" cy="584775"/>
          </a:xfrm>
          <a:prstGeom prst="rect">
            <a:avLst/>
          </a:prstGeom>
          <a:noFill/>
        </p:spPr>
        <p:txBody>
          <a:bodyPr wrap="square" rtlCol="0">
            <a:spAutoFit/>
          </a:bodyPr>
          <a:lstStyle/>
          <a:p>
            <a:pPr algn="ctr"/>
            <a:r>
              <a:rPr lang="fr-FR" sz="800" b="1"/>
              <a:t>7. </a:t>
            </a:r>
            <a:r>
              <a:rPr lang="fr-FR" sz="800"/>
              <a:t>Selon son équipement (</a:t>
            </a:r>
            <a:r>
              <a:rPr lang="fr-FR" sz="800" err="1"/>
              <a:t>cf</a:t>
            </a:r>
            <a:r>
              <a:rPr lang="fr-FR" sz="800"/>
              <a:t> schéma slide précédent</a:t>
            </a:r>
            <a:r>
              <a:rPr lang="fr-FR" sz="800" b="1"/>
              <a:t>), le client signe les documents contractuels (ou à défaut une confirmation manuscrite signée*)</a:t>
            </a:r>
            <a:r>
              <a:rPr lang="fr-FR" sz="800"/>
              <a:t> et me les renvoie</a:t>
            </a:r>
          </a:p>
        </p:txBody>
      </p:sp>
      <p:sp>
        <p:nvSpPr>
          <p:cNvPr id="26" name="ZoneTexte 25">
            <a:extLst>
              <a:ext uri="{FF2B5EF4-FFF2-40B4-BE49-F238E27FC236}">
                <a16:creationId xmlns:a16="http://schemas.microsoft.com/office/drawing/2014/main" id="{D0641600-746D-4AED-BB98-AB434AAF9C42}"/>
              </a:ext>
            </a:extLst>
          </p:cNvPr>
          <p:cNvSpPr txBox="1"/>
          <p:nvPr/>
        </p:nvSpPr>
        <p:spPr>
          <a:xfrm>
            <a:off x="6972413" y="3642032"/>
            <a:ext cx="2078181" cy="338554"/>
          </a:xfrm>
          <a:prstGeom prst="rect">
            <a:avLst/>
          </a:prstGeom>
          <a:noFill/>
        </p:spPr>
        <p:txBody>
          <a:bodyPr wrap="square" rtlCol="0">
            <a:spAutoFit/>
          </a:bodyPr>
          <a:lstStyle/>
          <a:p>
            <a:pPr algn="ctr"/>
            <a:r>
              <a:rPr lang="fr-FR" sz="800" b="1" dirty="0"/>
              <a:t>9. Je transmets les documents signés </a:t>
            </a:r>
            <a:r>
              <a:rPr lang="fr-FR" sz="800" dirty="0"/>
              <a:t>aux assureurs </a:t>
            </a:r>
            <a:r>
              <a:rPr lang="fr-FR" sz="800" dirty="0" smtClean="0"/>
              <a:t>selon les modalités habituelles</a:t>
            </a:r>
            <a:endParaRPr lang="fr-FR" sz="800" b="1" dirty="0">
              <a:solidFill>
                <a:srgbClr val="FF0000"/>
              </a:solidFill>
            </a:endParaRPr>
          </a:p>
        </p:txBody>
      </p:sp>
      <p:sp>
        <p:nvSpPr>
          <p:cNvPr id="29" name="Rectangle 28">
            <a:extLst>
              <a:ext uri="{FF2B5EF4-FFF2-40B4-BE49-F238E27FC236}">
                <a16:creationId xmlns:a16="http://schemas.microsoft.com/office/drawing/2014/main" id="{BED42CC7-AE5A-49F0-B92A-8A7C0EC78D1B}"/>
              </a:ext>
            </a:extLst>
          </p:cNvPr>
          <p:cNvSpPr/>
          <p:nvPr/>
        </p:nvSpPr>
        <p:spPr>
          <a:xfrm>
            <a:off x="6986340" y="2454629"/>
            <a:ext cx="1908840" cy="639492"/>
          </a:xfrm>
          <a:prstGeom prst="rect">
            <a:avLst/>
          </a:prstGeom>
          <a:noFill/>
          <a:ln w="1270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0" name="Rectangle 29">
            <a:extLst>
              <a:ext uri="{FF2B5EF4-FFF2-40B4-BE49-F238E27FC236}">
                <a16:creationId xmlns:a16="http://schemas.microsoft.com/office/drawing/2014/main" id="{1E0788F9-0E24-40FC-A286-2A73CE92F472}"/>
              </a:ext>
            </a:extLst>
          </p:cNvPr>
          <p:cNvSpPr/>
          <p:nvPr/>
        </p:nvSpPr>
        <p:spPr>
          <a:xfrm>
            <a:off x="3719013" y="1327486"/>
            <a:ext cx="1705974" cy="437400"/>
          </a:xfrm>
          <a:prstGeom prst="rect">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D1FFE833-FB7A-492C-9C77-A59B690E8AC0}"/>
              </a:ext>
            </a:extLst>
          </p:cNvPr>
          <p:cNvSpPr/>
          <p:nvPr/>
        </p:nvSpPr>
        <p:spPr>
          <a:xfrm>
            <a:off x="6954179" y="1308187"/>
            <a:ext cx="1961129" cy="437400"/>
          </a:xfrm>
          <a:prstGeom prst="rect">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2" name="Rectangle 31">
            <a:extLst>
              <a:ext uri="{FF2B5EF4-FFF2-40B4-BE49-F238E27FC236}">
                <a16:creationId xmlns:a16="http://schemas.microsoft.com/office/drawing/2014/main" id="{7606E0BB-3C00-436A-B3D8-EF37A3220396}"/>
              </a:ext>
            </a:extLst>
          </p:cNvPr>
          <p:cNvSpPr/>
          <p:nvPr/>
        </p:nvSpPr>
        <p:spPr>
          <a:xfrm>
            <a:off x="3934755" y="2440345"/>
            <a:ext cx="1642696" cy="627523"/>
          </a:xfrm>
          <a:prstGeom prst="rect">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34" name="Image 33" descr="Une image contenant dessin&#10;&#10;Description générée automatiquement">
            <a:extLst>
              <a:ext uri="{FF2B5EF4-FFF2-40B4-BE49-F238E27FC236}">
                <a16:creationId xmlns:a16="http://schemas.microsoft.com/office/drawing/2014/main" id="{BE69DB03-6FE0-4A75-A367-EFBF6C499D02}"/>
              </a:ext>
            </a:extLst>
          </p:cNvPr>
          <p:cNvPicPr>
            <a:picLocks noChangeAspect="1"/>
          </p:cNvPicPr>
          <p:nvPr/>
        </p:nvPicPr>
        <p:blipFill>
          <a:blip r:embed="rId6"/>
          <a:stretch>
            <a:fillRect/>
          </a:stretch>
        </p:blipFill>
        <p:spPr>
          <a:xfrm>
            <a:off x="6870696" y="850651"/>
            <a:ext cx="445484" cy="445484"/>
          </a:xfrm>
          <a:prstGeom prst="rect">
            <a:avLst/>
          </a:prstGeom>
        </p:spPr>
      </p:pic>
      <p:pic>
        <p:nvPicPr>
          <p:cNvPr id="35" name="Image 34" descr="Une image contenant portable, ordinateur, assis, intérieur&#10;&#10;Description générée automatiquement">
            <a:extLst>
              <a:ext uri="{FF2B5EF4-FFF2-40B4-BE49-F238E27FC236}">
                <a16:creationId xmlns:a16="http://schemas.microsoft.com/office/drawing/2014/main" id="{4EC99163-AA3D-4949-B487-E6E96177DB9A}"/>
              </a:ext>
            </a:extLst>
          </p:cNvPr>
          <p:cNvPicPr>
            <a:picLocks noChangeAspect="1"/>
          </p:cNvPicPr>
          <p:nvPr/>
        </p:nvPicPr>
        <p:blipFill>
          <a:blip r:embed="rId4"/>
          <a:stretch>
            <a:fillRect/>
          </a:stretch>
        </p:blipFill>
        <p:spPr>
          <a:xfrm>
            <a:off x="3870028" y="2187209"/>
            <a:ext cx="436995" cy="302660"/>
          </a:xfrm>
          <a:prstGeom prst="rect">
            <a:avLst/>
          </a:prstGeom>
        </p:spPr>
      </p:pic>
      <p:sp>
        <p:nvSpPr>
          <p:cNvPr id="36" name="Rectangle 35">
            <a:extLst>
              <a:ext uri="{FF2B5EF4-FFF2-40B4-BE49-F238E27FC236}">
                <a16:creationId xmlns:a16="http://schemas.microsoft.com/office/drawing/2014/main" id="{21A84AEC-8D43-4C77-A4A1-86E12DDF7697}"/>
              </a:ext>
            </a:extLst>
          </p:cNvPr>
          <p:cNvSpPr/>
          <p:nvPr/>
        </p:nvSpPr>
        <p:spPr>
          <a:xfrm>
            <a:off x="3879793" y="3585682"/>
            <a:ext cx="1784667" cy="437400"/>
          </a:xfrm>
          <a:prstGeom prst="rect">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7" name="Rectangle 36">
            <a:extLst>
              <a:ext uri="{FF2B5EF4-FFF2-40B4-BE49-F238E27FC236}">
                <a16:creationId xmlns:a16="http://schemas.microsoft.com/office/drawing/2014/main" id="{B2CBC5D1-2292-454A-875D-4A5F8C2E6E67}"/>
              </a:ext>
            </a:extLst>
          </p:cNvPr>
          <p:cNvSpPr/>
          <p:nvPr/>
        </p:nvSpPr>
        <p:spPr>
          <a:xfrm>
            <a:off x="223495" y="3520580"/>
            <a:ext cx="2038944" cy="581917"/>
          </a:xfrm>
          <a:prstGeom prst="rect">
            <a:avLst/>
          </a:prstGeom>
          <a:noFill/>
          <a:ln w="1270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8" name="Rectangle 37">
            <a:extLst>
              <a:ext uri="{FF2B5EF4-FFF2-40B4-BE49-F238E27FC236}">
                <a16:creationId xmlns:a16="http://schemas.microsoft.com/office/drawing/2014/main" id="{EDB179C8-FD0C-4A36-A3A5-9B2E38ACEC1D}"/>
              </a:ext>
            </a:extLst>
          </p:cNvPr>
          <p:cNvSpPr/>
          <p:nvPr/>
        </p:nvSpPr>
        <p:spPr>
          <a:xfrm>
            <a:off x="226490" y="2550514"/>
            <a:ext cx="1941468" cy="437400"/>
          </a:xfrm>
          <a:prstGeom prst="rect">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39" name="Image 38" descr="Une image contenant intérieur, assis, tenant, blanc&#10;&#10;Description générée automatiquement">
            <a:extLst>
              <a:ext uri="{FF2B5EF4-FFF2-40B4-BE49-F238E27FC236}">
                <a16:creationId xmlns:a16="http://schemas.microsoft.com/office/drawing/2014/main" id="{A50410B0-BFF8-4D05-A65B-B60A5ED4F121}"/>
              </a:ext>
            </a:extLst>
          </p:cNvPr>
          <p:cNvPicPr>
            <a:picLocks noChangeAspect="1"/>
          </p:cNvPicPr>
          <p:nvPr/>
        </p:nvPicPr>
        <p:blipFill>
          <a:blip r:embed="rId5"/>
          <a:stretch>
            <a:fillRect/>
          </a:stretch>
        </p:blipFill>
        <p:spPr>
          <a:xfrm>
            <a:off x="206120" y="3057385"/>
            <a:ext cx="398621" cy="398621"/>
          </a:xfrm>
          <a:prstGeom prst="rect">
            <a:avLst/>
          </a:prstGeom>
        </p:spPr>
      </p:pic>
      <p:pic>
        <p:nvPicPr>
          <p:cNvPr id="41" name="Image 40" descr="Une image contenant femme, blanc, assis, tenant&#10;&#10;Description générée automatiquement">
            <a:extLst>
              <a:ext uri="{FF2B5EF4-FFF2-40B4-BE49-F238E27FC236}">
                <a16:creationId xmlns:a16="http://schemas.microsoft.com/office/drawing/2014/main" id="{001DD08D-DB7C-4C89-B72E-11CF98C226EC}"/>
              </a:ext>
            </a:extLst>
          </p:cNvPr>
          <p:cNvPicPr>
            <a:picLocks noChangeAspect="1"/>
          </p:cNvPicPr>
          <p:nvPr/>
        </p:nvPicPr>
        <p:blipFill>
          <a:blip r:embed="rId7"/>
          <a:stretch>
            <a:fillRect/>
          </a:stretch>
        </p:blipFill>
        <p:spPr>
          <a:xfrm>
            <a:off x="3809885" y="3067868"/>
            <a:ext cx="358677" cy="358677"/>
          </a:xfrm>
          <a:prstGeom prst="rect">
            <a:avLst/>
          </a:prstGeom>
        </p:spPr>
      </p:pic>
      <p:pic>
        <p:nvPicPr>
          <p:cNvPr id="43" name="Image 42">
            <a:extLst>
              <a:ext uri="{FF2B5EF4-FFF2-40B4-BE49-F238E27FC236}">
                <a16:creationId xmlns:a16="http://schemas.microsoft.com/office/drawing/2014/main" id="{25AE555C-E091-4718-A26F-1FB571E93F71}"/>
              </a:ext>
            </a:extLst>
          </p:cNvPr>
          <p:cNvPicPr>
            <a:picLocks noChangeAspect="1"/>
          </p:cNvPicPr>
          <p:nvPr/>
        </p:nvPicPr>
        <p:blipFill>
          <a:blip r:embed="rId8"/>
          <a:stretch>
            <a:fillRect/>
          </a:stretch>
        </p:blipFill>
        <p:spPr>
          <a:xfrm>
            <a:off x="7022977" y="3218462"/>
            <a:ext cx="394259" cy="394259"/>
          </a:xfrm>
          <a:prstGeom prst="rect">
            <a:avLst/>
          </a:prstGeom>
        </p:spPr>
      </p:pic>
      <p:sp>
        <p:nvSpPr>
          <p:cNvPr id="44" name="Rectangle 43">
            <a:extLst>
              <a:ext uri="{FF2B5EF4-FFF2-40B4-BE49-F238E27FC236}">
                <a16:creationId xmlns:a16="http://schemas.microsoft.com/office/drawing/2014/main" id="{F7F30CAE-3103-47E2-A3C0-1441B425ADA0}"/>
              </a:ext>
            </a:extLst>
          </p:cNvPr>
          <p:cNvSpPr/>
          <p:nvPr/>
        </p:nvSpPr>
        <p:spPr>
          <a:xfrm>
            <a:off x="7101515" y="3592839"/>
            <a:ext cx="1847365" cy="509658"/>
          </a:xfrm>
          <a:prstGeom prst="rect">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3" name="Connecteur droit avec flèche 2">
            <a:extLst>
              <a:ext uri="{FF2B5EF4-FFF2-40B4-BE49-F238E27FC236}">
                <a16:creationId xmlns:a16="http://schemas.microsoft.com/office/drawing/2014/main" id="{A296CD6B-5044-4151-A74E-DB3405956265}"/>
              </a:ext>
            </a:extLst>
          </p:cNvPr>
          <p:cNvCxnSpPr>
            <a:stCxn id="17" idx="3"/>
            <a:endCxn id="30" idx="1"/>
          </p:cNvCxnSpPr>
          <p:nvPr/>
        </p:nvCxnSpPr>
        <p:spPr>
          <a:xfrm flipV="1">
            <a:off x="1859308" y="1546186"/>
            <a:ext cx="1859705" cy="16728"/>
          </a:xfrm>
          <a:prstGeom prst="straightConnector1">
            <a:avLst/>
          </a:prstGeom>
          <a:ln w="31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9" name="Connecteur droit avec flèche 8">
            <a:extLst>
              <a:ext uri="{FF2B5EF4-FFF2-40B4-BE49-F238E27FC236}">
                <a16:creationId xmlns:a16="http://schemas.microsoft.com/office/drawing/2014/main" id="{D65C26A9-14BE-4F1F-95A3-5B677723E67A}"/>
              </a:ext>
            </a:extLst>
          </p:cNvPr>
          <p:cNvCxnSpPr>
            <a:stCxn id="30" idx="3"/>
            <a:endCxn id="20" idx="1"/>
          </p:cNvCxnSpPr>
          <p:nvPr/>
        </p:nvCxnSpPr>
        <p:spPr>
          <a:xfrm>
            <a:off x="5424987" y="1546186"/>
            <a:ext cx="1487498" cy="9962"/>
          </a:xfrm>
          <a:prstGeom prst="straightConnector1">
            <a:avLst/>
          </a:prstGeom>
          <a:ln w="31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8" name="Connecteur droit avec flèche 7">
            <a:extLst>
              <a:ext uri="{FF2B5EF4-FFF2-40B4-BE49-F238E27FC236}">
                <a16:creationId xmlns:a16="http://schemas.microsoft.com/office/drawing/2014/main" id="{94B83211-F697-4911-ADCE-EA6C44ACF269}"/>
              </a:ext>
            </a:extLst>
          </p:cNvPr>
          <p:cNvCxnSpPr>
            <a:cxnSpLocks/>
            <a:stCxn id="31" idx="2"/>
            <a:endCxn id="29" idx="0"/>
          </p:cNvCxnSpPr>
          <p:nvPr/>
        </p:nvCxnSpPr>
        <p:spPr>
          <a:xfrm>
            <a:off x="7934744" y="1745587"/>
            <a:ext cx="6016" cy="709042"/>
          </a:xfrm>
          <a:prstGeom prst="straightConnector1">
            <a:avLst/>
          </a:prstGeom>
          <a:ln w="31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2" name="Connecteur droit avec flèche 11">
            <a:extLst>
              <a:ext uri="{FF2B5EF4-FFF2-40B4-BE49-F238E27FC236}">
                <a16:creationId xmlns:a16="http://schemas.microsoft.com/office/drawing/2014/main" id="{755022AB-3743-44FA-9879-9473240F3B13}"/>
              </a:ext>
            </a:extLst>
          </p:cNvPr>
          <p:cNvCxnSpPr>
            <a:cxnSpLocks/>
            <a:stCxn id="29" idx="1"/>
            <a:endCxn id="32" idx="3"/>
          </p:cNvCxnSpPr>
          <p:nvPr/>
        </p:nvCxnSpPr>
        <p:spPr>
          <a:xfrm flipH="1" flipV="1">
            <a:off x="5577451" y="2754107"/>
            <a:ext cx="1408889" cy="20268"/>
          </a:xfrm>
          <a:prstGeom prst="straightConnector1">
            <a:avLst/>
          </a:prstGeom>
          <a:ln w="31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7" name="Connecteur droit avec flèche 26">
            <a:extLst>
              <a:ext uri="{FF2B5EF4-FFF2-40B4-BE49-F238E27FC236}">
                <a16:creationId xmlns:a16="http://schemas.microsoft.com/office/drawing/2014/main" id="{4E8CE3A6-CF2A-4E27-89A0-D24BCEF7EDDA}"/>
              </a:ext>
            </a:extLst>
          </p:cNvPr>
          <p:cNvCxnSpPr>
            <a:stCxn id="32" idx="1"/>
            <a:endCxn id="38" idx="3"/>
          </p:cNvCxnSpPr>
          <p:nvPr/>
        </p:nvCxnSpPr>
        <p:spPr>
          <a:xfrm flipH="1">
            <a:off x="2167958" y="2754107"/>
            <a:ext cx="1766797" cy="15107"/>
          </a:xfrm>
          <a:prstGeom prst="straightConnector1">
            <a:avLst/>
          </a:prstGeom>
          <a:ln w="31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3" name="Connecteur droit avec flèche 32">
            <a:extLst>
              <a:ext uri="{FF2B5EF4-FFF2-40B4-BE49-F238E27FC236}">
                <a16:creationId xmlns:a16="http://schemas.microsoft.com/office/drawing/2014/main" id="{1B7FE159-120D-4ECD-857B-4877E8F555B8}"/>
              </a:ext>
            </a:extLst>
          </p:cNvPr>
          <p:cNvCxnSpPr>
            <a:stCxn id="38" idx="2"/>
            <a:endCxn id="25" idx="0"/>
          </p:cNvCxnSpPr>
          <p:nvPr/>
        </p:nvCxnSpPr>
        <p:spPr>
          <a:xfrm>
            <a:off x="1197224" y="2987914"/>
            <a:ext cx="0" cy="532666"/>
          </a:xfrm>
          <a:prstGeom prst="straightConnector1">
            <a:avLst/>
          </a:prstGeom>
          <a:ln w="31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2" name="Connecteur droit avec flèche 41">
            <a:extLst>
              <a:ext uri="{FF2B5EF4-FFF2-40B4-BE49-F238E27FC236}">
                <a16:creationId xmlns:a16="http://schemas.microsoft.com/office/drawing/2014/main" id="{79E943ED-554B-4B53-92BA-CF97140A3EB4}"/>
              </a:ext>
            </a:extLst>
          </p:cNvPr>
          <p:cNvCxnSpPr>
            <a:cxnSpLocks/>
            <a:stCxn id="37" idx="3"/>
            <a:endCxn id="36" idx="1"/>
          </p:cNvCxnSpPr>
          <p:nvPr/>
        </p:nvCxnSpPr>
        <p:spPr>
          <a:xfrm flipV="1">
            <a:off x="2262439" y="3804382"/>
            <a:ext cx="1617354" cy="7157"/>
          </a:xfrm>
          <a:prstGeom prst="straightConnector1">
            <a:avLst/>
          </a:prstGeom>
          <a:ln w="31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6" name="Connecteur droit avec flèche 45">
            <a:extLst>
              <a:ext uri="{FF2B5EF4-FFF2-40B4-BE49-F238E27FC236}">
                <a16:creationId xmlns:a16="http://schemas.microsoft.com/office/drawing/2014/main" id="{AE3CF9CB-8279-4025-AB3E-153768C49A55}"/>
              </a:ext>
            </a:extLst>
          </p:cNvPr>
          <p:cNvCxnSpPr>
            <a:stCxn id="36" idx="3"/>
          </p:cNvCxnSpPr>
          <p:nvPr/>
        </p:nvCxnSpPr>
        <p:spPr>
          <a:xfrm>
            <a:off x="5664460" y="3804382"/>
            <a:ext cx="1416789" cy="0"/>
          </a:xfrm>
          <a:prstGeom prst="straightConnector1">
            <a:avLst/>
          </a:prstGeom>
          <a:ln w="31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48" name="ZoneTexte 47">
            <a:extLst>
              <a:ext uri="{FF2B5EF4-FFF2-40B4-BE49-F238E27FC236}">
                <a16:creationId xmlns:a16="http://schemas.microsoft.com/office/drawing/2014/main" id="{07540459-1338-44EB-9A4B-422B63AE9FCC}"/>
              </a:ext>
            </a:extLst>
          </p:cNvPr>
          <p:cNvSpPr txBox="1"/>
          <p:nvPr/>
        </p:nvSpPr>
        <p:spPr>
          <a:xfrm>
            <a:off x="1737493" y="1340704"/>
            <a:ext cx="2078181" cy="215444"/>
          </a:xfrm>
          <a:prstGeom prst="rect">
            <a:avLst/>
          </a:prstGeom>
          <a:noFill/>
        </p:spPr>
        <p:txBody>
          <a:bodyPr wrap="square" rtlCol="0">
            <a:spAutoFit/>
          </a:bodyPr>
          <a:lstStyle/>
          <a:p>
            <a:pPr algn="ctr"/>
            <a:r>
              <a:rPr lang="fr-FR" sz="800"/>
              <a:t>Si DEI n’est pas possible</a:t>
            </a:r>
          </a:p>
        </p:txBody>
      </p:sp>
      <p:sp>
        <p:nvSpPr>
          <p:cNvPr id="49" name="Rectangle 48">
            <a:extLst>
              <a:ext uri="{FF2B5EF4-FFF2-40B4-BE49-F238E27FC236}">
                <a16:creationId xmlns:a16="http://schemas.microsoft.com/office/drawing/2014/main" id="{B02196BE-4971-490F-A981-983DC02F3CF3}"/>
              </a:ext>
            </a:extLst>
          </p:cNvPr>
          <p:cNvSpPr/>
          <p:nvPr/>
        </p:nvSpPr>
        <p:spPr>
          <a:xfrm>
            <a:off x="3485094" y="4361418"/>
            <a:ext cx="603836" cy="168643"/>
          </a:xfrm>
          <a:prstGeom prst="rect">
            <a:avLst/>
          </a:prstGeom>
          <a:noFill/>
          <a:ln w="1270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800">
                <a:solidFill>
                  <a:schemeClr val="tx1"/>
                </a:solidFill>
              </a:rPr>
              <a:t>Client</a:t>
            </a:r>
          </a:p>
        </p:txBody>
      </p:sp>
      <p:sp>
        <p:nvSpPr>
          <p:cNvPr id="51" name="Rectangle 50">
            <a:extLst>
              <a:ext uri="{FF2B5EF4-FFF2-40B4-BE49-F238E27FC236}">
                <a16:creationId xmlns:a16="http://schemas.microsoft.com/office/drawing/2014/main" id="{296DB2BD-4A32-42AD-A6C6-2CBEB33FC6E5}"/>
              </a:ext>
            </a:extLst>
          </p:cNvPr>
          <p:cNvSpPr/>
          <p:nvPr/>
        </p:nvSpPr>
        <p:spPr>
          <a:xfrm>
            <a:off x="2801761" y="4361418"/>
            <a:ext cx="603836" cy="168643"/>
          </a:xfrm>
          <a:prstGeom prst="rect">
            <a:avLst/>
          </a:prstGeom>
          <a:noFill/>
          <a:ln w="127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800">
                <a:solidFill>
                  <a:schemeClr val="tx1"/>
                </a:solidFill>
              </a:rPr>
              <a:t>Conseiller</a:t>
            </a:r>
          </a:p>
        </p:txBody>
      </p:sp>
      <p:sp>
        <p:nvSpPr>
          <p:cNvPr id="50" name="ZoneTexte 49">
            <a:extLst>
              <a:ext uri="{FF2B5EF4-FFF2-40B4-BE49-F238E27FC236}">
                <a16:creationId xmlns:a16="http://schemas.microsoft.com/office/drawing/2014/main" id="{9FC5202B-DF51-4CA1-A075-0F6E80113AA3}"/>
              </a:ext>
            </a:extLst>
          </p:cNvPr>
          <p:cNvSpPr txBox="1"/>
          <p:nvPr/>
        </p:nvSpPr>
        <p:spPr>
          <a:xfrm>
            <a:off x="158133" y="4184732"/>
            <a:ext cx="2078181" cy="369332"/>
          </a:xfrm>
          <a:prstGeom prst="rect">
            <a:avLst/>
          </a:prstGeom>
          <a:noFill/>
        </p:spPr>
        <p:txBody>
          <a:bodyPr wrap="square" rtlCol="0">
            <a:spAutoFit/>
          </a:bodyPr>
          <a:lstStyle/>
          <a:p>
            <a:pPr algn="ctr"/>
            <a:endParaRPr lang="fr-FR" sz="600" b="1"/>
          </a:p>
          <a:p>
            <a:pPr algn="ctr"/>
            <a:r>
              <a:rPr lang="fr-FR" sz="600" b="1" i="1"/>
              <a:t>* Je peux faire une proposition au client et lui envoi </a:t>
            </a:r>
            <a:r>
              <a:rPr lang="fr-FR" sz="600" i="1"/>
              <a:t>par MSI ou mail</a:t>
            </a:r>
          </a:p>
        </p:txBody>
      </p:sp>
    </p:spTree>
    <p:extLst>
      <p:ext uri="{BB962C8B-B14F-4D97-AF65-F5344CB8AC3E}">
        <p14:creationId xmlns:p14="http://schemas.microsoft.com/office/powerpoint/2010/main" val="12538610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texte 12">
            <a:extLst>
              <a:ext uri="{FF2B5EF4-FFF2-40B4-BE49-F238E27FC236}">
                <a16:creationId xmlns:a16="http://schemas.microsoft.com/office/drawing/2014/main" id="{708E8BD3-8F07-42BC-AC63-F3CFC59EEA04}"/>
              </a:ext>
            </a:extLst>
          </p:cNvPr>
          <p:cNvSpPr>
            <a:spLocks noGrp="1"/>
          </p:cNvSpPr>
          <p:nvPr>
            <p:ph type="body" sz="quarter" idx="22"/>
          </p:nvPr>
        </p:nvSpPr>
        <p:spPr>
          <a:xfrm>
            <a:off x="176770" y="831354"/>
            <a:ext cx="3854904" cy="3477410"/>
          </a:xfrm>
        </p:spPr>
        <p:txBody>
          <a:bodyPr vert="horz" anchor="t"/>
          <a:lstStyle/>
          <a:p>
            <a:r>
              <a:rPr lang="fr-FR" sz="800" b="0" dirty="0"/>
              <a:t>1. </a:t>
            </a:r>
            <a:r>
              <a:rPr lang="fr-FR" sz="800" cap="none" dirty="0"/>
              <a:t>Le client effectue sa demande de rachat sur papier libre* qu’il signe et me la transmet</a:t>
            </a:r>
            <a:r>
              <a:rPr lang="fr-FR" sz="800" b="0" cap="none" dirty="0"/>
              <a:t> via MSI (en priorité), à défaut par un mail (par scan ou par photo).</a:t>
            </a:r>
            <a:endParaRPr lang="fr-FR" sz="800" cap="none" dirty="0"/>
          </a:p>
          <a:p>
            <a:pPr>
              <a:buNone/>
            </a:pPr>
            <a:endParaRPr lang="fr-FR" sz="800" b="0" cap="none" dirty="0"/>
          </a:p>
          <a:p>
            <a:r>
              <a:rPr lang="fr-FR" sz="800" b="0" cap="none" dirty="0"/>
              <a:t>2. </a:t>
            </a:r>
            <a:r>
              <a:rPr lang="fr-FR" sz="800" cap="none" dirty="0"/>
              <a:t>Je saisis l’opération </a:t>
            </a:r>
            <a:r>
              <a:rPr lang="fr-FR" sz="800" b="0" cap="none" dirty="0"/>
              <a:t>dans Puma ou </a:t>
            </a:r>
            <a:r>
              <a:rPr lang="fr-FR" sz="800" b="0" cap="none" dirty="0" err="1"/>
              <a:t>MyAssur</a:t>
            </a:r>
            <a:endParaRPr lang="fr-FR" sz="800" b="0" cap="none" dirty="0"/>
          </a:p>
          <a:p>
            <a:endParaRPr lang="fr-FR" sz="800" cap="none" dirty="0"/>
          </a:p>
          <a:p>
            <a:r>
              <a:rPr lang="fr-FR" sz="800" b="0" cap="none" dirty="0"/>
              <a:t>3. </a:t>
            </a:r>
            <a:r>
              <a:rPr lang="fr-FR" sz="800" cap="none" dirty="0"/>
              <a:t>Je transmets les documents contractuels par MSI ou mail au client </a:t>
            </a:r>
            <a:r>
              <a:rPr lang="fr-FR" sz="800" b="0" cap="none" dirty="0"/>
              <a:t>issus de Puma ou </a:t>
            </a:r>
            <a:r>
              <a:rPr lang="fr-FR" sz="800" b="0" cap="none" dirty="0" err="1"/>
              <a:t>MyAssur</a:t>
            </a:r>
            <a:endParaRPr lang="fr-FR" sz="800" b="0" cap="none" dirty="0"/>
          </a:p>
          <a:p>
            <a:endParaRPr lang="fr-FR" sz="800" b="0" cap="none" dirty="0"/>
          </a:p>
          <a:p>
            <a:r>
              <a:rPr lang="fr-FR" sz="800" b="0" cap="none" dirty="0"/>
              <a:t>4. Selon l’équipement de mon client (</a:t>
            </a:r>
            <a:r>
              <a:rPr lang="fr-FR" sz="800" b="0" cap="none" dirty="0" err="1"/>
              <a:t>cf</a:t>
            </a:r>
            <a:r>
              <a:rPr lang="fr-FR" sz="800" b="0" cap="none" dirty="0"/>
              <a:t> schéma), </a:t>
            </a:r>
            <a:r>
              <a:rPr lang="fr-FR" sz="800" cap="none" dirty="0"/>
              <a:t>ce dernier me renvoie les documents contractuels signés</a:t>
            </a:r>
            <a:r>
              <a:rPr lang="fr-FR" sz="800" b="0" cap="none" dirty="0"/>
              <a:t> (priorité 1 ou 2) ou à défaut, une demande manuscrite signée* (priorité 3).</a:t>
            </a:r>
            <a:endParaRPr lang="fr-FR" sz="800" cap="none" dirty="0">
              <a:cs typeface="Calibri"/>
            </a:endParaRPr>
          </a:p>
          <a:p>
            <a:endParaRPr lang="fr-FR" sz="800" b="0" cap="none" dirty="0"/>
          </a:p>
          <a:p>
            <a:r>
              <a:rPr lang="fr-FR" sz="800" b="0" cap="none" dirty="0"/>
              <a:t>5. </a:t>
            </a:r>
            <a:r>
              <a:rPr lang="fr-FR" sz="800" cap="none" dirty="0"/>
              <a:t>Je </a:t>
            </a:r>
            <a:r>
              <a:rPr lang="fr-FR" sz="800" cap="none" dirty="0" smtClean="0"/>
              <a:t>réceptionne </a:t>
            </a:r>
            <a:r>
              <a:rPr lang="fr-FR" sz="800" cap="none" dirty="0" smtClean="0">
                <a:solidFill>
                  <a:srgbClr val="FF0000"/>
                </a:solidFill>
              </a:rPr>
              <a:t>avant 15h</a:t>
            </a:r>
            <a:r>
              <a:rPr lang="fr-FR" sz="800" cap="none" dirty="0" smtClean="0"/>
              <a:t> </a:t>
            </a:r>
            <a:r>
              <a:rPr lang="fr-FR" sz="800" b="0" cap="none" dirty="0"/>
              <a:t>les documents </a:t>
            </a:r>
            <a:r>
              <a:rPr lang="fr-FR" sz="800" b="0" cap="none" dirty="0" smtClean="0"/>
              <a:t>signés, les contrôles</a:t>
            </a:r>
            <a:r>
              <a:rPr lang="fr-FR" sz="800" b="0" cap="none" dirty="0" smtClean="0">
                <a:solidFill>
                  <a:srgbClr val="FF0000"/>
                </a:solidFill>
              </a:rPr>
              <a:t> et les enregistre dans le plan de classement </a:t>
            </a:r>
            <a:endParaRPr lang="fr-FR" sz="800" b="0" cap="none" dirty="0">
              <a:cs typeface="Calibri"/>
            </a:endParaRPr>
          </a:p>
          <a:p>
            <a:pPr>
              <a:spcBef>
                <a:spcPts val="0"/>
              </a:spcBef>
            </a:pPr>
            <a:endParaRPr lang="fr-FR" sz="800" b="0" cap="none" dirty="0"/>
          </a:p>
          <a:p>
            <a:pPr>
              <a:spcBef>
                <a:spcPts val="0"/>
              </a:spcBef>
            </a:pPr>
            <a:r>
              <a:rPr lang="fr-FR" sz="800" b="0" cap="none" dirty="0"/>
              <a:t>6. </a:t>
            </a:r>
            <a:r>
              <a:rPr lang="fr-FR" sz="800" cap="none" dirty="0"/>
              <a:t>Je transmets les documents aux assureurs </a:t>
            </a:r>
            <a:r>
              <a:rPr lang="fr-FR" sz="800" b="0" cap="none" dirty="0"/>
              <a:t>selon le </a:t>
            </a:r>
            <a:r>
              <a:rPr lang="fr-FR" sz="800" b="0" cap="none" dirty="0" err="1"/>
              <a:t>process</a:t>
            </a:r>
            <a:r>
              <a:rPr lang="fr-FR" sz="800" b="0" cap="none" dirty="0"/>
              <a:t> habituel (mise sous enveloppe assureurs</a:t>
            </a:r>
            <a:r>
              <a:rPr lang="fr-FR" sz="800" b="0" cap="none" dirty="0" smtClean="0"/>
              <a:t>)</a:t>
            </a:r>
          </a:p>
          <a:p>
            <a:pPr>
              <a:spcBef>
                <a:spcPts val="0"/>
              </a:spcBef>
            </a:pPr>
            <a:endParaRPr lang="fr-FR" sz="800" b="0" cap="none" dirty="0"/>
          </a:p>
          <a:p>
            <a:pPr>
              <a:spcBef>
                <a:spcPts val="0"/>
              </a:spcBef>
              <a:buNone/>
            </a:pPr>
            <a:r>
              <a:rPr lang="fr-FR" sz="800" cap="none" dirty="0" smtClean="0"/>
              <a:t>NB </a:t>
            </a:r>
            <a:r>
              <a:rPr lang="fr-FR" sz="800" cap="none" dirty="0"/>
              <a:t>: en cas de non-réception du document signé ou de l’acceptation par mail procéder à l’annulation de l’opération</a:t>
            </a:r>
            <a:r>
              <a:rPr lang="fr-FR" sz="800" b="0" cap="none" dirty="0"/>
              <a:t> dans Puma ou </a:t>
            </a:r>
            <a:r>
              <a:rPr lang="fr-FR" sz="800" b="0" cap="none" dirty="0" err="1"/>
              <a:t>Myassur</a:t>
            </a:r>
            <a:r>
              <a:rPr lang="fr-FR" sz="800" b="0" cap="none" dirty="0"/>
              <a:t> (annulation à J). Cette action doit être réalisée le même jour que la saisie de l’opération. </a:t>
            </a:r>
            <a:r>
              <a:rPr lang="fr-FR" sz="800" cap="none" dirty="0">
                <a:solidFill>
                  <a:srgbClr val="FF0000"/>
                </a:solidFill>
              </a:rPr>
              <a:t>En cas d’impossibilité technique d’annulation, transmission d’un mél au service assurances ou solution 57 pour information à l’assureur (NB : attention accessibilité assureur après </a:t>
            </a:r>
            <a:r>
              <a:rPr lang="fr-FR" sz="800" cap="none" dirty="0" smtClean="0">
                <a:solidFill>
                  <a:srgbClr val="FF0000"/>
                </a:solidFill>
              </a:rPr>
              <a:t>17h </a:t>
            </a:r>
            <a:r>
              <a:rPr lang="fr-FR" sz="800" cap="none" dirty="0">
                <a:solidFill>
                  <a:srgbClr val="FF0000"/>
                </a:solidFill>
              </a:rPr>
              <a:t>non garanti</a:t>
            </a:r>
            <a:endParaRPr lang="fr-FR" sz="800" cap="none" dirty="0">
              <a:cs typeface="Calibri"/>
            </a:endParaRPr>
          </a:p>
          <a:p>
            <a:pPr>
              <a:spcBef>
                <a:spcPts val="0"/>
              </a:spcBef>
              <a:buNone/>
            </a:pPr>
            <a:endParaRPr lang="fr-FR" sz="800" b="0" cap="none" dirty="0">
              <a:cs typeface="Calibri"/>
            </a:endParaRPr>
          </a:p>
          <a:p>
            <a:pPr>
              <a:spcBef>
                <a:spcPts val="0"/>
              </a:spcBef>
            </a:pPr>
            <a:endParaRPr lang="fr-FR" sz="800" b="0" cap="none" dirty="0"/>
          </a:p>
          <a:p>
            <a:pPr>
              <a:spcBef>
                <a:spcPts val="0"/>
              </a:spcBef>
            </a:pPr>
            <a:r>
              <a:rPr lang="fr-FR" sz="700" b="0" i="1" cap="none" dirty="0" smtClean="0"/>
              <a:t>*</a:t>
            </a:r>
            <a:r>
              <a:rPr lang="fr-FR" sz="700" i="1" cap="none" dirty="0"/>
              <a:t>Je peux faire une proposition </a:t>
            </a:r>
            <a:r>
              <a:rPr lang="fr-FR" sz="700" b="0" i="1" cap="none" dirty="0"/>
              <a:t>de rédaction de la demande au client sur la base des modèles types mis à disposition plus loin dans ce document </a:t>
            </a:r>
            <a:r>
              <a:rPr lang="fr-FR" sz="700" i="1" cap="none" dirty="0"/>
              <a:t>et l’envoi </a:t>
            </a:r>
            <a:r>
              <a:rPr lang="fr-FR" sz="700" b="0" i="1" cap="none" dirty="0"/>
              <a:t>au client par MSI (en priorité) ou mail. Selon l’équipement de mon client (</a:t>
            </a:r>
            <a:r>
              <a:rPr lang="fr-FR" sz="700" b="0" i="1" cap="none" dirty="0" err="1"/>
              <a:t>cf</a:t>
            </a:r>
            <a:r>
              <a:rPr lang="fr-FR" sz="700" b="0" i="1" cap="none" dirty="0"/>
              <a:t> schéma),</a:t>
            </a:r>
            <a:r>
              <a:rPr lang="fr-FR" sz="700" i="1" cap="none" dirty="0"/>
              <a:t> ce dernier me renvoie sa demande signée</a:t>
            </a:r>
            <a:endParaRPr lang="fr-FR" sz="700" i="1" cap="none" dirty="0">
              <a:cs typeface="Calibri"/>
            </a:endParaRPr>
          </a:p>
          <a:p>
            <a:endParaRPr lang="fr-FR" sz="800" dirty="0"/>
          </a:p>
        </p:txBody>
      </p:sp>
      <p:sp>
        <p:nvSpPr>
          <p:cNvPr id="14" name="Espace réservé du texte 13">
            <a:extLst>
              <a:ext uri="{FF2B5EF4-FFF2-40B4-BE49-F238E27FC236}">
                <a16:creationId xmlns:a16="http://schemas.microsoft.com/office/drawing/2014/main" id="{272B264E-82E1-49FB-879F-221698301C7B}"/>
              </a:ext>
            </a:extLst>
          </p:cNvPr>
          <p:cNvSpPr>
            <a:spLocks noGrp="1"/>
          </p:cNvSpPr>
          <p:nvPr>
            <p:ph type="body" sz="quarter" idx="23"/>
          </p:nvPr>
        </p:nvSpPr>
        <p:spPr>
          <a:xfrm>
            <a:off x="5682600" y="886573"/>
            <a:ext cx="3036600" cy="3616153"/>
          </a:xfrm>
        </p:spPr>
        <p:txBody>
          <a:bodyPr vert="horz" anchor="t"/>
          <a:lstStyle/>
          <a:p>
            <a:pPr>
              <a:spcBef>
                <a:spcPts val="0"/>
              </a:spcBef>
              <a:buNone/>
            </a:pPr>
            <a:r>
              <a:rPr lang="fr-FR" sz="900" cap="none"/>
              <a:t>Equipement client et actions pour transmettre documents</a:t>
            </a:r>
          </a:p>
          <a:p>
            <a:pPr>
              <a:spcBef>
                <a:spcPts val="0"/>
              </a:spcBef>
            </a:pPr>
            <a:endParaRPr lang="fr-FR" sz="900" cap="none"/>
          </a:p>
          <a:p>
            <a:pPr>
              <a:spcBef>
                <a:spcPts val="0"/>
              </a:spcBef>
            </a:pPr>
            <a:endParaRPr lang="fr-FR" sz="900" cap="none"/>
          </a:p>
          <a:p>
            <a:pPr>
              <a:spcBef>
                <a:spcPts val="0"/>
              </a:spcBef>
              <a:buNone/>
            </a:pPr>
            <a:r>
              <a:rPr lang="fr-FR" sz="900" cap="none">
                <a:solidFill>
                  <a:srgbClr val="00B050"/>
                </a:solidFill>
              </a:rPr>
              <a:t>1 : le client possède une imprimante et un scanner</a:t>
            </a:r>
            <a:endParaRPr lang="fr-FR" sz="900" cap="none">
              <a:solidFill>
                <a:srgbClr val="00B050"/>
              </a:solidFill>
              <a:cs typeface="Calibri"/>
            </a:endParaRPr>
          </a:p>
          <a:p>
            <a:pPr>
              <a:spcBef>
                <a:spcPts val="0"/>
              </a:spcBef>
              <a:buNone/>
            </a:pPr>
            <a:r>
              <a:rPr lang="fr-FR" sz="900" b="0" cap="none">
                <a:solidFill>
                  <a:srgbClr val="00B050"/>
                </a:solidFill>
              </a:rPr>
              <a:t>Actions : imprime, signe, scanne et me renvoie les documents par mail </a:t>
            </a:r>
            <a:endParaRPr lang="fr-FR" sz="900" b="0" cap="none">
              <a:solidFill>
                <a:srgbClr val="00B050"/>
              </a:solidFill>
              <a:cs typeface="Calibri"/>
            </a:endParaRPr>
          </a:p>
          <a:p>
            <a:pPr>
              <a:spcBef>
                <a:spcPts val="0"/>
              </a:spcBef>
              <a:buNone/>
            </a:pPr>
            <a:endParaRPr lang="fr-FR" sz="900" cap="none">
              <a:cs typeface="Calibri"/>
            </a:endParaRPr>
          </a:p>
          <a:p>
            <a:pPr>
              <a:spcBef>
                <a:spcPts val="0"/>
              </a:spcBef>
              <a:buNone/>
            </a:pPr>
            <a:endParaRPr lang="fr-FR" sz="900" cap="none">
              <a:cs typeface="Calibri"/>
            </a:endParaRPr>
          </a:p>
          <a:p>
            <a:pPr>
              <a:spcBef>
                <a:spcPts val="0"/>
              </a:spcBef>
              <a:buNone/>
            </a:pPr>
            <a:endParaRPr lang="fr-FR" sz="900" cap="none">
              <a:cs typeface="Calibri"/>
            </a:endParaRPr>
          </a:p>
          <a:p>
            <a:pPr>
              <a:spcBef>
                <a:spcPts val="0"/>
              </a:spcBef>
              <a:buNone/>
            </a:pPr>
            <a:endParaRPr lang="fr-FR" sz="900" cap="none">
              <a:cs typeface="Calibri"/>
            </a:endParaRPr>
          </a:p>
          <a:p>
            <a:pPr>
              <a:spcBef>
                <a:spcPts val="0"/>
              </a:spcBef>
              <a:buNone/>
            </a:pPr>
            <a:endParaRPr lang="fr-FR" sz="900" cap="none">
              <a:cs typeface="Calibri"/>
            </a:endParaRPr>
          </a:p>
          <a:p>
            <a:pPr>
              <a:spcBef>
                <a:spcPts val="0"/>
              </a:spcBef>
              <a:buNone/>
            </a:pPr>
            <a:r>
              <a:rPr lang="fr-FR" sz="900" cap="none">
                <a:solidFill>
                  <a:schemeClr val="accent6">
                    <a:lumMod val="75000"/>
                  </a:schemeClr>
                </a:solidFill>
              </a:rPr>
              <a:t>2. Le client  possède une imprimante mais pas de scanner </a:t>
            </a:r>
            <a:endParaRPr lang="fr-FR" sz="900" cap="none">
              <a:solidFill>
                <a:schemeClr val="accent6">
                  <a:lumMod val="75000"/>
                </a:schemeClr>
              </a:solidFill>
              <a:cs typeface="Calibri"/>
            </a:endParaRPr>
          </a:p>
          <a:p>
            <a:pPr>
              <a:spcBef>
                <a:spcPts val="0"/>
              </a:spcBef>
              <a:buNone/>
            </a:pPr>
            <a:r>
              <a:rPr lang="fr-FR" sz="900" b="0" cap="none">
                <a:solidFill>
                  <a:schemeClr val="accent6">
                    <a:lumMod val="75000"/>
                  </a:schemeClr>
                </a:solidFill>
              </a:rPr>
              <a:t>Actions : imprime, signe, prend en photo et me renvoie les documents </a:t>
            </a:r>
            <a:endParaRPr lang="fr-FR" sz="900" b="0" cap="none">
              <a:solidFill>
                <a:schemeClr val="accent6">
                  <a:lumMod val="75000"/>
                </a:schemeClr>
              </a:solidFill>
              <a:cs typeface="Calibri"/>
            </a:endParaRPr>
          </a:p>
          <a:p>
            <a:pPr>
              <a:spcBef>
                <a:spcPts val="0"/>
              </a:spcBef>
              <a:buNone/>
            </a:pPr>
            <a:endParaRPr lang="fr-FR" sz="900" cap="none"/>
          </a:p>
          <a:p>
            <a:pPr>
              <a:spcBef>
                <a:spcPts val="0"/>
              </a:spcBef>
              <a:buNone/>
            </a:pPr>
            <a:endParaRPr lang="fr-FR" sz="900" cap="none"/>
          </a:p>
          <a:p>
            <a:pPr>
              <a:spcBef>
                <a:spcPts val="0"/>
              </a:spcBef>
              <a:buNone/>
            </a:pPr>
            <a:endParaRPr lang="fr-FR" sz="900" cap="none"/>
          </a:p>
          <a:p>
            <a:pPr>
              <a:spcBef>
                <a:spcPts val="0"/>
              </a:spcBef>
              <a:buNone/>
            </a:pPr>
            <a:endParaRPr lang="fr-FR" sz="900" cap="none"/>
          </a:p>
          <a:p>
            <a:pPr>
              <a:spcBef>
                <a:spcPts val="0"/>
              </a:spcBef>
              <a:buNone/>
            </a:pPr>
            <a:endParaRPr lang="fr-FR" sz="900" cap="none"/>
          </a:p>
          <a:p>
            <a:pPr>
              <a:spcBef>
                <a:spcPts val="0"/>
              </a:spcBef>
              <a:buNone/>
            </a:pPr>
            <a:r>
              <a:rPr lang="fr-FR" sz="900" cap="none">
                <a:solidFill>
                  <a:srgbClr val="C00000"/>
                </a:solidFill>
              </a:rPr>
              <a:t> 3. le client ne possède ni scanner ni imprimante</a:t>
            </a:r>
            <a:endParaRPr lang="fr-FR" sz="900" cap="none">
              <a:solidFill>
                <a:srgbClr val="C00000"/>
              </a:solidFill>
              <a:cs typeface="Calibri"/>
            </a:endParaRPr>
          </a:p>
          <a:p>
            <a:pPr>
              <a:spcBef>
                <a:spcPts val="0"/>
              </a:spcBef>
              <a:buNone/>
            </a:pPr>
            <a:r>
              <a:rPr lang="fr-FR" sz="900" b="0" cap="none">
                <a:solidFill>
                  <a:srgbClr val="C00000"/>
                </a:solidFill>
              </a:rPr>
              <a:t>Actions : rédige une demande sur papier libre, signe, prend en photo et me renvoie les documents</a:t>
            </a:r>
            <a:endParaRPr lang="fr-FR" sz="900" b="0" cap="none">
              <a:solidFill>
                <a:srgbClr val="C00000"/>
              </a:solidFill>
              <a:cs typeface="Calibri"/>
            </a:endParaRPr>
          </a:p>
          <a:p>
            <a:pPr>
              <a:spcBef>
                <a:spcPts val="0"/>
              </a:spcBef>
              <a:buNone/>
            </a:pPr>
            <a:endParaRPr lang="fr-FR" sz="900" cap="none"/>
          </a:p>
        </p:txBody>
      </p:sp>
      <p:sp>
        <p:nvSpPr>
          <p:cNvPr id="12" name="Titre 11">
            <a:extLst>
              <a:ext uri="{FF2B5EF4-FFF2-40B4-BE49-F238E27FC236}">
                <a16:creationId xmlns:a16="http://schemas.microsoft.com/office/drawing/2014/main" id="{BA5BF498-21A4-4190-8690-F856FCFA47D1}"/>
              </a:ext>
            </a:extLst>
          </p:cNvPr>
          <p:cNvSpPr>
            <a:spLocks noGrp="1"/>
          </p:cNvSpPr>
          <p:nvPr>
            <p:ph type="title"/>
          </p:nvPr>
        </p:nvSpPr>
        <p:spPr/>
        <p:txBody>
          <a:bodyPr/>
          <a:lstStyle/>
          <a:p>
            <a:r>
              <a:rPr lang="fr-FR"/>
              <a:t>Processus rachat (1/2)</a:t>
            </a:r>
          </a:p>
        </p:txBody>
      </p:sp>
      <p:pic>
        <p:nvPicPr>
          <p:cNvPr id="18" name="Graphique 17" descr="Scanneur">
            <a:extLst>
              <a:ext uri="{FF2B5EF4-FFF2-40B4-BE49-F238E27FC236}">
                <a16:creationId xmlns:a16="http://schemas.microsoft.com/office/drawing/2014/main" id="{1F655AAC-955B-435E-97E9-219510DE39BE}"/>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7369132" y="1839312"/>
            <a:ext cx="296389" cy="296389"/>
          </a:xfrm>
          <a:prstGeom prst="rect">
            <a:avLst/>
          </a:prstGeom>
        </p:spPr>
      </p:pic>
      <p:pic>
        <p:nvPicPr>
          <p:cNvPr id="10" name="Graphique 9" descr="Imprimante">
            <a:extLst>
              <a:ext uri="{FF2B5EF4-FFF2-40B4-BE49-F238E27FC236}">
                <a16:creationId xmlns:a16="http://schemas.microsoft.com/office/drawing/2014/main" id="{93C2B8F0-6EA6-42E9-9EC9-BA5E49E4A942}"/>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5903969" y="1836006"/>
            <a:ext cx="296389" cy="296389"/>
          </a:xfrm>
          <a:prstGeom prst="rect">
            <a:avLst/>
          </a:prstGeom>
        </p:spPr>
      </p:pic>
      <p:pic>
        <p:nvPicPr>
          <p:cNvPr id="3" name="Graphique 2" descr="Adresse de courrier">
            <a:extLst>
              <a:ext uri="{FF2B5EF4-FFF2-40B4-BE49-F238E27FC236}">
                <a16:creationId xmlns:a16="http://schemas.microsoft.com/office/drawing/2014/main" id="{8B0967FF-C18B-4399-ADBE-B939816E7787}"/>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8101714" y="1787600"/>
            <a:ext cx="344795" cy="344795"/>
          </a:xfrm>
          <a:prstGeom prst="rect">
            <a:avLst/>
          </a:prstGeom>
        </p:spPr>
      </p:pic>
      <p:pic>
        <p:nvPicPr>
          <p:cNvPr id="7" name="Graphique 6" descr="Crayon">
            <a:extLst>
              <a:ext uri="{FF2B5EF4-FFF2-40B4-BE49-F238E27FC236}">
                <a16:creationId xmlns:a16="http://schemas.microsoft.com/office/drawing/2014/main" id="{E26D85DC-925A-43FE-B957-F9B710A256C8}"/>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6636551" y="1844447"/>
            <a:ext cx="296389" cy="296389"/>
          </a:xfrm>
          <a:prstGeom prst="rect">
            <a:avLst/>
          </a:prstGeom>
        </p:spPr>
      </p:pic>
      <p:pic>
        <p:nvPicPr>
          <p:cNvPr id="17" name="Graphique 16" descr="Smartphone">
            <a:extLst>
              <a:ext uri="{FF2B5EF4-FFF2-40B4-BE49-F238E27FC236}">
                <a16:creationId xmlns:a16="http://schemas.microsoft.com/office/drawing/2014/main" id="{0572037F-A94B-4163-B6CB-3319086B60AC}"/>
              </a:ext>
            </a:extLst>
          </p:cNvPr>
          <p:cNvPicPr>
            <a:picLocks noChangeAspect="1"/>
          </p:cNvPicPr>
          <p:nvPr/>
        </p:nvPicPr>
        <p:blipFill>
          <a:blip r:embed="rId10">
            <a:extLst>
              <a:ext uri="{96DAC541-7B7A-43D3-8B79-37D633B846F1}">
                <asvg:svgBlip xmlns:asvg="http://schemas.microsoft.com/office/drawing/2016/SVG/main" xmlns="" r:embed="rId11"/>
              </a:ext>
            </a:extLst>
          </a:blip>
          <a:stretch>
            <a:fillRect/>
          </a:stretch>
        </p:blipFill>
        <p:spPr>
          <a:xfrm>
            <a:off x="7369133" y="2924297"/>
            <a:ext cx="296389" cy="296389"/>
          </a:xfrm>
          <a:prstGeom prst="rect">
            <a:avLst/>
          </a:prstGeom>
        </p:spPr>
      </p:pic>
      <p:pic>
        <p:nvPicPr>
          <p:cNvPr id="9" name="Graphique 8" descr="Papier">
            <a:extLst>
              <a:ext uri="{FF2B5EF4-FFF2-40B4-BE49-F238E27FC236}">
                <a16:creationId xmlns:a16="http://schemas.microsoft.com/office/drawing/2014/main" id="{44E2A621-DF6D-4FAA-B37E-9D246DA239B2}"/>
              </a:ext>
            </a:extLst>
          </p:cNvPr>
          <p:cNvPicPr>
            <a:picLocks noChangeAspect="1"/>
          </p:cNvPicPr>
          <p:nvPr/>
        </p:nvPicPr>
        <p:blipFill>
          <a:blip r:embed="rId12">
            <a:extLst>
              <a:ext uri="{96DAC541-7B7A-43D3-8B79-37D633B846F1}">
                <asvg:svgBlip xmlns:asvg="http://schemas.microsoft.com/office/drawing/2016/SVG/main" xmlns="" r:embed="rId13"/>
              </a:ext>
            </a:extLst>
          </a:blip>
          <a:stretch>
            <a:fillRect/>
          </a:stretch>
        </p:blipFill>
        <p:spPr>
          <a:xfrm>
            <a:off x="5903968" y="4156360"/>
            <a:ext cx="296389" cy="296389"/>
          </a:xfrm>
          <a:prstGeom prst="rect">
            <a:avLst/>
          </a:prstGeom>
        </p:spPr>
      </p:pic>
      <p:pic>
        <p:nvPicPr>
          <p:cNvPr id="23" name="Graphique 22" descr="Imprimante">
            <a:extLst>
              <a:ext uri="{FF2B5EF4-FFF2-40B4-BE49-F238E27FC236}">
                <a16:creationId xmlns:a16="http://schemas.microsoft.com/office/drawing/2014/main" id="{69BFEADD-5FE0-43C7-A35D-B5CFDB2DB9B5}"/>
              </a:ext>
            </a:extLst>
          </p:cNvPr>
          <p:cNvPicPr>
            <a:picLocks noChangeAspect="1"/>
          </p:cNvPicPr>
          <p:nvPr/>
        </p:nvPicPr>
        <p:blipFill>
          <a:blip r:embed="rId14">
            <a:extLst>
              <a:ext uri="{96DAC541-7B7A-43D3-8B79-37D633B846F1}">
                <asvg:svgBlip xmlns:asvg="http://schemas.microsoft.com/office/drawing/2016/SVG/main" xmlns="" r:embed="rId15"/>
              </a:ext>
            </a:extLst>
          </a:blip>
          <a:stretch>
            <a:fillRect/>
          </a:stretch>
        </p:blipFill>
        <p:spPr>
          <a:xfrm>
            <a:off x="5903969" y="2943679"/>
            <a:ext cx="296389" cy="296389"/>
          </a:xfrm>
          <a:prstGeom prst="rect">
            <a:avLst/>
          </a:prstGeom>
        </p:spPr>
      </p:pic>
      <p:pic>
        <p:nvPicPr>
          <p:cNvPr id="24" name="Graphique 23" descr="Crayon">
            <a:extLst>
              <a:ext uri="{FF2B5EF4-FFF2-40B4-BE49-F238E27FC236}">
                <a16:creationId xmlns:a16="http://schemas.microsoft.com/office/drawing/2014/main" id="{4463D0A4-FA89-4439-A2D0-F1FE2E2AE249}"/>
              </a:ext>
            </a:extLst>
          </p:cNvPr>
          <p:cNvPicPr>
            <a:picLocks noChangeAspect="1"/>
          </p:cNvPicPr>
          <p:nvPr/>
        </p:nvPicPr>
        <p:blipFill>
          <a:blip r:embed="rId16">
            <a:extLst>
              <a:ext uri="{96DAC541-7B7A-43D3-8B79-37D633B846F1}">
                <asvg:svgBlip xmlns:asvg="http://schemas.microsoft.com/office/drawing/2016/SVG/main" xmlns="" r:embed="rId17"/>
              </a:ext>
            </a:extLst>
          </a:blip>
          <a:stretch>
            <a:fillRect/>
          </a:stretch>
        </p:blipFill>
        <p:spPr>
          <a:xfrm>
            <a:off x="6636775" y="4150422"/>
            <a:ext cx="296389" cy="296389"/>
          </a:xfrm>
          <a:prstGeom prst="rect">
            <a:avLst/>
          </a:prstGeom>
        </p:spPr>
      </p:pic>
      <p:pic>
        <p:nvPicPr>
          <p:cNvPr id="25" name="Graphique 24" descr="Crayon">
            <a:extLst>
              <a:ext uri="{FF2B5EF4-FFF2-40B4-BE49-F238E27FC236}">
                <a16:creationId xmlns:a16="http://schemas.microsoft.com/office/drawing/2014/main" id="{E705563F-AE8A-4DB3-AD94-44F934D13591}"/>
              </a:ext>
            </a:extLst>
          </p:cNvPr>
          <p:cNvPicPr>
            <a:picLocks noChangeAspect="1"/>
          </p:cNvPicPr>
          <p:nvPr/>
        </p:nvPicPr>
        <p:blipFill>
          <a:blip r:embed="rId18">
            <a:extLst>
              <a:ext uri="{96DAC541-7B7A-43D3-8B79-37D633B846F1}">
                <asvg:svgBlip xmlns:asvg="http://schemas.microsoft.com/office/drawing/2016/SVG/main" xmlns="" r:embed="rId19"/>
              </a:ext>
            </a:extLst>
          </a:blip>
          <a:stretch>
            <a:fillRect/>
          </a:stretch>
        </p:blipFill>
        <p:spPr>
          <a:xfrm>
            <a:off x="6636551" y="2943679"/>
            <a:ext cx="296389" cy="296389"/>
          </a:xfrm>
          <a:prstGeom prst="rect">
            <a:avLst/>
          </a:prstGeom>
        </p:spPr>
      </p:pic>
      <p:pic>
        <p:nvPicPr>
          <p:cNvPr id="26" name="Graphique 25" descr="Smartphone">
            <a:extLst>
              <a:ext uri="{FF2B5EF4-FFF2-40B4-BE49-F238E27FC236}">
                <a16:creationId xmlns:a16="http://schemas.microsoft.com/office/drawing/2014/main" id="{1D161982-16BF-4CF8-9C86-37DB2DBAC6A5}"/>
              </a:ext>
            </a:extLst>
          </p:cNvPr>
          <p:cNvPicPr>
            <a:picLocks noChangeAspect="1"/>
          </p:cNvPicPr>
          <p:nvPr/>
        </p:nvPicPr>
        <p:blipFill>
          <a:blip r:embed="rId20">
            <a:extLst>
              <a:ext uri="{96DAC541-7B7A-43D3-8B79-37D633B846F1}">
                <asvg:svgBlip xmlns:asvg="http://schemas.microsoft.com/office/drawing/2016/SVG/main" xmlns="" r:embed="rId21"/>
              </a:ext>
            </a:extLst>
          </a:blip>
          <a:stretch>
            <a:fillRect/>
          </a:stretch>
        </p:blipFill>
        <p:spPr>
          <a:xfrm>
            <a:off x="7369131" y="4154004"/>
            <a:ext cx="296389" cy="296389"/>
          </a:xfrm>
          <a:prstGeom prst="rect">
            <a:avLst/>
          </a:prstGeom>
        </p:spPr>
      </p:pic>
      <p:pic>
        <p:nvPicPr>
          <p:cNvPr id="27" name="Graphique 26" descr="Adresse de courrier">
            <a:extLst>
              <a:ext uri="{FF2B5EF4-FFF2-40B4-BE49-F238E27FC236}">
                <a16:creationId xmlns:a16="http://schemas.microsoft.com/office/drawing/2014/main" id="{F2D46033-DC22-4BC5-AEB2-0425418D5849}"/>
              </a:ext>
            </a:extLst>
          </p:cNvPr>
          <p:cNvPicPr>
            <a:picLocks noChangeAspect="1"/>
          </p:cNvPicPr>
          <p:nvPr/>
        </p:nvPicPr>
        <p:blipFill>
          <a:blip r:embed="rId22">
            <a:extLst>
              <a:ext uri="{96DAC541-7B7A-43D3-8B79-37D633B846F1}">
                <asvg:svgBlip xmlns:asvg="http://schemas.microsoft.com/office/drawing/2016/SVG/main" xmlns="" r:embed="rId23"/>
              </a:ext>
            </a:extLst>
          </a:blip>
          <a:stretch>
            <a:fillRect/>
          </a:stretch>
        </p:blipFill>
        <p:spPr>
          <a:xfrm>
            <a:off x="8101715" y="4097681"/>
            <a:ext cx="344795" cy="344795"/>
          </a:xfrm>
          <a:prstGeom prst="rect">
            <a:avLst/>
          </a:prstGeom>
        </p:spPr>
      </p:pic>
      <p:pic>
        <p:nvPicPr>
          <p:cNvPr id="28" name="Graphique 27" descr="Adresse de courrier">
            <a:extLst>
              <a:ext uri="{FF2B5EF4-FFF2-40B4-BE49-F238E27FC236}">
                <a16:creationId xmlns:a16="http://schemas.microsoft.com/office/drawing/2014/main" id="{ED98CDBE-9B07-4327-83A0-822C4498608B}"/>
              </a:ext>
            </a:extLst>
          </p:cNvPr>
          <p:cNvPicPr>
            <a:picLocks noChangeAspect="1"/>
          </p:cNvPicPr>
          <p:nvPr/>
        </p:nvPicPr>
        <p:blipFill>
          <a:blip r:embed="rId24">
            <a:extLst>
              <a:ext uri="{96DAC541-7B7A-43D3-8B79-37D633B846F1}">
                <asvg:svgBlip xmlns:asvg="http://schemas.microsoft.com/office/drawing/2016/SVG/main" xmlns="" r:embed="rId25"/>
              </a:ext>
            </a:extLst>
          </a:blip>
          <a:stretch>
            <a:fillRect/>
          </a:stretch>
        </p:blipFill>
        <p:spPr>
          <a:xfrm>
            <a:off x="8101715" y="2875891"/>
            <a:ext cx="344795" cy="344795"/>
          </a:xfrm>
          <a:prstGeom prst="rect">
            <a:avLst/>
          </a:prstGeom>
        </p:spPr>
      </p:pic>
      <p:sp>
        <p:nvSpPr>
          <p:cNvPr id="11" name="ZoneTexte 10">
            <a:extLst>
              <a:ext uri="{FF2B5EF4-FFF2-40B4-BE49-F238E27FC236}">
                <a16:creationId xmlns:a16="http://schemas.microsoft.com/office/drawing/2014/main" id="{1E5A022E-7051-4281-B2AD-F45E771BCB95}"/>
              </a:ext>
            </a:extLst>
          </p:cNvPr>
          <p:cNvSpPr txBox="1"/>
          <p:nvPr/>
        </p:nvSpPr>
        <p:spPr>
          <a:xfrm>
            <a:off x="5839528" y="2129389"/>
            <a:ext cx="597248" cy="184666"/>
          </a:xfrm>
          <a:prstGeom prst="rect">
            <a:avLst/>
          </a:prstGeom>
          <a:noFill/>
        </p:spPr>
        <p:txBody>
          <a:bodyPr wrap="square" rtlCol="0">
            <a:spAutoFit/>
          </a:bodyPr>
          <a:lstStyle/>
          <a:p>
            <a:r>
              <a:rPr lang="fr-FR" sz="600">
                <a:solidFill>
                  <a:srgbClr val="00B050"/>
                </a:solidFill>
              </a:rPr>
              <a:t>Imprime</a:t>
            </a:r>
          </a:p>
        </p:txBody>
      </p:sp>
      <p:sp>
        <p:nvSpPr>
          <p:cNvPr id="29" name="ZoneTexte 28">
            <a:extLst>
              <a:ext uri="{FF2B5EF4-FFF2-40B4-BE49-F238E27FC236}">
                <a16:creationId xmlns:a16="http://schemas.microsoft.com/office/drawing/2014/main" id="{3468074B-6ADB-4E72-9AC3-424B134A6F89}"/>
              </a:ext>
            </a:extLst>
          </p:cNvPr>
          <p:cNvSpPr txBox="1"/>
          <p:nvPr/>
        </p:nvSpPr>
        <p:spPr>
          <a:xfrm>
            <a:off x="5850727" y="3206977"/>
            <a:ext cx="597248" cy="184666"/>
          </a:xfrm>
          <a:prstGeom prst="rect">
            <a:avLst/>
          </a:prstGeom>
          <a:noFill/>
        </p:spPr>
        <p:txBody>
          <a:bodyPr wrap="square" rtlCol="0">
            <a:spAutoFit/>
          </a:bodyPr>
          <a:lstStyle/>
          <a:p>
            <a:r>
              <a:rPr lang="fr-FR" sz="600">
                <a:solidFill>
                  <a:schemeClr val="accent6">
                    <a:lumMod val="75000"/>
                  </a:schemeClr>
                </a:solidFill>
              </a:rPr>
              <a:t>Imprime</a:t>
            </a:r>
          </a:p>
        </p:txBody>
      </p:sp>
      <p:sp>
        <p:nvSpPr>
          <p:cNvPr id="30" name="ZoneTexte 29">
            <a:extLst>
              <a:ext uri="{FF2B5EF4-FFF2-40B4-BE49-F238E27FC236}">
                <a16:creationId xmlns:a16="http://schemas.microsoft.com/office/drawing/2014/main" id="{E654B697-3B86-4C73-AC0B-2D8474812ED6}"/>
              </a:ext>
            </a:extLst>
          </p:cNvPr>
          <p:cNvSpPr txBox="1"/>
          <p:nvPr/>
        </p:nvSpPr>
        <p:spPr>
          <a:xfrm>
            <a:off x="6629218" y="2129389"/>
            <a:ext cx="597248" cy="184666"/>
          </a:xfrm>
          <a:prstGeom prst="rect">
            <a:avLst/>
          </a:prstGeom>
          <a:noFill/>
        </p:spPr>
        <p:txBody>
          <a:bodyPr wrap="square" rtlCol="0">
            <a:spAutoFit/>
          </a:bodyPr>
          <a:lstStyle/>
          <a:p>
            <a:r>
              <a:rPr lang="fr-FR" sz="600">
                <a:solidFill>
                  <a:srgbClr val="00B050"/>
                </a:solidFill>
              </a:rPr>
              <a:t>Signe</a:t>
            </a:r>
          </a:p>
        </p:txBody>
      </p:sp>
      <p:sp>
        <p:nvSpPr>
          <p:cNvPr id="31" name="ZoneTexte 30">
            <a:extLst>
              <a:ext uri="{FF2B5EF4-FFF2-40B4-BE49-F238E27FC236}">
                <a16:creationId xmlns:a16="http://schemas.microsoft.com/office/drawing/2014/main" id="{551939E7-2156-4594-A7A1-85C77D2A63D7}"/>
              </a:ext>
            </a:extLst>
          </p:cNvPr>
          <p:cNvSpPr txBox="1"/>
          <p:nvPr/>
        </p:nvSpPr>
        <p:spPr>
          <a:xfrm>
            <a:off x="6615665" y="4457398"/>
            <a:ext cx="597248" cy="184666"/>
          </a:xfrm>
          <a:prstGeom prst="rect">
            <a:avLst/>
          </a:prstGeom>
          <a:noFill/>
        </p:spPr>
        <p:txBody>
          <a:bodyPr wrap="square" rtlCol="0">
            <a:spAutoFit/>
          </a:bodyPr>
          <a:lstStyle/>
          <a:p>
            <a:r>
              <a:rPr lang="fr-FR" sz="600">
                <a:solidFill>
                  <a:srgbClr val="C00000"/>
                </a:solidFill>
              </a:rPr>
              <a:t>signe</a:t>
            </a:r>
          </a:p>
        </p:txBody>
      </p:sp>
      <p:sp>
        <p:nvSpPr>
          <p:cNvPr id="32" name="ZoneTexte 31">
            <a:extLst>
              <a:ext uri="{FF2B5EF4-FFF2-40B4-BE49-F238E27FC236}">
                <a16:creationId xmlns:a16="http://schemas.microsoft.com/office/drawing/2014/main" id="{BE6DA871-8EE5-4974-89CC-13A777301BEF}"/>
              </a:ext>
            </a:extLst>
          </p:cNvPr>
          <p:cNvSpPr txBox="1"/>
          <p:nvPr/>
        </p:nvSpPr>
        <p:spPr>
          <a:xfrm>
            <a:off x="6598031" y="3217543"/>
            <a:ext cx="597248" cy="184666"/>
          </a:xfrm>
          <a:prstGeom prst="rect">
            <a:avLst/>
          </a:prstGeom>
          <a:noFill/>
        </p:spPr>
        <p:txBody>
          <a:bodyPr wrap="square" rtlCol="0">
            <a:spAutoFit/>
          </a:bodyPr>
          <a:lstStyle/>
          <a:p>
            <a:r>
              <a:rPr lang="fr-FR" sz="600">
                <a:solidFill>
                  <a:schemeClr val="accent6">
                    <a:lumMod val="75000"/>
                  </a:schemeClr>
                </a:solidFill>
              </a:rPr>
              <a:t>signe</a:t>
            </a:r>
          </a:p>
        </p:txBody>
      </p:sp>
      <p:sp>
        <p:nvSpPr>
          <p:cNvPr id="33" name="ZoneTexte 32">
            <a:extLst>
              <a:ext uri="{FF2B5EF4-FFF2-40B4-BE49-F238E27FC236}">
                <a16:creationId xmlns:a16="http://schemas.microsoft.com/office/drawing/2014/main" id="{B5438C01-8C63-412E-95BA-8C2A8A891C89}"/>
              </a:ext>
            </a:extLst>
          </p:cNvPr>
          <p:cNvSpPr txBox="1"/>
          <p:nvPr/>
        </p:nvSpPr>
        <p:spPr>
          <a:xfrm>
            <a:off x="7970304" y="2127233"/>
            <a:ext cx="748896" cy="184666"/>
          </a:xfrm>
          <a:prstGeom prst="rect">
            <a:avLst/>
          </a:prstGeom>
          <a:noFill/>
        </p:spPr>
        <p:txBody>
          <a:bodyPr wrap="square" rtlCol="0">
            <a:spAutoFit/>
          </a:bodyPr>
          <a:lstStyle/>
          <a:p>
            <a:r>
              <a:rPr lang="fr-FR" sz="600">
                <a:solidFill>
                  <a:srgbClr val="00B050"/>
                </a:solidFill>
              </a:rPr>
              <a:t>Envoie par mail </a:t>
            </a:r>
          </a:p>
        </p:txBody>
      </p:sp>
      <p:sp>
        <p:nvSpPr>
          <p:cNvPr id="34" name="ZoneTexte 33">
            <a:extLst>
              <a:ext uri="{FF2B5EF4-FFF2-40B4-BE49-F238E27FC236}">
                <a16:creationId xmlns:a16="http://schemas.microsoft.com/office/drawing/2014/main" id="{94F6BB10-E13C-49D8-80D1-B9AF2F3A9BCD}"/>
              </a:ext>
            </a:extLst>
          </p:cNvPr>
          <p:cNvSpPr txBox="1"/>
          <p:nvPr/>
        </p:nvSpPr>
        <p:spPr>
          <a:xfrm>
            <a:off x="7995900" y="4457649"/>
            <a:ext cx="748896" cy="184666"/>
          </a:xfrm>
          <a:prstGeom prst="rect">
            <a:avLst/>
          </a:prstGeom>
          <a:noFill/>
        </p:spPr>
        <p:txBody>
          <a:bodyPr wrap="square" rtlCol="0">
            <a:spAutoFit/>
          </a:bodyPr>
          <a:lstStyle/>
          <a:p>
            <a:r>
              <a:rPr lang="fr-FR" sz="600">
                <a:solidFill>
                  <a:srgbClr val="C00000"/>
                </a:solidFill>
              </a:rPr>
              <a:t>Envoie par mail </a:t>
            </a:r>
          </a:p>
        </p:txBody>
      </p:sp>
      <p:sp>
        <p:nvSpPr>
          <p:cNvPr id="35" name="ZoneTexte 34">
            <a:extLst>
              <a:ext uri="{FF2B5EF4-FFF2-40B4-BE49-F238E27FC236}">
                <a16:creationId xmlns:a16="http://schemas.microsoft.com/office/drawing/2014/main" id="{9F37D39A-C8BB-456F-9525-9AE2031511FD}"/>
              </a:ext>
            </a:extLst>
          </p:cNvPr>
          <p:cNvSpPr txBox="1"/>
          <p:nvPr/>
        </p:nvSpPr>
        <p:spPr>
          <a:xfrm>
            <a:off x="5503349" y="4440991"/>
            <a:ext cx="1062324" cy="461665"/>
          </a:xfrm>
          <a:prstGeom prst="rect">
            <a:avLst/>
          </a:prstGeom>
          <a:noFill/>
        </p:spPr>
        <p:txBody>
          <a:bodyPr wrap="square" rtlCol="0">
            <a:spAutoFit/>
          </a:bodyPr>
          <a:lstStyle/>
          <a:p>
            <a:pPr algn="ctr"/>
            <a:r>
              <a:rPr lang="fr-FR" sz="600">
                <a:solidFill>
                  <a:srgbClr val="C00000"/>
                </a:solidFill>
              </a:rPr>
              <a:t>Rédige la demande</a:t>
            </a:r>
          </a:p>
          <a:p>
            <a:pPr algn="ctr"/>
            <a:r>
              <a:rPr lang="fr-FR" sz="600">
                <a:solidFill>
                  <a:srgbClr val="C00000"/>
                </a:solidFill>
              </a:rPr>
              <a:t> d’opération ou de confirmation sur papier libre</a:t>
            </a:r>
          </a:p>
        </p:txBody>
      </p:sp>
      <p:sp>
        <p:nvSpPr>
          <p:cNvPr id="36" name="ZoneTexte 35">
            <a:extLst>
              <a:ext uri="{FF2B5EF4-FFF2-40B4-BE49-F238E27FC236}">
                <a16:creationId xmlns:a16="http://schemas.microsoft.com/office/drawing/2014/main" id="{4E5A663C-B067-47E6-9BDC-56F47AC91414}"/>
              </a:ext>
            </a:extLst>
          </p:cNvPr>
          <p:cNvSpPr txBox="1"/>
          <p:nvPr/>
        </p:nvSpPr>
        <p:spPr>
          <a:xfrm>
            <a:off x="7195279" y="4457649"/>
            <a:ext cx="748896" cy="184666"/>
          </a:xfrm>
          <a:prstGeom prst="rect">
            <a:avLst/>
          </a:prstGeom>
          <a:noFill/>
        </p:spPr>
        <p:txBody>
          <a:bodyPr wrap="square" rtlCol="0">
            <a:spAutoFit/>
          </a:bodyPr>
          <a:lstStyle/>
          <a:p>
            <a:r>
              <a:rPr lang="fr-FR" sz="600">
                <a:solidFill>
                  <a:srgbClr val="C00000"/>
                </a:solidFill>
              </a:rPr>
              <a:t>Prend en photo</a:t>
            </a:r>
          </a:p>
        </p:txBody>
      </p:sp>
      <p:sp>
        <p:nvSpPr>
          <p:cNvPr id="37" name="ZoneTexte 36">
            <a:extLst>
              <a:ext uri="{FF2B5EF4-FFF2-40B4-BE49-F238E27FC236}">
                <a16:creationId xmlns:a16="http://schemas.microsoft.com/office/drawing/2014/main" id="{E01FDC5B-6C74-46B9-B356-C30C69411D0A}"/>
              </a:ext>
            </a:extLst>
          </p:cNvPr>
          <p:cNvSpPr txBox="1"/>
          <p:nvPr/>
        </p:nvSpPr>
        <p:spPr>
          <a:xfrm>
            <a:off x="7178965" y="3212701"/>
            <a:ext cx="748896" cy="184666"/>
          </a:xfrm>
          <a:prstGeom prst="rect">
            <a:avLst/>
          </a:prstGeom>
          <a:noFill/>
        </p:spPr>
        <p:txBody>
          <a:bodyPr wrap="square" rtlCol="0">
            <a:spAutoFit/>
          </a:bodyPr>
          <a:lstStyle/>
          <a:p>
            <a:r>
              <a:rPr lang="fr-FR" sz="600">
                <a:solidFill>
                  <a:schemeClr val="accent6">
                    <a:lumMod val="75000"/>
                  </a:schemeClr>
                </a:solidFill>
              </a:rPr>
              <a:t>Prend en photo</a:t>
            </a:r>
          </a:p>
        </p:txBody>
      </p:sp>
      <p:sp>
        <p:nvSpPr>
          <p:cNvPr id="38" name="ZoneTexte 37">
            <a:extLst>
              <a:ext uri="{FF2B5EF4-FFF2-40B4-BE49-F238E27FC236}">
                <a16:creationId xmlns:a16="http://schemas.microsoft.com/office/drawing/2014/main" id="{D2402C46-445E-4FC9-80DA-4F5B039E3504}"/>
              </a:ext>
            </a:extLst>
          </p:cNvPr>
          <p:cNvSpPr txBox="1"/>
          <p:nvPr/>
        </p:nvSpPr>
        <p:spPr>
          <a:xfrm>
            <a:off x="7332631" y="2129389"/>
            <a:ext cx="597248" cy="184666"/>
          </a:xfrm>
          <a:prstGeom prst="rect">
            <a:avLst/>
          </a:prstGeom>
          <a:noFill/>
        </p:spPr>
        <p:txBody>
          <a:bodyPr wrap="square" rtlCol="0">
            <a:spAutoFit/>
          </a:bodyPr>
          <a:lstStyle/>
          <a:p>
            <a:r>
              <a:rPr lang="fr-FR" sz="600">
                <a:solidFill>
                  <a:srgbClr val="00B050"/>
                </a:solidFill>
              </a:rPr>
              <a:t>Scanne</a:t>
            </a:r>
          </a:p>
        </p:txBody>
      </p:sp>
      <p:sp>
        <p:nvSpPr>
          <p:cNvPr id="39" name="ZoneTexte 38">
            <a:extLst>
              <a:ext uri="{FF2B5EF4-FFF2-40B4-BE49-F238E27FC236}">
                <a16:creationId xmlns:a16="http://schemas.microsoft.com/office/drawing/2014/main" id="{0DC8BCBF-2A26-4B5C-B896-EF89DC486ECD}"/>
              </a:ext>
            </a:extLst>
          </p:cNvPr>
          <p:cNvSpPr txBox="1"/>
          <p:nvPr/>
        </p:nvSpPr>
        <p:spPr>
          <a:xfrm>
            <a:off x="7944175" y="3216782"/>
            <a:ext cx="748896" cy="184666"/>
          </a:xfrm>
          <a:prstGeom prst="rect">
            <a:avLst/>
          </a:prstGeom>
          <a:noFill/>
        </p:spPr>
        <p:txBody>
          <a:bodyPr wrap="square" rtlCol="0">
            <a:spAutoFit/>
          </a:bodyPr>
          <a:lstStyle/>
          <a:p>
            <a:r>
              <a:rPr lang="fr-FR" sz="600">
                <a:solidFill>
                  <a:schemeClr val="accent6">
                    <a:lumMod val="75000"/>
                  </a:schemeClr>
                </a:solidFill>
              </a:rPr>
              <a:t>Envoie par mail </a:t>
            </a:r>
          </a:p>
        </p:txBody>
      </p:sp>
      <p:sp>
        <p:nvSpPr>
          <p:cNvPr id="2" name="Rectangle 1">
            <a:extLst>
              <a:ext uri="{FF2B5EF4-FFF2-40B4-BE49-F238E27FC236}">
                <a16:creationId xmlns:a16="http://schemas.microsoft.com/office/drawing/2014/main" id="{E946BCDB-AFE7-4C5F-A832-CDEBB15BE4C1}"/>
              </a:ext>
            </a:extLst>
          </p:cNvPr>
          <p:cNvSpPr/>
          <p:nvPr/>
        </p:nvSpPr>
        <p:spPr>
          <a:xfrm>
            <a:off x="4785061" y="1397074"/>
            <a:ext cx="807913" cy="332810"/>
          </a:xfrm>
          <a:prstGeom prst="rect">
            <a:avLst/>
          </a:prstGeom>
          <a:solidFill>
            <a:schemeClr val="bg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a:solidFill>
                  <a:schemeClr val="tx1"/>
                </a:solidFill>
              </a:rPr>
              <a:t>Priorité 1</a:t>
            </a:r>
          </a:p>
        </p:txBody>
      </p:sp>
      <p:sp>
        <p:nvSpPr>
          <p:cNvPr id="40" name="Rectangle 39">
            <a:extLst>
              <a:ext uri="{FF2B5EF4-FFF2-40B4-BE49-F238E27FC236}">
                <a16:creationId xmlns:a16="http://schemas.microsoft.com/office/drawing/2014/main" id="{4CA8CBF0-8D3C-4F70-B375-C6848468E916}"/>
              </a:ext>
            </a:extLst>
          </p:cNvPr>
          <p:cNvSpPr/>
          <p:nvPr/>
        </p:nvSpPr>
        <p:spPr>
          <a:xfrm>
            <a:off x="4785060" y="3495770"/>
            <a:ext cx="807913" cy="332810"/>
          </a:xfrm>
          <a:prstGeom prst="rect">
            <a:avLst/>
          </a:prstGeom>
          <a:solidFill>
            <a:schemeClr val="bg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a:solidFill>
                  <a:schemeClr val="tx1"/>
                </a:solidFill>
              </a:rPr>
              <a:t>Priorité 3</a:t>
            </a:r>
          </a:p>
        </p:txBody>
      </p:sp>
      <p:sp>
        <p:nvSpPr>
          <p:cNvPr id="41" name="Rectangle 40">
            <a:extLst>
              <a:ext uri="{FF2B5EF4-FFF2-40B4-BE49-F238E27FC236}">
                <a16:creationId xmlns:a16="http://schemas.microsoft.com/office/drawing/2014/main" id="{BD4C3D59-7E6A-4F07-ADD3-AEFD713B2979}"/>
              </a:ext>
            </a:extLst>
          </p:cNvPr>
          <p:cNvSpPr/>
          <p:nvPr/>
        </p:nvSpPr>
        <p:spPr>
          <a:xfrm>
            <a:off x="4785061" y="2446422"/>
            <a:ext cx="807913" cy="332810"/>
          </a:xfrm>
          <a:prstGeom prst="rect">
            <a:avLst/>
          </a:prstGeom>
          <a:solidFill>
            <a:schemeClr val="bg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a:solidFill>
                  <a:schemeClr val="tx1"/>
                </a:solidFill>
              </a:rPr>
              <a:t>Priorité 2</a:t>
            </a:r>
          </a:p>
        </p:txBody>
      </p:sp>
      <p:sp>
        <p:nvSpPr>
          <p:cNvPr id="4" name="Rectangle 3">
            <a:extLst>
              <a:ext uri="{FF2B5EF4-FFF2-40B4-BE49-F238E27FC236}">
                <a16:creationId xmlns:a16="http://schemas.microsoft.com/office/drawing/2014/main" id="{C8B39AEC-A54B-46DB-A995-09B09C94A9F3}"/>
              </a:ext>
            </a:extLst>
          </p:cNvPr>
          <p:cNvSpPr/>
          <p:nvPr/>
        </p:nvSpPr>
        <p:spPr>
          <a:xfrm>
            <a:off x="5693951" y="886573"/>
            <a:ext cx="2929580" cy="204526"/>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43" name="Image 42" descr="Une image contenant dessin&#10;&#10;Description générée automatiquement">
            <a:extLst>
              <a:ext uri="{FF2B5EF4-FFF2-40B4-BE49-F238E27FC236}">
                <a16:creationId xmlns:a16="http://schemas.microsoft.com/office/drawing/2014/main" id="{85363A76-2200-4387-A10D-8CB57FA9DB0C}"/>
              </a:ext>
            </a:extLst>
          </p:cNvPr>
          <p:cNvPicPr>
            <a:picLocks noChangeAspect="1"/>
          </p:cNvPicPr>
          <p:nvPr/>
        </p:nvPicPr>
        <p:blipFill>
          <a:blip r:embed="rId26"/>
          <a:stretch>
            <a:fillRect/>
          </a:stretch>
        </p:blipFill>
        <p:spPr>
          <a:xfrm>
            <a:off x="4099928" y="3238893"/>
            <a:ext cx="280120" cy="280120"/>
          </a:xfrm>
          <a:prstGeom prst="rect">
            <a:avLst/>
          </a:prstGeom>
        </p:spPr>
      </p:pic>
      <p:sp>
        <p:nvSpPr>
          <p:cNvPr id="6" name="ZoneTexte 5">
            <a:extLst>
              <a:ext uri="{FF2B5EF4-FFF2-40B4-BE49-F238E27FC236}">
                <a16:creationId xmlns:a16="http://schemas.microsoft.com/office/drawing/2014/main" id="{DB7D3036-F91E-456C-9517-74549722FB69}"/>
              </a:ext>
            </a:extLst>
          </p:cNvPr>
          <p:cNvSpPr txBox="1"/>
          <p:nvPr/>
        </p:nvSpPr>
        <p:spPr>
          <a:xfrm>
            <a:off x="4572000" y="1091099"/>
            <a:ext cx="1875975" cy="369332"/>
          </a:xfrm>
          <a:prstGeom prst="rect">
            <a:avLst/>
          </a:prstGeom>
          <a:noFill/>
        </p:spPr>
        <p:txBody>
          <a:bodyPr wrap="square" rtlCol="0">
            <a:spAutoFit/>
          </a:bodyPr>
          <a:lstStyle/>
          <a:p>
            <a:endParaRPr lang="fr-FR"/>
          </a:p>
        </p:txBody>
      </p:sp>
      <p:sp>
        <p:nvSpPr>
          <p:cNvPr id="42" name="Rectangle 41">
            <a:extLst>
              <a:ext uri="{FF2B5EF4-FFF2-40B4-BE49-F238E27FC236}">
                <a16:creationId xmlns:a16="http://schemas.microsoft.com/office/drawing/2014/main" id="{6E921156-592A-463F-A5C1-990B67763ADD}"/>
              </a:ext>
            </a:extLst>
          </p:cNvPr>
          <p:cNvSpPr/>
          <p:nvPr/>
        </p:nvSpPr>
        <p:spPr>
          <a:xfrm>
            <a:off x="176769" y="3205424"/>
            <a:ext cx="3923159" cy="727597"/>
          </a:xfrm>
          <a:prstGeom prst="rect">
            <a:avLst/>
          </a:prstGeom>
          <a:no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394366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Image 32" descr="Une image contenant dessin&#10;&#10;Description générée automatiquement">
            <a:extLst>
              <a:ext uri="{FF2B5EF4-FFF2-40B4-BE49-F238E27FC236}">
                <a16:creationId xmlns:a16="http://schemas.microsoft.com/office/drawing/2014/main" id="{DED946C0-C758-49D7-8F7B-E4DBD341B316}"/>
              </a:ext>
            </a:extLst>
          </p:cNvPr>
          <p:cNvPicPr>
            <a:picLocks noChangeAspect="1"/>
          </p:cNvPicPr>
          <p:nvPr/>
        </p:nvPicPr>
        <p:blipFill>
          <a:blip r:embed="rId2"/>
          <a:stretch>
            <a:fillRect/>
          </a:stretch>
        </p:blipFill>
        <p:spPr>
          <a:xfrm>
            <a:off x="6925847" y="906912"/>
            <a:ext cx="440825" cy="449822"/>
          </a:xfrm>
          <a:prstGeom prst="rect">
            <a:avLst/>
          </a:prstGeom>
        </p:spPr>
      </p:pic>
      <p:pic>
        <p:nvPicPr>
          <p:cNvPr id="67" name="Image 66" descr="Une image contenant intérieur, assis, tenant, blanc&#10;&#10;Description générée automatiquement">
            <a:extLst>
              <a:ext uri="{FF2B5EF4-FFF2-40B4-BE49-F238E27FC236}">
                <a16:creationId xmlns:a16="http://schemas.microsoft.com/office/drawing/2014/main" id="{F217DC8D-6027-415E-ABFE-B57B879304D9}"/>
              </a:ext>
            </a:extLst>
          </p:cNvPr>
          <p:cNvPicPr>
            <a:picLocks noChangeAspect="1"/>
          </p:cNvPicPr>
          <p:nvPr/>
        </p:nvPicPr>
        <p:blipFill>
          <a:blip r:embed="rId3"/>
          <a:stretch>
            <a:fillRect/>
          </a:stretch>
        </p:blipFill>
        <p:spPr>
          <a:xfrm>
            <a:off x="584833" y="916858"/>
            <a:ext cx="398621" cy="398621"/>
          </a:xfrm>
          <a:prstGeom prst="rect">
            <a:avLst/>
          </a:prstGeom>
        </p:spPr>
      </p:pic>
      <p:pic>
        <p:nvPicPr>
          <p:cNvPr id="43" name="Image 42">
            <a:extLst>
              <a:ext uri="{FF2B5EF4-FFF2-40B4-BE49-F238E27FC236}">
                <a16:creationId xmlns:a16="http://schemas.microsoft.com/office/drawing/2014/main" id="{25AE555C-E091-4718-A26F-1FB571E93F71}"/>
              </a:ext>
            </a:extLst>
          </p:cNvPr>
          <p:cNvPicPr>
            <a:picLocks noChangeAspect="1"/>
          </p:cNvPicPr>
          <p:nvPr/>
        </p:nvPicPr>
        <p:blipFill>
          <a:blip r:embed="rId4"/>
          <a:stretch>
            <a:fillRect/>
          </a:stretch>
        </p:blipFill>
        <p:spPr>
          <a:xfrm>
            <a:off x="233010" y="2170895"/>
            <a:ext cx="394259" cy="394259"/>
          </a:xfrm>
          <a:prstGeom prst="rect">
            <a:avLst/>
          </a:prstGeom>
        </p:spPr>
      </p:pic>
      <p:pic>
        <p:nvPicPr>
          <p:cNvPr id="41" name="Image 40" descr="Une image contenant femme, blanc, assis, tenant&#10;&#10;Description générée automatiquement">
            <a:extLst>
              <a:ext uri="{FF2B5EF4-FFF2-40B4-BE49-F238E27FC236}">
                <a16:creationId xmlns:a16="http://schemas.microsoft.com/office/drawing/2014/main" id="{001DD08D-DB7C-4C89-B72E-11CF98C226EC}"/>
              </a:ext>
            </a:extLst>
          </p:cNvPr>
          <p:cNvPicPr>
            <a:picLocks noChangeAspect="1"/>
          </p:cNvPicPr>
          <p:nvPr/>
        </p:nvPicPr>
        <p:blipFill>
          <a:blip r:embed="rId5"/>
          <a:stretch>
            <a:fillRect/>
          </a:stretch>
        </p:blipFill>
        <p:spPr>
          <a:xfrm>
            <a:off x="3809885" y="2206477"/>
            <a:ext cx="358677" cy="358677"/>
          </a:xfrm>
          <a:prstGeom prst="rect">
            <a:avLst/>
          </a:prstGeom>
        </p:spPr>
      </p:pic>
      <p:pic>
        <p:nvPicPr>
          <p:cNvPr id="56" name="Image 55" descr="Une image contenant dessin&#10;&#10;Description générée automatiquement">
            <a:extLst>
              <a:ext uri="{FF2B5EF4-FFF2-40B4-BE49-F238E27FC236}">
                <a16:creationId xmlns:a16="http://schemas.microsoft.com/office/drawing/2014/main" id="{CDC0160E-4D23-4C2F-942C-EA2EE052C32D}"/>
              </a:ext>
            </a:extLst>
          </p:cNvPr>
          <p:cNvPicPr>
            <a:picLocks noChangeAspect="1"/>
          </p:cNvPicPr>
          <p:nvPr/>
        </p:nvPicPr>
        <p:blipFill>
          <a:blip r:embed="rId6"/>
          <a:stretch>
            <a:fillRect/>
          </a:stretch>
        </p:blipFill>
        <p:spPr>
          <a:xfrm>
            <a:off x="158133" y="920246"/>
            <a:ext cx="445484" cy="445484"/>
          </a:xfrm>
          <a:prstGeom prst="rect">
            <a:avLst/>
          </a:prstGeom>
        </p:spPr>
      </p:pic>
      <p:sp>
        <p:nvSpPr>
          <p:cNvPr id="6" name="Titre 5">
            <a:extLst>
              <a:ext uri="{FF2B5EF4-FFF2-40B4-BE49-F238E27FC236}">
                <a16:creationId xmlns:a16="http://schemas.microsoft.com/office/drawing/2014/main" id="{6AB4CF0D-5A98-4E55-B429-70450832A520}"/>
              </a:ext>
            </a:extLst>
          </p:cNvPr>
          <p:cNvSpPr>
            <a:spLocks noGrp="1"/>
          </p:cNvSpPr>
          <p:nvPr>
            <p:ph type="title"/>
          </p:nvPr>
        </p:nvSpPr>
        <p:spPr/>
        <p:txBody>
          <a:bodyPr/>
          <a:lstStyle/>
          <a:p>
            <a:r>
              <a:rPr lang="fr-FR"/>
              <a:t>Processus rachat (2/2) </a:t>
            </a:r>
          </a:p>
        </p:txBody>
      </p:sp>
      <p:pic>
        <p:nvPicPr>
          <p:cNvPr id="13" name="Image 12" descr="Une image contenant portable, ordinateur, assis, intérieur&#10;&#10;Description générée automatiquement">
            <a:extLst>
              <a:ext uri="{FF2B5EF4-FFF2-40B4-BE49-F238E27FC236}">
                <a16:creationId xmlns:a16="http://schemas.microsoft.com/office/drawing/2014/main" id="{0E0966CC-ABF7-41FD-8E53-3C46CC6083DE}"/>
              </a:ext>
            </a:extLst>
          </p:cNvPr>
          <p:cNvPicPr>
            <a:picLocks noChangeAspect="1"/>
          </p:cNvPicPr>
          <p:nvPr/>
        </p:nvPicPr>
        <p:blipFill>
          <a:blip r:embed="rId7"/>
          <a:stretch>
            <a:fillRect/>
          </a:stretch>
        </p:blipFill>
        <p:spPr>
          <a:xfrm>
            <a:off x="3678758" y="990937"/>
            <a:ext cx="436995" cy="302660"/>
          </a:xfrm>
          <a:prstGeom prst="rect">
            <a:avLst/>
          </a:prstGeom>
        </p:spPr>
      </p:pic>
      <p:pic>
        <p:nvPicPr>
          <p:cNvPr id="16" name="Image 15" descr="Une image contenant intérieur, assis, tenant, blanc&#10;&#10;Description générée automatiquement">
            <a:extLst>
              <a:ext uri="{FF2B5EF4-FFF2-40B4-BE49-F238E27FC236}">
                <a16:creationId xmlns:a16="http://schemas.microsoft.com/office/drawing/2014/main" id="{BCD436F6-9955-4C01-BC3F-BC9FD59B1AB3}"/>
              </a:ext>
            </a:extLst>
          </p:cNvPr>
          <p:cNvPicPr>
            <a:picLocks noChangeAspect="1"/>
          </p:cNvPicPr>
          <p:nvPr/>
        </p:nvPicPr>
        <p:blipFill>
          <a:blip r:embed="rId3"/>
          <a:stretch>
            <a:fillRect/>
          </a:stretch>
        </p:blipFill>
        <p:spPr>
          <a:xfrm>
            <a:off x="6968051" y="2026367"/>
            <a:ext cx="398621" cy="398621"/>
          </a:xfrm>
          <a:prstGeom prst="rect">
            <a:avLst/>
          </a:prstGeom>
        </p:spPr>
      </p:pic>
      <p:sp>
        <p:nvSpPr>
          <p:cNvPr id="17" name="Rectangle 16">
            <a:extLst>
              <a:ext uri="{FF2B5EF4-FFF2-40B4-BE49-F238E27FC236}">
                <a16:creationId xmlns:a16="http://schemas.microsoft.com/office/drawing/2014/main" id="{EB9954EB-8494-4D45-ACB4-58E3BEEFB699}"/>
              </a:ext>
            </a:extLst>
          </p:cNvPr>
          <p:cNvSpPr/>
          <p:nvPr/>
        </p:nvSpPr>
        <p:spPr>
          <a:xfrm>
            <a:off x="216612" y="1329185"/>
            <a:ext cx="1642696" cy="437400"/>
          </a:xfrm>
          <a:prstGeom prst="rect">
            <a:avLst/>
          </a:prstGeom>
          <a:noFill/>
          <a:ln w="1270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8C3270FC-A0F2-4FC6-AB9A-76DEB9E039FF}"/>
              </a:ext>
            </a:extLst>
          </p:cNvPr>
          <p:cNvSpPr txBox="1"/>
          <p:nvPr/>
        </p:nvSpPr>
        <p:spPr>
          <a:xfrm>
            <a:off x="153334" y="1291702"/>
            <a:ext cx="1705974" cy="461665"/>
          </a:xfrm>
          <a:prstGeom prst="rect">
            <a:avLst/>
          </a:prstGeom>
          <a:noFill/>
        </p:spPr>
        <p:txBody>
          <a:bodyPr wrap="square" rtlCol="0">
            <a:spAutoFit/>
          </a:bodyPr>
          <a:lstStyle/>
          <a:p>
            <a:pPr algn="ctr"/>
            <a:r>
              <a:rPr lang="fr-FR" sz="800" b="1"/>
              <a:t>1. Le client effectue sa demande signée de rachat sur papier libre* et me la transmets par MSI ou mail</a:t>
            </a:r>
            <a:endParaRPr lang="fr-FR" sz="800"/>
          </a:p>
        </p:txBody>
      </p:sp>
      <p:sp>
        <p:nvSpPr>
          <p:cNvPr id="20" name="ZoneTexte 19">
            <a:extLst>
              <a:ext uri="{FF2B5EF4-FFF2-40B4-BE49-F238E27FC236}">
                <a16:creationId xmlns:a16="http://schemas.microsoft.com/office/drawing/2014/main" id="{FF92F1BA-64CC-49A8-8C72-45B4AE028D2F}"/>
              </a:ext>
            </a:extLst>
          </p:cNvPr>
          <p:cNvSpPr txBox="1"/>
          <p:nvPr/>
        </p:nvSpPr>
        <p:spPr>
          <a:xfrm>
            <a:off x="193825" y="4157518"/>
            <a:ext cx="2078181" cy="369332"/>
          </a:xfrm>
          <a:prstGeom prst="rect">
            <a:avLst/>
          </a:prstGeom>
          <a:noFill/>
        </p:spPr>
        <p:txBody>
          <a:bodyPr wrap="square" rtlCol="0">
            <a:spAutoFit/>
          </a:bodyPr>
          <a:lstStyle/>
          <a:p>
            <a:pPr algn="ctr"/>
            <a:endParaRPr lang="fr-FR" sz="600" b="1" dirty="0"/>
          </a:p>
          <a:p>
            <a:pPr algn="ctr"/>
            <a:r>
              <a:rPr lang="fr-FR" sz="600" b="1" i="1" dirty="0"/>
              <a:t>* Je peux faire une proposition au client et lui </a:t>
            </a:r>
            <a:r>
              <a:rPr lang="fr-FR" sz="600" b="1" i="1" dirty="0" smtClean="0"/>
              <a:t>envoie </a:t>
            </a:r>
            <a:r>
              <a:rPr lang="fr-FR" sz="600" i="1" dirty="0"/>
              <a:t>par MSI ou mail</a:t>
            </a:r>
          </a:p>
        </p:txBody>
      </p:sp>
      <p:sp>
        <p:nvSpPr>
          <p:cNvPr id="21" name="ZoneTexte 20">
            <a:extLst>
              <a:ext uri="{FF2B5EF4-FFF2-40B4-BE49-F238E27FC236}">
                <a16:creationId xmlns:a16="http://schemas.microsoft.com/office/drawing/2014/main" id="{5F917192-1263-4122-995D-9B0414543A94}"/>
              </a:ext>
            </a:extLst>
          </p:cNvPr>
          <p:cNvSpPr txBox="1"/>
          <p:nvPr/>
        </p:nvSpPr>
        <p:spPr>
          <a:xfrm>
            <a:off x="6895652" y="2462775"/>
            <a:ext cx="2078181" cy="584775"/>
          </a:xfrm>
          <a:prstGeom prst="rect">
            <a:avLst/>
          </a:prstGeom>
          <a:noFill/>
        </p:spPr>
        <p:txBody>
          <a:bodyPr wrap="square" rtlCol="0">
            <a:spAutoFit/>
          </a:bodyPr>
          <a:lstStyle/>
          <a:p>
            <a:pPr algn="ctr"/>
            <a:r>
              <a:rPr lang="fr-FR" sz="800" b="1"/>
              <a:t>4.</a:t>
            </a:r>
            <a:r>
              <a:rPr lang="fr-FR" sz="800"/>
              <a:t> Selon son équipement (</a:t>
            </a:r>
            <a:r>
              <a:rPr lang="fr-FR" sz="800" err="1"/>
              <a:t>cf</a:t>
            </a:r>
            <a:r>
              <a:rPr lang="fr-FR" sz="800"/>
              <a:t> schéma slide précédent), </a:t>
            </a:r>
            <a:r>
              <a:rPr lang="fr-FR" sz="800" b="1"/>
              <a:t>le client signe</a:t>
            </a:r>
            <a:r>
              <a:rPr lang="fr-FR" sz="800"/>
              <a:t> </a:t>
            </a:r>
            <a:r>
              <a:rPr lang="fr-FR" sz="800" b="1"/>
              <a:t>les documents contractuels (ou à défaut une confirmation manuscrite signée*)</a:t>
            </a:r>
            <a:r>
              <a:rPr lang="fr-FR" sz="800"/>
              <a:t> et me la renvoie</a:t>
            </a:r>
          </a:p>
        </p:txBody>
      </p:sp>
      <p:sp>
        <p:nvSpPr>
          <p:cNvPr id="22" name="ZoneTexte 21">
            <a:extLst>
              <a:ext uri="{FF2B5EF4-FFF2-40B4-BE49-F238E27FC236}">
                <a16:creationId xmlns:a16="http://schemas.microsoft.com/office/drawing/2014/main" id="{62A613B6-B8FF-4FD7-8378-890BCAADDF2D}"/>
              </a:ext>
            </a:extLst>
          </p:cNvPr>
          <p:cNvSpPr txBox="1"/>
          <p:nvPr/>
        </p:nvSpPr>
        <p:spPr>
          <a:xfrm>
            <a:off x="3532910" y="1377928"/>
            <a:ext cx="2078181" cy="338554"/>
          </a:xfrm>
          <a:prstGeom prst="rect">
            <a:avLst/>
          </a:prstGeom>
          <a:noFill/>
        </p:spPr>
        <p:txBody>
          <a:bodyPr wrap="square" rtlCol="0" anchor="t">
            <a:spAutoFit/>
          </a:bodyPr>
          <a:lstStyle/>
          <a:p>
            <a:pPr algn="ctr"/>
            <a:r>
              <a:rPr lang="fr-FR" sz="800" b="1" dirty="0"/>
              <a:t>2. Je vérifie le QCF-QR et l’EAI, </a:t>
            </a:r>
            <a:r>
              <a:rPr lang="fr-FR" sz="800" b="1" dirty="0" smtClean="0"/>
              <a:t>puis je </a:t>
            </a:r>
            <a:r>
              <a:rPr lang="fr-FR" sz="800" b="1" dirty="0"/>
              <a:t>saisis l’opération</a:t>
            </a:r>
            <a:r>
              <a:rPr lang="fr-FR" sz="800" dirty="0"/>
              <a:t> dans Puma ou </a:t>
            </a:r>
            <a:r>
              <a:rPr lang="fr-FR" sz="800" dirty="0" err="1"/>
              <a:t>MyAssur</a:t>
            </a:r>
            <a:endParaRPr lang="fr-FR" sz="800" dirty="0"/>
          </a:p>
        </p:txBody>
      </p:sp>
      <p:sp>
        <p:nvSpPr>
          <p:cNvPr id="23" name="ZoneTexte 22">
            <a:extLst>
              <a:ext uri="{FF2B5EF4-FFF2-40B4-BE49-F238E27FC236}">
                <a16:creationId xmlns:a16="http://schemas.microsoft.com/office/drawing/2014/main" id="{B0198561-E0E1-4200-88DF-2E1F05461367}"/>
              </a:ext>
            </a:extLst>
          </p:cNvPr>
          <p:cNvSpPr txBox="1"/>
          <p:nvPr/>
        </p:nvSpPr>
        <p:spPr>
          <a:xfrm>
            <a:off x="6893968" y="1350523"/>
            <a:ext cx="2078181" cy="338554"/>
          </a:xfrm>
          <a:prstGeom prst="rect">
            <a:avLst/>
          </a:prstGeom>
          <a:noFill/>
        </p:spPr>
        <p:txBody>
          <a:bodyPr wrap="square" rtlCol="0">
            <a:spAutoFit/>
          </a:bodyPr>
          <a:lstStyle/>
          <a:p>
            <a:pPr algn="ctr"/>
            <a:r>
              <a:rPr lang="fr-FR" sz="800" b="1"/>
              <a:t>3. Je transmets les documents contractuels </a:t>
            </a:r>
            <a:r>
              <a:rPr lang="fr-FR" sz="800"/>
              <a:t>au client par MSI ou mail</a:t>
            </a:r>
          </a:p>
        </p:txBody>
      </p:sp>
      <p:sp>
        <p:nvSpPr>
          <p:cNvPr id="24" name="ZoneTexte 23">
            <a:extLst>
              <a:ext uri="{FF2B5EF4-FFF2-40B4-BE49-F238E27FC236}">
                <a16:creationId xmlns:a16="http://schemas.microsoft.com/office/drawing/2014/main" id="{F6A9C42B-A637-4A95-B7D3-13D35E3FD45A}"/>
              </a:ext>
            </a:extLst>
          </p:cNvPr>
          <p:cNvSpPr txBox="1"/>
          <p:nvPr/>
        </p:nvSpPr>
        <p:spPr>
          <a:xfrm>
            <a:off x="3591686" y="2597822"/>
            <a:ext cx="2078181" cy="461665"/>
          </a:xfrm>
          <a:prstGeom prst="rect">
            <a:avLst/>
          </a:prstGeom>
          <a:noFill/>
        </p:spPr>
        <p:txBody>
          <a:bodyPr wrap="square" rtlCol="0">
            <a:spAutoFit/>
          </a:bodyPr>
          <a:lstStyle/>
          <a:p>
            <a:pPr algn="ctr"/>
            <a:r>
              <a:rPr lang="fr-FR" sz="800" b="1" dirty="0"/>
              <a:t>5. Je réceptionne</a:t>
            </a:r>
            <a:r>
              <a:rPr lang="fr-FR" sz="800" dirty="0"/>
              <a:t> </a:t>
            </a:r>
            <a:r>
              <a:rPr lang="fr-FR" sz="800" b="1" dirty="0"/>
              <a:t>les </a:t>
            </a:r>
            <a:r>
              <a:rPr lang="fr-FR" sz="800" b="1" dirty="0" smtClean="0"/>
              <a:t>documents,</a:t>
            </a:r>
          </a:p>
          <a:p>
            <a:pPr algn="ctr"/>
            <a:r>
              <a:rPr lang="fr-FR" sz="800" b="1" dirty="0" smtClean="0"/>
              <a:t> les contrôle </a:t>
            </a:r>
            <a:r>
              <a:rPr lang="fr-FR" sz="800" b="1" dirty="0" smtClean="0">
                <a:solidFill>
                  <a:srgbClr val="FF0000"/>
                </a:solidFill>
              </a:rPr>
              <a:t>et les enregistre dans</a:t>
            </a:r>
          </a:p>
          <a:p>
            <a:pPr algn="ctr"/>
            <a:r>
              <a:rPr lang="fr-FR" sz="800" b="1" dirty="0" smtClean="0">
                <a:solidFill>
                  <a:srgbClr val="FF0000"/>
                </a:solidFill>
              </a:rPr>
              <a:t> le plan de classement</a:t>
            </a:r>
            <a:r>
              <a:rPr lang="fr-FR" sz="800" b="1" dirty="0" smtClean="0"/>
              <a:t> </a:t>
            </a:r>
            <a:endParaRPr lang="fr-FR" sz="800" b="1" dirty="0"/>
          </a:p>
        </p:txBody>
      </p:sp>
      <p:sp>
        <p:nvSpPr>
          <p:cNvPr id="26" name="ZoneTexte 25">
            <a:extLst>
              <a:ext uri="{FF2B5EF4-FFF2-40B4-BE49-F238E27FC236}">
                <a16:creationId xmlns:a16="http://schemas.microsoft.com/office/drawing/2014/main" id="{D0641600-746D-4AED-BB98-AB434AAF9C42}"/>
              </a:ext>
            </a:extLst>
          </p:cNvPr>
          <p:cNvSpPr txBox="1"/>
          <p:nvPr/>
        </p:nvSpPr>
        <p:spPr>
          <a:xfrm>
            <a:off x="193825" y="2571750"/>
            <a:ext cx="2078181" cy="338554"/>
          </a:xfrm>
          <a:prstGeom prst="rect">
            <a:avLst/>
          </a:prstGeom>
          <a:noFill/>
        </p:spPr>
        <p:txBody>
          <a:bodyPr wrap="square" rtlCol="0">
            <a:spAutoFit/>
          </a:bodyPr>
          <a:lstStyle/>
          <a:p>
            <a:pPr algn="ctr"/>
            <a:r>
              <a:rPr lang="fr-FR" sz="800" b="1" dirty="0"/>
              <a:t>6. Je transmets les documents signés </a:t>
            </a:r>
            <a:r>
              <a:rPr lang="fr-FR" sz="800" dirty="0"/>
              <a:t>aux assureurs selon les modalités habituelles</a:t>
            </a:r>
          </a:p>
        </p:txBody>
      </p:sp>
      <p:sp>
        <p:nvSpPr>
          <p:cNvPr id="29" name="Rectangle 28">
            <a:extLst>
              <a:ext uri="{FF2B5EF4-FFF2-40B4-BE49-F238E27FC236}">
                <a16:creationId xmlns:a16="http://schemas.microsoft.com/office/drawing/2014/main" id="{BED42CC7-AE5A-49F0-B92A-8A7C0EC78D1B}"/>
              </a:ext>
            </a:extLst>
          </p:cNvPr>
          <p:cNvSpPr/>
          <p:nvPr/>
        </p:nvSpPr>
        <p:spPr>
          <a:xfrm>
            <a:off x="6986340" y="2454629"/>
            <a:ext cx="1908840" cy="630708"/>
          </a:xfrm>
          <a:prstGeom prst="rect">
            <a:avLst/>
          </a:prstGeom>
          <a:noFill/>
          <a:ln w="1270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0" name="Rectangle 29">
            <a:extLst>
              <a:ext uri="{FF2B5EF4-FFF2-40B4-BE49-F238E27FC236}">
                <a16:creationId xmlns:a16="http://schemas.microsoft.com/office/drawing/2014/main" id="{1E0788F9-0E24-40FC-A286-2A73CE92F472}"/>
              </a:ext>
            </a:extLst>
          </p:cNvPr>
          <p:cNvSpPr/>
          <p:nvPr/>
        </p:nvSpPr>
        <p:spPr>
          <a:xfrm>
            <a:off x="3532910" y="1327486"/>
            <a:ext cx="1967616" cy="437400"/>
          </a:xfrm>
          <a:prstGeom prst="rect">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D1FFE833-FB7A-492C-9C77-A59B690E8AC0}"/>
              </a:ext>
            </a:extLst>
          </p:cNvPr>
          <p:cNvSpPr/>
          <p:nvPr/>
        </p:nvSpPr>
        <p:spPr>
          <a:xfrm>
            <a:off x="6954179" y="1308187"/>
            <a:ext cx="1961129" cy="437400"/>
          </a:xfrm>
          <a:prstGeom prst="rect">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2" name="Rectangle 31">
            <a:extLst>
              <a:ext uri="{FF2B5EF4-FFF2-40B4-BE49-F238E27FC236}">
                <a16:creationId xmlns:a16="http://schemas.microsoft.com/office/drawing/2014/main" id="{7606E0BB-3C00-436A-B3D8-EF37A3220396}"/>
              </a:ext>
            </a:extLst>
          </p:cNvPr>
          <p:cNvSpPr/>
          <p:nvPr/>
        </p:nvSpPr>
        <p:spPr>
          <a:xfrm>
            <a:off x="3809885" y="2515187"/>
            <a:ext cx="1690641" cy="508204"/>
          </a:xfrm>
          <a:prstGeom prst="rect">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8" name="Rectangle 37">
            <a:extLst>
              <a:ext uri="{FF2B5EF4-FFF2-40B4-BE49-F238E27FC236}">
                <a16:creationId xmlns:a16="http://schemas.microsoft.com/office/drawing/2014/main" id="{EDB179C8-FD0C-4A36-A3A5-9B2E38ACEC1D}"/>
              </a:ext>
            </a:extLst>
          </p:cNvPr>
          <p:cNvSpPr/>
          <p:nvPr/>
        </p:nvSpPr>
        <p:spPr>
          <a:xfrm>
            <a:off x="262182" y="2542789"/>
            <a:ext cx="1941468" cy="437400"/>
          </a:xfrm>
          <a:prstGeom prst="rect">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3" name="Connecteur droit avec flèche 2">
            <a:extLst>
              <a:ext uri="{FF2B5EF4-FFF2-40B4-BE49-F238E27FC236}">
                <a16:creationId xmlns:a16="http://schemas.microsoft.com/office/drawing/2014/main" id="{A296CD6B-5044-4151-A74E-DB3405956265}"/>
              </a:ext>
            </a:extLst>
          </p:cNvPr>
          <p:cNvCxnSpPr>
            <a:stCxn id="17" idx="3"/>
            <a:endCxn id="30" idx="1"/>
          </p:cNvCxnSpPr>
          <p:nvPr/>
        </p:nvCxnSpPr>
        <p:spPr>
          <a:xfrm flipV="1">
            <a:off x="1859308" y="1546186"/>
            <a:ext cx="1673602" cy="1699"/>
          </a:xfrm>
          <a:prstGeom prst="straightConnector1">
            <a:avLst/>
          </a:prstGeom>
          <a:ln w="31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9" name="Connecteur droit avec flèche 8">
            <a:extLst>
              <a:ext uri="{FF2B5EF4-FFF2-40B4-BE49-F238E27FC236}">
                <a16:creationId xmlns:a16="http://schemas.microsoft.com/office/drawing/2014/main" id="{D65C26A9-14BE-4F1F-95A3-5B677723E67A}"/>
              </a:ext>
            </a:extLst>
          </p:cNvPr>
          <p:cNvCxnSpPr>
            <a:cxnSpLocks/>
            <a:stCxn id="30" idx="3"/>
            <a:endCxn id="31" idx="1"/>
          </p:cNvCxnSpPr>
          <p:nvPr/>
        </p:nvCxnSpPr>
        <p:spPr>
          <a:xfrm flipV="1">
            <a:off x="5500526" y="1526887"/>
            <a:ext cx="1453653" cy="19299"/>
          </a:xfrm>
          <a:prstGeom prst="straightConnector1">
            <a:avLst/>
          </a:prstGeom>
          <a:ln w="31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8" name="Connecteur droit avec flèche 7">
            <a:extLst>
              <a:ext uri="{FF2B5EF4-FFF2-40B4-BE49-F238E27FC236}">
                <a16:creationId xmlns:a16="http://schemas.microsoft.com/office/drawing/2014/main" id="{94B83211-F697-4911-ADCE-EA6C44ACF269}"/>
              </a:ext>
            </a:extLst>
          </p:cNvPr>
          <p:cNvCxnSpPr>
            <a:cxnSpLocks/>
            <a:stCxn id="31" idx="2"/>
            <a:endCxn id="29" idx="0"/>
          </p:cNvCxnSpPr>
          <p:nvPr/>
        </p:nvCxnSpPr>
        <p:spPr>
          <a:xfrm>
            <a:off x="7934744" y="1745587"/>
            <a:ext cx="6016" cy="709042"/>
          </a:xfrm>
          <a:prstGeom prst="straightConnector1">
            <a:avLst/>
          </a:prstGeom>
          <a:ln w="31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2" name="Connecteur droit avec flèche 11">
            <a:extLst>
              <a:ext uri="{FF2B5EF4-FFF2-40B4-BE49-F238E27FC236}">
                <a16:creationId xmlns:a16="http://schemas.microsoft.com/office/drawing/2014/main" id="{755022AB-3743-44FA-9879-9473240F3B13}"/>
              </a:ext>
            </a:extLst>
          </p:cNvPr>
          <p:cNvCxnSpPr>
            <a:cxnSpLocks/>
            <a:stCxn id="29" idx="1"/>
            <a:endCxn id="32" idx="3"/>
          </p:cNvCxnSpPr>
          <p:nvPr/>
        </p:nvCxnSpPr>
        <p:spPr>
          <a:xfrm flipH="1" flipV="1">
            <a:off x="5500526" y="2769289"/>
            <a:ext cx="1485814" cy="694"/>
          </a:xfrm>
          <a:prstGeom prst="straightConnector1">
            <a:avLst/>
          </a:prstGeom>
          <a:ln w="31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7" name="Connecteur droit avec flèche 26">
            <a:extLst>
              <a:ext uri="{FF2B5EF4-FFF2-40B4-BE49-F238E27FC236}">
                <a16:creationId xmlns:a16="http://schemas.microsoft.com/office/drawing/2014/main" id="{4E8CE3A6-CF2A-4E27-89A0-D24BCEF7EDDA}"/>
              </a:ext>
            </a:extLst>
          </p:cNvPr>
          <p:cNvCxnSpPr>
            <a:cxnSpLocks/>
            <a:stCxn id="32" idx="1"/>
            <a:endCxn id="38" idx="3"/>
          </p:cNvCxnSpPr>
          <p:nvPr/>
        </p:nvCxnSpPr>
        <p:spPr>
          <a:xfrm flipH="1" flipV="1">
            <a:off x="2203650" y="2761489"/>
            <a:ext cx="1606235" cy="7800"/>
          </a:xfrm>
          <a:prstGeom prst="straightConnector1">
            <a:avLst/>
          </a:prstGeom>
          <a:ln w="31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49" name="Rectangle 48">
            <a:extLst>
              <a:ext uri="{FF2B5EF4-FFF2-40B4-BE49-F238E27FC236}">
                <a16:creationId xmlns:a16="http://schemas.microsoft.com/office/drawing/2014/main" id="{B02196BE-4971-490F-A981-983DC02F3CF3}"/>
              </a:ext>
            </a:extLst>
          </p:cNvPr>
          <p:cNvSpPr/>
          <p:nvPr/>
        </p:nvSpPr>
        <p:spPr>
          <a:xfrm>
            <a:off x="3485094" y="4361418"/>
            <a:ext cx="603836" cy="168643"/>
          </a:xfrm>
          <a:prstGeom prst="rect">
            <a:avLst/>
          </a:prstGeom>
          <a:noFill/>
          <a:ln w="1270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800">
                <a:solidFill>
                  <a:schemeClr val="tx1"/>
                </a:solidFill>
              </a:rPr>
              <a:t>Client</a:t>
            </a:r>
          </a:p>
        </p:txBody>
      </p:sp>
      <p:sp>
        <p:nvSpPr>
          <p:cNvPr id="51" name="Rectangle 50">
            <a:extLst>
              <a:ext uri="{FF2B5EF4-FFF2-40B4-BE49-F238E27FC236}">
                <a16:creationId xmlns:a16="http://schemas.microsoft.com/office/drawing/2014/main" id="{296DB2BD-4A32-42AD-A6C6-2CBEB33FC6E5}"/>
              </a:ext>
            </a:extLst>
          </p:cNvPr>
          <p:cNvSpPr/>
          <p:nvPr/>
        </p:nvSpPr>
        <p:spPr>
          <a:xfrm>
            <a:off x="2801761" y="4361418"/>
            <a:ext cx="603836" cy="168643"/>
          </a:xfrm>
          <a:prstGeom prst="rect">
            <a:avLst/>
          </a:prstGeom>
          <a:noFill/>
          <a:ln w="127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800">
                <a:solidFill>
                  <a:schemeClr val="tx1"/>
                </a:solidFill>
              </a:rPr>
              <a:t>Conseiller</a:t>
            </a:r>
          </a:p>
        </p:txBody>
      </p:sp>
    </p:spTree>
    <p:extLst>
      <p:ext uri="{BB962C8B-B14F-4D97-AF65-F5344CB8AC3E}">
        <p14:creationId xmlns:p14="http://schemas.microsoft.com/office/powerpoint/2010/main" val="42517457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DF479A4C-C934-4461-B4BF-70026AFB46B3}"/>
              </a:ext>
            </a:extLst>
          </p:cNvPr>
          <p:cNvSpPr>
            <a:spLocks noGrp="1"/>
          </p:cNvSpPr>
          <p:nvPr>
            <p:ph type="title"/>
          </p:nvPr>
        </p:nvSpPr>
        <p:spPr>
          <a:xfrm>
            <a:off x="858265" y="1483311"/>
            <a:ext cx="4274693" cy="1414125"/>
          </a:xfrm>
        </p:spPr>
        <p:txBody>
          <a:bodyPr/>
          <a:lstStyle/>
          <a:p>
            <a:r>
              <a:rPr lang="fr-FR" dirty="0" smtClean="0"/>
              <a:t>les </a:t>
            </a:r>
            <a:r>
              <a:rPr lang="fr-FR" dirty="0"/>
              <a:t>frais </a:t>
            </a:r>
            <a:r>
              <a:rPr lang="fr-FR" dirty="0" smtClean="0"/>
              <a:t>d’arbitrage</a:t>
            </a:r>
            <a:br>
              <a:rPr lang="fr-FR" dirty="0" smtClean="0"/>
            </a:br>
            <a:r>
              <a:rPr lang="fr-FR" dirty="0"/>
              <a:t/>
            </a:r>
            <a:br>
              <a:rPr lang="fr-FR" dirty="0"/>
            </a:br>
            <a:r>
              <a:rPr lang="fr-FR" dirty="0" smtClean="0"/>
              <a:t/>
            </a:r>
            <a:br>
              <a:rPr lang="fr-FR" dirty="0" smtClean="0"/>
            </a:br>
            <a:r>
              <a:rPr lang="fr-FR" dirty="0" smtClean="0">
                <a:sym typeface="Wingdings" panose="05000000000000000000" pitchFamily="2" charset="2"/>
              </a:rPr>
              <a:t> </a:t>
            </a:r>
            <a:r>
              <a:rPr lang="fr-FR" dirty="0">
                <a:sym typeface="Wingdings" panose="05000000000000000000" pitchFamily="2" charset="2"/>
              </a:rPr>
              <a:t>Cliquez ici </a:t>
            </a:r>
            <a:r>
              <a:rPr lang="fr-FR" dirty="0" smtClean="0">
                <a:sym typeface="Wingdings" panose="05000000000000000000" pitchFamily="2" charset="2"/>
              </a:rPr>
              <a:t> </a:t>
            </a:r>
            <a:r>
              <a:rPr lang="fr-FR" dirty="0" smtClean="0"/>
              <a:t/>
            </a:r>
            <a:br>
              <a:rPr lang="fr-FR" dirty="0" smtClean="0"/>
            </a:br>
            <a:r>
              <a:rPr lang="fr-FR" dirty="0"/>
              <a:t/>
            </a:r>
            <a:br>
              <a:rPr lang="fr-FR" dirty="0"/>
            </a:br>
            <a:endParaRPr lang="fr-FR" dirty="0"/>
          </a:p>
        </p:txBody>
      </p:sp>
      <p:graphicFrame>
        <p:nvGraphicFramePr>
          <p:cNvPr id="2" name="Objet 1">
            <a:hlinkClick r:id="" action="ppaction://ole?verb=0"/>
          </p:cNvPr>
          <p:cNvGraphicFramePr>
            <a:graphicFrameLocks noChangeAspect="1"/>
          </p:cNvGraphicFramePr>
          <p:nvPr>
            <p:extLst>
              <p:ext uri="{D42A27DB-BD31-4B8C-83A1-F6EECF244321}">
                <p14:modId xmlns:p14="http://schemas.microsoft.com/office/powerpoint/2010/main" val="3358410078"/>
              </p:ext>
            </p:extLst>
          </p:nvPr>
        </p:nvGraphicFramePr>
        <p:xfrm>
          <a:off x="3189383" y="2511673"/>
          <a:ext cx="914400" cy="771525"/>
        </p:xfrm>
        <a:graphic>
          <a:graphicData uri="http://schemas.openxmlformats.org/presentationml/2006/ole">
            <mc:AlternateContent xmlns:mc="http://schemas.openxmlformats.org/markup-compatibility/2006">
              <mc:Choice xmlns:v="urn:schemas-microsoft-com:vml" Requires="v">
                <p:oleObj spid="_x0000_s2069" name="Présentation" showAsIcon="1" r:id="rId3" imgW="914400" imgH="771480" progId="PowerPoint.Show.12">
                  <p:embed/>
                </p:oleObj>
              </mc:Choice>
              <mc:Fallback>
                <p:oleObj name="Présentation" showAsIcon="1" r:id="rId3" imgW="914400" imgH="771480" progId="PowerPoint.Show.12">
                  <p:embed/>
                  <p:pic>
                    <p:nvPicPr>
                      <p:cNvPr id="0" name=""/>
                      <p:cNvPicPr/>
                      <p:nvPr/>
                    </p:nvPicPr>
                    <p:blipFill>
                      <a:blip r:embed="rId4"/>
                      <a:stretch>
                        <a:fillRect/>
                      </a:stretch>
                    </p:blipFill>
                    <p:spPr>
                      <a:xfrm>
                        <a:off x="3189383" y="2511673"/>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4260179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DF479A4C-C934-4461-B4BF-70026AFB46B3}"/>
              </a:ext>
            </a:extLst>
          </p:cNvPr>
          <p:cNvSpPr>
            <a:spLocks noGrp="1"/>
          </p:cNvSpPr>
          <p:nvPr>
            <p:ph type="title"/>
          </p:nvPr>
        </p:nvSpPr>
        <p:spPr>
          <a:xfrm>
            <a:off x="604877" y="1494328"/>
            <a:ext cx="4628135" cy="1191733"/>
          </a:xfrm>
        </p:spPr>
        <p:txBody>
          <a:bodyPr/>
          <a:lstStyle/>
          <a:p>
            <a:r>
              <a:rPr lang="fr-FR" dirty="0" smtClean="0"/>
              <a:t>la</a:t>
            </a:r>
            <a:r>
              <a:rPr lang="fr-FR" dirty="0"/>
              <a:t> valorisation des </a:t>
            </a:r>
            <a:r>
              <a:rPr lang="fr-FR" dirty="0" smtClean="0"/>
              <a:t>opérations</a:t>
            </a:r>
            <a:br>
              <a:rPr lang="fr-FR" dirty="0" smtClean="0"/>
            </a:br>
            <a:r>
              <a:rPr lang="fr-FR" dirty="0"/>
              <a:t/>
            </a:r>
            <a:br>
              <a:rPr lang="fr-FR" dirty="0"/>
            </a:br>
            <a:r>
              <a:rPr lang="fr-FR" dirty="0" smtClean="0"/>
              <a:t/>
            </a:r>
            <a:br>
              <a:rPr lang="fr-FR" dirty="0" smtClean="0"/>
            </a:br>
            <a:r>
              <a:rPr lang="fr-FR" dirty="0" smtClean="0">
                <a:sym typeface="Wingdings" panose="05000000000000000000" pitchFamily="2" charset="2"/>
              </a:rPr>
              <a:t> Cliquez ici </a:t>
            </a:r>
            <a:endParaRPr lang="fr-FR" dirty="0">
              <a:cs typeface="Calibri"/>
            </a:endParaRPr>
          </a:p>
        </p:txBody>
      </p:sp>
      <p:graphicFrame>
        <p:nvGraphicFramePr>
          <p:cNvPr id="2" name="Objet 1">
            <a:hlinkClick r:id="" action="ppaction://ole?verb=0"/>
          </p:cNvPr>
          <p:cNvGraphicFramePr>
            <a:graphicFrameLocks noChangeAspect="1"/>
          </p:cNvGraphicFramePr>
          <p:nvPr>
            <p:extLst>
              <p:ext uri="{D42A27DB-BD31-4B8C-83A1-F6EECF244321}">
                <p14:modId xmlns:p14="http://schemas.microsoft.com/office/powerpoint/2010/main" val="4228672520"/>
              </p:ext>
            </p:extLst>
          </p:nvPr>
        </p:nvGraphicFramePr>
        <p:xfrm>
          <a:off x="2682609" y="2902084"/>
          <a:ext cx="914400" cy="771525"/>
        </p:xfrm>
        <a:graphic>
          <a:graphicData uri="http://schemas.openxmlformats.org/presentationml/2006/ole">
            <mc:AlternateContent xmlns:mc="http://schemas.openxmlformats.org/markup-compatibility/2006">
              <mc:Choice xmlns:v="urn:schemas-microsoft-com:vml" Requires="v">
                <p:oleObj spid="_x0000_s3093" name="Présentation" showAsIcon="1" r:id="rId3" imgW="914400" imgH="771480" progId="PowerPoint.Show.12">
                  <p:embed/>
                </p:oleObj>
              </mc:Choice>
              <mc:Fallback>
                <p:oleObj name="Présentation" showAsIcon="1" r:id="rId3" imgW="914400" imgH="771480" progId="PowerPoint.Show.12">
                  <p:embed/>
                  <p:pic>
                    <p:nvPicPr>
                      <p:cNvPr id="0" name=""/>
                      <p:cNvPicPr/>
                      <p:nvPr/>
                    </p:nvPicPr>
                    <p:blipFill>
                      <a:blip r:embed="rId4"/>
                      <a:stretch>
                        <a:fillRect/>
                      </a:stretch>
                    </p:blipFill>
                    <p:spPr>
                      <a:xfrm>
                        <a:off x="2682609" y="2902084"/>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26611129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C4C4DD8E-FDB5-4577-9C5D-1F9C73977F11}"/>
              </a:ext>
            </a:extLst>
          </p:cNvPr>
          <p:cNvSpPr>
            <a:spLocks noGrp="1"/>
          </p:cNvSpPr>
          <p:nvPr>
            <p:ph type="body" sz="quarter" idx="22"/>
          </p:nvPr>
        </p:nvSpPr>
        <p:spPr>
          <a:xfrm>
            <a:off x="408781" y="1655012"/>
            <a:ext cx="8326438" cy="2630802"/>
          </a:xfrm>
        </p:spPr>
        <p:txBody>
          <a:bodyPr vert="horz" anchor="t"/>
          <a:lstStyle/>
          <a:p>
            <a:pPr algn="just">
              <a:buNone/>
            </a:pPr>
            <a:r>
              <a:rPr lang="fr-FR" sz="1600" b="0" cap="none" dirty="0" smtClean="0"/>
              <a:t>A priori, la </a:t>
            </a:r>
            <a:r>
              <a:rPr lang="fr-FR" sz="1600" b="0" cap="none" dirty="0"/>
              <a:t>situation exceptionnelle </a:t>
            </a:r>
            <a:r>
              <a:rPr lang="fr-FR" sz="1600" cap="none" dirty="0"/>
              <a:t>n’entraîne pas de modification sur les modalités de valorisation</a:t>
            </a:r>
            <a:r>
              <a:rPr lang="fr-FR" sz="1600" cap="none" dirty="0" smtClean="0"/>
              <a:t>. </a:t>
            </a:r>
          </a:p>
          <a:p>
            <a:pPr algn="just">
              <a:buNone/>
            </a:pPr>
            <a:endParaRPr lang="fr-FR" sz="1600" b="0" cap="none" dirty="0">
              <a:cs typeface="Calibri"/>
            </a:endParaRPr>
          </a:p>
          <a:p>
            <a:pPr algn="just">
              <a:buNone/>
            </a:pPr>
            <a:r>
              <a:rPr lang="fr-FR" sz="1600" cap="none" dirty="0"/>
              <a:t>Il convient d’utiliser prioritairement </a:t>
            </a:r>
            <a:r>
              <a:rPr lang="fr-FR" sz="1600" cap="none" dirty="0" smtClean="0"/>
              <a:t>et, </a:t>
            </a:r>
            <a:r>
              <a:rPr lang="fr-FR" sz="1600" cap="none" dirty="0"/>
              <a:t>dans la mesure du </a:t>
            </a:r>
            <a:r>
              <a:rPr lang="fr-FR" sz="1600" cap="none" dirty="0" smtClean="0"/>
              <a:t>possible, </a:t>
            </a:r>
            <a:r>
              <a:rPr lang="fr-FR" sz="1600" cap="none" dirty="0"/>
              <a:t>exclusivement les outils transactionnels PUMA et </a:t>
            </a:r>
            <a:r>
              <a:rPr lang="fr-FR" sz="1600" cap="none" dirty="0" smtClean="0"/>
              <a:t>MYASSUR,</a:t>
            </a:r>
            <a:r>
              <a:rPr lang="fr-FR" sz="1600" b="0" cap="none" dirty="0" smtClean="0"/>
              <a:t> </a:t>
            </a:r>
            <a:r>
              <a:rPr lang="fr-FR" sz="1600" b="0" cap="none" dirty="0"/>
              <a:t>non impactés par le délai de remontée des documents et donc de traitement assureur.</a:t>
            </a:r>
            <a:endParaRPr lang="fr-FR" sz="1600" b="0" cap="none" dirty="0">
              <a:cs typeface="Calibri"/>
            </a:endParaRPr>
          </a:p>
          <a:p>
            <a:pPr>
              <a:buNone/>
            </a:pPr>
            <a:endParaRPr lang="fr-FR" sz="1600" cap="none" dirty="0"/>
          </a:p>
          <a:p>
            <a:pPr>
              <a:buNone/>
            </a:pPr>
            <a:endParaRPr lang="fr-FR" sz="1600" cap="none" dirty="0"/>
          </a:p>
        </p:txBody>
      </p:sp>
      <p:sp>
        <p:nvSpPr>
          <p:cNvPr id="5" name="Titre 4">
            <a:extLst>
              <a:ext uri="{FF2B5EF4-FFF2-40B4-BE49-F238E27FC236}">
                <a16:creationId xmlns:a16="http://schemas.microsoft.com/office/drawing/2014/main" id="{E6F72E5A-A28B-4F88-9D9E-C7F4AC6E575A}"/>
              </a:ext>
            </a:extLst>
          </p:cNvPr>
          <p:cNvSpPr>
            <a:spLocks noGrp="1"/>
          </p:cNvSpPr>
          <p:nvPr>
            <p:ph type="title"/>
          </p:nvPr>
        </p:nvSpPr>
        <p:spPr/>
        <p:txBody>
          <a:bodyPr/>
          <a:lstStyle/>
          <a:p>
            <a:r>
              <a:rPr lang="fr-FR"/>
              <a:t>Valorisation des opérations</a:t>
            </a:r>
          </a:p>
        </p:txBody>
      </p:sp>
    </p:spTree>
    <p:extLst>
      <p:ext uri="{BB962C8B-B14F-4D97-AF65-F5344CB8AC3E}">
        <p14:creationId xmlns:p14="http://schemas.microsoft.com/office/powerpoint/2010/main" val="16082848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DF479A4C-C934-4461-B4BF-70026AFB46B3}"/>
              </a:ext>
            </a:extLst>
          </p:cNvPr>
          <p:cNvSpPr>
            <a:spLocks noGrp="1"/>
          </p:cNvSpPr>
          <p:nvPr>
            <p:ph type="title"/>
          </p:nvPr>
        </p:nvSpPr>
        <p:spPr/>
        <p:txBody>
          <a:bodyPr/>
          <a:lstStyle/>
          <a:p>
            <a:r>
              <a:rPr lang="fr-FR" dirty="0" smtClean="0"/>
              <a:t>la </a:t>
            </a:r>
            <a:r>
              <a:rPr lang="fr-FR" dirty="0"/>
              <a:t>transmission des dossiers aux assureurs</a:t>
            </a:r>
            <a:endParaRPr lang="fr-FR" dirty="0">
              <a:cs typeface="Calibri"/>
            </a:endParaRPr>
          </a:p>
        </p:txBody>
      </p:sp>
    </p:spTree>
    <p:extLst>
      <p:ext uri="{BB962C8B-B14F-4D97-AF65-F5344CB8AC3E}">
        <p14:creationId xmlns:p14="http://schemas.microsoft.com/office/powerpoint/2010/main" val="1360034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BC4F545B-A9C0-4CE7-8C1F-1E454E839D63}"/>
              </a:ext>
            </a:extLst>
          </p:cNvPr>
          <p:cNvSpPr>
            <a:spLocks noGrp="1"/>
          </p:cNvSpPr>
          <p:nvPr>
            <p:ph type="title"/>
          </p:nvPr>
        </p:nvSpPr>
        <p:spPr/>
        <p:txBody>
          <a:bodyPr/>
          <a:lstStyle/>
          <a:p>
            <a:r>
              <a:rPr lang="fr-FR" dirty="0">
                <a:cs typeface="Calibri"/>
              </a:rPr>
              <a:t>La transmission des dossiers </a:t>
            </a:r>
            <a:r>
              <a:rPr lang="fr-FR" dirty="0" smtClean="0">
                <a:cs typeface="Calibri"/>
              </a:rPr>
              <a:t>assureurs 1/2 </a:t>
            </a:r>
            <a:endParaRPr lang="fr-FR" sz="1600" b="1" dirty="0">
              <a:cs typeface="Calibri"/>
            </a:endParaRPr>
          </a:p>
        </p:txBody>
      </p:sp>
      <p:sp>
        <p:nvSpPr>
          <p:cNvPr id="6" name="Espace réservé du texte 5">
            <a:extLst>
              <a:ext uri="{FF2B5EF4-FFF2-40B4-BE49-F238E27FC236}">
                <a16:creationId xmlns:a16="http://schemas.microsoft.com/office/drawing/2014/main" id="{58A9D6F3-ECEF-48D5-9CB2-175104BDD8C1}"/>
              </a:ext>
            </a:extLst>
          </p:cNvPr>
          <p:cNvSpPr>
            <a:spLocks noGrp="1"/>
          </p:cNvSpPr>
          <p:nvPr>
            <p:ph type="body" sz="quarter" idx="22"/>
          </p:nvPr>
        </p:nvSpPr>
        <p:spPr>
          <a:xfrm>
            <a:off x="272990" y="682333"/>
            <a:ext cx="8565620" cy="2146147"/>
          </a:xfrm>
          <a:ln>
            <a:solidFill>
              <a:srgbClr val="FFFF00"/>
            </a:solidFill>
          </a:ln>
        </p:spPr>
        <p:txBody>
          <a:bodyPr vert="horz" anchor="t"/>
          <a:lstStyle/>
          <a:p>
            <a:pPr algn="just">
              <a:buNone/>
            </a:pPr>
            <a:r>
              <a:rPr lang="fr-FR" sz="1400" b="0" cap="none" dirty="0">
                <a:cs typeface="Calibri"/>
              </a:rPr>
              <a:t>Pour les opérations </a:t>
            </a:r>
            <a:r>
              <a:rPr lang="fr-FR" sz="1400" b="0" cap="none" dirty="0" err="1">
                <a:cs typeface="Calibri"/>
              </a:rPr>
              <a:t>Myassur</a:t>
            </a:r>
            <a:r>
              <a:rPr lang="fr-FR" sz="1400" b="0" cap="none" dirty="0">
                <a:cs typeface="Calibri"/>
              </a:rPr>
              <a:t> et PUMA, les collaborateurs en télétravail doivent </a:t>
            </a:r>
            <a:r>
              <a:rPr lang="fr-FR" sz="1400" b="0" cap="none" dirty="0" smtClean="0">
                <a:cs typeface="Calibri"/>
              </a:rPr>
              <a:t>passer </a:t>
            </a:r>
            <a:r>
              <a:rPr lang="fr-FR" sz="1400" b="0" cap="none" dirty="0">
                <a:cs typeface="Calibri"/>
              </a:rPr>
              <a:t>par un collaborateur en agence pour permettre l’impression physique des documents après réception de la signature clients et du retour de ce dernier pour leur envoi vers les assureurs selon le mode habituel. </a:t>
            </a:r>
            <a:endParaRPr lang="fr-FR" sz="1400" b="0" cap="none" dirty="0" smtClean="0">
              <a:cs typeface="Calibri"/>
            </a:endParaRPr>
          </a:p>
          <a:p>
            <a:pPr algn="just">
              <a:buNone/>
            </a:pPr>
            <a:endParaRPr lang="fr-FR" sz="1400" b="0" cap="none" dirty="0" smtClean="0">
              <a:cs typeface="Calibri"/>
            </a:endParaRPr>
          </a:p>
          <a:p>
            <a:pPr algn="just">
              <a:buNone/>
            </a:pPr>
            <a:r>
              <a:rPr lang="fr-FR" sz="1400" b="0" cap="none" dirty="0" smtClean="0">
                <a:cs typeface="Calibri"/>
              </a:rPr>
              <a:t>Rappel : la date d’effet de l’opération est celle de la saisie de l’opération sur l’outil </a:t>
            </a:r>
          </a:p>
          <a:p>
            <a:pPr algn="just">
              <a:buNone/>
            </a:pPr>
            <a:endParaRPr lang="fr-FR" sz="1400" b="0" cap="none" dirty="0" smtClean="0">
              <a:cs typeface="Calibri"/>
            </a:endParaRPr>
          </a:p>
          <a:p>
            <a:pPr algn="just">
              <a:buNone/>
            </a:pPr>
            <a:r>
              <a:rPr lang="fr-FR" sz="1400" b="0" cap="none" dirty="0" smtClean="0">
                <a:cs typeface="Calibri"/>
              </a:rPr>
              <a:t>La </a:t>
            </a:r>
            <a:r>
              <a:rPr lang="fr-FR" sz="1400" b="0" cap="none" dirty="0">
                <a:cs typeface="Calibri"/>
              </a:rPr>
              <a:t>transmission des dossiers se fait selon </a:t>
            </a:r>
            <a:r>
              <a:rPr lang="fr-FR" sz="1400" u="sng" cap="none" dirty="0" smtClean="0">
                <a:cs typeface="Calibri"/>
              </a:rPr>
              <a:t>le </a:t>
            </a:r>
            <a:r>
              <a:rPr lang="fr-FR" sz="1400" u="sng" cap="none" dirty="0" err="1" smtClean="0">
                <a:cs typeface="Calibri"/>
              </a:rPr>
              <a:t>process</a:t>
            </a:r>
            <a:r>
              <a:rPr lang="fr-FR" sz="1400" u="sng" cap="none" dirty="0" smtClean="0">
                <a:cs typeface="Calibri"/>
              </a:rPr>
              <a:t> existant : mise sous enveloppe/pochette avec ramassage par navette </a:t>
            </a:r>
          </a:p>
          <a:p>
            <a:pPr algn="just">
              <a:buNone/>
            </a:pPr>
            <a:endParaRPr lang="fr-FR" sz="1400" u="sng" cap="none" dirty="0" smtClean="0">
              <a:cs typeface="Calibri"/>
            </a:endParaRPr>
          </a:p>
          <a:p>
            <a:pPr algn="just">
              <a:buNone/>
            </a:pPr>
            <a:r>
              <a:rPr lang="fr-FR" sz="1400" b="0" cap="none" dirty="0">
                <a:solidFill>
                  <a:srgbClr val="FF0000"/>
                </a:solidFill>
                <a:cs typeface="Calibri"/>
                <a:sym typeface="Wingdings" panose="05000000000000000000" pitchFamily="2" charset="2"/>
              </a:rPr>
              <a:t>Une demande de prestation </a:t>
            </a:r>
            <a:r>
              <a:rPr lang="fr-FR" sz="1400" b="0" cap="none" dirty="0" err="1">
                <a:solidFill>
                  <a:srgbClr val="FF0000"/>
                </a:solidFill>
                <a:cs typeface="Calibri"/>
                <a:sym typeface="Wingdings" panose="05000000000000000000" pitchFamily="2" charset="2"/>
              </a:rPr>
              <a:t>myflow</a:t>
            </a:r>
            <a:r>
              <a:rPr lang="fr-FR" sz="1400" b="0" cap="none" dirty="0">
                <a:solidFill>
                  <a:srgbClr val="FF0000"/>
                </a:solidFill>
                <a:cs typeface="Calibri"/>
                <a:sym typeface="Wingdings" panose="05000000000000000000" pitchFamily="2" charset="2"/>
              </a:rPr>
              <a:t> est à votre disposition pour </a:t>
            </a:r>
            <a:r>
              <a:rPr lang="fr-FR" sz="1400" b="0" u="sng" cap="none" dirty="0">
                <a:solidFill>
                  <a:srgbClr val="FF0000"/>
                </a:solidFill>
                <a:cs typeface="Calibri"/>
                <a:sym typeface="Wingdings" panose="05000000000000000000" pitchFamily="2" charset="2"/>
              </a:rPr>
              <a:t>les cas urgents </a:t>
            </a:r>
            <a:r>
              <a:rPr lang="fr-FR" sz="1400" b="0" cap="none" dirty="0">
                <a:solidFill>
                  <a:srgbClr val="FF0000"/>
                </a:solidFill>
                <a:cs typeface="Calibri"/>
                <a:sym typeface="Wingdings" panose="05000000000000000000" pitchFamily="2" charset="2"/>
              </a:rPr>
              <a:t>sur des actes WEBASSUR et ISI et sur un périmètre précis :</a:t>
            </a:r>
          </a:p>
          <a:p>
            <a:pPr algn="just">
              <a:buNone/>
            </a:pPr>
            <a:endParaRPr lang="fr-FR" sz="1400" b="0" cap="none" dirty="0">
              <a:cs typeface="Calibri"/>
            </a:endParaRPr>
          </a:p>
          <a:p>
            <a:r>
              <a:rPr lang="fr-FR" sz="1400" cap="none" dirty="0">
                <a:cs typeface="Calibri"/>
              </a:rPr>
              <a:t/>
            </a:r>
            <a:br>
              <a:rPr lang="fr-FR" sz="1400" cap="none" dirty="0">
                <a:cs typeface="Calibri"/>
              </a:rPr>
            </a:br>
            <a:endParaRPr lang="fr-FR" sz="1400" b="0" cap="none" dirty="0">
              <a:cs typeface="Calibri"/>
            </a:endParaRPr>
          </a:p>
        </p:txBody>
      </p:sp>
      <p:pic>
        <p:nvPicPr>
          <p:cNvPr id="7" name="Image 6"/>
          <p:cNvPicPr>
            <a:picLocks noChangeAspect="1"/>
          </p:cNvPicPr>
          <p:nvPr/>
        </p:nvPicPr>
        <p:blipFill>
          <a:blip r:embed="rId2"/>
          <a:stretch>
            <a:fillRect/>
          </a:stretch>
        </p:blipFill>
        <p:spPr>
          <a:xfrm>
            <a:off x="2453269" y="3206285"/>
            <a:ext cx="4560848" cy="1739977"/>
          </a:xfrm>
          <a:prstGeom prst="rect">
            <a:avLst/>
          </a:prstGeom>
        </p:spPr>
      </p:pic>
      <p:pic>
        <p:nvPicPr>
          <p:cNvPr id="8" name="Image 7">
            <a:extLst>
              <a:ext uri="{FF2B5EF4-FFF2-40B4-BE49-F238E27FC236}">
                <a16:creationId xmlns:a16="http://schemas.microsoft.com/office/drawing/2014/main" id="{CF85567D-7EF4-4EE3-A02C-CE1EA3405691}"/>
              </a:ext>
            </a:extLst>
          </p:cNvPr>
          <p:cNvPicPr>
            <a:picLocks noChangeAspect="1"/>
          </p:cNvPicPr>
          <p:nvPr/>
        </p:nvPicPr>
        <p:blipFill>
          <a:blip r:embed="rId3"/>
          <a:stretch>
            <a:fillRect/>
          </a:stretch>
        </p:blipFill>
        <p:spPr>
          <a:xfrm>
            <a:off x="1242704" y="3684830"/>
            <a:ext cx="961616" cy="541481"/>
          </a:xfrm>
          <a:prstGeom prst="rect">
            <a:avLst/>
          </a:prstGeom>
        </p:spPr>
      </p:pic>
    </p:spTree>
    <p:extLst>
      <p:ext uri="{BB962C8B-B14F-4D97-AF65-F5344CB8AC3E}">
        <p14:creationId xmlns:p14="http://schemas.microsoft.com/office/powerpoint/2010/main" val="22487533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58A9D6F3-ECEF-48D5-9CB2-175104BDD8C1}"/>
              </a:ext>
            </a:extLst>
          </p:cNvPr>
          <p:cNvSpPr>
            <a:spLocks noGrp="1"/>
          </p:cNvSpPr>
          <p:nvPr>
            <p:ph type="body" sz="quarter" idx="22"/>
          </p:nvPr>
        </p:nvSpPr>
        <p:spPr>
          <a:xfrm>
            <a:off x="392400" y="912555"/>
            <a:ext cx="8326438" cy="4235478"/>
          </a:xfrm>
        </p:spPr>
        <p:txBody>
          <a:bodyPr vert="horz" anchor="t"/>
          <a:lstStyle/>
          <a:p>
            <a:pPr>
              <a:buNone/>
            </a:pPr>
            <a:endParaRPr lang="fr-FR" sz="1400" b="0" cap="none" dirty="0" smtClean="0">
              <a:cs typeface="Calibri"/>
            </a:endParaRPr>
          </a:p>
          <a:p>
            <a:pPr>
              <a:buNone/>
            </a:pPr>
            <a:endParaRPr lang="fr-FR" sz="1400" b="0" cap="none" dirty="0">
              <a:cs typeface="Calibri"/>
            </a:endParaRPr>
          </a:p>
          <a:p>
            <a:pPr>
              <a:buNone/>
            </a:pPr>
            <a:endParaRPr lang="fr-FR" sz="1400" b="0" cap="none" dirty="0" smtClean="0">
              <a:cs typeface="Calibri"/>
            </a:endParaRPr>
          </a:p>
          <a:p>
            <a:pPr>
              <a:buNone/>
            </a:pPr>
            <a:endParaRPr lang="fr-FR" sz="1400" b="0" cap="none" dirty="0">
              <a:cs typeface="Calibri"/>
            </a:endParaRPr>
          </a:p>
          <a:p>
            <a:pPr>
              <a:buNone/>
            </a:pPr>
            <a:endParaRPr lang="fr-FR" sz="1400" b="0" cap="none" dirty="0" smtClean="0">
              <a:cs typeface="Calibri"/>
            </a:endParaRPr>
          </a:p>
          <a:p>
            <a:pPr>
              <a:buNone/>
            </a:pPr>
            <a:endParaRPr lang="fr-FR" sz="1400" b="0" cap="none" dirty="0">
              <a:cs typeface="Calibri"/>
            </a:endParaRPr>
          </a:p>
          <a:p>
            <a:pPr>
              <a:buNone/>
            </a:pPr>
            <a:endParaRPr lang="fr-FR" sz="1400" b="0" cap="none" dirty="0" smtClean="0">
              <a:cs typeface="Calibri"/>
            </a:endParaRPr>
          </a:p>
          <a:p>
            <a:pPr>
              <a:buNone/>
            </a:pPr>
            <a:endParaRPr lang="fr-FR" sz="1400" b="0" cap="none" dirty="0" smtClean="0">
              <a:cs typeface="Calibri"/>
            </a:endParaRPr>
          </a:p>
          <a:p>
            <a:pPr>
              <a:buNone/>
            </a:pPr>
            <a:endParaRPr lang="fr-FR" sz="1400" b="0" cap="none" dirty="0" smtClean="0">
              <a:cs typeface="Calibri"/>
            </a:endParaRPr>
          </a:p>
          <a:p>
            <a:pPr>
              <a:buNone/>
            </a:pPr>
            <a:endParaRPr lang="fr-FR" sz="1400" b="0" cap="none" dirty="0">
              <a:cs typeface="Calibri"/>
            </a:endParaRPr>
          </a:p>
          <a:p>
            <a:pPr>
              <a:buNone/>
            </a:pPr>
            <a:r>
              <a:rPr lang="fr-FR" sz="1400" cap="none" dirty="0" smtClean="0">
                <a:solidFill>
                  <a:srgbClr val="FF0000"/>
                </a:solidFill>
                <a:cs typeface="Calibri"/>
              </a:rPr>
              <a:t>Attention </a:t>
            </a:r>
            <a:r>
              <a:rPr lang="fr-FR" sz="1400" cap="none" dirty="0">
                <a:solidFill>
                  <a:srgbClr val="FF0000"/>
                </a:solidFill>
                <a:cs typeface="Calibri"/>
              </a:rPr>
              <a:t> : </a:t>
            </a:r>
            <a:r>
              <a:rPr lang="fr-FR" sz="1400" cap="none" dirty="0" err="1" smtClean="0">
                <a:solidFill>
                  <a:srgbClr val="FF0000"/>
                </a:solidFill>
                <a:cs typeface="Calibri"/>
              </a:rPr>
              <a:t>cf</a:t>
            </a:r>
            <a:r>
              <a:rPr lang="fr-FR" sz="1400" cap="none" dirty="0" smtClean="0">
                <a:solidFill>
                  <a:srgbClr val="FF0000"/>
                </a:solidFill>
                <a:cs typeface="Calibri"/>
              </a:rPr>
              <a:t>  </a:t>
            </a:r>
            <a:r>
              <a:rPr lang="fr-FR" sz="1400" cap="none" dirty="0">
                <a:solidFill>
                  <a:srgbClr val="FF0000"/>
                </a:solidFill>
                <a:cs typeface="Calibri"/>
              </a:rPr>
              <a:t>délai actuel de </a:t>
            </a:r>
            <a:r>
              <a:rPr lang="fr-FR" sz="1400" cap="none" dirty="0" smtClean="0">
                <a:solidFill>
                  <a:srgbClr val="FF0000"/>
                </a:solidFill>
                <a:cs typeface="Calibri"/>
              </a:rPr>
              <a:t>traitement de l’assureur  </a:t>
            </a:r>
            <a:r>
              <a:rPr lang="fr-FR" sz="1400" cap="none" dirty="0">
                <a:solidFill>
                  <a:srgbClr val="FF0000"/>
                </a:solidFill>
                <a:cs typeface="Calibri"/>
              </a:rPr>
              <a:t>selon les actes </a:t>
            </a:r>
            <a:r>
              <a:rPr lang="fr-FR" sz="1400" cap="none" dirty="0" smtClean="0">
                <a:solidFill>
                  <a:srgbClr val="FF0000"/>
                </a:solidFill>
                <a:cs typeface="Calibri"/>
              </a:rPr>
              <a:t>( lien </a:t>
            </a:r>
            <a:r>
              <a:rPr lang="fr-FR" sz="1400" cap="none" dirty="0" smtClean="0">
                <a:solidFill>
                  <a:srgbClr val="FF0000"/>
                </a:solidFill>
                <a:cs typeface="Calibri"/>
                <a:hlinkClick r:id="rId2"/>
              </a:rPr>
              <a:t>EBISA</a:t>
            </a:r>
            <a:r>
              <a:rPr lang="fr-FR" sz="1400" cap="none" dirty="0" smtClean="0">
                <a:solidFill>
                  <a:srgbClr val="FF0000"/>
                </a:solidFill>
                <a:cs typeface="Calibri"/>
              </a:rPr>
              <a:t> )</a:t>
            </a:r>
          </a:p>
          <a:p>
            <a:pPr>
              <a:buNone/>
            </a:pPr>
            <a:endParaRPr lang="fr-FR" sz="1400" cap="none" dirty="0" smtClean="0">
              <a:solidFill>
                <a:srgbClr val="FF0000"/>
              </a:solidFill>
              <a:cs typeface="Calibri"/>
            </a:endParaRPr>
          </a:p>
          <a:p>
            <a:pPr>
              <a:buNone/>
            </a:pPr>
            <a:endParaRPr lang="fr-FR" sz="1400" b="0" cap="none" dirty="0" smtClean="0">
              <a:cs typeface="Calibri"/>
            </a:endParaRPr>
          </a:p>
          <a:p>
            <a:pPr>
              <a:buNone/>
            </a:pPr>
            <a:endParaRPr lang="fr-FR" sz="1400" b="0" cap="none" dirty="0">
              <a:cs typeface="Calibri"/>
            </a:endParaRPr>
          </a:p>
          <a:p>
            <a:pPr>
              <a:buNone/>
            </a:pPr>
            <a:endParaRPr lang="fr-FR" sz="1400" b="0" cap="none" dirty="0">
              <a:cs typeface="Calibri"/>
            </a:endParaRPr>
          </a:p>
        </p:txBody>
      </p:sp>
      <p:sp>
        <p:nvSpPr>
          <p:cNvPr id="5" name="Titre 4">
            <a:extLst>
              <a:ext uri="{FF2B5EF4-FFF2-40B4-BE49-F238E27FC236}">
                <a16:creationId xmlns:a16="http://schemas.microsoft.com/office/drawing/2014/main" id="{BC4F545B-A9C0-4CE7-8C1F-1E454E839D63}"/>
              </a:ext>
            </a:extLst>
          </p:cNvPr>
          <p:cNvSpPr>
            <a:spLocks noGrp="1"/>
          </p:cNvSpPr>
          <p:nvPr>
            <p:ph type="title"/>
          </p:nvPr>
        </p:nvSpPr>
        <p:spPr/>
        <p:txBody>
          <a:bodyPr/>
          <a:lstStyle/>
          <a:p>
            <a:r>
              <a:rPr lang="fr-FR" dirty="0">
                <a:cs typeface="Calibri"/>
              </a:rPr>
              <a:t>La transmission des dossiers </a:t>
            </a:r>
            <a:r>
              <a:rPr lang="fr-FR" dirty="0" smtClean="0">
                <a:cs typeface="Calibri"/>
              </a:rPr>
              <a:t>assureurs 2/2 </a:t>
            </a:r>
            <a:endParaRPr lang="fr-FR" sz="1600" b="1" dirty="0">
              <a:cs typeface="Calibri"/>
            </a:endParaRPr>
          </a:p>
        </p:txBody>
      </p:sp>
      <p:pic>
        <p:nvPicPr>
          <p:cNvPr id="3" name="Image 2"/>
          <p:cNvPicPr>
            <a:picLocks noChangeAspect="1"/>
          </p:cNvPicPr>
          <p:nvPr/>
        </p:nvPicPr>
        <p:blipFill>
          <a:blip r:embed="rId3"/>
          <a:stretch>
            <a:fillRect/>
          </a:stretch>
        </p:blipFill>
        <p:spPr>
          <a:xfrm>
            <a:off x="2661877" y="3738024"/>
            <a:ext cx="3423930" cy="1090890"/>
          </a:xfrm>
          <a:prstGeom prst="rect">
            <a:avLst/>
          </a:prstGeom>
        </p:spPr>
      </p:pic>
      <p:pic>
        <p:nvPicPr>
          <p:cNvPr id="12" name="Image 11" descr="Une image contenant dessin&#10;&#10;Description générée automatiquement">
            <a:extLst>
              <a:ext uri="{FF2B5EF4-FFF2-40B4-BE49-F238E27FC236}">
                <a16:creationId xmlns:a16="http://schemas.microsoft.com/office/drawing/2014/main" id="{DB5A5B00-A1FD-489C-AE13-C9A43398A6D5}"/>
              </a:ext>
            </a:extLst>
          </p:cNvPr>
          <p:cNvPicPr>
            <a:picLocks noChangeAspect="1"/>
          </p:cNvPicPr>
          <p:nvPr/>
        </p:nvPicPr>
        <p:blipFill>
          <a:blip r:embed="rId4"/>
          <a:stretch>
            <a:fillRect/>
          </a:stretch>
        </p:blipFill>
        <p:spPr>
          <a:xfrm>
            <a:off x="972129" y="661989"/>
            <a:ext cx="900585" cy="501132"/>
          </a:xfrm>
          <a:prstGeom prst="rect">
            <a:avLst/>
          </a:prstGeom>
        </p:spPr>
      </p:pic>
      <p:pic>
        <p:nvPicPr>
          <p:cNvPr id="13" name="Image 12"/>
          <p:cNvPicPr>
            <a:picLocks noChangeAspect="1"/>
          </p:cNvPicPr>
          <p:nvPr/>
        </p:nvPicPr>
        <p:blipFill>
          <a:blip r:embed="rId5"/>
          <a:stretch>
            <a:fillRect/>
          </a:stretch>
        </p:blipFill>
        <p:spPr>
          <a:xfrm>
            <a:off x="1295734" y="1286807"/>
            <a:ext cx="5352470" cy="1837415"/>
          </a:xfrm>
          <a:prstGeom prst="rect">
            <a:avLst/>
          </a:prstGeom>
        </p:spPr>
      </p:pic>
    </p:spTree>
    <p:extLst>
      <p:ext uri="{BB962C8B-B14F-4D97-AF65-F5344CB8AC3E}">
        <p14:creationId xmlns:p14="http://schemas.microsoft.com/office/powerpoint/2010/main" val="16707894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DF479A4C-C934-4461-B4BF-70026AFB46B3}"/>
              </a:ext>
            </a:extLst>
          </p:cNvPr>
          <p:cNvSpPr>
            <a:spLocks noGrp="1"/>
          </p:cNvSpPr>
          <p:nvPr>
            <p:ph type="title"/>
          </p:nvPr>
        </p:nvSpPr>
        <p:spPr>
          <a:xfrm>
            <a:off x="615894" y="1494328"/>
            <a:ext cx="4274693" cy="1191733"/>
          </a:xfrm>
        </p:spPr>
        <p:txBody>
          <a:bodyPr/>
          <a:lstStyle/>
          <a:p>
            <a:r>
              <a:rPr lang="fr-FR" dirty="0" smtClean="0"/>
              <a:t>L’ANNULATION A J</a:t>
            </a:r>
            <a:endParaRPr lang="fr-FR" dirty="0">
              <a:cs typeface="Calibri"/>
            </a:endParaRPr>
          </a:p>
        </p:txBody>
      </p:sp>
    </p:spTree>
    <p:extLst>
      <p:ext uri="{BB962C8B-B14F-4D97-AF65-F5344CB8AC3E}">
        <p14:creationId xmlns:p14="http://schemas.microsoft.com/office/powerpoint/2010/main" val="34353461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58A9D6F3-ECEF-48D5-9CB2-175104BDD8C1}"/>
              </a:ext>
            </a:extLst>
          </p:cNvPr>
          <p:cNvSpPr>
            <a:spLocks noGrp="1"/>
          </p:cNvSpPr>
          <p:nvPr>
            <p:ph type="body" sz="quarter" idx="22"/>
          </p:nvPr>
        </p:nvSpPr>
        <p:spPr>
          <a:xfrm>
            <a:off x="481610" y="728911"/>
            <a:ext cx="8326438" cy="4235478"/>
          </a:xfrm>
        </p:spPr>
        <p:txBody>
          <a:bodyPr vert="horz" anchor="t"/>
          <a:lstStyle/>
          <a:p>
            <a:pPr marL="285750" indent="-285750">
              <a:buFont typeface="Wingdings" panose="05000000000000000000" pitchFamily="2" charset="2"/>
              <a:buChar char="è"/>
            </a:pPr>
            <a:endParaRPr lang="fr-FR" sz="1400" b="0" cap="none" dirty="0">
              <a:cs typeface="Calibri"/>
              <a:sym typeface="Wingdings" panose="05000000000000000000" pitchFamily="2" charset="2"/>
            </a:endParaRPr>
          </a:p>
          <a:p>
            <a:pPr marL="285750" indent="-285750">
              <a:buFont typeface="Wingdings" panose="05000000000000000000" pitchFamily="2" charset="2"/>
              <a:buChar char="è"/>
            </a:pPr>
            <a:endParaRPr lang="fr-FR" sz="1400" b="0" cap="none" dirty="0" smtClean="0">
              <a:cs typeface="Calibri"/>
            </a:endParaRPr>
          </a:p>
          <a:p>
            <a:pPr>
              <a:buNone/>
            </a:pPr>
            <a:endParaRPr lang="fr-FR" sz="1400" b="0" cap="none" dirty="0">
              <a:cs typeface="Calibri"/>
            </a:endParaRPr>
          </a:p>
          <a:p>
            <a:pPr>
              <a:buNone/>
            </a:pPr>
            <a:endParaRPr lang="fr-FR" sz="1400" b="0" cap="none" dirty="0" smtClean="0">
              <a:cs typeface="Calibri"/>
            </a:endParaRPr>
          </a:p>
          <a:p>
            <a:pPr>
              <a:buNone/>
            </a:pPr>
            <a:endParaRPr lang="fr-FR" sz="1400" b="0" cap="none" dirty="0" smtClean="0">
              <a:cs typeface="Calibri"/>
            </a:endParaRPr>
          </a:p>
          <a:p>
            <a:pPr>
              <a:buNone/>
            </a:pPr>
            <a:endParaRPr lang="fr-FR" sz="1400" b="0" cap="none" dirty="0">
              <a:cs typeface="Calibri"/>
            </a:endParaRPr>
          </a:p>
          <a:p>
            <a:pPr>
              <a:buNone/>
            </a:pPr>
            <a:endParaRPr lang="fr-FR" sz="1400" cap="none" dirty="0" smtClean="0">
              <a:solidFill>
                <a:srgbClr val="FF0000"/>
              </a:solidFill>
              <a:cs typeface="Calibri"/>
            </a:endParaRPr>
          </a:p>
          <a:p>
            <a:pPr>
              <a:buNone/>
            </a:pPr>
            <a:endParaRPr lang="fr-FR" sz="1400" b="0" cap="none" dirty="0" smtClean="0">
              <a:cs typeface="Calibri"/>
            </a:endParaRPr>
          </a:p>
          <a:p>
            <a:pPr>
              <a:buNone/>
            </a:pPr>
            <a:endParaRPr lang="fr-FR" altLang="fr-FR" sz="3200" dirty="0">
              <a:latin typeface="Arial" panose="020B0604020202020204" pitchFamily="34" charset="0"/>
            </a:endParaRPr>
          </a:p>
          <a:p>
            <a:pPr>
              <a:buNone/>
            </a:pPr>
            <a:endParaRPr lang="fr-FR" sz="1400" b="0" cap="none" dirty="0">
              <a:cs typeface="Calibri"/>
            </a:endParaRPr>
          </a:p>
        </p:txBody>
      </p:sp>
      <p:sp>
        <p:nvSpPr>
          <p:cNvPr id="5" name="Titre 4">
            <a:extLst>
              <a:ext uri="{FF2B5EF4-FFF2-40B4-BE49-F238E27FC236}">
                <a16:creationId xmlns:a16="http://schemas.microsoft.com/office/drawing/2014/main" id="{BC4F545B-A9C0-4CE7-8C1F-1E454E839D63}"/>
              </a:ext>
            </a:extLst>
          </p:cNvPr>
          <p:cNvSpPr>
            <a:spLocks noGrp="1"/>
          </p:cNvSpPr>
          <p:nvPr>
            <p:ph type="title"/>
          </p:nvPr>
        </p:nvSpPr>
        <p:spPr>
          <a:xfrm>
            <a:off x="581971" y="284107"/>
            <a:ext cx="8326800" cy="437400"/>
          </a:xfrm>
        </p:spPr>
        <p:txBody>
          <a:bodyPr/>
          <a:lstStyle/>
          <a:p>
            <a:pPr algn="ctr"/>
            <a:r>
              <a:rPr lang="fr-FR" b="1" dirty="0" smtClean="0">
                <a:cs typeface="Calibri"/>
              </a:rPr>
              <a:t>Annulation à J</a:t>
            </a:r>
            <a:endParaRPr lang="fr-FR" sz="1600" b="1" dirty="0">
              <a:cs typeface="Calibri"/>
            </a:endParaRPr>
          </a:p>
        </p:txBody>
      </p:sp>
      <p:pic>
        <p:nvPicPr>
          <p:cNvPr id="7" name="Image 6" descr="Une image contenant dessin&#10;&#10;Description générée automatiquement">
            <a:extLst>
              <a:ext uri="{FF2B5EF4-FFF2-40B4-BE49-F238E27FC236}">
                <a16:creationId xmlns:a16="http://schemas.microsoft.com/office/drawing/2014/main" id="{DB5A5B00-A1FD-489C-AE13-C9A43398A6D5}"/>
              </a:ext>
            </a:extLst>
          </p:cNvPr>
          <p:cNvPicPr>
            <a:picLocks noChangeAspect="1"/>
          </p:cNvPicPr>
          <p:nvPr/>
        </p:nvPicPr>
        <p:blipFill>
          <a:blip r:embed="rId2"/>
          <a:stretch>
            <a:fillRect/>
          </a:stretch>
        </p:blipFill>
        <p:spPr>
          <a:xfrm>
            <a:off x="213981" y="292082"/>
            <a:ext cx="1552699" cy="864000"/>
          </a:xfrm>
          <a:prstGeom prst="rect">
            <a:avLst/>
          </a:prstGeom>
        </p:spPr>
      </p:pic>
      <p:pic>
        <p:nvPicPr>
          <p:cNvPr id="9" name="Image 8">
            <a:extLst>
              <a:ext uri="{FF2B5EF4-FFF2-40B4-BE49-F238E27FC236}">
                <a16:creationId xmlns:a16="http://schemas.microsoft.com/office/drawing/2014/main" id="{31CA29FF-A45A-4FDB-B32B-5EF16A7244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887" y="1282184"/>
            <a:ext cx="2781807" cy="143757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4FC55B9B-3FA2-4924-9C90-DECEB3E03788}"/>
              </a:ext>
            </a:extLst>
          </p:cNvPr>
          <p:cNvPicPr>
            <a:picLocks noChangeAspect="1"/>
          </p:cNvPicPr>
          <p:nvPr/>
        </p:nvPicPr>
        <p:blipFill rotWithShape="1">
          <a:blip r:embed="rId4"/>
          <a:srcRect t="43226"/>
          <a:stretch/>
        </p:blipFill>
        <p:spPr>
          <a:xfrm>
            <a:off x="4278952" y="1375464"/>
            <a:ext cx="2988000" cy="1251018"/>
          </a:xfrm>
          <a:prstGeom prst="rect">
            <a:avLst/>
          </a:prstGeom>
        </p:spPr>
      </p:pic>
      <p:sp>
        <p:nvSpPr>
          <p:cNvPr id="2" name="Rectangle 1"/>
          <p:cNvSpPr/>
          <p:nvPr/>
        </p:nvSpPr>
        <p:spPr>
          <a:xfrm>
            <a:off x="7266952" y="1737268"/>
            <a:ext cx="1671808" cy="461665"/>
          </a:xfrm>
          <a:prstGeom prst="rect">
            <a:avLst/>
          </a:prstGeom>
        </p:spPr>
        <p:txBody>
          <a:bodyPr wrap="square">
            <a:spAutoFit/>
          </a:bodyPr>
          <a:lstStyle/>
          <a:p>
            <a:pPr lvl="0" defTabSz="914400" eaLnBrk="0" fontAlgn="base" hangingPunct="0">
              <a:spcBef>
                <a:spcPct val="0"/>
              </a:spcBef>
              <a:spcAft>
                <a:spcPct val="0"/>
              </a:spcAft>
            </a:pPr>
            <a:r>
              <a:rPr lang="fr-FR" altLang="fr-FR" sz="800" dirty="0">
                <a:latin typeface="Calibri" panose="020F0502020204030204" pitchFamily="34" charset="0"/>
                <a:ea typeface="Calibri" panose="020F0502020204030204" pitchFamily="34" charset="0"/>
                <a:cs typeface="Times New Roman" panose="02020603050405020304" pitchFamily="18" charset="0"/>
              </a:rPr>
              <a:t>Sélectionner l’opération concernée en </a:t>
            </a:r>
            <a:r>
              <a:rPr lang="fr-FR" altLang="fr-FR" sz="800" b="1" dirty="0">
                <a:latin typeface="Calibri" panose="020F0502020204030204" pitchFamily="34" charset="0"/>
                <a:ea typeface="Calibri" panose="020F0502020204030204" pitchFamily="34" charset="0"/>
                <a:cs typeface="Times New Roman" panose="02020603050405020304" pitchFamily="18" charset="0"/>
              </a:rPr>
              <a:t>cliquant sur « </a:t>
            </a:r>
            <a:r>
              <a:rPr lang="fr-FR" altLang="fr-FR" sz="800" b="1" dirty="0" err="1">
                <a:latin typeface="Calibri" panose="020F0502020204030204" pitchFamily="34" charset="0"/>
                <a:ea typeface="Calibri" panose="020F0502020204030204" pitchFamily="34" charset="0"/>
                <a:cs typeface="Times New Roman" panose="02020603050405020304" pitchFamily="18" charset="0"/>
              </a:rPr>
              <a:t>Sél</a:t>
            </a:r>
            <a:r>
              <a:rPr lang="fr-FR" altLang="fr-FR" sz="800" b="1" dirty="0">
                <a:latin typeface="Calibri" panose="020F0502020204030204" pitchFamily="34" charset="0"/>
                <a:ea typeface="Calibri" panose="020F0502020204030204" pitchFamily="34" charset="0"/>
                <a:cs typeface="Times New Roman" panose="02020603050405020304" pitchFamily="18" charset="0"/>
              </a:rPr>
              <a:t> »</a:t>
            </a:r>
            <a:r>
              <a:rPr lang="fr-FR" altLang="fr-FR" sz="800" dirty="0">
                <a:latin typeface="Calibri" panose="020F0502020204030204" pitchFamily="34" charset="0"/>
                <a:ea typeface="Calibri" panose="020F0502020204030204" pitchFamily="34" charset="0"/>
                <a:cs typeface="Times New Roman" panose="02020603050405020304" pitchFamily="18" charset="0"/>
              </a:rPr>
              <a:t> (en bleu en début de ligne)</a:t>
            </a:r>
            <a:endParaRPr lang="fr-FR" altLang="fr-FR" sz="1400" dirty="0">
              <a:latin typeface="Arial" panose="020B0604020202020204" pitchFamily="34" charset="0"/>
            </a:endParaRPr>
          </a:p>
        </p:txBody>
      </p:sp>
      <p:sp>
        <p:nvSpPr>
          <p:cNvPr id="3" name="Flèche droite 2"/>
          <p:cNvSpPr/>
          <p:nvPr/>
        </p:nvSpPr>
        <p:spPr>
          <a:xfrm>
            <a:off x="3713342" y="1871443"/>
            <a:ext cx="434898" cy="36308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Flèche droite 10"/>
          <p:cNvSpPr/>
          <p:nvPr/>
        </p:nvSpPr>
        <p:spPr>
          <a:xfrm rot="5400000">
            <a:off x="5772952" y="2790423"/>
            <a:ext cx="434898" cy="36308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2C05124A-9A1F-4C18-91E4-0EFAAFBA25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4829" y="3306479"/>
            <a:ext cx="2532604" cy="1540845"/>
          </a:xfrm>
          <a:prstGeom prst="rect">
            <a:avLst/>
          </a:prstGeom>
          <a:noFill/>
          <a:extLst>
            <a:ext uri="{909E8E84-426E-40DD-AFC4-6F175D3DCCD1}">
              <a14:hiddenFill xmlns:a14="http://schemas.microsoft.com/office/drawing/2010/main">
                <a:solidFill>
                  <a:srgbClr val="FFFFFF"/>
                </a:solidFill>
              </a14:hiddenFill>
            </a:ext>
          </a:extLst>
        </p:spPr>
      </p:pic>
      <p:sp>
        <p:nvSpPr>
          <p:cNvPr id="13" name="Flèche droite 12"/>
          <p:cNvSpPr/>
          <p:nvPr/>
        </p:nvSpPr>
        <p:spPr>
          <a:xfrm rot="10800000">
            <a:off x="3930791" y="3677909"/>
            <a:ext cx="434898" cy="36308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4" name="Image 13">
            <a:extLst>
              <a:ext uri="{FF2B5EF4-FFF2-40B4-BE49-F238E27FC236}">
                <a16:creationId xmlns:a16="http://schemas.microsoft.com/office/drawing/2014/main" id="{1A90F74A-F1AF-4E61-B4A0-619DD94EEA65}"/>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1069109" y="2959053"/>
            <a:ext cx="2644233" cy="1437712"/>
          </a:xfrm>
          <a:prstGeom prst="rect">
            <a:avLst/>
          </a:prstGeom>
          <a:noFill/>
          <a:ln>
            <a:noFill/>
          </a:ln>
        </p:spPr>
      </p:pic>
      <p:sp>
        <p:nvSpPr>
          <p:cNvPr id="4" name="ZoneTexte 3"/>
          <p:cNvSpPr txBox="1"/>
          <p:nvPr/>
        </p:nvSpPr>
        <p:spPr>
          <a:xfrm>
            <a:off x="1877926" y="4396765"/>
            <a:ext cx="1835416" cy="307777"/>
          </a:xfrm>
          <a:prstGeom prst="rect">
            <a:avLst/>
          </a:prstGeom>
          <a:noFill/>
        </p:spPr>
        <p:txBody>
          <a:bodyPr wrap="square" rtlCol="0">
            <a:spAutoFit/>
          </a:bodyPr>
          <a:lstStyle/>
          <a:p>
            <a:r>
              <a:rPr lang="fr-FR" sz="1400" b="1" dirty="0" smtClean="0">
                <a:solidFill>
                  <a:srgbClr val="FF0000"/>
                </a:solidFill>
              </a:rPr>
              <a:t>Jusqu’à dernier écran</a:t>
            </a:r>
            <a:endParaRPr lang="fr-FR" sz="1400" b="1" dirty="0">
              <a:solidFill>
                <a:srgbClr val="FF0000"/>
              </a:solidFill>
            </a:endParaRPr>
          </a:p>
        </p:txBody>
      </p:sp>
    </p:spTree>
    <p:extLst>
      <p:ext uri="{BB962C8B-B14F-4D97-AF65-F5344CB8AC3E}">
        <p14:creationId xmlns:p14="http://schemas.microsoft.com/office/powerpoint/2010/main" val="24041432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58A9D6F3-ECEF-48D5-9CB2-175104BDD8C1}"/>
              </a:ext>
            </a:extLst>
          </p:cNvPr>
          <p:cNvSpPr>
            <a:spLocks noGrp="1"/>
          </p:cNvSpPr>
          <p:nvPr>
            <p:ph type="body" sz="quarter" idx="22"/>
          </p:nvPr>
        </p:nvSpPr>
        <p:spPr>
          <a:xfrm>
            <a:off x="481610" y="728911"/>
            <a:ext cx="8326438" cy="4235478"/>
          </a:xfrm>
        </p:spPr>
        <p:txBody>
          <a:bodyPr vert="horz" anchor="t"/>
          <a:lstStyle/>
          <a:p>
            <a:pPr marL="285750" indent="-285750">
              <a:buFont typeface="Wingdings" panose="05000000000000000000" pitchFamily="2" charset="2"/>
              <a:buChar char="è"/>
            </a:pPr>
            <a:endParaRPr lang="fr-FR" sz="1400" b="0" cap="none" dirty="0" smtClean="0">
              <a:cs typeface="Calibri"/>
              <a:sym typeface="Wingdings" panose="05000000000000000000" pitchFamily="2" charset="2"/>
            </a:endParaRPr>
          </a:p>
          <a:p>
            <a:pPr marL="285750" indent="-285750">
              <a:buFont typeface="Wingdings" panose="05000000000000000000" pitchFamily="2" charset="2"/>
              <a:buChar char="è"/>
            </a:pPr>
            <a:endParaRPr lang="fr-FR" sz="1400" b="0" cap="none" dirty="0" smtClean="0">
              <a:cs typeface="Calibri"/>
            </a:endParaRPr>
          </a:p>
          <a:p>
            <a:pPr>
              <a:buNone/>
            </a:pPr>
            <a:endParaRPr lang="fr-FR" sz="1400" b="0" cap="none" dirty="0" smtClean="0">
              <a:cs typeface="Calibri"/>
            </a:endParaRPr>
          </a:p>
          <a:p>
            <a:pPr>
              <a:buNone/>
            </a:pPr>
            <a:endParaRPr lang="fr-FR" sz="1400" b="0" cap="none" dirty="0" smtClean="0">
              <a:cs typeface="Calibri"/>
            </a:endParaRPr>
          </a:p>
          <a:p>
            <a:pPr>
              <a:buNone/>
            </a:pPr>
            <a:endParaRPr lang="fr-FR" sz="1400" b="0" cap="none" dirty="0" smtClean="0">
              <a:cs typeface="Calibri"/>
            </a:endParaRPr>
          </a:p>
          <a:p>
            <a:pPr>
              <a:buNone/>
            </a:pPr>
            <a:endParaRPr lang="fr-FR" sz="1400" b="0" cap="none" dirty="0" smtClean="0">
              <a:cs typeface="Calibri"/>
            </a:endParaRPr>
          </a:p>
          <a:p>
            <a:pPr>
              <a:buNone/>
            </a:pPr>
            <a:endParaRPr lang="fr-FR" sz="1400" cap="none" dirty="0" smtClean="0">
              <a:solidFill>
                <a:srgbClr val="FF0000"/>
              </a:solidFill>
              <a:cs typeface="Calibri"/>
            </a:endParaRPr>
          </a:p>
          <a:p>
            <a:pPr>
              <a:buNone/>
            </a:pPr>
            <a:endParaRPr lang="fr-FR" sz="1400" b="0" cap="none" dirty="0" smtClean="0">
              <a:cs typeface="Calibri"/>
            </a:endParaRPr>
          </a:p>
          <a:p>
            <a:pPr>
              <a:buNone/>
            </a:pPr>
            <a:endParaRPr lang="fr-FR" sz="1400" b="0" cap="none" dirty="0">
              <a:cs typeface="Calibri"/>
            </a:endParaRPr>
          </a:p>
        </p:txBody>
      </p:sp>
      <p:pic>
        <p:nvPicPr>
          <p:cNvPr id="7" name="Image 6">
            <a:extLst>
              <a:ext uri="{FF2B5EF4-FFF2-40B4-BE49-F238E27FC236}">
                <a16:creationId xmlns:a16="http://schemas.microsoft.com/office/drawing/2014/main" id="{CF85567D-7EF4-4EE3-A02C-CE1EA3405691}"/>
              </a:ext>
            </a:extLst>
          </p:cNvPr>
          <p:cNvPicPr>
            <a:picLocks noChangeAspect="1"/>
          </p:cNvPicPr>
          <p:nvPr/>
        </p:nvPicPr>
        <p:blipFill>
          <a:blip r:embed="rId2"/>
          <a:stretch>
            <a:fillRect/>
          </a:stretch>
        </p:blipFill>
        <p:spPr>
          <a:xfrm>
            <a:off x="828451" y="1052076"/>
            <a:ext cx="961616" cy="541481"/>
          </a:xfrm>
          <a:prstGeom prst="rect">
            <a:avLst/>
          </a:prstGeom>
        </p:spPr>
      </p:pic>
      <p:sp>
        <p:nvSpPr>
          <p:cNvPr id="3" name="Rectangle 2"/>
          <p:cNvSpPr/>
          <p:nvPr/>
        </p:nvSpPr>
        <p:spPr>
          <a:xfrm>
            <a:off x="2459370" y="1029980"/>
            <a:ext cx="5134609" cy="584775"/>
          </a:xfrm>
          <a:prstGeom prst="rect">
            <a:avLst/>
          </a:prstGeom>
        </p:spPr>
        <p:txBody>
          <a:bodyPr wrap="square">
            <a:spAutoFit/>
          </a:bodyPr>
          <a:lstStyle/>
          <a:p>
            <a:r>
              <a:rPr lang="fr-FR" sz="1600" b="1" dirty="0"/>
              <a:t>Les opérations annulables à J : adhésion, versement complémentaire, arbitrage, rachat partiel et rachat total.</a:t>
            </a:r>
          </a:p>
        </p:txBody>
      </p:sp>
      <p:pic>
        <p:nvPicPr>
          <p:cNvPr id="9" name="Image 8" descr="Une image contenant capture d’écran&#10;&#10;Description générée avec un niveau de confiance très élevé">
            <a:extLst>
              <a:ext uri="{FF2B5EF4-FFF2-40B4-BE49-F238E27FC236}">
                <a16:creationId xmlns:a16="http://schemas.microsoft.com/office/drawing/2014/main" id="{0B7DB04F-F901-42D6-8372-77BBEA4988D2}"/>
              </a:ext>
            </a:extLst>
          </p:cNvPr>
          <p:cNvPicPr>
            <a:picLocks noChangeAspect="1"/>
          </p:cNvPicPr>
          <p:nvPr/>
        </p:nvPicPr>
        <p:blipFill>
          <a:blip r:embed="rId3"/>
          <a:stretch>
            <a:fillRect/>
          </a:stretch>
        </p:blipFill>
        <p:spPr>
          <a:xfrm>
            <a:off x="2271461" y="1654792"/>
            <a:ext cx="1653632" cy="1698278"/>
          </a:xfrm>
          <a:prstGeom prst="rect">
            <a:avLst/>
          </a:prstGeom>
        </p:spPr>
      </p:pic>
      <p:sp>
        <p:nvSpPr>
          <p:cNvPr id="4" name="Rectangle 3"/>
          <p:cNvSpPr/>
          <p:nvPr/>
        </p:nvSpPr>
        <p:spPr>
          <a:xfrm>
            <a:off x="1440253" y="4377847"/>
            <a:ext cx="8216703" cy="253916"/>
          </a:xfrm>
          <a:prstGeom prst="rect">
            <a:avLst/>
          </a:prstGeom>
        </p:spPr>
        <p:txBody>
          <a:bodyPr wrap="square">
            <a:spAutoFit/>
          </a:bodyPr>
          <a:lstStyle/>
          <a:p>
            <a:pPr>
              <a:buNone/>
            </a:pPr>
            <a:r>
              <a:rPr lang="fr-FR" sz="1050" i="1" dirty="0">
                <a:ea typeface="+mn-lt"/>
                <a:cs typeface="+mn-lt"/>
              </a:rPr>
              <a:t>Cette fonctionnalité est accessible uniquement le jour de la saisie de l'opération et n’est plus disponible à partir du lendemain.</a:t>
            </a:r>
            <a:endParaRPr lang="fr-FR" sz="1050" i="1" dirty="0">
              <a:cs typeface="Calibri"/>
            </a:endParaRPr>
          </a:p>
        </p:txBody>
      </p:sp>
      <p:pic>
        <p:nvPicPr>
          <p:cNvPr id="10" name="Image 9"/>
          <p:cNvPicPr>
            <a:picLocks noChangeAspect="1"/>
          </p:cNvPicPr>
          <p:nvPr/>
        </p:nvPicPr>
        <p:blipFill>
          <a:blip r:embed="rId4"/>
          <a:stretch>
            <a:fillRect/>
          </a:stretch>
        </p:blipFill>
        <p:spPr>
          <a:xfrm>
            <a:off x="1051984" y="4402680"/>
            <a:ext cx="304800" cy="228600"/>
          </a:xfrm>
          <a:prstGeom prst="rect">
            <a:avLst/>
          </a:prstGeom>
        </p:spPr>
      </p:pic>
      <p:pic>
        <p:nvPicPr>
          <p:cNvPr id="13" name="Image 12" descr="Une image contenant capture d’écran&#10;&#10;Description générée avec un niveau de confiance très élevé">
            <a:extLst>
              <a:ext uri="{FF2B5EF4-FFF2-40B4-BE49-F238E27FC236}">
                <a16:creationId xmlns:a16="http://schemas.microsoft.com/office/drawing/2014/main" id="{A8007284-2BBB-4202-B566-43FD4B550F87}"/>
              </a:ext>
            </a:extLst>
          </p:cNvPr>
          <p:cNvPicPr>
            <a:picLocks noChangeAspect="1"/>
          </p:cNvPicPr>
          <p:nvPr/>
        </p:nvPicPr>
        <p:blipFill rotWithShape="1">
          <a:blip r:embed="rId5"/>
          <a:srcRect l="-123" t="7817" r="5276" b="33154"/>
          <a:stretch/>
        </p:blipFill>
        <p:spPr>
          <a:xfrm>
            <a:off x="6270423" y="1706883"/>
            <a:ext cx="2804910" cy="794820"/>
          </a:xfrm>
          <a:prstGeom prst="rect">
            <a:avLst/>
          </a:prstGeom>
        </p:spPr>
      </p:pic>
      <p:sp>
        <p:nvSpPr>
          <p:cNvPr id="15" name="Flèche droite 14"/>
          <p:cNvSpPr/>
          <p:nvPr/>
        </p:nvSpPr>
        <p:spPr>
          <a:xfrm>
            <a:off x="6163693" y="2003106"/>
            <a:ext cx="144000" cy="36308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6" name="Image 15" descr="Une image contenant capture d’écran&#10;&#10;Description générée avec un niveau de confiance très élevé">
            <a:extLst>
              <a:ext uri="{FF2B5EF4-FFF2-40B4-BE49-F238E27FC236}">
                <a16:creationId xmlns:a16="http://schemas.microsoft.com/office/drawing/2014/main" id="{4B867F9F-BB00-45DE-8A98-D6B691B9C700}"/>
              </a:ext>
            </a:extLst>
          </p:cNvPr>
          <p:cNvPicPr>
            <a:picLocks noChangeAspect="1"/>
          </p:cNvPicPr>
          <p:nvPr/>
        </p:nvPicPr>
        <p:blipFill rotWithShape="1">
          <a:blip r:embed="rId6"/>
          <a:srcRect t="4149" r="-341" b="2697"/>
          <a:stretch/>
        </p:blipFill>
        <p:spPr>
          <a:xfrm>
            <a:off x="4103680" y="1751086"/>
            <a:ext cx="2052613" cy="1564880"/>
          </a:xfrm>
          <a:prstGeom prst="rect">
            <a:avLst/>
          </a:prstGeom>
        </p:spPr>
      </p:pic>
      <p:sp>
        <p:nvSpPr>
          <p:cNvPr id="17" name="Rectangle 16"/>
          <p:cNvSpPr/>
          <p:nvPr/>
        </p:nvSpPr>
        <p:spPr>
          <a:xfrm>
            <a:off x="7128212" y="2298638"/>
            <a:ext cx="1599119" cy="2192908"/>
          </a:xfrm>
          <a:prstGeom prst="rect">
            <a:avLst/>
          </a:prstGeom>
        </p:spPr>
        <p:txBody>
          <a:bodyPr wrap="square">
            <a:spAutoFit/>
          </a:bodyPr>
          <a:lstStyle/>
          <a:p>
            <a:pPr>
              <a:spcBef>
                <a:spcPts val="0"/>
              </a:spcBef>
              <a:buNone/>
            </a:pPr>
            <a:r>
              <a:rPr lang="fr-FR" sz="1050" dirty="0">
                <a:ea typeface="+mn-lt"/>
                <a:cs typeface="+mn-lt"/>
              </a:rPr>
              <a:t>Un message de confirmation de l'annulation s'affiche.   </a:t>
            </a:r>
          </a:p>
          <a:p>
            <a:pPr>
              <a:spcBef>
                <a:spcPts val="0"/>
              </a:spcBef>
              <a:buNone/>
            </a:pPr>
            <a:r>
              <a:rPr lang="fr-FR" sz="1050" dirty="0">
                <a:ea typeface="+mn-lt"/>
                <a:cs typeface="+mn-lt"/>
              </a:rPr>
              <a:t>L’opération est annulée (pour l’exemple, l'ordre de prélèvement du versement complémentaire est alors annulé).</a:t>
            </a:r>
            <a:endParaRPr lang="fr-FR" sz="1050" dirty="0">
              <a:cs typeface="Calibri"/>
            </a:endParaRPr>
          </a:p>
          <a:p>
            <a:pPr>
              <a:spcBef>
                <a:spcPts val="0"/>
              </a:spcBef>
              <a:buNone/>
            </a:pPr>
            <a:r>
              <a:rPr lang="fr-FR" sz="1050" dirty="0">
                <a:cs typeface="Calibri"/>
              </a:rPr>
              <a:t>Cliquer sur "Terminer" pour retourner à l'écran de "synthèse client" dans </a:t>
            </a:r>
            <a:r>
              <a:rPr lang="fr-FR" sz="1050" dirty="0" err="1">
                <a:cs typeface="Calibri"/>
              </a:rPr>
              <a:t>MySys</a:t>
            </a:r>
            <a:endParaRPr lang="fr-FR" sz="1050" dirty="0">
              <a:cs typeface="Calibri"/>
            </a:endParaRPr>
          </a:p>
        </p:txBody>
      </p:sp>
      <p:sp>
        <p:nvSpPr>
          <p:cNvPr id="19" name="Rectangle 18"/>
          <p:cNvSpPr/>
          <p:nvPr/>
        </p:nvSpPr>
        <p:spPr>
          <a:xfrm>
            <a:off x="2204230" y="3057907"/>
            <a:ext cx="802578" cy="131342"/>
          </a:xfrm>
          <a:prstGeom prst="rect">
            <a:avLst/>
          </a:prstGeom>
          <a:noFill/>
          <a:ln w="28575">
            <a:solidFill>
              <a:srgbClr val="E3000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8" name="Flèche droite 17"/>
          <p:cNvSpPr/>
          <p:nvPr/>
        </p:nvSpPr>
        <p:spPr>
          <a:xfrm>
            <a:off x="3959680" y="2104293"/>
            <a:ext cx="144000" cy="36308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0" name="Flèche droite 19"/>
          <p:cNvSpPr/>
          <p:nvPr/>
        </p:nvSpPr>
        <p:spPr>
          <a:xfrm>
            <a:off x="2055461" y="2104293"/>
            <a:ext cx="144000" cy="36308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21" name="Image 20"/>
          <p:cNvPicPr/>
          <p:nvPr/>
        </p:nvPicPr>
        <p:blipFill rotWithShape="1">
          <a:blip r:embed="rId7"/>
          <a:srcRect l="37863" t="33229" r="36173" b="20310"/>
          <a:stretch/>
        </p:blipFill>
        <p:spPr bwMode="auto">
          <a:xfrm>
            <a:off x="359102" y="1624349"/>
            <a:ext cx="1609332" cy="1770743"/>
          </a:xfrm>
          <a:prstGeom prst="rect">
            <a:avLst/>
          </a:prstGeom>
          <a:ln>
            <a:noFill/>
          </a:ln>
          <a:extLst>
            <a:ext uri="{53640926-AAD7-44D8-BBD7-CCE9431645EC}">
              <a14:shadowObscured xmlns:a14="http://schemas.microsoft.com/office/drawing/2010/main"/>
            </a:ext>
          </a:extLst>
        </p:spPr>
      </p:pic>
      <p:sp>
        <p:nvSpPr>
          <p:cNvPr id="22" name="Titre 4">
            <a:extLst>
              <a:ext uri="{FF2B5EF4-FFF2-40B4-BE49-F238E27FC236}">
                <a16:creationId xmlns:a16="http://schemas.microsoft.com/office/drawing/2014/main" id="{BC4F545B-A9C0-4CE7-8C1F-1E454E839D63}"/>
              </a:ext>
            </a:extLst>
          </p:cNvPr>
          <p:cNvSpPr>
            <a:spLocks noGrp="1"/>
          </p:cNvSpPr>
          <p:nvPr>
            <p:ph type="title"/>
          </p:nvPr>
        </p:nvSpPr>
        <p:spPr>
          <a:xfrm>
            <a:off x="581971" y="284107"/>
            <a:ext cx="8326800" cy="437400"/>
          </a:xfrm>
        </p:spPr>
        <p:txBody>
          <a:bodyPr/>
          <a:lstStyle/>
          <a:p>
            <a:pPr algn="ctr"/>
            <a:r>
              <a:rPr lang="fr-FR" b="1" dirty="0" smtClean="0">
                <a:cs typeface="Calibri"/>
              </a:rPr>
              <a:t>Annulation à J</a:t>
            </a:r>
            <a:endParaRPr lang="fr-FR" sz="1600" b="1" dirty="0">
              <a:cs typeface="Calibri"/>
            </a:endParaRPr>
          </a:p>
        </p:txBody>
      </p:sp>
    </p:spTree>
    <p:extLst>
      <p:ext uri="{BB962C8B-B14F-4D97-AF65-F5344CB8AC3E}">
        <p14:creationId xmlns:p14="http://schemas.microsoft.com/office/powerpoint/2010/main" val="11647324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DF479A4C-C934-4461-B4BF-70026AFB46B3}"/>
              </a:ext>
            </a:extLst>
          </p:cNvPr>
          <p:cNvSpPr>
            <a:spLocks noGrp="1"/>
          </p:cNvSpPr>
          <p:nvPr>
            <p:ph type="title"/>
          </p:nvPr>
        </p:nvSpPr>
        <p:spPr/>
        <p:txBody>
          <a:bodyPr/>
          <a:lstStyle/>
          <a:p>
            <a:r>
              <a:rPr lang="fr-FR" dirty="0" smtClean="0">
                <a:cs typeface="Calibri"/>
              </a:rPr>
              <a:t>La </a:t>
            </a:r>
            <a:r>
              <a:rPr lang="fr-FR" dirty="0">
                <a:cs typeface="Calibri"/>
              </a:rPr>
              <a:t>renonciation</a:t>
            </a:r>
          </a:p>
        </p:txBody>
      </p:sp>
    </p:spTree>
    <p:extLst>
      <p:ext uri="{BB962C8B-B14F-4D97-AF65-F5344CB8AC3E}">
        <p14:creationId xmlns:p14="http://schemas.microsoft.com/office/powerpoint/2010/main" val="37486229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58A9D6F3-ECEF-48D5-9CB2-175104BDD8C1}"/>
              </a:ext>
            </a:extLst>
          </p:cNvPr>
          <p:cNvSpPr>
            <a:spLocks noGrp="1"/>
          </p:cNvSpPr>
          <p:nvPr>
            <p:ph type="body" sz="quarter" idx="22"/>
          </p:nvPr>
        </p:nvSpPr>
        <p:spPr>
          <a:xfrm>
            <a:off x="392762" y="831354"/>
            <a:ext cx="8326438" cy="2941844"/>
          </a:xfrm>
        </p:spPr>
        <p:txBody>
          <a:bodyPr vert="horz" anchor="t"/>
          <a:lstStyle/>
          <a:p>
            <a:pPr algn="just">
              <a:buNone/>
            </a:pPr>
            <a:r>
              <a:rPr lang="fr-FR" sz="1400" b="0" cap="none" dirty="0">
                <a:cs typeface="Calibri"/>
              </a:rPr>
              <a:t>Au vu de la situation exceptionnelle et en fonction de l’évolution du service fournit par La Poste, </a:t>
            </a:r>
            <a:r>
              <a:rPr lang="fr-FR" sz="1400" cap="none" dirty="0">
                <a:cs typeface="Calibri"/>
              </a:rPr>
              <a:t>l’envoi de la renonciation en recommandé avec accusé de réception peut être compliqué.</a:t>
            </a:r>
          </a:p>
          <a:p>
            <a:pPr algn="just">
              <a:buNone/>
            </a:pPr>
            <a:endParaRPr lang="fr-FR" sz="1400" b="0" cap="none" dirty="0">
              <a:cs typeface="Calibri"/>
            </a:endParaRPr>
          </a:p>
          <a:p>
            <a:pPr algn="just">
              <a:buNone/>
            </a:pPr>
            <a:r>
              <a:rPr lang="fr-FR" sz="1400" cap="none" dirty="0">
                <a:cs typeface="Calibri"/>
              </a:rPr>
              <a:t>Les assureurs acceptent de manière ponctuelle de prendre en compte les demandes de renonciation sans le recommandé avec accusé de réception et mettent en place un circuit dédié de transmission.</a:t>
            </a:r>
          </a:p>
          <a:p>
            <a:pPr algn="just">
              <a:buNone/>
            </a:pPr>
            <a:endParaRPr lang="fr-FR" sz="1400" b="0" cap="none" dirty="0">
              <a:cs typeface="Calibri"/>
            </a:endParaRPr>
          </a:p>
          <a:p>
            <a:pPr algn="just">
              <a:buNone/>
            </a:pPr>
            <a:r>
              <a:rPr lang="fr-FR" sz="1400" b="0" cap="none" dirty="0">
                <a:cs typeface="Calibri"/>
              </a:rPr>
              <a:t>Si vous recevez une demande de renonciation signée et scannée de la part d’un client, il convient de la transmettre par mail à votre Back-Office assurance vie qui fera suivre aux assureurs par un canal dédié.</a:t>
            </a:r>
            <a:endParaRPr lang="fr-FR" dirty="0"/>
          </a:p>
          <a:p>
            <a:pPr algn="just">
              <a:buNone/>
            </a:pPr>
            <a:endParaRPr lang="fr-FR" sz="1400" b="0" cap="none" dirty="0">
              <a:ea typeface="+mn-lt"/>
              <a:cs typeface="+mn-lt"/>
            </a:endParaRPr>
          </a:p>
          <a:p>
            <a:pPr algn="just">
              <a:buNone/>
            </a:pPr>
            <a:endParaRPr lang="fr-FR" sz="1400" b="0" cap="none" dirty="0">
              <a:cs typeface="Calibri"/>
            </a:endParaRPr>
          </a:p>
          <a:p>
            <a:pPr algn="just">
              <a:buNone/>
            </a:pPr>
            <a:endParaRPr lang="fr-FR" sz="1400" b="0" cap="none" dirty="0">
              <a:cs typeface="Calibri"/>
            </a:endParaRPr>
          </a:p>
          <a:p>
            <a:pPr>
              <a:buNone/>
            </a:pPr>
            <a:endParaRPr lang="fr-FR" sz="1400" b="0" cap="none" dirty="0">
              <a:cs typeface="Calibri"/>
            </a:endParaRPr>
          </a:p>
        </p:txBody>
      </p:sp>
      <p:sp>
        <p:nvSpPr>
          <p:cNvPr id="5" name="Titre 4">
            <a:extLst>
              <a:ext uri="{FF2B5EF4-FFF2-40B4-BE49-F238E27FC236}">
                <a16:creationId xmlns:a16="http://schemas.microsoft.com/office/drawing/2014/main" id="{BC4F545B-A9C0-4CE7-8C1F-1E454E839D63}"/>
              </a:ext>
            </a:extLst>
          </p:cNvPr>
          <p:cNvSpPr>
            <a:spLocks noGrp="1"/>
          </p:cNvSpPr>
          <p:nvPr>
            <p:ph type="title"/>
          </p:nvPr>
        </p:nvSpPr>
        <p:spPr/>
        <p:txBody>
          <a:bodyPr/>
          <a:lstStyle/>
          <a:p>
            <a:r>
              <a:rPr lang="fr-FR" dirty="0" smtClean="0">
                <a:cs typeface="Calibri"/>
              </a:rPr>
              <a:t>La transmission </a:t>
            </a:r>
            <a:r>
              <a:rPr lang="fr-FR" dirty="0">
                <a:cs typeface="Calibri"/>
              </a:rPr>
              <a:t>des renonciations</a:t>
            </a:r>
          </a:p>
        </p:txBody>
      </p:sp>
    </p:spTree>
    <p:extLst>
      <p:ext uri="{BB962C8B-B14F-4D97-AF65-F5344CB8AC3E}">
        <p14:creationId xmlns:p14="http://schemas.microsoft.com/office/powerpoint/2010/main" val="16375689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 27" descr="Une image contenant dessin&#10;&#10;Description générée automatiquement">
            <a:extLst>
              <a:ext uri="{FF2B5EF4-FFF2-40B4-BE49-F238E27FC236}">
                <a16:creationId xmlns:a16="http://schemas.microsoft.com/office/drawing/2014/main" id="{E24837D7-5F89-41E4-8D01-DC32B0FC6C94}"/>
              </a:ext>
            </a:extLst>
          </p:cNvPr>
          <p:cNvPicPr>
            <a:picLocks noChangeAspect="1"/>
          </p:cNvPicPr>
          <p:nvPr/>
        </p:nvPicPr>
        <p:blipFill>
          <a:blip r:embed="rId2"/>
          <a:stretch>
            <a:fillRect/>
          </a:stretch>
        </p:blipFill>
        <p:spPr>
          <a:xfrm>
            <a:off x="1724471" y="2087456"/>
            <a:ext cx="716661" cy="731287"/>
          </a:xfrm>
          <a:prstGeom prst="rect">
            <a:avLst/>
          </a:prstGeom>
        </p:spPr>
      </p:pic>
      <p:pic>
        <p:nvPicPr>
          <p:cNvPr id="31" name="Image 30">
            <a:extLst>
              <a:ext uri="{FF2B5EF4-FFF2-40B4-BE49-F238E27FC236}">
                <a16:creationId xmlns:a16="http://schemas.microsoft.com/office/drawing/2014/main" id="{CF85567D-7EF4-4EE3-A02C-CE1EA3405691}"/>
              </a:ext>
            </a:extLst>
          </p:cNvPr>
          <p:cNvPicPr>
            <a:picLocks noChangeAspect="1"/>
          </p:cNvPicPr>
          <p:nvPr/>
        </p:nvPicPr>
        <p:blipFill>
          <a:blip r:embed="rId3"/>
          <a:stretch>
            <a:fillRect/>
          </a:stretch>
        </p:blipFill>
        <p:spPr>
          <a:xfrm>
            <a:off x="5190236" y="1481351"/>
            <a:ext cx="695162" cy="391442"/>
          </a:xfrm>
          <a:prstGeom prst="rect">
            <a:avLst/>
          </a:prstGeom>
        </p:spPr>
      </p:pic>
      <p:pic>
        <p:nvPicPr>
          <p:cNvPr id="29" name="Image 28" descr="Une image contenant dessin&#10;&#10;Description générée automatiquement">
            <a:extLst>
              <a:ext uri="{FF2B5EF4-FFF2-40B4-BE49-F238E27FC236}">
                <a16:creationId xmlns:a16="http://schemas.microsoft.com/office/drawing/2014/main" id="{994B2717-7EC2-4FA2-8E73-8D66C8F3535F}"/>
              </a:ext>
            </a:extLst>
          </p:cNvPr>
          <p:cNvPicPr>
            <a:picLocks noChangeAspect="1"/>
          </p:cNvPicPr>
          <p:nvPr/>
        </p:nvPicPr>
        <p:blipFill>
          <a:blip r:embed="rId4"/>
          <a:stretch>
            <a:fillRect/>
          </a:stretch>
        </p:blipFill>
        <p:spPr>
          <a:xfrm>
            <a:off x="5125279" y="4056748"/>
            <a:ext cx="900585" cy="501132"/>
          </a:xfrm>
          <a:prstGeom prst="rect">
            <a:avLst/>
          </a:prstGeom>
        </p:spPr>
      </p:pic>
      <p:pic>
        <p:nvPicPr>
          <p:cNvPr id="16" name="Image 15" descr="Une image contenant équipement électronique, ordinateur, assis, portable&#10;&#10;Description générée automatiquement">
            <a:extLst>
              <a:ext uri="{FF2B5EF4-FFF2-40B4-BE49-F238E27FC236}">
                <a16:creationId xmlns:a16="http://schemas.microsoft.com/office/drawing/2014/main" id="{D7B35B11-1D27-4EA3-AE17-CF384CD74462}"/>
              </a:ext>
            </a:extLst>
          </p:cNvPr>
          <p:cNvPicPr>
            <a:picLocks noChangeAspect="1"/>
          </p:cNvPicPr>
          <p:nvPr/>
        </p:nvPicPr>
        <p:blipFill>
          <a:blip r:embed="rId5"/>
          <a:stretch>
            <a:fillRect/>
          </a:stretch>
        </p:blipFill>
        <p:spPr>
          <a:xfrm>
            <a:off x="6677441" y="3289657"/>
            <a:ext cx="716661" cy="536805"/>
          </a:xfrm>
          <a:prstGeom prst="rect">
            <a:avLst/>
          </a:prstGeom>
        </p:spPr>
      </p:pic>
      <p:pic>
        <p:nvPicPr>
          <p:cNvPr id="3" name="Image 2" descr="Une image contenant dessin&#10;&#10;Description générée automatiquement">
            <a:extLst>
              <a:ext uri="{FF2B5EF4-FFF2-40B4-BE49-F238E27FC236}">
                <a16:creationId xmlns:a16="http://schemas.microsoft.com/office/drawing/2014/main" id="{2523DE76-10A7-480F-B89A-8B5E5EA07A32}"/>
              </a:ext>
            </a:extLst>
          </p:cNvPr>
          <p:cNvPicPr>
            <a:picLocks noChangeAspect="1"/>
          </p:cNvPicPr>
          <p:nvPr/>
        </p:nvPicPr>
        <p:blipFill>
          <a:blip r:embed="rId2"/>
          <a:stretch>
            <a:fillRect/>
          </a:stretch>
        </p:blipFill>
        <p:spPr>
          <a:xfrm>
            <a:off x="3782640" y="2041281"/>
            <a:ext cx="716661" cy="731287"/>
          </a:xfrm>
          <a:prstGeom prst="rect">
            <a:avLst/>
          </a:prstGeom>
        </p:spPr>
      </p:pic>
      <p:pic>
        <p:nvPicPr>
          <p:cNvPr id="17" name="Image 16" descr="Une image contenant dessin&#10;&#10;Description générée automatiquement">
            <a:extLst>
              <a:ext uri="{FF2B5EF4-FFF2-40B4-BE49-F238E27FC236}">
                <a16:creationId xmlns:a16="http://schemas.microsoft.com/office/drawing/2014/main" id="{B71CD2C0-EA54-48F8-BB7A-07353D361BCA}"/>
              </a:ext>
            </a:extLst>
          </p:cNvPr>
          <p:cNvPicPr>
            <a:picLocks noChangeAspect="1"/>
          </p:cNvPicPr>
          <p:nvPr/>
        </p:nvPicPr>
        <p:blipFill>
          <a:blip r:embed="rId2"/>
          <a:stretch>
            <a:fillRect/>
          </a:stretch>
        </p:blipFill>
        <p:spPr>
          <a:xfrm>
            <a:off x="6547307" y="1003631"/>
            <a:ext cx="716661" cy="731287"/>
          </a:xfrm>
          <a:prstGeom prst="rect">
            <a:avLst/>
          </a:prstGeom>
        </p:spPr>
      </p:pic>
      <p:sp>
        <p:nvSpPr>
          <p:cNvPr id="4" name="Titre 3">
            <a:extLst>
              <a:ext uri="{FF2B5EF4-FFF2-40B4-BE49-F238E27FC236}">
                <a16:creationId xmlns:a16="http://schemas.microsoft.com/office/drawing/2014/main" id="{D7E47885-D9D5-4013-9399-29E21CD5E21D}"/>
              </a:ext>
            </a:extLst>
          </p:cNvPr>
          <p:cNvSpPr>
            <a:spLocks noGrp="1"/>
          </p:cNvSpPr>
          <p:nvPr>
            <p:ph type="title"/>
          </p:nvPr>
        </p:nvSpPr>
        <p:spPr/>
        <p:txBody>
          <a:bodyPr/>
          <a:lstStyle/>
          <a:p>
            <a:r>
              <a:rPr lang="fr-FR" dirty="0">
                <a:cs typeface="Calibri"/>
              </a:rPr>
              <a:t>La transmission des renonciations</a:t>
            </a:r>
            <a:endParaRPr lang="fr-FR" sz="1600" b="1" dirty="0">
              <a:cs typeface="Calibri"/>
            </a:endParaRPr>
          </a:p>
        </p:txBody>
      </p:sp>
      <p:sp>
        <p:nvSpPr>
          <p:cNvPr id="9" name="ZoneTexte 8">
            <a:extLst>
              <a:ext uri="{FF2B5EF4-FFF2-40B4-BE49-F238E27FC236}">
                <a16:creationId xmlns:a16="http://schemas.microsoft.com/office/drawing/2014/main" id="{CBB97149-15FD-4327-950B-7AF480FC3564}"/>
              </a:ext>
            </a:extLst>
          </p:cNvPr>
          <p:cNvSpPr txBox="1"/>
          <p:nvPr/>
        </p:nvSpPr>
        <p:spPr>
          <a:xfrm>
            <a:off x="760289" y="2720499"/>
            <a:ext cx="184043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800" b="1"/>
              <a:t>1. Le client vous transmet une demande de renonciation</a:t>
            </a:r>
            <a:r>
              <a:rPr lang="fr-FR" sz="800"/>
              <a:t> signée et scannée par mail </a:t>
            </a:r>
            <a:endParaRPr lang="fr-FR" sz="800" b="1">
              <a:cs typeface="Calibri"/>
            </a:endParaRPr>
          </a:p>
        </p:txBody>
      </p:sp>
      <p:sp>
        <p:nvSpPr>
          <p:cNvPr id="8" name="ZoneTexte 7">
            <a:extLst>
              <a:ext uri="{FF2B5EF4-FFF2-40B4-BE49-F238E27FC236}">
                <a16:creationId xmlns:a16="http://schemas.microsoft.com/office/drawing/2014/main" id="{35A712A9-3A2C-48EB-B812-0F576E1D4223}"/>
              </a:ext>
            </a:extLst>
          </p:cNvPr>
          <p:cNvSpPr txBox="1"/>
          <p:nvPr/>
        </p:nvSpPr>
        <p:spPr>
          <a:xfrm>
            <a:off x="6006721" y="1697123"/>
            <a:ext cx="177868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800" b="1"/>
              <a:t>3.1 Transmission par mail </a:t>
            </a:r>
            <a:r>
              <a:rPr lang="fr-FR" sz="800"/>
              <a:t>via une adresse mail dédiée spécialement</a:t>
            </a:r>
          </a:p>
          <a:p>
            <a:endParaRPr lang="fr-FR" sz="800">
              <a:cs typeface="Calibri"/>
            </a:endParaRPr>
          </a:p>
        </p:txBody>
      </p:sp>
      <p:sp>
        <p:nvSpPr>
          <p:cNvPr id="10" name="ZoneTexte 9">
            <a:extLst>
              <a:ext uri="{FF2B5EF4-FFF2-40B4-BE49-F238E27FC236}">
                <a16:creationId xmlns:a16="http://schemas.microsoft.com/office/drawing/2014/main" id="{6D760841-510C-4488-AD4E-97FA0E596716}"/>
              </a:ext>
            </a:extLst>
          </p:cNvPr>
          <p:cNvSpPr txBox="1"/>
          <p:nvPr/>
        </p:nvSpPr>
        <p:spPr>
          <a:xfrm>
            <a:off x="3470511" y="2752415"/>
            <a:ext cx="146575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800" b="1"/>
              <a:t>2. Transmission par mail à </a:t>
            </a:r>
          </a:p>
          <a:p>
            <a:pPr algn="ctr"/>
            <a:r>
              <a:rPr lang="fr-FR" sz="800" b="1"/>
              <a:t>votre Back-Office assurance vie</a:t>
            </a:r>
          </a:p>
          <a:p>
            <a:endParaRPr lang="fr-FR" sz="800">
              <a:cs typeface="Calibri"/>
            </a:endParaRPr>
          </a:p>
        </p:txBody>
      </p:sp>
      <p:sp>
        <p:nvSpPr>
          <p:cNvPr id="12" name="ZoneTexte 11">
            <a:extLst>
              <a:ext uri="{FF2B5EF4-FFF2-40B4-BE49-F238E27FC236}">
                <a16:creationId xmlns:a16="http://schemas.microsoft.com/office/drawing/2014/main" id="{C64F1AD6-658F-4146-AA2C-6615608124F8}"/>
              </a:ext>
            </a:extLst>
          </p:cNvPr>
          <p:cNvSpPr txBox="1"/>
          <p:nvPr/>
        </p:nvSpPr>
        <p:spPr>
          <a:xfrm>
            <a:off x="6015334" y="3855247"/>
            <a:ext cx="177868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800" b="1"/>
              <a:t>3.2 Transmission par une « Demande d’Assistance prioritaire » dans Puma</a:t>
            </a:r>
          </a:p>
          <a:p>
            <a:endParaRPr lang="fr-FR" sz="800">
              <a:cs typeface="Calibri"/>
            </a:endParaRPr>
          </a:p>
        </p:txBody>
      </p:sp>
      <p:sp>
        <p:nvSpPr>
          <p:cNvPr id="18" name="Rectangle 17">
            <a:extLst>
              <a:ext uri="{FF2B5EF4-FFF2-40B4-BE49-F238E27FC236}">
                <a16:creationId xmlns:a16="http://schemas.microsoft.com/office/drawing/2014/main" id="{E9A8005A-63FE-465E-9D13-E6755177FA94}"/>
              </a:ext>
            </a:extLst>
          </p:cNvPr>
          <p:cNvSpPr/>
          <p:nvPr/>
        </p:nvSpPr>
        <p:spPr>
          <a:xfrm>
            <a:off x="760289" y="2726148"/>
            <a:ext cx="1759546" cy="452067"/>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9D3497D4-34C7-4F61-B961-AF68D99B389B}"/>
              </a:ext>
            </a:extLst>
          </p:cNvPr>
          <p:cNvSpPr/>
          <p:nvPr/>
        </p:nvSpPr>
        <p:spPr>
          <a:xfrm>
            <a:off x="3323613" y="2716550"/>
            <a:ext cx="1759546" cy="452067"/>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02E40067-2600-4B90-9DD9-B9C5A4BBA0DF}"/>
              </a:ext>
            </a:extLst>
          </p:cNvPr>
          <p:cNvSpPr/>
          <p:nvPr/>
        </p:nvSpPr>
        <p:spPr>
          <a:xfrm>
            <a:off x="6025864" y="3855247"/>
            <a:ext cx="1759546" cy="452067"/>
          </a:xfrm>
          <a:prstGeom prst="rect">
            <a:avLst/>
          </a:prstGeom>
          <a:no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53C7202E-9608-40F2-BC38-3EC6D5B4D180}"/>
              </a:ext>
            </a:extLst>
          </p:cNvPr>
          <p:cNvSpPr/>
          <p:nvPr/>
        </p:nvSpPr>
        <p:spPr>
          <a:xfrm>
            <a:off x="6015334" y="1645232"/>
            <a:ext cx="1759546" cy="452067"/>
          </a:xfrm>
          <a:prstGeom prst="rect">
            <a:avLst/>
          </a:prstGeom>
          <a:no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25" name="Connecteur : en angle 24">
            <a:extLst>
              <a:ext uri="{FF2B5EF4-FFF2-40B4-BE49-F238E27FC236}">
                <a16:creationId xmlns:a16="http://schemas.microsoft.com/office/drawing/2014/main" id="{AAF7C0FF-858F-4495-93C1-630FB39E7C1C}"/>
              </a:ext>
            </a:extLst>
          </p:cNvPr>
          <p:cNvCxnSpPr>
            <a:stCxn id="19" idx="3"/>
            <a:endCxn id="21" idx="1"/>
          </p:cNvCxnSpPr>
          <p:nvPr/>
        </p:nvCxnSpPr>
        <p:spPr>
          <a:xfrm flipV="1">
            <a:off x="5083159" y="1871266"/>
            <a:ext cx="932175" cy="1071318"/>
          </a:xfrm>
          <a:prstGeom prst="bentConnector3">
            <a:avLst/>
          </a:prstGeom>
          <a:ln w="6350">
            <a:tailEnd type="triangle"/>
          </a:ln>
        </p:spPr>
        <p:style>
          <a:lnRef idx="2">
            <a:schemeClr val="dk1"/>
          </a:lnRef>
          <a:fillRef idx="0">
            <a:schemeClr val="dk1"/>
          </a:fillRef>
          <a:effectRef idx="1">
            <a:schemeClr val="dk1"/>
          </a:effectRef>
          <a:fontRef idx="minor">
            <a:schemeClr val="tx1"/>
          </a:fontRef>
        </p:style>
      </p:cxnSp>
      <p:cxnSp>
        <p:nvCxnSpPr>
          <p:cNvPr id="27" name="Connecteur : en angle 26">
            <a:extLst>
              <a:ext uri="{FF2B5EF4-FFF2-40B4-BE49-F238E27FC236}">
                <a16:creationId xmlns:a16="http://schemas.microsoft.com/office/drawing/2014/main" id="{474036A6-E67D-467D-884A-AB63F1AB7C43}"/>
              </a:ext>
            </a:extLst>
          </p:cNvPr>
          <p:cNvCxnSpPr>
            <a:stCxn id="19" idx="3"/>
            <a:endCxn id="20" idx="1"/>
          </p:cNvCxnSpPr>
          <p:nvPr/>
        </p:nvCxnSpPr>
        <p:spPr>
          <a:xfrm>
            <a:off x="5083159" y="2942584"/>
            <a:ext cx="942705" cy="1138697"/>
          </a:xfrm>
          <a:prstGeom prst="bentConnector3">
            <a:avLst/>
          </a:prstGeom>
          <a:ln w="63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5" name="Connecteur droit avec flèche 34">
            <a:extLst>
              <a:ext uri="{FF2B5EF4-FFF2-40B4-BE49-F238E27FC236}">
                <a16:creationId xmlns:a16="http://schemas.microsoft.com/office/drawing/2014/main" id="{5D36FA43-7A24-4EA8-9F4D-F5BBEDD640FB}"/>
              </a:ext>
            </a:extLst>
          </p:cNvPr>
          <p:cNvCxnSpPr>
            <a:stCxn id="18" idx="3"/>
            <a:endCxn id="19" idx="1"/>
          </p:cNvCxnSpPr>
          <p:nvPr/>
        </p:nvCxnSpPr>
        <p:spPr>
          <a:xfrm flipV="1">
            <a:off x="2519835" y="2942584"/>
            <a:ext cx="803778" cy="9598"/>
          </a:xfrm>
          <a:prstGeom prst="straightConnector1">
            <a:avLst/>
          </a:prstGeom>
          <a:ln w="6350">
            <a:solidFill>
              <a:schemeClr val="tx1"/>
            </a:solidFill>
            <a:prstDash val="solid"/>
            <a:tailEnd type="triangle"/>
          </a:ln>
        </p:spPr>
        <p:style>
          <a:lnRef idx="2">
            <a:schemeClr val="accent1"/>
          </a:lnRef>
          <a:fillRef idx="0">
            <a:schemeClr val="accent1"/>
          </a:fillRef>
          <a:effectRef idx="1">
            <a:schemeClr val="accent1"/>
          </a:effectRef>
          <a:fontRef idx="minor">
            <a:schemeClr val="tx1"/>
          </a:fontRef>
        </p:style>
      </p:cxnSp>
      <p:sp>
        <p:nvSpPr>
          <p:cNvPr id="37" name="Rectangle 36">
            <a:extLst>
              <a:ext uri="{FF2B5EF4-FFF2-40B4-BE49-F238E27FC236}">
                <a16:creationId xmlns:a16="http://schemas.microsoft.com/office/drawing/2014/main" id="{93965BAF-BB5D-4604-BE13-F2E40C00C693}"/>
              </a:ext>
            </a:extLst>
          </p:cNvPr>
          <p:cNvSpPr/>
          <p:nvPr/>
        </p:nvSpPr>
        <p:spPr>
          <a:xfrm>
            <a:off x="1198995" y="3962968"/>
            <a:ext cx="782205" cy="452067"/>
          </a:xfrm>
          <a:prstGeom prst="rect">
            <a:avLst/>
          </a:prstGeom>
          <a:no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8" name="Rectangle 37">
            <a:extLst>
              <a:ext uri="{FF2B5EF4-FFF2-40B4-BE49-F238E27FC236}">
                <a16:creationId xmlns:a16="http://schemas.microsoft.com/office/drawing/2014/main" id="{5FC5D104-8065-4969-B60A-BE2FC8850797}"/>
              </a:ext>
            </a:extLst>
          </p:cNvPr>
          <p:cNvSpPr/>
          <p:nvPr/>
        </p:nvSpPr>
        <p:spPr>
          <a:xfrm>
            <a:off x="392400" y="3976095"/>
            <a:ext cx="627070" cy="452067"/>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9" name="ZoneTexte 38">
            <a:extLst>
              <a:ext uri="{FF2B5EF4-FFF2-40B4-BE49-F238E27FC236}">
                <a16:creationId xmlns:a16="http://schemas.microsoft.com/office/drawing/2014/main" id="{B9B944A6-4AF1-49C0-AB62-A53F65601237}"/>
              </a:ext>
            </a:extLst>
          </p:cNvPr>
          <p:cNvSpPr txBox="1"/>
          <p:nvPr/>
        </p:nvSpPr>
        <p:spPr>
          <a:xfrm>
            <a:off x="-234247" y="4081280"/>
            <a:ext cx="1840434"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800" b="1">
                <a:cs typeface="Calibri"/>
              </a:rPr>
              <a:t>Conseiller</a:t>
            </a:r>
          </a:p>
        </p:txBody>
      </p:sp>
      <p:sp>
        <p:nvSpPr>
          <p:cNvPr id="40" name="ZoneTexte 39">
            <a:extLst>
              <a:ext uri="{FF2B5EF4-FFF2-40B4-BE49-F238E27FC236}">
                <a16:creationId xmlns:a16="http://schemas.microsoft.com/office/drawing/2014/main" id="{CF58C169-48D5-494D-9146-AA6D330974E6}"/>
              </a:ext>
            </a:extLst>
          </p:cNvPr>
          <p:cNvSpPr txBox="1"/>
          <p:nvPr/>
        </p:nvSpPr>
        <p:spPr>
          <a:xfrm>
            <a:off x="667903" y="4061653"/>
            <a:ext cx="184043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800" b="1">
                <a:cs typeface="Calibri"/>
              </a:rPr>
              <a:t>BO </a:t>
            </a:r>
          </a:p>
          <a:p>
            <a:pPr algn="ctr"/>
            <a:r>
              <a:rPr lang="fr-FR" sz="800" b="1">
                <a:cs typeface="Calibri"/>
              </a:rPr>
              <a:t>Assurance Vie</a:t>
            </a:r>
          </a:p>
        </p:txBody>
      </p:sp>
      <p:pic>
        <p:nvPicPr>
          <p:cNvPr id="7" name="Image 6" descr="Une image contenant assiette&#10;&#10;Description générée automatiquement">
            <a:extLst>
              <a:ext uri="{FF2B5EF4-FFF2-40B4-BE49-F238E27FC236}">
                <a16:creationId xmlns:a16="http://schemas.microsoft.com/office/drawing/2014/main" id="{412775A5-AC9A-4D07-B5CC-C6E4B97719F6}"/>
              </a:ext>
            </a:extLst>
          </p:cNvPr>
          <p:cNvPicPr>
            <a:picLocks noChangeAspect="1"/>
          </p:cNvPicPr>
          <p:nvPr/>
        </p:nvPicPr>
        <p:blipFill>
          <a:blip r:embed="rId6"/>
          <a:stretch>
            <a:fillRect/>
          </a:stretch>
        </p:blipFill>
        <p:spPr>
          <a:xfrm>
            <a:off x="705935" y="2114385"/>
            <a:ext cx="568984" cy="568984"/>
          </a:xfrm>
          <a:prstGeom prst="rect">
            <a:avLst/>
          </a:prstGeom>
        </p:spPr>
      </p:pic>
      <p:pic>
        <p:nvPicPr>
          <p:cNvPr id="30" name="Image 29" descr="Une image contenant intérieur, assis, tenant, blanc&#10;&#10;Description générée automatiquement">
            <a:extLst>
              <a:ext uri="{FF2B5EF4-FFF2-40B4-BE49-F238E27FC236}">
                <a16:creationId xmlns:a16="http://schemas.microsoft.com/office/drawing/2014/main" id="{1C3C0698-A209-45C7-AB8F-0AF7655DAB56}"/>
              </a:ext>
            </a:extLst>
          </p:cNvPr>
          <p:cNvPicPr>
            <a:picLocks noChangeAspect="1"/>
          </p:cNvPicPr>
          <p:nvPr/>
        </p:nvPicPr>
        <p:blipFill>
          <a:blip r:embed="rId7"/>
          <a:stretch>
            <a:fillRect/>
          </a:stretch>
        </p:blipFill>
        <p:spPr>
          <a:xfrm>
            <a:off x="1228110" y="2133587"/>
            <a:ext cx="530579" cy="530579"/>
          </a:xfrm>
          <a:prstGeom prst="rect">
            <a:avLst/>
          </a:prstGeom>
        </p:spPr>
      </p:pic>
    </p:spTree>
    <p:extLst>
      <p:ext uri="{BB962C8B-B14F-4D97-AF65-F5344CB8AC3E}">
        <p14:creationId xmlns:p14="http://schemas.microsoft.com/office/powerpoint/2010/main" val="21685540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DF479A4C-C934-4461-B4BF-70026AFB46B3}"/>
              </a:ext>
            </a:extLst>
          </p:cNvPr>
          <p:cNvSpPr>
            <a:spLocks noGrp="1"/>
          </p:cNvSpPr>
          <p:nvPr>
            <p:ph type="title"/>
          </p:nvPr>
        </p:nvSpPr>
        <p:spPr/>
        <p:txBody>
          <a:bodyPr/>
          <a:lstStyle/>
          <a:p>
            <a:r>
              <a:rPr lang="fr-FR" dirty="0" smtClean="0"/>
              <a:t>Les Modèles</a:t>
            </a:r>
            <a:r>
              <a:rPr lang="fr-FR" dirty="0"/>
              <a:t> types de demande d'opération</a:t>
            </a:r>
          </a:p>
        </p:txBody>
      </p:sp>
    </p:spTree>
    <p:extLst>
      <p:ext uri="{BB962C8B-B14F-4D97-AF65-F5344CB8AC3E}">
        <p14:creationId xmlns:p14="http://schemas.microsoft.com/office/powerpoint/2010/main" val="3306543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a:extLst>
              <a:ext uri="{FF2B5EF4-FFF2-40B4-BE49-F238E27FC236}">
                <a16:creationId xmlns:a16="http://schemas.microsoft.com/office/drawing/2014/main" id="{C6AE2F5C-585A-4FA8-B471-ECFA5B7A03BA}"/>
              </a:ext>
            </a:extLst>
          </p:cNvPr>
          <p:cNvSpPr>
            <a:spLocks noGrp="1"/>
          </p:cNvSpPr>
          <p:nvPr>
            <p:ph type="body" sz="quarter" idx="22"/>
          </p:nvPr>
        </p:nvSpPr>
        <p:spPr>
          <a:xfrm>
            <a:off x="392761" y="830161"/>
            <a:ext cx="4350249" cy="1899600"/>
          </a:xfrm>
        </p:spPr>
        <p:txBody>
          <a:bodyPr vert="horz" anchor="t"/>
          <a:lstStyle/>
          <a:p>
            <a:pPr>
              <a:buNone/>
            </a:pPr>
            <a:r>
              <a:rPr lang="fr-FR" sz="1600" u="sng" cap="none"/>
              <a:t>Eléments Obligatoires</a:t>
            </a:r>
          </a:p>
          <a:p>
            <a:r>
              <a:rPr lang="fr-FR" sz="900" cap="none"/>
              <a:t>Nom</a:t>
            </a:r>
            <a:endParaRPr lang="fr-FR" sz="900" cap="none">
              <a:cs typeface="Calibri"/>
            </a:endParaRPr>
          </a:p>
          <a:p>
            <a:r>
              <a:rPr lang="fr-FR" sz="900" cap="none"/>
              <a:t>Prénom</a:t>
            </a:r>
            <a:endParaRPr lang="fr-FR" sz="900" cap="none">
              <a:cs typeface="Calibri"/>
            </a:endParaRPr>
          </a:p>
          <a:p>
            <a:r>
              <a:rPr lang="fr-FR" sz="900" cap="none"/>
              <a:t>Nom du contrat</a:t>
            </a:r>
          </a:p>
          <a:p>
            <a:r>
              <a:rPr lang="fr-FR" sz="900" cap="none"/>
              <a:t>Mention « conformément au </a:t>
            </a:r>
            <a:r>
              <a:rPr lang="fr-FR" sz="900" cap="none" err="1"/>
              <a:t>bulleton</a:t>
            </a:r>
            <a:r>
              <a:rPr lang="fr-FR" sz="900" cap="none"/>
              <a:t> d’adhésion joint » (+ joindre le bulletin d’adhésion au mail en PJ)</a:t>
            </a:r>
          </a:p>
          <a:p>
            <a:r>
              <a:rPr lang="fr-FR" sz="900" cap="none"/>
              <a:t>Date</a:t>
            </a:r>
            <a:endParaRPr lang="fr-FR" sz="900" cap="none">
              <a:cs typeface="Calibri"/>
            </a:endParaRPr>
          </a:p>
          <a:p>
            <a:r>
              <a:rPr lang="fr-FR" sz="900" cap="none"/>
              <a:t>Signature</a:t>
            </a:r>
            <a:endParaRPr lang="fr-FR" sz="900" cap="none">
              <a:cs typeface="Calibri"/>
            </a:endParaRPr>
          </a:p>
          <a:p>
            <a:endParaRPr lang="fr-FR" cap="none"/>
          </a:p>
        </p:txBody>
      </p:sp>
      <p:sp>
        <p:nvSpPr>
          <p:cNvPr id="12" name="Espace réservé du texte 11">
            <a:extLst>
              <a:ext uri="{FF2B5EF4-FFF2-40B4-BE49-F238E27FC236}">
                <a16:creationId xmlns:a16="http://schemas.microsoft.com/office/drawing/2014/main" id="{63E245B9-2D63-4225-8147-45B987BD07AE}"/>
              </a:ext>
            </a:extLst>
          </p:cNvPr>
          <p:cNvSpPr>
            <a:spLocks noGrp="1"/>
          </p:cNvSpPr>
          <p:nvPr>
            <p:ph type="body" sz="quarter" idx="23"/>
          </p:nvPr>
        </p:nvSpPr>
        <p:spPr>
          <a:xfrm>
            <a:off x="2513719" y="2631640"/>
            <a:ext cx="8326438" cy="1955277"/>
          </a:xfrm>
        </p:spPr>
        <p:txBody>
          <a:bodyPr vert="horz" anchor="t"/>
          <a:lstStyle/>
          <a:p>
            <a:r>
              <a:rPr lang="fr-FR" sz="1200" i="1" u="sng" cap="none"/>
              <a:t>Exemple :</a:t>
            </a:r>
          </a:p>
          <a:p>
            <a:endParaRPr lang="fr-FR" sz="700" i="1" cap="none"/>
          </a:p>
          <a:p>
            <a:endParaRPr lang="fr-FR" sz="600" i="1" cap="none"/>
          </a:p>
          <a:p>
            <a:r>
              <a:rPr lang="fr-FR" sz="800" cap="none"/>
              <a:t>Je soussigné, </a:t>
            </a:r>
            <a:r>
              <a:rPr lang="fr-FR" sz="800" i="1" cap="none">
                <a:solidFill>
                  <a:srgbClr val="00B050"/>
                </a:solidFill>
              </a:rPr>
              <a:t>[nom et prénom]</a:t>
            </a:r>
            <a:r>
              <a:rPr lang="fr-FR" sz="800" cap="none">
                <a:solidFill>
                  <a:srgbClr val="00B050"/>
                </a:solidFill>
              </a:rPr>
              <a:t>, </a:t>
            </a:r>
            <a:r>
              <a:rPr lang="fr-FR" sz="800" cap="none"/>
              <a:t>souhaite adhérer au contrat </a:t>
            </a:r>
            <a:r>
              <a:rPr lang="fr-FR" sz="800" i="1" cap="none">
                <a:solidFill>
                  <a:srgbClr val="00B050"/>
                </a:solidFill>
              </a:rPr>
              <a:t>[nom du contrat]</a:t>
            </a:r>
            <a:r>
              <a:rPr lang="fr-FR" sz="800" cap="none">
                <a:solidFill>
                  <a:srgbClr val="00B050"/>
                </a:solidFill>
              </a:rPr>
              <a:t>, </a:t>
            </a:r>
            <a:r>
              <a:rPr lang="fr-FR" sz="800" cap="none"/>
              <a:t>conformément au bulletin d’adhésion joint.</a:t>
            </a:r>
          </a:p>
          <a:p>
            <a:r>
              <a:rPr lang="fr-FR" sz="800" cap="none"/>
              <a:t> </a:t>
            </a:r>
          </a:p>
          <a:p>
            <a:r>
              <a:rPr lang="fr-FR" sz="800" cap="none"/>
              <a:t>Le </a:t>
            </a:r>
            <a:r>
              <a:rPr lang="fr-FR" sz="800" i="1" cap="none">
                <a:solidFill>
                  <a:srgbClr val="00B050"/>
                </a:solidFill>
              </a:rPr>
              <a:t>[date]</a:t>
            </a:r>
            <a:endParaRPr lang="fr-FR" sz="800" cap="none">
              <a:solidFill>
                <a:srgbClr val="00B050"/>
              </a:solidFill>
            </a:endParaRPr>
          </a:p>
          <a:p>
            <a:r>
              <a:rPr lang="fr-FR" sz="800" i="1" cap="none"/>
              <a:t> </a:t>
            </a:r>
            <a:r>
              <a:rPr lang="fr-FR" sz="800" i="1" cap="none">
                <a:solidFill>
                  <a:srgbClr val="00B050"/>
                </a:solidFill>
              </a:rPr>
              <a:t>[Signature]</a:t>
            </a:r>
            <a:r>
              <a:rPr lang="fr-FR" sz="800" cap="none"/>
              <a:t> </a:t>
            </a:r>
          </a:p>
          <a:p>
            <a:endParaRPr lang="fr-FR" u="sng" cap="none"/>
          </a:p>
        </p:txBody>
      </p:sp>
      <p:sp>
        <p:nvSpPr>
          <p:cNvPr id="10" name="Titre 9">
            <a:extLst>
              <a:ext uri="{FF2B5EF4-FFF2-40B4-BE49-F238E27FC236}">
                <a16:creationId xmlns:a16="http://schemas.microsoft.com/office/drawing/2014/main" id="{2C7D2F05-7E12-4833-9F25-786076ABDA35}"/>
              </a:ext>
            </a:extLst>
          </p:cNvPr>
          <p:cNvSpPr>
            <a:spLocks noGrp="1"/>
          </p:cNvSpPr>
          <p:nvPr>
            <p:ph type="title"/>
          </p:nvPr>
        </p:nvSpPr>
        <p:spPr/>
        <p:txBody>
          <a:bodyPr/>
          <a:lstStyle/>
          <a:p>
            <a:r>
              <a:rPr lang="fr-FR"/>
              <a:t>Adhésion</a:t>
            </a:r>
          </a:p>
        </p:txBody>
      </p:sp>
      <p:pic>
        <p:nvPicPr>
          <p:cNvPr id="17" name="Image 16">
            <a:extLst>
              <a:ext uri="{FF2B5EF4-FFF2-40B4-BE49-F238E27FC236}">
                <a16:creationId xmlns:a16="http://schemas.microsoft.com/office/drawing/2014/main" id="{C07511E6-2615-4ED0-AF21-CCDF584681A7}"/>
              </a:ext>
            </a:extLst>
          </p:cNvPr>
          <p:cNvPicPr>
            <a:picLocks noChangeAspect="1"/>
          </p:cNvPicPr>
          <p:nvPr/>
        </p:nvPicPr>
        <p:blipFill>
          <a:blip r:embed="rId2"/>
          <a:stretch>
            <a:fillRect/>
          </a:stretch>
        </p:blipFill>
        <p:spPr>
          <a:xfrm>
            <a:off x="7629753" y="804469"/>
            <a:ext cx="1339020" cy="1277738"/>
          </a:xfrm>
          <a:prstGeom prst="rect">
            <a:avLst/>
          </a:prstGeom>
        </p:spPr>
      </p:pic>
      <p:sp>
        <p:nvSpPr>
          <p:cNvPr id="2" name="Rectangle : coins arrondis 1">
            <a:extLst>
              <a:ext uri="{FF2B5EF4-FFF2-40B4-BE49-F238E27FC236}">
                <a16:creationId xmlns:a16="http://schemas.microsoft.com/office/drawing/2014/main" id="{A9DF29A7-D4AE-4DA3-94E6-EDA6E227A82F}"/>
              </a:ext>
            </a:extLst>
          </p:cNvPr>
          <p:cNvSpPr/>
          <p:nvPr/>
        </p:nvSpPr>
        <p:spPr>
          <a:xfrm>
            <a:off x="2452577" y="2572830"/>
            <a:ext cx="5514753" cy="2014087"/>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953869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a:extLst>
              <a:ext uri="{FF2B5EF4-FFF2-40B4-BE49-F238E27FC236}">
                <a16:creationId xmlns:a16="http://schemas.microsoft.com/office/drawing/2014/main" id="{C6AE2F5C-585A-4FA8-B471-ECFA5B7A03BA}"/>
              </a:ext>
            </a:extLst>
          </p:cNvPr>
          <p:cNvSpPr>
            <a:spLocks noGrp="1"/>
          </p:cNvSpPr>
          <p:nvPr>
            <p:ph type="body" sz="quarter" idx="22"/>
          </p:nvPr>
        </p:nvSpPr>
        <p:spPr>
          <a:xfrm>
            <a:off x="392761" y="830161"/>
            <a:ext cx="4350249" cy="1899600"/>
          </a:xfrm>
        </p:spPr>
        <p:txBody>
          <a:bodyPr vert="horz" anchor="t"/>
          <a:lstStyle/>
          <a:p>
            <a:pPr>
              <a:buNone/>
            </a:pPr>
            <a:r>
              <a:rPr lang="fr-FR" sz="1600" u="sng" cap="none"/>
              <a:t>Eléments Obligatoires</a:t>
            </a:r>
          </a:p>
          <a:p>
            <a:r>
              <a:rPr lang="fr-FR" sz="900" cap="none"/>
              <a:t>Nom</a:t>
            </a:r>
            <a:endParaRPr lang="fr-FR" sz="900" cap="none">
              <a:cs typeface="Calibri"/>
            </a:endParaRPr>
          </a:p>
          <a:p>
            <a:r>
              <a:rPr lang="fr-FR" sz="900" cap="none"/>
              <a:t>Prénom</a:t>
            </a:r>
            <a:endParaRPr lang="fr-FR" sz="900" cap="none">
              <a:cs typeface="Calibri"/>
            </a:endParaRPr>
          </a:p>
          <a:p>
            <a:r>
              <a:rPr lang="fr-FR" sz="900" cap="none"/>
              <a:t>Nom et numéro du contrat</a:t>
            </a:r>
          </a:p>
          <a:p>
            <a:r>
              <a:rPr lang="fr-FR" sz="900" cap="none"/>
              <a:t>Date de souscription</a:t>
            </a:r>
          </a:p>
          <a:p>
            <a:r>
              <a:rPr lang="fr-FR" sz="900" cap="none"/>
              <a:t>Notion claire du souhait du client de renoncer</a:t>
            </a:r>
          </a:p>
          <a:p>
            <a:r>
              <a:rPr lang="fr-FR" sz="900" cap="none"/>
              <a:t>N° de compte bancaire (+joindre RIB)</a:t>
            </a:r>
          </a:p>
          <a:p>
            <a:r>
              <a:rPr lang="fr-FR" sz="900" cap="none"/>
              <a:t>Date</a:t>
            </a:r>
            <a:endParaRPr lang="fr-FR" sz="900" cap="none">
              <a:cs typeface="Calibri"/>
            </a:endParaRPr>
          </a:p>
          <a:p>
            <a:r>
              <a:rPr lang="fr-FR" sz="900" cap="none"/>
              <a:t>Signature</a:t>
            </a:r>
            <a:endParaRPr lang="fr-FR" sz="900" cap="none">
              <a:cs typeface="Calibri"/>
            </a:endParaRPr>
          </a:p>
          <a:p>
            <a:endParaRPr lang="fr-FR" cap="none"/>
          </a:p>
        </p:txBody>
      </p:sp>
      <p:sp>
        <p:nvSpPr>
          <p:cNvPr id="12" name="Espace réservé du texte 11">
            <a:extLst>
              <a:ext uri="{FF2B5EF4-FFF2-40B4-BE49-F238E27FC236}">
                <a16:creationId xmlns:a16="http://schemas.microsoft.com/office/drawing/2014/main" id="{63E245B9-2D63-4225-8147-45B987BD07AE}"/>
              </a:ext>
            </a:extLst>
          </p:cNvPr>
          <p:cNvSpPr>
            <a:spLocks noGrp="1"/>
          </p:cNvSpPr>
          <p:nvPr>
            <p:ph type="body" sz="quarter" idx="23"/>
          </p:nvPr>
        </p:nvSpPr>
        <p:spPr>
          <a:xfrm>
            <a:off x="885453" y="2570670"/>
            <a:ext cx="8326438" cy="1955277"/>
          </a:xfrm>
        </p:spPr>
        <p:txBody>
          <a:bodyPr vert="horz" anchor="t"/>
          <a:lstStyle/>
          <a:p>
            <a:r>
              <a:rPr lang="fr-FR" sz="1600" i="1" u="sng" cap="none"/>
              <a:t>Exemple :</a:t>
            </a:r>
          </a:p>
          <a:p>
            <a:pPr>
              <a:buNone/>
            </a:pPr>
            <a:endParaRPr lang="fr-FR" sz="700" cap="none"/>
          </a:p>
          <a:p>
            <a:r>
              <a:rPr lang="fr-FR" sz="700" cap="none"/>
              <a:t>Madame, Monsieur,</a:t>
            </a:r>
          </a:p>
          <a:p>
            <a:endParaRPr lang="fr-FR" sz="700" cap="none"/>
          </a:p>
          <a:p>
            <a:r>
              <a:rPr lang="fr-FR" sz="700" cap="none"/>
              <a:t>J'ai souscrit le contrat </a:t>
            </a:r>
            <a:r>
              <a:rPr lang="fr-FR" sz="700" i="1" cap="none">
                <a:solidFill>
                  <a:srgbClr val="00B050"/>
                </a:solidFill>
              </a:rPr>
              <a:t>[nom du contrat] </a:t>
            </a:r>
            <a:r>
              <a:rPr lang="fr-FR" sz="700" cap="none"/>
              <a:t>n° </a:t>
            </a:r>
            <a:r>
              <a:rPr lang="fr-FR" sz="700" i="1" cap="none">
                <a:solidFill>
                  <a:srgbClr val="00B050"/>
                </a:solidFill>
              </a:rPr>
              <a:t>[numéro du contrat] </a:t>
            </a:r>
            <a:r>
              <a:rPr lang="fr-FR" sz="700" cap="none"/>
              <a:t>au sein de la Caisse d’Epargne le </a:t>
            </a:r>
            <a:r>
              <a:rPr lang="fr-FR" sz="700" i="1" cap="none">
                <a:solidFill>
                  <a:srgbClr val="00B050"/>
                </a:solidFill>
              </a:rPr>
              <a:t>[date de la signature du contrat].</a:t>
            </a:r>
          </a:p>
          <a:p>
            <a:pPr>
              <a:buNone/>
            </a:pPr>
            <a:endParaRPr lang="fr-FR" sz="700" i="1" cap="none">
              <a:solidFill>
                <a:srgbClr val="00B050"/>
              </a:solidFill>
            </a:endParaRPr>
          </a:p>
          <a:p>
            <a:r>
              <a:rPr lang="fr-FR" sz="700" cap="none"/>
              <a:t>Ma souscription remontant à moins de trente jours, je souhaite utiliser mon droit de rétractation précisé dans l'article L. 132-5-1 du Code des assurances, et renoncer à mon adhésion au dit contrat.</a:t>
            </a:r>
          </a:p>
          <a:p>
            <a:r>
              <a:rPr lang="fr-FR" sz="700" cap="none"/>
              <a:t>Veuillez donc transférer sur mon compte bancaire n° </a:t>
            </a:r>
            <a:r>
              <a:rPr lang="fr-FR" sz="700" i="1" cap="none">
                <a:solidFill>
                  <a:srgbClr val="00B050"/>
                </a:solidFill>
              </a:rPr>
              <a:t>[numéro de compte] </a:t>
            </a:r>
            <a:r>
              <a:rPr lang="fr-FR" sz="700" cap="none"/>
              <a:t>les sommes versées soit </a:t>
            </a:r>
            <a:r>
              <a:rPr lang="fr-FR" sz="700" i="1" cap="none">
                <a:solidFill>
                  <a:srgbClr val="00B050"/>
                </a:solidFill>
              </a:rPr>
              <a:t>[montant brut du versement initial] </a:t>
            </a:r>
            <a:r>
              <a:rPr lang="fr-FR" sz="700" cap="none"/>
              <a:t>euros, et ce, dans un délai de trente jours après réception de ce courrier.</a:t>
            </a:r>
          </a:p>
          <a:p>
            <a:endParaRPr lang="fr-FR" sz="700" cap="none"/>
          </a:p>
          <a:p>
            <a:r>
              <a:rPr lang="fr-FR" sz="700" cap="none"/>
              <a:t>Dans l'attente de votre retour, veuillez agréer, Madame, Monsieur, l'expression de mes sentiments les meilleurs.</a:t>
            </a:r>
          </a:p>
          <a:p>
            <a:endParaRPr lang="fr-FR" sz="700" cap="none"/>
          </a:p>
          <a:p>
            <a:r>
              <a:rPr lang="fr-FR" sz="700" i="1" cap="none"/>
              <a:t>Le </a:t>
            </a:r>
            <a:r>
              <a:rPr lang="fr-FR" sz="700" i="1" cap="none">
                <a:solidFill>
                  <a:srgbClr val="00B050"/>
                </a:solidFill>
              </a:rPr>
              <a:t>[date] </a:t>
            </a:r>
            <a:endParaRPr lang="fr-FR" sz="700" cap="none">
              <a:solidFill>
                <a:srgbClr val="00B050"/>
              </a:solidFill>
            </a:endParaRPr>
          </a:p>
          <a:p>
            <a:r>
              <a:rPr lang="fr-FR" sz="700" i="1" cap="none">
                <a:solidFill>
                  <a:srgbClr val="00B050"/>
                </a:solidFill>
              </a:rPr>
              <a:t>[signature]</a:t>
            </a:r>
            <a:endParaRPr lang="fr-FR" sz="700" cap="none">
              <a:solidFill>
                <a:srgbClr val="00B050"/>
              </a:solidFill>
            </a:endParaRPr>
          </a:p>
          <a:p>
            <a:endParaRPr lang="fr-FR" u="sng" cap="none"/>
          </a:p>
        </p:txBody>
      </p:sp>
      <p:sp>
        <p:nvSpPr>
          <p:cNvPr id="10" name="Titre 9">
            <a:extLst>
              <a:ext uri="{FF2B5EF4-FFF2-40B4-BE49-F238E27FC236}">
                <a16:creationId xmlns:a16="http://schemas.microsoft.com/office/drawing/2014/main" id="{2C7D2F05-7E12-4833-9F25-786076ABDA35}"/>
              </a:ext>
            </a:extLst>
          </p:cNvPr>
          <p:cNvSpPr>
            <a:spLocks noGrp="1"/>
          </p:cNvSpPr>
          <p:nvPr>
            <p:ph type="title"/>
          </p:nvPr>
        </p:nvSpPr>
        <p:spPr/>
        <p:txBody>
          <a:bodyPr/>
          <a:lstStyle/>
          <a:p>
            <a:r>
              <a:rPr lang="fr-FR"/>
              <a:t>Renonciation</a:t>
            </a:r>
          </a:p>
        </p:txBody>
      </p:sp>
      <p:pic>
        <p:nvPicPr>
          <p:cNvPr id="17" name="Image 16">
            <a:extLst>
              <a:ext uri="{FF2B5EF4-FFF2-40B4-BE49-F238E27FC236}">
                <a16:creationId xmlns:a16="http://schemas.microsoft.com/office/drawing/2014/main" id="{C07511E6-2615-4ED0-AF21-CCDF584681A7}"/>
              </a:ext>
            </a:extLst>
          </p:cNvPr>
          <p:cNvPicPr>
            <a:picLocks noChangeAspect="1"/>
          </p:cNvPicPr>
          <p:nvPr/>
        </p:nvPicPr>
        <p:blipFill>
          <a:blip r:embed="rId2"/>
          <a:stretch>
            <a:fillRect/>
          </a:stretch>
        </p:blipFill>
        <p:spPr>
          <a:xfrm>
            <a:off x="7629753" y="804469"/>
            <a:ext cx="1339020" cy="1277738"/>
          </a:xfrm>
          <a:prstGeom prst="rect">
            <a:avLst/>
          </a:prstGeom>
        </p:spPr>
      </p:pic>
      <p:sp>
        <p:nvSpPr>
          <p:cNvPr id="2" name="Rectangle : coins arrondis 1">
            <a:extLst>
              <a:ext uri="{FF2B5EF4-FFF2-40B4-BE49-F238E27FC236}">
                <a16:creationId xmlns:a16="http://schemas.microsoft.com/office/drawing/2014/main" id="{A9DF29A7-D4AE-4DA3-94E6-EDA6E227A82F}"/>
              </a:ext>
            </a:extLst>
          </p:cNvPr>
          <p:cNvSpPr/>
          <p:nvPr/>
        </p:nvSpPr>
        <p:spPr>
          <a:xfrm>
            <a:off x="760837" y="2572830"/>
            <a:ext cx="8152818" cy="2014087"/>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5474B4C7-7999-4A18-91B7-A7A5E39AED29}"/>
              </a:ext>
            </a:extLst>
          </p:cNvPr>
          <p:cNvSpPr txBox="1"/>
          <p:nvPr/>
        </p:nvSpPr>
        <p:spPr>
          <a:xfrm rot="19609790">
            <a:off x="3443336" y="1502723"/>
            <a:ext cx="1831655" cy="646331"/>
          </a:xfrm>
          <a:prstGeom prst="rect">
            <a:avLst/>
          </a:prstGeom>
          <a:noFill/>
        </p:spPr>
        <p:txBody>
          <a:bodyPr wrap="none" rtlCol="0">
            <a:spAutoFit/>
          </a:bodyPr>
          <a:lstStyle/>
          <a:p>
            <a:r>
              <a:rPr lang="fr-FR" dirty="0">
                <a:solidFill>
                  <a:srgbClr val="FFC000"/>
                </a:solidFill>
              </a:rPr>
              <a:t>Hors </a:t>
            </a:r>
            <a:r>
              <a:rPr lang="fr-FR" dirty="0" err="1">
                <a:solidFill>
                  <a:srgbClr val="FFC000"/>
                </a:solidFill>
              </a:rPr>
              <a:t>process</a:t>
            </a:r>
            <a:r>
              <a:rPr lang="fr-FR" dirty="0">
                <a:solidFill>
                  <a:srgbClr val="FFC000"/>
                </a:solidFill>
              </a:rPr>
              <a:t> VAD</a:t>
            </a:r>
          </a:p>
          <a:p>
            <a:r>
              <a:rPr lang="fr-FR">
                <a:solidFill>
                  <a:srgbClr val="FFC000"/>
                </a:solidFill>
              </a:rPr>
              <a:t>+ </a:t>
            </a:r>
            <a:r>
              <a:rPr lang="fr-FR" err="1">
                <a:solidFill>
                  <a:srgbClr val="FFC000"/>
                </a:solidFill>
              </a:rPr>
              <a:t>cf</a:t>
            </a:r>
            <a:r>
              <a:rPr lang="fr-FR">
                <a:solidFill>
                  <a:srgbClr val="FFC000"/>
                </a:solidFill>
              </a:rPr>
              <a:t> slide </a:t>
            </a:r>
            <a:r>
              <a:rPr lang="fr-FR" smtClean="0">
                <a:solidFill>
                  <a:srgbClr val="FFC000"/>
                </a:solidFill>
              </a:rPr>
              <a:t>25</a:t>
            </a:r>
            <a:endParaRPr lang="fr-FR">
              <a:solidFill>
                <a:srgbClr val="FFC000"/>
              </a:solidFill>
            </a:endParaRPr>
          </a:p>
        </p:txBody>
      </p:sp>
    </p:spTree>
    <p:extLst>
      <p:ext uri="{BB962C8B-B14F-4D97-AF65-F5344CB8AC3E}">
        <p14:creationId xmlns:p14="http://schemas.microsoft.com/office/powerpoint/2010/main" val="15687997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a:extLst>
              <a:ext uri="{FF2B5EF4-FFF2-40B4-BE49-F238E27FC236}">
                <a16:creationId xmlns:a16="http://schemas.microsoft.com/office/drawing/2014/main" id="{C6AE2F5C-585A-4FA8-B471-ECFA5B7A03BA}"/>
              </a:ext>
            </a:extLst>
          </p:cNvPr>
          <p:cNvSpPr>
            <a:spLocks noGrp="1"/>
          </p:cNvSpPr>
          <p:nvPr>
            <p:ph type="body" sz="quarter" idx="22"/>
          </p:nvPr>
        </p:nvSpPr>
        <p:spPr>
          <a:xfrm>
            <a:off x="392761" y="830161"/>
            <a:ext cx="6873993" cy="1698432"/>
          </a:xfrm>
        </p:spPr>
        <p:txBody>
          <a:bodyPr/>
          <a:lstStyle/>
          <a:p>
            <a:pPr>
              <a:buNone/>
            </a:pPr>
            <a:r>
              <a:rPr lang="fr-FR" sz="1600" u="sng" cap="none"/>
              <a:t>Eléments Obligatoires</a:t>
            </a:r>
          </a:p>
          <a:p>
            <a:r>
              <a:rPr lang="fr-FR" sz="900" cap="none"/>
              <a:t>Nom</a:t>
            </a:r>
          </a:p>
          <a:p>
            <a:r>
              <a:rPr lang="fr-FR" sz="900" cap="none"/>
              <a:t>Prénom</a:t>
            </a:r>
          </a:p>
          <a:p>
            <a:r>
              <a:rPr lang="fr-FR" sz="900" cap="none"/>
              <a:t>Nom et Numéro de contrat</a:t>
            </a:r>
          </a:p>
          <a:p>
            <a:r>
              <a:rPr lang="fr-FR" sz="900" cap="none"/>
              <a:t>Montant du versement brut</a:t>
            </a:r>
          </a:p>
          <a:p>
            <a:r>
              <a:rPr lang="fr-FR" sz="900" cap="none"/>
              <a:t>Taux de frais</a:t>
            </a:r>
          </a:p>
          <a:p>
            <a:r>
              <a:rPr lang="fr-FR" sz="900" cap="none"/>
              <a:t>Répartition (montant/pourcentage et identification du(des) support(s)) du versement si  contrats multi-supports</a:t>
            </a:r>
          </a:p>
          <a:p>
            <a:r>
              <a:rPr lang="fr-FR" sz="900" cap="none"/>
              <a:t>Date</a:t>
            </a:r>
          </a:p>
          <a:p>
            <a:r>
              <a:rPr lang="fr-FR" sz="900" cap="none"/>
              <a:t>Signature</a:t>
            </a:r>
          </a:p>
          <a:p>
            <a:endParaRPr lang="fr-FR" cap="none"/>
          </a:p>
        </p:txBody>
      </p:sp>
      <p:sp>
        <p:nvSpPr>
          <p:cNvPr id="12" name="Espace réservé du texte 11">
            <a:extLst>
              <a:ext uri="{FF2B5EF4-FFF2-40B4-BE49-F238E27FC236}">
                <a16:creationId xmlns:a16="http://schemas.microsoft.com/office/drawing/2014/main" id="{63E245B9-2D63-4225-8147-45B987BD07AE}"/>
              </a:ext>
            </a:extLst>
          </p:cNvPr>
          <p:cNvSpPr>
            <a:spLocks noGrp="1"/>
          </p:cNvSpPr>
          <p:nvPr>
            <p:ph type="body" sz="quarter" idx="23"/>
          </p:nvPr>
        </p:nvSpPr>
        <p:spPr>
          <a:xfrm>
            <a:off x="1603888" y="2876768"/>
            <a:ext cx="8326438" cy="1620000"/>
          </a:xfrm>
        </p:spPr>
        <p:txBody>
          <a:bodyPr/>
          <a:lstStyle/>
          <a:p>
            <a:r>
              <a:rPr lang="fr-FR" sz="1600" i="1" u="sng" cap="none"/>
              <a:t>Exemple :</a:t>
            </a:r>
          </a:p>
          <a:p>
            <a:endParaRPr lang="fr-FR" sz="700" i="1" cap="none"/>
          </a:p>
          <a:p>
            <a:r>
              <a:rPr lang="fr-FR" sz="700" i="1" cap="none"/>
              <a:t>Je soussigné, </a:t>
            </a:r>
            <a:r>
              <a:rPr lang="fr-FR" sz="700" i="1" cap="none">
                <a:solidFill>
                  <a:srgbClr val="00B050"/>
                </a:solidFill>
              </a:rPr>
              <a:t>[nom et prénom], </a:t>
            </a:r>
            <a:r>
              <a:rPr lang="fr-FR" sz="700" i="1" cap="none"/>
              <a:t>souhaite verser la somme de </a:t>
            </a:r>
            <a:r>
              <a:rPr lang="fr-FR" sz="700" i="1" cap="none">
                <a:solidFill>
                  <a:srgbClr val="00B050"/>
                </a:solidFill>
              </a:rPr>
              <a:t>[montant en €] </a:t>
            </a:r>
            <a:r>
              <a:rPr lang="fr-FR" sz="700" i="1" cap="none"/>
              <a:t>sur mon contrat </a:t>
            </a:r>
            <a:r>
              <a:rPr lang="fr-FR" sz="700" i="1" cap="none">
                <a:solidFill>
                  <a:srgbClr val="00B050"/>
                </a:solidFill>
              </a:rPr>
              <a:t>[nom du contrat] </a:t>
            </a:r>
            <a:r>
              <a:rPr lang="fr-FR" sz="700" i="1" cap="none"/>
              <a:t>n° </a:t>
            </a:r>
            <a:r>
              <a:rPr lang="fr-FR" sz="700" i="1" cap="none">
                <a:solidFill>
                  <a:srgbClr val="00B050"/>
                </a:solidFill>
              </a:rPr>
              <a:t>[numéro de contrat] </a:t>
            </a:r>
            <a:r>
              <a:rPr lang="fr-FR" sz="700" i="1" cap="none"/>
              <a:t>avec un taux de frais de </a:t>
            </a:r>
            <a:r>
              <a:rPr lang="fr-FR" sz="700" i="1" cap="none">
                <a:solidFill>
                  <a:srgbClr val="00B050"/>
                </a:solidFill>
              </a:rPr>
              <a:t>[taux de frais].</a:t>
            </a:r>
            <a:endParaRPr lang="fr-FR" sz="700" cap="none"/>
          </a:p>
          <a:p>
            <a:r>
              <a:rPr lang="fr-FR" sz="700" i="1" cap="none"/>
              <a:t>Ce versement se fera sur le(s) support(s) suivant(s) : </a:t>
            </a:r>
            <a:endParaRPr lang="fr-FR" sz="700" cap="none"/>
          </a:p>
          <a:p>
            <a:r>
              <a:rPr lang="fr-FR" sz="700" i="1" cap="none">
                <a:solidFill>
                  <a:srgbClr val="00B050"/>
                </a:solidFill>
              </a:rPr>
              <a:t>[nom du support] </a:t>
            </a:r>
            <a:r>
              <a:rPr lang="fr-FR" sz="700" i="1" cap="none"/>
              <a:t>pour </a:t>
            </a:r>
            <a:r>
              <a:rPr lang="fr-FR" sz="700" i="1" cap="none">
                <a:solidFill>
                  <a:srgbClr val="00B050"/>
                </a:solidFill>
              </a:rPr>
              <a:t>[montant ou pourcentage]</a:t>
            </a:r>
            <a:endParaRPr lang="fr-FR" sz="700" cap="none">
              <a:solidFill>
                <a:srgbClr val="00B050"/>
              </a:solidFill>
            </a:endParaRPr>
          </a:p>
          <a:p>
            <a:r>
              <a:rPr lang="fr-FR" sz="700" i="1" cap="none">
                <a:solidFill>
                  <a:srgbClr val="00B050"/>
                </a:solidFill>
              </a:rPr>
              <a:t>[nom du support] </a:t>
            </a:r>
            <a:r>
              <a:rPr lang="fr-FR" sz="700" i="1" cap="none"/>
              <a:t>pour </a:t>
            </a:r>
            <a:r>
              <a:rPr lang="fr-FR" sz="700" i="1" cap="none">
                <a:solidFill>
                  <a:srgbClr val="00B050"/>
                </a:solidFill>
              </a:rPr>
              <a:t>[montant ou pourcentage]</a:t>
            </a:r>
            <a:endParaRPr lang="fr-FR" sz="700" cap="none">
              <a:solidFill>
                <a:srgbClr val="00B050"/>
              </a:solidFill>
            </a:endParaRPr>
          </a:p>
          <a:p>
            <a:r>
              <a:rPr lang="fr-FR" sz="700" i="1" cap="none">
                <a:solidFill>
                  <a:srgbClr val="00B050"/>
                </a:solidFill>
              </a:rPr>
              <a:t>[nom du support] </a:t>
            </a:r>
            <a:r>
              <a:rPr lang="fr-FR" sz="700" i="1" cap="none"/>
              <a:t>pour [montant ou pourcentage]</a:t>
            </a:r>
            <a:endParaRPr lang="fr-FR" sz="700" cap="none"/>
          </a:p>
          <a:p>
            <a:r>
              <a:rPr lang="fr-FR" sz="700" i="1" cap="none"/>
              <a:t>…</a:t>
            </a:r>
            <a:endParaRPr lang="fr-FR" sz="700" cap="none"/>
          </a:p>
          <a:p>
            <a:r>
              <a:rPr lang="fr-FR" sz="700" i="1" cap="none"/>
              <a:t> </a:t>
            </a:r>
            <a:endParaRPr lang="fr-FR" sz="700" cap="none"/>
          </a:p>
          <a:p>
            <a:r>
              <a:rPr lang="fr-FR" sz="700" i="1" cap="none"/>
              <a:t>Le </a:t>
            </a:r>
            <a:r>
              <a:rPr lang="fr-FR" sz="700" i="1" cap="none">
                <a:solidFill>
                  <a:srgbClr val="00B050"/>
                </a:solidFill>
              </a:rPr>
              <a:t>[date] </a:t>
            </a:r>
            <a:endParaRPr lang="fr-FR" sz="700" cap="none">
              <a:solidFill>
                <a:srgbClr val="00B050"/>
              </a:solidFill>
            </a:endParaRPr>
          </a:p>
          <a:p>
            <a:r>
              <a:rPr lang="fr-FR" sz="700" i="1" cap="none">
                <a:solidFill>
                  <a:srgbClr val="00B050"/>
                </a:solidFill>
              </a:rPr>
              <a:t>[signature]</a:t>
            </a:r>
            <a:endParaRPr lang="fr-FR" sz="700" cap="none">
              <a:solidFill>
                <a:srgbClr val="00B050"/>
              </a:solidFill>
            </a:endParaRPr>
          </a:p>
          <a:p>
            <a:endParaRPr lang="fr-FR" u="sng" cap="none"/>
          </a:p>
        </p:txBody>
      </p:sp>
      <p:sp>
        <p:nvSpPr>
          <p:cNvPr id="10" name="Titre 9">
            <a:extLst>
              <a:ext uri="{FF2B5EF4-FFF2-40B4-BE49-F238E27FC236}">
                <a16:creationId xmlns:a16="http://schemas.microsoft.com/office/drawing/2014/main" id="{2C7D2F05-7E12-4833-9F25-786076ABDA35}"/>
              </a:ext>
            </a:extLst>
          </p:cNvPr>
          <p:cNvSpPr>
            <a:spLocks noGrp="1"/>
          </p:cNvSpPr>
          <p:nvPr>
            <p:ph type="title"/>
          </p:nvPr>
        </p:nvSpPr>
        <p:spPr/>
        <p:txBody>
          <a:bodyPr/>
          <a:lstStyle/>
          <a:p>
            <a:r>
              <a:rPr lang="fr-FR"/>
              <a:t>Versement complémentaire</a:t>
            </a:r>
          </a:p>
        </p:txBody>
      </p:sp>
      <p:pic>
        <p:nvPicPr>
          <p:cNvPr id="17" name="Image 16">
            <a:extLst>
              <a:ext uri="{FF2B5EF4-FFF2-40B4-BE49-F238E27FC236}">
                <a16:creationId xmlns:a16="http://schemas.microsoft.com/office/drawing/2014/main" id="{C07511E6-2615-4ED0-AF21-CCDF584681A7}"/>
              </a:ext>
            </a:extLst>
          </p:cNvPr>
          <p:cNvPicPr>
            <a:picLocks noChangeAspect="1"/>
          </p:cNvPicPr>
          <p:nvPr/>
        </p:nvPicPr>
        <p:blipFill>
          <a:blip r:embed="rId2"/>
          <a:stretch>
            <a:fillRect/>
          </a:stretch>
        </p:blipFill>
        <p:spPr>
          <a:xfrm>
            <a:off x="7629753" y="804469"/>
            <a:ext cx="1339020" cy="1277738"/>
          </a:xfrm>
          <a:prstGeom prst="rect">
            <a:avLst/>
          </a:prstGeom>
        </p:spPr>
      </p:pic>
      <p:sp>
        <p:nvSpPr>
          <p:cNvPr id="2" name="Rectangle : coins arrondis 1">
            <a:extLst>
              <a:ext uri="{FF2B5EF4-FFF2-40B4-BE49-F238E27FC236}">
                <a16:creationId xmlns:a16="http://schemas.microsoft.com/office/drawing/2014/main" id="{A9DF29A7-D4AE-4DA3-94E6-EDA6E227A82F}"/>
              </a:ext>
            </a:extLst>
          </p:cNvPr>
          <p:cNvSpPr/>
          <p:nvPr/>
        </p:nvSpPr>
        <p:spPr>
          <a:xfrm>
            <a:off x="1494886" y="2904825"/>
            <a:ext cx="6752881" cy="1698432"/>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0650859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a:extLst>
              <a:ext uri="{FF2B5EF4-FFF2-40B4-BE49-F238E27FC236}">
                <a16:creationId xmlns:a16="http://schemas.microsoft.com/office/drawing/2014/main" id="{C6AE2F5C-585A-4FA8-B471-ECFA5B7A03BA}"/>
              </a:ext>
            </a:extLst>
          </p:cNvPr>
          <p:cNvSpPr>
            <a:spLocks noGrp="1"/>
          </p:cNvSpPr>
          <p:nvPr>
            <p:ph type="body" sz="quarter" idx="22"/>
          </p:nvPr>
        </p:nvSpPr>
        <p:spPr>
          <a:xfrm>
            <a:off x="392761" y="830160"/>
            <a:ext cx="6873993" cy="1997819"/>
          </a:xfrm>
        </p:spPr>
        <p:txBody>
          <a:bodyPr vert="horz" anchor="t"/>
          <a:lstStyle/>
          <a:p>
            <a:pPr>
              <a:buNone/>
            </a:pPr>
            <a:r>
              <a:rPr lang="fr-FR" sz="1600" u="sng" cap="none" dirty="0"/>
              <a:t>Eléments Obligatoires</a:t>
            </a:r>
          </a:p>
          <a:p>
            <a:r>
              <a:rPr lang="fr-FR" sz="900" cap="none" dirty="0"/>
              <a:t>Nom</a:t>
            </a:r>
          </a:p>
          <a:p>
            <a:r>
              <a:rPr lang="fr-FR" sz="900" cap="none" dirty="0"/>
              <a:t>Prénom</a:t>
            </a:r>
          </a:p>
          <a:p>
            <a:r>
              <a:rPr lang="fr-FR" sz="900" cap="none" dirty="0"/>
              <a:t>Nom et numéro de contrat</a:t>
            </a:r>
          </a:p>
          <a:p>
            <a:r>
              <a:rPr lang="fr-FR" sz="900" cap="none" dirty="0"/>
              <a:t>Montant ou % désinvestis et identification du(des) support(s)</a:t>
            </a:r>
          </a:p>
          <a:p>
            <a:r>
              <a:rPr lang="fr-FR" sz="900" cap="none" dirty="0"/>
              <a:t>Montant ou % réinvestis et identification du(des) support(s)</a:t>
            </a:r>
          </a:p>
          <a:p>
            <a:r>
              <a:rPr lang="fr-FR" sz="900" cap="none" dirty="0">
                <a:cs typeface="Calibri"/>
              </a:rPr>
              <a:t>Frais</a:t>
            </a:r>
            <a:endParaRPr lang="fr-FR" sz="900" cap="none" dirty="0"/>
          </a:p>
          <a:p>
            <a:r>
              <a:rPr lang="fr-FR" sz="900" cap="none" dirty="0"/>
              <a:t>Date</a:t>
            </a:r>
          </a:p>
          <a:p>
            <a:r>
              <a:rPr lang="fr-FR" sz="900" cap="none" dirty="0"/>
              <a:t>Signature</a:t>
            </a:r>
          </a:p>
          <a:p>
            <a:endParaRPr lang="fr-FR" cap="none" dirty="0"/>
          </a:p>
        </p:txBody>
      </p:sp>
      <p:sp>
        <p:nvSpPr>
          <p:cNvPr id="12" name="Espace réservé du texte 11">
            <a:extLst>
              <a:ext uri="{FF2B5EF4-FFF2-40B4-BE49-F238E27FC236}">
                <a16:creationId xmlns:a16="http://schemas.microsoft.com/office/drawing/2014/main" id="{63E245B9-2D63-4225-8147-45B987BD07AE}"/>
              </a:ext>
            </a:extLst>
          </p:cNvPr>
          <p:cNvSpPr>
            <a:spLocks noGrp="1"/>
          </p:cNvSpPr>
          <p:nvPr>
            <p:ph type="body" sz="quarter" idx="23"/>
          </p:nvPr>
        </p:nvSpPr>
        <p:spPr>
          <a:xfrm>
            <a:off x="2500858" y="2308603"/>
            <a:ext cx="5632466" cy="2042144"/>
          </a:xfrm>
        </p:spPr>
        <p:txBody>
          <a:bodyPr vert="horz" anchor="t"/>
          <a:lstStyle/>
          <a:p>
            <a:r>
              <a:rPr lang="fr-FR" sz="1600" i="1" u="sng" cap="none" dirty="0"/>
              <a:t>Exemple :</a:t>
            </a:r>
          </a:p>
          <a:p>
            <a:endParaRPr lang="fr-FR" sz="700" i="1" cap="none" dirty="0"/>
          </a:p>
          <a:p>
            <a:r>
              <a:rPr lang="fr-FR" sz="700" i="1" cap="none" dirty="0"/>
              <a:t>Je soussigné, </a:t>
            </a:r>
            <a:r>
              <a:rPr lang="fr-FR" sz="700" i="1" cap="none" dirty="0">
                <a:solidFill>
                  <a:srgbClr val="00B050"/>
                </a:solidFill>
              </a:rPr>
              <a:t>[nom et prénom], </a:t>
            </a:r>
            <a:r>
              <a:rPr lang="fr-FR" sz="700" i="1" cap="none" dirty="0"/>
              <a:t>demande l’arbitrage sur mon contrat </a:t>
            </a:r>
            <a:r>
              <a:rPr lang="fr-FR" sz="700" i="1" cap="none" dirty="0">
                <a:solidFill>
                  <a:srgbClr val="00B050"/>
                </a:solidFill>
              </a:rPr>
              <a:t>[nom du contrat]</a:t>
            </a:r>
            <a:r>
              <a:rPr lang="fr-FR" sz="700" i="1" cap="none" dirty="0"/>
              <a:t> n° </a:t>
            </a:r>
            <a:r>
              <a:rPr lang="fr-FR" sz="700" i="1" cap="none" dirty="0">
                <a:solidFill>
                  <a:srgbClr val="00B050"/>
                </a:solidFill>
              </a:rPr>
              <a:t>[numéro de contrat]</a:t>
            </a:r>
            <a:r>
              <a:rPr lang="fr-FR" sz="700" i="1" cap="none" dirty="0"/>
              <a:t> dans les conditions suivantes</a:t>
            </a:r>
            <a:endParaRPr lang="fr-FR" sz="700" cap="none" dirty="0"/>
          </a:p>
          <a:p>
            <a:r>
              <a:rPr lang="fr-FR" sz="700" i="1" cap="none" dirty="0"/>
              <a:t>Support(s) désinvesti(s) : </a:t>
            </a:r>
          </a:p>
          <a:p>
            <a:r>
              <a:rPr lang="fr-FR" sz="700" i="1" cap="none" dirty="0">
                <a:solidFill>
                  <a:srgbClr val="00B050"/>
                </a:solidFill>
              </a:rPr>
              <a:t>[nom du support] </a:t>
            </a:r>
            <a:r>
              <a:rPr lang="fr-FR" sz="700" i="1" cap="none" dirty="0"/>
              <a:t>pour </a:t>
            </a:r>
            <a:r>
              <a:rPr lang="fr-FR" sz="700" i="1" cap="none" dirty="0">
                <a:solidFill>
                  <a:srgbClr val="00B050"/>
                </a:solidFill>
              </a:rPr>
              <a:t>[montant ou pourcentage]</a:t>
            </a:r>
            <a:endParaRPr lang="fr-FR" sz="700" cap="none" dirty="0">
              <a:solidFill>
                <a:srgbClr val="00B050"/>
              </a:solidFill>
            </a:endParaRPr>
          </a:p>
          <a:p>
            <a:r>
              <a:rPr lang="fr-FR" sz="700" i="1" cap="none" dirty="0">
                <a:solidFill>
                  <a:srgbClr val="00B050"/>
                </a:solidFill>
              </a:rPr>
              <a:t>[nom du support] </a:t>
            </a:r>
            <a:r>
              <a:rPr lang="fr-FR" sz="700" i="1" cap="none" dirty="0"/>
              <a:t>pour </a:t>
            </a:r>
            <a:r>
              <a:rPr lang="fr-FR" sz="700" i="1" cap="none" dirty="0">
                <a:solidFill>
                  <a:srgbClr val="00B050"/>
                </a:solidFill>
              </a:rPr>
              <a:t>[montant ou pourcentage]</a:t>
            </a:r>
            <a:endParaRPr lang="fr-FR" sz="700" cap="none" dirty="0">
              <a:solidFill>
                <a:srgbClr val="00B050"/>
              </a:solidFill>
            </a:endParaRPr>
          </a:p>
          <a:p>
            <a:r>
              <a:rPr lang="fr-FR" sz="700" i="1" cap="none" dirty="0"/>
              <a:t>…</a:t>
            </a:r>
          </a:p>
          <a:p>
            <a:r>
              <a:rPr lang="fr-FR" sz="700" i="1" cap="none" dirty="0"/>
              <a:t>Support(s) en réinvestissement :</a:t>
            </a:r>
            <a:endParaRPr lang="fr-FR" sz="700" cap="none" dirty="0"/>
          </a:p>
          <a:p>
            <a:r>
              <a:rPr lang="fr-FR" sz="700" i="1" cap="none" dirty="0"/>
              <a:t> </a:t>
            </a:r>
            <a:r>
              <a:rPr lang="fr-FR" sz="700" i="1" cap="none" dirty="0">
                <a:solidFill>
                  <a:srgbClr val="00B050"/>
                </a:solidFill>
              </a:rPr>
              <a:t>[nom du support] </a:t>
            </a:r>
            <a:r>
              <a:rPr lang="fr-FR" sz="700" i="1" cap="none" dirty="0"/>
              <a:t>pour </a:t>
            </a:r>
            <a:r>
              <a:rPr lang="fr-FR" sz="700" i="1" cap="none" dirty="0">
                <a:solidFill>
                  <a:srgbClr val="00B050"/>
                </a:solidFill>
              </a:rPr>
              <a:t>[montant ou pourcentage]</a:t>
            </a:r>
            <a:endParaRPr lang="fr-FR" sz="700" cap="none" dirty="0">
              <a:solidFill>
                <a:srgbClr val="00B050"/>
              </a:solidFill>
            </a:endParaRPr>
          </a:p>
          <a:p>
            <a:r>
              <a:rPr lang="fr-FR" sz="700" i="1" cap="none" dirty="0">
                <a:solidFill>
                  <a:srgbClr val="00B050"/>
                </a:solidFill>
              </a:rPr>
              <a:t>[nom du support] </a:t>
            </a:r>
            <a:r>
              <a:rPr lang="fr-FR" sz="700" i="1" cap="none" dirty="0"/>
              <a:t>pour </a:t>
            </a:r>
            <a:r>
              <a:rPr lang="fr-FR" sz="700" i="1" cap="none" dirty="0">
                <a:solidFill>
                  <a:srgbClr val="00B050"/>
                </a:solidFill>
              </a:rPr>
              <a:t>[montant ou pourcentage]</a:t>
            </a:r>
            <a:endParaRPr lang="fr-FR" sz="700" cap="none" dirty="0">
              <a:solidFill>
                <a:srgbClr val="00B050"/>
              </a:solidFill>
            </a:endParaRPr>
          </a:p>
          <a:p>
            <a:r>
              <a:rPr lang="fr-FR" sz="700" cap="none" dirty="0"/>
              <a:t>…</a:t>
            </a:r>
          </a:p>
          <a:p>
            <a:r>
              <a:rPr lang="fr-FR" sz="700" cap="none" dirty="0">
                <a:cs typeface="Calibri"/>
              </a:rPr>
              <a:t>Les frais d'arbitrage sont de </a:t>
            </a:r>
            <a:r>
              <a:rPr lang="fr-FR" sz="700" i="1" cap="none" dirty="0">
                <a:solidFill>
                  <a:srgbClr val="00B050"/>
                </a:solidFill>
                <a:cs typeface="Calibri"/>
              </a:rPr>
              <a:t>[frais d'arbitrage]</a:t>
            </a:r>
          </a:p>
          <a:p>
            <a:endParaRPr lang="fr-FR" sz="700" cap="none" dirty="0">
              <a:cs typeface="Calibri"/>
            </a:endParaRPr>
          </a:p>
          <a:p>
            <a:r>
              <a:rPr lang="fr-FR" sz="700" i="1" cap="none" dirty="0"/>
              <a:t>Le </a:t>
            </a:r>
            <a:r>
              <a:rPr lang="fr-FR" sz="700" i="1" cap="none" dirty="0">
                <a:solidFill>
                  <a:srgbClr val="00B050"/>
                </a:solidFill>
              </a:rPr>
              <a:t>[date] </a:t>
            </a:r>
            <a:endParaRPr lang="fr-FR" sz="700" cap="none" dirty="0">
              <a:solidFill>
                <a:srgbClr val="00B050"/>
              </a:solidFill>
            </a:endParaRPr>
          </a:p>
          <a:p>
            <a:r>
              <a:rPr lang="fr-FR" sz="700" i="1" cap="none" dirty="0">
                <a:solidFill>
                  <a:srgbClr val="00B050"/>
                </a:solidFill>
              </a:rPr>
              <a:t>[signature]</a:t>
            </a:r>
            <a:endParaRPr lang="fr-FR" sz="700" cap="none" dirty="0">
              <a:solidFill>
                <a:srgbClr val="00B050"/>
              </a:solidFill>
            </a:endParaRPr>
          </a:p>
          <a:p>
            <a:endParaRPr lang="fr-FR" u="sng" cap="none" dirty="0"/>
          </a:p>
        </p:txBody>
      </p:sp>
      <p:sp>
        <p:nvSpPr>
          <p:cNvPr id="10" name="Titre 9">
            <a:extLst>
              <a:ext uri="{FF2B5EF4-FFF2-40B4-BE49-F238E27FC236}">
                <a16:creationId xmlns:a16="http://schemas.microsoft.com/office/drawing/2014/main" id="{2C7D2F05-7E12-4833-9F25-786076ABDA35}"/>
              </a:ext>
            </a:extLst>
          </p:cNvPr>
          <p:cNvSpPr>
            <a:spLocks noGrp="1"/>
          </p:cNvSpPr>
          <p:nvPr>
            <p:ph type="title"/>
          </p:nvPr>
        </p:nvSpPr>
        <p:spPr/>
        <p:txBody>
          <a:bodyPr/>
          <a:lstStyle/>
          <a:p>
            <a:r>
              <a:rPr lang="fr-FR"/>
              <a:t>Arbitrage</a:t>
            </a:r>
          </a:p>
        </p:txBody>
      </p:sp>
      <p:pic>
        <p:nvPicPr>
          <p:cNvPr id="17" name="Image 16">
            <a:extLst>
              <a:ext uri="{FF2B5EF4-FFF2-40B4-BE49-F238E27FC236}">
                <a16:creationId xmlns:a16="http://schemas.microsoft.com/office/drawing/2014/main" id="{C07511E6-2615-4ED0-AF21-CCDF584681A7}"/>
              </a:ext>
            </a:extLst>
          </p:cNvPr>
          <p:cNvPicPr>
            <a:picLocks noChangeAspect="1"/>
          </p:cNvPicPr>
          <p:nvPr/>
        </p:nvPicPr>
        <p:blipFill>
          <a:blip r:embed="rId2"/>
          <a:stretch>
            <a:fillRect/>
          </a:stretch>
        </p:blipFill>
        <p:spPr>
          <a:xfrm>
            <a:off x="7629753" y="804469"/>
            <a:ext cx="1339020" cy="1277738"/>
          </a:xfrm>
          <a:prstGeom prst="rect">
            <a:avLst/>
          </a:prstGeom>
        </p:spPr>
      </p:pic>
      <p:sp>
        <p:nvSpPr>
          <p:cNvPr id="2" name="Rectangle : coins arrondis 1">
            <a:extLst>
              <a:ext uri="{FF2B5EF4-FFF2-40B4-BE49-F238E27FC236}">
                <a16:creationId xmlns:a16="http://schemas.microsoft.com/office/drawing/2014/main" id="{A9DF29A7-D4AE-4DA3-94E6-EDA6E227A82F}"/>
              </a:ext>
            </a:extLst>
          </p:cNvPr>
          <p:cNvSpPr/>
          <p:nvPr/>
        </p:nvSpPr>
        <p:spPr>
          <a:xfrm>
            <a:off x="2333681" y="2316252"/>
            <a:ext cx="5583290" cy="2098670"/>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082820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a:extLst>
              <a:ext uri="{FF2B5EF4-FFF2-40B4-BE49-F238E27FC236}">
                <a16:creationId xmlns:a16="http://schemas.microsoft.com/office/drawing/2014/main" id="{C6AE2F5C-585A-4FA8-B471-ECFA5B7A03BA}"/>
              </a:ext>
            </a:extLst>
          </p:cNvPr>
          <p:cNvSpPr>
            <a:spLocks noGrp="1"/>
          </p:cNvSpPr>
          <p:nvPr>
            <p:ph type="body" sz="quarter" idx="22"/>
          </p:nvPr>
        </p:nvSpPr>
        <p:spPr>
          <a:xfrm>
            <a:off x="392761" y="830160"/>
            <a:ext cx="6873993" cy="1997819"/>
          </a:xfrm>
        </p:spPr>
        <p:txBody>
          <a:bodyPr/>
          <a:lstStyle/>
          <a:p>
            <a:pPr>
              <a:buNone/>
            </a:pPr>
            <a:r>
              <a:rPr lang="fr-FR" sz="1600" u="sng" cap="none"/>
              <a:t>Eléments Obligatoires</a:t>
            </a:r>
          </a:p>
          <a:p>
            <a:r>
              <a:rPr lang="fr-FR" sz="900" cap="none"/>
              <a:t>Nom</a:t>
            </a:r>
          </a:p>
          <a:p>
            <a:r>
              <a:rPr lang="fr-FR" sz="900" cap="none"/>
              <a:t>Prénom</a:t>
            </a:r>
          </a:p>
          <a:p>
            <a:r>
              <a:rPr lang="fr-FR" sz="900" cap="none"/>
              <a:t>Nom et numéro de contrat</a:t>
            </a:r>
          </a:p>
          <a:p>
            <a:r>
              <a:rPr lang="fr-FR" sz="900" cap="none"/>
              <a:t>Montant du rachat si RP en net ou en brut</a:t>
            </a:r>
          </a:p>
          <a:p>
            <a:r>
              <a:rPr lang="fr-FR" sz="900" cap="none"/>
              <a:t>Support(s) racheté(s) si contrats multi-supports : en montant, en pourcentage ou indication au prorata des supports existants</a:t>
            </a:r>
          </a:p>
          <a:p>
            <a:r>
              <a:rPr lang="fr-FR" sz="900" cap="none"/>
              <a:t>Option fiscale (IR ou PFL)</a:t>
            </a:r>
          </a:p>
          <a:p>
            <a:r>
              <a:rPr lang="fr-FR" sz="900" cap="none"/>
              <a:t>Et/ou demande d’exonération du PFNL (si des versements ont été effectués à partir du 27/09/2017) à défaut il n’y aura pas d’exonération</a:t>
            </a:r>
          </a:p>
          <a:p>
            <a:r>
              <a:rPr lang="fr-FR" sz="900" cap="none"/>
              <a:t>Compte bancaire à créditer (+ joindre RIB)</a:t>
            </a:r>
          </a:p>
          <a:p>
            <a:r>
              <a:rPr lang="fr-FR" sz="900" cap="none"/>
              <a:t>Date </a:t>
            </a:r>
          </a:p>
          <a:p>
            <a:r>
              <a:rPr lang="fr-FR" sz="900" cap="none"/>
              <a:t>Signature</a:t>
            </a:r>
          </a:p>
          <a:p>
            <a:endParaRPr lang="fr-FR" cap="none"/>
          </a:p>
        </p:txBody>
      </p:sp>
      <p:sp>
        <p:nvSpPr>
          <p:cNvPr id="12" name="Espace réservé du texte 11">
            <a:extLst>
              <a:ext uri="{FF2B5EF4-FFF2-40B4-BE49-F238E27FC236}">
                <a16:creationId xmlns:a16="http://schemas.microsoft.com/office/drawing/2014/main" id="{63E245B9-2D63-4225-8147-45B987BD07AE}"/>
              </a:ext>
            </a:extLst>
          </p:cNvPr>
          <p:cNvSpPr>
            <a:spLocks noGrp="1"/>
          </p:cNvSpPr>
          <p:nvPr>
            <p:ph type="body" sz="quarter" idx="23"/>
          </p:nvPr>
        </p:nvSpPr>
        <p:spPr>
          <a:xfrm>
            <a:off x="1924837" y="2463906"/>
            <a:ext cx="8326438" cy="2042144"/>
          </a:xfrm>
        </p:spPr>
        <p:txBody>
          <a:bodyPr vert="horz" anchor="t"/>
          <a:lstStyle/>
          <a:p>
            <a:r>
              <a:rPr lang="fr-FR" sz="1600" i="1" u="sng" cap="none" dirty="0"/>
              <a:t>Exemple :</a:t>
            </a:r>
          </a:p>
          <a:p>
            <a:endParaRPr lang="fr-FR" sz="700" i="1" cap="none" dirty="0"/>
          </a:p>
          <a:p>
            <a:r>
              <a:rPr lang="fr-FR" sz="700" i="1" cap="none" dirty="0"/>
              <a:t>Je soussigné(e),</a:t>
            </a:r>
            <a:r>
              <a:rPr lang="fr-FR" sz="700" i="1" cap="none" dirty="0">
                <a:solidFill>
                  <a:srgbClr val="00B050"/>
                </a:solidFill>
                <a:ea typeface="+mn-lt"/>
                <a:cs typeface="+mn-lt"/>
              </a:rPr>
              <a:t>[nom </a:t>
            </a:r>
            <a:r>
              <a:rPr lang="fr-FR" sz="700" i="1" cap="none" dirty="0">
                <a:solidFill>
                  <a:srgbClr val="00B050"/>
                </a:solidFill>
              </a:rPr>
              <a:t>et prénom], </a:t>
            </a:r>
            <a:r>
              <a:rPr lang="fr-FR" sz="700" i="1" cap="none" dirty="0"/>
              <a:t>souhaite effectuer un rachat partiel d’un montant de </a:t>
            </a:r>
            <a:r>
              <a:rPr lang="fr-FR" sz="700" i="1" cap="none" dirty="0">
                <a:solidFill>
                  <a:srgbClr val="00B050"/>
                </a:solidFill>
              </a:rPr>
              <a:t>[montant en € net ou brut] </a:t>
            </a:r>
            <a:r>
              <a:rPr lang="fr-FR" sz="700" i="1" cap="none" dirty="0"/>
              <a:t>sur mon contrat </a:t>
            </a:r>
            <a:r>
              <a:rPr lang="fr-FR" sz="700" i="1" cap="none" dirty="0">
                <a:solidFill>
                  <a:srgbClr val="00B050"/>
                </a:solidFill>
              </a:rPr>
              <a:t>[nom du contrat] </a:t>
            </a:r>
            <a:r>
              <a:rPr lang="fr-FR" sz="700" i="1" cap="none" dirty="0"/>
              <a:t>n° </a:t>
            </a:r>
            <a:r>
              <a:rPr lang="fr-FR" sz="700" i="1" cap="none" dirty="0">
                <a:solidFill>
                  <a:srgbClr val="00B050"/>
                </a:solidFill>
              </a:rPr>
              <a:t>[numéro de contrat].</a:t>
            </a:r>
            <a:endParaRPr lang="fr-FR" sz="700" cap="none" dirty="0"/>
          </a:p>
          <a:p>
            <a:r>
              <a:rPr lang="fr-FR" sz="700" i="1" cap="none" dirty="0"/>
              <a:t>Le rachat se fera sur le(s) support(s) suivant(s)  : </a:t>
            </a:r>
          </a:p>
          <a:p>
            <a:r>
              <a:rPr lang="fr-FR" sz="700" i="1" cap="none" dirty="0">
                <a:solidFill>
                  <a:srgbClr val="00B050"/>
                </a:solidFill>
              </a:rPr>
              <a:t>[nom du support] </a:t>
            </a:r>
            <a:r>
              <a:rPr lang="fr-FR" sz="700" i="1" cap="none" dirty="0"/>
              <a:t>pour </a:t>
            </a:r>
            <a:r>
              <a:rPr lang="fr-FR" sz="700" i="1" cap="none" dirty="0">
                <a:solidFill>
                  <a:srgbClr val="00B050"/>
                </a:solidFill>
              </a:rPr>
              <a:t>[montant ou pourcentage]</a:t>
            </a:r>
            <a:endParaRPr lang="fr-FR" sz="700" cap="none" dirty="0">
              <a:solidFill>
                <a:srgbClr val="00B050"/>
              </a:solidFill>
            </a:endParaRPr>
          </a:p>
          <a:p>
            <a:r>
              <a:rPr lang="fr-FR" sz="700" i="1" cap="none" dirty="0">
                <a:solidFill>
                  <a:srgbClr val="00B050"/>
                </a:solidFill>
              </a:rPr>
              <a:t>[nom du support] </a:t>
            </a:r>
            <a:r>
              <a:rPr lang="fr-FR" sz="700" i="1" cap="none" dirty="0"/>
              <a:t>pour </a:t>
            </a:r>
            <a:r>
              <a:rPr lang="fr-FR" sz="700" i="1" cap="none" dirty="0">
                <a:solidFill>
                  <a:srgbClr val="00B050"/>
                </a:solidFill>
              </a:rPr>
              <a:t>[montant ou pourcentage]  </a:t>
            </a:r>
            <a:r>
              <a:rPr lang="fr-FR" sz="700" i="1" cap="none" dirty="0"/>
              <a:t> </a:t>
            </a:r>
            <a:r>
              <a:rPr lang="fr-FR" sz="700" i="1" u="sng" cap="none" dirty="0"/>
              <a:t>OU</a:t>
            </a:r>
            <a:r>
              <a:rPr lang="fr-FR" sz="700" i="1" cap="none" dirty="0"/>
              <a:t> </a:t>
            </a:r>
            <a:r>
              <a:rPr lang="fr-FR" sz="700" i="1" cap="none" dirty="0">
                <a:solidFill>
                  <a:srgbClr val="00B050"/>
                </a:solidFill>
              </a:rPr>
              <a:t> [sur la même répartition que celle que j’ai actuellement]</a:t>
            </a:r>
            <a:endParaRPr lang="fr-FR" sz="700" cap="none" dirty="0">
              <a:solidFill>
                <a:srgbClr val="00B050"/>
              </a:solidFill>
            </a:endParaRPr>
          </a:p>
          <a:p>
            <a:r>
              <a:rPr lang="fr-FR" sz="700" i="1" cap="none" dirty="0">
                <a:solidFill>
                  <a:srgbClr val="00B050"/>
                </a:solidFill>
              </a:rPr>
              <a:t>[nom du support] </a:t>
            </a:r>
            <a:r>
              <a:rPr lang="fr-FR" sz="700" i="1" cap="none" dirty="0"/>
              <a:t>pour </a:t>
            </a:r>
            <a:r>
              <a:rPr lang="fr-FR" sz="700" i="1" cap="none" dirty="0">
                <a:solidFill>
                  <a:srgbClr val="00B050"/>
                </a:solidFill>
              </a:rPr>
              <a:t>[montant ou pourcentage]</a:t>
            </a:r>
            <a:endParaRPr lang="fr-FR" sz="700" cap="none" dirty="0">
              <a:solidFill>
                <a:srgbClr val="00B050"/>
              </a:solidFill>
            </a:endParaRPr>
          </a:p>
          <a:p>
            <a:r>
              <a:rPr lang="fr-FR" sz="700" i="1" cap="none" dirty="0"/>
              <a:t>…</a:t>
            </a:r>
            <a:endParaRPr lang="fr-FR" sz="700" i="1" cap="none" dirty="0">
              <a:cs typeface="Calibri"/>
            </a:endParaRPr>
          </a:p>
          <a:p>
            <a:r>
              <a:rPr lang="fr-FR" sz="700" i="1" cap="none" dirty="0"/>
              <a:t>Je choisis l’option fiscale </a:t>
            </a:r>
            <a:r>
              <a:rPr lang="fr-FR" sz="700" i="1" cap="none" dirty="0">
                <a:solidFill>
                  <a:srgbClr val="00B050"/>
                </a:solidFill>
              </a:rPr>
              <a:t>[option fiscale retenue]</a:t>
            </a:r>
            <a:endParaRPr lang="fr-FR" sz="700" i="1" cap="none" dirty="0">
              <a:solidFill>
                <a:srgbClr val="00B050"/>
              </a:solidFill>
              <a:cs typeface="Calibri"/>
            </a:endParaRPr>
          </a:p>
          <a:p>
            <a:r>
              <a:rPr lang="fr-FR" sz="700" i="1" cap="none" dirty="0"/>
              <a:t>Le montant racheté sera versé sur mon compte bancaire</a:t>
            </a:r>
            <a:r>
              <a:rPr lang="fr-FR" sz="700" i="1" cap="none" dirty="0">
                <a:solidFill>
                  <a:srgbClr val="00B050"/>
                </a:solidFill>
              </a:rPr>
              <a:t> [nom et n° de compte] </a:t>
            </a:r>
            <a:r>
              <a:rPr lang="fr-FR" sz="700" i="1" cap="none" dirty="0"/>
              <a:t>dont je joins le RIB</a:t>
            </a:r>
            <a:endParaRPr lang="fr-FR" sz="700" i="1" cap="none" dirty="0">
              <a:cs typeface="Calibri"/>
            </a:endParaRPr>
          </a:p>
          <a:p>
            <a:endParaRPr lang="fr-FR" sz="700" cap="none" dirty="0"/>
          </a:p>
          <a:p>
            <a:r>
              <a:rPr lang="fr-FR" sz="700" i="1" cap="none" dirty="0"/>
              <a:t>Le </a:t>
            </a:r>
            <a:r>
              <a:rPr lang="fr-FR" sz="700" i="1" cap="none" dirty="0">
                <a:solidFill>
                  <a:srgbClr val="00B050"/>
                </a:solidFill>
              </a:rPr>
              <a:t>[date] </a:t>
            </a:r>
            <a:endParaRPr lang="fr-FR" sz="700" cap="none" dirty="0">
              <a:solidFill>
                <a:srgbClr val="00B050"/>
              </a:solidFill>
            </a:endParaRPr>
          </a:p>
          <a:p>
            <a:r>
              <a:rPr lang="fr-FR" sz="700" i="1" cap="none" dirty="0">
                <a:solidFill>
                  <a:srgbClr val="00B050"/>
                </a:solidFill>
              </a:rPr>
              <a:t>[signature]</a:t>
            </a:r>
            <a:endParaRPr lang="fr-FR" sz="700" cap="none" dirty="0">
              <a:solidFill>
                <a:srgbClr val="00B050"/>
              </a:solidFill>
            </a:endParaRPr>
          </a:p>
          <a:p>
            <a:endParaRPr lang="fr-FR" u="sng" cap="none" dirty="0"/>
          </a:p>
        </p:txBody>
      </p:sp>
      <p:sp>
        <p:nvSpPr>
          <p:cNvPr id="10" name="Titre 9">
            <a:extLst>
              <a:ext uri="{FF2B5EF4-FFF2-40B4-BE49-F238E27FC236}">
                <a16:creationId xmlns:a16="http://schemas.microsoft.com/office/drawing/2014/main" id="{2C7D2F05-7E12-4833-9F25-786076ABDA35}"/>
              </a:ext>
            </a:extLst>
          </p:cNvPr>
          <p:cNvSpPr>
            <a:spLocks noGrp="1"/>
          </p:cNvSpPr>
          <p:nvPr>
            <p:ph type="title"/>
          </p:nvPr>
        </p:nvSpPr>
        <p:spPr/>
        <p:txBody>
          <a:bodyPr/>
          <a:lstStyle/>
          <a:p>
            <a:r>
              <a:rPr lang="fr-FR"/>
              <a:t>Rachat partiel </a:t>
            </a:r>
          </a:p>
        </p:txBody>
      </p:sp>
      <p:pic>
        <p:nvPicPr>
          <p:cNvPr id="17" name="Image 16">
            <a:extLst>
              <a:ext uri="{FF2B5EF4-FFF2-40B4-BE49-F238E27FC236}">
                <a16:creationId xmlns:a16="http://schemas.microsoft.com/office/drawing/2014/main" id="{C07511E6-2615-4ED0-AF21-CCDF584681A7}"/>
              </a:ext>
            </a:extLst>
          </p:cNvPr>
          <p:cNvPicPr>
            <a:picLocks noChangeAspect="1"/>
          </p:cNvPicPr>
          <p:nvPr/>
        </p:nvPicPr>
        <p:blipFill>
          <a:blip r:embed="rId2"/>
          <a:stretch>
            <a:fillRect/>
          </a:stretch>
        </p:blipFill>
        <p:spPr>
          <a:xfrm>
            <a:off x="7629753" y="804469"/>
            <a:ext cx="1339020" cy="1277738"/>
          </a:xfrm>
          <a:prstGeom prst="rect">
            <a:avLst/>
          </a:prstGeom>
        </p:spPr>
      </p:pic>
      <p:sp>
        <p:nvSpPr>
          <p:cNvPr id="2" name="Rectangle : coins arrondis 1">
            <a:extLst>
              <a:ext uri="{FF2B5EF4-FFF2-40B4-BE49-F238E27FC236}">
                <a16:creationId xmlns:a16="http://schemas.microsoft.com/office/drawing/2014/main" id="{A9DF29A7-D4AE-4DA3-94E6-EDA6E227A82F}"/>
              </a:ext>
            </a:extLst>
          </p:cNvPr>
          <p:cNvSpPr/>
          <p:nvPr/>
        </p:nvSpPr>
        <p:spPr>
          <a:xfrm>
            <a:off x="1785557" y="2486069"/>
            <a:ext cx="6813436" cy="1997818"/>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502630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a:extLst>
              <a:ext uri="{FF2B5EF4-FFF2-40B4-BE49-F238E27FC236}">
                <a16:creationId xmlns:a16="http://schemas.microsoft.com/office/drawing/2014/main" id="{C6AE2F5C-585A-4FA8-B471-ECFA5B7A03BA}"/>
              </a:ext>
            </a:extLst>
          </p:cNvPr>
          <p:cNvSpPr>
            <a:spLocks noGrp="1"/>
          </p:cNvSpPr>
          <p:nvPr>
            <p:ph type="body" sz="quarter" idx="22"/>
          </p:nvPr>
        </p:nvSpPr>
        <p:spPr>
          <a:xfrm>
            <a:off x="392761" y="830160"/>
            <a:ext cx="6873993" cy="1997819"/>
          </a:xfrm>
        </p:spPr>
        <p:txBody>
          <a:bodyPr vert="horz" anchor="t"/>
          <a:lstStyle/>
          <a:p>
            <a:pPr>
              <a:buNone/>
            </a:pPr>
            <a:r>
              <a:rPr lang="fr-FR" sz="1600" u="sng" cap="none"/>
              <a:t>Eléments Obligatoires</a:t>
            </a:r>
          </a:p>
          <a:p>
            <a:r>
              <a:rPr lang="fr-FR" sz="900" cap="none"/>
              <a:t>Nom</a:t>
            </a:r>
          </a:p>
          <a:p>
            <a:r>
              <a:rPr lang="fr-FR" sz="900" cap="none"/>
              <a:t>Prénom</a:t>
            </a:r>
          </a:p>
          <a:p>
            <a:r>
              <a:rPr lang="fr-FR" sz="900" cap="none"/>
              <a:t>Nom et numéro de contrat</a:t>
            </a:r>
          </a:p>
          <a:p>
            <a:r>
              <a:rPr lang="fr-FR" sz="900" cap="none"/>
              <a:t>Option fiscale (IR ou PFL)</a:t>
            </a:r>
          </a:p>
          <a:p>
            <a:r>
              <a:rPr lang="fr-FR" sz="900" cap="none"/>
              <a:t>Et/ou demande d’exonération du PFNL (si des versements ont été effectués à partir du 27/09/2017) à défaut il n’y aura pas d’exonération</a:t>
            </a:r>
          </a:p>
          <a:p>
            <a:r>
              <a:rPr lang="fr-FR" sz="900" cap="none"/>
              <a:t>Compte bancaire à créditer ( + joindre RIB)</a:t>
            </a:r>
            <a:endParaRPr lang="fr-FR" sz="900" cap="none">
              <a:cs typeface="Calibri"/>
            </a:endParaRPr>
          </a:p>
          <a:p>
            <a:r>
              <a:rPr lang="fr-FR" sz="900" cap="none"/>
              <a:t>Date </a:t>
            </a:r>
          </a:p>
          <a:p>
            <a:r>
              <a:rPr lang="fr-FR" sz="900" cap="none"/>
              <a:t>Signature</a:t>
            </a:r>
          </a:p>
          <a:p>
            <a:endParaRPr lang="fr-FR" cap="none"/>
          </a:p>
        </p:txBody>
      </p:sp>
      <p:sp>
        <p:nvSpPr>
          <p:cNvPr id="12" name="Espace réservé du texte 11">
            <a:extLst>
              <a:ext uri="{FF2B5EF4-FFF2-40B4-BE49-F238E27FC236}">
                <a16:creationId xmlns:a16="http://schemas.microsoft.com/office/drawing/2014/main" id="{63E245B9-2D63-4225-8147-45B987BD07AE}"/>
              </a:ext>
            </a:extLst>
          </p:cNvPr>
          <p:cNvSpPr>
            <a:spLocks noGrp="1"/>
          </p:cNvSpPr>
          <p:nvPr>
            <p:ph type="body" sz="quarter" idx="23"/>
          </p:nvPr>
        </p:nvSpPr>
        <p:spPr>
          <a:xfrm>
            <a:off x="1853276" y="2233320"/>
            <a:ext cx="8326438" cy="2042144"/>
          </a:xfrm>
        </p:spPr>
        <p:txBody>
          <a:bodyPr vert="horz" anchor="t"/>
          <a:lstStyle/>
          <a:p>
            <a:r>
              <a:rPr lang="fr-FR" sz="1600" i="1" u="sng" cap="none" dirty="0"/>
              <a:t>Exemple :</a:t>
            </a:r>
          </a:p>
          <a:p>
            <a:endParaRPr lang="fr-FR" sz="700" i="1" cap="none" dirty="0"/>
          </a:p>
          <a:p>
            <a:r>
              <a:rPr lang="fr-FR" sz="700" i="1" cap="none" dirty="0"/>
              <a:t>Je soussigné(e), </a:t>
            </a:r>
            <a:r>
              <a:rPr lang="fr-FR" sz="700" i="1" cap="none" dirty="0">
                <a:solidFill>
                  <a:srgbClr val="00B050"/>
                </a:solidFill>
              </a:rPr>
              <a:t>[nom et prénom], </a:t>
            </a:r>
            <a:r>
              <a:rPr lang="fr-FR" sz="700" i="1" cap="none" dirty="0"/>
              <a:t>souhaite effectuer un rachat total sur mon contrat </a:t>
            </a:r>
            <a:r>
              <a:rPr lang="fr-FR" sz="700" i="1" cap="none" dirty="0">
                <a:solidFill>
                  <a:srgbClr val="00B050"/>
                </a:solidFill>
              </a:rPr>
              <a:t>[nom du contrat] </a:t>
            </a:r>
            <a:r>
              <a:rPr lang="fr-FR" sz="700" i="1" cap="none" dirty="0"/>
              <a:t>n° </a:t>
            </a:r>
            <a:r>
              <a:rPr lang="fr-FR" sz="700" i="1" cap="none" dirty="0">
                <a:solidFill>
                  <a:srgbClr val="00B050"/>
                </a:solidFill>
              </a:rPr>
              <a:t>[numéro de contrat].</a:t>
            </a:r>
            <a:endParaRPr lang="fr-FR" sz="700" cap="none" dirty="0"/>
          </a:p>
          <a:p>
            <a:r>
              <a:rPr lang="fr-FR" sz="700" i="1" cap="none" dirty="0"/>
              <a:t>Je choisis l’option fiscale </a:t>
            </a:r>
            <a:r>
              <a:rPr lang="fr-FR" sz="700" i="1" cap="none" dirty="0">
                <a:solidFill>
                  <a:srgbClr val="00B050"/>
                </a:solidFill>
              </a:rPr>
              <a:t>[option fiscale retenue]</a:t>
            </a:r>
            <a:endParaRPr lang="fr-FR" sz="700" i="1" cap="none" dirty="0">
              <a:solidFill>
                <a:srgbClr val="00B050"/>
              </a:solidFill>
              <a:cs typeface="Calibri"/>
            </a:endParaRPr>
          </a:p>
          <a:p>
            <a:r>
              <a:rPr lang="fr-FR" sz="700" i="1" cap="none" dirty="0"/>
              <a:t>Le montant racheté sera versé sur mon compte bancaire</a:t>
            </a:r>
            <a:r>
              <a:rPr lang="fr-FR" sz="700" i="1" cap="none" dirty="0">
                <a:solidFill>
                  <a:srgbClr val="00B050"/>
                </a:solidFill>
              </a:rPr>
              <a:t> [nom et n° de compte] </a:t>
            </a:r>
            <a:r>
              <a:rPr lang="fr-FR" sz="700" i="1" cap="none" dirty="0"/>
              <a:t>dont je joins le RIB</a:t>
            </a:r>
            <a:endParaRPr lang="fr-FR" sz="700" i="1" cap="none" dirty="0">
              <a:cs typeface="Calibri"/>
            </a:endParaRPr>
          </a:p>
          <a:p>
            <a:endParaRPr lang="fr-FR" sz="700" cap="none" dirty="0"/>
          </a:p>
          <a:p>
            <a:r>
              <a:rPr lang="fr-FR" sz="700" i="1" cap="none" dirty="0"/>
              <a:t>Le </a:t>
            </a:r>
            <a:r>
              <a:rPr lang="fr-FR" sz="700" i="1" cap="none" dirty="0">
                <a:solidFill>
                  <a:srgbClr val="00B050"/>
                </a:solidFill>
              </a:rPr>
              <a:t>[date] </a:t>
            </a:r>
            <a:endParaRPr lang="fr-FR" sz="700" cap="none" dirty="0">
              <a:solidFill>
                <a:srgbClr val="00B050"/>
              </a:solidFill>
            </a:endParaRPr>
          </a:p>
          <a:p>
            <a:r>
              <a:rPr lang="fr-FR" sz="700" i="1" cap="none" dirty="0">
                <a:solidFill>
                  <a:srgbClr val="00B050"/>
                </a:solidFill>
              </a:rPr>
              <a:t>[signature]</a:t>
            </a:r>
            <a:endParaRPr lang="fr-FR" sz="700" cap="none" dirty="0">
              <a:solidFill>
                <a:srgbClr val="00B050"/>
              </a:solidFill>
            </a:endParaRPr>
          </a:p>
          <a:p>
            <a:endParaRPr lang="fr-FR" u="sng" cap="none" dirty="0"/>
          </a:p>
        </p:txBody>
      </p:sp>
      <p:sp>
        <p:nvSpPr>
          <p:cNvPr id="10" name="Titre 9">
            <a:extLst>
              <a:ext uri="{FF2B5EF4-FFF2-40B4-BE49-F238E27FC236}">
                <a16:creationId xmlns:a16="http://schemas.microsoft.com/office/drawing/2014/main" id="{2C7D2F05-7E12-4833-9F25-786076ABDA35}"/>
              </a:ext>
            </a:extLst>
          </p:cNvPr>
          <p:cNvSpPr>
            <a:spLocks noGrp="1"/>
          </p:cNvSpPr>
          <p:nvPr>
            <p:ph type="title"/>
          </p:nvPr>
        </p:nvSpPr>
        <p:spPr/>
        <p:txBody>
          <a:bodyPr/>
          <a:lstStyle/>
          <a:p>
            <a:r>
              <a:rPr lang="fr-FR"/>
              <a:t>Rachat total </a:t>
            </a:r>
          </a:p>
        </p:txBody>
      </p:sp>
      <p:pic>
        <p:nvPicPr>
          <p:cNvPr id="17" name="Image 16">
            <a:extLst>
              <a:ext uri="{FF2B5EF4-FFF2-40B4-BE49-F238E27FC236}">
                <a16:creationId xmlns:a16="http://schemas.microsoft.com/office/drawing/2014/main" id="{C07511E6-2615-4ED0-AF21-CCDF584681A7}"/>
              </a:ext>
            </a:extLst>
          </p:cNvPr>
          <p:cNvPicPr>
            <a:picLocks noChangeAspect="1"/>
          </p:cNvPicPr>
          <p:nvPr/>
        </p:nvPicPr>
        <p:blipFill>
          <a:blip r:embed="rId2"/>
          <a:stretch>
            <a:fillRect/>
          </a:stretch>
        </p:blipFill>
        <p:spPr>
          <a:xfrm>
            <a:off x="7629753" y="804469"/>
            <a:ext cx="1339020" cy="1277738"/>
          </a:xfrm>
          <a:prstGeom prst="rect">
            <a:avLst/>
          </a:prstGeom>
        </p:spPr>
      </p:pic>
      <p:sp>
        <p:nvSpPr>
          <p:cNvPr id="2" name="Rectangle : coins arrondis 1">
            <a:extLst>
              <a:ext uri="{FF2B5EF4-FFF2-40B4-BE49-F238E27FC236}">
                <a16:creationId xmlns:a16="http://schemas.microsoft.com/office/drawing/2014/main" id="{A9DF29A7-D4AE-4DA3-94E6-EDA6E227A82F}"/>
              </a:ext>
            </a:extLst>
          </p:cNvPr>
          <p:cNvSpPr/>
          <p:nvPr/>
        </p:nvSpPr>
        <p:spPr>
          <a:xfrm>
            <a:off x="1713996" y="2255483"/>
            <a:ext cx="6813436" cy="1997818"/>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7090621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a:extLst>
              <a:ext uri="{FF2B5EF4-FFF2-40B4-BE49-F238E27FC236}">
                <a16:creationId xmlns:a16="http://schemas.microsoft.com/office/drawing/2014/main" id="{C6AE2F5C-585A-4FA8-B471-ECFA5B7A03BA}"/>
              </a:ext>
            </a:extLst>
          </p:cNvPr>
          <p:cNvSpPr>
            <a:spLocks noGrp="1"/>
          </p:cNvSpPr>
          <p:nvPr>
            <p:ph type="body" sz="quarter" idx="22"/>
          </p:nvPr>
        </p:nvSpPr>
        <p:spPr>
          <a:xfrm>
            <a:off x="392761" y="830160"/>
            <a:ext cx="6873993" cy="1997819"/>
          </a:xfrm>
        </p:spPr>
        <p:txBody>
          <a:bodyPr vert="horz" anchor="t"/>
          <a:lstStyle/>
          <a:p>
            <a:pPr>
              <a:buNone/>
            </a:pPr>
            <a:r>
              <a:rPr lang="fr-FR" sz="1600" u="sng" cap="none"/>
              <a:t>Eléments Obligatoires</a:t>
            </a:r>
          </a:p>
          <a:p>
            <a:r>
              <a:rPr lang="fr-FR" sz="900" cap="none"/>
              <a:t>Nom</a:t>
            </a:r>
          </a:p>
          <a:p>
            <a:r>
              <a:rPr lang="fr-FR" sz="900" cap="none"/>
              <a:t>Prénom</a:t>
            </a:r>
          </a:p>
          <a:p>
            <a:r>
              <a:rPr lang="fr-FR" sz="900" cap="none"/>
              <a:t>Nom du contrat</a:t>
            </a:r>
          </a:p>
          <a:p>
            <a:r>
              <a:rPr lang="fr-FR" sz="900" cap="none"/>
              <a:t>Numéro de contrat</a:t>
            </a:r>
          </a:p>
          <a:p>
            <a:r>
              <a:rPr lang="fr-FR" sz="900" cap="none"/>
              <a:t>Mention « conformément à la demande jointe » )+ joindre le document contractuel dans le mail en PJ)</a:t>
            </a:r>
          </a:p>
          <a:p>
            <a:r>
              <a:rPr lang="fr-FR" sz="900" cap="none"/>
              <a:t>Date </a:t>
            </a:r>
          </a:p>
          <a:p>
            <a:r>
              <a:rPr lang="fr-FR" sz="900" cap="none"/>
              <a:t>Signature</a:t>
            </a:r>
          </a:p>
        </p:txBody>
      </p:sp>
      <p:sp>
        <p:nvSpPr>
          <p:cNvPr id="12" name="Espace réservé du texte 11">
            <a:extLst>
              <a:ext uri="{FF2B5EF4-FFF2-40B4-BE49-F238E27FC236}">
                <a16:creationId xmlns:a16="http://schemas.microsoft.com/office/drawing/2014/main" id="{63E245B9-2D63-4225-8147-45B987BD07AE}"/>
              </a:ext>
            </a:extLst>
          </p:cNvPr>
          <p:cNvSpPr>
            <a:spLocks noGrp="1"/>
          </p:cNvSpPr>
          <p:nvPr>
            <p:ph type="body" sz="quarter" idx="23"/>
          </p:nvPr>
        </p:nvSpPr>
        <p:spPr>
          <a:xfrm>
            <a:off x="1924837" y="2805816"/>
            <a:ext cx="8326438" cy="1442381"/>
          </a:xfrm>
        </p:spPr>
        <p:txBody>
          <a:bodyPr vert="horz" anchor="t"/>
          <a:lstStyle/>
          <a:p>
            <a:r>
              <a:rPr lang="fr-FR" sz="1600" i="1" u="sng" cap="none"/>
              <a:t>Exemple :</a:t>
            </a:r>
          </a:p>
          <a:p>
            <a:endParaRPr lang="fr-FR" sz="800" i="1" u="sng" cap="none"/>
          </a:p>
          <a:p>
            <a:r>
              <a:rPr lang="fr-FR" sz="800" cap="none"/>
              <a:t>Je soussigné, </a:t>
            </a:r>
            <a:r>
              <a:rPr lang="fr-FR" sz="800" i="1" cap="none">
                <a:solidFill>
                  <a:srgbClr val="00B050"/>
                </a:solidFill>
              </a:rPr>
              <a:t>[nom et prénom]</a:t>
            </a:r>
            <a:r>
              <a:rPr lang="fr-FR" sz="800" cap="none">
                <a:solidFill>
                  <a:srgbClr val="00B050"/>
                </a:solidFill>
              </a:rPr>
              <a:t>, </a:t>
            </a:r>
            <a:r>
              <a:rPr lang="fr-FR" sz="800" cap="none"/>
              <a:t>souhaite effectuer l’opération sur mon contrat </a:t>
            </a:r>
            <a:r>
              <a:rPr lang="fr-FR" sz="800" i="1" cap="none">
                <a:solidFill>
                  <a:srgbClr val="00B050"/>
                </a:solidFill>
              </a:rPr>
              <a:t>[nom du contrat]</a:t>
            </a:r>
            <a:r>
              <a:rPr lang="fr-FR" sz="800" cap="none">
                <a:solidFill>
                  <a:srgbClr val="00B050"/>
                </a:solidFill>
              </a:rPr>
              <a:t> </a:t>
            </a:r>
            <a:r>
              <a:rPr lang="fr-FR" sz="800" cap="none"/>
              <a:t>n° </a:t>
            </a:r>
            <a:r>
              <a:rPr lang="fr-FR" sz="800" i="1" cap="none">
                <a:solidFill>
                  <a:srgbClr val="00B050"/>
                </a:solidFill>
              </a:rPr>
              <a:t>[numéro de contrat]</a:t>
            </a:r>
            <a:r>
              <a:rPr lang="fr-FR" sz="800" cap="none">
                <a:solidFill>
                  <a:srgbClr val="00B050"/>
                </a:solidFill>
              </a:rPr>
              <a:t>, </a:t>
            </a:r>
            <a:r>
              <a:rPr lang="fr-FR" sz="800" cap="none"/>
              <a:t>conformément à la demande jointe.</a:t>
            </a:r>
          </a:p>
          <a:p>
            <a:r>
              <a:rPr lang="fr-FR" sz="800" cap="none"/>
              <a:t> </a:t>
            </a:r>
          </a:p>
          <a:p>
            <a:r>
              <a:rPr lang="fr-FR" sz="800" cap="none"/>
              <a:t>Le </a:t>
            </a:r>
            <a:r>
              <a:rPr lang="fr-FR" sz="800" i="1" cap="none">
                <a:solidFill>
                  <a:srgbClr val="00B050"/>
                </a:solidFill>
              </a:rPr>
              <a:t>[date]</a:t>
            </a:r>
            <a:endParaRPr lang="fr-FR" sz="800" cap="none">
              <a:solidFill>
                <a:srgbClr val="00B050"/>
              </a:solidFill>
            </a:endParaRPr>
          </a:p>
          <a:p>
            <a:r>
              <a:rPr lang="fr-FR" sz="800" i="1" cap="none"/>
              <a:t> </a:t>
            </a:r>
            <a:endParaRPr lang="fr-FR" sz="800" cap="none"/>
          </a:p>
          <a:p>
            <a:r>
              <a:rPr lang="fr-FR" sz="800" i="1" cap="none">
                <a:solidFill>
                  <a:srgbClr val="00B050"/>
                </a:solidFill>
              </a:rPr>
              <a:t>[Signature]</a:t>
            </a:r>
            <a:r>
              <a:rPr lang="fr-FR" sz="800" cap="none">
                <a:solidFill>
                  <a:srgbClr val="00B050"/>
                </a:solidFill>
              </a:rPr>
              <a:t> </a:t>
            </a:r>
          </a:p>
          <a:p>
            <a:endParaRPr lang="fr-FR" sz="1600" i="1" u="sng" cap="none"/>
          </a:p>
          <a:p>
            <a:endParaRPr lang="fr-FR" u="sng" cap="none"/>
          </a:p>
        </p:txBody>
      </p:sp>
      <p:sp>
        <p:nvSpPr>
          <p:cNvPr id="10" name="Titre 9">
            <a:extLst>
              <a:ext uri="{FF2B5EF4-FFF2-40B4-BE49-F238E27FC236}">
                <a16:creationId xmlns:a16="http://schemas.microsoft.com/office/drawing/2014/main" id="{2C7D2F05-7E12-4833-9F25-786076ABDA35}"/>
              </a:ext>
            </a:extLst>
          </p:cNvPr>
          <p:cNvSpPr>
            <a:spLocks noGrp="1"/>
          </p:cNvSpPr>
          <p:nvPr>
            <p:ph type="title"/>
          </p:nvPr>
        </p:nvSpPr>
        <p:spPr/>
        <p:txBody>
          <a:bodyPr/>
          <a:lstStyle/>
          <a:p>
            <a:r>
              <a:rPr lang="fr-FR"/>
              <a:t>Confirmation opération</a:t>
            </a:r>
          </a:p>
        </p:txBody>
      </p:sp>
      <p:pic>
        <p:nvPicPr>
          <p:cNvPr id="17" name="Image 16">
            <a:extLst>
              <a:ext uri="{FF2B5EF4-FFF2-40B4-BE49-F238E27FC236}">
                <a16:creationId xmlns:a16="http://schemas.microsoft.com/office/drawing/2014/main" id="{C07511E6-2615-4ED0-AF21-CCDF584681A7}"/>
              </a:ext>
            </a:extLst>
          </p:cNvPr>
          <p:cNvPicPr>
            <a:picLocks noChangeAspect="1"/>
          </p:cNvPicPr>
          <p:nvPr/>
        </p:nvPicPr>
        <p:blipFill>
          <a:blip r:embed="rId2"/>
          <a:stretch>
            <a:fillRect/>
          </a:stretch>
        </p:blipFill>
        <p:spPr>
          <a:xfrm>
            <a:off x="7629753" y="804469"/>
            <a:ext cx="1339020" cy="1277738"/>
          </a:xfrm>
          <a:prstGeom prst="rect">
            <a:avLst/>
          </a:prstGeom>
        </p:spPr>
      </p:pic>
      <p:sp>
        <p:nvSpPr>
          <p:cNvPr id="2" name="Rectangle : coins arrondis 1">
            <a:extLst>
              <a:ext uri="{FF2B5EF4-FFF2-40B4-BE49-F238E27FC236}">
                <a16:creationId xmlns:a16="http://schemas.microsoft.com/office/drawing/2014/main" id="{A9DF29A7-D4AE-4DA3-94E6-EDA6E227A82F}"/>
              </a:ext>
            </a:extLst>
          </p:cNvPr>
          <p:cNvSpPr/>
          <p:nvPr/>
        </p:nvSpPr>
        <p:spPr>
          <a:xfrm>
            <a:off x="1785556" y="2827979"/>
            <a:ext cx="6873993" cy="1321457"/>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84176606"/>
      </p:ext>
    </p:extLst>
  </p:cSld>
  <p:clrMapOvr>
    <a:masterClrMapping/>
  </p:clrMapOvr>
  <p:timing>
    <p:tnLst>
      <p:par>
        <p:cTn id="1" dur="indefinite" restart="never" nodeType="tmRoot"/>
      </p:par>
    </p:tnLst>
  </p:timing>
</p:sld>
</file>

<file path=ppt/theme/theme1.xml><?xml version="1.0" encoding="utf-8"?>
<a:theme xmlns:a="http://schemas.openxmlformats.org/drawingml/2006/main" name="A1_COUVERTURE_photo">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B13_RUBRIQUE_Timelin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C-Sommair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D_Pag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D_Pag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BPA-communaute.potx" id="{AED28C84-2CD8-486A-83DC-C1EF672571EC}" vid="{CFA8B8B3-665C-4C98-8BF3-BB854104EF3D}"/>
    </a:ext>
  </a:extLst>
</a:theme>
</file>

<file path=ppt/theme/theme7.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660195a1-88c8-49e9-b0dd-5f4fa6ee627e" xsi:nil="true"/>
    <SharedWithUsers xmlns="e54195f5-fde8-41c5-a0ce-bb1925b185a9">
      <UserInfo>
        <DisplayName/>
        <AccountId xsi:nil="true"/>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1507970ABB7AC4E8DEF033CEEB3F2D2" ma:contentTypeVersion="10" ma:contentTypeDescription="Crée un document." ma:contentTypeScope="" ma:versionID="bacef041159f7506dea2332a14ce280e">
  <xsd:schema xmlns:xsd="http://www.w3.org/2001/XMLSchema" xmlns:xs="http://www.w3.org/2001/XMLSchema" xmlns:p="http://schemas.microsoft.com/office/2006/metadata/properties" xmlns:ns2="e54195f5-fde8-41c5-a0ce-bb1925b185a9" xmlns:ns3="660195a1-88c8-49e9-b0dd-5f4fa6ee627e" targetNamespace="http://schemas.microsoft.com/office/2006/metadata/properties" ma:root="true" ma:fieldsID="5c4f9b647bd087e3d6a0d9bbd18ee9b0" ns2:_="" ns3:_="">
    <xsd:import namespace="e54195f5-fde8-41c5-a0ce-bb1925b185a9"/>
    <xsd:import namespace="660195a1-88c8-49e9-b0dd-5f4fa6ee627e"/>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4195f5-fde8-41c5-a0ce-bb1925b185a9" elementFormDefault="qualified">
    <xsd:import namespace="http://schemas.microsoft.com/office/2006/documentManagement/types"/>
    <xsd:import namespace="http://schemas.microsoft.com/office/infopath/2007/PartnerControls"/>
    <xsd:element name="SharedWithUsers" ma:index="8" nillable="true" ma:displayName="Partagé avec"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60195a1-88c8-49e9-b0dd-5f4fa6ee627e"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_Flow_SignoffStatus" ma:index="16" nillable="true" ma:displayName="État de validation" ma:internalName="_x00c9_tat_x0020_de_x0020_validat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22C87F7-9828-4B6C-813B-1796CF830DBF}">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e54195f5-fde8-41c5-a0ce-bb1925b185a9"/>
    <ds:schemaRef ds:uri="http://purl.org/dc/elements/1.1/"/>
    <ds:schemaRef ds:uri="http://schemas.microsoft.com/office/2006/metadata/properties"/>
    <ds:schemaRef ds:uri="660195a1-88c8-49e9-b0dd-5f4fa6ee627e"/>
    <ds:schemaRef ds:uri="http://www.w3.org/XML/1998/namespace"/>
    <ds:schemaRef ds:uri="http://purl.org/dc/dcmitype/"/>
  </ds:schemaRefs>
</ds:datastoreItem>
</file>

<file path=customXml/itemProps2.xml><?xml version="1.0" encoding="utf-8"?>
<ds:datastoreItem xmlns:ds="http://schemas.openxmlformats.org/officeDocument/2006/customXml" ds:itemID="{12EA7982-5FEC-4E43-BB27-9027F5167DAA}">
  <ds:schemaRefs>
    <ds:schemaRef ds:uri="660195a1-88c8-49e9-b0dd-5f4fa6ee627e"/>
    <ds:schemaRef ds:uri="e54195f5-fde8-41c5-a0ce-bb1925b185a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A3E2B74-0A33-40E9-8DA0-0690F77A3EC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ECUVIE_ppt2018.thmx</Template>
  <TotalTime>809</TotalTime>
  <Words>2330</Words>
  <Application>Microsoft Office PowerPoint</Application>
  <PresentationFormat>Affichage à l'écran (16:9)</PresentationFormat>
  <Paragraphs>429</Paragraphs>
  <Slides>30</Slides>
  <Notes>1</Notes>
  <HiddenSlides>0</HiddenSlides>
  <MMClips>0</MMClips>
  <ScaleCrop>false</ScaleCrop>
  <HeadingPairs>
    <vt:vector size="8" baseType="variant">
      <vt:variant>
        <vt:lpstr>Polices utilisées</vt:lpstr>
      </vt:variant>
      <vt:variant>
        <vt:i4>13</vt:i4>
      </vt:variant>
      <vt:variant>
        <vt:lpstr>Thème</vt:lpstr>
      </vt:variant>
      <vt:variant>
        <vt:i4>6</vt:i4>
      </vt:variant>
      <vt:variant>
        <vt:lpstr>Serveurs OLE incorporés</vt:lpstr>
      </vt:variant>
      <vt:variant>
        <vt:i4>1</vt:i4>
      </vt:variant>
      <vt:variant>
        <vt:lpstr>Titres des diapositives</vt:lpstr>
      </vt:variant>
      <vt:variant>
        <vt:i4>30</vt:i4>
      </vt:variant>
    </vt:vector>
  </HeadingPairs>
  <TitlesOfParts>
    <vt:vector size="50" baseType="lpstr">
      <vt:lpstr>Arial</vt:lpstr>
      <vt:lpstr>Arial Narrow</vt:lpstr>
      <vt:lpstr>Cabin Condensed</vt:lpstr>
      <vt:lpstr>Calibri</vt:lpstr>
      <vt:lpstr>Cambria Math</vt:lpstr>
      <vt:lpstr>Courier New</vt:lpstr>
      <vt:lpstr>Lucida Grande</vt:lpstr>
      <vt:lpstr>Montserrat ExtraBold</vt:lpstr>
      <vt:lpstr>Montserrat SemiBold</vt:lpstr>
      <vt:lpstr>Symbol</vt:lpstr>
      <vt:lpstr>Times New Roman</vt:lpstr>
      <vt:lpstr>Verdana</vt:lpstr>
      <vt:lpstr>Wingdings</vt:lpstr>
      <vt:lpstr>A1_COUVERTURE_photo</vt:lpstr>
      <vt:lpstr>B13_RUBRIQUE_Timeline</vt:lpstr>
      <vt:lpstr>C-Sommaire</vt:lpstr>
      <vt:lpstr>D_Page</vt:lpstr>
      <vt:lpstr>D_Page</vt:lpstr>
      <vt:lpstr>Conception personnalisée</vt:lpstr>
      <vt:lpstr>Présentation</vt:lpstr>
      <vt:lpstr>Vente à distance  assurance vie et prévoyance</vt:lpstr>
      <vt:lpstr>Présentation PowerPoint</vt:lpstr>
      <vt:lpstr>le self care</vt:lpstr>
      <vt:lpstr>Le self care</vt:lpstr>
      <vt:lpstr>Le processus de Vente à distance (VAD)</vt:lpstr>
      <vt:lpstr>Parcours LEA par téléphone avant la réalisation de l’acte de gestion </vt:lpstr>
      <vt:lpstr>Processus adhésion, versement et arbitrage (1/2)</vt:lpstr>
      <vt:lpstr>Processus adhésion, versement et arbitrage (2/2)</vt:lpstr>
      <vt:lpstr>Processus rachat (1/2)</vt:lpstr>
      <vt:lpstr>Processus rachat (2/2) </vt:lpstr>
      <vt:lpstr>les frais d’arbitrage    Cliquez ici    </vt:lpstr>
      <vt:lpstr>la valorisation des opérations    Cliquez ici </vt:lpstr>
      <vt:lpstr>Valorisation des opérations</vt:lpstr>
      <vt:lpstr>la transmission des dossiers aux assureurs</vt:lpstr>
      <vt:lpstr>La transmission des dossiers assureurs 1/2 </vt:lpstr>
      <vt:lpstr>La transmission des dossiers assureurs 2/2 </vt:lpstr>
      <vt:lpstr>L’ANNULATION A J</vt:lpstr>
      <vt:lpstr>Annulation à J</vt:lpstr>
      <vt:lpstr>Annulation à J</vt:lpstr>
      <vt:lpstr>La renonciation</vt:lpstr>
      <vt:lpstr>La transmission des renonciations</vt:lpstr>
      <vt:lpstr>La transmission des renonciations</vt:lpstr>
      <vt:lpstr>Les Modèles types de demande d'opération</vt:lpstr>
      <vt:lpstr>Adhésion</vt:lpstr>
      <vt:lpstr>Renonciation</vt:lpstr>
      <vt:lpstr>Versement complémentaire</vt:lpstr>
      <vt:lpstr>Arbitrage</vt:lpstr>
      <vt:lpstr>Rachat partiel </vt:lpstr>
      <vt:lpstr>Rachat total </vt:lpstr>
      <vt:lpstr>Confirmation opération</vt:lpstr>
    </vt:vector>
  </TitlesOfParts>
  <Company>Cultivescence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Samuel</dc:creator>
  <cp:lastModifiedBy>LOSSER Fabien [CEGEE]</cp:lastModifiedBy>
  <cp:revision>58</cp:revision>
  <dcterms:created xsi:type="dcterms:W3CDTF">2018-06-29T07:42:19Z</dcterms:created>
  <dcterms:modified xsi:type="dcterms:W3CDTF">2020-04-14T16:52:41Z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0x010100C1507970ABB7AC4E8DEF033CEEB3F2D2</vt:lpwstr>
  </property>
  <property fmtid="{D5CDD505-2E9C-101B-9397-08002B2CF9AE}" pid="3" name="MSIP_Label_48a19f0c-bea1-442e-a475-ed109d9ec508_Enabled">
    <vt:lpwstr>True</vt:lpwstr>
  </property>
  <property fmtid="{D5CDD505-2E9C-101B-9397-08002B2CF9AE}" pid="4" name="MSIP_Label_48a19f0c-bea1-442e-a475-ed109d9ec508_SiteId">
    <vt:lpwstr>d5bb6d35-8a82-4329-b49a-5030bd6497ab</vt:lpwstr>
  </property>
  <property fmtid="{D5CDD505-2E9C-101B-9397-08002B2CF9AE}" pid="5" name="MSIP_Label_48a19f0c-bea1-442e-a475-ed109d9ec508_Owner">
    <vt:lpwstr>Odile.HAROUYTOUN@bpce.fr</vt:lpwstr>
  </property>
  <property fmtid="{D5CDD505-2E9C-101B-9397-08002B2CF9AE}" pid="6" name="MSIP_Label_48a19f0c-bea1-442e-a475-ed109d9ec508_SetDate">
    <vt:lpwstr>2020-03-25T17:29:46.3139457Z</vt:lpwstr>
  </property>
  <property fmtid="{D5CDD505-2E9C-101B-9397-08002B2CF9AE}" pid="7" name="MSIP_Label_48a19f0c-bea1-442e-a475-ed109d9ec508_Name">
    <vt:lpwstr>C2 - Interne BPCE</vt:lpwstr>
  </property>
  <property fmtid="{D5CDD505-2E9C-101B-9397-08002B2CF9AE}" pid="8" name="MSIP_Label_48a19f0c-bea1-442e-a475-ed109d9ec508_Application">
    <vt:lpwstr>Microsoft Azure Information Protection</vt:lpwstr>
  </property>
  <property fmtid="{D5CDD505-2E9C-101B-9397-08002B2CF9AE}" pid="9" name="MSIP_Label_48a19f0c-bea1-442e-a475-ed109d9ec508_Extended_MSFT_Method">
    <vt:lpwstr>Automatic</vt:lpwstr>
  </property>
  <property fmtid="{D5CDD505-2E9C-101B-9397-08002B2CF9AE}" pid="10" name="Sensitivity">
    <vt:lpwstr>C2 - Interne BPCE</vt:lpwstr>
  </property>
</Properties>
</file>