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84" r:id="rId6"/>
    <p:sldMasterId id="2147483696" r:id="rId7"/>
  </p:sldMasterIdLst>
  <p:sldIdLst>
    <p:sldId id="268" r:id="rId8"/>
    <p:sldId id="267" r:id="rId9"/>
    <p:sldId id="287" r:id="rId10"/>
    <p:sldId id="288" r:id="rId11"/>
    <p:sldId id="289" r:id="rId12"/>
    <p:sldId id="290" r:id="rId13"/>
    <p:sldId id="291" r:id="rId14"/>
    <p:sldId id="292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6D03"/>
    <a:srgbClr val="1D9DD9"/>
    <a:srgbClr val="FFD817"/>
    <a:srgbClr val="3EAB36"/>
    <a:srgbClr val="E60B15"/>
    <a:srgbClr val="1EA3E2"/>
    <a:srgbClr val="77BF32"/>
    <a:srgbClr val="558C0E"/>
    <a:srgbClr val="F9CAD2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695" autoAdjust="0"/>
    <p:restoredTop sz="96265" autoAdjust="0"/>
  </p:normalViewPr>
  <p:slideViewPr>
    <p:cSldViewPr snapToGrid="0">
      <p:cViewPr varScale="1">
        <p:scale>
          <a:sx n="106" d="100"/>
          <a:sy n="106" d="100"/>
        </p:scale>
        <p:origin x="12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emf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5997504" y="2503700"/>
            <a:ext cx="6194496" cy="435430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628150" y="2372883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628150" y="3972822"/>
            <a:ext cx="10036469" cy="443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650979" y="6226964"/>
            <a:ext cx="1479037" cy="184665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67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460431" y="6271291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0"/>
            <a:ext cx="2300308" cy="383692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92000" y="480000"/>
            <a:ext cx="4992000" cy="1030475"/>
          </a:xfrm>
          <a:prstGeom prst="rect">
            <a:avLst/>
          </a:prstGeom>
        </p:spPr>
      </p:pic>
      <p:sp>
        <p:nvSpPr>
          <p:cNvPr id="2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8400257" y="551549"/>
            <a:ext cx="3305007" cy="432048"/>
          </a:xfrm>
          <a:prstGeom prst="rect">
            <a:avLst/>
          </a:prstGeom>
          <a:noFill/>
        </p:spPr>
        <p:txBody>
          <a:bodyPr lIns="0" tIns="0" rIns="0" bIns="0" anchor="ctr" anchorCtr="0">
            <a:normAutofit/>
          </a:bodyPr>
          <a:lstStyle>
            <a:lvl1pPr marL="0" indent="0" algn="r">
              <a:buNone/>
              <a:defRPr sz="1867" b="1" baseline="0">
                <a:solidFill>
                  <a:schemeClr val="accent2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l’entreprise</a:t>
            </a:r>
          </a:p>
        </p:txBody>
      </p:sp>
      <p:sp>
        <p:nvSpPr>
          <p:cNvPr id="24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8400257" y="853897"/>
            <a:ext cx="3305007" cy="432048"/>
          </a:xfrm>
          <a:prstGeom prst="rect">
            <a:avLst/>
          </a:prstGeom>
          <a:noFill/>
        </p:spPr>
        <p:txBody>
          <a:bodyPr lIns="0" tIns="0" rIns="0" bIns="0" anchor="ctr" anchorCtr="0"/>
          <a:lstStyle>
            <a:lvl1pPr marL="0" indent="0" algn="r">
              <a:buNone/>
              <a:defRPr sz="1600" b="0" baseline="0">
                <a:solidFill>
                  <a:schemeClr val="accent2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la direction</a:t>
            </a:r>
          </a:p>
        </p:txBody>
      </p:sp>
    </p:spTree>
    <p:extLst>
      <p:ext uri="{BB962C8B-B14F-4D97-AF65-F5344CB8AC3E}">
        <p14:creationId xmlns:p14="http://schemas.microsoft.com/office/powerpoint/2010/main" val="37972560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6027123" cy="2413923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2" y="6146886"/>
            <a:ext cx="2300308" cy="383692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1253999" y="4960256"/>
            <a:ext cx="1479037" cy="184665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67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1253999" y="2738200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1253999" y="4197086"/>
            <a:ext cx="10036469" cy="443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80000" y="5760000"/>
            <a:ext cx="4416000" cy="911573"/>
          </a:xfrm>
          <a:prstGeom prst="rect">
            <a:avLst/>
          </a:prstGeom>
        </p:spPr>
      </p:pic>
      <p:sp>
        <p:nvSpPr>
          <p:cNvPr id="1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8400257" y="551549"/>
            <a:ext cx="3305007" cy="432048"/>
          </a:xfrm>
          <a:prstGeom prst="rect">
            <a:avLst/>
          </a:prstGeom>
          <a:noFill/>
        </p:spPr>
        <p:txBody>
          <a:bodyPr lIns="0" tIns="0" rIns="0" bIns="0" anchor="ctr" anchorCtr="0">
            <a:normAutofit/>
          </a:bodyPr>
          <a:lstStyle>
            <a:lvl1pPr marL="0" indent="0" algn="r">
              <a:buNone/>
              <a:defRPr sz="1867" b="1" baseline="0">
                <a:solidFill>
                  <a:schemeClr val="accent2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l’entreprise</a:t>
            </a:r>
          </a:p>
        </p:txBody>
      </p:sp>
      <p:sp>
        <p:nvSpPr>
          <p:cNvPr id="2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8400257" y="853897"/>
            <a:ext cx="3305007" cy="432048"/>
          </a:xfrm>
          <a:prstGeom prst="rect">
            <a:avLst/>
          </a:prstGeom>
          <a:noFill/>
        </p:spPr>
        <p:txBody>
          <a:bodyPr lIns="0" tIns="0" rIns="0" bIns="0" anchor="ctr" anchorCtr="0"/>
          <a:lstStyle>
            <a:lvl1pPr marL="0" indent="0" algn="r">
              <a:buNone/>
              <a:defRPr sz="1600" b="0" baseline="0">
                <a:solidFill>
                  <a:schemeClr val="accent2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la direction</a:t>
            </a:r>
          </a:p>
        </p:txBody>
      </p:sp>
    </p:spTree>
    <p:extLst>
      <p:ext uri="{BB962C8B-B14F-4D97-AF65-F5344CB8AC3E}">
        <p14:creationId xmlns:p14="http://schemas.microsoft.com/office/powerpoint/2010/main" val="30748068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1" y="68627"/>
            <a:ext cx="2185148" cy="1700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1" y="1"/>
            <a:ext cx="5979961" cy="2413924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400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400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666361" y="822101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666361" y="1756108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666361" y="2690114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666361" y="3624121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666361" y="4558128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666361" y="5492133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719403" y="822006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403" y="175601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02</a:t>
            </a:r>
            <a:endParaRPr lang="fr-FR" dirty="0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3" y="2690019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03</a:t>
            </a:r>
            <a:endParaRPr lang="fr-FR" dirty="0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719403" y="3624026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3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04</a:t>
            </a:r>
            <a:endParaRPr lang="fr-FR" dirty="0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719403" y="455803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05</a:t>
            </a:r>
            <a:endParaRPr lang="fr-FR" dirty="0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719403" y="5492038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6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70782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1" y="-1"/>
            <a:ext cx="5979961" cy="2413925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400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400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007435" y="3320064"/>
            <a:ext cx="1868451" cy="111370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9600" b="1" i="0" u="none" strike="noStrike" cap="none" baseline="0" dirty="0">
                <a:solidFill>
                  <a:schemeClr val="accent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3132874" y="3332990"/>
            <a:ext cx="8627757" cy="144278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lang="fr-FR" sz="4267" b="1" i="0" u="none" strike="noStrike" cap="none" baseline="0" dirty="0">
                <a:solidFill>
                  <a:schemeClr val="tx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TITRE</a:t>
            </a:r>
          </a:p>
          <a:p>
            <a:pPr>
              <a:defRPr/>
            </a:pPr>
            <a:r>
              <a:rPr lang="fr-FR" dirty="0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1695637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1199456" y="1508786"/>
            <a:ext cx="10273141" cy="495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10429217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1200151" y="1509185"/>
            <a:ext cx="4800600" cy="4948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6288618" y="1509185"/>
            <a:ext cx="5183716" cy="4948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2718230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272852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 hasCustomPrompt="1"/>
          </p:nvPr>
        </p:nvSpPr>
        <p:spPr>
          <a:xfrm>
            <a:off x="8113184" y="0"/>
            <a:ext cx="4078816" cy="6858000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image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3103705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000" y="1517450"/>
            <a:ext cx="9600000" cy="382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3285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 userDrawn="1"/>
        </p:nvGrpSpPr>
        <p:grpSpPr>
          <a:xfrm>
            <a:off x="2542676" y="3044958"/>
            <a:ext cx="7106648" cy="768085"/>
            <a:chOff x="288926" y="438151"/>
            <a:chExt cx="4284661" cy="444500"/>
          </a:xfrm>
        </p:grpSpPr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5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6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7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8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9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0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1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2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3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4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5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6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7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8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9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0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0"/>
            <a:ext cx="2300308" cy="38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5341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49949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1200151" y="1509185"/>
            <a:ext cx="4800600" cy="4948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6288618" y="1509185"/>
            <a:ext cx="5183716" cy="4948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7747520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6027123" cy="2413923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2" y="6146886"/>
            <a:ext cx="2300308" cy="383692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1253999" y="4960256"/>
            <a:ext cx="1479037" cy="184665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67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1253999" y="2738200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1253999" y="4197086"/>
            <a:ext cx="10036469" cy="443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80000" y="5760000"/>
            <a:ext cx="4416000" cy="911573"/>
          </a:xfrm>
          <a:prstGeom prst="rect">
            <a:avLst/>
          </a:prstGeom>
        </p:spPr>
      </p:pic>
      <p:sp>
        <p:nvSpPr>
          <p:cNvPr id="1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8400257" y="551549"/>
            <a:ext cx="3305007" cy="432048"/>
          </a:xfrm>
          <a:prstGeom prst="rect">
            <a:avLst/>
          </a:prstGeom>
          <a:noFill/>
        </p:spPr>
        <p:txBody>
          <a:bodyPr lIns="0" tIns="0" rIns="0" bIns="0" anchor="ctr" anchorCtr="0">
            <a:normAutofit/>
          </a:bodyPr>
          <a:lstStyle>
            <a:lvl1pPr marL="0" indent="0" algn="r">
              <a:buNone/>
              <a:defRPr sz="1867" b="1" baseline="0">
                <a:solidFill>
                  <a:schemeClr val="accent2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l’entreprise</a:t>
            </a:r>
          </a:p>
        </p:txBody>
      </p:sp>
      <p:sp>
        <p:nvSpPr>
          <p:cNvPr id="2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8400257" y="853897"/>
            <a:ext cx="3305007" cy="432048"/>
          </a:xfrm>
          <a:prstGeom prst="rect">
            <a:avLst/>
          </a:prstGeom>
          <a:noFill/>
        </p:spPr>
        <p:txBody>
          <a:bodyPr lIns="0" tIns="0" rIns="0" bIns="0" anchor="ctr" anchorCtr="0"/>
          <a:lstStyle>
            <a:lvl1pPr marL="0" indent="0" algn="r">
              <a:buNone/>
              <a:defRPr sz="1600" b="0" baseline="0">
                <a:solidFill>
                  <a:schemeClr val="accent2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la direction</a:t>
            </a:r>
          </a:p>
        </p:txBody>
      </p:sp>
    </p:spTree>
    <p:extLst>
      <p:ext uri="{BB962C8B-B14F-4D97-AF65-F5344CB8AC3E}">
        <p14:creationId xmlns:p14="http://schemas.microsoft.com/office/powerpoint/2010/main" val="342620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1200513" y="260648"/>
            <a:ext cx="10272131" cy="576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1199456" y="1508787"/>
            <a:ext cx="10273141" cy="485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grpSp>
        <p:nvGrpSpPr>
          <p:cNvPr id="9" name="Groupe 8"/>
          <p:cNvGrpSpPr/>
          <p:nvPr userDrawn="1"/>
        </p:nvGrpSpPr>
        <p:grpSpPr>
          <a:xfrm>
            <a:off x="189679" y="260649"/>
            <a:ext cx="822181" cy="585564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10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1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2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sp>
        <p:nvSpPr>
          <p:cNvPr id="14" name="Oval 13"/>
          <p:cNvSpPr txBox="1">
            <a:spLocks noChangeAspect="1" noChangeArrowheads="1"/>
          </p:cNvSpPr>
          <p:nvPr userDrawn="1"/>
        </p:nvSpPr>
        <p:spPr bwMode="auto">
          <a:xfrm>
            <a:off x="336963" y="6501342"/>
            <a:ext cx="274113" cy="18466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1200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1200" dirty="0">
              <a:solidFill>
                <a:schemeClr val="accent1"/>
              </a:solidFill>
            </a:endParaRPr>
          </a:p>
        </p:txBody>
      </p:sp>
      <p:sp>
        <p:nvSpPr>
          <p:cNvPr id="15" name="Ellipse 14"/>
          <p:cNvSpPr/>
          <p:nvPr userDrawn="1"/>
        </p:nvSpPr>
        <p:spPr>
          <a:xfrm>
            <a:off x="719403" y="6545668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grpSp>
        <p:nvGrpSpPr>
          <p:cNvPr id="17" name="Groupe 16"/>
          <p:cNvGrpSpPr/>
          <p:nvPr userDrawn="1"/>
        </p:nvGrpSpPr>
        <p:grpSpPr>
          <a:xfrm>
            <a:off x="10320470" y="6506617"/>
            <a:ext cx="1678317" cy="174112"/>
            <a:chOff x="288926" y="438151"/>
            <a:chExt cx="4284661" cy="444500"/>
          </a:xfrm>
        </p:grpSpPr>
        <p:sp>
          <p:nvSpPr>
            <p:cNvPr id="18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9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0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1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2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5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6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7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8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9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0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sp>
        <p:nvSpPr>
          <p:cNvPr id="35" name="Espace réservé de la date 3"/>
          <p:cNvSpPr txBox="1">
            <a:spLocks noGrp="1"/>
          </p:cNvSpPr>
          <p:nvPr userDrawn="1"/>
        </p:nvSpPr>
        <p:spPr bwMode="auto">
          <a:xfrm>
            <a:off x="865627" y="6501342"/>
            <a:ext cx="3919343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1200" b="1" cap="none" baseline="0" dirty="0">
                <a:solidFill>
                  <a:schemeClr val="tx1"/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BPCE SI</a:t>
            </a:r>
            <a:r>
              <a:rPr lang="fr-FR" sz="1200" cap="none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200" cap="none" baseline="0" dirty="0">
                <a:solidFill>
                  <a:schemeClr val="accent1"/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|</a:t>
            </a:r>
            <a:r>
              <a:rPr lang="fr-FR" sz="1200" cap="none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Signature Electronique Multi-Dossier en SED pour les Part.</a:t>
            </a:r>
          </a:p>
        </p:txBody>
      </p:sp>
    </p:spTree>
    <p:extLst>
      <p:ext uri="{BB962C8B-B14F-4D97-AF65-F5344CB8AC3E}">
        <p14:creationId xmlns:p14="http://schemas.microsoft.com/office/powerpoint/2010/main" val="186285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Arial Black" panose="020B0A04020102020204" pitchFamily="34" charset="0"/>
          <a:ea typeface="+mj-ea"/>
          <a:cs typeface="Arial" panose="020B0604020202020204" pitchFamily="34" charset="0"/>
        </a:defRPr>
      </a:lvl1pPr>
    </p:titleStyle>
    <p:bodyStyle>
      <a:lvl1pPr marL="355591" indent="-355591" algn="l" defTabSz="1219170" rtl="0" eaLnBrk="1" latinLnBrk="0" hangingPunct="1">
        <a:lnSpc>
          <a:spcPct val="90000"/>
        </a:lnSpc>
        <a:spcBef>
          <a:spcPts val="1333"/>
        </a:spcBef>
        <a:buClr>
          <a:schemeClr val="tx2"/>
        </a:buClr>
        <a:buFont typeface="Cambria Math" panose="02040503050406030204" pitchFamily="18" charset="0"/>
        <a:buChar char="ʘ"/>
        <a:defRPr sz="26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1"/>
        </a:buClr>
        <a:buFont typeface="Symbol" panose="05050102010706020507" pitchFamily="18" charset="2"/>
        <a:buChar char="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3"/>
        </a:buClr>
        <a:buFont typeface="Courier New" panose="02070309020205020404" pitchFamily="49" charset="0"/>
        <a:buChar char="o"/>
        <a:defRPr sz="213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2"/>
        </a:buClr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1200513" y="260648"/>
            <a:ext cx="10272131" cy="576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1199456" y="1508787"/>
            <a:ext cx="10273141" cy="485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grpSp>
        <p:nvGrpSpPr>
          <p:cNvPr id="9" name="Groupe 8"/>
          <p:cNvGrpSpPr/>
          <p:nvPr userDrawn="1"/>
        </p:nvGrpSpPr>
        <p:grpSpPr>
          <a:xfrm>
            <a:off x="189679" y="260649"/>
            <a:ext cx="822181" cy="585564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10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1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2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sp>
        <p:nvSpPr>
          <p:cNvPr id="14" name="Oval 13"/>
          <p:cNvSpPr txBox="1">
            <a:spLocks noChangeAspect="1" noChangeArrowheads="1"/>
          </p:cNvSpPr>
          <p:nvPr userDrawn="1"/>
        </p:nvSpPr>
        <p:spPr bwMode="auto">
          <a:xfrm>
            <a:off x="336963" y="6501342"/>
            <a:ext cx="274113" cy="18466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1200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1200" dirty="0">
              <a:solidFill>
                <a:schemeClr val="accent1"/>
              </a:solidFill>
            </a:endParaRPr>
          </a:p>
        </p:txBody>
      </p:sp>
      <p:sp>
        <p:nvSpPr>
          <p:cNvPr id="15" name="Ellipse 14"/>
          <p:cNvSpPr/>
          <p:nvPr userDrawn="1"/>
        </p:nvSpPr>
        <p:spPr>
          <a:xfrm>
            <a:off x="719403" y="6545668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grpSp>
        <p:nvGrpSpPr>
          <p:cNvPr id="17" name="Groupe 16"/>
          <p:cNvGrpSpPr/>
          <p:nvPr userDrawn="1"/>
        </p:nvGrpSpPr>
        <p:grpSpPr>
          <a:xfrm>
            <a:off x="10320470" y="6506617"/>
            <a:ext cx="1678317" cy="174112"/>
            <a:chOff x="288926" y="438151"/>
            <a:chExt cx="4284661" cy="444500"/>
          </a:xfrm>
        </p:grpSpPr>
        <p:sp>
          <p:nvSpPr>
            <p:cNvPr id="18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9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0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1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2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5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6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7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8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9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0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sp>
        <p:nvSpPr>
          <p:cNvPr id="35" name="Espace réservé de la date 3"/>
          <p:cNvSpPr txBox="1">
            <a:spLocks noGrp="1"/>
          </p:cNvSpPr>
          <p:nvPr userDrawn="1"/>
        </p:nvSpPr>
        <p:spPr bwMode="auto">
          <a:xfrm>
            <a:off x="865627" y="6501342"/>
            <a:ext cx="3626424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1200" b="1" cap="none" baseline="0" dirty="0">
                <a:solidFill>
                  <a:schemeClr val="tx1"/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BPCE SI</a:t>
            </a:r>
            <a:r>
              <a:rPr lang="fr-FR" sz="1200" cap="none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200" cap="none" baseline="0" dirty="0">
                <a:solidFill>
                  <a:schemeClr val="accent1"/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|</a:t>
            </a:r>
            <a:r>
              <a:rPr lang="fr-FR" sz="1200" cap="none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Levée de doutes en selfcare</a:t>
            </a:r>
          </a:p>
        </p:txBody>
      </p:sp>
    </p:spTree>
    <p:extLst>
      <p:ext uri="{BB962C8B-B14F-4D97-AF65-F5344CB8AC3E}">
        <p14:creationId xmlns:p14="http://schemas.microsoft.com/office/powerpoint/2010/main" val="4009326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hf hdr="0" dt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Arial Black" panose="020B0A04020102020204" pitchFamily="34" charset="0"/>
          <a:ea typeface="+mj-ea"/>
          <a:cs typeface="Arial" panose="020B0604020202020204" pitchFamily="34" charset="0"/>
        </a:defRPr>
      </a:lvl1pPr>
    </p:titleStyle>
    <p:bodyStyle>
      <a:lvl1pPr marL="355591" indent="-355591" algn="l" defTabSz="1219170" rtl="0" eaLnBrk="1" latinLnBrk="0" hangingPunct="1">
        <a:lnSpc>
          <a:spcPct val="90000"/>
        </a:lnSpc>
        <a:spcBef>
          <a:spcPts val="1333"/>
        </a:spcBef>
        <a:buClr>
          <a:schemeClr val="tx2"/>
        </a:buClr>
        <a:buFont typeface="Cambria Math" panose="02040503050406030204" pitchFamily="18" charset="0"/>
        <a:buChar char="ʘ"/>
        <a:defRPr sz="26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1"/>
        </a:buClr>
        <a:buFont typeface="Symbol" panose="05050102010706020507" pitchFamily="18" charset="2"/>
        <a:buChar char="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3"/>
        </a:buClr>
        <a:buFont typeface="Courier New" panose="02070309020205020404" pitchFamily="49" charset="0"/>
        <a:buChar char="o"/>
        <a:defRPr sz="213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2"/>
        </a:buClr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CC1AF9AB-AAFF-4382-B4E1-6C04CF3072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Vente à distance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89D46D-81BD-4B0D-8959-EFD6B3C25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14 février 2023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C8D92A-3695-4E4B-9C2F-E26E1F29E8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Signature Electronique Multi Dossier à distance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CFE230B-79F5-4562-B6FA-303E1466E7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Direction Distribution Développement Digital </a:t>
            </a:r>
          </a:p>
        </p:txBody>
      </p:sp>
    </p:spTree>
    <p:extLst>
      <p:ext uri="{BB962C8B-B14F-4D97-AF65-F5344CB8AC3E}">
        <p14:creationId xmlns:p14="http://schemas.microsoft.com/office/powerpoint/2010/main" val="4018691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Souscription d’offres</a:t>
            </a:r>
          </a:p>
          <a:p>
            <a:r>
              <a:rPr lang="en-US" dirty="0"/>
              <a:t>Constituter le panier</a:t>
            </a:r>
          </a:p>
          <a:p>
            <a:r>
              <a:rPr lang="en-US" dirty="0"/>
              <a:t>Finaliser le panier</a:t>
            </a:r>
          </a:p>
          <a:p>
            <a:r>
              <a:rPr lang="en-US" dirty="0"/>
              <a:t>Reprendre un panier via “Dossier de vente”</a:t>
            </a:r>
          </a:p>
          <a:p>
            <a:r>
              <a:rPr lang="en-US" dirty="0"/>
              <a:t>Gerer une refus de signature éléctronique du client</a:t>
            </a:r>
          </a:p>
          <a:p>
            <a:r>
              <a:rPr lang="fr-FR" dirty="0"/>
              <a:t>Bon à savoir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b="1" dirty="0"/>
              <a:t>Périmètre :</a:t>
            </a:r>
            <a:r>
              <a:rPr lang="fr-FR" dirty="0"/>
              <a:t> </a:t>
            </a:r>
          </a:p>
          <a:p>
            <a:pPr marL="0" indent="0">
              <a:buNone/>
            </a:pPr>
            <a:r>
              <a:rPr lang="fr-FR" dirty="0"/>
              <a:t>Mise en place le panier SED pour les produits d’épargne éligibles à la VAD le 13/02 </a:t>
            </a:r>
          </a:p>
          <a:p>
            <a:pPr marL="0" indent="0">
              <a:buNone/>
            </a:pPr>
            <a:r>
              <a:rPr lang="fr-FR" dirty="0"/>
              <a:t>Panier Sed Bancarisation + Epargne actif au 20/02 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9223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0E3C147-0DFE-464B-89CC-A4F4CD6179FF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 dirty="0"/>
              <a:t>Je choisis le ou les produits pour la souscription </a:t>
            </a:r>
          </a:p>
          <a:p>
            <a:pPr marL="0" indent="0">
              <a:buNone/>
            </a:pPr>
            <a:r>
              <a:rPr lang="fr-FR" dirty="0"/>
              <a:t>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Signature multi dossier VAD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1</a:t>
            </a:r>
          </a:p>
        </p:txBody>
      </p:sp>
      <p:pic>
        <p:nvPicPr>
          <p:cNvPr id="8" name="Espace réservé du contenu 4">
            <a:extLst>
              <a:ext uri="{FF2B5EF4-FFF2-40B4-BE49-F238E27FC236}">
                <a16:creationId xmlns:a16="http://schemas.microsoft.com/office/drawing/2014/main" id="{D62A71DE-1654-4BEB-92C3-9755126FF4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30"/>
          <a:stretch/>
        </p:blipFill>
        <p:spPr>
          <a:xfrm>
            <a:off x="3871029" y="1699930"/>
            <a:ext cx="5940071" cy="30195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1606F74-A569-410A-8FC6-5EB8BD55A5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75"/>
          <a:stretch/>
        </p:blipFill>
        <p:spPr>
          <a:xfrm>
            <a:off x="842348" y="2998086"/>
            <a:ext cx="7536947" cy="36389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F5A6860-ECD2-4E18-8332-106C246E80FD}"/>
              </a:ext>
            </a:extLst>
          </p:cNvPr>
          <p:cNvSpPr/>
          <p:nvPr/>
        </p:nvSpPr>
        <p:spPr>
          <a:xfrm>
            <a:off x="5834903" y="4265407"/>
            <a:ext cx="2411560" cy="132167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D00F5A-C8AC-4F24-9EE5-4A1E90FF9AB8}"/>
              </a:ext>
            </a:extLst>
          </p:cNvPr>
          <p:cNvSpPr/>
          <p:nvPr/>
        </p:nvSpPr>
        <p:spPr>
          <a:xfrm>
            <a:off x="9060534" y="3998032"/>
            <a:ext cx="864096" cy="33489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E9DD2F8-EC6C-4DFF-A8EF-8E76B1AFCCF7}"/>
              </a:ext>
            </a:extLst>
          </p:cNvPr>
          <p:cNvSpPr txBox="1">
            <a:spLocks/>
          </p:cNvSpPr>
          <p:nvPr/>
        </p:nvSpPr>
        <p:spPr>
          <a:xfrm>
            <a:off x="9967524" y="2083100"/>
            <a:ext cx="2272292" cy="1151731"/>
          </a:xfrm>
          <a:prstGeom prst="rect">
            <a:avLst/>
          </a:prstGeom>
        </p:spPr>
        <p:txBody>
          <a:bodyPr/>
          <a:lstStyle>
            <a:lvl1pPr marL="2160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>
              <a:buNone/>
            </a:pPr>
            <a:r>
              <a:rPr lang="en-US" dirty="0"/>
              <a:t>A partir de la synthèse client, je clique sur souscrire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7223521-C662-4854-86C0-960E58ABF1B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Souscrire une offres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96393021-8787-453D-BFFF-AA349F635F60}"/>
              </a:ext>
            </a:extLst>
          </p:cNvPr>
          <p:cNvCxnSpPr>
            <a:cxnSpLocks/>
            <a:stCxn id="11" idx="2"/>
            <a:endCxn id="10" idx="3"/>
          </p:cNvCxnSpPr>
          <p:nvPr/>
        </p:nvCxnSpPr>
        <p:spPr>
          <a:xfrm flipH="1">
            <a:off x="8246463" y="4332925"/>
            <a:ext cx="1246119" cy="59332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8957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0E3C147-0DFE-464B-89CC-A4F4CD6179FF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>
            <a:normAutofit/>
          </a:bodyPr>
          <a:lstStyle/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fr-FR" dirty="0"/>
              <a:t>Une nouvelle notification (pop up) me permet de choisir entre une signature unitaire (un seul contrat) ou groupée     (regroupement de plusieurs contrats)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75897"/>
            <a:ext cx="10980738" cy="720000"/>
          </a:xfrm>
        </p:spPr>
        <p:txBody>
          <a:bodyPr/>
          <a:lstStyle/>
          <a:p>
            <a:r>
              <a:rPr lang="en-US" dirty="0"/>
              <a:t>Constituter le panier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Signature multi dossier VAD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2</a:t>
            </a:r>
          </a:p>
        </p:txBody>
      </p:sp>
      <p:pic>
        <p:nvPicPr>
          <p:cNvPr id="7" name="Espace réservé du contenu 4">
            <a:extLst>
              <a:ext uri="{FF2B5EF4-FFF2-40B4-BE49-F238E27FC236}">
                <a16:creationId xmlns:a16="http://schemas.microsoft.com/office/drawing/2014/main" id="{2BEBE3F4-DBFF-44FD-9E16-9EC0D6E610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7754" y="2136804"/>
            <a:ext cx="6363592" cy="30227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C17833F-3C6E-48FD-8B89-71B0D4C73C91}"/>
              </a:ext>
            </a:extLst>
          </p:cNvPr>
          <p:cNvSpPr txBox="1">
            <a:spLocks/>
          </p:cNvSpPr>
          <p:nvPr/>
        </p:nvSpPr>
        <p:spPr>
          <a:xfrm>
            <a:off x="1162762" y="3607442"/>
            <a:ext cx="2257556" cy="613755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67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467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/>
              <a:t>Signature unitaire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A50A714-80A3-4974-91A3-A1CB0FE75470}"/>
              </a:ext>
            </a:extLst>
          </p:cNvPr>
          <p:cNvSpPr txBox="1">
            <a:spLocks/>
          </p:cNvSpPr>
          <p:nvPr/>
        </p:nvSpPr>
        <p:spPr>
          <a:xfrm>
            <a:off x="5283034" y="5389884"/>
            <a:ext cx="4563697" cy="978533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buClr>
                <a:schemeClr val="accent4"/>
              </a:buClr>
              <a:buNone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Création d’un panier pour faire signer l’ensemble des souscription</a:t>
            </a:r>
            <a:r>
              <a:rPr lang="fr-FR" sz="1600" dirty="0">
                <a:solidFill>
                  <a:srgbClr val="3F6D03"/>
                </a:solidFill>
                <a:latin typeface="+mn-lt"/>
                <a:cs typeface="+mn-cs"/>
              </a:rPr>
              <a:t>s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en une seule fois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09B380-5B9A-4A69-9BBB-382CE1FFFA06}"/>
              </a:ext>
            </a:extLst>
          </p:cNvPr>
          <p:cNvSpPr/>
          <p:nvPr/>
        </p:nvSpPr>
        <p:spPr>
          <a:xfrm>
            <a:off x="5245345" y="3634315"/>
            <a:ext cx="1522727" cy="480052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DD23DC-E5CE-4AB2-B6A6-11FC87A8FE23}"/>
              </a:ext>
            </a:extLst>
          </p:cNvPr>
          <p:cNvSpPr/>
          <p:nvPr/>
        </p:nvSpPr>
        <p:spPr>
          <a:xfrm>
            <a:off x="6768074" y="3634314"/>
            <a:ext cx="1522727" cy="480052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pic>
        <p:nvPicPr>
          <p:cNvPr id="14" name="Espace réservé du contenu 4">
            <a:extLst>
              <a:ext uri="{FF2B5EF4-FFF2-40B4-BE49-F238E27FC236}">
                <a16:creationId xmlns:a16="http://schemas.microsoft.com/office/drawing/2014/main" id="{45B5567F-C5B9-42E7-A92B-033FCF9C7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7754" y="2096089"/>
            <a:ext cx="6363592" cy="3022707"/>
          </a:xfrm>
          <a:prstGeom prst="rect">
            <a:avLst/>
          </a:prstGeom>
          <a:ln>
            <a:solidFill>
              <a:srgbClr val="C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1595002-3800-4365-9BF0-DC48BFD59BF0}"/>
              </a:ext>
            </a:extLst>
          </p:cNvPr>
          <p:cNvSpPr/>
          <p:nvPr/>
        </p:nvSpPr>
        <p:spPr>
          <a:xfrm>
            <a:off x="5245345" y="3593600"/>
            <a:ext cx="1522727" cy="48005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7A59527-908B-4FFB-82EC-68FC598C3FBF}"/>
              </a:ext>
            </a:extLst>
          </p:cNvPr>
          <p:cNvSpPr/>
          <p:nvPr/>
        </p:nvSpPr>
        <p:spPr>
          <a:xfrm>
            <a:off x="6768074" y="3593599"/>
            <a:ext cx="1522727" cy="48005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9747B709-C7F7-431A-850A-205A64511BE5}"/>
              </a:ext>
            </a:extLst>
          </p:cNvPr>
          <p:cNvCxnSpPr>
            <a:cxnSpLocks/>
            <a:stCxn id="15" idx="1"/>
          </p:cNvCxnSpPr>
          <p:nvPr/>
        </p:nvCxnSpPr>
        <p:spPr>
          <a:xfrm flipH="1" flipV="1">
            <a:off x="3285067" y="3818669"/>
            <a:ext cx="1960278" cy="149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17D07F19-47BC-48A7-A7D2-6CD185CDBD52}"/>
              </a:ext>
            </a:extLst>
          </p:cNvPr>
          <p:cNvCxnSpPr>
            <a:cxnSpLocks/>
            <a:stCxn id="16" idx="2"/>
            <a:endCxn id="9" idx="0"/>
          </p:cNvCxnSpPr>
          <p:nvPr/>
        </p:nvCxnSpPr>
        <p:spPr>
          <a:xfrm>
            <a:off x="7529438" y="4073651"/>
            <a:ext cx="35445" cy="13162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569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0E3C147-0DFE-464B-89CC-A4F4CD6179FF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>
            <a:normAutofit/>
          </a:bodyPr>
          <a:lstStyle/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fr-FR" dirty="0"/>
              <a:t>Je finalise l’envoi du panier en cliquant sur Signer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75897"/>
            <a:ext cx="10980738" cy="720000"/>
          </a:xfrm>
        </p:spPr>
        <p:txBody>
          <a:bodyPr/>
          <a:lstStyle/>
          <a:p>
            <a:r>
              <a:rPr lang="en-US" dirty="0"/>
              <a:t>Finaliser le panier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Signature multi dossier VAD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3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724FC58-8E43-44C6-A7F1-6C3C8E3D57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70"/>
          <a:stretch/>
        </p:blipFill>
        <p:spPr>
          <a:xfrm>
            <a:off x="719403" y="1789981"/>
            <a:ext cx="6781701" cy="28655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851C7B3-4806-4EE6-A4C4-08E66CC82EC5}"/>
              </a:ext>
            </a:extLst>
          </p:cNvPr>
          <p:cNvSpPr/>
          <p:nvPr/>
        </p:nvSpPr>
        <p:spPr>
          <a:xfrm>
            <a:off x="5673331" y="3235845"/>
            <a:ext cx="1827773" cy="33404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11B29E2-B786-4361-A760-30E9C6FAA9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90" b="4380"/>
          <a:stretch/>
        </p:blipFill>
        <p:spPr>
          <a:xfrm>
            <a:off x="5135894" y="3605305"/>
            <a:ext cx="6240693" cy="31896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BD8F7134-7568-40E8-9132-050303551065}"/>
              </a:ext>
            </a:extLst>
          </p:cNvPr>
          <p:cNvSpPr/>
          <p:nvPr/>
        </p:nvSpPr>
        <p:spPr>
          <a:xfrm>
            <a:off x="8112225" y="4296717"/>
            <a:ext cx="1555016" cy="26569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E162680A-56DA-4F93-AD13-3AE29B6E2580}"/>
              </a:ext>
            </a:extLst>
          </p:cNvPr>
          <p:cNvCxnSpPr>
            <a:cxnSpLocks/>
          </p:cNvCxnSpPr>
          <p:nvPr/>
        </p:nvCxnSpPr>
        <p:spPr>
          <a:xfrm>
            <a:off x="5418667" y="1676400"/>
            <a:ext cx="1185333" cy="15594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C7402369-9F84-40A5-8D69-CB1AF80C6C6D}"/>
              </a:ext>
            </a:extLst>
          </p:cNvPr>
          <p:cNvSpPr txBox="1">
            <a:spLocks/>
          </p:cNvSpPr>
          <p:nvPr/>
        </p:nvSpPr>
        <p:spPr>
          <a:xfrm>
            <a:off x="550912" y="4804901"/>
            <a:ext cx="4402087" cy="719999"/>
          </a:xfrm>
          <a:prstGeom prst="rect">
            <a:avLst/>
          </a:prstGeom>
        </p:spPr>
        <p:txBody>
          <a:bodyPr/>
          <a:lstStyle>
            <a:lvl1pPr marL="2160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>
              <a:buNone/>
            </a:pPr>
            <a:r>
              <a:rPr lang="en-US" dirty="0"/>
              <a:t>Sur ce nouvel écran , je visualise tous les documents liés à la contractualisation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039ED8E0-F411-443A-8B04-F336D9501811}"/>
              </a:ext>
            </a:extLst>
          </p:cNvPr>
          <p:cNvCxnSpPr>
            <a:cxnSpLocks/>
          </p:cNvCxnSpPr>
          <p:nvPr/>
        </p:nvCxnSpPr>
        <p:spPr>
          <a:xfrm flipV="1">
            <a:off x="4963768" y="4424886"/>
            <a:ext cx="3145814" cy="7960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D507ECE3-B1D5-4D01-B706-47EE72A852EA}"/>
              </a:ext>
            </a:extLst>
          </p:cNvPr>
          <p:cNvSpPr txBox="1">
            <a:spLocks/>
          </p:cNvSpPr>
          <p:nvPr/>
        </p:nvSpPr>
        <p:spPr>
          <a:xfrm>
            <a:off x="1264802" y="5592240"/>
            <a:ext cx="3688197" cy="593137"/>
          </a:xfrm>
          <a:prstGeom prst="rect">
            <a:avLst/>
          </a:prstGeom>
        </p:spPr>
        <p:txBody>
          <a:bodyPr/>
          <a:lstStyle>
            <a:lvl1pPr marL="2160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>
              <a:buNone/>
            </a:pPr>
            <a:r>
              <a:rPr lang="en-US" dirty="0"/>
              <a:t>Je clique sur envoyer pour signature pour transmettre les liasses contractuelles au client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46548E7-840C-400C-9D40-C18DD2D6E2B9}"/>
              </a:ext>
            </a:extLst>
          </p:cNvPr>
          <p:cNvSpPr/>
          <p:nvPr/>
        </p:nvSpPr>
        <p:spPr>
          <a:xfrm>
            <a:off x="10571481" y="6482080"/>
            <a:ext cx="835602" cy="33357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233B24B9-F1FD-4E85-B35C-F50490E68A22}"/>
              </a:ext>
            </a:extLst>
          </p:cNvPr>
          <p:cNvCxnSpPr>
            <a:cxnSpLocks/>
            <a:stCxn id="31" idx="3"/>
            <a:endCxn id="35" idx="1"/>
          </p:cNvCxnSpPr>
          <p:nvPr/>
        </p:nvCxnSpPr>
        <p:spPr>
          <a:xfrm>
            <a:off x="4952999" y="5888809"/>
            <a:ext cx="5618482" cy="7600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4816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>
            <a:extLst>
              <a:ext uri="{FF2B5EF4-FFF2-40B4-BE49-F238E27FC236}">
                <a16:creationId xmlns:a16="http://schemas.microsoft.com/office/drawing/2014/main" id="{B7DDF723-9274-4214-8EE4-4C75F2A04BFC}"/>
              </a:ext>
            </a:extLst>
          </p:cNvPr>
          <p:cNvGrpSpPr/>
          <p:nvPr/>
        </p:nvGrpSpPr>
        <p:grpSpPr>
          <a:xfrm>
            <a:off x="719403" y="1834980"/>
            <a:ext cx="11151779" cy="4737801"/>
            <a:chOff x="719403" y="1834980"/>
            <a:chExt cx="11151779" cy="4737801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81C5F658-D192-41ED-A02D-7F9F7E6D3C4D}"/>
                </a:ext>
              </a:extLst>
            </p:cNvPr>
            <p:cNvGrpSpPr/>
            <p:nvPr/>
          </p:nvGrpSpPr>
          <p:grpSpPr>
            <a:xfrm>
              <a:off x="719403" y="1834980"/>
              <a:ext cx="11151779" cy="4737801"/>
              <a:chOff x="719403" y="1834980"/>
              <a:chExt cx="11151779" cy="4737801"/>
            </a:xfrm>
          </p:grpSpPr>
          <p:pic>
            <p:nvPicPr>
              <p:cNvPr id="16" name="Image 7">
                <a:extLst>
                  <a:ext uri="{FF2B5EF4-FFF2-40B4-BE49-F238E27FC236}">
                    <a16:creationId xmlns:a16="http://schemas.microsoft.com/office/drawing/2014/main" id="{C9DC6718-DD52-44A9-82FE-72D2672535C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857" t="300" r="1857" b="-300"/>
              <a:stretch/>
            </p:blipFill>
            <p:spPr bwMode="auto">
              <a:xfrm>
                <a:off x="2752650" y="3980405"/>
                <a:ext cx="9118532" cy="2592376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" name="Picture 2">
                <a:extLst>
                  <a:ext uri="{FF2B5EF4-FFF2-40B4-BE49-F238E27FC236}">
                    <a16:creationId xmlns:a16="http://schemas.microsoft.com/office/drawing/2014/main" id="{F3BBA914-BC0C-4D8C-A966-AC38DB497F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9403" y="1834980"/>
                <a:ext cx="7584843" cy="2470341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CF76671-7250-4C7E-ADC9-2FEB38C3B957}"/>
                </a:ext>
              </a:extLst>
            </p:cNvPr>
            <p:cNvSpPr/>
            <p:nvPr/>
          </p:nvSpPr>
          <p:spPr>
            <a:xfrm>
              <a:off x="3422209" y="5401981"/>
              <a:ext cx="2860895" cy="2249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75897"/>
            <a:ext cx="10980738" cy="720000"/>
          </a:xfrm>
        </p:spPr>
        <p:txBody>
          <a:bodyPr/>
          <a:lstStyle/>
          <a:p>
            <a:r>
              <a:rPr lang="en-US" dirty="0"/>
              <a:t>Reprendre un panier via “Dossier de vente”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Signature multi dossier VAD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912" y="716147"/>
            <a:ext cx="216000" cy="216000"/>
          </a:xfrm>
        </p:spPr>
        <p:txBody>
          <a:bodyPr/>
          <a:lstStyle/>
          <a:p>
            <a:r>
              <a:rPr lang="fr-FR" dirty="0"/>
              <a:t>4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46548E7-840C-400C-9D40-C18DD2D6E2B9}"/>
              </a:ext>
            </a:extLst>
          </p:cNvPr>
          <p:cNvSpPr/>
          <p:nvPr/>
        </p:nvSpPr>
        <p:spPr>
          <a:xfrm>
            <a:off x="10524786" y="6170454"/>
            <a:ext cx="1337343" cy="42392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446FD5A9-AC4C-44BC-9793-4C7C4B0D97DB}"/>
              </a:ext>
            </a:extLst>
          </p:cNvPr>
          <p:cNvSpPr txBox="1">
            <a:spLocks/>
          </p:cNvSpPr>
          <p:nvPr/>
        </p:nvSpPr>
        <p:spPr>
          <a:xfrm>
            <a:off x="442912" y="4700728"/>
            <a:ext cx="2272292" cy="1151731"/>
          </a:xfrm>
          <a:prstGeom prst="rect">
            <a:avLst/>
          </a:prstGeom>
        </p:spPr>
        <p:txBody>
          <a:bodyPr/>
          <a:lstStyle>
            <a:lvl1pPr marL="2160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>
              <a:buNone/>
            </a:pPr>
            <a:r>
              <a:rPr lang="en-US" dirty="0"/>
              <a:t>J’ai accés à ensemble des offres en attente de signature, je clique sur envoyer pour signature </a:t>
            </a:r>
          </a:p>
        </p:txBody>
      </p:sp>
      <p:sp>
        <p:nvSpPr>
          <p:cNvPr id="29" name="Espace réservé du contenu 1">
            <a:extLst>
              <a:ext uri="{FF2B5EF4-FFF2-40B4-BE49-F238E27FC236}">
                <a16:creationId xmlns:a16="http://schemas.microsoft.com/office/drawing/2014/main" id="{F3E5D2D0-1195-4883-8399-904C6585956F}"/>
              </a:ext>
            </a:extLst>
          </p:cNvPr>
          <p:cNvSpPr txBox="1">
            <a:spLocks/>
          </p:cNvSpPr>
          <p:nvPr/>
        </p:nvSpPr>
        <p:spPr>
          <a:xfrm>
            <a:off x="695325" y="1290187"/>
            <a:ext cx="10980738" cy="4860000"/>
          </a:xfrm>
          <a:prstGeom prst="rect">
            <a:avLst/>
          </a:prstGeom>
        </p:spPr>
        <p:txBody>
          <a:bodyPr>
            <a:norm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fr-FR" dirty="0"/>
              <a:t>Pour reprendre des offres en cours, j’ouvre la synthèse client puis je clique sur souscrire </a:t>
            </a:r>
            <a:r>
              <a:rPr lang="fr-FR" dirty="0">
                <a:solidFill>
                  <a:srgbClr val="3F6D03"/>
                </a:solidFill>
              </a:rPr>
              <a:t> 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E4A3C40B-0300-43A8-9FEB-8364B09C5F82}"/>
              </a:ext>
            </a:extLst>
          </p:cNvPr>
          <p:cNvCxnSpPr>
            <a:cxnSpLocks/>
            <a:endCxn id="22" idx="0"/>
          </p:cNvCxnSpPr>
          <p:nvPr/>
        </p:nvCxnSpPr>
        <p:spPr>
          <a:xfrm flipH="1">
            <a:off x="7885568" y="1548143"/>
            <a:ext cx="597529" cy="23731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F20E3E4C-45DB-4E5C-A0D1-E7F887B99574}"/>
              </a:ext>
            </a:extLst>
          </p:cNvPr>
          <p:cNvSpPr/>
          <p:nvPr/>
        </p:nvSpPr>
        <p:spPr>
          <a:xfrm>
            <a:off x="7532482" y="3921281"/>
            <a:ext cx="706171" cy="30668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A9C87EAA-467F-4408-9D84-91BE79E58FC2}"/>
              </a:ext>
            </a:extLst>
          </p:cNvPr>
          <p:cNvCxnSpPr>
            <a:cxnSpLocks/>
            <a:stCxn id="16" idx="1"/>
          </p:cNvCxnSpPr>
          <p:nvPr/>
        </p:nvCxnSpPr>
        <p:spPr>
          <a:xfrm>
            <a:off x="2752650" y="5276593"/>
            <a:ext cx="7772136" cy="10968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3165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du contenu 5">
            <a:extLst>
              <a:ext uri="{FF2B5EF4-FFF2-40B4-BE49-F238E27FC236}">
                <a16:creationId xmlns:a16="http://schemas.microsoft.com/office/drawing/2014/main" id="{3E80E658-0E72-4FCA-95B4-060F241E69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16" r="1780" b="11870"/>
          <a:stretch/>
        </p:blipFill>
        <p:spPr>
          <a:xfrm>
            <a:off x="5992628" y="2970589"/>
            <a:ext cx="5856651" cy="29845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75897"/>
            <a:ext cx="10980738" cy="720000"/>
          </a:xfrm>
        </p:spPr>
        <p:txBody>
          <a:bodyPr/>
          <a:lstStyle/>
          <a:p>
            <a:r>
              <a:rPr lang="en-US" dirty="0"/>
              <a:t>Gerer une refus de signature éléctronique du client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Signature multi dossier VAD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912" y="716147"/>
            <a:ext cx="216000" cy="216000"/>
          </a:xfrm>
        </p:spPr>
        <p:txBody>
          <a:bodyPr/>
          <a:lstStyle/>
          <a:p>
            <a:r>
              <a:rPr lang="fr-FR" dirty="0"/>
              <a:t>5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E4A3C40B-0300-43A8-9FEB-8364B09C5F82}"/>
              </a:ext>
            </a:extLst>
          </p:cNvPr>
          <p:cNvCxnSpPr>
            <a:cxnSpLocks/>
            <a:stCxn id="61" idx="2"/>
          </p:cNvCxnSpPr>
          <p:nvPr/>
        </p:nvCxnSpPr>
        <p:spPr>
          <a:xfrm flipH="1">
            <a:off x="9352230" y="2589479"/>
            <a:ext cx="522704" cy="1593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Espace réservé du contenu 1">
            <a:extLst>
              <a:ext uri="{FF2B5EF4-FFF2-40B4-BE49-F238E27FC236}">
                <a16:creationId xmlns:a16="http://schemas.microsoft.com/office/drawing/2014/main" id="{F3E5D2D0-1195-4883-8399-904C6585956F}"/>
              </a:ext>
            </a:extLst>
          </p:cNvPr>
          <p:cNvSpPr txBox="1">
            <a:spLocks/>
          </p:cNvSpPr>
          <p:nvPr/>
        </p:nvSpPr>
        <p:spPr>
          <a:xfrm>
            <a:off x="639400" y="1295592"/>
            <a:ext cx="10980738" cy="4860000"/>
          </a:xfrm>
          <a:prstGeom prst="rect">
            <a:avLst/>
          </a:prstGeom>
        </p:spPr>
        <p:txBody>
          <a:bodyPr>
            <a:norm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fr-FR" dirty="0"/>
              <a:t>Si le client refuse la signature éléctronique, la contractualisation papier est toujours possible </a:t>
            </a:r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9EF6FA61-0C45-439F-9472-D098013F929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84789" y="2110039"/>
            <a:ext cx="5435600" cy="5006976"/>
            <a:chOff x="272" y="795"/>
            <a:chExt cx="3424" cy="3154"/>
          </a:xfrm>
        </p:grpSpPr>
        <p:sp>
          <p:nvSpPr>
            <p:cNvPr id="8" name="AutoShape 3">
              <a:extLst>
                <a:ext uri="{FF2B5EF4-FFF2-40B4-BE49-F238E27FC236}">
                  <a16:creationId xmlns:a16="http://schemas.microsoft.com/office/drawing/2014/main" id="{8B4D4329-5E19-4D3D-91F1-585A70C7DD0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72" y="1340"/>
              <a:ext cx="3350" cy="1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Rectangle 9">
              <a:extLst>
                <a:ext uri="{FF2B5EF4-FFF2-40B4-BE49-F238E27FC236}">
                  <a16:creationId xmlns:a16="http://schemas.microsoft.com/office/drawing/2014/main" id="{427E8AB1-B2B1-4C8E-B2FA-CEA1E1D629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4" y="795"/>
              <a:ext cx="7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Rectangle 10">
              <a:extLst>
                <a:ext uri="{FF2B5EF4-FFF2-40B4-BE49-F238E27FC236}">
                  <a16:creationId xmlns:a16="http://schemas.microsoft.com/office/drawing/2014/main" id="{FD455676-1669-4CA4-9D22-70B61DF18D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7" y="795"/>
              <a:ext cx="7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Rectangle 11">
              <a:extLst>
                <a:ext uri="{FF2B5EF4-FFF2-40B4-BE49-F238E27FC236}">
                  <a16:creationId xmlns:a16="http://schemas.microsoft.com/office/drawing/2014/main" id="{46DEF897-1965-4C87-838A-24C0E5CDA3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" y="922"/>
              <a:ext cx="7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Rectangle 13">
              <a:extLst>
                <a:ext uri="{FF2B5EF4-FFF2-40B4-BE49-F238E27FC236}">
                  <a16:creationId xmlns:a16="http://schemas.microsoft.com/office/drawing/2014/main" id="{A8DBD16C-35D9-47CE-AB5C-981EFD58CC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" y="1063"/>
              <a:ext cx="8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-</a:t>
              </a:r>
              <a:endPara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" name="Rectangle 17">
              <a:extLst>
                <a:ext uri="{FF2B5EF4-FFF2-40B4-BE49-F238E27FC236}">
                  <a16:creationId xmlns:a16="http://schemas.microsoft.com/office/drawing/2014/main" id="{7DD2323A-B313-49B0-86B4-C4F7C5A50E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7" y="1050"/>
              <a:ext cx="89" cy="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500" b="0" i="0" u="none" strike="noStrike" cap="none" normalizeH="0" baseline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Rectangle 18">
              <a:extLst>
                <a:ext uri="{FF2B5EF4-FFF2-40B4-BE49-F238E27FC236}">
                  <a16:creationId xmlns:a16="http://schemas.microsoft.com/office/drawing/2014/main" id="{3ECE2F9E-2CC3-4F6E-AF3B-DF05C0ACB5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4" y="1063"/>
              <a:ext cx="7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" name="Rectangle 19">
              <a:extLst>
                <a:ext uri="{FF2B5EF4-FFF2-40B4-BE49-F238E27FC236}">
                  <a16:creationId xmlns:a16="http://schemas.microsoft.com/office/drawing/2014/main" id="{D50C6FE5-A2E0-4404-B279-E5BD8F35AE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" y="1193"/>
              <a:ext cx="7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" name="Rectangle 20">
              <a:extLst>
                <a:ext uri="{FF2B5EF4-FFF2-40B4-BE49-F238E27FC236}">
                  <a16:creationId xmlns:a16="http://schemas.microsoft.com/office/drawing/2014/main" id="{A0941541-104D-4A65-96AB-E788F746BB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4" y="3199"/>
              <a:ext cx="7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" name="Rectangle 21">
              <a:extLst>
                <a:ext uri="{FF2B5EF4-FFF2-40B4-BE49-F238E27FC236}">
                  <a16:creationId xmlns:a16="http://schemas.microsoft.com/office/drawing/2014/main" id="{7CE96185-0ECD-446C-8261-F5C2BE18F0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" y="3283"/>
              <a:ext cx="7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" name="Rectangle 22">
              <a:extLst>
                <a:ext uri="{FF2B5EF4-FFF2-40B4-BE49-F238E27FC236}">
                  <a16:creationId xmlns:a16="http://schemas.microsoft.com/office/drawing/2014/main" id="{F67DF448-95AE-43FC-AD10-EBA99070DB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" y="3391"/>
              <a:ext cx="12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" name="Rectangle 23">
              <a:extLst>
                <a:ext uri="{FF2B5EF4-FFF2-40B4-BE49-F238E27FC236}">
                  <a16:creationId xmlns:a16="http://schemas.microsoft.com/office/drawing/2014/main" id="{7EF70C25-B81D-4194-984C-644291BA21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" y="3590"/>
              <a:ext cx="7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1" name="Rectangle 25">
              <a:extLst>
                <a:ext uri="{FF2B5EF4-FFF2-40B4-BE49-F238E27FC236}">
                  <a16:creationId xmlns:a16="http://schemas.microsoft.com/office/drawing/2014/main" id="{C9FEC996-7A8E-40A6-8FBF-2890CE78E1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6" y="3698"/>
              <a:ext cx="7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" name="Rectangle 30">
              <a:extLst>
                <a:ext uri="{FF2B5EF4-FFF2-40B4-BE49-F238E27FC236}">
                  <a16:creationId xmlns:a16="http://schemas.microsoft.com/office/drawing/2014/main" id="{D4C0398B-3548-4A1D-A9AC-0222760239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4" y="3806"/>
              <a:ext cx="74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1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1056" name="Picture 32">
              <a:extLst>
                <a:ext uri="{FF2B5EF4-FFF2-40B4-BE49-F238E27FC236}">
                  <a16:creationId xmlns:a16="http://schemas.microsoft.com/office/drawing/2014/main" id="{1762DC3B-B37B-4D42-8062-69BE970E730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345"/>
            <a:stretch/>
          </p:blipFill>
          <p:spPr bwMode="auto">
            <a:xfrm>
              <a:off x="272" y="1319"/>
              <a:ext cx="3352" cy="1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646548E7-840C-400C-9D40-C18DD2D6E2B9}"/>
              </a:ext>
            </a:extLst>
          </p:cNvPr>
          <p:cNvSpPr/>
          <p:nvPr/>
        </p:nvSpPr>
        <p:spPr>
          <a:xfrm>
            <a:off x="3483602" y="3596475"/>
            <a:ext cx="1342398" cy="23892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D9EF986C-61FA-452F-94EE-A2523B4893E2}"/>
              </a:ext>
            </a:extLst>
          </p:cNvPr>
          <p:cNvSpPr txBox="1">
            <a:spLocks/>
          </p:cNvSpPr>
          <p:nvPr/>
        </p:nvSpPr>
        <p:spPr>
          <a:xfrm>
            <a:off x="392112" y="1814215"/>
            <a:ext cx="3233737" cy="593137"/>
          </a:xfrm>
          <a:prstGeom prst="rect">
            <a:avLst/>
          </a:prstGeom>
        </p:spPr>
        <p:txBody>
          <a:bodyPr/>
          <a:lstStyle>
            <a:lvl1pPr marL="2160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>
              <a:buNone/>
            </a:pPr>
            <a:r>
              <a:rPr lang="en-US" dirty="0"/>
              <a:t>Sur ce nouvel écran , je visualise tous les documents liés à la contractualisation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  <p:cxnSp>
        <p:nvCxnSpPr>
          <p:cNvPr id="52" name="Connecteur droit avec flèche 51">
            <a:extLst>
              <a:ext uri="{FF2B5EF4-FFF2-40B4-BE49-F238E27FC236}">
                <a16:creationId xmlns:a16="http://schemas.microsoft.com/office/drawing/2014/main" id="{C80C0C61-1DCC-449B-AED4-642DCBCE19A9}"/>
              </a:ext>
            </a:extLst>
          </p:cNvPr>
          <p:cNvCxnSpPr>
            <a:cxnSpLocks/>
          </p:cNvCxnSpPr>
          <p:nvPr/>
        </p:nvCxnSpPr>
        <p:spPr>
          <a:xfrm>
            <a:off x="2300829" y="2564189"/>
            <a:ext cx="1158961" cy="1151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072F3FE5-824F-43BE-9D2A-9709F3F54B8E}"/>
              </a:ext>
            </a:extLst>
          </p:cNvPr>
          <p:cNvSpPr txBox="1">
            <a:spLocks/>
          </p:cNvSpPr>
          <p:nvPr/>
        </p:nvSpPr>
        <p:spPr>
          <a:xfrm>
            <a:off x="4325089" y="1814215"/>
            <a:ext cx="3233737" cy="593137"/>
          </a:xfrm>
          <a:prstGeom prst="rect">
            <a:avLst/>
          </a:prstGeom>
        </p:spPr>
        <p:txBody>
          <a:bodyPr/>
          <a:lstStyle>
            <a:lvl1pPr marL="2160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>
              <a:buNone/>
            </a:pPr>
            <a:r>
              <a:rPr lang="en-US" dirty="0"/>
              <a:t>Je séléctionne demander la signature papier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  <p:cxnSp>
        <p:nvCxnSpPr>
          <p:cNvPr id="57" name="Connecteur droit avec flèche 56">
            <a:extLst>
              <a:ext uri="{FF2B5EF4-FFF2-40B4-BE49-F238E27FC236}">
                <a16:creationId xmlns:a16="http://schemas.microsoft.com/office/drawing/2014/main" id="{D29BBC4F-F73B-46D8-A816-6F0B7AE174F5}"/>
              </a:ext>
            </a:extLst>
          </p:cNvPr>
          <p:cNvCxnSpPr>
            <a:cxnSpLocks/>
            <a:stCxn id="56" idx="2"/>
          </p:cNvCxnSpPr>
          <p:nvPr/>
        </p:nvCxnSpPr>
        <p:spPr>
          <a:xfrm flipH="1">
            <a:off x="4503790" y="2407352"/>
            <a:ext cx="1438168" cy="23105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4179D3A2-D0E7-4F3E-B51E-68A8B21D5B87}"/>
              </a:ext>
            </a:extLst>
          </p:cNvPr>
          <p:cNvSpPr txBox="1">
            <a:spLocks/>
          </p:cNvSpPr>
          <p:nvPr/>
        </p:nvSpPr>
        <p:spPr>
          <a:xfrm>
            <a:off x="8258065" y="1814215"/>
            <a:ext cx="3233737" cy="775264"/>
          </a:xfrm>
          <a:prstGeom prst="rect">
            <a:avLst/>
          </a:prstGeom>
        </p:spPr>
        <p:txBody>
          <a:bodyPr/>
          <a:lstStyle>
            <a:lvl1pPr marL="2160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>
              <a:buNone/>
            </a:pPr>
            <a:r>
              <a:rPr lang="fr-FR" dirty="0"/>
              <a:t>Puis je choisie envoi centralisé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3E8EBC83-3831-40B2-8E8D-97E633B49A15}"/>
              </a:ext>
            </a:extLst>
          </p:cNvPr>
          <p:cNvSpPr txBox="1">
            <a:spLocks/>
          </p:cNvSpPr>
          <p:nvPr/>
        </p:nvSpPr>
        <p:spPr>
          <a:xfrm>
            <a:off x="5268792" y="6109888"/>
            <a:ext cx="4796929" cy="775264"/>
          </a:xfrm>
          <a:prstGeom prst="rect">
            <a:avLst/>
          </a:prstGeom>
        </p:spPr>
        <p:txBody>
          <a:bodyPr/>
          <a:lstStyle>
            <a:lvl1pPr marL="2160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>
              <a:buNone/>
            </a:pPr>
            <a:r>
              <a:rPr lang="fr-FR" dirty="0"/>
              <a:t>Pour finir je clique sur Envoyer pour signature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  <p:cxnSp>
        <p:nvCxnSpPr>
          <p:cNvPr id="65" name="Connecteur droit avec flèche 64">
            <a:extLst>
              <a:ext uri="{FF2B5EF4-FFF2-40B4-BE49-F238E27FC236}">
                <a16:creationId xmlns:a16="http://schemas.microsoft.com/office/drawing/2014/main" id="{E490FA28-5E98-4C22-8BEF-8F30C64CC3DC}"/>
              </a:ext>
            </a:extLst>
          </p:cNvPr>
          <p:cNvCxnSpPr>
            <a:cxnSpLocks/>
            <a:stCxn id="64" idx="0"/>
            <a:endCxn id="71" idx="1"/>
          </p:cNvCxnSpPr>
          <p:nvPr/>
        </p:nvCxnSpPr>
        <p:spPr>
          <a:xfrm flipV="1">
            <a:off x="7667257" y="5690298"/>
            <a:ext cx="736004" cy="4195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>
            <a:extLst>
              <a:ext uri="{FF2B5EF4-FFF2-40B4-BE49-F238E27FC236}">
                <a16:creationId xmlns:a16="http://schemas.microsoft.com/office/drawing/2014/main" id="{83F34F7A-25DE-4229-85E8-05FAD4833A8C}"/>
              </a:ext>
            </a:extLst>
          </p:cNvPr>
          <p:cNvSpPr/>
          <p:nvPr/>
        </p:nvSpPr>
        <p:spPr>
          <a:xfrm>
            <a:off x="3625850" y="4574018"/>
            <a:ext cx="1176338" cy="32818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CD4137DA-5C0D-476F-9F5B-A93B1C95F644}"/>
              </a:ext>
            </a:extLst>
          </p:cNvPr>
          <p:cNvSpPr/>
          <p:nvPr/>
        </p:nvSpPr>
        <p:spPr>
          <a:xfrm>
            <a:off x="8403261" y="5526207"/>
            <a:ext cx="1176338" cy="32818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644941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CE90908C-87E8-41E9-9CA0-121782D46FE8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pPr marL="466725" indent="-285750" defTabSz="896938">
              <a:spcBef>
                <a:spcPts val="0"/>
              </a:spcBef>
            </a:pPr>
            <a:r>
              <a:rPr lang="fr-FR" dirty="0"/>
              <a:t>La SED panier permet d’envoyer au client, l’ensemble des contrats en une seule fois. </a:t>
            </a:r>
          </a:p>
          <a:p>
            <a:pPr marL="442913" indent="0" defTabSz="896938">
              <a:spcBef>
                <a:spcPts val="0"/>
              </a:spcBef>
              <a:buNone/>
            </a:pPr>
            <a:r>
              <a:rPr lang="fr-FR" dirty="0"/>
              <a:t>Si le client ne souhaite plus souscrire l’ensemble des offres de la SED panier, il convient de finaliser la   contractualisation des offres à conserver en mode de signature papier</a:t>
            </a:r>
          </a:p>
          <a:p>
            <a:pPr marL="180975" indent="0" defTabSz="896938">
              <a:spcBef>
                <a:spcPts val="0"/>
              </a:spcBef>
              <a:buNone/>
            </a:pPr>
            <a:endParaRPr lang="fr-FR" dirty="0"/>
          </a:p>
          <a:p>
            <a:pPr marL="466725" indent="-285750" defTabSz="896938">
              <a:spcBef>
                <a:spcPts val="0"/>
              </a:spcBef>
            </a:pPr>
            <a:r>
              <a:rPr lang="fr-FR" dirty="0"/>
              <a:t>Les paniers qui n’ont pas été envoyés pour signature dans les 5 jours suivant la date de création des dossiers seront passés en statut « abandon » par les solutions.  </a:t>
            </a:r>
          </a:p>
          <a:p>
            <a:pPr marL="442913" indent="0" defTabSz="896938">
              <a:spcBef>
                <a:spcPts val="0"/>
              </a:spcBef>
              <a:buNone/>
            </a:pPr>
            <a:r>
              <a:rPr lang="fr-FR" dirty="0"/>
              <a:t>Dans ce cas, un mail d’information est envoyé à l’instructeur du dossier. 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D5A3D5-5FCE-4D0B-ACF3-C1008781C2A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Bon à savoir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E97FF5F-F23C-4D90-B108-58C3991DF7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Signature multi dossier VAD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CE4878E-2F9B-4BBF-947A-042A1544DE3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50618331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1-TECH-OPE-BPCE-SI-communaute au SEIN du Groupe.potx" id="{C69EA6A4-9B42-4315-84AD-AB2AB7072DD0}" vid="{FE9C37AE-3E7A-4C51-B9A1-C071B56C8BDA}"/>
    </a:ext>
  </a:extLst>
</a:theme>
</file>

<file path=ppt/theme/theme3.xml><?xml version="1.0" encoding="utf-8"?>
<a:theme xmlns:a="http://schemas.openxmlformats.org/drawingml/2006/main" name="1_Conception personnalisé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1-TECH-OPE-BPCE-SI-communaute au SEIN du Groupe.potx" id="{C69EA6A4-9B42-4315-84AD-AB2AB7072DD0}" vid="{FE9C37AE-3E7A-4C51-B9A1-C071B56C8BD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AB1515AA-57AE-4459-BE05-37022DA03708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02bd0e2-1d78-4f7d-9dde-91cd55d66e8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4540</TotalTime>
  <Words>419</Words>
  <Application>Microsoft Office PowerPoint</Application>
  <PresentationFormat>Grand écran</PresentationFormat>
  <Paragraphs>73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8</vt:i4>
      </vt:variant>
    </vt:vector>
  </HeadingPairs>
  <TitlesOfParts>
    <vt:vector size="21" baseType="lpstr">
      <vt:lpstr>Arial</vt:lpstr>
      <vt:lpstr>Arial Black</vt:lpstr>
      <vt:lpstr>Arial Narrow</vt:lpstr>
      <vt:lpstr>Cabin Condensed</vt:lpstr>
      <vt:lpstr>Calibri</vt:lpstr>
      <vt:lpstr>Cambria Math</vt:lpstr>
      <vt:lpstr>Courier New</vt:lpstr>
      <vt:lpstr>Montserrat Black</vt:lpstr>
      <vt:lpstr>Symbol</vt:lpstr>
      <vt:lpstr>Wingdings</vt:lpstr>
      <vt:lpstr>Thème Office</vt:lpstr>
      <vt:lpstr>Conception personnalisée</vt:lpstr>
      <vt:lpstr>1_Conception personnalisée</vt:lpstr>
      <vt:lpstr>Signature Electronique Multi Dossier à distance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carine.bulet@cegee.caisse-epargne.fr</dc:creator>
  <cp:lastModifiedBy>BULET Carine [CEGEE]</cp:lastModifiedBy>
  <cp:revision>307</cp:revision>
  <dcterms:created xsi:type="dcterms:W3CDTF">2020-06-24T09:20:11Z</dcterms:created>
  <dcterms:modified xsi:type="dcterms:W3CDTF">2023-02-15T07:14:00Z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2023-01-02T11:06:39Z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