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30"/>
  </p:notesMasterIdLst>
  <p:sldIdLst>
    <p:sldId id="259" r:id="rId6"/>
    <p:sldId id="372" r:id="rId7"/>
    <p:sldId id="374" r:id="rId8"/>
    <p:sldId id="403" r:id="rId9"/>
    <p:sldId id="373" r:id="rId10"/>
    <p:sldId id="413" r:id="rId11"/>
    <p:sldId id="375" r:id="rId12"/>
    <p:sldId id="379" r:id="rId13"/>
    <p:sldId id="376" r:id="rId14"/>
    <p:sldId id="381" r:id="rId15"/>
    <p:sldId id="382" r:id="rId16"/>
    <p:sldId id="422" r:id="rId17"/>
    <p:sldId id="386" r:id="rId18"/>
    <p:sldId id="387" r:id="rId19"/>
    <p:sldId id="404" r:id="rId20"/>
    <p:sldId id="405" r:id="rId21"/>
    <p:sldId id="414" r:id="rId22"/>
    <p:sldId id="415" r:id="rId23"/>
    <p:sldId id="416" r:id="rId24"/>
    <p:sldId id="417" r:id="rId25"/>
    <p:sldId id="418" r:id="rId26"/>
    <p:sldId id="419" r:id="rId27"/>
    <p:sldId id="420" r:id="rId28"/>
    <p:sldId id="421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Ouverture Formule Famille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3"/>
          </p14:sldIdLst>
        </p14:section>
        <p14:section name="Le processus de vente à distance" id="{D44DD309-3BB9-40B5-9E5D-5F8D7F4C7651}">
          <p14:sldIdLst>
            <p14:sldId id="373"/>
            <p14:sldId id="413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422"/>
            <p14:sldId id="386"/>
            <p14:sldId id="387"/>
            <p14:sldId id="404"/>
            <p14:sldId id="405"/>
          </p14:sldIdLst>
        </p14:section>
        <p14:section name="Accompagner mon client en SED" id="{8BBCB7F5-A631-41B8-BDA8-0BD227CCF2B6}">
          <p14:sldIdLst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110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3" autoAdjust="0"/>
    <p:restoredTop sz="93512" autoAdjust="0"/>
  </p:normalViewPr>
  <p:slideViewPr>
    <p:cSldViewPr snapToGrid="0">
      <p:cViewPr varScale="1">
        <p:scale>
          <a:sx n="100" d="100"/>
          <a:sy n="100" d="100"/>
        </p:scale>
        <p:origin x="1266" y="90"/>
      </p:cViewPr>
      <p:guideLst>
        <p:guide pos="778"/>
        <p:guide pos="4112"/>
        <p:guide orient="horz" pos="4224"/>
        <p:guide orient="horz" pos="73"/>
        <p:guide pos="5110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17/09/2020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67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129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7386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7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61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075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54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555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3263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591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4160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4379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80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jpe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jpe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9.jpe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jpeg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60808" y="1799977"/>
            <a:ext cx="5066402" cy="18281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</a:t>
            </a: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UNE FORMULE FAMILLE</a:t>
            </a:r>
            <a:endParaRPr lang="fr-FR" sz="2800" i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892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6470" y="4141583"/>
            <a:ext cx="460773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 Mise à jour septembre 2020 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4" y="0"/>
            <a:ext cx="7103806" cy="68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714726"/>
            <a:ext cx="4750042" cy="31316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8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offre en SED. </a:t>
            </a: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3711678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concernés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la Formule.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5" y="1230133"/>
            <a:ext cx="6840538" cy="4742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4966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vendre à distance les contrats ci-dessous :</a:t>
            </a:r>
            <a:endParaRPr lang="fr-FR" sz="1600" b="1" dirty="0"/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094461"/>
            <a:ext cx="5304190" cy="18312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Formule Famille :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</a:t>
            </a:r>
            <a:r>
              <a:rPr lang="fr-FR" sz="1400" dirty="0" smtClean="0"/>
              <a:t>Famille </a:t>
            </a:r>
            <a:r>
              <a:rPr lang="fr-FR" sz="1400" b="1" dirty="0"/>
              <a:t>Initial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Famille </a:t>
            </a:r>
            <a:r>
              <a:rPr lang="fr-FR" sz="1400" b="1" dirty="0"/>
              <a:t>Confort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Famille </a:t>
            </a:r>
            <a:r>
              <a:rPr lang="fr-FR" sz="1400" b="1" dirty="0"/>
              <a:t>Optimal</a:t>
            </a:r>
          </a:p>
          <a:p>
            <a:pPr algn="just">
              <a:lnSpc>
                <a:spcPct val="100000"/>
              </a:lnSpc>
            </a:pPr>
            <a:endParaRPr lang="fr-FR" sz="1400" dirty="0" smtClean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759660" y="2255361"/>
            <a:ext cx="14550" cy="269877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16466" y="3484695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1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1967" y="2937131"/>
            <a:ext cx="4656085" cy="34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sz="16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Ouverture Formule FAMILLE</a:t>
            </a:r>
            <a:endParaRPr lang="fr-FR" sz="16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OUVERTURE FORMULE FAMILLE.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560475" y="1433489"/>
            <a:ext cx="9586313" cy="41592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787588" y="1820804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1. </a:t>
            </a:r>
            <a:r>
              <a:rPr lang="fr-FR" sz="1000" dirty="0" smtClean="0"/>
              <a:t>Je m’assure que le client répond </a:t>
            </a:r>
            <a:r>
              <a:rPr lang="fr-FR" sz="1000" b="1" dirty="0" smtClean="0"/>
              <a:t>aux exigences réglementaires pour la VAD de la formule famille</a:t>
            </a:r>
            <a:endParaRPr lang="fr-FR" sz="1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787588" y="2523001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2. </a:t>
            </a:r>
            <a:r>
              <a:rPr lang="fr-FR" sz="1000" dirty="0"/>
              <a:t>Je vérifie si le </a:t>
            </a:r>
            <a:r>
              <a:rPr lang="fr-FR" sz="1000" b="1" dirty="0"/>
              <a:t>client est éligible à la SED </a:t>
            </a:r>
            <a:endParaRPr lang="fr-FR" sz="10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F92F1BA-64CC-49A8-8C72-45B4AE028D2F}"/>
              </a:ext>
            </a:extLst>
          </p:cNvPr>
          <p:cNvSpPr txBox="1"/>
          <p:nvPr/>
        </p:nvSpPr>
        <p:spPr>
          <a:xfrm>
            <a:off x="1787588" y="3225197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3. </a:t>
            </a:r>
            <a:r>
              <a:rPr lang="fr-FR" sz="1000" dirty="0" smtClean="0"/>
              <a:t>Je saisis le contrat sur </a:t>
            </a:r>
            <a:r>
              <a:rPr lang="fr-FR" sz="1000" b="1" dirty="0" smtClean="0"/>
              <a:t>le poste bancaire </a:t>
            </a:r>
            <a:endParaRPr lang="fr-FR" sz="10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198561-E0E1-4200-88DF-2E1F05461367}"/>
              </a:ext>
            </a:extLst>
          </p:cNvPr>
          <p:cNvSpPr txBox="1"/>
          <p:nvPr/>
        </p:nvSpPr>
        <p:spPr>
          <a:xfrm>
            <a:off x="1787588" y="3943781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4. </a:t>
            </a:r>
            <a:r>
              <a:rPr lang="fr-FR" sz="1000" dirty="0"/>
              <a:t>Je </a:t>
            </a:r>
            <a:r>
              <a:rPr lang="fr-FR" sz="1000" dirty="0" smtClean="0"/>
              <a:t>termine la saisie en choisissant </a:t>
            </a:r>
            <a:r>
              <a:rPr lang="fr-FR" sz="1000" b="1" dirty="0" smtClean="0"/>
              <a:t>le mode de contractualisation (SED ou Papier)</a:t>
            </a:r>
            <a:endParaRPr lang="fr-FR" sz="10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880067" y="3943781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5. Le </a:t>
            </a:r>
            <a:r>
              <a:rPr lang="fr-FR" sz="1000" b="1" dirty="0"/>
              <a:t>client </a:t>
            </a:r>
            <a:r>
              <a:rPr lang="fr-FR" sz="1000" b="1" dirty="0" smtClean="0"/>
              <a:t>réceptionne puis signe </a:t>
            </a:r>
            <a:r>
              <a:rPr lang="fr-FR" sz="1000" b="1" dirty="0"/>
              <a:t>les documents contractuels </a:t>
            </a:r>
            <a:r>
              <a:rPr lang="fr-FR" sz="1000" dirty="0"/>
              <a:t>e</a:t>
            </a:r>
            <a:r>
              <a:rPr lang="fr-FR" sz="1000" dirty="0" smtClean="0"/>
              <a:t>t les renvoie </a:t>
            </a:r>
            <a:r>
              <a:rPr lang="fr-FR" sz="1000" i="1" dirty="0" smtClean="0"/>
              <a:t>(si contractualisation papier)</a:t>
            </a:r>
            <a:endParaRPr lang="fr-FR" sz="1000" b="1" i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383382" y="1488637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146550" y="1499238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39" name="Connecteur droit avec flèche 38"/>
          <p:cNvCxnSpPr>
            <a:stCxn id="32" idx="2"/>
            <a:endCxn id="33" idx="0"/>
          </p:cNvCxnSpPr>
          <p:nvPr/>
        </p:nvCxnSpPr>
        <p:spPr>
          <a:xfrm>
            <a:off x="3171911" y="2324804"/>
            <a:ext cx="0" cy="1981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stCxn id="33" idx="2"/>
            <a:endCxn id="34" idx="0"/>
          </p:cNvCxnSpPr>
          <p:nvPr/>
        </p:nvCxnSpPr>
        <p:spPr>
          <a:xfrm>
            <a:off x="3171911" y="302700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5" idx="3"/>
            <a:endCxn id="36" idx="1"/>
          </p:cNvCxnSpPr>
          <p:nvPr/>
        </p:nvCxnSpPr>
        <p:spPr>
          <a:xfrm>
            <a:off x="4556233" y="4195781"/>
            <a:ext cx="32383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1787586" y="1701471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4880067" y="1701471"/>
            <a:ext cx="27684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8398899" y="1488637"/>
            <a:ext cx="1989914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Actions du Middle Office VAD</a:t>
            </a:r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5" name="Connecteur droit 44"/>
          <p:cNvCxnSpPr/>
          <p:nvPr/>
        </p:nvCxnSpPr>
        <p:spPr>
          <a:xfrm>
            <a:off x="8009656" y="1701471"/>
            <a:ext cx="2768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999023" y="3943781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6</a:t>
            </a:r>
            <a:r>
              <a:rPr lang="fr-FR" sz="1000" dirty="0" smtClean="0"/>
              <a:t>. Le middle office VAD </a:t>
            </a:r>
            <a:r>
              <a:rPr lang="fr-FR" sz="1000" b="1" dirty="0" smtClean="0"/>
              <a:t>s’assure de la contractualisation</a:t>
            </a:r>
            <a:endParaRPr lang="fr-FR" sz="1000" i="1" dirty="0"/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7668275" y="4187006"/>
            <a:ext cx="323834" cy="6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>
            <a:off x="3179927" y="3744887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7999023" y="4662769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7</a:t>
            </a:r>
            <a:r>
              <a:rPr lang="fr-FR" sz="1000" dirty="0" smtClean="0"/>
              <a:t>. Le middle office VAD </a:t>
            </a:r>
            <a:r>
              <a:rPr lang="fr-FR" sz="1000" b="1" dirty="0" smtClean="0"/>
              <a:t>met en gestion l’ouverture de la formule famille</a:t>
            </a:r>
            <a:endParaRPr lang="fr-FR" sz="1000" i="1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9383223" y="4464573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9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876201" y="891575"/>
            <a:ext cx="6361716" cy="5814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390182" y="877689"/>
            <a:ext cx="4407734" cy="58279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5876066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09716"/>
            <a:ext cx="29014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endParaRPr lang="fr-FR" sz="2000" dirty="0" smtClean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à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51352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21017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9591" y="1107885"/>
            <a:ext cx="4034994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Les indispensables avant de proposer une Formule FAMILLE</a:t>
            </a:r>
            <a:r>
              <a:rPr lang="fr-FR" sz="1600" b="1" dirty="0"/>
              <a:t> </a:t>
            </a:r>
            <a:r>
              <a:rPr lang="fr-FR" sz="1600" b="1" dirty="0" smtClean="0"/>
              <a:t>en vente à distance :</a:t>
            </a:r>
            <a:endParaRPr lang="fr-FR" sz="1600" b="1" dirty="0"/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8628997" y="1107885"/>
            <a:ext cx="3101187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/>
              <a:t>Conditions d’éligibilité à la </a:t>
            </a:r>
            <a:r>
              <a:rPr lang="fr-FR" sz="1600" b="1" dirty="0" smtClean="0"/>
              <a:t>SED :</a:t>
            </a:r>
            <a:endParaRPr lang="fr-FR" sz="1600" b="1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082678" y="1668106"/>
            <a:ext cx="6115801" cy="507831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Client identifié (par questionnement)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Client majeur capable,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Les liens inter-personnes des clients participant à la Formule </a:t>
            </a:r>
            <a:r>
              <a:rPr lang="fr-FR" sz="1400" dirty="0" smtClean="0"/>
              <a:t>Famille sont à jour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b="1" dirty="0"/>
              <a:t>Les deux clients majeurs (en couple) à rattacher à la Formule Famille doivent posséder une Formule Initial, Confort </a:t>
            </a:r>
            <a:r>
              <a:rPr lang="fr-FR" sz="1400" b="1" dirty="0" smtClean="0"/>
              <a:t>ou Optimal </a:t>
            </a:r>
            <a:r>
              <a:rPr lang="fr-FR" sz="1400" b="1" dirty="0"/>
              <a:t>déjà mise en gestion et les contrats signés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Client </a:t>
            </a:r>
            <a:r>
              <a:rPr lang="fr-FR" sz="1400" dirty="0"/>
              <a:t>non interdit </a:t>
            </a:r>
            <a:r>
              <a:rPr lang="fr-FR" sz="1400" dirty="0" smtClean="0"/>
              <a:t>bancaire (FICP et FCC),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DRC </a:t>
            </a:r>
            <a:r>
              <a:rPr lang="fr-FR" sz="1400" dirty="0"/>
              <a:t>à </a:t>
            </a:r>
            <a:r>
              <a:rPr lang="fr-FR" sz="1400" dirty="0" smtClean="0"/>
              <a:t>jour, 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EAI (auto-certification) </a:t>
            </a:r>
            <a:r>
              <a:rPr lang="fr-FR" sz="1400" dirty="0"/>
              <a:t>signée et vraisemblable, 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Point budget à jour (moins de 18 mois),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Note Bale II de 0 à 7 (si supérieur à 7, respecter le schéma délégataire de la Caisse</a:t>
            </a:r>
            <a:r>
              <a:rPr lang="fr-FR" sz="1400" dirty="0" smtClean="0"/>
              <a:t>).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L’écoute </a:t>
            </a:r>
            <a:r>
              <a:rPr lang="fr-FR" sz="1400" dirty="0"/>
              <a:t>des besoins du client et d’information du client sur le principe de fonctionnement de la formule famille et sur les conditions tarifaires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Pour la saisie dans Izivente : le client doit être titulaire d’un numéro de téléphone portable français</a:t>
            </a:r>
            <a:endParaRPr lang="fr-FR" sz="1400" dirty="0"/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 smtClean="0"/>
              <a:t> </a:t>
            </a:r>
            <a:r>
              <a:rPr lang="fr-FR" sz="1400" b="1" dirty="0"/>
              <a:t>Si 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  <p:sp>
        <p:nvSpPr>
          <p:cNvPr id="29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7725960" y="1801456"/>
            <a:ext cx="3868896" cy="295465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Détenteur d’une BAD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Un </a:t>
            </a:r>
            <a:r>
              <a:rPr lang="fr-FR" sz="1400" dirty="0"/>
              <a:t>numéro de </a:t>
            </a:r>
            <a:r>
              <a:rPr lang="fr-FR" sz="1400" dirty="0" smtClean="0"/>
              <a:t>mobile </a:t>
            </a:r>
            <a:r>
              <a:rPr lang="fr-FR" sz="1400" dirty="0"/>
              <a:t>à jour enregistré dans le </a:t>
            </a:r>
            <a:r>
              <a:rPr lang="fr-FR" sz="1400" dirty="0" smtClean="0"/>
              <a:t>SI. Le numéro du Représentant Légal si client mineur.</a:t>
            </a: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adresse mail </a:t>
            </a:r>
            <a:r>
              <a:rPr lang="fr-FR" sz="1400" dirty="0" smtClean="0"/>
              <a:t>valide. L’adresse mail du </a:t>
            </a:r>
            <a:r>
              <a:rPr lang="fr-FR" sz="1400" dirty="0"/>
              <a:t>Représentant Légal </a:t>
            </a:r>
            <a:r>
              <a:rPr lang="fr-FR" sz="1400" dirty="0" smtClean="0"/>
              <a:t>si client mineur.</a:t>
            </a:r>
            <a:endParaRPr lang="fr-FR" sz="14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Une MSI active (le client doit disposer d’un accès à sa Banque à Distance</a:t>
            </a:r>
            <a:r>
              <a:rPr lang="fr-FR" sz="1400" dirty="0" smtClean="0"/>
              <a:t>). MSI et BAD du </a:t>
            </a:r>
            <a:r>
              <a:rPr lang="fr-FR" sz="1400" dirty="0"/>
              <a:t>Représentant Légal </a:t>
            </a:r>
            <a:r>
              <a:rPr lang="fr-FR" sz="1400" dirty="0" smtClean="0"/>
              <a:t>si client mineur.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201" y="882613"/>
            <a:ext cx="1095170" cy="96632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4389" y="882613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39" y="3768180"/>
            <a:ext cx="4900961" cy="253249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60397"/>
            <a:ext cx="5401801" cy="3407290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Accéder au code transaction « 0460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02339" y="1620253"/>
            <a:ext cx="49936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A p</a:t>
            </a:r>
            <a:r>
              <a:rPr lang="fr-FR" sz="1600" b="1" dirty="0" smtClean="0"/>
              <a:t>artir </a:t>
            </a:r>
            <a:r>
              <a:rPr lang="fr-FR" sz="1600" b="1" dirty="0"/>
              <a:t>de la </a:t>
            </a:r>
            <a:r>
              <a:rPr lang="fr-FR" sz="1600" b="1" dirty="0" smtClean="0"/>
              <a:t>Synthèse Client</a:t>
            </a:r>
            <a:r>
              <a:rPr lang="fr-FR" sz="1600" b="1" dirty="0"/>
              <a:t>, sélectionner </a:t>
            </a:r>
            <a:r>
              <a:rPr lang="fr-FR" sz="1600" b="1" dirty="0" smtClean="0"/>
              <a:t>la transaction « 0460 Gérer une Formule Famille 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Puis, je sélectionne Formule Famille puis Étape suivante.  </a:t>
            </a:r>
            <a:endParaRPr lang="fr-FR" sz="1600" b="1" dirty="0"/>
          </a:p>
        </p:txBody>
      </p:sp>
      <p:sp>
        <p:nvSpPr>
          <p:cNvPr id="20" name="object 10"/>
          <p:cNvSpPr>
            <a:spLocks/>
          </p:cNvSpPr>
          <p:nvPr/>
        </p:nvSpPr>
        <p:spPr bwMode="auto">
          <a:xfrm>
            <a:off x="6527800" y="1588295"/>
            <a:ext cx="1331145" cy="363797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3838074" y="3113613"/>
            <a:ext cx="12031" cy="886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ject 10"/>
          <p:cNvSpPr>
            <a:spLocks/>
          </p:cNvSpPr>
          <p:nvPr/>
        </p:nvSpPr>
        <p:spPr bwMode="auto">
          <a:xfrm>
            <a:off x="3525254" y="4012218"/>
            <a:ext cx="733926" cy="230090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1" name="Connecteur droit avec flèche 30"/>
          <p:cNvCxnSpPr/>
          <p:nvPr/>
        </p:nvCxnSpPr>
        <p:spPr>
          <a:xfrm flipV="1">
            <a:off x="5919537" y="1732547"/>
            <a:ext cx="465221" cy="176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655" y="1011530"/>
            <a:ext cx="5109699" cy="2620282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Composer la famille.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43740" y="1087941"/>
            <a:ext cx="47849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Je renseigne l’indicateur </a:t>
            </a:r>
            <a:r>
              <a:rPr lang="fr-FR" sz="1600" dirty="0"/>
              <a:t>de présence </a:t>
            </a:r>
            <a:r>
              <a:rPr lang="fr-FR" sz="1600" dirty="0" smtClean="0"/>
              <a:t>pour </a:t>
            </a:r>
            <a:r>
              <a:rPr lang="fr-FR" sz="1600" dirty="0"/>
              <a:t>chaque participant afin de savoir si ils sont présents en face à face ou non. Ces indicateurs s’activent lors de la sélection de la personne au sein de la famille.</a:t>
            </a:r>
          </a:p>
          <a:p>
            <a:endParaRPr lang="fr-FR" sz="1600" b="1" dirty="0"/>
          </a:p>
        </p:txBody>
      </p:sp>
      <p:sp>
        <p:nvSpPr>
          <p:cNvPr id="37" name="object 10"/>
          <p:cNvSpPr>
            <a:spLocks/>
          </p:cNvSpPr>
          <p:nvPr/>
        </p:nvSpPr>
        <p:spPr bwMode="auto">
          <a:xfrm>
            <a:off x="7246961" y="2022874"/>
            <a:ext cx="2101755" cy="18806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2" name="Connecteur droit avec flèche 41"/>
          <p:cNvCxnSpPr/>
          <p:nvPr/>
        </p:nvCxnSpPr>
        <p:spPr>
          <a:xfrm>
            <a:off x="5436198" y="1501923"/>
            <a:ext cx="1810763" cy="520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145284" y="5254549"/>
            <a:ext cx="6581829" cy="283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endParaRPr lang="fr-FR" sz="14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2011518" y="2434996"/>
            <a:ext cx="3318473" cy="1090255"/>
            <a:chOff x="10408306" y="3861486"/>
            <a:chExt cx="4689540" cy="74679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0408306" y="3861486"/>
              <a:ext cx="4689540" cy="7467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4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0549017" y="3922861"/>
              <a:ext cx="4489507" cy="4354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Pour l’entité jointe, si une des personnes n’est pas présente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 doit sélectionner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« non 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» dans l’indicateur de présence.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302" y="2441657"/>
            <a:ext cx="1095170" cy="966326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522" y="3876462"/>
            <a:ext cx="5075832" cy="263568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943740" y="4051787"/>
            <a:ext cx="47849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Je sélectionne chaque membre de la famille a ajouter à la formule. Puis je clique sur étape suivante.</a:t>
            </a:r>
            <a:endParaRPr lang="fr-FR" sz="1600" dirty="0"/>
          </a:p>
          <a:p>
            <a:endParaRPr lang="fr-FR" sz="1600" b="1" dirty="0"/>
          </a:p>
        </p:txBody>
      </p:sp>
      <p:grpSp>
        <p:nvGrpSpPr>
          <p:cNvPr id="48" name="Groupe 47"/>
          <p:cNvGrpSpPr/>
          <p:nvPr/>
        </p:nvGrpSpPr>
        <p:grpSpPr>
          <a:xfrm>
            <a:off x="2013790" y="5044000"/>
            <a:ext cx="3318473" cy="1090255"/>
            <a:chOff x="10408306" y="3861486"/>
            <a:chExt cx="4689540" cy="74679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0408306" y="3861486"/>
              <a:ext cx="4689540" cy="7467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50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0549017" y="3922861"/>
              <a:ext cx="4489507" cy="63658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Les membre de la famille sont proposés uniquement si les liens inter personnes ont été saisis et sont à jour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574" y="5050661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098" y="1922525"/>
            <a:ext cx="7041618" cy="4420286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Composer la famille.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03092" y="1206067"/>
            <a:ext cx="9876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Je ne peux pas sélectionner une offre </a:t>
            </a:r>
            <a:r>
              <a:rPr lang="fr-FR" sz="1600" dirty="0"/>
              <a:t>individuelle </a:t>
            </a:r>
            <a:r>
              <a:rPr lang="fr-FR" sz="1600" dirty="0" smtClean="0"/>
              <a:t>présentant </a:t>
            </a:r>
            <a:r>
              <a:rPr lang="fr-FR" sz="1600" dirty="0"/>
              <a:t>une pastille verte </a:t>
            </a:r>
            <a:r>
              <a:rPr lang="fr-FR" sz="1600" dirty="0" smtClean="0"/>
              <a:t>car elle fait partie </a:t>
            </a:r>
            <a:r>
              <a:rPr lang="fr-FR" sz="1600" dirty="0"/>
              <a:t>d’un dossier de vente en attente de </a:t>
            </a:r>
            <a:r>
              <a:rPr lang="fr-FR" sz="1600" dirty="0" smtClean="0"/>
              <a:t>signature.</a:t>
            </a:r>
            <a:endParaRPr lang="fr-FR" sz="1600" dirty="0"/>
          </a:p>
          <a:p>
            <a:endParaRPr lang="fr-FR" sz="1600" b="1" dirty="0"/>
          </a:p>
        </p:txBody>
      </p:sp>
      <p:sp>
        <p:nvSpPr>
          <p:cNvPr id="37" name="object 10"/>
          <p:cNvSpPr>
            <a:spLocks/>
          </p:cNvSpPr>
          <p:nvPr/>
        </p:nvSpPr>
        <p:spPr bwMode="auto">
          <a:xfrm>
            <a:off x="2392325" y="3957226"/>
            <a:ext cx="3850050" cy="116961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H="1">
            <a:off x="6242375" y="1539240"/>
            <a:ext cx="1453827" cy="2417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145284" y="5254549"/>
            <a:ext cx="6581829" cy="283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endParaRPr lang="fr-FR" sz="14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7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865" y="6203975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Instruire l’offre.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43740" y="1142533"/>
            <a:ext cx="9346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Je sélectionne l’offre, puis je clique sur Étape suivante  </a:t>
            </a:r>
            <a:endParaRPr lang="fr-FR" sz="1600" b="1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295" y="1665167"/>
            <a:ext cx="742924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Finaliser la vente.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3740" y="1142533"/>
            <a:ext cx="9346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Je sélectionne le canal de vente (téléphone)</a:t>
            </a:r>
            <a:endParaRPr lang="fr-FR" sz="16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806" y="1672480"/>
            <a:ext cx="6407919" cy="3319129"/>
          </a:xfrm>
          <a:prstGeom prst="rect">
            <a:avLst/>
          </a:prstGeom>
        </p:spPr>
      </p:pic>
      <p:sp>
        <p:nvSpPr>
          <p:cNvPr id="21" name="object 10"/>
          <p:cNvSpPr>
            <a:spLocks/>
          </p:cNvSpPr>
          <p:nvPr/>
        </p:nvSpPr>
        <p:spPr bwMode="auto">
          <a:xfrm>
            <a:off x="3842521" y="3274180"/>
            <a:ext cx="2101755" cy="18806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3275463" y="1481087"/>
            <a:ext cx="567058" cy="1793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/>
          <p:cNvGrpSpPr/>
          <p:nvPr/>
        </p:nvGrpSpPr>
        <p:grpSpPr>
          <a:xfrm>
            <a:off x="2546052" y="5248724"/>
            <a:ext cx="8549578" cy="1262701"/>
            <a:chOff x="10408306" y="3805397"/>
            <a:chExt cx="9863986" cy="8649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0408306" y="3805397"/>
              <a:ext cx="9863986" cy="8649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0549016" y="3885467"/>
              <a:ext cx="9597307" cy="737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400" dirty="0" smtClean="0"/>
                <a:t>Si </a:t>
              </a:r>
              <a:r>
                <a:rPr lang="fr-FR" sz="1400" dirty="0"/>
                <a:t>le titulaire du compte de prélèvement est présent : </a:t>
              </a:r>
              <a:r>
                <a:rPr lang="fr-FR" sz="1400" dirty="0" smtClean="0"/>
                <a:t>je réalise la souscription </a:t>
              </a:r>
              <a:r>
                <a:rPr lang="fr-FR" sz="1400" dirty="0"/>
                <a:t>en face à face en SAG ou en papier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400" dirty="0" smtClean="0"/>
                <a:t>Si </a:t>
              </a:r>
              <a:r>
                <a:rPr lang="fr-FR" sz="1400" dirty="0"/>
                <a:t>le titulaire du compte de prélèvement est à distance : </a:t>
              </a:r>
              <a:r>
                <a:rPr lang="fr-FR" sz="1400" dirty="0" smtClean="0"/>
                <a:t>je réalise la souscription </a:t>
              </a:r>
              <a:r>
                <a:rPr lang="fr-FR" sz="1400" dirty="0"/>
                <a:t>en VAD-VPC en signature électronique (SED) ou signature papier</a:t>
              </a:r>
            </a:p>
          </p:txBody>
        </p:sp>
      </p:grp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836" y="5337266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7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687" y="2821286"/>
            <a:ext cx="7119492" cy="3677008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Choix du mode de contractualisation.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0253" y="1572124"/>
            <a:ext cx="107206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choisis le mode de signature en signature électronique. Puis, je valide.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Je vérifie les coordonnées de mon </a:t>
            </a:r>
            <a:r>
              <a:rPr lang="fr-FR" sz="1600" b="1" dirty="0" smtClean="0"/>
              <a:t>client. Puis </a:t>
            </a:r>
            <a:r>
              <a:rPr lang="fr-FR" sz="1600" b="1" dirty="0"/>
              <a:t>j’envoie au client ses emails.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</p:txBody>
      </p:sp>
      <p:sp>
        <p:nvSpPr>
          <p:cNvPr id="22" name="object 10"/>
          <p:cNvSpPr>
            <a:spLocks/>
          </p:cNvSpPr>
          <p:nvPr/>
        </p:nvSpPr>
        <p:spPr bwMode="auto">
          <a:xfrm>
            <a:off x="1306104" y="2983831"/>
            <a:ext cx="6923496" cy="529390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24" name="Image 23"/>
          <p:cNvPicPr/>
          <p:nvPr/>
        </p:nvPicPr>
        <p:blipFill rotWithShape="1">
          <a:blip r:embed="rId6"/>
          <a:srcRect l="53691" t="46715" r="34177" b="38677"/>
          <a:stretch/>
        </p:blipFill>
        <p:spPr>
          <a:xfrm>
            <a:off x="5797884" y="5855369"/>
            <a:ext cx="1459832" cy="850231"/>
          </a:xfrm>
          <a:prstGeom prst="rect">
            <a:avLst/>
          </a:prstGeom>
        </p:spPr>
      </p:pic>
      <p:sp>
        <p:nvSpPr>
          <p:cNvPr id="29" name="object 10"/>
          <p:cNvSpPr>
            <a:spLocks/>
          </p:cNvSpPr>
          <p:nvPr/>
        </p:nvSpPr>
        <p:spPr bwMode="auto">
          <a:xfrm>
            <a:off x="1306104" y="4224802"/>
            <a:ext cx="6923496" cy="737724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090863" y="5447982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La composition de la liasse signature électronique à distance s’exécute. L’envoi est réalisé. </a:t>
            </a:r>
          </a:p>
        </p:txBody>
      </p:sp>
    </p:spTree>
    <p:extLst>
      <p:ext uri="{BB962C8B-B14F-4D97-AF65-F5344CB8AC3E}">
        <p14:creationId xmlns:p14="http://schemas.microsoft.com/office/powerpoint/2010/main" val="13671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Contractualisation par SED.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55854" y="1469275"/>
            <a:ext cx="9880292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/>
              <a:t>Le client </a:t>
            </a:r>
            <a:r>
              <a:rPr lang="fr-FR" sz="1600" b="1" dirty="0" smtClean="0"/>
              <a:t>reçoit </a:t>
            </a:r>
            <a:r>
              <a:rPr lang="fr-FR" sz="1600" b="1" dirty="0" smtClean="0"/>
              <a:t>deux emails :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Un sur sa boîte personnelle l’invitant à consulter sa messagerie sécurisée (MSI)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dirty="0" smtClean="0"/>
              <a:t>Un deuxième sur </a:t>
            </a:r>
            <a:r>
              <a:rPr lang="fr-FR" sz="1600" dirty="0"/>
              <a:t>sa MSI, avec </a:t>
            </a:r>
            <a:r>
              <a:rPr lang="fr-FR" sz="1600" b="1" dirty="0" smtClean="0"/>
              <a:t>le lien lui permettant d’accéder </a:t>
            </a:r>
            <a:r>
              <a:rPr lang="fr-FR" sz="1600" b="1" dirty="0"/>
              <a:t>à l’espace SED</a:t>
            </a:r>
            <a:r>
              <a:rPr lang="fr-FR" sz="1600" b="1" dirty="0" smtClean="0"/>
              <a:t>.</a:t>
            </a: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15" name="Image 14"/>
          <p:cNvPicPr/>
          <p:nvPr/>
        </p:nvPicPr>
        <p:blipFill rotWithShape="1">
          <a:blip r:embed="rId5"/>
          <a:srcRect l="11062" t="41467" b="14320"/>
          <a:stretch/>
        </p:blipFill>
        <p:spPr bwMode="auto">
          <a:xfrm>
            <a:off x="1774825" y="2775284"/>
            <a:ext cx="6641431" cy="2069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e 19"/>
          <p:cNvGrpSpPr/>
          <p:nvPr/>
        </p:nvGrpSpPr>
        <p:grpSpPr>
          <a:xfrm>
            <a:off x="7331392" y="2978193"/>
            <a:ext cx="3012758" cy="1354038"/>
            <a:chOff x="11452914" y="3821837"/>
            <a:chExt cx="3012758" cy="135403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1812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43849" y="3883213"/>
              <a:ext cx="2626467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Maintenant, c’est à votre client de signer le contrat électroniquement. 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1120116" y="5194077"/>
            <a:ext cx="4212738" cy="1663923"/>
            <a:chOff x="11452913" y="3821836"/>
            <a:chExt cx="3477247" cy="166392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6"/>
              <a:ext cx="3425896" cy="1340757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46962" y="3869932"/>
              <a:ext cx="3383198" cy="16158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NOS CLIENTS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5406363" y="5189899"/>
            <a:ext cx="4462764" cy="1344936"/>
            <a:chOff x="11452913" y="3821837"/>
            <a:chExt cx="3683622" cy="134493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 MyAssistance : 0326868585,  choix 2 puis choisir l’univers concerné.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18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l="30681"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8997" y="35698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 smtClean="0"/>
              <a:t>Les </a:t>
            </a:r>
            <a:r>
              <a:rPr lang="fr-FR" b="1" i="1" dirty="0"/>
              <a:t>étapes sont similaires </a:t>
            </a:r>
            <a:r>
              <a:rPr lang="fr-FR" b="1" i="1" dirty="0" smtClean="0"/>
              <a:t>quel que </a:t>
            </a:r>
            <a:r>
              <a:rPr lang="fr-FR" b="1" i="1" dirty="0"/>
              <a:t>soit </a:t>
            </a:r>
            <a:r>
              <a:rPr lang="fr-FR" b="1" i="1" dirty="0" smtClean="0"/>
              <a:t>le produit. 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1027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46318" y="1517938"/>
            <a:ext cx="29037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Le client </a:t>
            </a:r>
            <a:r>
              <a:rPr lang="fr-FR" sz="1400" dirty="0" smtClean="0"/>
              <a:t>reçoit </a:t>
            </a:r>
            <a:r>
              <a:rPr lang="fr-FR" sz="1400" dirty="0"/>
              <a:t>un e-mail sur son adresse email personnelle, lui indiquant qu’il peut se connecter sur sa MSI pour procéder à la signature électronique de son </a:t>
            </a:r>
            <a:r>
              <a:rPr lang="fr-FR" sz="1400" dirty="0" smtClean="0"/>
              <a:t>contrat</a:t>
            </a:r>
            <a:endParaRPr lang="fr-FR" sz="1400" dirty="0"/>
          </a:p>
        </p:txBody>
      </p:sp>
      <p:pic>
        <p:nvPicPr>
          <p:cNvPr id="20" name="Imag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32535" r="2420" b="23018"/>
          <a:stretch>
            <a:fillRect/>
          </a:stretch>
        </p:blipFill>
        <p:spPr bwMode="auto">
          <a:xfrm>
            <a:off x="3955963" y="1734454"/>
            <a:ext cx="7502073" cy="23663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304569" y="1234912"/>
            <a:ext cx="4645742" cy="283026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1400" b="1" i="1" dirty="0" smtClean="0">
                <a:solidFill>
                  <a:srgbClr val="F44336"/>
                </a:solidFill>
              </a:rPr>
              <a:t>Exemple pour un crédit consommation : </a:t>
            </a:r>
            <a:endParaRPr lang="fr-FR" sz="1400" b="1" i="1" dirty="0">
              <a:solidFill>
                <a:srgbClr val="F443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2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4" name="Groupe 11"/>
          <p:cNvGrpSpPr>
            <a:grpSpLocks/>
          </p:cNvGrpSpPr>
          <p:nvPr/>
        </p:nvGrpSpPr>
        <p:grpSpPr bwMode="auto">
          <a:xfrm>
            <a:off x="1235075" y="1518954"/>
            <a:ext cx="5797355" cy="4233433"/>
            <a:chOff x="134466" y="1613826"/>
            <a:chExt cx="4972843" cy="4234883"/>
          </a:xfrm>
        </p:grpSpPr>
        <p:pic>
          <p:nvPicPr>
            <p:cNvPr id="16" name="Imag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6" t="11903" r="11871" b="32130"/>
            <a:stretch>
              <a:fillRect/>
            </a:stretch>
          </p:blipFill>
          <p:spPr bwMode="auto">
            <a:xfrm>
              <a:off x="211459" y="3226009"/>
              <a:ext cx="4895850" cy="26227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 3" descr="Capture d’écran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66" y="1613826"/>
              <a:ext cx="4972843" cy="112369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881187" y="1648456"/>
            <a:ext cx="514350" cy="15247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rgbClr val="E9030A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E9030A"/>
              </a:buClr>
              <a:buSzPct val="80000"/>
              <a:buFont typeface="Arial Black" panose="020B0A04020102020204" pitchFamily="34" charset="0"/>
              <a:buChar char="&gt;"/>
              <a:defRPr sz="1600">
                <a:solidFill>
                  <a:schemeClr val="tx2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E9030A"/>
              </a:buClr>
              <a:buSzPct val="70000"/>
              <a:buChar char="•"/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E9030A"/>
              </a:buClr>
              <a:buFont typeface="Arial Narrow" panose="020B0606020202030204" pitchFamily="34" charset="0"/>
              <a:buChar char="―"/>
              <a:defRPr sz="1200">
                <a:solidFill>
                  <a:schemeClr val="tx2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chemeClr val="tx2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spcBef>
                <a:spcPct val="55000"/>
              </a:spcBef>
              <a:buClrTx/>
              <a:buFontTx/>
              <a:buNone/>
            </a:pPr>
            <a:endParaRPr lang="fr-FR" altLang="fr-FR" sz="32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65819" y="1493036"/>
            <a:ext cx="3884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accède au lien SED dans sa boîte MSI </a:t>
            </a:r>
            <a:r>
              <a:rPr lang="fr-FR" sz="1400" dirty="0"/>
              <a:t>(en se connectant à DEI</a:t>
            </a:r>
            <a:r>
              <a:rPr lang="fr-FR" sz="1400" dirty="0" smtClean="0"/>
              <a:t>). </a:t>
            </a:r>
            <a:endParaRPr lang="fr-FR" sz="1400" b="1" dirty="0"/>
          </a:p>
          <a:p>
            <a:pPr marL="273050" algn="just"/>
            <a:endParaRPr lang="fr-FR" sz="1400" dirty="0" smtClean="0"/>
          </a:p>
          <a:p>
            <a:pPr marL="273050" algn="just"/>
            <a:endParaRPr lang="fr-FR" sz="1400" dirty="0"/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3698543" y="1501254"/>
            <a:ext cx="477672" cy="300253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5923128" y="3548418"/>
            <a:ext cx="1201003" cy="1869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7637343" y="3895704"/>
            <a:ext cx="3485581" cy="1167616"/>
            <a:chOff x="11452914" y="3821837"/>
            <a:chExt cx="3012758" cy="193093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930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43850" y="3883214"/>
              <a:ext cx="2745105" cy="10688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Dans ce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message,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se trouve le lien qui dirige le client vers l’espace de signature électronique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7" name="object 10"/>
          <p:cNvSpPr>
            <a:spLocks/>
          </p:cNvSpPr>
          <p:nvPr/>
        </p:nvSpPr>
        <p:spPr bwMode="auto">
          <a:xfrm>
            <a:off x="2955641" y="5515971"/>
            <a:ext cx="3319747" cy="218366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85493" y="157435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1.</a:t>
            </a:r>
            <a:endParaRPr lang="fr-FR" sz="1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90219" y="3895472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3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cxnSp>
        <p:nvCxnSpPr>
          <p:cNvPr id="42" name="Connecteur droit avec flèche 41"/>
          <p:cNvCxnSpPr/>
          <p:nvPr/>
        </p:nvCxnSpPr>
        <p:spPr>
          <a:xfrm flipH="1" flipV="1">
            <a:off x="4255827" y="1667301"/>
            <a:ext cx="2854657" cy="79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240798" y="2982917"/>
            <a:ext cx="3884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message dans la MSI est intitulé «Vos documents à signer» </a:t>
            </a:r>
          </a:p>
          <a:p>
            <a:pPr marL="273050" algn="just"/>
            <a:endParaRPr lang="fr-FR" sz="1400" dirty="0" smtClean="0"/>
          </a:p>
          <a:p>
            <a:pPr marL="273050" algn="just"/>
            <a:endParaRPr lang="fr-FR" sz="14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7171846" y="296641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2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pic>
        <p:nvPicPr>
          <p:cNvPr id="44" name="Imag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8" t="27538" r="30801" b="33707"/>
          <a:stretch>
            <a:fillRect/>
          </a:stretch>
        </p:blipFill>
        <p:spPr bwMode="auto">
          <a:xfrm>
            <a:off x="7533647" y="4705458"/>
            <a:ext cx="4526086" cy="200014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Connecteur droit avec flèche 44"/>
          <p:cNvCxnSpPr/>
          <p:nvPr/>
        </p:nvCxnSpPr>
        <p:spPr>
          <a:xfrm>
            <a:off x="7187634" y="4473473"/>
            <a:ext cx="480253" cy="516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04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7" name="Imag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2" t="11641" r="11971" b="1851"/>
          <a:stretch>
            <a:fillRect/>
          </a:stretch>
        </p:blipFill>
        <p:spPr bwMode="auto">
          <a:xfrm>
            <a:off x="1590675" y="1322059"/>
            <a:ext cx="4505325" cy="311405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4" t="61832" r="13458" b="16959"/>
          <a:stretch>
            <a:fillRect/>
          </a:stretch>
        </p:blipFill>
        <p:spPr bwMode="auto">
          <a:xfrm>
            <a:off x="1235075" y="4628284"/>
            <a:ext cx="4856006" cy="18206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6275388" y="1465740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Le </a:t>
            </a:r>
            <a:r>
              <a:rPr lang="fr-FR" sz="1400" b="1" dirty="0"/>
              <a:t>client peut accéder au message et donc au lien vers l’espace de signature à partir de son espace </a:t>
            </a:r>
            <a:r>
              <a:rPr lang="fr-FR" sz="1400" b="1" dirty="0" smtClean="0"/>
              <a:t>sécurisé. </a:t>
            </a:r>
            <a:endParaRPr lang="fr-FR" sz="1400" b="1" dirty="0"/>
          </a:p>
        </p:txBody>
      </p:sp>
      <p:sp>
        <p:nvSpPr>
          <p:cNvPr id="46" name="Rectangle 45"/>
          <p:cNvSpPr/>
          <p:nvPr/>
        </p:nvSpPr>
        <p:spPr>
          <a:xfrm>
            <a:off x="6332254" y="5125615"/>
            <a:ext cx="5024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Le message suivant rappelle au client </a:t>
            </a:r>
            <a:r>
              <a:rPr lang="fr-FR" sz="1400" b="1" dirty="0"/>
              <a:t>les étapes pour </a:t>
            </a:r>
            <a:r>
              <a:rPr lang="fr-FR" sz="1400" b="1" dirty="0" smtClean="0"/>
              <a:t>signer électroniquement.</a:t>
            </a:r>
            <a:endParaRPr lang="fr-FR" sz="1400" b="1" dirty="0"/>
          </a:p>
        </p:txBody>
      </p:sp>
      <p:sp>
        <p:nvSpPr>
          <p:cNvPr id="47" name="object 10"/>
          <p:cNvSpPr>
            <a:spLocks/>
          </p:cNvSpPr>
          <p:nvPr/>
        </p:nvSpPr>
        <p:spPr bwMode="auto">
          <a:xfrm>
            <a:off x="2801960" y="3862317"/>
            <a:ext cx="1101299" cy="24565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48" name="Connecteur droit avec flèche 47"/>
          <p:cNvCxnSpPr/>
          <p:nvPr/>
        </p:nvCxnSpPr>
        <p:spPr>
          <a:xfrm flipH="1">
            <a:off x="4053386" y="1883391"/>
            <a:ext cx="2361062" cy="2101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46" idx="1"/>
          </p:cNvCxnSpPr>
          <p:nvPr/>
        </p:nvCxnSpPr>
        <p:spPr>
          <a:xfrm flipH="1" flipV="1">
            <a:off x="5379494" y="5092889"/>
            <a:ext cx="952760" cy="294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8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/>
          <p:nvPr/>
        </p:nvPicPr>
        <p:blipFill rotWithShape="1">
          <a:blip r:embed="rId3"/>
          <a:srcRect l="22591" t="25522" r="24755" b="10862"/>
          <a:stretch/>
        </p:blipFill>
        <p:spPr>
          <a:xfrm>
            <a:off x="933449" y="1352550"/>
            <a:ext cx="4629151" cy="3076575"/>
          </a:xfrm>
          <a:prstGeom prst="rect">
            <a:avLst/>
          </a:prstGeom>
        </p:spPr>
      </p:pic>
      <p:pic>
        <p:nvPicPr>
          <p:cNvPr id="17" name="Image 16"/>
          <p:cNvPicPr/>
          <p:nvPr/>
        </p:nvPicPr>
        <p:blipFill rotWithShape="1">
          <a:blip r:embed="rId4"/>
          <a:srcRect l="28980" t="24506" r="29534" b="6200"/>
          <a:stretch/>
        </p:blipFill>
        <p:spPr>
          <a:xfrm>
            <a:off x="6962775" y="3457574"/>
            <a:ext cx="3752850" cy="2714625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63134" y="1684104"/>
            <a:ext cx="50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En cliquant sur le </a:t>
            </a:r>
            <a:r>
              <a:rPr lang="fr-FR" sz="1400" b="1" dirty="0" smtClean="0"/>
              <a:t>lien, </a:t>
            </a:r>
            <a:r>
              <a:rPr lang="fr-FR" sz="1400" b="1" dirty="0"/>
              <a:t>le client est dirigé vers l’espace de signature et doit demander à recevoir son code  par </a:t>
            </a:r>
            <a:r>
              <a:rPr lang="fr-FR" sz="1400" b="1" dirty="0" smtClean="0"/>
              <a:t>SMS. Il peut vérifier le </a:t>
            </a:r>
            <a:r>
              <a:rPr lang="fr-FR" sz="1400" b="1" dirty="0"/>
              <a:t>n° de téléphone utilisé (plus de possibilité de modification).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4368" y="4724082"/>
            <a:ext cx="50249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reçoit un SMS avec un code à usage unique valable 20 </a:t>
            </a:r>
            <a:r>
              <a:rPr lang="fr-FR" sz="1400" b="1" dirty="0" smtClean="0"/>
              <a:t>minutes. Il </a:t>
            </a:r>
            <a:r>
              <a:rPr lang="fr-FR" sz="1400" b="1" dirty="0"/>
              <a:t>doit alors saisir ce code dans le champ prévu à cet </a:t>
            </a:r>
            <a:r>
              <a:rPr lang="fr-FR" sz="1400" b="1" dirty="0" smtClean="0"/>
              <a:t>effet et </a:t>
            </a:r>
            <a:r>
              <a:rPr lang="fr-FR" sz="1400" b="1" dirty="0"/>
              <a:t>cliquer sur </a:t>
            </a:r>
            <a:r>
              <a:rPr lang="fr-FR" sz="1400" b="1" dirty="0" smtClean="0"/>
              <a:t>« Valider ».</a:t>
            </a:r>
            <a:endParaRPr lang="fr-FR" sz="1400" b="1" dirty="0"/>
          </a:p>
        </p:txBody>
      </p:sp>
      <p:sp>
        <p:nvSpPr>
          <p:cNvPr id="31" name="object 10"/>
          <p:cNvSpPr>
            <a:spLocks/>
          </p:cNvSpPr>
          <p:nvPr/>
        </p:nvSpPr>
        <p:spPr bwMode="auto">
          <a:xfrm>
            <a:off x="2081093" y="3919276"/>
            <a:ext cx="2465507" cy="44317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4622800" y="2658201"/>
            <a:ext cx="1726043" cy="1266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ject 10"/>
          <p:cNvSpPr>
            <a:spLocks/>
          </p:cNvSpPr>
          <p:nvPr/>
        </p:nvSpPr>
        <p:spPr bwMode="auto">
          <a:xfrm>
            <a:off x="7400926" y="5391150"/>
            <a:ext cx="2943224" cy="266700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5853713" y="4733925"/>
            <a:ext cx="1413862" cy="367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/>
          <p:cNvSpPr>
            <a:spLocks/>
          </p:cNvSpPr>
          <p:nvPr/>
        </p:nvSpPr>
        <p:spPr bwMode="auto">
          <a:xfrm>
            <a:off x="7364963" y="4505026"/>
            <a:ext cx="2979187" cy="330452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1" name="Connecteur droit avec flèche 20"/>
          <p:cNvCxnSpPr>
            <a:stCxn id="30" idx="3"/>
          </p:cNvCxnSpPr>
          <p:nvPr/>
        </p:nvCxnSpPr>
        <p:spPr>
          <a:xfrm>
            <a:off x="5839326" y="5093414"/>
            <a:ext cx="1475874" cy="421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/>
          <p:cNvGrpSpPr/>
          <p:nvPr/>
        </p:nvGrpSpPr>
        <p:grpSpPr>
          <a:xfrm>
            <a:off x="1206500" y="6046944"/>
            <a:ext cx="5469958" cy="658656"/>
            <a:chOff x="11452914" y="3821835"/>
            <a:chExt cx="3012758" cy="324160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5"/>
              <a:ext cx="3012758" cy="32416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dirty="0"/>
            </a:p>
          </p:txBody>
        </p:sp>
        <p:sp>
          <p:nvSpPr>
            <p:cNvPr id="24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15611" y="4321785"/>
              <a:ext cx="2889686" cy="156814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 tout moment, le client peut cliquer sur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« Finaliser plus tard». Le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dossier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passe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au statut «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attente  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signature électronique ».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cxnSp>
        <p:nvCxnSpPr>
          <p:cNvPr id="25" name="Connecteur droit avec flèche 24"/>
          <p:cNvCxnSpPr>
            <a:stCxn id="23" idx="3"/>
          </p:cNvCxnSpPr>
          <p:nvPr/>
        </p:nvCxnSpPr>
        <p:spPr>
          <a:xfrm flipV="1">
            <a:off x="6676458" y="5791200"/>
            <a:ext cx="1638867" cy="585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73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/>
          <p:nvPr/>
        </p:nvPicPr>
        <p:blipFill rotWithShape="1">
          <a:blip r:embed="rId3"/>
          <a:srcRect l="17676" t="26170" r="16240" b="8070"/>
          <a:stretch/>
        </p:blipFill>
        <p:spPr>
          <a:xfrm>
            <a:off x="1040709" y="1571624"/>
            <a:ext cx="6150666" cy="3400425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38417" y="2191382"/>
            <a:ext cx="44344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Chaque document va </a:t>
            </a:r>
            <a:r>
              <a:rPr lang="fr-FR" sz="1400" b="1" dirty="0" smtClean="0"/>
              <a:t>s’ouvrir. Le </a:t>
            </a:r>
            <a:r>
              <a:rPr lang="fr-FR" sz="1400" b="1" dirty="0"/>
              <a:t>client peut les lire, puis les accepter</a:t>
            </a:r>
            <a:r>
              <a:rPr lang="fr-FR" sz="1400" b="1" dirty="0" smtClean="0"/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Pour cela, </a:t>
            </a:r>
            <a:r>
              <a:rPr lang="fr-FR" sz="1400" b="1" dirty="0"/>
              <a:t>il doit cliquer sur «</a:t>
            </a:r>
            <a:r>
              <a:rPr lang="fr-FR" sz="1400" b="1" dirty="0" smtClean="0"/>
              <a:t>Accepter ce document 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sp>
        <p:nvSpPr>
          <p:cNvPr id="24" name="object 10"/>
          <p:cNvSpPr>
            <a:spLocks/>
          </p:cNvSpPr>
          <p:nvPr/>
        </p:nvSpPr>
        <p:spPr bwMode="auto">
          <a:xfrm>
            <a:off x="4952367" y="2129341"/>
            <a:ext cx="1781808" cy="153778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6508750" y="2362200"/>
            <a:ext cx="349251" cy="590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10"/>
          <p:cNvSpPr>
            <a:spLocks/>
          </p:cNvSpPr>
          <p:nvPr/>
        </p:nvSpPr>
        <p:spPr bwMode="auto">
          <a:xfrm>
            <a:off x="4952367" y="4139116"/>
            <a:ext cx="1781808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6527800" y="2362200"/>
            <a:ext cx="330201" cy="172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5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43"/>
          <p:cNvPicPr/>
          <p:nvPr/>
        </p:nvPicPr>
        <p:blipFill rotWithShape="1">
          <a:blip r:embed="rId3"/>
          <a:srcRect l="28639" t="23030" r="29778" b="5126"/>
          <a:stretch/>
        </p:blipFill>
        <p:spPr>
          <a:xfrm>
            <a:off x="3940175" y="4705350"/>
            <a:ext cx="2012950" cy="1876425"/>
          </a:xfrm>
          <a:prstGeom prst="rect">
            <a:avLst/>
          </a:prstGeom>
        </p:spPr>
      </p:pic>
      <p:pic>
        <p:nvPicPr>
          <p:cNvPr id="35" name="Image 34"/>
          <p:cNvPicPr/>
          <p:nvPr/>
        </p:nvPicPr>
        <p:blipFill rotWithShape="1">
          <a:blip r:embed="rId4"/>
          <a:srcRect l="28052" t="22372" r="28834" b="11283"/>
          <a:stretch/>
        </p:blipFill>
        <p:spPr>
          <a:xfrm>
            <a:off x="1158875" y="3990974"/>
            <a:ext cx="2781300" cy="2181225"/>
          </a:xfrm>
          <a:prstGeom prst="rect">
            <a:avLst/>
          </a:prstGeom>
        </p:spPr>
      </p:pic>
      <p:pic>
        <p:nvPicPr>
          <p:cNvPr id="23" name="Image 22"/>
          <p:cNvPicPr/>
          <p:nvPr/>
        </p:nvPicPr>
        <p:blipFill rotWithShape="1">
          <a:blip r:embed="rId5"/>
          <a:srcRect l="28757" t="23395" r="28204" b="8368"/>
          <a:stretch/>
        </p:blipFill>
        <p:spPr>
          <a:xfrm>
            <a:off x="1158875" y="1114425"/>
            <a:ext cx="2790826" cy="2809875"/>
          </a:xfrm>
          <a:prstGeom prst="rect">
            <a:avLst/>
          </a:prstGeom>
        </p:spPr>
      </p:pic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063240"/>
            <a:ext cx="31400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19192" y="1465739"/>
            <a:ext cx="551713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Quand tous les documents ont été acceptés par le client </a:t>
            </a:r>
            <a:r>
              <a:rPr lang="fr-FR" sz="1400" b="1" dirty="0" smtClean="0"/>
              <a:t>des </a:t>
            </a:r>
            <a:r>
              <a:rPr lang="fr-FR" sz="1400" b="1" dirty="0"/>
              <a:t>petites icônes vertes </a:t>
            </a:r>
            <a:r>
              <a:rPr lang="fr-FR" sz="1400" b="1" dirty="0" smtClean="0"/>
              <a:t>apparaissent.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Il doit cocher </a:t>
            </a:r>
            <a:r>
              <a:rPr lang="fr-FR" sz="1400" b="1" dirty="0" smtClean="0"/>
              <a:t>« Je </a:t>
            </a:r>
            <a:r>
              <a:rPr lang="fr-FR" sz="1400" b="1" dirty="0"/>
              <a:t>reconnais avoir pris connaissance de l’ensemble des </a:t>
            </a:r>
            <a:r>
              <a:rPr lang="fr-FR" sz="1400" b="1" dirty="0" smtClean="0"/>
              <a:t>documents ».</a:t>
            </a:r>
            <a:endParaRPr lang="fr-FR" sz="1400" b="1" dirty="0"/>
          </a:p>
          <a:p>
            <a:pPr indent="273050" algn="just"/>
            <a:endParaRPr lang="fr-FR" sz="1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Puis, votre client doit cliquer sur « Je signe».</a:t>
            </a:r>
          </a:p>
          <a:p>
            <a:pPr indent="273050" algn="just"/>
            <a:endParaRPr lang="fr-FR" sz="1400" b="1" dirty="0"/>
          </a:p>
          <a:p>
            <a:pPr algn="just"/>
            <a:endParaRPr lang="fr-FR" sz="1400" b="1" dirty="0"/>
          </a:p>
        </p:txBody>
      </p:sp>
      <p:sp>
        <p:nvSpPr>
          <p:cNvPr id="33" name="object 10"/>
          <p:cNvSpPr>
            <a:spLocks/>
          </p:cNvSpPr>
          <p:nvPr/>
        </p:nvSpPr>
        <p:spPr bwMode="auto">
          <a:xfrm>
            <a:off x="1235075" y="2023311"/>
            <a:ext cx="2012950" cy="67226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92919" y="1506113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1.</a:t>
            </a:r>
            <a:endParaRPr lang="fr-FR" sz="1400" b="1" dirty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3343275" y="1809750"/>
            <a:ext cx="17526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81546" y="252287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2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sp>
        <p:nvSpPr>
          <p:cNvPr id="38" name="object 10"/>
          <p:cNvSpPr>
            <a:spLocks/>
          </p:cNvSpPr>
          <p:nvPr/>
        </p:nvSpPr>
        <p:spPr bwMode="auto">
          <a:xfrm>
            <a:off x="1565275" y="4789571"/>
            <a:ext cx="1963962" cy="53490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/>
          <p:nvPr/>
        </p:nvCxnSpPr>
        <p:spPr>
          <a:xfrm flipH="1">
            <a:off x="3781091" y="4419600"/>
            <a:ext cx="1267159" cy="619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19192" y="4097910"/>
            <a:ext cx="5634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Un message </a:t>
            </a:r>
            <a:r>
              <a:rPr lang="fr-FR" sz="1400" b="1" dirty="0" smtClean="0"/>
              <a:t>demande au client de confirmer sa signature électronique. Le client clique sur « Confirmer ». </a:t>
            </a:r>
            <a:endParaRPr lang="fr-FR" sz="1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183820" y="4151931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3.</a:t>
            </a:r>
            <a:endParaRPr lang="fr-FR" sz="1400" b="1" dirty="0"/>
          </a:p>
        </p:txBody>
      </p:sp>
      <p:pic>
        <p:nvPicPr>
          <p:cNvPr id="25" name="Image 24"/>
          <p:cNvPicPr/>
          <p:nvPr/>
        </p:nvPicPr>
        <p:blipFill rotWithShape="1">
          <a:blip r:embed="rId5"/>
          <a:srcRect l="31193" t="45959" r="66495" b="50402"/>
          <a:stretch/>
        </p:blipFill>
        <p:spPr>
          <a:xfrm>
            <a:off x="10810874" y="1562100"/>
            <a:ext cx="476251" cy="352425"/>
          </a:xfrm>
          <a:prstGeom prst="rect">
            <a:avLst/>
          </a:prstGeom>
        </p:spPr>
      </p:pic>
      <p:cxnSp>
        <p:nvCxnSpPr>
          <p:cNvPr id="24" name="Connecteur droit avec flèche 23"/>
          <p:cNvCxnSpPr/>
          <p:nvPr/>
        </p:nvCxnSpPr>
        <p:spPr>
          <a:xfrm flipH="1">
            <a:off x="4029075" y="2693301"/>
            <a:ext cx="1052585" cy="421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4114800" y="3314700"/>
            <a:ext cx="1171575" cy="19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ject 10"/>
          <p:cNvSpPr>
            <a:spLocks/>
          </p:cNvSpPr>
          <p:nvPr/>
        </p:nvSpPr>
        <p:spPr bwMode="auto">
          <a:xfrm>
            <a:off x="1235075" y="3023436"/>
            <a:ext cx="2717800" cy="43413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978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20410" t="22281" r="27380"/>
          <a:stretch/>
        </p:blipFill>
        <p:spPr>
          <a:xfrm>
            <a:off x="1057274" y="1009648"/>
            <a:ext cx="3934589" cy="3362327"/>
          </a:xfrm>
          <a:prstGeom prst="rect">
            <a:avLst/>
          </a:prstGeom>
        </p:spPr>
      </p:pic>
      <p:pic>
        <p:nvPicPr>
          <p:cNvPr id="40" name="Image 39"/>
          <p:cNvPicPr/>
          <p:nvPr/>
        </p:nvPicPr>
        <p:blipFill rotWithShape="1">
          <a:blip r:embed="rId4"/>
          <a:srcRect l="24385" t="21634" r="26616" b="26190"/>
          <a:stretch/>
        </p:blipFill>
        <p:spPr>
          <a:xfrm>
            <a:off x="5934075" y="2019300"/>
            <a:ext cx="3438526" cy="2028825"/>
          </a:xfrm>
          <a:prstGeom prst="rect">
            <a:avLst/>
          </a:prstGeom>
        </p:spPr>
      </p:pic>
      <p:sp>
        <p:nvSpPr>
          <p:cNvPr id="42" name="object 10"/>
          <p:cNvSpPr>
            <a:spLocks/>
          </p:cNvSpPr>
          <p:nvPr/>
        </p:nvSpPr>
        <p:spPr bwMode="auto">
          <a:xfrm>
            <a:off x="6057266" y="3148516"/>
            <a:ext cx="3086733" cy="737684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3" r="47063"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15" y="6104549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offre en SED.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620284" y="1100196"/>
            <a:ext cx="502495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Le client obtient la confirmation de la prise en compte </a:t>
            </a:r>
            <a:r>
              <a:rPr lang="fr-FR" sz="1400" b="1" dirty="0" smtClean="0"/>
              <a:t>de sa signature</a:t>
            </a:r>
            <a:r>
              <a:rPr lang="fr-FR" sz="1400" b="1" dirty="0"/>
              <a:t> </a:t>
            </a:r>
            <a:r>
              <a:rPr lang="fr-FR" sz="1400" b="1" dirty="0" smtClean="0"/>
              <a:t>et peut télécharger les documents.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Puis, il peut quitter l’espace Signature Electronique.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algn="just"/>
            <a:endParaRPr lang="fr-FR" sz="1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400" b="1" dirty="0"/>
          </a:p>
        </p:txBody>
      </p:sp>
      <p:grpSp>
        <p:nvGrpSpPr>
          <p:cNvPr id="30" name="Groupe 29"/>
          <p:cNvGrpSpPr/>
          <p:nvPr/>
        </p:nvGrpSpPr>
        <p:grpSpPr>
          <a:xfrm>
            <a:off x="2627215" y="5232178"/>
            <a:ext cx="4150525" cy="1663922"/>
            <a:chOff x="11452913" y="3821837"/>
            <a:chExt cx="3425896" cy="166392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9700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46962" y="3869932"/>
              <a:ext cx="3331847" cy="16158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POUR NOS CLIENTS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6898716" y="5236942"/>
            <a:ext cx="4462764" cy="1344936"/>
            <a:chOff x="11452913" y="3821837"/>
            <a:chExt cx="3683622" cy="134493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3" y="3821837"/>
              <a:ext cx="3425896" cy="134493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573849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u="sng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 POUR LES COLLABORATEURS :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CloE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 est à votre disposition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 </a:t>
              </a: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MyAssistance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: 0326868585,  choix 2 puis choisir l’univers concerné.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cxnSp>
        <p:nvCxnSpPr>
          <p:cNvPr id="36" name="Connecteur droit avec flèche 35"/>
          <p:cNvCxnSpPr/>
          <p:nvPr/>
        </p:nvCxnSpPr>
        <p:spPr>
          <a:xfrm flipH="1">
            <a:off x="4162427" y="1476375"/>
            <a:ext cx="1314448" cy="1104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bject 10"/>
          <p:cNvSpPr>
            <a:spLocks/>
          </p:cNvSpPr>
          <p:nvPr/>
        </p:nvSpPr>
        <p:spPr bwMode="auto">
          <a:xfrm>
            <a:off x="1075691" y="2396041"/>
            <a:ext cx="3086733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8" name="object 10"/>
          <p:cNvSpPr>
            <a:spLocks/>
          </p:cNvSpPr>
          <p:nvPr/>
        </p:nvSpPr>
        <p:spPr bwMode="auto">
          <a:xfrm>
            <a:off x="1075691" y="1405441"/>
            <a:ext cx="3124833" cy="366209"/>
          </a:xfrm>
          <a:custGeom>
            <a:avLst/>
            <a:gdLst>
              <a:gd name="T0" fmla="*/ 0 w 356235"/>
              <a:gd name="T1" fmla="*/ 885313 h 152400"/>
              <a:gd name="T2" fmla="*/ 2147483646 w 356235"/>
              <a:gd name="T3" fmla="*/ 885313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313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>
            <a:stCxn id="41" idx="1"/>
          </p:cNvCxnSpPr>
          <p:nvPr/>
        </p:nvCxnSpPr>
        <p:spPr>
          <a:xfrm flipH="1">
            <a:off x="4200524" y="1294927"/>
            <a:ext cx="1288096" cy="27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D74D3CF-2BB2-4EF5-8FB2-433C1A10B5A3}"/>
              </a:ext>
            </a:extLst>
          </p:cNvPr>
          <p:cNvSpPr/>
          <p:nvPr/>
        </p:nvSpPr>
        <p:spPr>
          <a:xfrm>
            <a:off x="5488620" y="1113456"/>
            <a:ext cx="381265" cy="36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/>
              <a:t>4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cxnSp>
        <p:nvCxnSpPr>
          <p:cNvPr id="43" name="Connecteur droit avec flèche 42"/>
          <p:cNvCxnSpPr>
            <a:stCxn id="41" idx="2"/>
          </p:cNvCxnSpPr>
          <p:nvPr/>
        </p:nvCxnSpPr>
        <p:spPr>
          <a:xfrm>
            <a:off x="5679253" y="1476397"/>
            <a:ext cx="378013" cy="2085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5299915" y="4043875"/>
            <a:ext cx="5739560" cy="1090255"/>
            <a:chOff x="10408306" y="3861486"/>
            <a:chExt cx="6468763" cy="74679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0408306" y="3861486"/>
              <a:ext cx="6468763" cy="7467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5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0549017" y="3922861"/>
              <a:ext cx="6058845" cy="6640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cas de compte joins : le 1</a:t>
              </a:r>
              <a:r>
                <a:rPr lang="fr-FR" sz="1400" baseline="300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ier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</a:t>
              </a: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</a:t>
              </a: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-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titulaire reçoit les messages et doit signer pour déclencher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l’ envoi des messages au second </a:t>
              </a:r>
              <a:r>
                <a:rPr lang="fr-FR" sz="1400" dirty="0" err="1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-titulaire qui devra à son tour signer pour finaliser la souscription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8699" y="4050536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edcd01c-fa64-4670-bc4f-9984a77729a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10597</TotalTime>
  <Words>1403</Words>
  <Application>Microsoft Office PowerPoint</Application>
  <PresentationFormat>Grand écran</PresentationFormat>
  <Paragraphs>206</Paragraphs>
  <Slides>24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Wingdings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carine.bulet@cegee.caisse-epargne.fr</dc:creator>
  <cp:keywords>PowerPoint, Glide, Slidor</cp:keywords>
  <cp:lastModifiedBy>BULET Carine [CEGEE]</cp:lastModifiedBy>
  <cp:revision>816</cp:revision>
  <dcterms:created xsi:type="dcterms:W3CDTF">2018-11-08T16:43:29Z</dcterms:created>
  <dcterms:modified xsi:type="dcterms:W3CDTF">2020-09-17T08:46:27Z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