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23"/>
  </p:notesMasterIdLst>
  <p:sldIdLst>
    <p:sldId id="259" r:id="rId6"/>
    <p:sldId id="372" r:id="rId7"/>
    <p:sldId id="374" r:id="rId8"/>
    <p:sldId id="403" r:id="rId9"/>
    <p:sldId id="373" r:id="rId10"/>
    <p:sldId id="378" r:id="rId11"/>
    <p:sldId id="375" r:id="rId12"/>
    <p:sldId id="379" r:id="rId13"/>
    <p:sldId id="376" r:id="rId14"/>
    <p:sldId id="381" r:id="rId15"/>
    <p:sldId id="404" r:id="rId16"/>
    <p:sldId id="405" r:id="rId17"/>
    <p:sldId id="406" r:id="rId18"/>
    <p:sldId id="407" r:id="rId19"/>
    <p:sldId id="408" r:id="rId20"/>
    <p:sldId id="409" r:id="rId21"/>
    <p:sldId id="410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CTO PEA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3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404"/>
            <p14:sldId id="405"/>
            <p14:sldId id="406"/>
            <p14:sldId id="407"/>
            <p14:sldId id="408"/>
            <p14:sldId id="409"/>
            <p14:sldId id="410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4343" autoAdjust="0"/>
  </p:normalViewPr>
  <p:slideViewPr>
    <p:cSldViewPr snapToGrid="0">
      <p:cViewPr>
        <p:scale>
          <a:sx n="66" d="100"/>
          <a:sy n="66" d="100"/>
        </p:scale>
        <p:origin x="966" y="18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12/06/2020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67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792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935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709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4511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993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3529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97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60808" y="1799977"/>
            <a:ext cx="5066402" cy="18281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</a:t>
            </a: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 CTO / PEA</a:t>
            </a:r>
            <a:endParaRPr lang="fr-FR" sz="2800" i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892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1722" y="3758125"/>
            <a:ext cx="4011226" cy="341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 Mise à jour avril 2020 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4" y="0"/>
            <a:ext cx="7103806" cy="68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714726"/>
            <a:ext cx="4750042" cy="363945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</a:t>
            </a: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offre. </a:t>
            </a:r>
            <a:r>
              <a:rPr lang="fr-FR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(non éligible à la SED)</a:t>
            </a: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6731" y="1160941"/>
            <a:ext cx="4810198" cy="48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3711678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9633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concernés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un CTO ou un PEA.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5" y="1230133"/>
            <a:ext cx="6840538" cy="4742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4966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vendre à distance les contrats ci-dessous :</a:t>
            </a:r>
            <a:endParaRPr lang="fr-FR" sz="1600" b="1" dirty="0"/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094461"/>
            <a:ext cx="5304190" cy="107721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Compte-Titre sans titre</a:t>
            </a:r>
            <a:endParaRPr lang="fr-FR" sz="1400" b="1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PEA sans titre. </a:t>
            </a: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759660" y="2255361"/>
            <a:ext cx="14550" cy="269877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16466" y="3484695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1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d’un CTO ou un PEA.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CTO / PEA.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84103" y="1312109"/>
            <a:ext cx="9586313" cy="4763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651108" y="1647853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1. </a:t>
            </a:r>
            <a:r>
              <a:rPr lang="fr-FR" sz="1000" dirty="0" smtClean="0"/>
              <a:t>Je m’assure que le client répond </a:t>
            </a:r>
            <a:r>
              <a:rPr lang="fr-FR" sz="1000" b="1" dirty="0" smtClean="0"/>
              <a:t>aux exigences réglementaires pour la VAD de CTO/PEA</a:t>
            </a:r>
            <a:endParaRPr lang="fr-FR" sz="1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651108" y="2354406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2</a:t>
            </a:r>
            <a:r>
              <a:rPr lang="fr-FR" sz="1000" b="1" dirty="0" smtClean="0"/>
              <a:t>. </a:t>
            </a:r>
            <a:r>
              <a:rPr lang="fr-FR" sz="1000" dirty="0" smtClean="0"/>
              <a:t>Je saisis une demande d’ouverture sur </a:t>
            </a:r>
            <a:r>
              <a:rPr lang="fr-FR" sz="1000" b="1" dirty="0" smtClean="0"/>
              <a:t>le poste bancaire </a:t>
            </a:r>
            <a:endParaRPr lang="fr-FR" sz="1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651108" y="3072990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3</a:t>
            </a:r>
            <a:r>
              <a:rPr lang="fr-FR" sz="1000" b="1" dirty="0" smtClean="0"/>
              <a:t>. </a:t>
            </a:r>
            <a:r>
              <a:rPr lang="fr-FR" sz="1000" dirty="0"/>
              <a:t>Je </a:t>
            </a:r>
            <a:r>
              <a:rPr lang="fr-FR" sz="1000" dirty="0" smtClean="0"/>
              <a:t>choisis le canal de vente à distance (téléphone entrant ou sortant)</a:t>
            </a:r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755619" y="3784950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6. Le </a:t>
            </a:r>
            <a:r>
              <a:rPr lang="fr-FR" sz="1000" b="1" dirty="0"/>
              <a:t>client </a:t>
            </a:r>
            <a:r>
              <a:rPr lang="fr-FR" sz="1000" b="1" dirty="0" smtClean="0"/>
              <a:t>réceptionne puis signe </a:t>
            </a:r>
            <a:r>
              <a:rPr lang="fr-FR" sz="1000" b="1" dirty="0"/>
              <a:t>les documents </a:t>
            </a:r>
            <a:r>
              <a:rPr lang="fr-FR" sz="1000" b="1" dirty="0" smtClean="0"/>
              <a:t>contractuels</a:t>
            </a:r>
            <a:endParaRPr lang="fr-FR" sz="1000" b="1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246902" y="1315686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010070" y="1326287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avec flèche 20"/>
          <p:cNvCxnSpPr>
            <a:stCxn id="11" idx="2"/>
          </p:cNvCxnSpPr>
          <p:nvPr/>
        </p:nvCxnSpPr>
        <p:spPr>
          <a:xfrm>
            <a:off x="3035431" y="2151853"/>
            <a:ext cx="0" cy="1981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15" idx="3"/>
            <a:endCxn id="28" idx="1"/>
          </p:cNvCxnSpPr>
          <p:nvPr/>
        </p:nvCxnSpPr>
        <p:spPr>
          <a:xfrm>
            <a:off x="4419753" y="3324990"/>
            <a:ext cx="3453423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1651106" y="1528520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743587" y="1528520"/>
            <a:ext cx="27684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8262419" y="1315686"/>
            <a:ext cx="1989914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Actions du Middle Office VAD</a:t>
            </a:r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7" name="Connecteur droit 26"/>
          <p:cNvCxnSpPr/>
          <p:nvPr/>
        </p:nvCxnSpPr>
        <p:spPr>
          <a:xfrm>
            <a:off x="7873176" y="1528520"/>
            <a:ext cx="2768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873176" y="3072990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4</a:t>
            </a:r>
            <a:r>
              <a:rPr lang="fr-FR" sz="1000" dirty="0" smtClean="0"/>
              <a:t>. </a:t>
            </a:r>
            <a:r>
              <a:rPr lang="fr-FR" sz="1000" dirty="0"/>
              <a:t>L</a:t>
            </a:r>
            <a:r>
              <a:rPr lang="fr-FR" sz="1000" dirty="0" smtClean="0"/>
              <a:t>e middle office VAD prend en charge la demande</a:t>
            </a:r>
            <a:endParaRPr lang="fr-FR" sz="1000" i="1" dirty="0"/>
          </a:p>
        </p:txBody>
      </p:sp>
      <p:cxnSp>
        <p:nvCxnSpPr>
          <p:cNvPr id="29" name="Connecteur droit avec flèche 28"/>
          <p:cNvCxnSpPr/>
          <p:nvPr/>
        </p:nvCxnSpPr>
        <p:spPr>
          <a:xfrm flipH="1" flipV="1">
            <a:off x="7544503" y="4043009"/>
            <a:ext cx="324000" cy="56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3043447" y="2874096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875448" y="3784950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dirty="0"/>
              <a:t>5</a:t>
            </a:r>
            <a:r>
              <a:rPr lang="fr-FR" sz="1000" dirty="0" smtClean="0"/>
              <a:t>. </a:t>
            </a:r>
            <a:r>
              <a:rPr lang="fr-FR" sz="1000" dirty="0"/>
              <a:t>Le middle office VAD </a:t>
            </a:r>
            <a:r>
              <a:rPr lang="fr-FR" sz="1000" dirty="0" smtClean="0"/>
              <a:t>édite et transmet la liasse contractuelle au client</a:t>
            </a:r>
            <a:endParaRPr lang="fr-FR" sz="1000" i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877720" y="4512456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8</a:t>
            </a:r>
            <a:r>
              <a:rPr lang="fr-FR" sz="1000" dirty="0" smtClean="0"/>
              <a:t>. Le middle office VAD réceptionne les documents signés</a:t>
            </a:r>
            <a:endParaRPr lang="fr-FR" sz="1000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9257498" y="3586059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9259770" y="503195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763638" y="4512456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7. Le </a:t>
            </a:r>
            <a:r>
              <a:rPr lang="fr-FR" sz="1000" b="1" dirty="0"/>
              <a:t>client </a:t>
            </a:r>
            <a:r>
              <a:rPr lang="fr-FR" sz="1000" dirty="0" smtClean="0"/>
              <a:t>renvoie les documents </a:t>
            </a:r>
            <a:endParaRPr lang="fr-FR" sz="1000" b="1" i="1" dirty="0"/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6147960" y="4298020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V="1">
            <a:off x="7544503" y="4760896"/>
            <a:ext cx="324000" cy="612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897768" y="5218312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9</a:t>
            </a:r>
            <a:r>
              <a:rPr lang="fr-FR" sz="1000" dirty="0" smtClean="0"/>
              <a:t>. Le middle office VAD met en gestion le compte et informe le client par mail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66204" y="1301585"/>
            <a:ext cx="5441130" cy="5136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895868" y="1243781"/>
            <a:ext cx="5441130" cy="5136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09716"/>
            <a:ext cx="29014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endParaRPr lang="fr-FR" sz="2000" dirty="0" smtClean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à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490503"/>
            <a:ext cx="383401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Les indispensables avant de proposer un CTO/PEA</a:t>
            </a:r>
            <a:r>
              <a:rPr lang="fr-FR" sz="1600" b="1" dirty="0"/>
              <a:t> </a:t>
            </a:r>
            <a:r>
              <a:rPr lang="fr-FR" sz="1600" b="1" dirty="0" smtClean="0"/>
              <a:t>en vente à distance :</a:t>
            </a:r>
            <a:endParaRPr lang="fr-FR" sz="1600" b="1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2051314"/>
            <a:ext cx="4860925" cy="45550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Client majeur capable (CDD à la Caisse </a:t>
            </a:r>
            <a:r>
              <a:rPr lang="fr-FR" sz="1400" dirty="0" smtClean="0"/>
              <a:t>d’Épargne),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Client non interdit bancaire (FICP et FCC),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Le </a:t>
            </a:r>
            <a:r>
              <a:rPr lang="fr-FR" sz="1400" dirty="0"/>
              <a:t>client ne dispose  pas de compte-titres ou PEA et est domicilié fiscalement en France (France métropolitaine, DOM, Hors TOM)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Les US </a:t>
            </a:r>
            <a:r>
              <a:rPr lang="fr-FR" sz="1400" dirty="0" err="1"/>
              <a:t>persons</a:t>
            </a:r>
            <a:r>
              <a:rPr lang="fr-FR" sz="1400" dirty="0"/>
              <a:t> et les résidents étrangers ne seront pas traités à </a:t>
            </a:r>
            <a:r>
              <a:rPr lang="fr-FR" sz="1400" dirty="0" smtClean="0"/>
              <a:t>distance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DRC </a:t>
            </a:r>
            <a:r>
              <a:rPr lang="fr-FR" sz="1400" dirty="0"/>
              <a:t>à </a:t>
            </a:r>
            <a:r>
              <a:rPr lang="fr-FR" sz="1400" dirty="0" smtClean="0"/>
              <a:t>jour </a:t>
            </a:r>
            <a:r>
              <a:rPr lang="fr-FR" sz="1400" dirty="0"/>
              <a:t>(identité, domiciliation, pièce d’identité, justificatif de domicile…) </a:t>
            </a:r>
            <a:r>
              <a:rPr lang="fr-FR" sz="1400" dirty="0" smtClean="0"/>
              <a:t>ou </a:t>
            </a:r>
            <a:r>
              <a:rPr lang="fr-FR" sz="1400" dirty="0"/>
              <a:t>mis à jour. Si le dossier client n’est pas à jour le conseiller doit compléter le dossier réglementaire client et saisir ou mettre à jour le numéro de téléphone sécurisé selon la procédure en place.  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EAI (auto-certification) </a:t>
            </a:r>
            <a:r>
              <a:rPr lang="fr-FR" sz="1400" dirty="0" smtClean="0"/>
              <a:t>signée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FF0000"/>
                </a:solidFill>
              </a:rPr>
              <a:t>Ouverture du compte sans titre (les opérations seront réalisées après la finalisation de l’ouverture)</a:t>
            </a:r>
            <a:endParaRPr lang="fr-FR" sz="1400" b="1" dirty="0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 smtClean="0"/>
              <a:t> </a:t>
            </a:r>
            <a:r>
              <a:rPr lang="fr-FR" sz="1400" b="1" dirty="0"/>
              <a:t>Si 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598" y="1234818"/>
            <a:ext cx="1095170" cy="96632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7172186" y="2461963"/>
            <a:ext cx="4144917" cy="845309"/>
          </a:xfrm>
          <a:prstGeom prst="rect">
            <a:avLst/>
          </a:prstGeom>
          <a:solidFill>
            <a:srgbClr val="F44336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fr-FR" sz="1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rocessus</a:t>
            </a:r>
            <a:r>
              <a:rPr lang="fr-FR" sz="1600" b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non éligible </a:t>
            </a:r>
            <a:r>
              <a:rPr lang="fr-FR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à la SED</a:t>
            </a:r>
            <a:endParaRPr lang="fr-FR" sz="1600" b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354" y="1288552"/>
            <a:ext cx="1095170" cy="966326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à la transaction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« 0401 OFFRE/PRODUIT-Ouverture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7" t="23278" r="14048" b="17534"/>
          <a:stretch/>
        </p:blipFill>
        <p:spPr bwMode="auto">
          <a:xfrm>
            <a:off x="5242285" y="1083109"/>
            <a:ext cx="4786617" cy="301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6" t="33553" r="24797" b="27193"/>
          <a:stretch/>
        </p:blipFill>
        <p:spPr bwMode="auto">
          <a:xfrm>
            <a:off x="5377102" y="4364640"/>
            <a:ext cx="3136900" cy="222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1087591" y="2005779"/>
            <a:ext cx="3735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Sur la Synthèse </a:t>
            </a:r>
            <a:r>
              <a:rPr lang="fr-FR" sz="1600" b="1" dirty="0"/>
              <a:t>C</a:t>
            </a:r>
            <a:r>
              <a:rPr lang="fr-FR" sz="1600" b="1" dirty="0" smtClean="0"/>
              <a:t>lient </a:t>
            </a:r>
            <a:r>
              <a:rPr lang="fr-FR" sz="1600" b="1" dirty="0"/>
              <a:t>et </a:t>
            </a:r>
            <a:r>
              <a:rPr lang="fr-FR" sz="1600" b="1" dirty="0" smtClean="0"/>
              <a:t>je tape </a:t>
            </a:r>
            <a:r>
              <a:rPr lang="fr-FR" sz="1600" b="1" dirty="0"/>
              <a:t>le code  transaction « </a:t>
            </a:r>
            <a:r>
              <a:rPr lang="fr-FR" sz="1600" b="1" dirty="0" smtClean="0"/>
              <a:t>0401 », puis je sélectionne le produit.</a:t>
            </a:r>
            <a:endParaRPr lang="fr-FR" sz="1600" b="1" dirty="0"/>
          </a:p>
        </p:txBody>
      </p:sp>
      <p:sp>
        <p:nvSpPr>
          <p:cNvPr id="26" name="object 11"/>
          <p:cNvSpPr txBox="1"/>
          <p:nvPr/>
        </p:nvSpPr>
        <p:spPr>
          <a:xfrm>
            <a:off x="1102340" y="4763728"/>
            <a:ext cx="430592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 smtClean="0"/>
              <a:t>Puis, je choisis </a:t>
            </a:r>
            <a:r>
              <a:rPr lang="fr-FR" sz="1600" b="1" dirty="0"/>
              <a:t>le </a:t>
            </a:r>
            <a:r>
              <a:rPr lang="fr-FR" sz="1600" b="1" dirty="0" smtClean="0"/>
              <a:t>canal </a:t>
            </a:r>
            <a:r>
              <a:rPr lang="fr-FR" sz="1600" b="1" dirty="0"/>
              <a:t>de </a:t>
            </a:r>
            <a:r>
              <a:rPr lang="fr-FR" sz="1600" b="1" dirty="0" smtClean="0"/>
              <a:t>vente </a:t>
            </a:r>
            <a:r>
              <a:rPr lang="fr-FR" sz="1600" b="1" dirty="0"/>
              <a:t>: Téléphone appel sortant ou Téléphone appel entrant.</a:t>
            </a:r>
            <a:endParaRPr sz="1600" b="1" dirty="0"/>
          </a:p>
        </p:txBody>
      </p:sp>
      <p:sp>
        <p:nvSpPr>
          <p:cNvPr id="27" name="object 10"/>
          <p:cNvSpPr>
            <a:spLocks/>
          </p:cNvSpPr>
          <p:nvPr/>
        </p:nvSpPr>
        <p:spPr bwMode="auto">
          <a:xfrm>
            <a:off x="6249526" y="2748113"/>
            <a:ext cx="2437274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8" name="Connecteur droit avec flèche 27"/>
          <p:cNvCxnSpPr/>
          <p:nvPr/>
        </p:nvCxnSpPr>
        <p:spPr>
          <a:xfrm flipV="1">
            <a:off x="4645742" y="1696065"/>
            <a:ext cx="1297858" cy="100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ject 10"/>
          <p:cNvSpPr>
            <a:spLocks/>
          </p:cNvSpPr>
          <p:nvPr/>
        </p:nvSpPr>
        <p:spPr bwMode="auto">
          <a:xfrm>
            <a:off x="6209071" y="5053778"/>
            <a:ext cx="973394" cy="88982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963607" y="5506065"/>
            <a:ext cx="3132393" cy="157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Réaliser les contrôles préalables.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" t="1936" r="1742" b="11086"/>
          <a:stretch/>
        </p:blipFill>
        <p:spPr bwMode="auto">
          <a:xfrm>
            <a:off x="4188421" y="1833103"/>
            <a:ext cx="6990978" cy="352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087592" y="2005779"/>
            <a:ext cx="27764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On passe par les contrôles préalables, après être passé par l’EAI si celle-ci n’a pas déjà été </a:t>
            </a:r>
            <a:r>
              <a:rPr lang="fr-FR" sz="1600" b="1" dirty="0" smtClean="0"/>
              <a:t>faite. 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52033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5" t="11649" b="42118"/>
          <a:stretch/>
        </p:blipFill>
        <p:spPr bwMode="auto">
          <a:xfrm>
            <a:off x="5486399" y="1165123"/>
            <a:ext cx="5535735" cy="172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Réaliser le QCF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QR s’il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n’existe pas ou s’il n’est plus à jour.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object 10"/>
          <p:cNvSpPr>
            <a:spLocks/>
          </p:cNvSpPr>
          <p:nvPr/>
        </p:nvSpPr>
        <p:spPr bwMode="auto">
          <a:xfrm>
            <a:off x="9612158" y="2320411"/>
            <a:ext cx="1183661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029200" y="2138516"/>
            <a:ext cx="4439265" cy="339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/>
          <p:cNvGrpSpPr/>
          <p:nvPr/>
        </p:nvGrpSpPr>
        <p:grpSpPr>
          <a:xfrm>
            <a:off x="1480624" y="1330512"/>
            <a:ext cx="3445338" cy="1530675"/>
            <a:chOff x="11452914" y="3821835"/>
            <a:chExt cx="3012758" cy="335237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5"/>
              <a:ext cx="3012758" cy="3352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11175" y="4190466"/>
              <a:ext cx="2650450" cy="28310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 le QCF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QR n’existe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pas ou n’est pas à jour, obligation de le créer ou de le mettre à jour avant de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continuer (le bouton est vert. 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9" t="12872" r="1406" b="11424"/>
          <a:stretch/>
        </p:blipFill>
        <p:spPr bwMode="auto">
          <a:xfrm>
            <a:off x="6096000" y="3052921"/>
            <a:ext cx="3631892" cy="201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6" t="13851" r="1938" b="11644"/>
          <a:stretch/>
        </p:blipFill>
        <p:spPr bwMode="auto">
          <a:xfrm>
            <a:off x="2134779" y="4870692"/>
            <a:ext cx="3062134" cy="16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1087590" y="3215146"/>
            <a:ext cx="4634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</a:t>
            </a:r>
            <a:r>
              <a:rPr lang="fr-FR" sz="1600" b="1" dirty="0" smtClean="0"/>
              <a:t>clique </a:t>
            </a:r>
            <a:r>
              <a:rPr lang="fr-FR" sz="1600" b="1" dirty="0"/>
              <a:t>sur « oui » pour mettre à jour le </a:t>
            </a:r>
            <a:r>
              <a:rPr lang="fr-FR" sz="1600" b="1" dirty="0" smtClean="0"/>
              <a:t>QCF QR .</a:t>
            </a:r>
            <a:endParaRPr lang="fr-FR" sz="1600" b="1" dirty="0"/>
          </a:p>
        </p:txBody>
      </p:sp>
      <p:sp>
        <p:nvSpPr>
          <p:cNvPr id="26" name="object 10"/>
          <p:cNvSpPr>
            <a:spLocks/>
          </p:cNvSpPr>
          <p:nvPr/>
        </p:nvSpPr>
        <p:spPr bwMode="auto">
          <a:xfrm>
            <a:off x="5978010" y="3770674"/>
            <a:ext cx="3721509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1122003" y="4104966"/>
            <a:ext cx="4634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Lorsque le questionnaire est à jour, je clique sur Continuer.</a:t>
            </a:r>
            <a:endParaRPr lang="fr-FR" sz="1600" b="1" dirty="0"/>
          </a:p>
        </p:txBody>
      </p:sp>
      <p:sp>
        <p:nvSpPr>
          <p:cNvPr id="28" name="object 10"/>
          <p:cNvSpPr>
            <a:spLocks/>
          </p:cNvSpPr>
          <p:nvPr/>
        </p:nvSpPr>
        <p:spPr bwMode="auto">
          <a:xfrm>
            <a:off x="4351900" y="6248398"/>
            <a:ext cx="1183661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2536723" y="4763729"/>
            <a:ext cx="2035277" cy="1356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/>
          <p:cNvGrpSpPr/>
          <p:nvPr/>
        </p:nvGrpSpPr>
        <p:grpSpPr>
          <a:xfrm>
            <a:off x="6096000" y="5471650"/>
            <a:ext cx="5275006" cy="840659"/>
            <a:chOff x="11452914" y="4116392"/>
            <a:chExt cx="3012758" cy="232566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4116392"/>
              <a:ext cx="3012758" cy="2325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4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85905" y="4384270"/>
              <a:ext cx="2650450" cy="178806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 le </a:t>
              </a:r>
              <a:r>
                <a:rPr lang="fr-FR" sz="140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QCF </a:t>
              </a:r>
              <a:r>
                <a:rPr lang="fr-FR" sz="140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QR est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créé ou mis à jour, il sera inséré automatiquement dans la liasse des documents envoyés au client pour signature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538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le CTO ou le PEA.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9752" r="890" b="4014"/>
          <a:stretch/>
        </p:blipFill>
        <p:spPr bwMode="auto">
          <a:xfrm>
            <a:off x="3701845" y="1209368"/>
            <a:ext cx="7610168" cy="465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1087590" y="3215146"/>
            <a:ext cx="2717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renseigne les informations pour l’ouverture du compte.  </a:t>
            </a:r>
            <a:endParaRPr lang="fr-FR" sz="1600" b="1" dirty="0"/>
          </a:p>
        </p:txBody>
      </p:sp>
      <p:sp>
        <p:nvSpPr>
          <p:cNvPr id="32" name="object 10"/>
          <p:cNvSpPr>
            <a:spLocks/>
          </p:cNvSpPr>
          <p:nvPr/>
        </p:nvSpPr>
        <p:spPr bwMode="auto">
          <a:xfrm>
            <a:off x="4503172" y="3859164"/>
            <a:ext cx="3721509" cy="1081546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3406877" y="3480619"/>
            <a:ext cx="1002891" cy="973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4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0" t="10119" r="1080" b="4229"/>
          <a:stretch/>
        </p:blipFill>
        <p:spPr bwMode="auto">
          <a:xfrm>
            <a:off x="4409768" y="1356851"/>
            <a:ext cx="6946489" cy="41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Valider la proposition.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87590" y="2035275"/>
            <a:ext cx="27174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clique sur Valider.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Le </a:t>
            </a:r>
            <a:r>
              <a:rPr lang="fr-FR" sz="1600" b="1" dirty="0"/>
              <a:t>dossier de vente est créé dès que la </a:t>
            </a:r>
            <a:r>
              <a:rPr lang="fr-FR" sz="1600" b="1" dirty="0" smtClean="0"/>
              <a:t>proposition </a:t>
            </a:r>
            <a:r>
              <a:rPr lang="fr-FR" sz="1600" b="1" dirty="0"/>
              <a:t>est </a:t>
            </a:r>
            <a:r>
              <a:rPr lang="fr-FR" sz="1600" b="1" dirty="0" smtClean="0"/>
              <a:t>validée. </a:t>
            </a:r>
            <a:endParaRPr lang="fr-FR" sz="1600" b="1" dirty="0"/>
          </a:p>
        </p:txBody>
      </p:sp>
      <p:sp>
        <p:nvSpPr>
          <p:cNvPr id="32" name="object 10"/>
          <p:cNvSpPr>
            <a:spLocks/>
          </p:cNvSpPr>
          <p:nvPr/>
        </p:nvSpPr>
        <p:spPr bwMode="auto">
          <a:xfrm>
            <a:off x="10028903" y="5176684"/>
            <a:ext cx="1396178" cy="53094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3982065" y="2639961"/>
            <a:ext cx="6362085" cy="2462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91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ouverture immédiate ou différée.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5" t="12981" r="2043" b="11078"/>
          <a:stretch/>
        </p:blipFill>
        <p:spPr bwMode="auto">
          <a:xfrm>
            <a:off x="5102942" y="1578077"/>
            <a:ext cx="6152748" cy="347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087590" y="2035275"/>
            <a:ext cx="379412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</a:t>
            </a:r>
            <a:r>
              <a:rPr lang="fr-FR" sz="1600" b="1" dirty="0" smtClean="0"/>
              <a:t>sélectionne le choix du </a:t>
            </a:r>
            <a:r>
              <a:rPr lang="fr-FR" sz="1600" b="1" dirty="0"/>
              <a:t>client pour déterminer </a:t>
            </a:r>
            <a:r>
              <a:rPr lang="fr-FR" sz="1600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633413" indent="-279400">
              <a:buFont typeface="Arial" panose="020B0604020202020204" pitchFamily="34" charset="0"/>
              <a:buChar char="•"/>
            </a:pPr>
            <a:r>
              <a:rPr lang="fr-FR" sz="1600" b="1" dirty="0" smtClean="0"/>
              <a:t>Soit la </a:t>
            </a:r>
            <a:r>
              <a:rPr lang="fr-FR" sz="1600" b="1" dirty="0"/>
              <a:t>mise en gestion immédiate dès réception des documents </a:t>
            </a:r>
            <a:r>
              <a:rPr lang="fr-FR" sz="1600" b="1" dirty="0" smtClean="0"/>
              <a:t>signés.</a:t>
            </a:r>
          </a:p>
          <a:p>
            <a:pPr marL="633413" indent="-27940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633413" indent="-279400">
              <a:buFont typeface="Arial" panose="020B0604020202020204" pitchFamily="34" charset="0"/>
              <a:buChar char="•"/>
            </a:pPr>
            <a:r>
              <a:rPr lang="fr-FR" sz="1600" b="1" dirty="0" smtClean="0"/>
              <a:t>Soit la </a:t>
            </a:r>
            <a:r>
              <a:rPr lang="fr-FR" sz="1600" b="1" dirty="0"/>
              <a:t>mise en gestion après </a:t>
            </a:r>
            <a:r>
              <a:rPr lang="fr-FR" sz="1600" b="1" dirty="0" smtClean="0"/>
              <a:t>un délai de </a:t>
            </a:r>
            <a:r>
              <a:rPr lang="fr-FR" sz="1600" b="1" dirty="0"/>
              <a:t>14 jours </a:t>
            </a:r>
            <a:r>
              <a:rPr lang="fr-FR" sz="1600" b="1" dirty="0" smtClean="0"/>
              <a:t>à partir de la date de signature renseignée manuellement par le client</a:t>
            </a:r>
            <a:endParaRPr lang="fr-FR" sz="16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6679434" y="2286000"/>
            <a:ext cx="3157739" cy="1386347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3539613" y="2492478"/>
            <a:ext cx="2971546" cy="77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5" y="3737005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2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1" t="14272" r="1541" b="11461"/>
          <a:stretch/>
        </p:blipFill>
        <p:spPr bwMode="auto">
          <a:xfrm>
            <a:off x="6527800" y="1014570"/>
            <a:ext cx="3816424" cy="2058847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Choisir le mode de signature papier. (Non éligible à la SED)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35075" y="1563327"/>
            <a:ext cx="379412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Une fois l’éditique générée, </a:t>
            </a:r>
            <a:r>
              <a:rPr lang="fr-FR" sz="1600" b="1" dirty="0" smtClean="0"/>
              <a:t>je clique </a:t>
            </a:r>
            <a:r>
              <a:rPr lang="fr-FR" sz="1600" b="1" dirty="0"/>
              <a:t>sur « continuer </a:t>
            </a:r>
            <a:r>
              <a:rPr lang="fr-FR" sz="1600" b="1" dirty="0" smtClean="0"/>
              <a:t>». </a:t>
            </a: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Si le QCF est à jour, il ne fait pas partie de </a:t>
            </a:r>
            <a:r>
              <a:rPr lang="fr-FR" sz="1600" b="1" dirty="0" smtClean="0"/>
              <a:t>l’éditique.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Seule </a:t>
            </a:r>
            <a:r>
              <a:rPr lang="fr-FR" sz="1600" b="1" dirty="0"/>
              <a:t>la signature papier vous sera </a:t>
            </a:r>
            <a:r>
              <a:rPr lang="fr-FR" sz="1600" b="1" dirty="0" smtClean="0"/>
              <a:t>proposée.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8981768" y="2846439"/>
            <a:ext cx="1362382" cy="309714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4601497" y="1932039"/>
            <a:ext cx="4188542" cy="100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8" t="14173" r="3938" b="59901"/>
          <a:stretch/>
        </p:blipFill>
        <p:spPr bwMode="auto">
          <a:xfrm>
            <a:off x="5221734" y="3476857"/>
            <a:ext cx="5122416" cy="997565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4880441"/>
            <a:ext cx="35242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10"/>
          <p:cNvSpPr>
            <a:spLocks/>
          </p:cNvSpPr>
          <p:nvPr/>
        </p:nvSpPr>
        <p:spPr bwMode="auto">
          <a:xfrm>
            <a:off x="5165418" y="3382296"/>
            <a:ext cx="1362382" cy="64401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17" name="object 10"/>
          <p:cNvSpPr>
            <a:spLocks/>
          </p:cNvSpPr>
          <p:nvPr/>
        </p:nvSpPr>
        <p:spPr bwMode="auto">
          <a:xfrm>
            <a:off x="8529483" y="5668297"/>
            <a:ext cx="1941871" cy="46703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890684" y="3731342"/>
            <a:ext cx="2212258" cy="250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9" idx="3"/>
          </p:cNvCxnSpPr>
          <p:nvPr/>
        </p:nvCxnSpPr>
        <p:spPr>
          <a:xfrm>
            <a:off x="5454948" y="4799959"/>
            <a:ext cx="2936884" cy="111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e 24"/>
          <p:cNvGrpSpPr/>
          <p:nvPr/>
        </p:nvGrpSpPr>
        <p:grpSpPr>
          <a:xfrm>
            <a:off x="1362075" y="5263415"/>
            <a:ext cx="5165725" cy="1442185"/>
            <a:chOff x="11452914" y="3821835"/>
            <a:chExt cx="3012758" cy="445060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5"/>
              <a:ext cx="3012758" cy="44506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8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11175" y="4190466"/>
              <a:ext cx="2650450" cy="34509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 support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VAD se charge ensuite d’envoyer les documents contractuels au client, enregistre le retour des documents signés et procède à la mise en gestion du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produit.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235075" y="4630682"/>
            <a:ext cx="42198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Enfin, cliquez sur « Ne pas imprimer ». </a:t>
            </a:r>
          </a:p>
        </p:txBody>
      </p:sp>
    </p:spTree>
    <p:extLst>
      <p:ext uri="{BB962C8B-B14F-4D97-AF65-F5344CB8AC3E}">
        <p14:creationId xmlns:p14="http://schemas.microsoft.com/office/powerpoint/2010/main" val="292317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3995605"/>
            <a:ext cx="5454000" cy="158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185243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au dossier </a:t>
            </a:r>
            <a:r>
              <a:rPr lang="fr-FR" sz="2000" dirty="0" err="1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MyWay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13926" y="913700"/>
            <a:ext cx="103173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Vous accédez au dossier de vente </a:t>
            </a:r>
            <a:r>
              <a:rPr lang="fr-FR" sz="1600" b="1" dirty="0" err="1"/>
              <a:t>MyWay</a:t>
            </a:r>
            <a:r>
              <a:rPr lang="fr-FR" sz="1600" b="1" dirty="0"/>
              <a:t>. Le « chemin de fer » évolue et vous indique l’état d’avancement de la vente. </a:t>
            </a:r>
          </a:p>
          <a:p>
            <a:pPr marL="273050" algn="just"/>
            <a:endParaRPr lang="fr-FR" sz="1400" dirty="0"/>
          </a:p>
        </p:txBody>
      </p: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459433"/>
            <a:ext cx="5454986" cy="16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e 30"/>
          <p:cNvGrpSpPr/>
          <p:nvPr/>
        </p:nvGrpSpPr>
        <p:grpSpPr>
          <a:xfrm>
            <a:off x="6527800" y="1717118"/>
            <a:ext cx="5024284" cy="1094016"/>
            <a:chOff x="11452914" y="3821838"/>
            <a:chExt cx="3012758" cy="111575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8"/>
              <a:ext cx="3012758" cy="859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3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92599" y="3933137"/>
              <a:ext cx="2626467" cy="100445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lang="fr-FR" sz="1600" b="1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Vous n’avez plus aucune action à réaliser. </a:t>
              </a:r>
              <a:endParaRPr lang="fr-FR" sz="1600" b="1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 algn="just">
                <a:lnSpc>
                  <a:spcPct val="100000"/>
                </a:lnSpc>
              </a:pPr>
              <a:r>
                <a:rPr lang="fr-FR" sz="1600" b="1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Vous </a:t>
              </a:r>
              <a:r>
                <a:rPr lang="fr-FR" sz="1600" b="1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pouvez donc quitter et cliquer sur fin client. </a:t>
              </a:r>
            </a:p>
            <a:p>
              <a:pPr>
                <a:lnSpc>
                  <a:spcPct val="100000"/>
                </a:lnSpc>
              </a:pPr>
              <a:endParaRPr lang="fr-FR" sz="16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object 10"/>
          <p:cNvSpPr>
            <a:spLocks/>
          </p:cNvSpPr>
          <p:nvPr/>
        </p:nvSpPr>
        <p:spPr bwMode="auto">
          <a:xfrm>
            <a:off x="1235075" y="5206227"/>
            <a:ext cx="3219245" cy="28021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7" name="Connecteur droit avec flèche 36"/>
          <p:cNvCxnSpPr/>
          <p:nvPr/>
        </p:nvCxnSpPr>
        <p:spPr>
          <a:xfrm flipH="1">
            <a:off x="3545306" y="3778066"/>
            <a:ext cx="2691496" cy="1382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bject 10"/>
          <p:cNvSpPr>
            <a:spLocks/>
          </p:cNvSpPr>
          <p:nvPr/>
        </p:nvSpPr>
        <p:spPr bwMode="auto">
          <a:xfrm>
            <a:off x="5229726" y="4472690"/>
            <a:ext cx="1109541" cy="978568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grpSp>
        <p:nvGrpSpPr>
          <p:cNvPr id="39" name="Groupe 38"/>
          <p:cNvGrpSpPr/>
          <p:nvPr/>
        </p:nvGrpSpPr>
        <p:grpSpPr>
          <a:xfrm>
            <a:off x="6527800" y="4584783"/>
            <a:ext cx="5024284" cy="842414"/>
            <a:chOff x="11452914" y="3821838"/>
            <a:chExt cx="3012758" cy="85915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8"/>
              <a:ext cx="3012758" cy="859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41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73691" y="3884899"/>
              <a:ext cx="2626467" cy="753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lang="fr-FR" sz="1600" b="1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Une fois le contrat signé par le </a:t>
              </a:r>
              <a:r>
                <a:rPr lang="fr-FR" sz="1600" b="1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client, réceptionné et mis en gestion par le middle office le statut est passé en Terminé.</a:t>
              </a:r>
              <a:endParaRPr lang="fr-FR" sz="16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1016876" y="5509383"/>
            <a:ext cx="4150525" cy="1663922"/>
            <a:chOff x="11452913" y="3821837"/>
            <a:chExt cx="3425896" cy="166392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1752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46962" y="3869932"/>
              <a:ext cx="3331847" cy="16158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NOS CLIENTS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303125" y="5505204"/>
            <a:ext cx="4150525" cy="1317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45" name="TextBox 51">
            <a:extLst>
              <a:ext uri="{FF2B5EF4-FFF2-40B4-BE49-F238E27FC236}">
                <a16:creationId xmlns:a16="http://schemas.microsoft.com/office/drawing/2014/main" id="{F708EF1C-09AF-4842-83E7-962720BC5CE5}"/>
              </a:ext>
            </a:extLst>
          </p:cNvPr>
          <p:cNvSpPr txBox="1"/>
          <p:nvPr/>
        </p:nvSpPr>
        <p:spPr>
          <a:xfrm>
            <a:off x="5436117" y="5534249"/>
            <a:ext cx="4329772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sz="1400" u="sng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SAV VAD  POUR LES COLLABORATEURS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err="1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CloE</a:t>
            </a:r>
            <a:r>
              <a:rPr lang="fr-FR" sz="14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est à votre disposition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Par téléphone </a:t>
            </a:r>
            <a:r>
              <a:rPr lang="fr-FR" sz="14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MyAssistance</a:t>
            </a:r>
            <a:r>
              <a:rPr lang="fr-FR" sz="14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: 0326868585,  choix 2 puis choisir l’univers concerné.</a:t>
            </a:r>
            <a:endParaRPr lang="fr-FR" sz="14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89863" y="3017705"/>
            <a:ext cx="64618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Une fois que le client a signé les documents contractuels </a:t>
            </a:r>
            <a:r>
              <a:rPr lang="fr-FR" sz="1600" b="1" dirty="0" smtClean="0"/>
              <a:t>et qu’ils ont été réceptionnés et le compte mis en gestion par le Middle-Office, </a:t>
            </a:r>
            <a:r>
              <a:rPr lang="fr-FR" sz="1600" b="1" dirty="0"/>
              <a:t>le suivi de dossier vous indique que le dossier est terminé avec succès.</a:t>
            </a:r>
          </a:p>
          <a:p>
            <a:pPr marL="273050" algn="just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84536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32C61B9-A7AB-44A9-BA6A-358DAC7E0A57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3edcd01c-fa64-4670-bc4f-9984a77729a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9368</TotalTime>
  <Words>989</Words>
  <Application>Microsoft Office PowerPoint</Application>
  <PresentationFormat>Grand écran</PresentationFormat>
  <Paragraphs>139</Paragraphs>
  <Slides>17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BULET Carine [CEGEE]</cp:lastModifiedBy>
  <cp:revision>787</cp:revision>
  <dcterms:created xsi:type="dcterms:W3CDTF">2018-11-08T16:43:29Z</dcterms:created>
  <dcterms:modified xsi:type="dcterms:W3CDTF">2020-06-12T15:36:29Z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