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5"/>
  </p:sldMasterIdLst>
  <p:notesMasterIdLst>
    <p:notesMasterId r:id="rId32"/>
  </p:notesMasterIdLst>
  <p:sldIdLst>
    <p:sldId id="259" r:id="rId6"/>
    <p:sldId id="372" r:id="rId7"/>
    <p:sldId id="374" r:id="rId8"/>
    <p:sldId id="405" r:id="rId9"/>
    <p:sldId id="373" r:id="rId10"/>
    <p:sldId id="378" r:id="rId11"/>
    <p:sldId id="375" r:id="rId12"/>
    <p:sldId id="379" r:id="rId13"/>
    <p:sldId id="409" r:id="rId14"/>
    <p:sldId id="376" r:id="rId15"/>
    <p:sldId id="381" r:id="rId16"/>
    <p:sldId id="418" r:id="rId17"/>
    <p:sldId id="386" r:id="rId18"/>
    <p:sldId id="388" r:id="rId19"/>
    <p:sldId id="391" r:id="rId20"/>
    <p:sldId id="410" r:id="rId21"/>
    <p:sldId id="392" r:id="rId22"/>
    <p:sldId id="390" r:id="rId23"/>
    <p:sldId id="393" r:id="rId24"/>
    <p:sldId id="411" r:id="rId25"/>
    <p:sldId id="412" r:id="rId26"/>
    <p:sldId id="413" r:id="rId27"/>
    <p:sldId id="414" r:id="rId28"/>
    <p:sldId id="415" r:id="rId29"/>
    <p:sldId id="416" r:id="rId30"/>
    <p:sldId id="417"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s Sociales" id="{2F01A0B2-22CA-4D24-8508-A36A36957CC6}">
          <p14:sldIdLst>
            <p14:sldId id="259"/>
            <p14:sldId id="372"/>
          </p14:sldIdLst>
        </p14:section>
        <p14:section name="Les produits concernés" id="{787DD1E5-1D7A-4C45-97C7-E397A6A9549F}">
          <p14:sldIdLst>
            <p14:sldId id="374"/>
            <p14:sldId id="405"/>
          </p14:sldIdLst>
        </p14:section>
        <p14:section name="Le processus de vente à distance" id="{D44DD309-3BB9-40B5-9E5D-5F8D7F4C7651}">
          <p14:sldIdLst>
            <p14:sldId id="373"/>
            <p14:sldId id="378"/>
          </p14:sldIdLst>
        </p14:section>
        <p14:section name="Les prérequis" id="{6C22DE70-8265-41A6-B9D4-2D14CE86F826}">
          <p14:sldIdLst>
            <p14:sldId id="375"/>
            <p14:sldId id="379"/>
            <p14:sldId id="409"/>
          </p14:sldIdLst>
        </p14:section>
        <p14:section name="Le mode opératoire détaillé" id="{C737F124-D51F-47C8-89BC-D4D144F14B06}">
          <p14:sldIdLst>
            <p14:sldId id="376"/>
            <p14:sldId id="381"/>
            <p14:sldId id="418"/>
            <p14:sldId id="386"/>
            <p14:sldId id="388"/>
            <p14:sldId id="391"/>
            <p14:sldId id="410"/>
            <p14:sldId id="392"/>
            <p14:sldId id="390"/>
          </p14:sldIdLst>
        </p14:section>
        <p14:section name="Accompagner mon client en SED" id="{8BBCB7F5-A631-41B8-BDA8-0BD227CCF2B6}">
          <p14:sldIdLst>
            <p14:sldId id="393"/>
            <p14:sldId id="411"/>
            <p14:sldId id="412"/>
            <p14:sldId id="413"/>
            <p14:sldId id="414"/>
            <p14:sldId id="415"/>
            <p14:sldId id="416"/>
            <p14:sldId id="417"/>
          </p14:sldIdLst>
        </p14:section>
      </p14:sectionLst>
    </p:ext>
    <p:ext uri="{EFAFB233-063F-42B5-8137-9DF3F51BA10A}">
      <p15:sldGuideLst xmlns:p15="http://schemas.microsoft.com/office/powerpoint/2012/main">
        <p15:guide id="2" pos="778" userDrawn="1">
          <p15:clr>
            <a:srgbClr val="A4A3A4"/>
          </p15:clr>
        </p15:guide>
        <p15:guide id="3" pos="4112" userDrawn="1">
          <p15:clr>
            <a:srgbClr val="A4A3A4"/>
          </p15:clr>
        </p15:guide>
        <p15:guide id="4" orient="horz" pos="4224" userDrawn="1">
          <p15:clr>
            <a:srgbClr val="A4A3A4"/>
          </p15:clr>
        </p15:guide>
        <p15:guide id="5" orient="horz" pos="73" userDrawn="1">
          <p15:clr>
            <a:srgbClr val="A4A3A4"/>
          </p15:clr>
        </p15:guide>
        <p15:guide id="7" pos="5087" userDrawn="1">
          <p15:clr>
            <a:srgbClr val="A4A3A4"/>
          </p15:clr>
        </p15:guide>
        <p15:guide id="9" pos="1118" userDrawn="1">
          <p15:clr>
            <a:srgbClr val="A4A3A4"/>
          </p15:clr>
        </p15:guide>
        <p15:guide id="10" pos="6516" userDrawn="1">
          <p15:clr>
            <a:srgbClr val="A4A3A4"/>
          </p15:clr>
        </p15:guide>
        <p15:guide id="11" pos="62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4336"/>
    <a:srgbClr val="FFFFFF"/>
    <a:srgbClr val="111111"/>
    <a:srgbClr val="EDEDED"/>
    <a:srgbClr val="F8F8F8"/>
    <a:srgbClr val="12002A"/>
    <a:srgbClr val="1D0022"/>
    <a:srgbClr val="000E2A"/>
    <a:srgbClr val="0013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2" autoAdjust="0"/>
    <p:restoredTop sz="94343" autoAdjust="0"/>
  </p:normalViewPr>
  <p:slideViewPr>
    <p:cSldViewPr snapToGrid="0">
      <p:cViewPr varScale="1">
        <p:scale>
          <a:sx n="61" d="100"/>
          <a:sy n="61" d="100"/>
        </p:scale>
        <p:origin x="1194" y="78"/>
      </p:cViewPr>
      <p:guideLst>
        <p:guide pos="778"/>
        <p:guide pos="4112"/>
        <p:guide orient="horz" pos="4224"/>
        <p:guide orient="horz" pos="73"/>
        <p:guide pos="5087"/>
        <p:guide pos="1118"/>
        <p:guide pos="6516"/>
        <p:guide pos="6221"/>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Light" panose="020B0502040204020203" pitchFamily="34" charset="0"/>
              </a:defRPr>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Light" panose="020B0502040204020203" pitchFamily="34" charset="0"/>
              </a:defRPr>
            </a:lvl1pPr>
          </a:lstStyle>
          <a:p>
            <a:fld id="{5D971959-953B-463E-BAAE-BE8CB048C413}" type="datetimeFigureOut">
              <a:rPr lang="fr-FR" smtClean="0"/>
              <a:pPr/>
              <a:t>26/01/2021</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Light" panose="020B0502040204020203" pitchFamily="34" charset="0"/>
              </a:defRPr>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Light" panose="020B0502040204020203" pitchFamily="34" charset="0"/>
              </a:defRPr>
            </a:lvl1pPr>
          </a:lstStyle>
          <a:p>
            <a:fld id="{01BB0138-77EE-466A-BAEB-47D907700EE9}" type="slidenum">
              <a:rPr lang="fr-FR" smtClean="0"/>
              <a:pPr/>
              <a:t>‹N°›</a:t>
            </a:fld>
            <a:endParaRPr lang="fr-FR" dirty="0"/>
          </a:p>
        </p:txBody>
      </p:sp>
    </p:spTree>
    <p:extLst>
      <p:ext uri="{BB962C8B-B14F-4D97-AF65-F5344CB8AC3E}">
        <p14:creationId xmlns:p14="http://schemas.microsoft.com/office/powerpoint/2010/main" val="13065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Light" panose="020B0502040204020203" pitchFamily="34" charset="0"/>
        <a:ea typeface="+mn-ea"/>
        <a:cs typeface="+mn-cs"/>
      </a:defRPr>
    </a:lvl1pPr>
    <a:lvl2pPr marL="457200" algn="l" defTabSz="914400" rtl="0" eaLnBrk="1" latinLnBrk="0" hangingPunct="1">
      <a:defRPr sz="1200" kern="1200">
        <a:solidFill>
          <a:schemeClr val="tx1"/>
        </a:solidFill>
        <a:latin typeface="Segoe UI Light" panose="020B0502040204020203" pitchFamily="34" charset="0"/>
        <a:ea typeface="+mn-ea"/>
        <a:cs typeface="+mn-cs"/>
      </a:defRPr>
    </a:lvl2pPr>
    <a:lvl3pPr marL="914400" algn="l" defTabSz="914400" rtl="0" eaLnBrk="1" latinLnBrk="0" hangingPunct="1">
      <a:defRPr sz="1200" kern="1200">
        <a:solidFill>
          <a:schemeClr val="tx1"/>
        </a:solidFill>
        <a:latin typeface="Segoe UI Light" panose="020B0502040204020203" pitchFamily="34" charset="0"/>
        <a:ea typeface="+mn-ea"/>
        <a:cs typeface="+mn-cs"/>
      </a:defRPr>
    </a:lvl3pPr>
    <a:lvl4pPr marL="1371600" algn="l" defTabSz="914400" rtl="0" eaLnBrk="1" latinLnBrk="0" hangingPunct="1">
      <a:defRPr sz="1200" kern="1200">
        <a:solidFill>
          <a:schemeClr val="tx1"/>
        </a:solidFill>
        <a:latin typeface="Segoe UI Light" panose="020B0502040204020203" pitchFamily="34" charset="0"/>
        <a:ea typeface="+mn-ea"/>
        <a:cs typeface="+mn-cs"/>
      </a:defRPr>
    </a:lvl4pPr>
    <a:lvl5pPr marL="1828800" algn="l" defTabSz="914400" rtl="0" eaLnBrk="1" latinLnBrk="0" hangingPunct="1">
      <a:defRPr sz="1200" kern="1200">
        <a:solidFill>
          <a:schemeClr val="tx1"/>
        </a:solidFill>
        <a:latin typeface="Segoe UI Light"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a:t>
            </a:fld>
            <a:endParaRPr lang="fr-FR" dirty="0"/>
          </a:p>
        </p:txBody>
      </p:sp>
    </p:spTree>
    <p:extLst>
      <p:ext uri="{BB962C8B-B14F-4D97-AF65-F5344CB8AC3E}">
        <p14:creationId xmlns:p14="http://schemas.microsoft.com/office/powerpoint/2010/main" val="76907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a:t>
            </a:fld>
            <a:endParaRPr lang="fr-FR" dirty="0"/>
          </a:p>
        </p:txBody>
      </p:sp>
    </p:spTree>
    <p:extLst>
      <p:ext uri="{BB962C8B-B14F-4D97-AF65-F5344CB8AC3E}">
        <p14:creationId xmlns:p14="http://schemas.microsoft.com/office/powerpoint/2010/main" val="1098793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6</a:t>
            </a:fld>
            <a:endParaRPr lang="fr-FR" dirty="0"/>
          </a:p>
        </p:txBody>
      </p:sp>
    </p:spTree>
    <p:extLst>
      <p:ext uri="{BB962C8B-B14F-4D97-AF65-F5344CB8AC3E}">
        <p14:creationId xmlns:p14="http://schemas.microsoft.com/office/powerpoint/2010/main" val="209991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8</a:t>
            </a:fld>
            <a:endParaRPr lang="fr-FR" dirty="0"/>
          </a:p>
        </p:txBody>
      </p:sp>
    </p:spTree>
    <p:extLst>
      <p:ext uri="{BB962C8B-B14F-4D97-AF65-F5344CB8AC3E}">
        <p14:creationId xmlns:p14="http://schemas.microsoft.com/office/powerpoint/2010/main" val="119872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9</a:t>
            </a:fld>
            <a:endParaRPr lang="fr-FR" dirty="0"/>
          </a:p>
        </p:txBody>
      </p:sp>
    </p:spTree>
    <p:extLst>
      <p:ext uri="{BB962C8B-B14F-4D97-AF65-F5344CB8AC3E}">
        <p14:creationId xmlns:p14="http://schemas.microsoft.com/office/powerpoint/2010/main" val="271193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11</a:t>
            </a:fld>
            <a:endParaRPr lang="fr-FR" dirty="0"/>
          </a:p>
        </p:txBody>
      </p:sp>
    </p:spTree>
    <p:extLst>
      <p:ext uri="{BB962C8B-B14F-4D97-AF65-F5344CB8AC3E}">
        <p14:creationId xmlns:p14="http://schemas.microsoft.com/office/powerpoint/2010/main" val="2601022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12</a:t>
            </a:fld>
            <a:endParaRPr lang="fr-FR" dirty="0"/>
          </a:p>
        </p:txBody>
      </p:sp>
    </p:spTree>
    <p:extLst>
      <p:ext uri="{BB962C8B-B14F-4D97-AF65-F5344CB8AC3E}">
        <p14:creationId xmlns:p14="http://schemas.microsoft.com/office/powerpoint/2010/main" val="2893186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13</a:t>
            </a:fld>
            <a:endParaRPr lang="fr-FR" dirty="0"/>
          </a:p>
        </p:txBody>
      </p:sp>
    </p:spTree>
    <p:extLst>
      <p:ext uri="{BB962C8B-B14F-4D97-AF65-F5344CB8AC3E}">
        <p14:creationId xmlns:p14="http://schemas.microsoft.com/office/powerpoint/2010/main" val="192644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14</a:t>
            </a:fld>
            <a:endParaRPr lang="fr-FR" dirty="0"/>
          </a:p>
        </p:txBody>
      </p:sp>
    </p:spTree>
    <p:extLst>
      <p:ext uri="{BB962C8B-B14F-4D97-AF65-F5344CB8AC3E}">
        <p14:creationId xmlns:p14="http://schemas.microsoft.com/office/powerpoint/2010/main" val="1434759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15</a:t>
            </a:fld>
            <a:endParaRPr lang="fr-FR" dirty="0"/>
          </a:p>
        </p:txBody>
      </p:sp>
    </p:spTree>
    <p:extLst>
      <p:ext uri="{BB962C8B-B14F-4D97-AF65-F5344CB8AC3E}">
        <p14:creationId xmlns:p14="http://schemas.microsoft.com/office/powerpoint/2010/main" val="3069826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16</a:t>
            </a:fld>
            <a:endParaRPr lang="fr-FR" dirty="0"/>
          </a:p>
        </p:txBody>
      </p:sp>
    </p:spTree>
    <p:extLst>
      <p:ext uri="{BB962C8B-B14F-4D97-AF65-F5344CB8AC3E}">
        <p14:creationId xmlns:p14="http://schemas.microsoft.com/office/powerpoint/2010/main" val="3698316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17</a:t>
            </a:fld>
            <a:endParaRPr lang="fr-FR" dirty="0"/>
          </a:p>
        </p:txBody>
      </p:sp>
    </p:spTree>
    <p:extLst>
      <p:ext uri="{BB962C8B-B14F-4D97-AF65-F5344CB8AC3E}">
        <p14:creationId xmlns:p14="http://schemas.microsoft.com/office/powerpoint/2010/main" val="997923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18</a:t>
            </a:fld>
            <a:endParaRPr lang="fr-FR" dirty="0"/>
          </a:p>
        </p:txBody>
      </p:sp>
    </p:spTree>
    <p:extLst>
      <p:ext uri="{BB962C8B-B14F-4D97-AF65-F5344CB8AC3E}">
        <p14:creationId xmlns:p14="http://schemas.microsoft.com/office/powerpoint/2010/main" val="3109351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20</a:t>
            </a:fld>
            <a:endParaRPr lang="fr-FR" dirty="0"/>
          </a:p>
        </p:txBody>
      </p:sp>
    </p:spTree>
    <p:extLst>
      <p:ext uri="{BB962C8B-B14F-4D97-AF65-F5344CB8AC3E}">
        <p14:creationId xmlns:p14="http://schemas.microsoft.com/office/powerpoint/2010/main" val="4121722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21</a:t>
            </a:fld>
            <a:endParaRPr lang="fr-FR" dirty="0"/>
          </a:p>
        </p:txBody>
      </p:sp>
    </p:spTree>
    <p:extLst>
      <p:ext uri="{BB962C8B-B14F-4D97-AF65-F5344CB8AC3E}">
        <p14:creationId xmlns:p14="http://schemas.microsoft.com/office/powerpoint/2010/main" val="1363868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22</a:t>
            </a:fld>
            <a:endParaRPr lang="fr-FR" dirty="0"/>
          </a:p>
        </p:txBody>
      </p:sp>
    </p:spTree>
    <p:extLst>
      <p:ext uri="{BB962C8B-B14F-4D97-AF65-F5344CB8AC3E}">
        <p14:creationId xmlns:p14="http://schemas.microsoft.com/office/powerpoint/2010/main" val="2809638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23</a:t>
            </a:fld>
            <a:endParaRPr lang="fr-FR" dirty="0"/>
          </a:p>
        </p:txBody>
      </p:sp>
    </p:spTree>
    <p:extLst>
      <p:ext uri="{BB962C8B-B14F-4D97-AF65-F5344CB8AC3E}">
        <p14:creationId xmlns:p14="http://schemas.microsoft.com/office/powerpoint/2010/main" val="1717922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24</a:t>
            </a:fld>
            <a:endParaRPr lang="fr-FR" dirty="0"/>
          </a:p>
        </p:txBody>
      </p:sp>
    </p:spTree>
    <p:extLst>
      <p:ext uri="{BB962C8B-B14F-4D97-AF65-F5344CB8AC3E}">
        <p14:creationId xmlns:p14="http://schemas.microsoft.com/office/powerpoint/2010/main" val="1246920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25</a:t>
            </a:fld>
            <a:endParaRPr lang="fr-FR" dirty="0"/>
          </a:p>
        </p:txBody>
      </p:sp>
    </p:spTree>
    <p:extLst>
      <p:ext uri="{BB962C8B-B14F-4D97-AF65-F5344CB8AC3E}">
        <p14:creationId xmlns:p14="http://schemas.microsoft.com/office/powerpoint/2010/main" val="462601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26</a:t>
            </a:fld>
            <a:endParaRPr lang="fr-FR" dirty="0"/>
          </a:p>
        </p:txBody>
      </p:sp>
    </p:spTree>
    <p:extLst>
      <p:ext uri="{BB962C8B-B14F-4D97-AF65-F5344CB8AC3E}">
        <p14:creationId xmlns:p14="http://schemas.microsoft.com/office/powerpoint/2010/main" val="16300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hyperlink" Target="https://www.slidor.fr/" TargetMode="Externa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579910" y="2595169"/>
            <a:ext cx="1042520" cy="1008570"/>
          </a:xfrm>
          <a:prstGeom prst="rect">
            <a:avLst/>
          </a:prstGeom>
        </p:spPr>
        <p:txBody>
          <a:bodyPr anchor="t"/>
          <a:lstStyle>
            <a:lvl1pPr marL="0" indent="0" algn="ctr">
              <a:buNone/>
              <a:defRPr sz="1000"/>
            </a:lvl1pPr>
          </a:lstStyle>
          <a:p>
            <a:pPr lvl="0"/>
            <a:r>
              <a:rPr lang="fr-FR" dirty="0"/>
              <a:t>Drag &amp; Drop</a:t>
            </a:r>
            <a:endParaRPr lang="en-US" dirty="0"/>
          </a:p>
        </p:txBody>
      </p:sp>
      <p:sp>
        <p:nvSpPr>
          <p:cNvPr id="14" name="Espace réservé du contenu 12">
            <a:extLst>
              <a:ext uri="{FF2B5EF4-FFF2-40B4-BE49-F238E27FC236}">
                <a16:creationId xmlns:a16="http://schemas.microsoft.com/office/drawing/2014/main" id="{24B192B9-1979-47FD-B40B-D105E04FD493}"/>
              </a:ext>
            </a:extLst>
          </p:cNvPr>
          <p:cNvSpPr>
            <a:spLocks noGrp="1"/>
          </p:cNvSpPr>
          <p:nvPr>
            <p:ph sz="quarter" idx="11" hasCustomPrompt="1"/>
          </p:nvPr>
        </p:nvSpPr>
        <p:spPr>
          <a:xfrm>
            <a:off x="357732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7" name="Espace réservé du contenu 12">
            <a:extLst>
              <a:ext uri="{FF2B5EF4-FFF2-40B4-BE49-F238E27FC236}">
                <a16:creationId xmlns:a16="http://schemas.microsoft.com/office/drawing/2014/main" id="{201296E0-114D-4FAE-9474-548B5DC841EA}"/>
              </a:ext>
            </a:extLst>
          </p:cNvPr>
          <p:cNvSpPr>
            <a:spLocks noGrp="1"/>
          </p:cNvSpPr>
          <p:nvPr>
            <p:ph sz="quarter" idx="12" hasCustomPrompt="1"/>
          </p:nvPr>
        </p:nvSpPr>
        <p:spPr>
          <a:xfrm>
            <a:off x="557474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8" name="Espace réservé du contenu 12">
            <a:extLst>
              <a:ext uri="{FF2B5EF4-FFF2-40B4-BE49-F238E27FC236}">
                <a16:creationId xmlns:a16="http://schemas.microsoft.com/office/drawing/2014/main" id="{154D76DD-DF79-45CC-89FC-1544939578E9}"/>
              </a:ext>
            </a:extLst>
          </p:cNvPr>
          <p:cNvSpPr>
            <a:spLocks noGrp="1"/>
          </p:cNvSpPr>
          <p:nvPr>
            <p:ph sz="quarter" idx="13" hasCustomPrompt="1"/>
          </p:nvPr>
        </p:nvSpPr>
        <p:spPr>
          <a:xfrm>
            <a:off x="757215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1" name="Espace réservé du contenu 12">
            <a:extLst>
              <a:ext uri="{FF2B5EF4-FFF2-40B4-BE49-F238E27FC236}">
                <a16:creationId xmlns:a16="http://schemas.microsoft.com/office/drawing/2014/main" id="{E3E44833-1827-41DC-AEC3-0C01F1BAD462}"/>
              </a:ext>
            </a:extLst>
          </p:cNvPr>
          <p:cNvSpPr>
            <a:spLocks noGrp="1"/>
          </p:cNvSpPr>
          <p:nvPr>
            <p:ph sz="quarter" idx="14" hasCustomPrompt="1"/>
          </p:nvPr>
        </p:nvSpPr>
        <p:spPr>
          <a:xfrm>
            <a:off x="956957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2" name="Espace réservé du contenu 12">
            <a:extLst>
              <a:ext uri="{FF2B5EF4-FFF2-40B4-BE49-F238E27FC236}">
                <a16:creationId xmlns:a16="http://schemas.microsoft.com/office/drawing/2014/main" id="{36394FDD-DDC6-46CD-87AF-F343169F6B6C}"/>
              </a:ext>
            </a:extLst>
          </p:cNvPr>
          <p:cNvSpPr>
            <a:spLocks noGrp="1"/>
          </p:cNvSpPr>
          <p:nvPr>
            <p:ph sz="quarter" idx="15" hasCustomPrompt="1"/>
          </p:nvPr>
        </p:nvSpPr>
        <p:spPr>
          <a:xfrm>
            <a:off x="157991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3" name="Espace réservé du contenu 12">
            <a:extLst>
              <a:ext uri="{FF2B5EF4-FFF2-40B4-BE49-F238E27FC236}">
                <a16:creationId xmlns:a16="http://schemas.microsoft.com/office/drawing/2014/main" id="{F4892D69-01ED-4ACE-9A93-97CAA2FCC8E8}"/>
              </a:ext>
            </a:extLst>
          </p:cNvPr>
          <p:cNvSpPr>
            <a:spLocks noGrp="1"/>
          </p:cNvSpPr>
          <p:nvPr>
            <p:ph sz="quarter" idx="16" hasCustomPrompt="1"/>
          </p:nvPr>
        </p:nvSpPr>
        <p:spPr>
          <a:xfrm>
            <a:off x="357732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4" name="Espace réservé du contenu 12">
            <a:extLst>
              <a:ext uri="{FF2B5EF4-FFF2-40B4-BE49-F238E27FC236}">
                <a16:creationId xmlns:a16="http://schemas.microsoft.com/office/drawing/2014/main" id="{B911AC6F-ED1A-472B-82C9-F9B03EBADF44}"/>
              </a:ext>
            </a:extLst>
          </p:cNvPr>
          <p:cNvSpPr>
            <a:spLocks noGrp="1"/>
          </p:cNvSpPr>
          <p:nvPr>
            <p:ph sz="quarter" idx="17" hasCustomPrompt="1"/>
          </p:nvPr>
        </p:nvSpPr>
        <p:spPr>
          <a:xfrm>
            <a:off x="557474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5" name="Espace réservé du contenu 12">
            <a:extLst>
              <a:ext uri="{FF2B5EF4-FFF2-40B4-BE49-F238E27FC236}">
                <a16:creationId xmlns:a16="http://schemas.microsoft.com/office/drawing/2014/main" id="{2A92BF88-4F19-41E1-9684-DFAC07366387}"/>
              </a:ext>
            </a:extLst>
          </p:cNvPr>
          <p:cNvSpPr>
            <a:spLocks noGrp="1"/>
          </p:cNvSpPr>
          <p:nvPr>
            <p:ph sz="quarter" idx="18" hasCustomPrompt="1"/>
          </p:nvPr>
        </p:nvSpPr>
        <p:spPr>
          <a:xfrm>
            <a:off x="757215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6" name="Espace réservé du contenu 12">
            <a:extLst>
              <a:ext uri="{FF2B5EF4-FFF2-40B4-BE49-F238E27FC236}">
                <a16:creationId xmlns:a16="http://schemas.microsoft.com/office/drawing/2014/main" id="{6C4A12E5-2DFE-40D7-BD07-4F8CB3981E76}"/>
              </a:ext>
            </a:extLst>
          </p:cNvPr>
          <p:cNvSpPr>
            <a:spLocks noGrp="1"/>
          </p:cNvSpPr>
          <p:nvPr>
            <p:ph sz="quarter" idx="19" hasCustomPrompt="1"/>
          </p:nvPr>
        </p:nvSpPr>
        <p:spPr>
          <a:xfrm>
            <a:off x="9569570" y="4544738"/>
            <a:ext cx="1042520" cy="1008570"/>
          </a:xfrm>
          <a:prstGeom prst="rect">
            <a:avLst/>
          </a:prstGeom>
        </p:spPr>
        <p:txBody>
          <a:bodyPr anchor="t"/>
          <a:lstStyle>
            <a:lvl1pPr marL="0" indent="0" algn="ctr">
              <a:buNone/>
              <a:defRPr sz="1000"/>
            </a:lvl1pPr>
          </a:lstStyle>
          <a:p>
            <a:pPr lvl="0"/>
            <a:r>
              <a:rPr lang="fr-FR" dirty="0"/>
              <a:t>Drag &amp; Drop</a:t>
            </a:r>
          </a:p>
        </p:txBody>
      </p:sp>
    </p:spTree>
    <p:extLst>
      <p:ext uri="{BB962C8B-B14F-4D97-AF65-F5344CB8AC3E}">
        <p14:creationId xmlns:p14="http://schemas.microsoft.com/office/powerpoint/2010/main" val="150340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492839"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0" name="Espace réservé du contenu 12">
            <a:extLst>
              <a:ext uri="{FF2B5EF4-FFF2-40B4-BE49-F238E27FC236}">
                <a16:creationId xmlns:a16="http://schemas.microsoft.com/office/drawing/2014/main" id="{B070F49F-DF60-4723-A91C-5C1E12D58613}"/>
              </a:ext>
            </a:extLst>
          </p:cNvPr>
          <p:cNvSpPr>
            <a:spLocks noGrp="1"/>
          </p:cNvSpPr>
          <p:nvPr>
            <p:ph sz="quarter" idx="11" hasCustomPrompt="1"/>
          </p:nvPr>
        </p:nvSpPr>
        <p:spPr>
          <a:xfrm>
            <a:off x="3178922"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1" name="Espace réservé du contenu 12">
            <a:extLst>
              <a:ext uri="{FF2B5EF4-FFF2-40B4-BE49-F238E27FC236}">
                <a16:creationId xmlns:a16="http://schemas.microsoft.com/office/drawing/2014/main" id="{1A46C95E-26CD-45AD-BB72-B430933BACC5}"/>
              </a:ext>
            </a:extLst>
          </p:cNvPr>
          <p:cNvSpPr>
            <a:spLocks noGrp="1"/>
          </p:cNvSpPr>
          <p:nvPr>
            <p:ph sz="quarter" idx="12" hasCustomPrompt="1"/>
          </p:nvPr>
        </p:nvSpPr>
        <p:spPr>
          <a:xfrm>
            <a:off x="4865005"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2" name="Espace réservé du contenu 12">
            <a:extLst>
              <a:ext uri="{FF2B5EF4-FFF2-40B4-BE49-F238E27FC236}">
                <a16:creationId xmlns:a16="http://schemas.microsoft.com/office/drawing/2014/main" id="{7C59A534-42C3-4A87-94C8-B2FBBAFC4BF6}"/>
              </a:ext>
            </a:extLst>
          </p:cNvPr>
          <p:cNvSpPr>
            <a:spLocks noGrp="1"/>
          </p:cNvSpPr>
          <p:nvPr>
            <p:ph sz="quarter" idx="13" hasCustomPrompt="1"/>
          </p:nvPr>
        </p:nvSpPr>
        <p:spPr>
          <a:xfrm>
            <a:off x="6551088"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3" name="Espace réservé du contenu 12">
            <a:extLst>
              <a:ext uri="{FF2B5EF4-FFF2-40B4-BE49-F238E27FC236}">
                <a16:creationId xmlns:a16="http://schemas.microsoft.com/office/drawing/2014/main" id="{4BB3DF69-45D4-47B3-BA99-BA35B5100C33}"/>
              </a:ext>
            </a:extLst>
          </p:cNvPr>
          <p:cNvSpPr>
            <a:spLocks noGrp="1"/>
          </p:cNvSpPr>
          <p:nvPr>
            <p:ph sz="quarter" idx="14" hasCustomPrompt="1"/>
          </p:nvPr>
        </p:nvSpPr>
        <p:spPr>
          <a:xfrm>
            <a:off x="8237171"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4" name="Espace réservé du contenu 12">
            <a:extLst>
              <a:ext uri="{FF2B5EF4-FFF2-40B4-BE49-F238E27FC236}">
                <a16:creationId xmlns:a16="http://schemas.microsoft.com/office/drawing/2014/main" id="{F2BAFCF9-6ACE-4E11-8AC5-705BA7DCE73A}"/>
              </a:ext>
            </a:extLst>
          </p:cNvPr>
          <p:cNvSpPr>
            <a:spLocks noGrp="1"/>
          </p:cNvSpPr>
          <p:nvPr>
            <p:ph sz="quarter" idx="15" hasCustomPrompt="1"/>
          </p:nvPr>
        </p:nvSpPr>
        <p:spPr>
          <a:xfrm>
            <a:off x="9923253"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5" name="Espace réservé du contenu 12">
            <a:extLst>
              <a:ext uri="{FF2B5EF4-FFF2-40B4-BE49-F238E27FC236}">
                <a16:creationId xmlns:a16="http://schemas.microsoft.com/office/drawing/2014/main" id="{9F748970-5446-41ED-9626-54FA09FD9DA4}"/>
              </a:ext>
            </a:extLst>
          </p:cNvPr>
          <p:cNvSpPr>
            <a:spLocks noGrp="1"/>
          </p:cNvSpPr>
          <p:nvPr>
            <p:ph sz="quarter" idx="16" hasCustomPrompt="1"/>
          </p:nvPr>
        </p:nvSpPr>
        <p:spPr>
          <a:xfrm>
            <a:off x="1492839"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6" name="Espace réservé du contenu 12">
            <a:extLst>
              <a:ext uri="{FF2B5EF4-FFF2-40B4-BE49-F238E27FC236}">
                <a16:creationId xmlns:a16="http://schemas.microsoft.com/office/drawing/2014/main" id="{658FDE67-743F-4741-AD12-5E89EB8B5203}"/>
              </a:ext>
            </a:extLst>
          </p:cNvPr>
          <p:cNvSpPr>
            <a:spLocks noGrp="1"/>
          </p:cNvSpPr>
          <p:nvPr>
            <p:ph sz="quarter" idx="17" hasCustomPrompt="1"/>
          </p:nvPr>
        </p:nvSpPr>
        <p:spPr>
          <a:xfrm>
            <a:off x="3178922"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7" name="Espace réservé du contenu 12">
            <a:extLst>
              <a:ext uri="{FF2B5EF4-FFF2-40B4-BE49-F238E27FC236}">
                <a16:creationId xmlns:a16="http://schemas.microsoft.com/office/drawing/2014/main" id="{3B72979C-C29D-4B32-BD44-7102EF391ECA}"/>
              </a:ext>
            </a:extLst>
          </p:cNvPr>
          <p:cNvSpPr>
            <a:spLocks noGrp="1"/>
          </p:cNvSpPr>
          <p:nvPr>
            <p:ph sz="quarter" idx="18" hasCustomPrompt="1"/>
          </p:nvPr>
        </p:nvSpPr>
        <p:spPr>
          <a:xfrm>
            <a:off x="4865005"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8" name="Espace réservé du contenu 12">
            <a:extLst>
              <a:ext uri="{FF2B5EF4-FFF2-40B4-BE49-F238E27FC236}">
                <a16:creationId xmlns:a16="http://schemas.microsoft.com/office/drawing/2014/main" id="{E26C070C-BBAD-4319-94CD-E920FBB48BBC}"/>
              </a:ext>
            </a:extLst>
          </p:cNvPr>
          <p:cNvSpPr>
            <a:spLocks noGrp="1"/>
          </p:cNvSpPr>
          <p:nvPr>
            <p:ph sz="quarter" idx="19" hasCustomPrompt="1"/>
          </p:nvPr>
        </p:nvSpPr>
        <p:spPr>
          <a:xfrm>
            <a:off x="6551088"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9" name="Espace réservé du contenu 12">
            <a:extLst>
              <a:ext uri="{FF2B5EF4-FFF2-40B4-BE49-F238E27FC236}">
                <a16:creationId xmlns:a16="http://schemas.microsoft.com/office/drawing/2014/main" id="{72D6E8D4-073F-4B82-807C-3DDAA7A1891C}"/>
              </a:ext>
            </a:extLst>
          </p:cNvPr>
          <p:cNvSpPr>
            <a:spLocks noGrp="1"/>
          </p:cNvSpPr>
          <p:nvPr>
            <p:ph sz="quarter" idx="20" hasCustomPrompt="1"/>
          </p:nvPr>
        </p:nvSpPr>
        <p:spPr>
          <a:xfrm>
            <a:off x="8237171"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0" name="Espace réservé du contenu 12">
            <a:extLst>
              <a:ext uri="{FF2B5EF4-FFF2-40B4-BE49-F238E27FC236}">
                <a16:creationId xmlns:a16="http://schemas.microsoft.com/office/drawing/2014/main" id="{D7188408-3746-4E2D-AC24-5C968B45D951}"/>
              </a:ext>
            </a:extLst>
          </p:cNvPr>
          <p:cNvSpPr>
            <a:spLocks noGrp="1"/>
          </p:cNvSpPr>
          <p:nvPr>
            <p:ph sz="quarter" idx="21" hasCustomPrompt="1"/>
          </p:nvPr>
        </p:nvSpPr>
        <p:spPr>
          <a:xfrm>
            <a:off x="9923253"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1" name="Espace réservé du contenu 12">
            <a:extLst>
              <a:ext uri="{FF2B5EF4-FFF2-40B4-BE49-F238E27FC236}">
                <a16:creationId xmlns:a16="http://schemas.microsoft.com/office/drawing/2014/main" id="{5B127143-F73B-447F-8E18-A821163DB15F}"/>
              </a:ext>
            </a:extLst>
          </p:cNvPr>
          <p:cNvSpPr>
            <a:spLocks noGrp="1"/>
          </p:cNvSpPr>
          <p:nvPr>
            <p:ph sz="quarter" idx="22" hasCustomPrompt="1"/>
          </p:nvPr>
        </p:nvSpPr>
        <p:spPr>
          <a:xfrm>
            <a:off x="1492839"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2" name="Espace réservé du contenu 12">
            <a:extLst>
              <a:ext uri="{FF2B5EF4-FFF2-40B4-BE49-F238E27FC236}">
                <a16:creationId xmlns:a16="http://schemas.microsoft.com/office/drawing/2014/main" id="{48201BCB-09BC-40A6-88E5-745ABA04D146}"/>
              </a:ext>
            </a:extLst>
          </p:cNvPr>
          <p:cNvSpPr>
            <a:spLocks noGrp="1"/>
          </p:cNvSpPr>
          <p:nvPr>
            <p:ph sz="quarter" idx="23" hasCustomPrompt="1"/>
          </p:nvPr>
        </p:nvSpPr>
        <p:spPr>
          <a:xfrm>
            <a:off x="3178922"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3" name="Espace réservé du contenu 12">
            <a:extLst>
              <a:ext uri="{FF2B5EF4-FFF2-40B4-BE49-F238E27FC236}">
                <a16:creationId xmlns:a16="http://schemas.microsoft.com/office/drawing/2014/main" id="{6CDF4116-C12D-409A-BD45-FCE9C3710FED}"/>
              </a:ext>
            </a:extLst>
          </p:cNvPr>
          <p:cNvSpPr>
            <a:spLocks noGrp="1"/>
          </p:cNvSpPr>
          <p:nvPr>
            <p:ph sz="quarter" idx="24" hasCustomPrompt="1"/>
          </p:nvPr>
        </p:nvSpPr>
        <p:spPr>
          <a:xfrm>
            <a:off x="4865005"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4" name="Espace réservé du contenu 12">
            <a:extLst>
              <a:ext uri="{FF2B5EF4-FFF2-40B4-BE49-F238E27FC236}">
                <a16:creationId xmlns:a16="http://schemas.microsoft.com/office/drawing/2014/main" id="{877E41ED-FA1D-4BD6-804A-2AE2A0E32216}"/>
              </a:ext>
            </a:extLst>
          </p:cNvPr>
          <p:cNvSpPr>
            <a:spLocks noGrp="1"/>
          </p:cNvSpPr>
          <p:nvPr>
            <p:ph sz="quarter" idx="25" hasCustomPrompt="1"/>
          </p:nvPr>
        </p:nvSpPr>
        <p:spPr>
          <a:xfrm>
            <a:off x="6551088"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5" name="Espace réservé du contenu 12">
            <a:extLst>
              <a:ext uri="{FF2B5EF4-FFF2-40B4-BE49-F238E27FC236}">
                <a16:creationId xmlns:a16="http://schemas.microsoft.com/office/drawing/2014/main" id="{A9609212-EAF9-4B4F-A5BF-6F7698F74590}"/>
              </a:ext>
            </a:extLst>
          </p:cNvPr>
          <p:cNvSpPr>
            <a:spLocks noGrp="1"/>
          </p:cNvSpPr>
          <p:nvPr>
            <p:ph sz="quarter" idx="26" hasCustomPrompt="1"/>
          </p:nvPr>
        </p:nvSpPr>
        <p:spPr>
          <a:xfrm>
            <a:off x="8237171"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6" name="Espace réservé du contenu 12">
            <a:extLst>
              <a:ext uri="{FF2B5EF4-FFF2-40B4-BE49-F238E27FC236}">
                <a16:creationId xmlns:a16="http://schemas.microsoft.com/office/drawing/2014/main" id="{3AC5948D-29D8-4F6E-B17F-0441995C2C3F}"/>
              </a:ext>
            </a:extLst>
          </p:cNvPr>
          <p:cNvSpPr>
            <a:spLocks noGrp="1"/>
          </p:cNvSpPr>
          <p:nvPr>
            <p:ph sz="quarter" idx="27" hasCustomPrompt="1"/>
          </p:nvPr>
        </p:nvSpPr>
        <p:spPr>
          <a:xfrm>
            <a:off x="9923253"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Tree>
    <p:extLst>
      <p:ext uri="{BB962C8B-B14F-4D97-AF65-F5344CB8AC3E}">
        <p14:creationId xmlns:p14="http://schemas.microsoft.com/office/powerpoint/2010/main" val="165389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BA04EA87-5121-4DFC-BCCF-E229FBB46187}"/>
              </a:ext>
            </a:extLst>
          </p:cNvPr>
          <p:cNvSpPr>
            <a:spLocks noGrp="1"/>
          </p:cNvSpPr>
          <p:nvPr>
            <p:ph type="pic" sz="quarter" idx="10" hasCustomPrompt="1"/>
          </p:nvPr>
        </p:nvSpPr>
        <p:spPr>
          <a:xfrm>
            <a:off x="7535119" y="1105236"/>
            <a:ext cx="3903672" cy="464753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66857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1.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167E6FD1-1BAF-4D06-862F-B9B72EC0F7BC}"/>
              </a:ext>
            </a:extLst>
          </p:cNvPr>
          <p:cNvSpPr>
            <a:spLocks noGrp="1"/>
          </p:cNvSpPr>
          <p:nvPr>
            <p:ph type="pic" sz="quarter" idx="10" hasCustomPrompt="1"/>
          </p:nvPr>
        </p:nvSpPr>
        <p:spPr>
          <a:xfrm>
            <a:off x="6672263" y="800099"/>
            <a:ext cx="4752975"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9269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n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5316538" y="805814"/>
            <a:ext cx="6875462" cy="5246372"/>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61834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nu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048000" y="3428999"/>
            <a:ext cx="9144000" cy="3428999"/>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25259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rfolio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1083310" y="2034858"/>
            <a:ext cx="4835350" cy="2086864"/>
          </a:xfrm>
          <a:prstGeom prst="rect">
            <a:avLst/>
          </a:prstGeom>
          <a:solidFill>
            <a:schemeClr val="tx1"/>
          </a:solidFill>
        </p:spPr>
        <p:txBody>
          <a:bodyPr tIns="288000" bIns="2484000">
            <a:noAutofit/>
          </a:bodyPr>
          <a:lstStyle>
            <a:lvl1pPr marL="0" indent="0" algn="ctr">
              <a:buNone/>
              <a:defRPr sz="1800" b="1">
                <a:solidFill>
                  <a:schemeClr val="accent1"/>
                </a:solidFill>
              </a:defRPr>
            </a:lvl1pPr>
          </a:lstStyle>
          <a:p>
            <a:r>
              <a:rPr lang="fr-FR" dirty="0"/>
              <a:t>	</a:t>
            </a:r>
          </a:p>
          <a:p>
            <a:r>
              <a:rPr lang="fr-FR" dirty="0"/>
              <a:t>Picture</a:t>
            </a:r>
          </a:p>
        </p:txBody>
      </p:sp>
      <p:sp>
        <p:nvSpPr>
          <p:cNvPr id="24" name="Picture Placeholder 10">
            <a:extLst>
              <a:ext uri="{FF2B5EF4-FFF2-40B4-BE49-F238E27FC236}">
                <a16:creationId xmlns:a16="http://schemas.microsoft.com/office/drawing/2014/main" id="{1DE33140-D326-4494-8DB4-ACF90E3C8600}"/>
              </a:ext>
            </a:extLst>
          </p:cNvPr>
          <p:cNvSpPr>
            <a:spLocks noGrp="1"/>
          </p:cNvSpPr>
          <p:nvPr>
            <p:ph type="pic" sz="quarter" idx="11" hasCustomPrompt="1"/>
          </p:nvPr>
        </p:nvSpPr>
        <p:spPr>
          <a:xfrm>
            <a:off x="6263180" y="2034858"/>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5" name="Picture Placeholder 10">
            <a:extLst>
              <a:ext uri="{FF2B5EF4-FFF2-40B4-BE49-F238E27FC236}">
                <a16:creationId xmlns:a16="http://schemas.microsoft.com/office/drawing/2014/main" id="{72C13F67-F61E-47C3-A6D3-99FD3E040E6B}"/>
              </a:ext>
            </a:extLst>
          </p:cNvPr>
          <p:cNvSpPr>
            <a:spLocks noGrp="1"/>
          </p:cNvSpPr>
          <p:nvPr>
            <p:ph type="pic" sz="quarter" idx="12" hasCustomPrompt="1"/>
          </p:nvPr>
        </p:nvSpPr>
        <p:spPr>
          <a:xfrm>
            <a:off x="6263180" y="4462667"/>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6" name="Picture Placeholder 10">
            <a:extLst>
              <a:ext uri="{FF2B5EF4-FFF2-40B4-BE49-F238E27FC236}">
                <a16:creationId xmlns:a16="http://schemas.microsoft.com/office/drawing/2014/main" id="{EF5DE429-D884-40C9-B0F5-6FA66002752C}"/>
              </a:ext>
            </a:extLst>
          </p:cNvPr>
          <p:cNvSpPr>
            <a:spLocks noGrp="1"/>
          </p:cNvSpPr>
          <p:nvPr>
            <p:ph type="pic" sz="quarter" idx="13" hasCustomPrompt="1"/>
          </p:nvPr>
        </p:nvSpPr>
        <p:spPr>
          <a:xfrm>
            <a:off x="1083310" y="4462667"/>
            <a:ext cx="483535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9" name="Espace réservé du texte 2">
            <a:extLst>
              <a:ext uri="{FF2B5EF4-FFF2-40B4-BE49-F238E27FC236}">
                <a16:creationId xmlns:a16="http://schemas.microsoft.com/office/drawing/2014/main" id="{53E28430-BF0E-4EB2-8CF6-514BFB60BE52}"/>
              </a:ext>
            </a:extLst>
          </p:cNvPr>
          <p:cNvSpPr>
            <a:spLocks noGrp="1"/>
          </p:cNvSpPr>
          <p:nvPr>
            <p:ph type="body" sz="quarter" idx="20" hasCustomPrompt="1"/>
          </p:nvPr>
        </p:nvSpPr>
        <p:spPr>
          <a:xfrm>
            <a:off x="108331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0" name="Espace réservé du texte 2">
            <a:extLst>
              <a:ext uri="{FF2B5EF4-FFF2-40B4-BE49-F238E27FC236}">
                <a16:creationId xmlns:a16="http://schemas.microsoft.com/office/drawing/2014/main" id="{4CC977C2-23FC-446F-AF25-B21729685F1E}"/>
              </a:ext>
            </a:extLst>
          </p:cNvPr>
          <p:cNvSpPr>
            <a:spLocks noGrp="1"/>
          </p:cNvSpPr>
          <p:nvPr>
            <p:ph type="body" sz="quarter" idx="21" hasCustomPrompt="1"/>
          </p:nvPr>
        </p:nvSpPr>
        <p:spPr>
          <a:xfrm>
            <a:off x="108331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1" name="Espace réservé du texte 2">
            <a:extLst>
              <a:ext uri="{FF2B5EF4-FFF2-40B4-BE49-F238E27FC236}">
                <a16:creationId xmlns:a16="http://schemas.microsoft.com/office/drawing/2014/main" id="{763291BD-1B23-4F4E-A28B-D5B20078DDFD}"/>
              </a:ext>
            </a:extLst>
          </p:cNvPr>
          <p:cNvSpPr>
            <a:spLocks noGrp="1"/>
          </p:cNvSpPr>
          <p:nvPr>
            <p:ph type="body" sz="quarter" idx="22" hasCustomPrompt="1"/>
          </p:nvPr>
        </p:nvSpPr>
        <p:spPr>
          <a:xfrm>
            <a:off x="626318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2" name="Espace réservé du texte 2">
            <a:extLst>
              <a:ext uri="{FF2B5EF4-FFF2-40B4-BE49-F238E27FC236}">
                <a16:creationId xmlns:a16="http://schemas.microsoft.com/office/drawing/2014/main" id="{32E3775C-73B3-46F8-8D0B-C26A2FB24C58}"/>
              </a:ext>
            </a:extLst>
          </p:cNvPr>
          <p:cNvSpPr>
            <a:spLocks noGrp="1"/>
          </p:cNvSpPr>
          <p:nvPr>
            <p:ph type="body" sz="quarter" idx="23" hasCustomPrompt="1"/>
          </p:nvPr>
        </p:nvSpPr>
        <p:spPr>
          <a:xfrm>
            <a:off x="626318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3" name="Espace réservé du texte 2">
            <a:extLst>
              <a:ext uri="{FF2B5EF4-FFF2-40B4-BE49-F238E27FC236}">
                <a16:creationId xmlns:a16="http://schemas.microsoft.com/office/drawing/2014/main" id="{130B80C7-1AF7-412E-AEEA-2B26FC4163CF}"/>
              </a:ext>
            </a:extLst>
          </p:cNvPr>
          <p:cNvSpPr>
            <a:spLocks noGrp="1"/>
          </p:cNvSpPr>
          <p:nvPr>
            <p:ph type="body" sz="quarter" idx="24" hasCustomPrompt="1"/>
          </p:nvPr>
        </p:nvSpPr>
        <p:spPr>
          <a:xfrm>
            <a:off x="108331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4" name="Espace réservé du texte 2">
            <a:extLst>
              <a:ext uri="{FF2B5EF4-FFF2-40B4-BE49-F238E27FC236}">
                <a16:creationId xmlns:a16="http://schemas.microsoft.com/office/drawing/2014/main" id="{45A66AAF-512E-407E-AE51-F6DF878A3489}"/>
              </a:ext>
            </a:extLst>
          </p:cNvPr>
          <p:cNvSpPr>
            <a:spLocks noGrp="1"/>
          </p:cNvSpPr>
          <p:nvPr>
            <p:ph type="body" sz="quarter" idx="25" hasCustomPrompt="1"/>
          </p:nvPr>
        </p:nvSpPr>
        <p:spPr>
          <a:xfrm>
            <a:off x="108331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5" name="Espace réservé du texte 2">
            <a:extLst>
              <a:ext uri="{FF2B5EF4-FFF2-40B4-BE49-F238E27FC236}">
                <a16:creationId xmlns:a16="http://schemas.microsoft.com/office/drawing/2014/main" id="{B1AB9A89-FC73-4026-9488-2029870505CB}"/>
              </a:ext>
            </a:extLst>
          </p:cNvPr>
          <p:cNvSpPr>
            <a:spLocks noGrp="1"/>
          </p:cNvSpPr>
          <p:nvPr>
            <p:ph type="body" sz="quarter" idx="26" hasCustomPrompt="1"/>
          </p:nvPr>
        </p:nvSpPr>
        <p:spPr>
          <a:xfrm>
            <a:off x="626318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77ACB13C-2706-413C-927A-1CB63BB15501}"/>
              </a:ext>
            </a:extLst>
          </p:cNvPr>
          <p:cNvSpPr>
            <a:spLocks noGrp="1"/>
          </p:cNvSpPr>
          <p:nvPr>
            <p:ph type="body" sz="quarter" idx="27" hasCustomPrompt="1"/>
          </p:nvPr>
        </p:nvSpPr>
        <p:spPr>
          <a:xfrm>
            <a:off x="626318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4201974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2512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5" name="Picture Placeholder 10">
            <a:extLst>
              <a:ext uri="{FF2B5EF4-FFF2-40B4-BE49-F238E27FC236}">
                <a16:creationId xmlns:a16="http://schemas.microsoft.com/office/drawing/2014/main" id="{ADDFEC20-88DE-440E-8C22-D2A2B237932C}"/>
              </a:ext>
            </a:extLst>
          </p:cNvPr>
          <p:cNvSpPr>
            <a:spLocks noGrp="1"/>
          </p:cNvSpPr>
          <p:nvPr>
            <p:ph type="pic" sz="quarter" idx="11" hasCustomPrompt="1"/>
          </p:nvPr>
        </p:nvSpPr>
        <p:spPr>
          <a:xfrm>
            <a:off x="268224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6" name="Picture Placeholder 10">
            <a:extLst>
              <a:ext uri="{FF2B5EF4-FFF2-40B4-BE49-F238E27FC236}">
                <a16:creationId xmlns:a16="http://schemas.microsoft.com/office/drawing/2014/main" id="{3FA24DDE-A296-4264-94A3-D62AF5BDC096}"/>
              </a:ext>
            </a:extLst>
          </p:cNvPr>
          <p:cNvSpPr>
            <a:spLocks noGrp="1"/>
          </p:cNvSpPr>
          <p:nvPr>
            <p:ph type="pic" sz="quarter" idx="12" hasCustomPrompt="1"/>
          </p:nvPr>
        </p:nvSpPr>
        <p:spPr>
          <a:xfrm>
            <a:off x="503936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7" name="Picture Placeholder 10">
            <a:extLst>
              <a:ext uri="{FF2B5EF4-FFF2-40B4-BE49-F238E27FC236}">
                <a16:creationId xmlns:a16="http://schemas.microsoft.com/office/drawing/2014/main" id="{944FD892-B40E-4C8A-BEFD-A9870E1F95BB}"/>
              </a:ext>
            </a:extLst>
          </p:cNvPr>
          <p:cNvSpPr>
            <a:spLocks noGrp="1"/>
          </p:cNvSpPr>
          <p:nvPr>
            <p:ph type="pic" sz="quarter" idx="13" hasCustomPrompt="1"/>
          </p:nvPr>
        </p:nvSpPr>
        <p:spPr>
          <a:xfrm>
            <a:off x="739648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8" name="Picture Placeholder 10">
            <a:extLst>
              <a:ext uri="{FF2B5EF4-FFF2-40B4-BE49-F238E27FC236}">
                <a16:creationId xmlns:a16="http://schemas.microsoft.com/office/drawing/2014/main" id="{AFF585DB-A83A-4238-915C-7030522C217F}"/>
              </a:ext>
            </a:extLst>
          </p:cNvPr>
          <p:cNvSpPr>
            <a:spLocks noGrp="1"/>
          </p:cNvSpPr>
          <p:nvPr>
            <p:ph type="pic" sz="quarter" idx="14" hasCustomPrompt="1"/>
          </p:nvPr>
        </p:nvSpPr>
        <p:spPr>
          <a:xfrm>
            <a:off x="975360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9" name="Picture Placeholder 10">
            <a:extLst>
              <a:ext uri="{FF2B5EF4-FFF2-40B4-BE49-F238E27FC236}">
                <a16:creationId xmlns:a16="http://schemas.microsoft.com/office/drawing/2014/main" id="{B800CBA0-2590-40E4-B56A-5697FBD2E0C8}"/>
              </a:ext>
            </a:extLst>
          </p:cNvPr>
          <p:cNvSpPr>
            <a:spLocks noGrp="1"/>
          </p:cNvSpPr>
          <p:nvPr>
            <p:ph type="pic" sz="quarter" idx="15" hasCustomPrompt="1"/>
          </p:nvPr>
        </p:nvSpPr>
        <p:spPr>
          <a:xfrm>
            <a:off x="32512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0" name="Picture Placeholder 10">
            <a:extLst>
              <a:ext uri="{FF2B5EF4-FFF2-40B4-BE49-F238E27FC236}">
                <a16:creationId xmlns:a16="http://schemas.microsoft.com/office/drawing/2014/main" id="{137815DD-834A-450B-81D9-F1D90A0CAEDD}"/>
              </a:ext>
            </a:extLst>
          </p:cNvPr>
          <p:cNvSpPr>
            <a:spLocks noGrp="1"/>
          </p:cNvSpPr>
          <p:nvPr>
            <p:ph type="pic" sz="quarter" idx="16" hasCustomPrompt="1"/>
          </p:nvPr>
        </p:nvSpPr>
        <p:spPr>
          <a:xfrm>
            <a:off x="268224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1" name="Picture Placeholder 10">
            <a:extLst>
              <a:ext uri="{FF2B5EF4-FFF2-40B4-BE49-F238E27FC236}">
                <a16:creationId xmlns:a16="http://schemas.microsoft.com/office/drawing/2014/main" id="{1D58274C-6E9E-4343-91B3-DACB9E20B2F0}"/>
              </a:ext>
            </a:extLst>
          </p:cNvPr>
          <p:cNvSpPr>
            <a:spLocks noGrp="1"/>
          </p:cNvSpPr>
          <p:nvPr>
            <p:ph type="pic" sz="quarter" idx="17" hasCustomPrompt="1"/>
          </p:nvPr>
        </p:nvSpPr>
        <p:spPr>
          <a:xfrm>
            <a:off x="503936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2" name="Picture Placeholder 10">
            <a:extLst>
              <a:ext uri="{FF2B5EF4-FFF2-40B4-BE49-F238E27FC236}">
                <a16:creationId xmlns:a16="http://schemas.microsoft.com/office/drawing/2014/main" id="{7ADC8F93-D983-4E6E-8384-5D7D814EEFA6}"/>
              </a:ext>
            </a:extLst>
          </p:cNvPr>
          <p:cNvSpPr>
            <a:spLocks noGrp="1"/>
          </p:cNvSpPr>
          <p:nvPr>
            <p:ph type="pic" sz="quarter" idx="18" hasCustomPrompt="1"/>
          </p:nvPr>
        </p:nvSpPr>
        <p:spPr>
          <a:xfrm>
            <a:off x="739648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3" name="Picture Placeholder 10">
            <a:extLst>
              <a:ext uri="{FF2B5EF4-FFF2-40B4-BE49-F238E27FC236}">
                <a16:creationId xmlns:a16="http://schemas.microsoft.com/office/drawing/2014/main" id="{8B4B45E4-553B-409A-9111-A940DD06D269}"/>
              </a:ext>
            </a:extLst>
          </p:cNvPr>
          <p:cNvSpPr>
            <a:spLocks noGrp="1"/>
          </p:cNvSpPr>
          <p:nvPr>
            <p:ph type="pic" sz="quarter" idx="19" hasCustomPrompt="1"/>
          </p:nvPr>
        </p:nvSpPr>
        <p:spPr>
          <a:xfrm>
            <a:off x="975360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 name="Espace réservé du texte 2">
            <a:extLst>
              <a:ext uri="{FF2B5EF4-FFF2-40B4-BE49-F238E27FC236}">
                <a16:creationId xmlns:a16="http://schemas.microsoft.com/office/drawing/2014/main" id="{316C72E8-81C8-4FB4-85BA-C194C185D587}"/>
              </a:ext>
            </a:extLst>
          </p:cNvPr>
          <p:cNvSpPr>
            <a:spLocks noGrp="1"/>
          </p:cNvSpPr>
          <p:nvPr>
            <p:ph type="body" sz="quarter" idx="20" hasCustomPrompt="1"/>
          </p:nvPr>
        </p:nvSpPr>
        <p:spPr>
          <a:xfrm>
            <a:off x="32511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1D08509A-CA5E-4810-BB02-ED01A7E3EDC4}"/>
              </a:ext>
            </a:extLst>
          </p:cNvPr>
          <p:cNvSpPr>
            <a:spLocks noGrp="1"/>
          </p:cNvSpPr>
          <p:nvPr>
            <p:ph type="body" sz="quarter" idx="21" hasCustomPrompt="1"/>
          </p:nvPr>
        </p:nvSpPr>
        <p:spPr>
          <a:xfrm>
            <a:off x="32512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7" name="Espace réservé du texte 2">
            <a:extLst>
              <a:ext uri="{FF2B5EF4-FFF2-40B4-BE49-F238E27FC236}">
                <a16:creationId xmlns:a16="http://schemas.microsoft.com/office/drawing/2014/main" id="{758071FC-D284-419F-9B56-2BB8AC98B408}"/>
              </a:ext>
            </a:extLst>
          </p:cNvPr>
          <p:cNvSpPr>
            <a:spLocks noGrp="1"/>
          </p:cNvSpPr>
          <p:nvPr>
            <p:ph type="body" sz="quarter" idx="22" hasCustomPrompt="1"/>
          </p:nvPr>
        </p:nvSpPr>
        <p:spPr>
          <a:xfrm>
            <a:off x="2682238"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8" name="Espace réservé du texte 2">
            <a:extLst>
              <a:ext uri="{FF2B5EF4-FFF2-40B4-BE49-F238E27FC236}">
                <a16:creationId xmlns:a16="http://schemas.microsoft.com/office/drawing/2014/main" id="{A7FB7B32-A6F1-441F-ABF7-ED5E7620E93A}"/>
              </a:ext>
            </a:extLst>
          </p:cNvPr>
          <p:cNvSpPr>
            <a:spLocks noGrp="1"/>
          </p:cNvSpPr>
          <p:nvPr>
            <p:ph type="body" sz="quarter" idx="23" hasCustomPrompt="1"/>
          </p:nvPr>
        </p:nvSpPr>
        <p:spPr>
          <a:xfrm>
            <a:off x="2682239"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9" name="Espace réservé du texte 2">
            <a:extLst>
              <a:ext uri="{FF2B5EF4-FFF2-40B4-BE49-F238E27FC236}">
                <a16:creationId xmlns:a16="http://schemas.microsoft.com/office/drawing/2014/main" id="{3BB5C338-6573-4AD1-B7C1-7F31BC5582AF}"/>
              </a:ext>
            </a:extLst>
          </p:cNvPr>
          <p:cNvSpPr>
            <a:spLocks noGrp="1"/>
          </p:cNvSpPr>
          <p:nvPr>
            <p:ph type="body" sz="quarter" idx="24" hasCustomPrompt="1"/>
          </p:nvPr>
        </p:nvSpPr>
        <p:spPr>
          <a:xfrm>
            <a:off x="5039355"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0" name="Espace réservé du texte 2">
            <a:extLst>
              <a:ext uri="{FF2B5EF4-FFF2-40B4-BE49-F238E27FC236}">
                <a16:creationId xmlns:a16="http://schemas.microsoft.com/office/drawing/2014/main" id="{E62FFDFA-4672-49E8-BA29-A820D4E34A7F}"/>
              </a:ext>
            </a:extLst>
          </p:cNvPr>
          <p:cNvSpPr>
            <a:spLocks noGrp="1"/>
          </p:cNvSpPr>
          <p:nvPr>
            <p:ph type="body" sz="quarter" idx="25" hasCustomPrompt="1"/>
          </p:nvPr>
        </p:nvSpPr>
        <p:spPr>
          <a:xfrm>
            <a:off x="5039356"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1" name="Espace réservé du texte 2">
            <a:extLst>
              <a:ext uri="{FF2B5EF4-FFF2-40B4-BE49-F238E27FC236}">
                <a16:creationId xmlns:a16="http://schemas.microsoft.com/office/drawing/2014/main" id="{A11689A5-79C4-4A87-B01A-4B9F8A428EC3}"/>
              </a:ext>
            </a:extLst>
          </p:cNvPr>
          <p:cNvSpPr>
            <a:spLocks noGrp="1"/>
          </p:cNvSpPr>
          <p:nvPr>
            <p:ph type="body" sz="quarter" idx="26" hasCustomPrompt="1"/>
          </p:nvPr>
        </p:nvSpPr>
        <p:spPr>
          <a:xfrm>
            <a:off x="739646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2" name="Espace réservé du texte 2">
            <a:extLst>
              <a:ext uri="{FF2B5EF4-FFF2-40B4-BE49-F238E27FC236}">
                <a16:creationId xmlns:a16="http://schemas.microsoft.com/office/drawing/2014/main" id="{184713B9-EF45-452D-AB5C-E790803F48EA}"/>
              </a:ext>
            </a:extLst>
          </p:cNvPr>
          <p:cNvSpPr>
            <a:spLocks noGrp="1"/>
          </p:cNvSpPr>
          <p:nvPr>
            <p:ph type="body" sz="quarter" idx="27" hasCustomPrompt="1"/>
          </p:nvPr>
        </p:nvSpPr>
        <p:spPr>
          <a:xfrm>
            <a:off x="739647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3" name="Espace réservé du texte 2">
            <a:extLst>
              <a:ext uri="{FF2B5EF4-FFF2-40B4-BE49-F238E27FC236}">
                <a16:creationId xmlns:a16="http://schemas.microsoft.com/office/drawing/2014/main" id="{70B08813-7DA6-42D4-9260-A3656B183C0F}"/>
              </a:ext>
            </a:extLst>
          </p:cNvPr>
          <p:cNvSpPr>
            <a:spLocks noGrp="1"/>
          </p:cNvSpPr>
          <p:nvPr>
            <p:ph type="body" sz="quarter" idx="28" hasCustomPrompt="1"/>
          </p:nvPr>
        </p:nvSpPr>
        <p:spPr>
          <a:xfrm>
            <a:off x="9753586"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4" name="Espace réservé du texte 2">
            <a:extLst>
              <a:ext uri="{FF2B5EF4-FFF2-40B4-BE49-F238E27FC236}">
                <a16:creationId xmlns:a16="http://schemas.microsoft.com/office/drawing/2014/main" id="{C11A3551-612E-49A8-9DFD-0DB2C3B6CF27}"/>
              </a:ext>
            </a:extLst>
          </p:cNvPr>
          <p:cNvSpPr>
            <a:spLocks noGrp="1"/>
          </p:cNvSpPr>
          <p:nvPr>
            <p:ph type="body" sz="quarter" idx="29" hasCustomPrompt="1"/>
          </p:nvPr>
        </p:nvSpPr>
        <p:spPr>
          <a:xfrm>
            <a:off x="9753587"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5" name="Espace réservé du texte 2">
            <a:extLst>
              <a:ext uri="{FF2B5EF4-FFF2-40B4-BE49-F238E27FC236}">
                <a16:creationId xmlns:a16="http://schemas.microsoft.com/office/drawing/2014/main" id="{15D23A70-0BB2-4635-BFD7-77425C4431CF}"/>
              </a:ext>
            </a:extLst>
          </p:cNvPr>
          <p:cNvSpPr>
            <a:spLocks noGrp="1"/>
          </p:cNvSpPr>
          <p:nvPr>
            <p:ph type="body" sz="quarter" idx="30" hasCustomPrompt="1"/>
          </p:nvPr>
        </p:nvSpPr>
        <p:spPr>
          <a:xfrm>
            <a:off x="32511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6" name="Espace réservé du texte 2">
            <a:extLst>
              <a:ext uri="{FF2B5EF4-FFF2-40B4-BE49-F238E27FC236}">
                <a16:creationId xmlns:a16="http://schemas.microsoft.com/office/drawing/2014/main" id="{A8DE0069-A8B7-4E2A-A88D-ED057F4A156D}"/>
              </a:ext>
            </a:extLst>
          </p:cNvPr>
          <p:cNvSpPr>
            <a:spLocks noGrp="1"/>
          </p:cNvSpPr>
          <p:nvPr>
            <p:ph type="body" sz="quarter" idx="31" hasCustomPrompt="1"/>
          </p:nvPr>
        </p:nvSpPr>
        <p:spPr>
          <a:xfrm>
            <a:off x="32512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7" name="Espace réservé du texte 2">
            <a:extLst>
              <a:ext uri="{FF2B5EF4-FFF2-40B4-BE49-F238E27FC236}">
                <a16:creationId xmlns:a16="http://schemas.microsoft.com/office/drawing/2014/main" id="{DED62EA6-CA25-42AF-932E-E226621A7D9A}"/>
              </a:ext>
            </a:extLst>
          </p:cNvPr>
          <p:cNvSpPr>
            <a:spLocks noGrp="1"/>
          </p:cNvSpPr>
          <p:nvPr>
            <p:ph type="body" sz="quarter" idx="32" hasCustomPrompt="1"/>
          </p:nvPr>
        </p:nvSpPr>
        <p:spPr>
          <a:xfrm>
            <a:off x="2682238"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8" name="Espace réservé du texte 2">
            <a:extLst>
              <a:ext uri="{FF2B5EF4-FFF2-40B4-BE49-F238E27FC236}">
                <a16:creationId xmlns:a16="http://schemas.microsoft.com/office/drawing/2014/main" id="{69C73F44-1303-4699-9741-5071A8683183}"/>
              </a:ext>
            </a:extLst>
          </p:cNvPr>
          <p:cNvSpPr>
            <a:spLocks noGrp="1"/>
          </p:cNvSpPr>
          <p:nvPr>
            <p:ph type="body" sz="quarter" idx="33" hasCustomPrompt="1"/>
          </p:nvPr>
        </p:nvSpPr>
        <p:spPr>
          <a:xfrm>
            <a:off x="2682239"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9" name="Espace réservé du texte 2">
            <a:extLst>
              <a:ext uri="{FF2B5EF4-FFF2-40B4-BE49-F238E27FC236}">
                <a16:creationId xmlns:a16="http://schemas.microsoft.com/office/drawing/2014/main" id="{3FAB9CE8-C8F6-4097-9876-3D5BB131A6EE}"/>
              </a:ext>
            </a:extLst>
          </p:cNvPr>
          <p:cNvSpPr>
            <a:spLocks noGrp="1"/>
          </p:cNvSpPr>
          <p:nvPr>
            <p:ph type="body" sz="quarter" idx="34" hasCustomPrompt="1"/>
          </p:nvPr>
        </p:nvSpPr>
        <p:spPr>
          <a:xfrm>
            <a:off x="5039355"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0" name="Espace réservé du texte 2">
            <a:extLst>
              <a:ext uri="{FF2B5EF4-FFF2-40B4-BE49-F238E27FC236}">
                <a16:creationId xmlns:a16="http://schemas.microsoft.com/office/drawing/2014/main" id="{2FE7EAC6-53B9-40F7-BAC8-FFAFE182DB60}"/>
              </a:ext>
            </a:extLst>
          </p:cNvPr>
          <p:cNvSpPr>
            <a:spLocks noGrp="1"/>
          </p:cNvSpPr>
          <p:nvPr>
            <p:ph type="body" sz="quarter" idx="35" hasCustomPrompt="1"/>
          </p:nvPr>
        </p:nvSpPr>
        <p:spPr>
          <a:xfrm>
            <a:off x="5039356"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1" name="Espace réservé du texte 2">
            <a:extLst>
              <a:ext uri="{FF2B5EF4-FFF2-40B4-BE49-F238E27FC236}">
                <a16:creationId xmlns:a16="http://schemas.microsoft.com/office/drawing/2014/main" id="{4AA8E213-976B-4F42-BF73-C960C4D9F66D}"/>
              </a:ext>
            </a:extLst>
          </p:cNvPr>
          <p:cNvSpPr>
            <a:spLocks noGrp="1"/>
          </p:cNvSpPr>
          <p:nvPr>
            <p:ph type="body" sz="quarter" idx="36" hasCustomPrompt="1"/>
          </p:nvPr>
        </p:nvSpPr>
        <p:spPr>
          <a:xfrm>
            <a:off x="739646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2" name="Espace réservé du texte 2">
            <a:extLst>
              <a:ext uri="{FF2B5EF4-FFF2-40B4-BE49-F238E27FC236}">
                <a16:creationId xmlns:a16="http://schemas.microsoft.com/office/drawing/2014/main" id="{2B1B6386-3DB5-4B9B-9D72-E30B0FE4104F}"/>
              </a:ext>
            </a:extLst>
          </p:cNvPr>
          <p:cNvSpPr>
            <a:spLocks noGrp="1"/>
          </p:cNvSpPr>
          <p:nvPr>
            <p:ph type="body" sz="quarter" idx="37" hasCustomPrompt="1"/>
          </p:nvPr>
        </p:nvSpPr>
        <p:spPr>
          <a:xfrm>
            <a:off x="739647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3" name="Espace réservé du texte 2">
            <a:extLst>
              <a:ext uri="{FF2B5EF4-FFF2-40B4-BE49-F238E27FC236}">
                <a16:creationId xmlns:a16="http://schemas.microsoft.com/office/drawing/2014/main" id="{E3598400-E700-44A3-8903-DB65AFF1248F}"/>
              </a:ext>
            </a:extLst>
          </p:cNvPr>
          <p:cNvSpPr>
            <a:spLocks noGrp="1"/>
          </p:cNvSpPr>
          <p:nvPr>
            <p:ph type="body" sz="quarter" idx="38" hasCustomPrompt="1"/>
          </p:nvPr>
        </p:nvSpPr>
        <p:spPr>
          <a:xfrm>
            <a:off x="9753586"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4" name="Espace réservé du texte 2">
            <a:extLst>
              <a:ext uri="{FF2B5EF4-FFF2-40B4-BE49-F238E27FC236}">
                <a16:creationId xmlns:a16="http://schemas.microsoft.com/office/drawing/2014/main" id="{64D6E52E-F777-4A62-937F-D377DFED58CE}"/>
              </a:ext>
            </a:extLst>
          </p:cNvPr>
          <p:cNvSpPr>
            <a:spLocks noGrp="1"/>
          </p:cNvSpPr>
          <p:nvPr>
            <p:ph type="body" sz="quarter" idx="39" hasCustomPrompt="1"/>
          </p:nvPr>
        </p:nvSpPr>
        <p:spPr>
          <a:xfrm>
            <a:off x="9753587"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64160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BF478B0-BD0C-4753-83DD-0647CA2A70FC}"/>
              </a:ext>
            </a:extLst>
          </p:cNvPr>
          <p:cNvSpPr>
            <a:spLocks noGrp="1"/>
          </p:cNvSpPr>
          <p:nvPr>
            <p:ph type="pic" sz="quarter" idx="14" hasCustomPrompt="1"/>
          </p:nvPr>
        </p:nvSpPr>
        <p:spPr>
          <a:xfrm>
            <a:off x="390399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3" name="Picture Placeholder 10">
            <a:extLst>
              <a:ext uri="{FF2B5EF4-FFF2-40B4-BE49-F238E27FC236}">
                <a16:creationId xmlns:a16="http://schemas.microsoft.com/office/drawing/2014/main" id="{4E75A3EB-2585-4E8B-966D-EE16E52809A4}"/>
              </a:ext>
            </a:extLst>
          </p:cNvPr>
          <p:cNvSpPr>
            <a:spLocks noGrp="1"/>
          </p:cNvSpPr>
          <p:nvPr>
            <p:ph type="pic" sz="quarter" idx="15" hasCustomPrompt="1"/>
          </p:nvPr>
        </p:nvSpPr>
        <p:spPr>
          <a:xfrm>
            <a:off x="6443986" y="2621323"/>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4" name="Picture Placeholder 10">
            <a:extLst>
              <a:ext uri="{FF2B5EF4-FFF2-40B4-BE49-F238E27FC236}">
                <a16:creationId xmlns:a16="http://schemas.microsoft.com/office/drawing/2014/main" id="{92B3B241-D439-47C0-9E90-9F4C8234BE09}"/>
              </a:ext>
            </a:extLst>
          </p:cNvPr>
          <p:cNvSpPr>
            <a:spLocks noGrp="1"/>
          </p:cNvSpPr>
          <p:nvPr>
            <p:ph type="pic" sz="quarter" idx="16" hasCustomPrompt="1"/>
          </p:nvPr>
        </p:nvSpPr>
        <p:spPr>
          <a:xfrm>
            <a:off x="8983978" y="2612615"/>
            <a:ext cx="1864997" cy="1866477"/>
          </a:xfrm>
          <a:prstGeom prst="ellipse">
            <a:avLst/>
          </a:prstGeom>
          <a:solidFill>
            <a:schemeClr val="tx1"/>
          </a:solidFill>
        </p:spPr>
        <p:txBody>
          <a:bodyPr>
            <a:normAutofit/>
          </a:bodyPr>
          <a:lstStyle>
            <a:lvl1pPr marL="0" indent="0" algn="ctr" rtl="0">
              <a:buNone/>
              <a:defRPr sz="1050"/>
            </a:lvl1pPr>
          </a:lstStyle>
          <a:p>
            <a:r>
              <a:rPr lang="fr-FR" dirty="0"/>
              <a:t>Picture</a:t>
            </a:r>
          </a:p>
        </p:txBody>
      </p:sp>
      <p:sp>
        <p:nvSpPr>
          <p:cNvPr id="11" name="Picture Placeholder 10">
            <a:extLst>
              <a:ext uri="{FF2B5EF4-FFF2-40B4-BE49-F238E27FC236}">
                <a16:creationId xmlns:a16="http://schemas.microsoft.com/office/drawing/2014/main" id="{833B4748-1D15-492B-BFA6-8B1A7240F821}"/>
              </a:ext>
            </a:extLst>
          </p:cNvPr>
          <p:cNvSpPr>
            <a:spLocks noGrp="1"/>
          </p:cNvSpPr>
          <p:nvPr>
            <p:ph type="pic" sz="quarter" idx="13" hasCustomPrompt="1"/>
          </p:nvPr>
        </p:nvSpPr>
        <p:spPr>
          <a:xfrm>
            <a:off x="136400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Tree>
    <p:extLst>
      <p:ext uri="{BB962C8B-B14F-4D97-AF65-F5344CB8AC3E}">
        <p14:creationId xmlns:p14="http://schemas.microsoft.com/office/powerpoint/2010/main" val="124593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35" name="Picture Placeholder 10">
            <a:extLst>
              <a:ext uri="{FF2B5EF4-FFF2-40B4-BE49-F238E27FC236}">
                <a16:creationId xmlns:a16="http://schemas.microsoft.com/office/drawing/2014/main" id="{28A52817-9434-4248-A9F0-5409D58D80AB}"/>
              </a:ext>
            </a:extLst>
          </p:cNvPr>
          <p:cNvSpPr>
            <a:spLocks noGrp="1"/>
          </p:cNvSpPr>
          <p:nvPr>
            <p:ph type="pic" sz="quarter" idx="13" hasCustomPrompt="1"/>
          </p:nvPr>
        </p:nvSpPr>
        <p:spPr>
          <a:xfrm>
            <a:off x="1367754"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8CC145B-9158-4C89-BDE8-D80C6BEAD342}"/>
              </a:ext>
            </a:extLst>
          </p:cNvPr>
          <p:cNvSpPr>
            <a:spLocks noGrp="1"/>
          </p:cNvSpPr>
          <p:nvPr>
            <p:ph type="pic" sz="quarter" idx="14" hasCustomPrompt="1"/>
          </p:nvPr>
        </p:nvSpPr>
        <p:spPr>
          <a:xfrm>
            <a:off x="4776437"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18240BEE-6B48-4E46-8571-243D0874F8AD}"/>
              </a:ext>
            </a:extLst>
          </p:cNvPr>
          <p:cNvSpPr>
            <a:spLocks noGrp="1"/>
          </p:cNvSpPr>
          <p:nvPr>
            <p:ph type="pic" sz="quarter" idx="15" hasCustomPrompt="1"/>
          </p:nvPr>
        </p:nvSpPr>
        <p:spPr>
          <a:xfrm>
            <a:off x="8190198"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891A3D34-F938-43C2-B3E0-F6637FB470EA}"/>
              </a:ext>
            </a:extLst>
          </p:cNvPr>
          <p:cNvSpPr>
            <a:spLocks noGrp="1"/>
          </p:cNvSpPr>
          <p:nvPr>
            <p:ph type="pic" sz="quarter" idx="16" hasCustomPrompt="1"/>
          </p:nvPr>
        </p:nvSpPr>
        <p:spPr>
          <a:xfrm>
            <a:off x="1367754"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8AA6258D-C0D6-4D37-B7E6-AF882A75F99E}"/>
              </a:ext>
            </a:extLst>
          </p:cNvPr>
          <p:cNvSpPr>
            <a:spLocks noGrp="1"/>
          </p:cNvSpPr>
          <p:nvPr>
            <p:ph type="pic" sz="quarter" idx="17" hasCustomPrompt="1"/>
          </p:nvPr>
        </p:nvSpPr>
        <p:spPr>
          <a:xfrm>
            <a:off x="4776437"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C05DB888-4CC2-422E-A90D-0F5961F52473}"/>
              </a:ext>
            </a:extLst>
          </p:cNvPr>
          <p:cNvSpPr>
            <a:spLocks noGrp="1"/>
          </p:cNvSpPr>
          <p:nvPr>
            <p:ph type="pic" sz="quarter" idx="18" hasCustomPrompt="1"/>
          </p:nvPr>
        </p:nvSpPr>
        <p:spPr>
          <a:xfrm>
            <a:off x="8190198"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91B0F4F4-8EDC-454F-99C3-EFA4EFF06681}"/>
              </a:ext>
            </a:extLst>
          </p:cNvPr>
          <p:cNvSpPr>
            <a:spLocks noGrp="1"/>
          </p:cNvSpPr>
          <p:nvPr>
            <p:ph type="pic" sz="quarter" idx="19" hasCustomPrompt="1"/>
          </p:nvPr>
        </p:nvSpPr>
        <p:spPr>
          <a:xfrm>
            <a:off x="1367754"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5F25E1E5-622D-44E9-9FD1-48BBA5FC389D}"/>
              </a:ext>
            </a:extLst>
          </p:cNvPr>
          <p:cNvSpPr>
            <a:spLocks noGrp="1"/>
          </p:cNvSpPr>
          <p:nvPr>
            <p:ph type="pic" sz="quarter" idx="20" hasCustomPrompt="1"/>
          </p:nvPr>
        </p:nvSpPr>
        <p:spPr>
          <a:xfrm>
            <a:off x="4776437"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FF0CB30F-6742-4E8E-9918-FF5A545074AE}"/>
              </a:ext>
            </a:extLst>
          </p:cNvPr>
          <p:cNvSpPr>
            <a:spLocks noGrp="1"/>
          </p:cNvSpPr>
          <p:nvPr>
            <p:ph type="pic" sz="quarter" idx="21" hasCustomPrompt="1"/>
          </p:nvPr>
        </p:nvSpPr>
        <p:spPr>
          <a:xfrm>
            <a:off x="8190198"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Tree>
    <p:extLst>
      <p:ext uri="{BB962C8B-B14F-4D97-AF65-F5344CB8AC3E}">
        <p14:creationId xmlns:p14="http://schemas.microsoft.com/office/powerpoint/2010/main" val="340310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26" name="Picture Placeholder 10">
            <a:extLst>
              <a:ext uri="{FF2B5EF4-FFF2-40B4-BE49-F238E27FC236}">
                <a16:creationId xmlns:a16="http://schemas.microsoft.com/office/drawing/2014/main" id="{22EE241B-2BBC-4744-835C-8F40458A127C}"/>
              </a:ext>
            </a:extLst>
          </p:cNvPr>
          <p:cNvSpPr>
            <a:spLocks noGrp="1"/>
          </p:cNvSpPr>
          <p:nvPr>
            <p:ph type="pic" sz="quarter" idx="13" hasCustomPrompt="1"/>
          </p:nvPr>
        </p:nvSpPr>
        <p:spPr>
          <a:xfrm>
            <a:off x="1343505"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7" name="Picture Placeholder 10">
            <a:extLst>
              <a:ext uri="{FF2B5EF4-FFF2-40B4-BE49-F238E27FC236}">
                <a16:creationId xmlns:a16="http://schemas.microsoft.com/office/drawing/2014/main" id="{6CAB5CF8-20D7-4B90-95C9-20E098992A49}"/>
              </a:ext>
            </a:extLst>
          </p:cNvPr>
          <p:cNvSpPr>
            <a:spLocks noGrp="1"/>
          </p:cNvSpPr>
          <p:nvPr>
            <p:ph type="pic" sz="quarter" idx="14" hasCustomPrompt="1"/>
          </p:nvPr>
        </p:nvSpPr>
        <p:spPr>
          <a:xfrm>
            <a:off x="3783307"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8" name="Picture Placeholder 10">
            <a:extLst>
              <a:ext uri="{FF2B5EF4-FFF2-40B4-BE49-F238E27FC236}">
                <a16:creationId xmlns:a16="http://schemas.microsoft.com/office/drawing/2014/main" id="{62CEBB88-3D8A-4909-B93A-1F994D6624FA}"/>
              </a:ext>
            </a:extLst>
          </p:cNvPr>
          <p:cNvSpPr>
            <a:spLocks noGrp="1"/>
          </p:cNvSpPr>
          <p:nvPr>
            <p:ph type="pic" sz="quarter" idx="15" hasCustomPrompt="1"/>
          </p:nvPr>
        </p:nvSpPr>
        <p:spPr>
          <a:xfrm>
            <a:off x="6223109"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9" name="Picture Placeholder 10">
            <a:extLst>
              <a:ext uri="{FF2B5EF4-FFF2-40B4-BE49-F238E27FC236}">
                <a16:creationId xmlns:a16="http://schemas.microsoft.com/office/drawing/2014/main" id="{1EEB6057-CF61-47A1-8D3B-A9763726F611}"/>
              </a:ext>
            </a:extLst>
          </p:cNvPr>
          <p:cNvSpPr>
            <a:spLocks noGrp="1"/>
          </p:cNvSpPr>
          <p:nvPr>
            <p:ph type="pic" sz="quarter" idx="16" hasCustomPrompt="1"/>
          </p:nvPr>
        </p:nvSpPr>
        <p:spPr>
          <a:xfrm>
            <a:off x="8662910" y="112540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0" name="Picture Placeholder 10">
            <a:extLst>
              <a:ext uri="{FF2B5EF4-FFF2-40B4-BE49-F238E27FC236}">
                <a16:creationId xmlns:a16="http://schemas.microsoft.com/office/drawing/2014/main" id="{03BD2BA6-012F-4C7B-9935-0A0FF955DB30}"/>
              </a:ext>
            </a:extLst>
          </p:cNvPr>
          <p:cNvSpPr>
            <a:spLocks noGrp="1"/>
          </p:cNvSpPr>
          <p:nvPr>
            <p:ph type="pic" sz="quarter" idx="17" hasCustomPrompt="1"/>
          </p:nvPr>
        </p:nvSpPr>
        <p:spPr>
          <a:xfrm>
            <a:off x="1343505"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1" name="Picture Placeholder 10">
            <a:extLst>
              <a:ext uri="{FF2B5EF4-FFF2-40B4-BE49-F238E27FC236}">
                <a16:creationId xmlns:a16="http://schemas.microsoft.com/office/drawing/2014/main" id="{8212F895-139A-4202-8B95-2C7A110D6760}"/>
              </a:ext>
            </a:extLst>
          </p:cNvPr>
          <p:cNvSpPr>
            <a:spLocks noGrp="1"/>
          </p:cNvSpPr>
          <p:nvPr>
            <p:ph type="pic" sz="quarter" idx="18" hasCustomPrompt="1"/>
          </p:nvPr>
        </p:nvSpPr>
        <p:spPr>
          <a:xfrm>
            <a:off x="3783307"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2" name="Picture Placeholder 10">
            <a:extLst>
              <a:ext uri="{FF2B5EF4-FFF2-40B4-BE49-F238E27FC236}">
                <a16:creationId xmlns:a16="http://schemas.microsoft.com/office/drawing/2014/main" id="{49B61935-611C-4306-A86C-ADAC9B00FAE3}"/>
              </a:ext>
            </a:extLst>
          </p:cNvPr>
          <p:cNvSpPr>
            <a:spLocks noGrp="1"/>
          </p:cNvSpPr>
          <p:nvPr>
            <p:ph type="pic" sz="quarter" idx="19" hasCustomPrompt="1"/>
          </p:nvPr>
        </p:nvSpPr>
        <p:spPr>
          <a:xfrm>
            <a:off x="6223109"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3" name="Picture Placeholder 10">
            <a:extLst>
              <a:ext uri="{FF2B5EF4-FFF2-40B4-BE49-F238E27FC236}">
                <a16:creationId xmlns:a16="http://schemas.microsoft.com/office/drawing/2014/main" id="{CEBAAD78-3A0A-4669-9779-D4D727D7F89A}"/>
              </a:ext>
            </a:extLst>
          </p:cNvPr>
          <p:cNvSpPr>
            <a:spLocks noGrp="1"/>
          </p:cNvSpPr>
          <p:nvPr>
            <p:ph type="pic" sz="quarter" idx="20" hasCustomPrompt="1"/>
          </p:nvPr>
        </p:nvSpPr>
        <p:spPr>
          <a:xfrm>
            <a:off x="8662910" y="215631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4" name="Picture Placeholder 10">
            <a:extLst>
              <a:ext uri="{FF2B5EF4-FFF2-40B4-BE49-F238E27FC236}">
                <a16:creationId xmlns:a16="http://schemas.microsoft.com/office/drawing/2014/main" id="{97EC4FAC-6170-4C75-A3FD-3A5D85AA3657}"/>
              </a:ext>
            </a:extLst>
          </p:cNvPr>
          <p:cNvSpPr>
            <a:spLocks noGrp="1"/>
          </p:cNvSpPr>
          <p:nvPr>
            <p:ph type="pic" sz="quarter" idx="21" hasCustomPrompt="1"/>
          </p:nvPr>
        </p:nvSpPr>
        <p:spPr>
          <a:xfrm>
            <a:off x="1343505"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5" name="Picture Placeholder 10">
            <a:extLst>
              <a:ext uri="{FF2B5EF4-FFF2-40B4-BE49-F238E27FC236}">
                <a16:creationId xmlns:a16="http://schemas.microsoft.com/office/drawing/2014/main" id="{2ACB2DC4-26F7-4BC8-88B7-078896321308}"/>
              </a:ext>
            </a:extLst>
          </p:cNvPr>
          <p:cNvSpPr>
            <a:spLocks noGrp="1"/>
          </p:cNvSpPr>
          <p:nvPr>
            <p:ph type="pic" sz="quarter" idx="22" hasCustomPrompt="1"/>
          </p:nvPr>
        </p:nvSpPr>
        <p:spPr>
          <a:xfrm>
            <a:off x="3783307"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6" name="Picture Placeholder 10">
            <a:extLst>
              <a:ext uri="{FF2B5EF4-FFF2-40B4-BE49-F238E27FC236}">
                <a16:creationId xmlns:a16="http://schemas.microsoft.com/office/drawing/2014/main" id="{5C281E6C-DED0-4B17-941E-210561539334}"/>
              </a:ext>
            </a:extLst>
          </p:cNvPr>
          <p:cNvSpPr>
            <a:spLocks noGrp="1"/>
          </p:cNvSpPr>
          <p:nvPr>
            <p:ph type="pic" sz="quarter" idx="23" hasCustomPrompt="1"/>
          </p:nvPr>
        </p:nvSpPr>
        <p:spPr>
          <a:xfrm>
            <a:off x="6223109"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7" name="Picture Placeholder 10">
            <a:extLst>
              <a:ext uri="{FF2B5EF4-FFF2-40B4-BE49-F238E27FC236}">
                <a16:creationId xmlns:a16="http://schemas.microsoft.com/office/drawing/2014/main" id="{8A43420A-D73B-4EB8-8CF4-AD69734CBCA1}"/>
              </a:ext>
            </a:extLst>
          </p:cNvPr>
          <p:cNvSpPr>
            <a:spLocks noGrp="1"/>
          </p:cNvSpPr>
          <p:nvPr>
            <p:ph type="pic" sz="quarter" idx="24" hasCustomPrompt="1"/>
          </p:nvPr>
        </p:nvSpPr>
        <p:spPr>
          <a:xfrm>
            <a:off x="8662910" y="320148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36394BF-0BE0-4580-9A4B-6C3F669CE74A}"/>
              </a:ext>
            </a:extLst>
          </p:cNvPr>
          <p:cNvSpPr>
            <a:spLocks noGrp="1"/>
          </p:cNvSpPr>
          <p:nvPr>
            <p:ph type="pic" sz="quarter" idx="25" hasCustomPrompt="1"/>
          </p:nvPr>
        </p:nvSpPr>
        <p:spPr>
          <a:xfrm>
            <a:off x="1343505"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6E2E6841-CA27-4420-B76E-77748104AF8C}"/>
              </a:ext>
            </a:extLst>
          </p:cNvPr>
          <p:cNvSpPr>
            <a:spLocks noGrp="1"/>
          </p:cNvSpPr>
          <p:nvPr>
            <p:ph type="pic" sz="quarter" idx="26" hasCustomPrompt="1"/>
          </p:nvPr>
        </p:nvSpPr>
        <p:spPr>
          <a:xfrm>
            <a:off x="3783307"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B27D8595-9D80-4B4E-ABD1-DC192925DAC7}"/>
              </a:ext>
            </a:extLst>
          </p:cNvPr>
          <p:cNvSpPr>
            <a:spLocks noGrp="1"/>
          </p:cNvSpPr>
          <p:nvPr>
            <p:ph type="pic" sz="quarter" idx="27" hasCustomPrompt="1"/>
          </p:nvPr>
        </p:nvSpPr>
        <p:spPr>
          <a:xfrm>
            <a:off x="6223109"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008D5C9F-A7BE-434D-8A2D-382361D56102}"/>
              </a:ext>
            </a:extLst>
          </p:cNvPr>
          <p:cNvSpPr>
            <a:spLocks noGrp="1"/>
          </p:cNvSpPr>
          <p:nvPr>
            <p:ph type="pic" sz="quarter" idx="28" hasCustomPrompt="1"/>
          </p:nvPr>
        </p:nvSpPr>
        <p:spPr>
          <a:xfrm>
            <a:off x="8662910" y="4246658"/>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352F1818-2397-4AFC-B47F-7932B5FE27DB}"/>
              </a:ext>
            </a:extLst>
          </p:cNvPr>
          <p:cNvSpPr>
            <a:spLocks noGrp="1"/>
          </p:cNvSpPr>
          <p:nvPr>
            <p:ph type="pic" sz="quarter" idx="29" hasCustomPrompt="1"/>
          </p:nvPr>
        </p:nvSpPr>
        <p:spPr>
          <a:xfrm>
            <a:off x="1343505"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B32CAC22-C1FC-4489-8212-D7CB7E687C3D}"/>
              </a:ext>
            </a:extLst>
          </p:cNvPr>
          <p:cNvSpPr>
            <a:spLocks noGrp="1"/>
          </p:cNvSpPr>
          <p:nvPr>
            <p:ph type="pic" sz="quarter" idx="30" hasCustomPrompt="1"/>
          </p:nvPr>
        </p:nvSpPr>
        <p:spPr>
          <a:xfrm>
            <a:off x="3783307"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B56CC017-012F-4974-9E86-201FB003BE61}"/>
              </a:ext>
            </a:extLst>
          </p:cNvPr>
          <p:cNvSpPr>
            <a:spLocks noGrp="1"/>
          </p:cNvSpPr>
          <p:nvPr>
            <p:ph type="pic" sz="quarter" idx="31" hasCustomPrompt="1"/>
          </p:nvPr>
        </p:nvSpPr>
        <p:spPr>
          <a:xfrm>
            <a:off x="6223109"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9C7581D8-3435-4480-BB56-69621A99B889}"/>
              </a:ext>
            </a:extLst>
          </p:cNvPr>
          <p:cNvSpPr>
            <a:spLocks noGrp="1"/>
          </p:cNvSpPr>
          <p:nvPr>
            <p:ph type="pic" sz="quarter" idx="32" hasCustomPrompt="1"/>
          </p:nvPr>
        </p:nvSpPr>
        <p:spPr>
          <a:xfrm>
            <a:off x="8662910"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Tree>
    <p:extLst>
      <p:ext uri="{BB962C8B-B14F-4D97-AF65-F5344CB8AC3E}">
        <p14:creationId xmlns:p14="http://schemas.microsoft.com/office/powerpoint/2010/main" val="252355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7B4F1CB-95E7-41BB-84CD-811F727BAF3E}"/>
              </a:ext>
            </a:extLst>
          </p:cNvPr>
          <p:cNvSpPr>
            <a:spLocks noGrp="1"/>
          </p:cNvSpPr>
          <p:nvPr>
            <p:ph type="pic" sz="quarter" idx="10" hasCustomPrompt="1"/>
          </p:nvPr>
        </p:nvSpPr>
        <p:spPr>
          <a:xfrm>
            <a:off x="1357314" y="2142548"/>
            <a:ext cx="2036618" cy="2597727"/>
          </a:xfrm>
          <a:prstGeom prst="rect">
            <a:avLst/>
          </a:prstGeom>
          <a:solidFill>
            <a:schemeClr val="tx1"/>
          </a:solidFill>
        </p:spPr>
        <p:txBody>
          <a:bodyPr/>
          <a:lstStyle>
            <a:lvl1pPr marL="0" indent="0" algn="ctr">
              <a:buNone/>
              <a:defRPr sz="1600"/>
            </a:lvl1pPr>
          </a:lstStyle>
          <a:p>
            <a:r>
              <a:rPr lang="fr-FR" dirty="0"/>
              <a:t>	</a:t>
            </a:r>
          </a:p>
          <a:p>
            <a:endParaRPr lang="fr-FR" dirty="0"/>
          </a:p>
          <a:p>
            <a:endParaRPr lang="fr-FR" dirty="0"/>
          </a:p>
          <a:p>
            <a:r>
              <a:rPr lang="fr-FR" dirty="0"/>
              <a:t>PICTURE</a:t>
            </a:r>
          </a:p>
        </p:txBody>
      </p:sp>
      <p:sp>
        <p:nvSpPr>
          <p:cNvPr id="12" name="Picture Placeholder 10">
            <a:extLst>
              <a:ext uri="{FF2B5EF4-FFF2-40B4-BE49-F238E27FC236}">
                <a16:creationId xmlns:a16="http://schemas.microsoft.com/office/drawing/2014/main" id="{2A54250B-4272-4700-9E95-FBE4CD93773E}"/>
              </a:ext>
            </a:extLst>
          </p:cNvPr>
          <p:cNvSpPr>
            <a:spLocks noGrp="1"/>
          </p:cNvSpPr>
          <p:nvPr>
            <p:ph type="pic" sz="quarter" idx="11" hasCustomPrompt="1"/>
          </p:nvPr>
        </p:nvSpPr>
        <p:spPr>
          <a:xfrm>
            <a:off x="3827255"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3" name="Picture Placeholder 10">
            <a:extLst>
              <a:ext uri="{FF2B5EF4-FFF2-40B4-BE49-F238E27FC236}">
                <a16:creationId xmlns:a16="http://schemas.microsoft.com/office/drawing/2014/main" id="{63F891ED-CFDF-48EE-BC3D-74230214B071}"/>
              </a:ext>
            </a:extLst>
          </p:cNvPr>
          <p:cNvSpPr>
            <a:spLocks noGrp="1"/>
          </p:cNvSpPr>
          <p:nvPr>
            <p:ph type="pic" sz="quarter" idx="12" hasCustomPrompt="1"/>
          </p:nvPr>
        </p:nvSpPr>
        <p:spPr>
          <a:xfrm>
            <a:off x="6329860"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4" name="Picture Placeholder 10">
            <a:extLst>
              <a:ext uri="{FF2B5EF4-FFF2-40B4-BE49-F238E27FC236}">
                <a16:creationId xmlns:a16="http://schemas.microsoft.com/office/drawing/2014/main" id="{7427D460-C8D5-4849-98E7-5367CC0527B3}"/>
              </a:ext>
            </a:extLst>
          </p:cNvPr>
          <p:cNvSpPr>
            <a:spLocks noGrp="1"/>
          </p:cNvSpPr>
          <p:nvPr>
            <p:ph type="pic" sz="quarter" idx="13" hasCustomPrompt="1"/>
          </p:nvPr>
        </p:nvSpPr>
        <p:spPr>
          <a:xfrm>
            <a:off x="8810626"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Tree>
    <p:extLst>
      <p:ext uri="{BB962C8B-B14F-4D97-AF65-F5344CB8AC3E}">
        <p14:creationId xmlns:p14="http://schemas.microsoft.com/office/powerpoint/2010/main" val="3662352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resentation">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D0AF8791-9D94-4BF7-908B-96C3B4C29294}"/>
              </a:ext>
            </a:extLst>
          </p:cNvPr>
          <p:cNvSpPr>
            <a:spLocks noGrp="1"/>
          </p:cNvSpPr>
          <p:nvPr>
            <p:ph type="pic" sz="quarter" idx="10" hasCustomPrompt="1"/>
          </p:nvPr>
        </p:nvSpPr>
        <p:spPr>
          <a:xfrm>
            <a:off x="1357314" y="800100"/>
            <a:ext cx="3839072" cy="52578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183352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in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AC4AD57-0BE9-49C6-825B-E9FA1F1C631B}"/>
              </a:ext>
            </a:extLst>
          </p:cNvPr>
          <p:cNvSpPr>
            <a:spLocks noGrp="1"/>
          </p:cNvSpPr>
          <p:nvPr>
            <p:ph type="pic" sz="quarter" idx="10" hasCustomPrompt="1"/>
          </p:nvPr>
        </p:nvSpPr>
        <p:spPr>
          <a:xfrm>
            <a:off x="1357313" y="2333624"/>
            <a:ext cx="9491659" cy="3724276"/>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3205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iner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7716262" y="0"/>
            <a:ext cx="4475737"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564343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iner 3">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918958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iner 4">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609600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46853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iner 5">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27128" y="552450"/>
            <a:ext cx="8680183" cy="57531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94383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ood mornin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5329238"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967272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key">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2987055" cy="3641271"/>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
        <p:nvSpPr>
          <p:cNvPr id="6" name="Picture Placeholder 10">
            <a:extLst>
              <a:ext uri="{FF2B5EF4-FFF2-40B4-BE49-F238E27FC236}">
                <a16:creationId xmlns:a16="http://schemas.microsoft.com/office/drawing/2014/main" id="{72855E4E-0C63-46F6-AF74-7985B3D2289C}"/>
              </a:ext>
            </a:extLst>
          </p:cNvPr>
          <p:cNvSpPr>
            <a:spLocks noGrp="1"/>
          </p:cNvSpPr>
          <p:nvPr>
            <p:ph type="pic" sz="quarter" idx="11" hasCustomPrompt="1"/>
          </p:nvPr>
        </p:nvSpPr>
        <p:spPr>
          <a:xfrm>
            <a:off x="4568184" y="800098"/>
            <a:ext cx="298705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0555A4FC-4CCB-4761-BA47-6EF02177460A}"/>
              </a:ext>
            </a:extLst>
          </p:cNvPr>
          <p:cNvSpPr>
            <a:spLocks noGrp="1"/>
          </p:cNvSpPr>
          <p:nvPr>
            <p:ph type="pic" sz="quarter" idx="12" hasCustomPrompt="1"/>
          </p:nvPr>
        </p:nvSpPr>
        <p:spPr>
          <a:xfrm>
            <a:off x="7793346" y="800098"/>
            <a:ext cx="305562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322241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iner 6">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1160463"/>
            <a:ext cx="4752975" cy="4645024"/>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83867736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iner 7">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96687" cy="6858000"/>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3208534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iner 8">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89629"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3C87B226-FB09-4A65-8099-8300B588C926}"/>
              </a:ext>
            </a:extLst>
          </p:cNvPr>
          <p:cNvSpPr>
            <a:spLocks noGrp="1"/>
          </p:cNvSpPr>
          <p:nvPr>
            <p:ph type="pic" sz="quarter" idx="11" hasCustomPrompt="1"/>
          </p:nvPr>
        </p:nvSpPr>
        <p:spPr>
          <a:xfrm>
            <a:off x="3398028"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2DB8703F-F124-4DFE-A671-6E977F384329}"/>
              </a:ext>
            </a:extLst>
          </p:cNvPr>
          <p:cNvSpPr>
            <a:spLocks noGrp="1"/>
          </p:cNvSpPr>
          <p:nvPr>
            <p:ph type="pic" sz="quarter" idx="12" hasCustomPrompt="1"/>
          </p:nvPr>
        </p:nvSpPr>
        <p:spPr>
          <a:xfrm>
            <a:off x="6306426"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10" name="Picture Placeholder 10">
            <a:extLst>
              <a:ext uri="{FF2B5EF4-FFF2-40B4-BE49-F238E27FC236}">
                <a16:creationId xmlns:a16="http://schemas.microsoft.com/office/drawing/2014/main" id="{92671105-6192-46DB-B120-D59094B55A07}"/>
              </a:ext>
            </a:extLst>
          </p:cNvPr>
          <p:cNvSpPr>
            <a:spLocks noGrp="1"/>
          </p:cNvSpPr>
          <p:nvPr>
            <p:ph type="pic" sz="quarter" idx="13" hasCustomPrompt="1"/>
          </p:nvPr>
        </p:nvSpPr>
        <p:spPr>
          <a:xfrm>
            <a:off x="9214824"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004362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iner 9">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8624046" y="0"/>
            <a:ext cx="3567954"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021516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iner 10">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6096000" y="0"/>
            <a:ext cx="6096000"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38994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iner 11">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44517"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B1F59BBA-0F82-46E4-88A7-8B4BF1FC9DD1}"/>
              </a:ext>
            </a:extLst>
          </p:cNvPr>
          <p:cNvSpPr>
            <a:spLocks noGrp="1"/>
          </p:cNvSpPr>
          <p:nvPr>
            <p:ph type="pic" sz="quarter" idx="11" hasCustomPrompt="1"/>
          </p:nvPr>
        </p:nvSpPr>
        <p:spPr>
          <a:xfrm>
            <a:off x="4165413"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1D484B8B-E091-4030-BC2B-6BA4849566E7}"/>
              </a:ext>
            </a:extLst>
          </p:cNvPr>
          <p:cNvSpPr>
            <a:spLocks noGrp="1"/>
          </p:cNvSpPr>
          <p:nvPr>
            <p:ph type="pic" sz="quarter" idx="12" hasCustomPrompt="1"/>
          </p:nvPr>
        </p:nvSpPr>
        <p:spPr>
          <a:xfrm>
            <a:off x="8186310" y="141890"/>
            <a:ext cx="3861170" cy="3626069"/>
          </a:xfrm>
          <a:prstGeom prst="rect">
            <a:avLst/>
          </a:prstGeom>
          <a:solidFill>
            <a:schemeClr val="tx1"/>
          </a:solidFill>
        </p:spPr>
        <p:txBody>
          <a:bodyPr/>
          <a:lstStyle>
            <a:lvl1pPr marL="0" indent="0" algn="ctr" rtl="0">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49117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iner 12">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
        <p:nvSpPr>
          <p:cNvPr id="12" name="Picture Placeholder 10">
            <a:extLst>
              <a:ext uri="{FF2B5EF4-FFF2-40B4-BE49-F238E27FC236}">
                <a16:creationId xmlns:a16="http://schemas.microsoft.com/office/drawing/2014/main" id="{35796EA6-35FB-4A7E-809F-A9815E5FEF4A}"/>
              </a:ext>
            </a:extLst>
          </p:cNvPr>
          <p:cNvSpPr>
            <a:spLocks noGrp="1"/>
          </p:cNvSpPr>
          <p:nvPr>
            <p:ph type="pic" sz="quarter" idx="11" hasCustomPrompt="1"/>
          </p:nvPr>
        </p:nvSpPr>
        <p:spPr>
          <a:xfrm>
            <a:off x="6095998"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6139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iner 13">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0"/>
            <a:ext cx="12192001" cy="6857999"/>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244479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A62A3B4-90FB-4299-99EA-8A0033116D1D}"/>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5059418" y="2781300"/>
            <a:ext cx="2073164" cy="1295399"/>
          </a:xfrm>
          <a:prstGeom prst="rect">
            <a:avLst/>
          </a:prstGeom>
        </p:spPr>
      </p:pic>
    </p:spTree>
    <p:extLst>
      <p:ext uri="{BB962C8B-B14F-4D97-AF65-F5344CB8AC3E}">
        <p14:creationId xmlns:p14="http://schemas.microsoft.com/office/powerpoint/2010/main" val="335413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Phone X">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2547147" y="896184"/>
            <a:ext cx="2366010" cy="513885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6311">
                <a:moveTo>
                  <a:pt x="0" y="256648"/>
                </a:moveTo>
                <a:cubicBezTo>
                  <a:pt x="0" y="121456"/>
                  <a:pt x="101975" y="14401"/>
                  <a:pt x="237167" y="9321"/>
                </a:cubicBezTo>
                <a:cubicBezTo>
                  <a:pt x="333052" y="-1632"/>
                  <a:pt x="444023" y="-4013"/>
                  <a:pt x="520700" y="8052"/>
                </a:cubicBezTo>
                <a:cubicBezTo>
                  <a:pt x="570707" y="42977"/>
                  <a:pt x="486568" y="204269"/>
                  <a:pt x="732790" y="189664"/>
                </a:cubicBezTo>
                <a:cubicBezTo>
                  <a:pt x="889925" y="194321"/>
                  <a:pt x="1103918" y="196755"/>
                  <a:pt x="1274918" y="194110"/>
                </a:cubicBezTo>
                <a:cubicBezTo>
                  <a:pt x="1445918" y="191466"/>
                  <a:pt x="1661739" y="204383"/>
                  <a:pt x="1758788" y="173797"/>
                </a:cubicBezTo>
                <a:cubicBezTo>
                  <a:pt x="1855837" y="143211"/>
                  <a:pt x="1797125" y="37475"/>
                  <a:pt x="1857213" y="10594"/>
                </a:cubicBezTo>
                <a:cubicBezTo>
                  <a:pt x="1896981" y="-1049"/>
                  <a:pt x="2008907" y="688"/>
                  <a:pt x="2133923" y="4245"/>
                </a:cubicBezTo>
                <a:cubicBezTo>
                  <a:pt x="2258939" y="7802"/>
                  <a:pt x="2366010" y="121456"/>
                  <a:pt x="2366010" y="256648"/>
                </a:cubicBezTo>
                <a:lnTo>
                  <a:pt x="2366010" y="4891524"/>
                </a:lnTo>
                <a:cubicBezTo>
                  <a:pt x="2366010" y="5026716"/>
                  <a:pt x="2256415" y="5136311"/>
                  <a:pt x="2121223" y="5136311"/>
                </a:cubicBezTo>
                <a:lnTo>
                  <a:pt x="244787" y="5136311"/>
                </a:lnTo>
                <a:cubicBezTo>
                  <a:pt x="109595" y="5136311"/>
                  <a:pt x="0" y="5026716"/>
                  <a:pt x="0" y="4891524"/>
                </a:cubicBezTo>
                <a:lnTo>
                  <a:pt x="0"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5399270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Phone X Zoom">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1103086" y="1534810"/>
            <a:ext cx="3795555" cy="5334729"/>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84244 w 2384244"/>
              <a:gd name="connsiteY9" fmla="*/ 4891524 h 5136311"/>
              <a:gd name="connsiteX10" fmla="*/ 2139457 w 2384244"/>
              <a:gd name="connsiteY10" fmla="*/ 5136311 h 5136311"/>
              <a:gd name="connsiteX11" fmla="*/ 263021 w 2384244"/>
              <a:gd name="connsiteY11" fmla="*/ 5136311 h 5136311"/>
              <a:gd name="connsiteX12" fmla="*/ 18234 w 2384244"/>
              <a:gd name="connsiteY12" fmla="*/ 4891524 h 5136311"/>
              <a:gd name="connsiteX13" fmla="*/ 0 w 2384244"/>
              <a:gd name="connsiteY13" fmla="*/ 3346754 h 5136311"/>
              <a:gd name="connsiteX14" fmla="*/ 18234 w 2384244"/>
              <a:gd name="connsiteY14" fmla="*/ 256648 h 5136311"/>
              <a:gd name="connsiteX0" fmla="*/ 18234 w 2384244"/>
              <a:gd name="connsiteY0" fmla="*/ 334285 h 5213948"/>
              <a:gd name="connsiteX1" fmla="*/ 255401 w 2384244"/>
              <a:gd name="connsiteY1" fmla="*/ 86958 h 5213948"/>
              <a:gd name="connsiteX2" fmla="*/ 538934 w 2384244"/>
              <a:gd name="connsiteY2" fmla="*/ 85689 h 5213948"/>
              <a:gd name="connsiteX3" fmla="*/ 751024 w 2384244"/>
              <a:gd name="connsiteY3" fmla="*/ 267301 h 5213948"/>
              <a:gd name="connsiteX4" fmla="*/ 1293152 w 2384244"/>
              <a:gd name="connsiteY4" fmla="*/ 271747 h 5213948"/>
              <a:gd name="connsiteX5" fmla="*/ 1777022 w 2384244"/>
              <a:gd name="connsiteY5" fmla="*/ 251434 h 5213948"/>
              <a:gd name="connsiteX6" fmla="*/ 1875447 w 2384244"/>
              <a:gd name="connsiteY6" fmla="*/ 88231 h 5213948"/>
              <a:gd name="connsiteX7" fmla="*/ 2152157 w 2384244"/>
              <a:gd name="connsiteY7" fmla="*/ 81882 h 5213948"/>
              <a:gd name="connsiteX8" fmla="*/ 2384244 w 2384244"/>
              <a:gd name="connsiteY8" fmla="*/ 334285 h 5213948"/>
              <a:gd name="connsiteX9" fmla="*/ 2379641 w 2384244"/>
              <a:gd name="connsiteY9" fmla="*/ 3424391 h 5213948"/>
              <a:gd name="connsiteX10" fmla="*/ 2384244 w 2384244"/>
              <a:gd name="connsiteY10" fmla="*/ 4969161 h 5213948"/>
              <a:gd name="connsiteX11" fmla="*/ 2139457 w 2384244"/>
              <a:gd name="connsiteY11" fmla="*/ 5213948 h 5213948"/>
              <a:gd name="connsiteX12" fmla="*/ 263021 w 2384244"/>
              <a:gd name="connsiteY12" fmla="*/ 5213948 h 5213948"/>
              <a:gd name="connsiteX13" fmla="*/ 18234 w 2384244"/>
              <a:gd name="connsiteY13" fmla="*/ 4969161 h 5213948"/>
              <a:gd name="connsiteX14" fmla="*/ 0 w 2384244"/>
              <a:gd name="connsiteY14" fmla="*/ 3424391 h 5213948"/>
              <a:gd name="connsiteX15" fmla="*/ 18234 w 2384244"/>
              <a:gd name="connsiteY15" fmla="*/ 334285 h 5213948"/>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0 w 2384244"/>
              <a:gd name="connsiteY13" fmla="*/ 3346754 h 5136311"/>
              <a:gd name="connsiteX14" fmla="*/ 18234 w 2384244"/>
              <a:gd name="connsiteY14"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0 w 2384244"/>
              <a:gd name="connsiteY12" fmla="*/ 3346754 h 5136311"/>
              <a:gd name="connsiteX13" fmla="*/ 18234 w 2384244"/>
              <a:gd name="connsiteY13" fmla="*/ 256648 h 5136311"/>
              <a:gd name="connsiteX0" fmla="*/ 18234 w 2384244"/>
              <a:gd name="connsiteY0" fmla="*/ 256648 h 4891524"/>
              <a:gd name="connsiteX1" fmla="*/ 255401 w 2384244"/>
              <a:gd name="connsiteY1" fmla="*/ 9321 h 4891524"/>
              <a:gd name="connsiteX2" fmla="*/ 538934 w 2384244"/>
              <a:gd name="connsiteY2" fmla="*/ 8052 h 4891524"/>
              <a:gd name="connsiteX3" fmla="*/ 751024 w 2384244"/>
              <a:gd name="connsiteY3" fmla="*/ 189664 h 4891524"/>
              <a:gd name="connsiteX4" fmla="*/ 1293152 w 2384244"/>
              <a:gd name="connsiteY4" fmla="*/ 194110 h 4891524"/>
              <a:gd name="connsiteX5" fmla="*/ 1777022 w 2384244"/>
              <a:gd name="connsiteY5" fmla="*/ 173797 h 4891524"/>
              <a:gd name="connsiteX6" fmla="*/ 1875447 w 2384244"/>
              <a:gd name="connsiteY6" fmla="*/ 10594 h 4891524"/>
              <a:gd name="connsiteX7" fmla="*/ 2152157 w 2384244"/>
              <a:gd name="connsiteY7" fmla="*/ 4245 h 4891524"/>
              <a:gd name="connsiteX8" fmla="*/ 2384244 w 2384244"/>
              <a:gd name="connsiteY8" fmla="*/ 256648 h 4891524"/>
              <a:gd name="connsiteX9" fmla="*/ 2379641 w 2384244"/>
              <a:gd name="connsiteY9" fmla="*/ 3346754 h 4891524"/>
              <a:gd name="connsiteX10" fmla="*/ 2384244 w 2384244"/>
              <a:gd name="connsiteY10" fmla="*/ 4891524 h 4891524"/>
              <a:gd name="connsiteX11" fmla="*/ 0 w 2384244"/>
              <a:gd name="connsiteY11" fmla="*/ 3346754 h 4891524"/>
              <a:gd name="connsiteX12" fmla="*/ 18234 w 2384244"/>
              <a:gd name="connsiteY12" fmla="*/ 256648 h 4891524"/>
              <a:gd name="connsiteX0" fmla="*/ 18234 w 2384244"/>
              <a:gd name="connsiteY0" fmla="*/ 256648 h 3733017"/>
              <a:gd name="connsiteX1" fmla="*/ 255401 w 2384244"/>
              <a:gd name="connsiteY1" fmla="*/ 9321 h 3733017"/>
              <a:gd name="connsiteX2" fmla="*/ 538934 w 2384244"/>
              <a:gd name="connsiteY2" fmla="*/ 8052 h 3733017"/>
              <a:gd name="connsiteX3" fmla="*/ 751024 w 2384244"/>
              <a:gd name="connsiteY3" fmla="*/ 189664 h 3733017"/>
              <a:gd name="connsiteX4" fmla="*/ 1293152 w 2384244"/>
              <a:gd name="connsiteY4" fmla="*/ 194110 h 3733017"/>
              <a:gd name="connsiteX5" fmla="*/ 1777022 w 2384244"/>
              <a:gd name="connsiteY5" fmla="*/ 173797 h 3733017"/>
              <a:gd name="connsiteX6" fmla="*/ 1875447 w 2384244"/>
              <a:gd name="connsiteY6" fmla="*/ 10594 h 3733017"/>
              <a:gd name="connsiteX7" fmla="*/ 2152157 w 2384244"/>
              <a:gd name="connsiteY7" fmla="*/ 4245 h 3733017"/>
              <a:gd name="connsiteX8" fmla="*/ 2384244 w 2384244"/>
              <a:gd name="connsiteY8" fmla="*/ 256648 h 3733017"/>
              <a:gd name="connsiteX9" fmla="*/ 2379641 w 2384244"/>
              <a:gd name="connsiteY9" fmla="*/ 3346754 h 3733017"/>
              <a:gd name="connsiteX10" fmla="*/ 0 w 2384244"/>
              <a:gd name="connsiteY10" fmla="*/ 3346754 h 3733017"/>
              <a:gd name="connsiteX11" fmla="*/ 18234 w 2384244"/>
              <a:gd name="connsiteY11" fmla="*/ 256648 h 3733017"/>
              <a:gd name="connsiteX0" fmla="*/ 18234 w 2384244"/>
              <a:gd name="connsiteY0" fmla="*/ 256648 h 3576698"/>
              <a:gd name="connsiteX1" fmla="*/ 255401 w 2384244"/>
              <a:gd name="connsiteY1" fmla="*/ 9321 h 3576698"/>
              <a:gd name="connsiteX2" fmla="*/ 538934 w 2384244"/>
              <a:gd name="connsiteY2" fmla="*/ 8052 h 3576698"/>
              <a:gd name="connsiteX3" fmla="*/ 751024 w 2384244"/>
              <a:gd name="connsiteY3" fmla="*/ 189664 h 3576698"/>
              <a:gd name="connsiteX4" fmla="*/ 1293152 w 2384244"/>
              <a:gd name="connsiteY4" fmla="*/ 194110 h 3576698"/>
              <a:gd name="connsiteX5" fmla="*/ 1777022 w 2384244"/>
              <a:gd name="connsiteY5" fmla="*/ 173797 h 3576698"/>
              <a:gd name="connsiteX6" fmla="*/ 1875447 w 2384244"/>
              <a:gd name="connsiteY6" fmla="*/ 10594 h 3576698"/>
              <a:gd name="connsiteX7" fmla="*/ 2152157 w 2384244"/>
              <a:gd name="connsiteY7" fmla="*/ 4245 h 3576698"/>
              <a:gd name="connsiteX8" fmla="*/ 2384244 w 2384244"/>
              <a:gd name="connsiteY8" fmla="*/ 256648 h 3576698"/>
              <a:gd name="connsiteX9" fmla="*/ 2379641 w 2384244"/>
              <a:gd name="connsiteY9" fmla="*/ 3346754 h 3576698"/>
              <a:gd name="connsiteX10" fmla="*/ 0 w 2384244"/>
              <a:gd name="connsiteY10" fmla="*/ 3346754 h 3576698"/>
              <a:gd name="connsiteX11" fmla="*/ 18234 w 2384244"/>
              <a:gd name="connsiteY11" fmla="*/ 256648 h 3576698"/>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49443"/>
              <a:gd name="connsiteX1" fmla="*/ 255401 w 2384244"/>
              <a:gd name="connsiteY1" fmla="*/ 9321 h 3349443"/>
              <a:gd name="connsiteX2" fmla="*/ 538934 w 2384244"/>
              <a:gd name="connsiteY2" fmla="*/ 8052 h 3349443"/>
              <a:gd name="connsiteX3" fmla="*/ 751024 w 2384244"/>
              <a:gd name="connsiteY3" fmla="*/ 189664 h 3349443"/>
              <a:gd name="connsiteX4" fmla="*/ 1293152 w 2384244"/>
              <a:gd name="connsiteY4" fmla="*/ 194110 h 3349443"/>
              <a:gd name="connsiteX5" fmla="*/ 1777022 w 2384244"/>
              <a:gd name="connsiteY5" fmla="*/ 173797 h 3349443"/>
              <a:gd name="connsiteX6" fmla="*/ 1875447 w 2384244"/>
              <a:gd name="connsiteY6" fmla="*/ 10594 h 3349443"/>
              <a:gd name="connsiteX7" fmla="*/ 2152157 w 2384244"/>
              <a:gd name="connsiteY7" fmla="*/ 4245 h 3349443"/>
              <a:gd name="connsiteX8" fmla="*/ 2384244 w 2384244"/>
              <a:gd name="connsiteY8" fmla="*/ 256648 h 3349443"/>
              <a:gd name="connsiteX9" fmla="*/ 2379641 w 2384244"/>
              <a:gd name="connsiteY9" fmla="*/ 3346754 h 3349443"/>
              <a:gd name="connsiteX10" fmla="*/ 0 w 2384244"/>
              <a:gd name="connsiteY10" fmla="*/ 3346754 h 3349443"/>
              <a:gd name="connsiteX11" fmla="*/ 18234 w 2384244"/>
              <a:gd name="connsiteY11" fmla="*/ 256648 h 334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244" h="3349443">
                <a:moveTo>
                  <a:pt x="18234" y="256648"/>
                </a:moveTo>
                <a:cubicBezTo>
                  <a:pt x="18234" y="121456"/>
                  <a:pt x="120209" y="14401"/>
                  <a:pt x="255401" y="9321"/>
                </a:cubicBezTo>
                <a:cubicBezTo>
                  <a:pt x="351286" y="-1632"/>
                  <a:pt x="462257" y="-4013"/>
                  <a:pt x="538934" y="8052"/>
                </a:cubicBezTo>
                <a:cubicBezTo>
                  <a:pt x="588941" y="42977"/>
                  <a:pt x="504802" y="204269"/>
                  <a:pt x="751024" y="189664"/>
                </a:cubicBezTo>
                <a:cubicBezTo>
                  <a:pt x="908159" y="194321"/>
                  <a:pt x="1122152" y="196755"/>
                  <a:pt x="1293152" y="194110"/>
                </a:cubicBezTo>
                <a:cubicBezTo>
                  <a:pt x="1464152" y="191466"/>
                  <a:pt x="1679973" y="204383"/>
                  <a:pt x="1777022" y="173797"/>
                </a:cubicBezTo>
                <a:cubicBezTo>
                  <a:pt x="1874071" y="143211"/>
                  <a:pt x="1815359" y="37475"/>
                  <a:pt x="1875447" y="10594"/>
                </a:cubicBezTo>
                <a:cubicBezTo>
                  <a:pt x="1915215" y="-1049"/>
                  <a:pt x="2027141" y="688"/>
                  <a:pt x="2152157" y="4245"/>
                </a:cubicBezTo>
                <a:cubicBezTo>
                  <a:pt x="2277173" y="7802"/>
                  <a:pt x="2373683" y="57529"/>
                  <a:pt x="2384244" y="256648"/>
                </a:cubicBezTo>
                <a:cubicBezTo>
                  <a:pt x="2382710" y="1286683"/>
                  <a:pt x="2381175" y="2316719"/>
                  <a:pt x="2379641" y="3346754"/>
                </a:cubicBezTo>
                <a:cubicBezTo>
                  <a:pt x="2383433" y="3351451"/>
                  <a:pt x="1520" y="3349029"/>
                  <a:pt x="0" y="3346754"/>
                </a:cubicBezTo>
                <a:lnTo>
                  <a:pt x="18234"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35460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Phone 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BDEBE99-BA7C-4A77-B9B3-C3E2B94B23B6}"/>
              </a:ext>
            </a:extLst>
          </p:cNvPr>
          <p:cNvSpPr>
            <a:spLocks noGrp="1"/>
          </p:cNvSpPr>
          <p:nvPr>
            <p:ph type="pic" sz="quarter" idx="10" hasCustomPrompt="1"/>
          </p:nvPr>
        </p:nvSpPr>
        <p:spPr>
          <a:xfrm>
            <a:off x="2620962" y="1463041"/>
            <a:ext cx="2220277" cy="3930014"/>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982418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688183" y="2235200"/>
            <a:ext cx="5503817" cy="4622800"/>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5000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cbook Zoom">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543040" y="1745672"/>
            <a:ext cx="5661660" cy="3567545"/>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107032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ll XPS 1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5651501" y="1380445"/>
            <a:ext cx="6540499" cy="3681412"/>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45411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rtWatch">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6F9079A-40FC-45CA-B075-1C157417CDD3}"/>
              </a:ext>
            </a:extLst>
          </p:cNvPr>
          <p:cNvSpPr>
            <a:spLocks noGrp="1"/>
          </p:cNvSpPr>
          <p:nvPr>
            <p:ph type="pic" sz="quarter" idx="10" hasCustomPrompt="1"/>
          </p:nvPr>
        </p:nvSpPr>
        <p:spPr>
          <a:xfrm>
            <a:off x="1657987" y="2600960"/>
            <a:ext cx="1327149" cy="1651804"/>
          </a:xfrm>
          <a:prstGeom prst="rect">
            <a:avLst/>
          </a:prstGeom>
          <a:solidFill>
            <a:schemeClr val="tx1"/>
          </a:solidFill>
        </p:spPr>
        <p:txBody>
          <a:bodyPr lIns="108000" tIns="108000" rIns="108000">
            <a:noAutofit/>
          </a:bodyPr>
          <a:lstStyle>
            <a:lvl1pPr marL="0" marR="0" indent="0" algn="l" defTabSz="914400" rtl="0" eaLnBrk="1" fontAlgn="auto" latinLnBrk="0" hangingPunct="1">
              <a:lnSpc>
                <a:spcPct val="100000"/>
              </a:lnSpc>
              <a:spcBef>
                <a:spcPts val="1000"/>
              </a:spcBef>
              <a:spcAft>
                <a:spcPts val="0"/>
              </a:spcAft>
              <a:buClrTx/>
              <a:buSzTx/>
              <a:buFontTx/>
              <a:buNone/>
              <a:tabLst/>
              <a:defRPr lang="fr-FR" sz="12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62297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martWatch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A3C18045-4E97-4F51-A09F-D85E0CDDEC54}"/>
              </a:ext>
            </a:extLst>
          </p:cNvPr>
          <p:cNvSpPr>
            <a:spLocks noGrp="1"/>
          </p:cNvSpPr>
          <p:nvPr>
            <p:ph type="pic" sz="quarter" idx="10" hasCustomPrompt="1"/>
          </p:nvPr>
        </p:nvSpPr>
        <p:spPr>
          <a:xfrm>
            <a:off x="7506874" y="2217581"/>
            <a:ext cx="1938270" cy="2422838"/>
          </a:xfrm>
          <a:prstGeom prst="rect">
            <a:avLst/>
          </a:prstGeom>
          <a:solidFill>
            <a:schemeClr val="tx1"/>
          </a:solidFill>
        </p:spPr>
        <p:txBody>
          <a:bodyPr lIns="180000" tIns="1044000" rIns="72000" bIns="72000">
            <a:no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686833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otorola Moto 360">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60C29C-669A-4435-98F7-08E7CA3CB23F}"/>
              </a:ext>
            </a:extLst>
          </p:cNvPr>
          <p:cNvSpPr>
            <a:spLocks noGrp="1"/>
          </p:cNvSpPr>
          <p:nvPr>
            <p:ph type="pic" sz="quarter" idx="10" hasCustomPrompt="1"/>
          </p:nvPr>
        </p:nvSpPr>
        <p:spPr>
          <a:xfrm>
            <a:off x="7097712" y="2143919"/>
            <a:ext cx="2568575" cy="2568575"/>
          </a:xfrm>
          <a:prstGeom prst="ellipse">
            <a:avLst/>
          </a:prstGeom>
          <a:solidFill>
            <a:schemeClr val="tx1"/>
          </a:solidFill>
        </p:spPr>
        <p:txBody>
          <a:bodyPr>
            <a:normAutofit/>
          </a:bodyPr>
          <a:lstStyle>
            <a:lvl1pPr marL="0" indent="0" algn="ctr">
              <a:spcBef>
                <a:spcPts val="0"/>
              </a:spcBef>
              <a:buNone/>
              <a:defRPr lang="fr-FR" sz="20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to add a picture</a:t>
            </a:r>
          </a:p>
        </p:txBody>
      </p:sp>
    </p:spTree>
    <p:extLst>
      <p:ext uri="{BB962C8B-B14F-4D97-AF65-F5344CB8AC3E}">
        <p14:creationId xmlns:p14="http://schemas.microsoft.com/office/powerpoint/2010/main" val="831216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amsung Galaxy S8">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2560320" y="1024891"/>
            <a:ext cx="2335530" cy="4802886"/>
          </a:xfrm>
          <a:prstGeom prst="roundRect">
            <a:avLst>
              <a:gd name="adj" fmla="val 9054"/>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017644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sung Galaxy S8 Zoom">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1168400" y="1558290"/>
            <a:ext cx="3867150" cy="5325110"/>
          </a:xfrm>
          <a:custGeom>
            <a:avLst/>
            <a:gdLst>
              <a:gd name="connsiteX0" fmla="*/ 0 w 3854450"/>
              <a:gd name="connsiteY0" fmla="*/ 348982 h 7926459"/>
              <a:gd name="connsiteX1" fmla="*/ 348982 w 3854450"/>
              <a:gd name="connsiteY1" fmla="*/ 0 h 7926459"/>
              <a:gd name="connsiteX2" fmla="*/ 3505468 w 3854450"/>
              <a:gd name="connsiteY2" fmla="*/ 0 h 7926459"/>
              <a:gd name="connsiteX3" fmla="*/ 3854450 w 3854450"/>
              <a:gd name="connsiteY3" fmla="*/ 348982 h 7926459"/>
              <a:gd name="connsiteX4" fmla="*/ 3854450 w 3854450"/>
              <a:gd name="connsiteY4" fmla="*/ 7577477 h 7926459"/>
              <a:gd name="connsiteX5" fmla="*/ 3505468 w 3854450"/>
              <a:gd name="connsiteY5" fmla="*/ 7926459 h 7926459"/>
              <a:gd name="connsiteX6" fmla="*/ 348982 w 3854450"/>
              <a:gd name="connsiteY6" fmla="*/ 7926459 h 7926459"/>
              <a:gd name="connsiteX7" fmla="*/ 0 w 3854450"/>
              <a:gd name="connsiteY7" fmla="*/ 7577477 h 7926459"/>
              <a:gd name="connsiteX8" fmla="*/ 0 w 3854450"/>
              <a:gd name="connsiteY8"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7150 w 3867150"/>
              <a:gd name="connsiteY4" fmla="*/ 7577477 h 7926459"/>
              <a:gd name="connsiteX5" fmla="*/ 3518168 w 3867150"/>
              <a:gd name="connsiteY5" fmla="*/ 7926459 h 7926459"/>
              <a:gd name="connsiteX6" fmla="*/ 361682 w 3867150"/>
              <a:gd name="connsiteY6" fmla="*/ 7926459 h 7926459"/>
              <a:gd name="connsiteX7" fmla="*/ 12700 w 3867150"/>
              <a:gd name="connsiteY7" fmla="*/ 7577477 h 7926459"/>
              <a:gd name="connsiteX8" fmla="*/ 0 w 3867150"/>
              <a:gd name="connsiteY8" fmla="*/ 5299710 h 7926459"/>
              <a:gd name="connsiteX9" fmla="*/ 12700 w 3867150"/>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867150 w 3867150"/>
              <a:gd name="connsiteY5" fmla="*/ 7577477 h 7926459"/>
              <a:gd name="connsiteX6" fmla="*/ 3518168 w 3867150"/>
              <a:gd name="connsiteY6" fmla="*/ 7926459 h 7926459"/>
              <a:gd name="connsiteX7" fmla="*/ 361682 w 3867150"/>
              <a:gd name="connsiteY7" fmla="*/ 7926459 h 7926459"/>
              <a:gd name="connsiteX8" fmla="*/ 12700 w 3867150"/>
              <a:gd name="connsiteY8" fmla="*/ 7577477 h 7926459"/>
              <a:gd name="connsiteX9" fmla="*/ 0 w 3867150"/>
              <a:gd name="connsiteY9" fmla="*/ 5299710 h 7926459"/>
              <a:gd name="connsiteX10" fmla="*/ 12700 w 3867150"/>
              <a:gd name="connsiteY10" fmla="*/ 348982 h 7926459"/>
              <a:gd name="connsiteX0" fmla="*/ 12700 w 3886723"/>
              <a:gd name="connsiteY0" fmla="*/ 348982 h 7926459"/>
              <a:gd name="connsiteX1" fmla="*/ 361682 w 3886723"/>
              <a:gd name="connsiteY1" fmla="*/ 0 h 7926459"/>
              <a:gd name="connsiteX2" fmla="*/ 3518168 w 3886723"/>
              <a:gd name="connsiteY2" fmla="*/ 0 h 7926459"/>
              <a:gd name="connsiteX3" fmla="*/ 3867150 w 3886723"/>
              <a:gd name="connsiteY3" fmla="*/ 348982 h 7926459"/>
              <a:gd name="connsiteX4" fmla="*/ 3860800 w 3886723"/>
              <a:gd name="connsiteY4" fmla="*/ 5325110 h 7926459"/>
              <a:gd name="connsiteX5" fmla="*/ 3518168 w 3886723"/>
              <a:gd name="connsiteY5" fmla="*/ 7926459 h 7926459"/>
              <a:gd name="connsiteX6" fmla="*/ 361682 w 3886723"/>
              <a:gd name="connsiteY6" fmla="*/ 7926459 h 7926459"/>
              <a:gd name="connsiteX7" fmla="*/ 12700 w 3886723"/>
              <a:gd name="connsiteY7" fmla="*/ 7577477 h 7926459"/>
              <a:gd name="connsiteX8" fmla="*/ 0 w 3886723"/>
              <a:gd name="connsiteY8" fmla="*/ 5299710 h 7926459"/>
              <a:gd name="connsiteX9" fmla="*/ 12700 w 3886723"/>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61682 w 3867150"/>
              <a:gd name="connsiteY5" fmla="*/ 7926459 h 7926459"/>
              <a:gd name="connsiteX6" fmla="*/ 12700 w 3867150"/>
              <a:gd name="connsiteY6" fmla="*/ 7577477 h 7926459"/>
              <a:gd name="connsiteX7" fmla="*/ 0 w 3867150"/>
              <a:gd name="connsiteY7" fmla="*/ 5299710 h 7926459"/>
              <a:gd name="connsiteX8" fmla="*/ 12700 w 3867150"/>
              <a:gd name="connsiteY8" fmla="*/ 348982 h 7926459"/>
              <a:gd name="connsiteX0" fmla="*/ 12700 w 3867150"/>
              <a:gd name="connsiteY0" fmla="*/ 348982 h 7577489"/>
              <a:gd name="connsiteX1" fmla="*/ 361682 w 3867150"/>
              <a:gd name="connsiteY1" fmla="*/ 0 h 7577489"/>
              <a:gd name="connsiteX2" fmla="*/ 3518168 w 3867150"/>
              <a:gd name="connsiteY2" fmla="*/ 0 h 7577489"/>
              <a:gd name="connsiteX3" fmla="*/ 3867150 w 3867150"/>
              <a:gd name="connsiteY3" fmla="*/ 348982 h 7577489"/>
              <a:gd name="connsiteX4" fmla="*/ 3860800 w 3867150"/>
              <a:gd name="connsiteY4" fmla="*/ 5325110 h 7577489"/>
              <a:gd name="connsiteX5" fmla="*/ 12700 w 3867150"/>
              <a:gd name="connsiteY5" fmla="*/ 7577477 h 7577489"/>
              <a:gd name="connsiteX6" fmla="*/ 0 w 3867150"/>
              <a:gd name="connsiteY6" fmla="*/ 5299710 h 7577489"/>
              <a:gd name="connsiteX7" fmla="*/ 12700 w 3867150"/>
              <a:gd name="connsiteY7" fmla="*/ 348982 h 7577489"/>
              <a:gd name="connsiteX0" fmla="*/ 12700 w 3867150"/>
              <a:gd name="connsiteY0" fmla="*/ 348982 h 5932961"/>
              <a:gd name="connsiteX1" fmla="*/ 361682 w 3867150"/>
              <a:gd name="connsiteY1" fmla="*/ 0 h 5932961"/>
              <a:gd name="connsiteX2" fmla="*/ 3518168 w 3867150"/>
              <a:gd name="connsiteY2" fmla="*/ 0 h 5932961"/>
              <a:gd name="connsiteX3" fmla="*/ 3867150 w 3867150"/>
              <a:gd name="connsiteY3" fmla="*/ 348982 h 5932961"/>
              <a:gd name="connsiteX4" fmla="*/ 3860800 w 3867150"/>
              <a:gd name="connsiteY4" fmla="*/ 5325110 h 5932961"/>
              <a:gd name="connsiteX5" fmla="*/ 0 w 3867150"/>
              <a:gd name="connsiteY5" fmla="*/ 5299710 h 5932961"/>
              <a:gd name="connsiteX6" fmla="*/ 12700 w 3867150"/>
              <a:gd name="connsiteY6" fmla="*/ 348982 h 5932961"/>
              <a:gd name="connsiteX0" fmla="*/ 12700 w 3867150"/>
              <a:gd name="connsiteY0" fmla="*/ 348982 h 5697434"/>
              <a:gd name="connsiteX1" fmla="*/ 361682 w 3867150"/>
              <a:gd name="connsiteY1" fmla="*/ 0 h 5697434"/>
              <a:gd name="connsiteX2" fmla="*/ 3518168 w 3867150"/>
              <a:gd name="connsiteY2" fmla="*/ 0 h 5697434"/>
              <a:gd name="connsiteX3" fmla="*/ 3867150 w 3867150"/>
              <a:gd name="connsiteY3" fmla="*/ 348982 h 5697434"/>
              <a:gd name="connsiteX4" fmla="*/ 3860800 w 3867150"/>
              <a:gd name="connsiteY4" fmla="*/ 5325110 h 5697434"/>
              <a:gd name="connsiteX5" fmla="*/ 0 w 3867150"/>
              <a:gd name="connsiteY5" fmla="*/ 5299710 h 5697434"/>
              <a:gd name="connsiteX6" fmla="*/ 12700 w 3867150"/>
              <a:gd name="connsiteY6" fmla="*/ 348982 h 5697434"/>
              <a:gd name="connsiteX0" fmla="*/ 12700 w 3867150"/>
              <a:gd name="connsiteY0" fmla="*/ 348982 h 5348214"/>
              <a:gd name="connsiteX1" fmla="*/ 361682 w 3867150"/>
              <a:gd name="connsiteY1" fmla="*/ 0 h 5348214"/>
              <a:gd name="connsiteX2" fmla="*/ 3518168 w 3867150"/>
              <a:gd name="connsiteY2" fmla="*/ 0 h 5348214"/>
              <a:gd name="connsiteX3" fmla="*/ 3867150 w 3867150"/>
              <a:gd name="connsiteY3" fmla="*/ 348982 h 5348214"/>
              <a:gd name="connsiteX4" fmla="*/ 3860800 w 3867150"/>
              <a:gd name="connsiteY4" fmla="*/ 5325110 h 5348214"/>
              <a:gd name="connsiteX5" fmla="*/ 0 w 3867150"/>
              <a:gd name="connsiteY5" fmla="*/ 5299710 h 5348214"/>
              <a:gd name="connsiteX6" fmla="*/ 12700 w 3867150"/>
              <a:gd name="connsiteY6" fmla="*/ 348982 h 5348214"/>
              <a:gd name="connsiteX0" fmla="*/ 12700 w 3867150"/>
              <a:gd name="connsiteY0" fmla="*/ 348982 h 5353474"/>
              <a:gd name="connsiteX1" fmla="*/ 361682 w 3867150"/>
              <a:gd name="connsiteY1" fmla="*/ 0 h 5353474"/>
              <a:gd name="connsiteX2" fmla="*/ 3518168 w 3867150"/>
              <a:gd name="connsiteY2" fmla="*/ 0 h 5353474"/>
              <a:gd name="connsiteX3" fmla="*/ 3867150 w 3867150"/>
              <a:gd name="connsiteY3" fmla="*/ 348982 h 5353474"/>
              <a:gd name="connsiteX4" fmla="*/ 3860800 w 3867150"/>
              <a:gd name="connsiteY4" fmla="*/ 5325110 h 5353474"/>
              <a:gd name="connsiteX5" fmla="*/ 0 w 3867150"/>
              <a:gd name="connsiteY5" fmla="*/ 5312410 h 5353474"/>
              <a:gd name="connsiteX6" fmla="*/ 12700 w 3867150"/>
              <a:gd name="connsiteY6" fmla="*/ 348982 h 5353474"/>
              <a:gd name="connsiteX0" fmla="*/ 12700 w 3867150"/>
              <a:gd name="connsiteY0" fmla="*/ 348982 h 5340388"/>
              <a:gd name="connsiteX1" fmla="*/ 361682 w 3867150"/>
              <a:gd name="connsiteY1" fmla="*/ 0 h 5340388"/>
              <a:gd name="connsiteX2" fmla="*/ 3518168 w 3867150"/>
              <a:gd name="connsiteY2" fmla="*/ 0 h 5340388"/>
              <a:gd name="connsiteX3" fmla="*/ 3867150 w 3867150"/>
              <a:gd name="connsiteY3" fmla="*/ 348982 h 5340388"/>
              <a:gd name="connsiteX4" fmla="*/ 3860800 w 3867150"/>
              <a:gd name="connsiteY4" fmla="*/ 5325110 h 5340388"/>
              <a:gd name="connsiteX5" fmla="*/ 0 w 3867150"/>
              <a:gd name="connsiteY5" fmla="*/ 5312410 h 5340388"/>
              <a:gd name="connsiteX6" fmla="*/ 12700 w 3867150"/>
              <a:gd name="connsiteY6" fmla="*/ 348982 h 5340388"/>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12410 h 5325110"/>
              <a:gd name="connsiteX6" fmla="*/ 12700 w 3867150"/>
              <a:gd name="connsiteY6" fmla="*/ 348982 h 5325110"/>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25110 h 5325110"/>
              <a:gd name="connsiteX6" fmla="*/ 12700 w 3867150"/>
              <a:gd name="connsiteY6" fmla="*/ 348982 h 532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7150" h="5325110">
                <a:moveTo>
                  <a:pt x="12700" y="348982"/>
                </a:moveTo>
                <a:cubicBezTo>
                  <a:pt x="12700" y="156245"/>
                  <a:pt x="168945" y="0"/>
                  <a:pt x="361682" y="0"/>
                </a:cubicBezTo>
                <a:lnTo>
                  <a:pt x="3518168" y="0"/>
                </a:lnTo>
                <a:cubicBezTo>
                  <a:pt x="3710905" y="0"/>
                  <a:pt x="3867150" y="156245"/>
                  <a:pt x="3867150" y="348982"/>
                </a:cubicBezTo>
                <a:cubicBezTo>
                  <a:pt x="3865033" y="2007691"/>
                  <a:pt x="3862917" y="3666401"/>
                  <a:pt x="3860800" y="5325110"/>
                </a:cubicBezTo>
                <a:cubicBezTo>
                  <a:pt x="3851275" y="5324731"/>
                  <a:pt x="6350" y="5303565"/>
                  <a:pt x="0" y="5325110"/>
                </a:cubicBezTo>
                <a:cubicBezTo>
                  <a:pt x="4233" y="3674867"/>
                  <a:pt x="8467" y="1999225"/>
                  <a:pt x="12700" y="348982"/>
                </a:cubicBezTo>
                <a:close/>
              </a:path>
            </a:pathLst>
          </a:cu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65900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Pad Pr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CA23F7C5-F348-47D4-9C59-49AD0BB71814}"/>
              </a:ext>
            </a:extLst>
          </p:cNvPr>
          <p:cNvSpPr>
            <a:spLocks noGrp="1"/>
          </p:cNvSpPr>
          <p:nvPr>
            <p:ph type="pic" sz="quarter" idx="10" hasCustomPrompt="1"/>
          </p:nvPr>
        </p:nvSpPr>
        <p:spPr>
          <a:xfrm>
            <a:off x="2090681" y="1257485"/>
            <a:ext cx="3270364" cy="4346840"/>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253683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1205230" y="1558545"/>
            <a:ext cx="4685030" cy="2633471"/>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2891403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V Sony">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352425" y="1114424"/>
            <a:ext cx="7591425" cy="4279107"/>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504000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osition Mockups">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77071DD5-C8B5-4225-B8DE-07EA5BA539F6}"/>
              </a:ext>
            </a:extLst>
          </p:cNvPr>
          <p:cNvSpPr>
            <a:spLocks noGrp="1"/>
          </p:cNvSpPr>
          <p:nvPr>
            <p:ph type="pic" sz="quarter" idx="10" hasCustomPrompt="1"/>
          </p:nvPr>
        </p:nvSpPr>
        <p:spPr>
          <a:xfrm>
            <a:off x="7227570" y="1966364"/>
            <a:ext cx="5148656" cy="3851506"/>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2" name="Picture Placeholder 2">
            <a:extLst>
              <a:ext uri="{FF2B5EF4-FFF2-40B4-BE49-F238E27FC236}">
                <a16:creationId xmlns:a16="http://schemas.microsoft.com/office/drawing/2014/main" id="{2FFAE08D-92CA-4E3A-9155-D1B40C69A854}"/>
              </a:ext>
            </a:extLst>
          </p:cNvPr>
          <p:cNvSpPr>
            <a:spLocks noGrp="1"/>
          </p:cNvSpPr>
          <p:nvPr>
            <p:ph type="pic" sz="quarter" idx="11" hasCustomPrompt="1"/>
          </p:nvPr>
        </p:nvSpPr>
        <p:spPr>
          <a:xfrm>
            <a:off x="1621155" y="4225803"/>
            <a:ext cx="853013" cy="1058154"/>
          </a:xfrm>
          <a:prstGeom prst="rect">
            <a:avLst/>
          </a:prstGeom>
          <a:solidFill>
            <a:schemeClr val="tx1"/>
          </a:solidFill>
        </p:spPr>
        <p:txBody>
          <a:bodyPr lIns="72000" tIns="324000" rIns="72000" bIns="72000">
            <a:noAutofit/>
          </a:bodyPr>
          <a:lstStyle>
            <a:lvl1pPr marL="0" marR="0" indent="0" algn="l" defTabSz="914400" rtl="0" eaLnBrk="1" fontAlgn="auto" latinLnBrk="0" hangingPunct="1">
              <a:lnSpc>
                <a:spcPct val="70000"/>
              </a:lnSpc>
              <a:spcBef>
                <a:spcPts val="1000"/>
              </a:spcBef>
              <a:spcAft>
                <a:spcPts val="0"/>
              </a:spcAft>
              <a:buClrTx/>
              <a:buSzTx/>
              <a:buFontTx/>
              <a:buNone/>
              <a:tabLst/>
              <a:defRPr lang="fr-FR" sz="10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4" name="Picture Placeholder 2">
            <a:extLst>
              <a:ext uri="{FF2B5EF4-FFF2-40B4-BE49-F238E27FC236}">
                <a16:creationId xmlns:a16="http://schemas.microsoft.com/office/drawing/2014/main" id="{150A7111-6589-40CE-A556-684125F67275}"/>
              </a:ext>
            </a:extLst>
          </p:cNvPr>
          <p:cNvSpPr>
            <a:spLocks noGrp="1"/>
          </p:cNvSpPr>
          <p:nvPr>
            <p:ph type="pic" sz="quarter" idx="12" hasCustomPrompt="1"/>
          </p:nvPr>
        </p:nvSpPr>
        <p:spPr>
          <a:xfrm>
            <a:off x="3818269" y="2254257"/>
            <a:ext cx="1683544" cy="365847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251 h 5137914"/>
              <a:gd name="connsiteX1" fmla="*/ 237167 w 2366010"/>
              <a:gd name="connsiteY1" fmla="*/ 10924 h 5137914"/>
              <a:gd name="connsiteX2" fmla="*/ 518022 w 2366010"/>
              <a:gd name="connsiteY2" fmla="*/ 6979 h 5137914"/>
              <a:gd name="connsiteX3" fmla="*/ 727710 w 2366010"/>
              <a:gd name="connsiteY3" fmla="*/ 196344 h 5137914"/>
              <a:gd name="connsiteX4" fmla="*/ 1274918 w 2366010"/>
              <a:gd name="connsiteY4" fmla="*/ 195713 h 5137914"/>
              <a:gd name="connsiteX5" fmla="*/ 1753708 w 2366010"/>
              <a:gd name="connsiteY5" fmla="*/ 180477 h 5137914"/>
              <a:gd name="connsiteX6" fmla="*/ 1857213 w 2366010"/>
              <a:gd name="connsiteY6" fmla="*/ 12197 h 5137914"/>
              <a:gd name="connsiteX7" fmla="*/ 2133923 w 2366010"/>
              <a:gd name="connsiteY7" fmla="*/ 5848 h 5137914"/>
              <a:gd name="connsiteX8" fmla="*/ 2366010 w 2366010"/>
              <a:gd name="connsiteY8" fmla="*/ 258251 h 5137914"/>
              <a:gd name="connsiteX9" fmla="*/ 2366010 w 2366010"/>
              <a:gd name="connsiteY9" fmla="*/ 4893127 h 5137914"/>
              <a:gd name="connsiteX10" fmla="*/ 2121223 w 2366010"/>
              <a:gd name="connsiteY10" fmla="*/ 5137914 h 5137914"/>
              <a:gd name="connsiteX11" fmla="*/ 244787 w 2366010"/>
              <a:gd name="connsiteY11" fmla="*/ 5137914 h 5137914"/>
              <a:gd name="connsiteX12" fmla="*/ 0 w 2366010"/>
              <a:gd name="connsiteY12" fmla="*/ 4893127 h 5137914"/>
              <a:gd name="connsiteX13" fmla="*/ 0 w 2366010"/>
              <a:gd name="connsiteY13" fmla="*/ 258251 h 5137914"/>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8986">
                <a:moveTo>
                  <a:pt x="0" y="259323"/>
                </a:moveTo>
                <a:cubicBezTo>
                  <a:pt x="0" y="124131"/>
                  <a:pt x="99298" y="14400"/>
                  <a:pt x="234490" y="9320"/>
                </a:cubicBezTo>
                <a:cubicBezTo>
                  <a:pt x="330375" y="-1633"/>
                  <a:pt x="441345" y="-4014"/>
                  <a:pt x="518022" y="8051"/>
                </a:cubicBezTo>
                <a:cubicBezTo>
                  <a:pt x="568029" y="42976"/>
                  <a:pt x="608553" y="191263"/>
                  <a:pt x="727710" y="197416"/>
                </a:cubicBezTo>
                <a:cubicBezTo>
                  <a:pt x="883276" y="205449"/>
                  <a:pt x="1056621" y="196753"/>
                  <a:pt x="1274918" y="196785"/>
                </a:cubicBezTo>
                <a:cubicBezTo>
                  <a:pt x="1493215" y="196817"/>
                  <a:pt x="1691464" y="206784"/>
                  <a:pt x="1748353" y="181549"/>
                </a:cubicBezTo>
                <a:cubicBezTo>
                  <a:pt x="1805242" y="156314"/>
                  <a:pt x="1797125" y="40150"/>
                  <a:pt x="1857213" y="13269"/>
                </a:cubicBezTo>
                <a:cubicBezTo>
                  <a:pt x="1896981" y="1626"/>
                  <a:pt x="2008907" y="3363"/>
                  <a:pt x="2133923" y="6920"/>
                </a:cubicBezTo>
                <a:cubicBezTo>
                  <a:pt x="2258939" y="10477"/>
                  <a:pt x="2366010" y="124131"/>
                  <a:pt x="2366010" y="259323"/>
                </a:cubicBezTo>
                <a:lnTo>
                  <a:pt x="2366010" y="4894199"/>
                </a:lnTo>
                <a:cubicBezTo>
                  <a:pt x="2366010" y="5029391"/>
                  <a:pt x="2256415" y="5138986"/>
                  <a:pt x="2121223" y="5138986"/>
                </a:cubicBezTo>
                <a:lnTo>
                  <a:pt x="244787" y="5138986"/>
                </a:lnTo>
                <a:cubicBezTo>
                  <a:pt x="109595" y="5138986"/>
                  <a:pt x="0" y="5029391"/>
                  <a:pt x="0" y="4894199"/>
                </a:cubicBezTo>
                <a:lnTo>
                  <a:pt x="0" y="259323"/>
                </a:lnTo>
                <a:close/>
              </a:path>
            </a:pathLst>
          </a:custGeom>
          <a:solidFill>
            <a:schemeClr val="tx1"/>
          </a:solidFill>
        </p:spPr>
        <p:txBody>
          <a:bodyPr lIns="252000" tIns="360000" bIns="90000" anchor="t">
            <a:normAutofit/>
          </a:bodyPr>
          <a:lstStyle>
            <a:lvl1pPr marL="0" indent="0" algn="l">
              <a:buNone/>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713245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s - 6 Collage">
    <p:bg>
      <p:bgPr>
        <a:solidFill>
          <a:srgbClr val="F7F7F7"/>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6" name="Picture Placeholder 3"/>
          <p:cNvSpPr>
            <a:spLocks noGrp="1"/>
          </p:cNvSpPr>
          <p:nvPr>
            <p:ph type="pic" sz="quarter" idx="11" hasCustomPrompt="1"/>
          </p:nvPr>
        </p:nvSpPr>
        <p:spPr>
          <a:xfrm>
            <a:off x="4064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7" name="Picture Placeholder 3"/>
          <p:cNvSpPr>
            <a:spLocks noGrp="1"/>
          </p:cNvSpPr>
          <p:nvPr>
            <p:ph type="pic" sz="quarter" idx="12" hasCustomPrompt="1"/>
          </p:nvPr>
        </p:nvSpPr>
        <p:spPr>
          <a:xfrm>
            <a:off x="8128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8" name="Picture Placeholder 3"/>
          <p:cNvSpPr>
            <a:spLocks noGrp="1"/>
          </p:cNvSpPr>
          <p:nvPr>
            <p:ph type="pic" sz="quarter" idx="13" hasCustomPrompt="1"/>
          </p:nvPr>
        </p:nvSpPr>
        <p:spPr>
          <a:xfrm>
            <a:off x="8128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9" name="Picture Placeholder 3"/>
          <p:cNvSpPr>
            <a:spLocks noGrp="1"/>
          </p:cNvSpPr>
          <p:nvPr>
            <p:ph type="pic" sz="quarter" idx="14" hasCustomPrompt="1"/>
          </p:nvPr>
        </p:nvSpPr>
        <p:spPr>
          <a:xfrm>
            <a:off x="4064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20" name="Picture Placeholder 3"/>
          <p:cNvSpPr>
            <a:spLocks noGrp="1"/>
          </p:cNvSpPr>
          <p:nvPr>
            <p:ph type="pic" sz="quarter" idx="15" hasCustomPrompt="1"/>
          </p:nvPr>
        </p:nvSpPr>
        <p:spPr>
          <a:xfrm>
            <a:off x="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Tree>
    <p:extLst>
      <p:ext uri="{BB962C8B-B14F-4D97-AF65-F5344CB8AC3E}">
        <p14:creationId xmlns:p14="http://schemas.microsoft.com/office/powerpoint/2010/main" val="197175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7B15E9-FE43-4841-B877-CF972643F917}"/>
              </a:ext>
            </a:extLst>
          </p:cNvPr>
          <p:cNvPicPr>
            <a:picLocks noChangeAspect="1"/>
          </p:cNvPicPr>
          <p:nvPr userDrawn="1"/>
        </p:nvPicPr>
        <p:blipFill rotWithShape="1">
          <a:blip r:embed="rId2"/>
          <a:srcRect l="70" r="70"/>
          <a:stretch/>
        </p:blipFill>
        <p:spPr>
          <a:xfrm>
            <a:off x="0" y="0"/>
            <a:ext cx="12192000" cy="6858000"/>
          </a:xfrm>
          <a:prstGeom prst="rect">
            <a:avLst/>
          </a:prstGeom>
        </p:spPr>
      </p:pic>
      <p:pic>
        <p:nvPicPr>
          <p:cNvPr id="7" name="Graphic 6">
            <a:extLst>
              <a:ext uri="{FF2B5EF4-FFF2-40B4-BE49-F238E27FC236}">
                <a16:creationId xmlns:a16="http://schemas.microsoft.com/office/drawing/2014/main" id="{6E8AD5E2-80B9-4596-9CB1-D5569DED9AC5}"/>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4630219" y="1588849"/>
            <a:ext cx="2931562" cy="1831762"/>
          </a:xfrm>
          <a:prstGeom prst="rect">
            <a:avLst/>
          </a:prstGeom>
        </p:spPr>
      </p:pic>
      <p:sp>
        <p:nvSpPr>
          <p:cNvPr id="8" name="Rectangle 7">
            <a:extLst>
              <a:ext uri="{FF2B5EF4-FFF2-40B4-BE49-F238E27FC236}">
                <a16:creationId xmlns:a16="http://schemas.microsoft.com/office/drawing/2014/main" id="{60C311A9-D5EE-4491-885B-DF9302BF251A}"/>
              </a:ext>
            </a:extLst>
          </p:cNvPr>
          <p:cNvSpPr/>
          <p:nvPr userDrawn="1"/>
        </p:nvSpPr>
        <p:spPr>
          <a:xfrm>
            <a:off x="3375660" y="3948127"/>
            <a:ext cx="5440680" cy="428698"/>
          </a:xfrm>
          <a:prstGeom prst="rect">
            <a:avLst/>
          </a:prstGeom>
          <a:noFill/>
        </p:spPr>
        <p:txBody>
          <a:bodyPr wrap="square" lIns="0" tIns="0" rIns="0" bIns="0" rtlCol="0" anchor="ctr">
            <a:noAutofit/>
          </a:bodyPr>
          <a:lstStyle/>
          <a:p>
            <a:pPr algn="ctr">
              <a:lnSpc>
                <a:spcPct val="130000"/>
              </a:lnSpc>
              <a:spcAft>
                <a:spcPts val="600"/>
              </a:spcAft>
            </a:pPr>
            <a:r>
              <a:rPr lang="fr-FR" dirty="0">
                <a:solidFill>
                  <a:schemeClr val="bg1"/>
                </a:solidFill>
                <a:latin typeface="Segoe UI Light" panose="020B0502040204020203" pitchFamily="34" charset="0"/>
                <a:cs typeface="Segoe UI Light" panose="020B0502040204020203" pitchFamily="34" charset="0"/>
              </a:rPr>
              <a:t>A free PowerPoint Template made by Slidor.</a:t>
            </a:r>
          </a:p>
        </p:txBody>
      </p:sp>
      <p:grpSp>
        <p:nvGrpSpPr>
          <p:cNvPr id="9" name="Graphic 14">
            <a:extLst>
              <a:ext uri="{FF2B5EF4-FFF2-40B4-BE49-F238E27FC236}">
                <a16:creationId xmlns:a16="http://schemas.microsoft.com/office/drawing/2014/main" id="{D66DC7D3-23E7-4869-88B2-69EB16427068}"/>
              </a:ext>
            </a:extLst>
          </p:cNvPr>
          <p:cNvGrpSpPr/>
          <p:nvPr userDrawn="1"/>
        </p:nvGrpSpPr>
        <p:grpSpPr>
          <a:xfrm>
            <a:off x="6552060" y="3298862"/>
            <a:ext cx="848807" cy="172639"/>
            <a:chOff x="-4840605" y="4879650"/>
            <a:chExt cx="3371850" cy="685800"/>
          </a:xfrm>
        </p:grpSpPr>
        <p:sp>
          <p:nvSpPr>
            <p:cNvPr id="10" name="Freeform: Shape 9">
              <a:extLst>
                <a:ext uri="{FF2B5EF4-FFF2-40B4-BE49-F238E27FC236}">
                  <a16:creationId xmlns:a16="http://schemas.microsoft.com/office/drawing/2014/main" id="{E7923F90-C7F5-4957-8E42-1B5A2C22CF63}"/>
                </a:ext>
              </a:extLst>
            </p:cNvPr>
            <p:cNvSpPr/>
            <p:nvPr/>
          </p:nvSpPr>
          <p:spPr>
            <a:xfrm>
              <a:off x="-4847749" y="4872506"/>
              <a:ext cx="733425" cy="695325"/>
            </a:xfrm>
            <a:custGeom>
              <a:avLst/>
              <a:gdLst>
                <a:gd name="connsiteX0" fmla="*/ 727520 w 733425"/>
                <a:gd name="connsiteY0" fmla="*/ 349758 h 695325"/>
                <a:gd name="connsiteX1" fmla="*/ 728091 w 733425"/>
                <a:gd name="connsiteY1" fmla="*/ 349472 h 695325"/>
                <a:gd name="connsiteX2" fmla="*/ 650748 w 733425"/>
                <a:gd name="connsiteY2" fmla="*/ 303276 h 695325"/>
                <a:gd name="connsiteX3" fmla="*/ 161258 w 733425"/>
                <a:gd name="connsiteY3" fmla="*/ 7144 h 695325"/>
                <a:gd name="connsiteX4" fmla="*/ 11240 w 733425"/>
                <a:gd name="connsiteY4" fmla="*/ 51530 h 695325"/>
                <a:gd name="connsiteX5" fmla="*/ 505968 w 733425"/>
                <a:gd name="connsiteY5" fmla="*/ 349282 h 695325"/>
                <a:gd name="connsiteX6" fmla="*/ 7144 w 733425"/>
                <a:gd name="connsiteY6" fmla="*/ 645605 h 695325"/>
                <a:gd name="connsiteX7" fmla="*/ 161258 w 733425"/>
                <a:gd name="connsiteY7" fmla="*/ 692372 h 695325"/>
                <a:gd name="connsiteX8" fmla="*/ 270605 w 733425"/>
                <a:gd name="connsiteY8" fmla="*/ 626174 h 695325"/>
                <a:gd name="connsiteX9" fmla="*/ 650653 w 733425"/>
                <a:gd name="connsiteY9" fmla="*/ 396240 h 695325"/>
                <a:gd name="connsiteX10" fmla="*/ 728091 w 733425"/>
                <a:gd name="connsiteY10" fmla="*/ 350139 h 695325"/>
                <a:gd name="connsiteX11" fmla="*/ 727520 w 733425"/>
                <a:gd name="connsiteY11" fmla="*/ 349758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3425" h="695325">
                  <a:moveTo>
                    <a:pt x="727520" y="349758"/>
                  </a:moveTo>
                  <a:lnTo>
                    <a:pt x="728091" y="349472"/>
                  </a:lnTo>
                  <a:lnTo>
                    <a:pt x="650748" y="303276"/>
                  </a:lnTo>
                  <a:lnTo>
                    <a:pt x="161258" y="7144"/>
                  </a:lnTo>
                  <a:lnTo>
                    <a:pt x="11240" y="51530"/>
                  </a:lnTo>
                  <a:lnTo>
                    <a:pt x="505968" y="349282"/>
                  </a:lnTo>
                  <a:lnTo>
                    <a:pt x="7144" y="645605"/>
                  </a:lnTo>
                  <a:lnTo>
                    <a:pt x="161258" y="692372"/>
                  </a:lnTo>
                  <a:lnTo>
                    <a:pt x="270605" y="626174"/>
                  </a:lnTo>
                  <a:lnTo>
                    <a:pt x="650653" y="396240"/>
                  </a:lnTo>
                  <a:lnTo>
                    <a:pt x="728091" y="350139"/>
                  </a:lnTo>
                  <a:lnTo>
                    <a:pt x="727520" y="349758"/>
                  </a:lnTo>
                  <a:close/>
                </a:path>
              </a:pathLst>
            </a:custGeom>
            <a:solidFill>
              <a:srgbClr val="F04C3B"/>
            </a:solidFill>
            <a:ln w="9525" cap="flat">
              <a:noFill/>
              <a:prstDash val="solid"/>
              <a:miter/>
            </a:ln>
          </p:spPr>
          <p:txBody>
            <a:bodyPr rtlCol="0" anchor="ctr"/>
            <a:lstStyle/>
            <a:p>
              <a:endParaRPr lang="fr-FR" dirty="0"/>
            </a:p>
          </p:txBody>
        </p:sp>
        <p:sp>
          <p:nvSpPr>
            <p:cNvPr id="11" name="Freeform: Shape 10">
              <a:extLst>
                <a:ext uri="{FF2B5EF4-FFF2-40B4-BE49-F238E27FC236}">
                  <a16:creationId xmlns:a16="http://schemas.microsoft.com/office/drawing/2014/main" id="{1A91D39A-3051-4BF8-9AD2-6A54CECBDBDA}"/>
                </a:ext>
              </a:extLst>
            </p:cNvPr>
            <p:cNvSpPr/>
            <p:nvPr/>
          </p:nvSpPr>
          <p:spPr>
            <a:xfrm>
              <a:off x="-4462177" y="5214930"/>
              <a:ext cx="238125" cy="142875"/>
            </a:xfrm>
            <a:custGeom>
              <a:avLst/>
              <a:gdLst>
                <a:gd name="connsiteX0" fmla="*/ 120777 w 238125"/>
                <a:gd name="connsiteY0" fmla="*/ 7144 h 142875"/>
                <a:gd name="connsiteX1" fmla="*/ 231648 w 238125"/>
                <a:gd name="connsiteY1" fmla="*/ 73819 h 142875"/>
                <a:gd name="connsiteX2" fmla="*/ 120682 w 238125"/>
                <a:gd name="connsiteY2" fmla="*/ 141256 h 142875"/>
                <a:gd name="connsiteX3" fmla="*/ 7144 w 238125"/>
                <a:gd name="connsiteY3" fmla="*/ 74200 h 142875"/>
                <a:gd name="connsiteX4" fmla="*/ 120777 w 23812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42875">
                  <a:moveTo>
                    <a:pt x="120777" y="7144"/>
                  </a:moveTo>
                  <a:lnTo>
                    <a:pt x="231648" y="73819"/>
                  </a:lnTo>
                  <a:lnTo>
                    <a:pt x="120682" y="141256"/>
                  </a:lnTo>
                  <a:lnTo>
                    <a:pt x="7144" y="74200"/>
                  </a:lnTo>
                  <a:lnTo>
                    <a:pt x="120777" y="7144"/>
                  </a:lnTo>
                  <a:close/>
                </a:path>
              </a:pathLst>
            </a:custGeom>
            <a:solidFill>
              <a:srgbClr val="010101">
                <a:alpha val="30000"/>
              </a:srgbClr>
            </a:solidFill>
            <a:ln w="9525" cap="flat">
              <a:noFill/>
              <a:prstDash val="solid"/>
              <a:miter/>
            </a:ln>
          </p:spPr>
          <p:txBody>
            <a:bodyPr rtlCol="0" anchor="ctr"/>
            <a:lstStyle/>
            <a:p>
              <a:endParaRPr lang="fr-FR" dirty="0"/>
            </a:p>
          </p:txBody>
        </p:sp>
        <p:sp>
          <p:nvSpPr>
            <p:cNvPr id="12" name="Freeform: Shape 11">
              <a:extLst>
                <a:ext uri="{FF2B5EF4-FFF2-40B4-BE49-F238E27FC236}">
                  <a16:creationId xmlns:a16="http://schemas.microsoft.com/office/drawing/2014/main" id="{F85F7B6D-1347-40FE-A80A-D5BD017DF9CD}"/>
                </a:ext>
              </a:extLst>
            </p:cNvPr>
            <p:cNvSpPr/>
            <p:nvPr/>
          </p:nvSpPr>
          <p:spPr>
            <a:xfrm>
              <a:off x="-3434715" y="5011381"/>
              <a:ext cx="295275" cy="419100"/>
            </a:xfrm>
            <a:custGeom>
              <a:avLst/>
              <a:gdLst>
                <a:gd name="connsiteX0" fmla="*/ 7144 w 295275"/>
                <a:gd name="connsiteY0" fmla="*/ 50483 h 419100"/>
                <a:gd name="connsiteX1" fmla="*/ 78772 w 295275"/>
                <a:gd name="connsiteY1" fmla="*/ 7144 h 419100"/>
                <a:gd name="connsiteX2" fmla="*/ 78772 w 295275"/>
                <a:gd name="connsiteY2" fmla="*/ 349472 h 419100"/>
                <a:gd name="connsiteX3" fmla="*/ 292989 w 295275"/>
                <a:gd name="connsiteY3" fmla="*/ 349472 h 419100"/>
                <a:gd name="connsiteX4" fmla="*/ 292989 w 295275"/>
                <a:gd name="connsiteY4" fmla="*/ 414623 h 419100"/>
                <a:gd name="connsiteX5" fmla="*/ 7239 w 295275"/>
                <a:gd name="connsiteY5" fmla="*/ 41462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419100">
                  <a:moveTo>
                    <a:pt x="7144" y="50483"/>
                  </a:moveTo>
                  <a:lnTo>
                    <a:pt x="78772" y="7144"/>
                  </a:lnTo>
                  <a:lnTo>
                    <a:pt x="78772" y="349472"/>
                  </a:lnTo>
                  <a:lnTo>
                    <a:pt x="292989" y="349472"/>
                  </a:lnTo>
                  <a:lnTo>
                    <a:pt x="292989" y="414623"/>
                  </a:lnTo>
                  <a:lnTo>
                    <a:pt x="7239" y="414623"/>
                  </a:lnTo>
                  <a:close/>
                </a:path>
              </a:pathLst>
            </a:custGeom>
            <a:solidFill>
              <a:schemeClr val="bg1"/>
            </a:solidFill>
            <a:ln w="9525" cap="flat">
              <a:noFill/>
              <a:prstDash val="solid"/>
              <a:miter/>
            </a:ln>
          </p:spPr>
          <p:txBody>
            <a:bodyPr rtlCol="0" anchor="ctr"/>
            <a:lstStyle/>
            <a:p>
              <a:endParaRPr lang="fr-FR" dirty="0"/>
            </a:p>
          </p:txBody>
        </p:sp>
        <p:sp>
          <p:nvSpPr>
            <p:cNvPr id="13" name="Freeform: Shape 12">
              <a:extLst>
                <a:ext uri="{FF2B5EF4-FFF2-40B4-BE49-F238E27FC236}">
                  <a16:creationId xmlns:a16="http://schemas.microsoft.com/office/drawing/2014/main" id="{876C7694-BEEB-45BD-8514-3A1381390988}"/>
                </a:ext>
              </a:extLst>
            </p:cNvPr>
            <p:cNvSpPr/>
            <p:nvPr/>
          </p:nvSpPr>
          <p:spPr>
            <a:xfrm>
              <a:off x="-3041142" y="5011381"/>
              <a:ext cx="85725" cy="419100"/>
            </a:xfrm>
            <a:custGeom>
              <a:avLst/>
              <a:gdLst>
                <a:gd name="connsiteX0" fmla="*/ 7144 w 85725"/>
                <a:gd name="connsiteY0" fmla="*/ 51721 h 419100"/>
                <a:gd name="connsiteX1" fmla="*/ 78772 w 85725"/>
                <a:gd name="connsiteY1" fmla="*/ 7144 h 419100"/>
                <a:gd name="connsiteX2" fmla="*/ 78772 w 85725"/>
                <a:gd name="connsiteY2" fmla="*/ 414623 h 419100"/>
                <a:gd name="connsiteX3" fmla="*/ 7144 w 85725"/>
                <a:gd name="connsiteY3" fmla="*/ 414623 h 419100"/>
              </a:gdLst>
              <a:ahLst/>
              <a:cxnLst>
                <a:cxn ang="0">
                  <a:pos x="connsiteX0" y="connsiteY0"/>
                </a:cxn>
                <a:cxn ang="0">
                  <a:pos x="connsiteX1" y="connsiteY1"/>
                </a:cxn>
                <a:cxn ang="0">
                  <a:pos x="connsiteX2" y="connsiteY2"/>
                </a:cxn>
                <a:cxn ang="0">
                  <a:pos x="connsiteX3" y="connsiteY3"/>
                </a:cxn>
              </a:cxnLst>
              <a:rect l="l" t="t" r="r" b="b"/>
              <a:pathLst>
                <a:path w="85725" h="419100">
                  <a:moveTo>
                    <a:pt x="7144" y="51721"/>
                  </a:moveTo>
                  <a:lnTo>
                    <a:pt x="78772" y="7144"/>
                  </a:lnTo>
                  <a:lnTo>
                    <a:pt x="78772" y="414623"/>
                  </a:lnTo>
                  <a:lnTo>
                    <a:pt x="7144" y="414623"/>
                  </a:lnTo>
                  <a:close/>
                </a:path>
              </a:pathLst>
            </a:custGeom>
            <a:solidFill>
              <a:schemeClr val="bg1"/>
            </a:solidFill>
            <a:ln w="9525" cap="flat">
              <a:noFill/>
              <a:prstDash val="solid"/>
              <a:miter/>
            </a:ln>
          </p:spPr>
          <p:txBody>
            <a:bodyPr rtlCol="0" anchor="ctr"/>
            <a:lstStyle/>
            <a:p>
              <a:endParaRPr lang="fr-FR" dirty="0"/>
            </a:p>
          </p:txBody>
        </p:sp>
        <p:sp>
          <p:nvSpPr>
            <p:cNvPr id="14" name="Freeform: Shape 13">
              <a:extLst>
                <a:ext uri="{FF2B5EF4-FFF2-40B4-BE49-F238E27FC236}">
                  <a16:creationId xmlns:a16="http://schemas.microsoft.com/office/drawing/2014/main" id="{1233C57D-BC6C-45E8-BD7C-CD3182F4BBD4}"/>
                </a:ext>
              </a:extLst>
            </p:cNvPr>
            <p:cNvSpPr/>
            <p:nvPr/>
          </p:nvSpPr>
          <p:spPr>
            <a:xfrm>
              <a:off x="-2831592" y="5011365"/>
              <a:ext cx="381000" cy="419100"/>
            </a:xfrm>
            <a:custGeom>
              <a:avLst/>
              <a:gdLst>
                <a:gd name="connsiteX0" fmla="*/ 7144 w 381000"/>
                <a:gd name="connsiteY0" fmla="*/ 7160 h 419100"/>
                <a:gd name="connsiteX1" fmla="*/ 159544 w 381000"/>
                <a:gd name="connsiteY1" fmla="*/ 7160 h 419100"/>
                <a:gd name="connsiteX2" fmla="*/ 247174 w 381000"/>
                <a:gd name="connsiteY2" fmla="*/ 22590 h 419100"/>
                <a:gd name="connsiteX3" fmla="*/ 315849 w 381000"/>
                <a:gd name="connsiteY3" fmla="*/ 65357 h 419100"/>
                <a:gd name="connsiteX4" fmla="*/ 360426 w 381000"/>
                <a:gd name="connsiteY4" fmla="*/ 129746 h 419100"/>
                <a:gd name="connsiteX5" fmla="*/ 376142 w 381000"/>
                <a:gd name="connsiteY5" fmla="*/ 209756 h 419100"/>
                <a:gd name="connsiteX6" fmla="*/ 376142 w 381000"/>
                <a:gd name="connsiteY6" fmla="*/ 210899 h 419100"/>
                <a:gd name="connsiteX7" fmla="*/ 360426 w 381000"/>
                <a:gd name="connsiteY7" fmla="*/ 291290 h 419100"/>
                <a:gd name="connsiteX8" fmla="*/ 315849 w 381000"/>
                <a:gd name="connsiteY8" fmla="*/ 355870 h 419100"/>
                <a:gd name="connsiteX9" fmla="*/ 247174 w 381000"/>
                <a:gd name="connsiteY9" fmla="*/ 398923 h 419100"/>
                <a:gd name="connsiteX10" fmla="*/ 159544 w 381000"/>
                <a:gd name="connsiteY10" fmla="*/ 414639 h 419100"/>
                <a:gd name="connsiteX11" fmla="*/ 7144 w 381000"/>
                <a:gd name="connsiteY11" fmla="*/ 414639 h 419100"/>
                <a:gd name="connsiteX12" fmla="*/ 78391 w 381000"/>
                <a:gd name="connsiteY12" fmla="*/ 72787 h 419100"/>
                <a:gd name="connsiteX13" fmla="*/ 78391 w 381000"/>
                <a:gd name="connsiteY13" fmla="*/ 349869 h 419100"/>
                <a:gd name="connsiteX14" fmla="*/ 158687 w 381000"/>
                <a:gd name="connsiteY14" fmla="*/ 349869 h 419100"/>
                <a:gd name="connsiteX15" fmla="*/ 216884 w 381000"/>
                <a:gd name="connsiteY15" fmla="*/ 339677 h 419100"/>
                <a:gd name="connsiteX16" fmla="*/ 261461 w 381000"/>
                <a:gd name="connsiteY16" fmla="*/ 311102 h 419100"/>
                <a:gd name="connsiteX17" fmla="*/ 290036 w 381000"/>
                <a:gd name="connsiteY17" fmla="*/ 267478 h 419100"/>
                <a:gd name="connsiteX18" fmla="*/ 300228 w 381000"/>
                <a:gd name="connsiteY18" fmla="*/ 212518 h 419100"/>
                <a:gd name="connsiteX19" fmla="*/ 300228 w 381000"/>
                <a:gd name="connsiteY19" fmla="*/ 211280 h 419100"/>
                <a:gd name="connsiteX20" fmla="*/ 290036 w 381000"/>
                <a:gd name="connsiteY20" fmla="*/ 156035 h 419100"/>
                <a:gd name="connsiteX21" fmla="*/ 261461 w 381000"/>
                <a:gd name="connsiteY21" fmla="*/ 112030 h 419100"/>
                <a:gd name="connsiteX22" fmla="*/ 216884 w 381000"/>
                <a:gd name="connsiteY22" fmla="*/ 83455 h 419100"/>
                <a:gd name="connsiteX23" fmla="*/ 158687 w 381000"/>
                <a:gd name="connsiteY23" fmla="*/ 7297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419100">
                  <a:moveTo>
                    <a:pt x="7144" y="7160"/>
                  </a:moveTo>
                  <a:lnTo>
                    <a:pt x="159544" y="7160"/>
                  </a:lnTo>
                  <a:cubicBezTo>
                    <a:pt x="189459" y="6817"/>
                    <a:pt x="219175" y="12050"/>
                    <a:pt x="247174" y="22590"/>
                  </a:cubicBezTo>
                  <a:cubicBezTo>
                    <a:pt x="272645" y="32212"/>
                    <a:pt x="295978" y="46743"/>
                    <a:pt x="315849" y="65357"/>
                  </a:cubicBezTo>
                  <a:cubicBezTo>
                    <a:pt x="335007" y="83502"/>
                    <a:pt x="350187" y="105428"/>
                    <a:pt x="360426" y="129746"/>
                  </a:cubicBezTo>
                  <a:cubicBezTo>
                    <a:pt x="371036" y="155075"/>
                    <a:pt x="376383" y="182297"/>
                    <a:pt x="376142" y="209756"/>
                  </a:cubicBezTo>
                  <a:lnTo>
                    <a:pt x="376142" y="210899"/>
                  </a:lnTo>
                  <a:cubicBezTo>
                    <a:pt x="376371" y="238481"/>
                    <a:pt x="371025" y="265825"/>
                    <a:pt x="360426" y="291290"/>
                  </a:cubicBezTo>
                  <a:cubicBezTo>
                    <a:pt x="350257" y="315703"/>
                    <a:pt x="335070" y="337705"/>
                    <a:pt x="315849" y="355870"/>
                  </a:cubicBezTo>
                  <a:cubicBezTo>
                    <a:pt x="295967" y="374540"/>
                    <a:pt x="272642" y="389163"/>
                    <a:pt x="247174" y="398923"/>
                  </a:cubicBezTo>
                  <a:cubicBezTo>
                    <a:pt x="219219" y="409651"/>
                    <a:pt x="189485" y="414983"/>
                    <a:pt x="159544" y="414639"/>
                  </a:cubicBezTo>
                  <a:lnTo>
                    <a:pt x="7144" y="414639"/>
                  </a:lnTo>
                  <a:close/>
                  <a:moveTo>
                    <a:pt x="78391" y="72787"/>
                  </a:moveTo>
                  <a:lnTo>
                    <a:pt x="78391" y="349869"/>
                  </a:lnTo>
                  <a:lnTo>
                    <a:pt x="158687" y="349869"/>
                  </a:lnTo>
                  <a:cubicBezTo>
                    <a:pt x="178551" y="350118"/>
                    <a:pt x="198287" y="346662"/>
                    <a:pt x="216884" y="339677"/>
                  </a:cubicBezTo>
                  <a:cubicBezTo>
                    <a:pt x="233595" y="333409"/>
                    <a:pt x="248788" y="323670"/>
                    <a:pt x="261461" y="311102"/>
                  </a:cubicBezTo>
                  <a:cubicBezTo>
                    <a:pt x="273861" y="298662"/>
                    <a:pt x="283586" y="283816"/>
                    <a:pt x="290036" y="267478"/>
                  </a:cubicBezTo>
                  <a:cubicBezTo>
                    <a:pt x="296973" y="249995"/>
                    <a:pt x="300435" y="231327"/>
                    <a:pt x="300228" y="212518"/>
                  </a:cubicBezTo>
                  <a:lnTo>
                    <a:pt x="300228" y="211280"/>
                  </a:lnTo>
                  <a:cubicBezTo>
                    <a:pt x="300417" y="192381"/>
                    <a:pt x="296957" y="173623"/>
                    <a:pt x="290036" y="156035"/>
                  </a:cubicBezTo>
                  <a:cubicBezTo>
                    <a:pt x="283637" y="139559"/>
                    <a:pt x="273910" y="124578"/>
                    <a:pt x="261461" y="112030"/>
                  </a:cubicBezTo>
                  <a:cubicBezTo>
                    <a:pt x="248705" y="99567"/>
                    <a:pt x="233535" y="89843"/>
                    <a:pt x="216884" y="83455"/>
                  </a:cubicBezTo>
                  <a:cubicBezTo>
                    <a:pt x="198344" y="76236"/>
                    <a:pt x="178581" y="72678"/>
                    <a:pt x="158687" y="72977"/>
                  </a:cubicBezTo>
                  <a:close/>
                </a:path>
              </a:pathLst>
            </a:custGeom>
            <a:solidFill>
              <a:schemeClr val="bg1"/>
            </a:solidFill>
            <a:ln w="9525" cap="flat">
              <a:noFill/>
              <a:prstDash val="solid"/>
              <a:miter/>
            </a:ln>
          </p:spPr>
          <p:txBody>
            <a:bodyPr rtlCol="0" anchor="ctr"/>
            <a:lstStyle/>
            <a:p>
              <a:endParaRPr lang="fr-FR" dirty="0"/>
            </a:p>
          </p:txBody>
        </p:sp>
        <p:sp>
          <p:nvSpPr>
            <p:cNvPr id="15" name="Freeform: Shape 14">
              <a:extLst>
                <a:ext uri="{FF2B5EF4-FFF2-40B4-BE49-F238E27FC236}">
                  <a16:creationId xmlns:a16="http://schemas.microsoft.com/office/drawing/2014/main" id="{E8A94DF9-BAFB-4BE4-9840-26E3AE412F1B}"/>
                </a:ext>
              </a:extLst>
            </p:cNvPr>
            <p:cNvSpPr/>
            <p:nvPr/>
          </p:nvSpPr>
          <p:spPr>
            <a:xfrm>
              <a:off x="-2364680" y="5004696"/>
              <a:ext cx="438150" cy="428625"/>
            </a:xfrm>
            <a:custGeom>
              <a:avLst/>
              <a:gdLst>
                <a:gd name="connsiteX0" fmla="*/ 218983 w 438150"/>
                <a:gd name="connsiteY0" fmla="*/ 428357 h 428625"/>
                <a:gd name="connsiteX1" fmla="*/ 133258 w 438150"/>
                <a:gd name="connsiteY1" fmla="*/ 411783 h 428625"/>
                <a:gd name="connsiteX2" fmla="*/ 66583 w 438150"/>
                <a:gd name="connsiteY2" fmla="*/ 366635 h 428625"/>
                <a:gd name="connsiteX3" fmla="*/ 22864 w 438150"/>
                <a:gd name="connsiteY3" fmla="*/ 299960 h 428625"/>
                <a:gd name="connsiteX4" fmla="*/ 7147 w 438150"/>
                <a:gd name="connsiteY4" fmla="*/ 218807 h 428625"/>
                <a:gd name="connsiteX5" fmla="*/ 7147 w 438150"/>
                <a:gd name="connsiteY5" fmla="*/ 217569 h 428625"/>
                <a:gd name="connsiteX6" fmla="*/ 22864 w 438150"/>
                <a:gd name="connsiteY6" fmla="*/ 136416 h 428625"/>
                <a:gd name="connsiteX7" fmla="*/ 67155 w 438150"/>
                <a:gd name="connsiteY7" fmla="*/ 69741 h 428625"/>
                <a:gd name="connsiteX8" fmla="*/ 134687 w 438150"/>
                <a:gd name="connsiteY8" fmla="*/ 24021 h 428625"/>
                <a:gd name="connsiteX9" fmla="*/ 220888 w 438150"/>
                <a:gd name="connsiteY9" fmla="*/ 7161 h 428625"/>
                <a:gd name="connsiteX10" fmla="*/ 306613 w 438150"/>
                <a:gd name="connsiteY10" fmla="*/ 23735 h 428625"/>
                <a:gd name="connsiteX11" fmla="*/ 373288 w 438150"/>
                <a:gd name="connsiteY11" fmla="*/ 68883 h 428625"/>
                <a:gd name="connsiteX12" fmla="*/ 416913 w 438150"/>
                <a:gd name="connsiteY12" fmla="*/ 135558 h 428625"/>
                <a:gd name="connsiteX13" fmla="*/ 432629 w 438150"/>
                <a:gd name="connsiteY13" fmla="*/ 216711 h 428625"/>
                <a:gd name="connsiteX14" fmla="*/ 432629 w 438150"/>
                <a:gd name="connsiteY14" fmla="*/ 217854 h 428625"/>
                <a:gd name="connsiteX15" fmla="*/ 416913 w 438150"/>
                <a:gd name="connsiteY15" fmla="*/ 299103 h 428625"/>
                <a:gd name="connsiteX16" fmla="*/ 372717 w 438150"/>
                <a:gd name="connsiteY16" fmla="*/ 365778 h 428625"/>
                <a:gd name="connsiteX17" fmla="*/ 218983 w 438150"/>
                <a:gd name="connsiteY17" fmla="*/ 428357 h 428625"/>
                <a:gd name="connsiteX18" fmla="*/ 220222 w 438150"/>
                <a:gd name="connsiteY18" fmla="*/ 361682 h 428625"/>
                <a:gd name="connsiteX19" fmla="*/ 319091 w 438150"/>
                <a:gd name="connsiteY19" fmla="*/ 319677 h 428625"/>
                <a:gd name="connsiteX20" fmla="*/ 347666 w 438150"/>
                <a:gd name="connsiteY20" fmla="*/ 274147 h 428625"/>
                <a:gd name="connsiteX21" fmla="*/ 357858 w 438150"/>
                <a:gd name="connsiteY21" fmla="*/ 218140 h 428625"/>
                <a:gd name="connsiteX22" fmla="*/ 357858 w 438150"/>
                <a:gd name="connsiteY22" fmla="*/ 216997 h 428625"/>
                <a:gd name="connsiteX23" fmla="*/ 347666 w 438150"/>
                <a:gd name="connsiteY23" fmla="*/ 160704 h 428625"/>
                <a:gd name="connsiteX24" fmla="*/ 275181 w 438150"/>
                <a:gd name="connsiteY24" fmla="*/ 83457 h 428625"/>
                <a:gd name="connsiteX25" fmla="*/ 163738 w 438150"/>
                <a:gd name="connsiteY25" fmla="*/ 83457 h 428625"/>
                <a:gd name="connsiteX26" fmla="*/ 120304 w 438150"/>
                <a:gd name="connsiteY26" fmla="*/ 114318 h 428625"/>
                <a:gd name="connsiteX27" fmla="*/ 91729 w 438150"/>
                <a:gd name="connsiteY27" fmla="*/ 160133 h 428625"/>
                <a:gd name="connsiteX28" fmla="*/ 81537 w 438150"/>
                <a:gd name="connsiteY28" fmla="*/ 216140 h 428625"/>
                <a:gd name="connsiteX29" fmla="*/ 81538 w 438150"/>
                <a:gd name="connsiteY29" fmla="*/ 217283 h 428625"/>
                <a:gd name="connsiteX30" fmla="*/ 91729 w 438150"/>
                <a:gd name="connsiteY30" fmla="*/ 273290 h 428625"/>
                <a:gd name="connsiteX31" fmla="*/ 120304 w 438150"/>
                <a:gd name="connsiteY31" fmla="*/ 319391 h 428625"/>
                <a:gd name="connsiteX32" fmla="*/ 164310 w 438150"/>
                <a:gd name="connsiteY32" fmla="*/ 350633 h 428625"/>
                <a:gd name="connsiteX33" fmla="*/ 220222 w 438150"/>
                <a:gd name="connsiteY33" fmla="*/ 36196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8150" h="428625">
                  <a:moveTo>
                    <a:pt x="218983" y="428357"/>
                  </a:moveTo>
                  <a:cubicBezTo>
                    <a:pt x="189583" y="428674"/>
                    <a:pt x="160422" y="423037"/>
                    <a:pt x="133258" y="411783"/>
                  </a:cubicBezTo>
                  <a:cubicBezTo>
                    <a:pt x="108249" y="401324"/>
                    <a:pt x="85580" y="385974"/>
                    <a:pt x="66583" y="366635"/>
                  </a:cubicBezTo>
                  <a:cubicBezTo>
                    <a:pt x="47851" y="347434"/>
                    <a:pt x="33006" y="324794"/>
                    <a:pt x="22864" y="299960"/>
                  </a:cubicBezTo>
                  <a:cubicBezTo>
                    <a:pt x="12325" y="274210"/>
                    <a:pt x="6984" y="246630"/>
                    <a:pt x="7147" y="218807"/>
                  </a:cubicBezTo>
                  <a:lnTo>
                    <a:pt x="7147" y="217569"/>
                  </a:lnTo>
                  <a:cubicBezTo>
                    <a:pt x="6984" y="189746"/>
                    <a:pt x="12325" y="162166"/>
                    <a:pt x="22864" y="136416"/>
                  </a:cubicBezTo>
                  <a:cubicBezTo>
                    <a:pt x="33146" y="111519"/>
                    <a:pt x="48191" y="88870"/>
                    <a:pt x="67155" y="69741"/>
                  </a:cubicBezTo>
                  <a:cubicBezTo>
                    <a:pt x="86504" y="50285"/>
                    <a:pt x="109437" y="34760"/>
                    <a:pt x="134687" y="24021"/>
                  </a:cubicBezTo>
                  <a:cubicBezTo>
                    <a:pt x="161953" y="12523"/>
                    <a:pt x="191300" y="6783"/>
                    <a:pt x="220888" y="7161"/>
                  </a:cubicBezTo>
                  <a:cubicBezTo>
                    <a:pt x="250288" y="6854"/>
                    <a:pt x="279446" y="12492"/>
                    <a:pt x="306613" y="23735"/>
                  </a:cubicBezTo>
                  <a:cubicBezTo>
                    <a:pt x="331611" y="34217"/>
                    <a:pt x="354275" y="49564"/>
                    <a:pt x="373288" y="68883"/>
                  </a:cubicBezTo>
                  <a:cubicBezTo>
                    <a:pt x="392011" y="88073"/>
                    <a:pt x="406827" y="110718"/>
                    <a:pt x="416913" y="135558"/>
                  </a:cubicBezTo>
                  <a:cubicBezTo>
                    <a:pt x="427461" y="161306"/>
                    <a:pt x="432803" y="188888"/>
                    <a:pt x="432629" y="216711"/>
                  </a:cubicBezTo>
                  <a:lnTo>
                    <a:pt x="432629" y="217854"/>
                  </a:lnTo>
                  <a:cubicBezTo>
                    <a:pt x="432803" y="245709"/>
                    <a:pt x="427461" y="273322"/>
                    <a:pt x="416913" y="299103"/>
                  </a:cubicBezTo>
                  <a:cubicBezTo>
                    <a:pt x="406665" y="323995"/>
                    <a:pt x="391652" y="346644"/>
                    <a:pt x="372717" y="365778"/>
                  </a:cubicBezTo>
                  <a:cubicBezTo>
                    <a:pt x="332099" y="406653"/>
                    <a:pt x="276600" y="429244"/>
                    <a:pt x="218983" y="428357"/>
                  </a:cubicBezTo>
                  <a:close/>
                  <a:moveTo>
                    <a:pt x="220222" y="361682"/>
                  </a:moveTo>
                  <a:cubicBezTo>
                    <a:pt x="257610" y="362161"/>
                    <a:pt x="293481" y="346921"/>
                    <a:pt x="319091" y="319677"/>
                  </a:cubicBezTo>
                  <a:cubicBezTo>
                    <a:pt x="331504" y="306517"/>
                    <a:pt x="341213" y="291048"/>
                    <a:pt x="347666" y="274147"/>
                  </a:cubicBezTo>
                  <a:cubicBezTo>
                    <a:pt x="354525" y="256277"/>
                    <a:pt x="357982" y="237281"/>
                    <a:pt x="357858" y="218140"/>
                  </a:cubicBezTo>
                  <a:lnTo>
                    <a:pt x="357858" y="216997"/>
                  </a:lnTo>
                  <a:cubicBezTo>
                    <a:pt x="357948" y="197766"/>
                    <a:pt x="354493" y="178683"/>
                    <a:pt x="347666" y="160704"/>
                  </a:cubicBezTo>
                  <a:cubicBezTo>
                    <a:pt x="334823" y="126287"/>
                    <a:pt x="308712" y="98460"/>
                    <a:pt x="275181" y="83457"/>
                  </a:cubicBezTo>
                  <a:cubicBezTo>
                    <a:pt x="239636" y="68025"/>
                    <a:pt x="199283" y="68025"/>
                    <a:pt x="163738" y="83457"/>
                  </a:cubicBezTo>
                  <a:cubicBezTo>
                    <a:pt x="147300" y="90661"/>
                    <a:pt x="132516" y="101165"/>
                    <a:pt x="120304" y="114318"/>
                  </a:cubicBezTo>
                  <a:cubicBezTo>
                    <a:pt x="107954" y="127634"/>
                    <a:pt x="98256" y="143184"/>
                    <a:pt x="91729" y="160133"/>
                  </a:cubicBezTo>
                  <a:cubicBezTo>
                    <a:pt x="84886" y="178008"/>
                    <a:pt x="81429" y="197000"/>
                    <a:pt x="81537" y="216140"/>
                  </a:cubicBezTo>
                  <a:lnTo>
                    <a:pt x="81538" y="217283"/>
                  </a:lnTo>
                  <a:cubicBezTo>
                    <a:pt x="81421" y="236423"/>
                    <a:pt x="84877" y="255418"/>
                    <a:pt x="91729" y="273290"/>
                  </a:cubicBezTo>
                  <a:cubicBezTo>
                    <a:pt x="98242" y="290331"/>
                    <a:pt x="107940" y="305977"/>
                    <a:pt x="120304" y="319391"/>
                  </a:cubicBezTo>
                  <a:cubicBezTo>
                    <a:pt x="132678" y="332710"/>
                    <a:pt x="147656" y="343344"/>
                    <a:pt x="164310" y="350633"/>
                  </a:cubicBezTo>
                  <a:cubicBezTo>
                    <a:pt x="181946" y="358291"/>
                    <a:pt x="200996" y="362153"/>
                    <a:pt x="220222" y="361968"/>
                  </a:cubicBezTo>
                  <a:close/>
                </a:path>
              </a:pathLst>
            </a:custGeom>
            <a:solidFill>
              <a:schemeClr val="bg1"/>
            </a:solidFill>
            <a:ln w="9525" cap="flat">
              <a:noFill/>
              <a:prstDash val="solid"/>
              <a:miter/>
            </a:ln>
          </p:spPr>
          <p:txBody>
            <a:bodyPr rtlCol="0" anchor="ctr"/>
            <a:lstStyle/>
            <a:p>
              <a:endParaRPr lang="fr-FR" dirty="0"/>
            </a:p>
          </p:txBody>
        </p:sp>
        <p:sp>
          <p:nvSpPr>
            <p:cNvPr id="16" name="Freeform: Shape 15">
              <a:extLst>
                <a:ext uri="{FF2B5EF4-FFF2-40B4-BE49-F238E27FC236}">
                  <a16:creationId xmlns:a16="http://schemas.microsoft.com/office/drawing/2014/main" id="{5F9A081A-E818-4296-AF04-3676C01030AA}"/>
                </a:ext>
              </a:extLst>
            </p:cNvPr>
            <p:cNvSpPr/>
            <p:nvPr/>
          </p:nvSpPr>
          <p:spPr>
            <a:xfrm>
              <a:off x="-1823371" y="5011354"/>
              <a:ext cx="352425" cy="419100"/>
            </a:xfrm>
            <a:custGeom>
              <a:avLst/>
              <a:gdLst>
                <a:gd name="connsiteX0" fmla="*/ 7144 w 352425"/>
                <a:gd name="connsiteY0" fmla="*/ 7171 h 419100"/>
                <a:gd name="connsiteX1" fmla="*/ 188786 w 352425"/>
                <a:gd name="connsiteY1" fmla="*/ 7171 h 419100"/>
                <a:gd name="connsiteX2" fmla="*/ 256889 w 352425"/>
                <a:gd name="connsiteY2" fmla="*/ 17934 h 419100"/>
                <a:gd name="connsiteX3" fmla="*/ 306419 w 352425"/>
                <a:gd name="connsiteY3" fmla="*/ 47938 h 419100"/>
                <a:gd name="connsiteX4" fmla="*/ 331470 w 352425"/>
                <a:gd name="connsiteY4" fmla="*/ 86895 h 419100"/>
                <a:gd name="connsiteX5" fmla="*/ 340138 w 352425"/>
                <a:gd name="connsiteY5" fmla="*/ 135854 h 419100"/>
                <a:gd name="connsiteX6" fmla="*/ 340138 w 352425"/>
                <a:gd name="connsiteY6" fmla="*/ 136997 h 419100"/>
                <a:gd name="connsiteX7" fmla="*/ 313087 w 352425"/>
                <a:gd name="connsiteY7" fmla="*/ 217673 h 419100"/>
                <a:gd name="connsiteX8" fmla="*/ 243554 w 352425"/>
                <a:gd name="connsiteY8" fmla="*/ 260441 h 419100"/>
                <a:gd name="connsiteX9" fmla="*/ 353568 w 352425"/>
                <a:gd name="connsiteY9" fmla="*/ 414650 h 419100"/>
                <a:gd name="connsiteX10" fmla="*/ 268605 w 352425"/>
                <a:gd name="connsiteY10" fmla="*/ 414650 h 419100"/>
                <a:gd name="connsiteX11" fmla="*/ 168402 w 352425"/>
                <a:gd name="connsiteY11" fmla="*/ 272823 h 419100"/>
                <a:gd name="connsiteX12" fmla="*/ 78772 w 352425"/>
                <a:gd name="connsiteY12" fmla="*/ 272823 h 419100"/>
                <a:gd name="connsiteX13" fmla="*/ 78772 w 352425"/>
                <a:gd name="connsiteY13" fmla="*/ 414841 h 419100"/>
                <a:gd name="connsiteX14" fmla="*/ 7144 w 352425"/>
                <a:gd name="connsiteY14" fmla="*/ 414841 h 419100"/>
                <a:gd name="connsiteX15" fmla="*/ 183547 w 352425"/>
                <a:gd name="connsiteY15" fmla="*/ 209196 h 419100"/>
                <a:gd name="connsiteX16" fmla="*/ 244698 w 352425"/>
                <a:gd name="connsiteY16" fmla="*/ 190813 h 419100"/>
                <a:gd name="connsiteX17" fmla="*/ 267367 w 352425"/>
                <a:gd name="connsiteY17" fmla="*/ 141093 h 419100"/>
                <a:gd name="connsiteX18" fmla="*/ 267367 w 352425"/>
                <a:gd name="connsiteY18" fmla="*/ 139949 h 419100"/>
                <a:gd name="connsiteX19" fmla="*/ 245269 w 352425"/>
                <a:gd name="connsiteY19" fmla="*/ 89562 h 419100"/>
                <a:gd name="connsiteX20" fmla="*/ 182975 w 352425"/>
                <a:gd name="connsiteY20" fmla="*/ 72417 h 419100"/>
                <a:gd name="connsiteX21" fmla="*/ 78772 w 352425"/>
                <a:gd name="connsiteY21" fmla="*/ 72417 h 419100"/>
                <a:gd name="connsiteX22" fmla="*/ 78772 w 352425"/>
                <a:gd name="connsiteY22" fmla="*/ 209196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2425" h="419100">
                  <a:moveTo>
                    <a:pt x="7144" y="7171"/>
                  </a:moveTo>
                  <a:lnTo>
                    <a:pt x="188786" y="7171"/>
                  </a:lnTo>
                  <a:cubicBezTo>
                    <a:pt x="211939" y="6790"/>
                    <a:pt x="234982" y="10431"/>
                    <a:pt x="256889" y="17934"/>
                  </a:cubicBezTo>
                  <a:cubicBezTo>
                    <a:pt x="275324" y="24344"/>
                    <a:pt x="292201" y="34567"/>
                    <a:pt x="306419" y="47938"/>
                  </a:cubicBezTo>
                  <a:cubicBezTo>
                    <a:pt x="317253" y="59148"/>
                    <a:pt x="325766" y="72387"/>
                    <a:pt x="331470" y="86895"/>
                  </a:cubicBezTo>
                  <a:cubicBezTo>
                    <a:pt x="337403" y="102527"/>
                    <a:pt x="340343" y="119135"/>
                    <a:pt x="340138" y="135854"/>
                  </a:cubicBezTo>
                  <a:lnTo>
                    <a:pt x="340138" y="136997"/>
                  </a:lnTo>
                  <a:cubicBezTo>
                    <a:pt x="341579" y="166333"/>
                    <a:pt x="331921" y="195136"/>
                    <a:pt x="313087" y="217673"/>
                  </a:cubicBezTo>
                  <a:cubicBezTo>
                    <a:pt x="294505" y="238320"/>
                    <a:pt x="270363" y="253169"/>
                    <a:pt x="243554" y="260441"/>
                  </a:cubicBezTo>
                  <a:lnTo>
                    <a:pt x="353568" y="414650"/>
                  </a:lnTo>
                  <a:lnTo>
                    <a:pt x="268605" y="414650"/>
                  </a:lnTo>
                  <a:lnTo>
                    <a:pt x="168402" y="272823"/>
                  </a:lnTo>
                  <a:lnTo>
                    <a:pt x="78772" y="272823"/>
                  </a:lnTo>
                  <a:lnTo>
                    <a:pt x="78772" y="414841"/>
                  </a:lnTo>
                  <a:lnTo>
                    <a:pt x="7144" y="414841"/>
                  </a:lnTo>
                  <a:close/>
                  <a:moveTo>
                    <a:pt x="183547" y="209196"/>
                  </a:moveTo>
                  <a:cubicBezTo>
                    <a:pt x="205449" y="210374"/>
                    <a:pt x="227076" y="203873"/>
                    <a:pt x="244698" y="190813"/>
                  </a:cubicBezTo>
                  <a:cubicBezTo>
                    <a:pt x="259749" y="178802"/>
                    <a:pt x="268170" y="160332"/>
                    <a:pt x="267367" y="141093"/>
                  </a:cubicBezTo>
                  <a:lnTo>
                    <a:pt x="267367" y="139949"/>
                  </a:lnTo>
                  <a:cubicBezTo>
                    <a:pt x="268637" y="120559"/>
                    <a:pt x="260394" y="101763"/>
                    <a:pt x="245269" y="89562"/>
                  </a:cubicBezTo>
                  <a:cubicBezTo>
                    <a:pt x="226982" y="77093"/>
                    <a:pt x="205067" y="71061"/>
                    <a:pt x="182975" y="72417"/>
                  </a:cubicBezTo>
                  <a:lnTo>
                    <a:pt x="78772" y="72417"/>
                  </a:lnTo>
                  <a:lnTo>
                    <a:pt x="78772" y="209196"/>
                  </a:lnTo>
                  <a:close/>
                </a:path>
              </a:pathLst>
            </a:custGeom>
            <a:solidFill>
              <a:schemeClr val="bg1"/>
            </a:solidFill>
            <a:ln w="9525" cap="flat">
              <a:noFill/>
              <a:prstDash val="solid"/>
              <a:miter/>
            </a:ln>
          </p:spPr>
          <p:txBody>
            <a:bodyPr rtlCol="0" anchor="ctr"/>
            <a:lstStyle/>
            <a:p>
              <a:endParaRPr lang="fr-FR" dirty="0"/>
            </a:p>
          </p:txBody>
        </p:sp>
        <p:sp>
          <p:nvSpPr>
            <p:cNvPr id="17" name="Freeform: Shape 16">
              <a:extLst>
                <a:ext uri="{FF2B5EF4-FFF2-40B4-BE49-F238E27FC236}">
                  <a16:creationId xmlns:a16="http://schemas.microsoft.com/office/drawing/2014/main" id="{2F93CB37-9F90-4482-81C5-10C26B916690}"/>
                </a:ext>
              </a:extLst>
            </p:cNvPr>
            <p:cNvSpPr/>
            <p:nvPr/>
          </p:nvSpPr>
          <p:spPr>
            <a:xfrm>
              <a:off x="-3862578" y="5009827"/>
              <a:ext cx="323850" cy="428625"/>
            </a:xfrm>
            <a:custGeom>
              <a:avLst/>
              <a:gdLst>
                <a:gd name="connsiteX0" fmla="*/ 177165 w 323850"/>
                <a:gd name="connsiteY0" fmla="*/ 425606 h 428625"/>
                <a:gd name="connsiteX1" fmla="*/ 86963 w 323850"/>
                <a:gd name="connsiteY1" fmla="*/ 409605 h 428625"/>
                <a:gd name="connsiteX2" fmla="*/ 7144 w 323850"/>
                <a:gd name="connsiteY2" fmla="*/ 360455 h 428625"/>
                <a:gd name="connsiteX3" fmla="*/ 68199 w 323850"/>
                <a:gd name="connsiteY3" fmla="*/ 323784 h 428625"/>
                <a:gd name="connsiteX4" fmla="*/ 68866 w 323850"/>
                <a:gd name="connsiteY4" fmla="*/ 323784 h 428625"/>
                <a:gd name="connsiteX5" fmla="*/ 110490 w 323850"/>
                <a:gd name="connsiteY5" fmla="*/ 348263 h 428625"/>
                <a:gd name="connsiteX6" fmla="*/ 178879 w 323850"/>
                <a:gd name="connsiteY6" fmla="*/ 361980 h 428625"/>
                <a:gd name="connsiteX7" fmla="*/ 231648 w 323850"/>
                <a:gd name="connsiteY7" fmla="*/ 347692 h 428625"/>
                <a:gd name="connsiteX8" fmla="*/ 250698 w 323850"/>
                <a:gd name="connsiteY8" fmla="*/ 310735 h 428625"/>
                <a:gd name="connsiteX9" fmla="*/ 250698 w 323850"/>
                <a:gd name="connsiteY9" fmla="*/ 309592 h 428625"/>
                <a:gd name="connsiteX10" fmla="*/ 246983 w 323850"/>
                <a:gd name="connsiteY10" fmla="*/ 290066 h 428625"/>
                <a:gd name="connsiteX11" fmla="*/ 233077 w 323850"/>
                <a:gd name="connsiteY11" fmla="*/ 274349 h 428625"/>
                <a:gd name="connsiteX12" fmla="*/ 205073 w 323850"/>
                <a:gd name="connsiteY12" fmla="*/ 260348 h 428625"/>
                <a:gd name="connsiteX13" fmla="*/ 158877 w 323850"/>
                <a:gd name="connsiteY13" fmla="*/ 247584 h 428625"/>
                <a:gd name="connsiteX14" fmla="*/ 100965 w 323850"/>
                <a:gd name="connsiteY14" fmla="*/ 230439 h 428625"/>
                <a:gd name="connsiteX15" fmla="*/ 58388 w 323850"/>
                <a:gd name="connsiteY15" fmla="*/ 207103 h 428625"/>
                <a:gd name="connsiteX16" fmla="*/ 32194 w 323850"/>
                <a:gd name="connsiteY16" fmla="*/ 173670 h 428625"/>
                <a:gd name="connsiteX17" fmla="*/ 23241 w 323850"/>
                <a:gd name="connsiteY17" fmla="*/ 126045 h 428625"/>
                <a:gd name="connsiteX18" fmla="*/ 23241 w 323850"/>
                <a:gd name="connsiteY18" fmla="*/ 124902 h 428625"/>
                <a:gd name="connsiteX19" fmla="*/ 33719 w 323850"/>
                <a:gd name="connsiteY19" fmla="*/ 77277 h 428625"/>
                <a:gd name="connsiteX20" fmla="*/ 62294 w 323850"/>
                <a:gd name="connsiteY20" fmla="*/ 40034 h 428625"/>
                <a:gd name="connsiteX21" fmla="*/ 106299 w 323850"/>
                <a:gd name="connsiteY21" fmla="*/ 15841 h 428625"/>
                <a:gd name="connsiteX22" fmla="*/ 162116 w 323850"/>
                <a:gd name="connsiteY22" fmla="*/ 7173 h 428625"/>
                <a:gd name="connsiteX23" fmla="*/ 242792 w 323850"/>
                <a:gd name="connsiteY23" fmla="*/ 20222 h 428625"/>
                <a:gd name="connsiteX24" fmla="*/ 310039 w 323850"/>
                <a:gd name="connsiteY24" fmla="*/ 58322 h 428625"/>
                <a:gd name="connsiteX25" fmla="*/ 246983 w 323850"/>
                <a:gd name="connsiteY25" fmla="*/ 96422 h 428625"/>
                <a:gd name="connsiteX26" fmla="*/ 245459 w 323850"/>
                <a:gd name="connsiteY26" fmla="*/ 95660 h 428625"/>
                <a:gd name="connsiteX27" fmla="*/ 216313 w 323850"/>
                <a:gd name="connsiteY27" fmla="*/ 81563 h 428625"/>
                <a:gd name="connsiteX28" fmla="*/ 160973 w 323850"/>
                <a:gd name="connsiteY28" fmla="*/ 70800 h 428625"/>
                <a:gd name="connsiteX29" fmla="*/ 112109 w 323850"/>
                <a:gd name="connsiteY29" fmla="*/ 84707 h 428625"/>
                <a:gd name="connsiteX30" fmla="*/ 94583 w 323850"/>
                <a:gd name="connsiteY30" fmla="*/ 119092 h 428625"/>
                <a:gd name="connsiteX31" fmla="*/ 94583 w 323850"/>
                <a:gd name="connsiteY31" fmla="*/ 120235 h 428625"/>
                <a:gd name="connsiteX32" fmla="*/ 98679 w 323850"/>
                <a:gd name="connsiteY32" fmla="*/ 140904 h 428625"/>
                <a:gd name="connsiteX33" fmla="*/ 113824 w 323850"/>
                <a:gd name="connsiteY33" fmla="*/ 157192 h 428625"/>
                <a:gd name="connsiteX34" fmla="*/ 143542 w 323850"/>
                <a:gd name="connsiteY34" fmla="*/ 170908 h 428625"/>
                <a:gd name="connsiteX35" fmla="*/ 191834 w 323850"/>
                <a:gd name="connsiteY35" fmla="*/ 184338 h 428625"/>
                <a:gd name="connsiteX36" fmla="*/ 248317 w 323850"/>
                <a:gd name="connsiteY36" fmla="*/ 202340 h 428625"/>
                <a:gd name="connsiteX37" fmla="*/ 289369 w 323850"/>
                <a:gd name="connsiteY37" fmla="*/ 226534 h 428625"/>
                <a:gd name="connsiteX38" fmla="*/ 314039 w 323850"/>
                <a:gd name="connsiteY38" fmla="*/ 259681 h 428625"/>
                <a:gd name="connsiteX39" fmla="*/ 322231 w 323850"/>
                <a:gd name="connsiteY39" fmla="*/ 303591 h 428625"/>
                <a:gd name="connsiteX40" fmla="*/ 322231 w 323850"/>
                <a:gd name="connsiteY40" fmla="*/ 304829 h 428625"/>
                <a:gd name="connsiteX41" fmla="*/ 311467 w 323850"/>
                <a:gd name="connsiteY41" fmla="*/ 356074 h 428625"/>
                <a:gd name="connsiteX42" fmla="*/ 281464 w 323850"/>
                <a:gd name="connsiteY42" fmla="*/ 394174 h 428625"/>
                <a:gd name="connsiteX43" fmla="*/ 235934 w 323850"/>
                <a:gd name="connsiteY43" fmla="*/ 417224 h 428625"/>
                <a:gd name="connsiteX44" fmla="*/ 177165 w 323850"/>
                <a:gd name="connsiteY44" fmla="*/ 42560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3850" h="428625">
                  <a:moveTo>
                    <a:pt x="177165" y="425606"/>
                  </a:moveTo>
                  <a:cubicBezTo>
                    <a:pt x="146382" y="425714"/>
                    <a:pt x="115831" y="420294"/>
                    <a:pt x="86963" y="409605"/>
                  </a:cubicBezTo>
                  <a:cubicBezTo>
                    <a:pt x="57459" y="398476"/>
                    <a:pt x="30363" y="381791"/>
                    <a:pt x="7144" y="360455"/>
                  </a:cubicBezTo>
                  <a:lnTo>
                    <a:pt x="68199" y="323784"/>
                  </a:lnTo>
                  <a:cubicBezTo>
                    <a:pt x="68199" y="323784"/>
                    <a:pt x="68199" y="323784"/>
                    <a:pt x="68866" y="323784"/>
                  </a:cubicBezTo>
                  <a:cubicBezTo>
                    <a:pt x="81831" y="333400"/>
                    <a:pt x="95785" y="341606"/>
                    <a:pt x="110490" y="348263"/>
                  </a:cubicBezTo>
                  <a:cubicBezTo>
                    <a:pt x="132050" y="357652"/>
                    <a:pt x="155366" y="362328"/>
                    <a:pt x="178879" y="361980"/>
                  </a:cubicBezTo>
                  <a:cubicBezTo>
                    <a:pt x="197543" y="362973"/>
                    <a:pt x="216035" y="357966"/>
                    <a:pt x="231648" y="347692"/>
                  </a:cubicBezTo>
                  <a:cubicBezTo>
                    <a:pt x="243797" y="339350"/>
                    <a:pt x="250952" y="325470"/>
                    <a:pt x="250698" y="310735"/>
                  </a:cubicBezTo>
                  <a:lnTo>
                    <a:pt x="250698" y="309592"/>
                  </a:lnTo>
                  <a:cubicBezTo>
                    <a:pt x="250847" y="302894"/>
                    <a:pt x="249581" y="296241"/>
                    <a:pt x="246983" y="290066"/>
                  </a:cubicBezTo>
                  <a:cubicBezTo>
                    <a:pt x="243715" y="283760"/>
                    <a:pt x="238938" y="278361"/>
                    <a:pt x="233077" y="274349"/>
                  </a:cubicBezTo>
                  <a:cubicBezTo>
                    <a:pt x="224454" y="268378"/>
                    <a:pt x="215025" y="263663"/>
                    <a:pt x="205073" y="260348"/>
                  </a:cubicBezTo>
                  <a:cubicBezTo>
                    <a:pt x="189931" y="255214"/>
                    <a:pt x="174507" y="250952"/>
                    <a:pt x="158877" y="247584"/>
                  </a:cubicBezTo>
                  <a:cubicBezTo>
                    <a:pt x="139212" y="243167"/>
                    <a:pt x="119865" y="237439"/>
                    <a:pt x="100965" y="230439"/>
                  </a:cubicBezTo>
                  <a:cubicBezTo>
                    <a:pt x="85654" y="224903"/>
                    <a:pt x="71292" y="217031"/>
                    <a:pt x="58388" y="207103"/>
                  </a:cubicBezTo>
                  <a:cubicBezTo>
                    <a:pt x="47128" y="198195"/>
                    <a:pt x="38150" y="186735"/>
                    <a:pt x="32194" y="173670"/>
                  </a:cubicBezTo>
                  <a:cubicBezTo>
                    <a:pt x="25866" y="158610"/>
                    <a:pt x="22814" y="142376"/>
                    <a:pt x="23241" y="126045"/>
                  </a:cubicBezTo>
                  <a:lnTo>
                    <a:pt x="23241" y="124902"/>
                  </a:lnTo>
                  <a:cubicBezTo>
                    <a:pt x="23084" y="108439"/>
                    <a:pt x="26667" y="92155"/>
                    <a:pt x="33719" y="77277"/>
                  </a:cubicBezTo>
                  <a:cubicBezTo>
                    <a:pt x="40464" y="62958"/>
                    <a:pt x="50209" y="50257"/>
                    <a:pt x="62294" y="40034"/>
                  </a:cubicBezTo>
                  <a:cubicBezTo>
                    <a:pt x="75311" y="29275"/>
                    <a:pt x="90240" y="21067"/>
                    <a:pt x="106299" y="15841"/>
                  </a:cubicBezTo>
                  <a:cubicBezTo>
                    <a:pt x="124297" y="9886"/>
                    <a:pt x="143159" y="6957"/>
                    <a:pt x="162116" y="7173"/>
                  </a:cubicBezTo>
                  <a:cubicBezTo>
                    <a:pt x="189566" y="6737"/>
                    <a:pt x="216878" y="11155"/>
                    <a:pt x="242792" y="20222"/>
                  </a:cubicBezTo>
                  <a:cubicBezTo>
                    <a:pt x="267106" y="29234"/>
                    <a:pt x="289812" y="42098"/>
                    <a:pt x="310039" y="58322"/>
                  </a:cubicBezTo>
                  <a:lnTo>
                    <a:pt x="246983" y="96422"/>
                  </a:lnTo>
                  <a:lnTo>
                    <a:pt x="245459" y="95660"/>
                  </a:lnTo>
                  <a:cubicBezTo>
                    <a:pt x="236093" y="90271"/>
                    <a:pt x="226353" y="85560"/>
                    <a:pt x="216313" y="81563"/>
                  </a:cubicBezTo>
                  <a:cubicBezTo>
                    <a:pt x="198720" y="74484"/>
                    <a:pt x="179936" y="70831"/>
                    <a:pt x="160973" y="70800"/>
                  </a:cubicBezTo>
                  <a:cubicBezTo>
                    <a:pt x="143578" y="69748"/>
                    <a:pt x="126344" y="74653"/>
                    <a:pt x="112109" y="84707"/>
                  </a:cubicBezTo>
                  <a:cubicBezTo>
                    <a:pt x="101085" y="92690"/>
                    <a:pt x="94566" y="105481"/>
                    <a:pt x="94583" y="119092"/>
                  </a:cubicBezTo>
                  <a:lnTo>
                    <a:pt x="94583" y="120235"/>
                  </a:lnTo>
                  <a:cubicBezTo>
                    <a:pt x="94474" y="127337"/>
                    <a:pt x="95870" y="134381"/>
                    <a:pt x="98679" y="140904"/>
                  </a:cubicBezTo>
                  <a:cubicBezTo>
                    <a:pt x="102108" y="147641"/>
                    <a:pt x="107354" y="153283"/>
                    <a:pt x="113824" y="157192"/>
                  </a:cubicBezTo>
                  <a:cubicBezTo>
                    <a:pt x="123126" y="162973"/>
                    <a:pt x="133108" y="167580"/>
                    <a:pt x="143542" y="170908"/>
                  </a:cubicBezTo>
                  <a:cubicBezTo>
                    <a:pt x="155924" y="175162"/>
                    <a:pt x="172021" y="179639"/>
                    <a:pt x="191834" y="184338"/>
                  </a:cubicBezTo>
                  <a:cubicBezTo>
                    <a:pt x="211040" y="189079"/>
                    <a:pt x="229909" y="195093"/>
                    <a:pt x="248317" y="202340"/>
                  </a:cubicBezTo>
                  <a:cubicBezTo>
                    <a:pt x="263233" y="208104"/>
                    <a:pt x="277101" y="216277"/>
                    <a:pt x="289369" y="226534"/>
                  </a:cubicBezTo>
                  <a:cubicBezTo>
                    <a:pt x="300024" y="235547"/>
                    <a:pt x="308464" y="246887"/>
                    <a:pt x="314039" y="259681"/>
                  </a:cubicBezTo>
                  <a:cubicBezTo>
                    <a:pt x="319741" y="273604"/>
                    <a:pt x="322529" y="288548"/>
                    <a:pt x="322231" y="303591"/>
                  </a:cubicBezTo>
                  <a:lnTo>
                    <a:pt x="322231" y="304829"/>
                  </a:lnTo>
                  <a:cubicBezTo>
                    <a:pt x="322497" y="322498"/>
                    <a:pt x="318820" y="340005"/>
                    <a:pt x="311467" y="356074"/>
                  </a:cubicBezTo>
                  <a:cubicBezTo>
                    <a:pt x="304408" y="370837"/>
                    <a:pt x="294161" y="383850"/>
                    <a:pt x="281464" y="394174"/>
                  </a:cubicBezTo>
                  <a:cubicBezTo>
                    <a:pt x="267913" y="404717"/>
                    <a:pt x="252453" y="412544"/>
                    <a:pt x="235934" y="417224"/>
                  </a:cubicBezTo>
                  <a:cubicBezTo>
                    <a:pt x="216857" y="422865"/>
                    <a:pt x="197058" y="425688"/>
                    <a:pt x="177165" y="425606"/>
                  </a:cubicBezTo>
                  <a:close/>
                </a:path>
              </a:pathLst>
            </a:custGeom>
            <a:solidFill>
              <a:schemeClr val="bg1"/>
            </a:solidFill>
            <a:ln w="9525" cap="flat">
              <a:noFill/>
              <a:prstDash val="solid"/>
              <a:miter/>
            </a:ln>
          </p:spPr>
          <p:txBody>
            <a:bodyPr rtlCol="0" anchor="ctr"/>
            <a:lstStyle/>
            <a:p>
              <a:endParaRPr lang="fr-FR" dirty="0"/>
            </a:p>
          </p:txBody>
        </p:sp>
      </p:grpSp>
      <p:grpSp>
        <p:nvGrpSpPr>
          <p:cNvPr id="2" name="Group 1">
            <a:extLst>
              <a:ext uri="{FF2B5EF4-FFF2-40B4-BE49-F238E27FC236}">
                <a16:creationId xmlns:a16="http://schemas.microsoft.com/office/drawing/2014/main" id="{D79AB743-22E3-4CAA-BED0-6EAB007C6F88}"/>
              </a:ext>
            </a:extLst>
          </p:cNvPr>
          <p:cNvGrpSpPr/>
          <p:nvPr userDrawn="1"/>
        </p:nvGrpSpPr>
        <p:grpSpPr>
          <a:xfrm>
            <a:off x="5250180" y="4888006"/>
            <a:ext cx="1691640" cy="425104"/>
            <a:chOff x="7641302" y="5435575"/>
            <a:chExt cx="1691640" cy="425104"/>
          </a:xfrm>
        </p:grpSpPr>
        <p:sp>
          <p:nvSpPr>
            <p:cNvPr id="19" name="Rectangle: Rounded Corners 18">
              <a:extLst>
                <a:ext uri="{FF2B5EF4-FFF2-40B4-BE49-F238E27FC236}">
                  <a16:creationId xmlns:a16="http://schemas.microsoft.com/office/drawing/2014/main" id="{0FAAD364-CC01-4DB6-9EDD-DFE1AB2147CA}"/>
                </a:ext>
              </a:extLst>
            </p:cNvPr>
            <p:cNvSpPr/>
            <p:nvPr/>
          </p:nvSpPr>
          <p:spPr>
            <a:xfrm>
              <a:off x="7641302" y="5435575"/>
              <a:ext cx="1691640" cy="425104"/>
            </a:xfrm>
            <a:prstGeom prst="roundRect">
              <a:avLst>
                <a:gd name="adj" fmla="val 0"/>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lIns="0" tIns="0" rIns="252000" bIns="0" rtlCol="0" anchor="ctr"/>
            <a:lstStyle/>
            <a:p>
              <a:pPr algn="ctr"/>
              <a:r>
                <a:rPr lang="fr-FR" sz="1100" spc="100" baseline="0" dirty="0">
                  <a:solidFill>
                    <a:schemeClr val="bg1"/>
                  </a:solidFill>
                  <a:latin typeface="+mj-lt"/>
                </a:rPr>
                <a:t>VISIT US</a:t>
              </a:r>
            </a:p>
          </p:txBody>
        </p:sp>
        <p:sp>
          <p:nvSpPr>
            <p:cNvPr id="21" name="Graphic 30">
              <a:extLst>
                <a:ext uri="{FF2B5EF4-FFF2-40B4-BE49-F238E27FC236}">
                  <a16:creationId xmlns:a16="http://schemas.microsoft.com/office/drawing/2014/main" id="{DA2EB7B7-D6F7-4C8F-93B8-20234A9EE0BB}"/>
                </a:ext>
              </a:extLst>
            </p:cNvPr>
            <p:cNvSpPr/>
            <p:nvPr/>
          </p:nvSpPr>
          <p:spPr>
            <a:xfrm>
              <a:off x="8943182" y="5579170"/>
              <a:ext cx="79476" cy="137914"/>
            </a:xfrm>
            <a:custGeom>
              <a:avLst/>
              <a:gdLst>
                <a:gd name="connsiteX0" fmla="*/ 33604 w 323850"/>
                <a:gd name="connsiteY0" fmla="*/ 558660 h 561975"/>
                <a:gd name="connsiteX1" fmla="*/ 7144 w 323850"/>
                <a:gd name="connsiteY1" fmla="*/ 531257 h 561975"/>
                <a:gd name="connsiteX2" fmla="*/ 268910 w 323850"/>
                <a:gd name="connsiteY2" fmla="*/ 278511 h 561975"/>
                <a:gd name="connsiteX3" fmla="*/ 7391 w 323850"/>
                <a:gd name="connsiteY3" fmla="*/ 35033 h 561975"/>
                <a:gd name="connsiteX4" fmla="*/ 33357 w 323850"/>
                <a:gd name="connsiteY4" fmla="*/ 7144 h 561975"/>
                <a:gd name="connsiteX5" fmla="*/ 324288 w 323850"/>
                <a:gd name="connsiteY5" fmla="*/ 278016 h 561975"/>
                <a:gd name="connsiteX6" fmla="*/ 33604 w 323850"/>
                <a:gd name="connsiteY6" fmla="*/ 55866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850" h="561975">
                  <a:moveTo>
                    <a:pt x="33604" y="558660"/>
                  </a:moveTo>
                  <a:lnTo>
                    <a:pt x="7144" y="531257"/>
                  </a:lnTo>
                  <a:lnTo>
                    <a:pt x="268910" y="278511"/>
                  </a:lnTo>
                  <a:lnTo>
                    <a:pt x="7391" y="35033"/>
                  </a:lnTo>
                  <a:lnTo>
                    <a:pt x="33357" y="7144"/>
                  </a:lnTo>
                  <a:lnTo>
                    <a:pt x="324288" y="278016"/>
                  </a:lnTo>
                  <a:lnTo>
                    <a:pt x="33604" y="558660"/>
                  </a:lnTo>
                </a:path>
              </a:pathLst>
            </a:custGeom>
            <a:solidFill>
              <a:schemeClr val="bg1"/>
            </a:solidFill>
            <a:ln w="9525" cap="flat">
              <a:noFill/>
              <a:prstDash val="solid"/>
              <a:miter/>
            </a:ln>
          </p:spPr>
          <p:txBody>
            <a:bodyPr rtlCol="0" anchor="ctr"/>
            <a:lstStyle/>
            <a:p>
              <a:endParaRPr lang="fr-FR" dirty="0"/>
            </a:p>
          </p:txBody>
        </p:sp>
      </p:grpSp>
      <p:sp>
        <p:nvSpPr>
          <p:cNvPr id="22" name="Rectangle 21">
            <a:hlinkClick r:id="rId5"/>
            <a:extLst>
              <a:ext uri="{FF2B5EF4-FFF2-40B4-BE49-F238E27FC236}">
                <a16:creationId xmlns:a16="http://schemas.microsoft.com/office/drawing/2014/main" id="{AB89052F-50A1-4BC9-8E02-36EC129B12F8}"/>
              </a:ext>
            </a:extLst>
          </p:cNvPr>
          <p:cNvSpPr/>
          <p:nvPr userDrawn="1"/>
        </p:nvSpPr>
        <p:spPr>
          <a:xfrm>
            <a:off x="5207000" y="4845050"/>
            <a:ext cx="1778000" cy="511018"/>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2D9C42D9-6359-4049-8072-3AD80D3A28AC}"/>
              </a:ext>
            </a:extLst>
          </p:cNvPr>
          <p:cNvSpPr/>
          <p:nvPr userDrawn="1"/>
        </p:nvSpPr>
        <p:spPr>
          <a:xfrm>
            <a:off x="6345600" y="3264026"/>
            <a:ext cx="231315" cy="264881"/>
          </a:xfrm>
          <a:prstGeom prst="rect">
            <a:avLst/>
          </a:prstGeom>
          <a:noFill/>
        </p:spPr>
        <p:txBody>
          <a:bodyPr wrap="square" lIns="0" rIns="0" rtlCol="0" anchor="ctr">
            <a:spAutoFit/>
          </a:bodyPr>
          <a:lstStyle/>
          <a:p>
            <a:pPr algn="just">
              <a:lnSpc>
                <a:spcPct val="140000"/>
              </a:lnSpc>
              <a:spcAft>
                <a:spcPts val="600"/>
              </a:spcAft>
            </a:pPr>
            <a:r>
              <a:rPr lang="fr-FR" sz="900" dirty="0">
                <a:solidFill>
                  <a:schemeClr val="bg1"/>
                </a:solidFill>
                <a:latin typeface="Segoe UI Light" panose="020B0502040204020203" pitchFamily="34" charset="0"/>
                <a:cs typeface="Segoe UI Light" panose="020B0502040204020203" pitchFamily="34" charset="0"/>
              </a:rPr>
              <a:t>by</a:t>
            </a:r>
          </a:p>
        </p:txBody>
      </p:sp>
    </p:spTree>
    <p:extLst>
      <p:ext uri="{BB962C8B-B14F-4D97-AF65-F5344CB8AC3E}">
        <p14:creationId xmlns:p14="http://schemas.microsoft.com/office/powerpoint/2010/main" val="313439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C0C2059-8C38-4CB4-80C3-6F18F2A8F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80954212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682" r:id="rId3"/>
    <p:sldLayoutId id="2147483683" r:id="rId4"/>
    <p:sldLayoutId id="2147483684" r:id="rId5"/>
    <p:sldLayoutId id="2147483685" r:id="rId6"/>
    <p:sldLayoutId id="2147483701" r:id="rId7"/>
    <p:sldLayoutId id="2147483724" r:id="rId8"/>
    <p:sldLayoutId id="2147483678" r:id="rId9"/>
    <p:sldLayoutId id="2147483656" r:id="rId10"/>
    <p:sldLayoutId id="2147483679" r:id="rId11"/>
    <p:sldLayoutId id="2147483680" r:id="rId12"/>
    <p:sldLayoutId id="2147483681"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2" r:id="rId45"/>
    <p:sldLayoutId id="2147483721" r:id="rId4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6.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3.jpeg"/><Relationship Id="rId5" Type="http://schemas.openxmlformats.org/officeDocument/2006/relationships/image" Target="../media/image5.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microsoft.com/office/2007/relationships/hdphoto" Target="../media/hdphoto5.wdp"/><Relationship Id="rId5" Type="http://schemas.openxmlformats.org/officeDocument/2006/relationships/image" Target="../media/image14.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microsoft.com/office/2007/relationships/hdphoto" Target="../media/hdphoto5.wdp"/><Relationship Id="rId5" Type="http://schemas.openxmlformats.org/officeDocument/2006/relationships/image" Target="../media/image14.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7.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20.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2.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3.jpeg"/><Relationship Id="rId5" Type="http://schemas.openxmlformats.org/officeDocument/2006/relationships/image" Target="../media/image19.jpe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63556-7B95-466F-929C-3811BDDCF54A}"/>
              </a:ext>
            </a:extLst>
          </p:cNvPr>
          <p:cNvSpPr txBox="1"/>
          <p:nvPr/>
        </p:nvSpPr>
        <p:spPr>
          <a:xfrm>
            <a:off x="222975" y="1719766"/>
            <a:ext cx="5066402" cy="1828193"/>
          </a:xfrm>
          <a:prstGeom prst="rect">
            <a:avLst/>
          </a:prstGeom>
          <a:noFill/>
        </p:spPr>
        <p:txBody>
          <a:bodyPr wrap="square" lIns="0" tIns="0" rIns="0" bIns="0" rtlCol="0" anchor="t">
            <a:spAutoFit/>
          </a:bodyPr>
          <a:lstStyle/>
          <a:p>
            <a:pPr>
              <a:lnSpc>
                <a:spcPct val="110000"/>
              </a:lnSpc>
            </a:pPr>
            <a:r>
              <a:rPr lang="fr-FR" sz="3200" dirty="0" smtClean="0">
                <a:latin typeface="Segoe UI Semibold" panose="020B0702040204020203" pitchFamily="34" charset="0"/>
                <a:cs typeface="Segoe UI Semibold" panose="020B0702040204020203" pitchFamily="34" charset="0"/>
              </a:rPr>
              <a:t>VENTE A DISTANCE</a:t>
            </a:r>
          </a:p>
          <a:p>
            <a:pPr>
              <a:lnSpc>
                <a:spcPct val="110000"/>
              </a:lnSpc>
            </a:pPr>
            <a:endParaRPr lang="fr-FR" sz="2000" i="1" dirty="0">
              <a:latin typeface="Segoe UI Semibold" panose="020B0702040204020203" pitchFamily="34" charset="0"/>
              <a:cs typeface="Segoe UI Semibold" panose="020B0702040204020203" pitchFamily="34" charset="0"/>
            </a:endParaRPr>
          </a:p>
          <a:p>
            <a:pPr>
              <a:lnSpc>
                <a:spcPct val="110000"/>
              </a:lnSpc>
            </a:pPr>
            <a:r>
              <a:rPr lang="fr-FR" sz="2800" i="1" dirty="0" smtClean="0">
                <a:solidFill>
                  <a:srgbClr val="F44336"/>
                </a:solidFill>
                <a:latin typeface="Segoe UI Semibold" panose="020B0702040204020203" pitchFamily="34" charset="0"/>
                <a:cs typeface="Segoe UI Semibold" panose="020B0702040204020203" pitchFamily="34" charset="0"/>
              </a:rPr>
              <a:t>SOUSCRIPTION DE </a:t>
            </a:r>
          </a:p>
          <a:p>
            <a:pPr>
              <a:lnSpc>
                <a:spcPct val="110000"/>
              </a:lnSpc>
            </a:pPr>
            <a:r>
              <a:rPr lang="fr-FR" sz="2800" i="1" dirty="0" smtClean="0">
                <a:solidFill>
                  <a:srgbClr val="F44336"/>
                </a:solidFill>
                <a:latin typeface="Segoe UI Semibold" panose="020B0702040204020203" pitchFamily="34" charset="0"/>
                <a:cs typeface="Segoe UI Semibold" panose="020B0702040204020203" pitchFamily="34" charset="0"/>
              </a:rPr>
              <a:t>PARTS SOCIALES</a:t>
            </a:r>
            <a:endParaRPr lang="fr-FR" sz="2800" i="1" dirty="0">
              <a:solidFill>
                <a:srgbClr val="F44336"/>
              </a:solidFill>
              <a:latin typeface="Segoe UI Semibold" panose="020B0702040204020203" pitchFamily="34" charset="0"/>
              <a:cs typeface="Segoe UI Semibold" panose="020B0702040204020203" pitchFamily="34" charset="0"/>
            </a:endParaRPr>
          </a:p>
        </p:txBody>
      </p:sp>
      <p:pic>
        <p:nvPicPr>
          <p:cNvPr id="17" name="Espace réservé pour une image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0640" y="6141575"/>
            <a:ext cx="2513687" cy="5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p:cNvPicPr>
            <a:picLocks noChangeAspect="1"/>
          </p:cNvPicPr>
          <p:nvPr/>
        </p:nvPicPr>
        <p:blipFill rotWithShape="1">
          <a:blip r:embed="rId4"/>
          <a:srcRect l="30681"/>
          <a:stretch/>
        </p:blipFill>
        <p:spPr>
          <a:xfrm>
            <a:off x="5088194" y="0"/>
            <a:ext cx="7103806" cy="6847758"/>
          </a:xfrm>
          <a:prstGeom prst="rect">
            <a:avLst/>
          </a:prstGeom>
        </p:spPr>
      </p:pic>
      <p:sp>
        <p:nvSpPr>
          <p:cNvPr id="6" name="Rectangle 5"/>
          <p:cNvSpPr/>
          <p:nvPr/>
        </p:nvSpPr>
        <p:spPr>
          <a:xfrm>
            <a:off x="400050" y="4541324"/>
            <a:ext cx="4008405" cy="329321"/>
          </a:xfrm>
          <a:prstGeom prst="rect">
            <a:avLst/>
          </a:prstGeom>
          <a:solidFill>
            <a:schemeClr val="accent2">
              <a:lumMod val="20000"/>
              <a:lumOff val="80000"/>
            </a:schemeClr>
          </a:solidFill>
        </p:spPr>
        <p:txBody>
          <a:bodyPr wrap="none">
            <a:spAutoFit/>
          </a:bodyPr>
          <a:lstStyle/>
          <a:p>
            <a:pPr>
              <a:lnSpc>
                <a:spcPct val="110000"/>
              </a:lnSpc>
            </a:pPr>
            <a:r>
              <a:rPr lang="fr-FR" sz="1400" dirty="0">
                <a:latin typeface="Segoe UI Semibold" panose="020B0702040204020203" pitchFamily="34" charset="0"/>
                <a:cs typeface="Segoe UI Semibold" panose="020B0702040204020203" pitchFamily="34" charset="0"/>
              </a:rPr>
              <a:t>Mode </a:t>
            </a:r>
            <a:r>
              <a:rPr lang="fr-FR" sz="1400" dirty="0" smtClean="0">
                <a:latin typeface="Segoe UI Semibold" panose="020B0702040204020203" pitchFamily="34" charset="0"/>
                <a:cs typeface="Segoe UI Semibold" panose="020B0702040204020203" pitchFamily="34" charset="0"/>
              </a:rPr>
              <a:t>opératoire – Mise à jour décembre 2020 </a:t>
            </a:r>
            <a:endParaRPr lang="fr-FR" sz="14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54372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2BBD2685-4CCD-4C4D-8F13-6A1347C957F7}"/>
              </a:ext>
            </a:extLst>
          </p:cNvPr>
          <p:cNvSpPr txBox="1"/>
          <p:nvPr/>
        </p:nvSpPr>
        <p:spPr>
          <a:xfrm>
            <a:off x="6747120" y="1714726"/>
            <a:ext cx="4750042" cy="313162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800" b="0" i="0" u="none" strike="noStrike" kern="1200" cap="none" spc="0" normalizeH="0" baseline="0" noProof="0" dirty="0" smtClean="0">
                <a:ln>
                  <a:noFill/>
                </a:ln>
                <a:effectLst/>
                <a:uLnTx/>
                <a:uFillTx/>
                <a:latin typeface="Segoe UI Semibold" panose="020B0702040204020203" pitchFamily="34" charset="0"/>
                <a:cs typeface="Segoe UI Semibold" panose="020B0702040204020203" pitchFamily="34" charset="0"/>
              </a:rPr>
              <a:t>Les produits concernés</a:t>
            </a:r>
            <a:r>
              <a:rPr kumimoji="0" lang="fr-FR" sz="1800" b="0" i="0" u="none" strike="noStrike" kern="1200" cap="none" spc="0" normalizeH="0" noProof="0" dirty="0" smtClean="0">
                <a:ln>
                  <a:noFill/>
                </a:ln>
                <a:effectLst/>
                <a:uLnTx/>
                <a:uFillTx/>
                <a:latin typeface="Segoe UI Semibold" panose="020B0702040204020203" pitchFamily="34" charset="0"/>
                <a:cs typeface="Segoe UI Semibold" panose="020B0702040204020203"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fr-FR" sz="800" b="0" i="0" u="none" strike="noStrike" kern="1200" cap="none" spc="0" normalizeH="0" baseline="0" noProof="0" dirty="0" smtClean="0">
              <a:ln>
                <a:noFill/>
              </a:ln>
              <a:effectLst/>
              <a:uLnTx/>
              <a:uFillTx/>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800" b="0" i="0" u="none" strike="noStrike" kern="1200" cap="none" spc="0" normalizeH="0" baseline="0" noProof="0" dirty="0" smtClean="0">
                <a:ln>
                  <a:noFill/>
                </a:ln>
                <a:effectLst/>
                <a:uLnTx/>
                <a:uFillTx/>
                <a:latin typeface="Segoe UI Semibold" panose="020B0702040204020203" pitchFamily="34" charset="0"/>
                <a:cs typeface="Segoe UI Semibold" panose="020B0702040204020203" pitchFamily="34" charset="0"/>
              </a:rPr>
              <a:t>Le processus de vente à distance.</a:t>
            </a: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800" dirty="0" smtClean="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lang="fr-FR" dirty="0" smtClean="0">
                <a:latin typeface="Segoe UI Semibold" panose="020B0702040204020203" pitchFamily="34" charset="0"/>
                <a:cs typeface="Segoe UI Semibold" panose="020B0702040204020203" pitchFamily="34" charset="0"/>
              </a:rPr>
              <a:t>Les prérequis.</a:t>
            </a:r>
          </a:p>
          <a:p>
            <a:pPr lvl="1">
              <a:lnSpc>
                <a:spcPct val="110000"/>
              </a:lnSpc>
              <a:defRPr/>
            </a:pPr>
            <a:endParaRPr lang="fr-FR" sz="800" dirty="0" smtClean="0">
              <a:latin typeface="Segoe UI" panose="020B0502040204020203" pitchFamily="34" charset="0"/>
              <a:cs typeface="Segoe UI" panose="020B0502040204020203" pitchFamily="34" charset="0"/>
            </a:endParaRPr>
          </a:p>
          <a:p>
            <a:pPr lvl="0">
              <a:lnSpc>
                <a:spcPct val="110000"/>
              </a:lnSpc>
              <a:defRPr/>
            </a:pPr>
            <a:r>
              <a:rPr lang="fr-FR" dirty="0" smtClean="0">
                <a:latin typeface="Segoe UI Semibold" panose="020B0702040204020203" pitchFamily="34" charset="0"/>
                <a:cs typeface="Segoe UI Semibold" panose="020B0702040204020203" pitchFamily="34" charset="0"/>
              </a:rPr>
              <a:t>Le mode opératoire détaillé.</a:t>
            </a:r>
          </a:p>
          <a:p>
            <a:pPr lvl="0">
              <a:lnSpc>
                <a:spcPct val="110000"/>
              </a:lnSpc>
              <a:defRPr/>
            </a:pPr>
            <a:endParaRPr lang="fr-FR" sz="1200"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Accompagner mon client pour finaliser son offre en SED. </a:t>
            </a:r>
          </a:p>
          <a:p>
            <a:pPr lvl="1">
              <a:lnSpc>
                <a:spcPct val="110000"/>
              </a:lnSpc>
              <a:defRPr/>
            </a:pPr>
            <a:endParaRPr lang="fr-FR" sz="200" dirty="0">
              <a:latin typeface="Segoe UI Semibold" panose="020B0702040204020203" pitchFamily="34" charset="0"/>
              <a:cs typeface="Segoe UI Semibold" panose="020B0702040204020203" pitchFamily="34" charset="0"/>
            </a:endParaRPr>
          </a:p>
          <a:p>
            <a:pPr lvl="1">
              <a:lnSpc>
                <a:spcPct val="110000"/>
              </a:lnSpc>
              <a:defRPr/>
            </a:pPr>
            <a:endParaRPr lang="fr-FR" dirty="0">
              <a:latin typeface="Segoe UI Semibold" panose="020B0702040204020203" pitchFamily="34" charset="0"/>
              <a:cs typeface="Segoe UI Semibold" panose="020B0702040204020203" pitchFamily="34" charset="0"/>
            </a:endParaRPr>
          </a:p>
          <a:p>
            <a:pPr lvl="1">
              <a:lnSpc>
                <a:spcPct val="110000"/>
              </a:lnSpc>
              <a:defRPr/>
            </a:pPr>
            <a:endParaRPr lang="fr-FR" sz="500" dirty="0">
              <a:latin typeface="Segoe UI Semibold" panose="020B0702040204020203" pitchFamily="34" charset="0"/>
              <a:cs typeface="Segoe UI Semibold" panose="020B0702040204020203" pitchFamily="34" charset="0"/>
            </a:endParaRPr>
          </a:p>
          <a:p>
            <a:pPr lvl="1">
              <a:lnSpc>
                <a:spcPct val="110000"/>
              </a:lnSpc>
              <a:defRPr/>
            </a:pPr>
            <a:endParaRPr lang="fr-FR" sz="500" dirty="0" smtClean="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1100" dirty="0">
              <a:latin typeface="Segoe UI Semibold" panose="020B0702040204020203" pitchFamily="34" charset="0"/>
              <a:cs typeface="Segoe UI Semibold" panose="020B0702040204020203" pitchFamily="34" charset="0"/>
            </a:endParaRPr>
          </a:p>
        </p:txBody>
      </p:sp>
      <p:sp>
        <p:nvSpPr>
          <p:cNvPr id="8" name="TextBox 17">
            <a:extLst>
              <a:ext uri="{FF2B5EF4-FFF2-40B4-BE49-F238E27FC236}">
                <a16:creationId xmlns:a16="http://schemas.microsoft.com/office/drawing/2014/main" id="{622FF2E9-AC2F-46B6-88B6-4691D0507903}"/>
              </a:ext>
            </a:extLst>
          </p:cNvPr>
          <p:cNvSpPr txBox="1"/>
          <p:nvPr/>
        </p:nvSpPr>
        <p:spPr>
          <a:xfrm>
            <a:off x="6804964" y="1026899"/>
            <a:ext cx="1809750" cy="268087"/>
          </a:xfrm>
          <a:prstGeom prst="rect">
            <a:avLst/>
          </a:prstGeom>
          <a:noFill/>
        </p:spPr>
        <p:txBody>
          <a:bodyPr wrap="square" lIns="0" tIns="0" rIns="0" bIns="0" rtlCol="0" anchor="b">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100" normalizeH="0" baseline="0" noProof="0" dirty="0" smtClean="0">
                <a:ln>
                  <a:noFill/>
                </a:ln>
                <a:solidFill>
                  <a:schemeClr val="accent1"/>
                </a:solidFill>
                <a:effectLst/>
                <a:uLnTx/>
                <a:uFillTx/>
                <a:latin typeface="Segoe UI Semibold"/>
                <a:ea typeface="+mn-ea"/>
                <a:cs typeface="Segoe UI" panose="020B0502040204020203" pitchFamily="34" charset="0"/>
              </a:rPr>
              <a:t>SOMMAIRE </a:t>
            </a:r>
            <a:endParaRPr kumimoji="0" lang="en-US" sz="1600" b="0" i="0" u="none" strike="noStrike" kern="1200" cap="none" spc="100" normalizeH="0" baseline="0" noProof="0" dirty="0">
              <a:ln>
                <a:noFill/>
              </a:ln>
              <a:solidFill>
                <a:schemeClr val="accent1"/>
              </a:solidFill>
              <a:effectLst/>
              <a:uLnTx/>
              <a:uFillTx/>
              <a:latin typeface="Segoe UI Semibold"/>
              <a:ea typeface="+mn-ea"/>
              <a:cs typeface="Segoe UI" panose="020B0502040204020203" pitchFamily="34" charset="0"/>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02</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Tree>
    <p:extLst>
      <p:ext uri="{BB962C8B-B14F-4D97-AF65-F5344CB8AC3E}">
        <p14:creationId xmlns:p14="http://schemas.microsoft.com/office/powerpoint/2010/main" val="612083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03</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083374"/>
          </a:xfrm>
          <a:prstGeom prst="rect">
            <a:avLst/>
          </a:prstGeom>
          <a:noFill/>
        </p:spPr>
        <p:txBody>
          <a:bodyPr wrap="square" lIns="0" tIns="0" rIns="0" bIns="0" rtlCol="0" anchor="t">
            <a:spAutoFit/>
          </a:bodyPr>
          <a:lstStyle/>
          <a:p>
            <a:pPr>
              <a:lnSpc>
                <a:spcPct val="110000"/>
              </a:lnSpc>
            </a:pPr>
            <a:r>
              <a:rPr lang="fr-FR" sz="3200" dirty="0" smtClean="0">
                <a:latin typeface="Segoe UI Semibold" panose="020B0702040204020203" pitchFamily="34" charset="0"/>
                <a:cs typeface="Segoe UI Semibold" panose="020B0702040204020203" pitchFamily="34" charset="0"/>
              </a:rPr>
              <a:t>Les produits concernés. </a:t>
            </a:r>
            <a:endParaRPr lang="fr-FR" sz="3200" dirty="0">
              <a:latin typeface="Segoe UI Semibold" panose="020B0702040204020203" pitchFamily="34" charset="0"/>
              <a:cs typeface="Segoe UI Semibold" panose="020B0702040204020203" pitchFamily="34" charset="0"/>
            </a:endParaRPr>
          </a:p>
          <a:p>
            <a:pPr>
              <a:lnSpc>
                <a:spcPct val="110000"/>
              </a:lnSpc>
            </a:pPr>
            <a:endParaRPr lang="fr-FR" sz="3200" dirty="0">
              <a:solidFill>
                <a:srgbClr val="F44336"/>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63119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CE093F-0B28-4024-8522-A3046ADC1BC4}"/>
              </a:ext>
            </a:extLst>
          </p:cNvPr>
          <p:cNvSpPr/>
          <p:nvPr/>
        </p:nvSpPr>
        <p:spPr>
          <a:xfrm rot="10800000">
            <a:off x="10102412" y="99642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produits </a:t>
            </a:r>
            <a:r>
              <a:rPr lang="fr-FR" sz="2000" dirty="0" smtClean="0">
                <a:solidFill>
                  <a:schemeClr val="accent1"/>
                </a:solidFill>
                <a:latin typeface="Segoe UI Semibold" panose="020B0702040204020203" pitchFamily="34" charset="0"/>
                <a:cs typeface="Segoe UI Semibold" panose="020B0702040204020203" pitchFamily="34" charset="0"/>
              </a:rPr>
              <a:t>concernés</a:t>
            </a:r>
            <a:r>
              <a:rPr lang="fr-FR" sz="2000" dirty="0">
                <a:solidFill>
                  <a:schemeClr val="accent1"/>
                </a:solidFill>
                <a:latin typeface="Segoe UI Semibold" panose="020B0702040204020203" pitchFamily="34" charset="0"/>
                <a:cs typeface="Segoe UI Semibold" panose="020B0702040204020203" pitchFamily="34" charset="0"/>
              </a:rPr>
              <a:t> </a:t>
            </a:r>
            <a:r>
              <a:rPr lang="fr-FR" sz="2000" dirty="0" smtClean="0">
                <a:solidFill>
                  <a:schemeClr val="accent1"/>
                </a:solidFill>
                <a:latin typeface="Segoe UI Semibold" panose="020B0702040204020203" pitchFamily="34" charset="0"/>
                <a:cs typeface="Segoe UI Semibold" panose="020B0702040204020203" pitchFamily="34" charset="0"/>
              </a:rPr>
              <a:t>: </a:t>
            </a:r>
          </a:p>
          <a:p>
            <a:r>
              <a:rPr lang="fr-FR" sz="2000" dirty="0" smtClean="0">
                <a:solidFill>
                  <a:schemeClr val="accent1"/>
                </a:solidFill>
                <a:latin typeface="Segoe UI Semibold" panose="020B0702040204020203" pitchFamily="34" charset="0"/>
                <a:cs typeface="Segoe UI Semibold" panose="020B0702040204020203" pitchFamily="34" charset="0"/>
              </a:rPr>
              <a:t>Epargne. </a:t>
            </a:r>
            <a:endParaRPr lang="fr-FR" sz="2000" dirty="0">
              <a:solidFill>
                <a:schemeClr val="accent1"/>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04</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10" name="Rectangle 9"/>
          <p:cNvSpPr/>
          <p:nvPr/>
        </p:nvSpPr>
        <p:spPr>
          <a:xfrm>
            <a:off x="1235074" y="1321992"/>
            <a:ext cx="9109076" cy="36958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3" name="TextBox 43">
            <a:extLst>
              <a:ext uri="{FF2B5EF4-FFF2-40B4-BE49-F238E27FC236}">
                <a16:creationId xmlns:a16="http://schemas.microsoft.com/office/drawing/2014/main" id="{CFA9367C-BCC7-4CA8-B564-C5BA6EFDFCF6}"/>
              </a:ext>
            </a:extLst>
          </p:cNvPr>
          <p:cNvSpPr txBox="1"/>
          <p:nvPr/>
        </p:nvSpPr>
        <p:spPr>
          <a:xfrm>
            <a:off x="1482078" y="1490502"/>
            <a:ext cx="5449663"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smtClean="0"/>
              <a:t>Ce mode opératoire vous guide pour vendre à distance les contrats ci-dessous :</a:t>
            </a:r>
            <a:endParaRPr lang="fr-FR" sz="1600" b="1" dirty="0"/>
          </a:p>
        </p:txBody>
      </p:sp>
      <p:sp>
        <p:nvSpPr>
          <p:cNvPr id="24" name="TextBox 43">
            <a:extLst>
              <a:ext uri="{FF2B5EF4-FFF2-40B4-BE49-F238E27FC236}">
                <a16:creationId xmlns:a16="http://schemas.microsoft.com/office/drawing/2014/main" id="{CFA9367C-BCC7-4CA8-B564-C5BA6EFDFCF6}"/>
              </a:ext>
            </a:extLst>
          </p:cNvPr>
          <p:cNvSpPr txBox="1"/>
          <p:nvPr/>
        </p:nvSpPr>
        <p:spPr>
          <a:xfrm>
            <a:off x="2055177" y="2255361"/>
            <a:ext cx="5304190" cy="256993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171450" indent="-171450" algn="just">
              <a:lnSpc>
                <a:spcPct val="150000"/>
              </a:lnSpc>
              <a:buFont typeface="Arial" panose="020B0604020202020204" pitchFamily="34" charset="0"/>
              <a:buChar char="•"/>
            </a:pPr>
            <a:endParaRPr lang="fr-FR" sz="1400" b="1" dirty="0"/>
          </a:p>
          <a:p>
            <a:pPr marL="285750" indent="-285750" algn="just">
              <a:lnSpc>
                <a:spcPct val="150000"/>
              </a:lnSpc>
              <a:buFont typeface="Arial" panose="020B0604020202020204" pitchFamily="34" charset="0"/>
              <a:buChar char="•"/>
            </a:pPr>
            <a:r>
              <a:rPr lang="fr-FR" sz="1400" b="1" dirty="0" smtClean="0"/>
              <a:t>Parts Sociales :</a:t>
            </a:r>
          </a:p>
          <a:p>
            <a:pPr algn="just">
              <a:lnSpc>
                <a:spcPct val="150000"/>
              </a:lnSpc>
            </a:pPr>
            <a:endParaRPr lang="fr-FR" sz="1400" b="1" dirty="0" smtClean="0"/>
          </a:p>
          <a:p>
            <a:pPr marL="742950" lvl="1" indent="-285750" algn="just">
              <a:lnSpc>
                <a:spcPct val="150000"/>
              </a:lnSpc>
              <a:buFont typeface="Wingdings" panose="05000000000000000000" pitchFamily="2" charset="2"/>
              <a:buChar char="§"/>
            </a:pPr>
            <a:r>
              <a:rPr lang="fr-FR" sz="1400" b="1" dirty="0" smtClean="0">
                <a:latin typeface="Segoe UI" panose="020B0502040204020203" pitchFamily="34" charset="0"/>
                <a:cs typeface="Segoe UI" panose="020B0502040204020203" pitchFamily="34" charset="0"/>
              </a:rPr>
              <a:t>Souscription </a:t>
            </a:r>
          </a:p>
          <a:p>
            <a:pPr marL="742950" lvl="1" indent="-285750" algn="just">
              <a:lnSpc>
                <a:spcPct val="150000"/>
              </a:lnSpc>
              <a:buFont typeface="Wingdings" panose="05000000000000000000" pitchFamily="2" charset="2"/>
              <a:buChar char="§"/>
            </a:pPr>
            <a:r>
              <a:rPr lang="fr-FR" sz="1400" b="1" dirty="0" smtClean="0">
                <a:latin typeface="Segoe UI" panose="020B0502040204020203" pitchFamily="34" charset="0"/>
                <a:cs typeface="Segoe UI" panose="020B0502040204020203" pitchFamily="34" charset="0"/>
              </a:rPr>
              <a:t>Souscription par réinvestissement</a:t>
            </a:r>
          </a:p>
          <a:p>
            <a:pPr marL="742950" lvl="1" indent="-285750" algn="just">
              <a:buFont typeface="Wingdings" panose="05000000000000000000" pitchFamily="2" charset="2"/>
              <a:buChar char="§"/>
            </a:pPr>
            <a:r>
              <a:rPr lang="fr-FR" sz="1400" b="1" dirty="0" smtClean="0">
                <a:latin typeface="Segoe UI" panose="020B0502040204020203" pitchFamily="34" charset="0"/>
                <a:cs typeface="Segoe UI" panose="020B0502040204020203" pitchFamily="34" charset="0"/>
              </a:rPr>
              <a:t>Souscription par abonnement</a:t>
            </a:r>
            <a:r>
              <a:rPr lang="fr-FR" sz="2000" b="1" dirty="0" smtClean="0"/>
              <a:t> </a:t>
            </a:r>
            <a:endParaRPr lang="fr-FR" sz="2000" b="1" dirty="0"/>
          </a:p>
          <a:p>
            <a:pPr marL="285750" indent="-285750" algn="just">
              <a:lnSpc>
                <a:spcPct val="150000"/>
              </a:lnSpc>
              <a:buFont typeface="Arial" panose="020B0604020202020204" pitchFamily="34" charset="0"/>
              <a:buChar char="•"/>
            </a:pPr>
            <a:endParaRPr lang="fr-FR" sz="1400" dirty="0"/>
          </a:p>
          <a:p>
            <a:pPr marL="285750" indent="-285750" fontAlgn="ctr">
              <a:lnSpc>
                <a:spcPct val="150000"/>
              </a:lnSpc>
              <a:buFont typeface="Arial" panose="020B0604020202020204" pitchFamily="34" charset="0"/>
              <a:buChar char="•"/>
            </a:pPr>
            <a:endParaRPr lang="fr-FR" sz="1400" dirty="0" smtClean="0"/>
          </a:p>
        </p:txBody>
      </p:sp>
      <p:cxnSp>
        <p:nvCxnSpPr>
          <p:cNvPr id="25" name="Connecteur droit 24"/>
          <p:cNvCxnSpPr/>
          <p:nvPr/>
        </p:nvCxnSpPr>
        <p:spPr>
          <a:xfrm>
            <a:off x="1759660" y="2255361"/>
            <a:ext cx="15165" cy="1080000"/>
          </a:xfrm>
          <a:prstGeom prst="line">
            <a:avLst/>
          </a:prstGeom>
          <a:noFill/>
          <a:ln w="19050" cap="flat" cmpd="sng" algn="ctr">
            <a:solidFill>
              <a:srgbClr val="C00000"/>
            </a:solidFill>
            <a:prstDash val="solid"/>
          </a:ln>
          <a:effectLst/>
        </p:spPr>
      </p:cxnSp>
      <p:grpSp>
        <p:nvGrpSpPr>
          <p:cNvPr id="26" name="Grouper 2"/>
          <p:cNvGrpSpPr/>
          <p:nvPr/>
        </p:nvGrpSpPr>
        <p:grpSpPr>
          <a:xfrm>
            <a:off x="1549276" y="2512385"/>
            <a:ext cx="451098" cy="488656"/>
            <a:chOff x="9674810" y="2339077"/>
            <a:chExt cx="397832" cy="397832"/>
          </a:xfrm>
        </p:grpSpPr>
        <p:sp>
          <p:nvSpPr>
            <p:cNvPr id="27" name="Ellipse 26"/>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28" name="Forme en L 27"/>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Tree>
    <p:extLst>
      <p:ext uri="{BB962C8B-B14F-4D97-AF65-F5344CB8AC3E}">
        <p14:creationId xmlns:p14="http://schemas.microsoft.com/office/powerpoint/2010/main" val="92253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05</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4597875" cy="2166747"/>
          </a:xfrm>
          <a:prstGeom prst="rect">
            <a:avLst/>
          </a:prstGeom>
          <a:noFill/>
        </p:spPr>
        <p:txBody>
          <a:bodyPr wrap="square" lIns="0" tIns="0" rIns="0" bIns="0" rtlCol="0" anchor="t">
            <a:spAutoFit/>
          </a:bodyPr>
          <a:lstStyle/>
          <a:p>
            <a:pPr>
              <a:lnSpc>
                <a:spcPct val="110000"/>
              </a:lnSpc>
            </a:pPr>
            <a:r>
              <a:rPr lang="fr-FR" sz="3200" dirty="0" smtClean="0">
                <a:latin typeface="Segoe UI Semibold" panose="020B0702040204020203" pitchFamily="34" charset="0"/>
                <a:cs typeface="Segoe UI Semibold" panose="020B0702040204020203" pitchFamily="34" charset="0"/>
              </a:rPr>
              <a:t>Le processus de vente à distance </a:t>
            </a:r>
            <a:r>
              <a:rPr lang="fr-FR" sz="3200" dirty="0" smtClean="0">
                <a:solidFill>
                  <a:srgbClr val="F44336"/>
                </a:solidFill>
                <a:latin typeface="Segoe UI Semibold" panose="020B0702040204020203" pitchFamily="34" charset="0"/>
                <a:cs typeface="Segoe UI Semibold" panose="020B0702040204020203" pitchFamily="34" charset="0"/>
              </a:rPr>
              <a:t>de parts sociales. </a:t>
            </a:r>
          </a:p>
          <a:p>
            <a:pPr>
              <a:lnSpc>
                <a:spcPct val="110000"/>
              </a:lnSpc>
            </a:pPr>
            <a:endParaRPr lang="fr-FR" sz="3200" dirty="0">
              <a:solidFill>
                <a:srgbClr val="F44336"/>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294070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102143"/>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1427023" y="263928"/>
            <a:ext cx="4700764" cy="615553"/>
          </a:xfrm>
          <a:prstGeom prst="rect">
            <a:avLst/>
          </a:prstGeom>
          <a:noFill/>
        </p:spPr>
        <p:txBody>
          <a:bodyPr wrap="square" lIns="0" tIns="0" rIns="0" bIns="0" rtlCol="0">
            <a:spAutoFit/>
          </a:bodyPr>
          <a:lstStyle/>
          <a:p>
            <a:r>
              <a:rPr lang="fr-FR" sz="2000" dirty="0" smtClean="0">
                <a:solidFill>
                  <a:schemeClr val="accent1"/>
                </a:solidFill>
                <a:latin typeface="Segoe UI Semibold" panose="020B0702040204020203" pitchFamily="34" charset="0"/>
                <a:cs typeface="Segoe UI Semibold" panose="020B0702040204020203" pitchFamily="34" charset="0"/>
              </a:rPr>
              <a:t>LE PROCESSUS DE VENTE À DISTANCE DE PARTS SOCIALES. </a:t>
            </a:r>
            <a:endParaRPr lang="fr-FR" sz="2000" dirty="0">
              <a:solidFill>
                <a:schemeClr val="accent1"/>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20181" y="3255091"/>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07729" y="2951736"/>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06</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8" name="Rectangle 7"/>
          <p:cNvSpPr/>
          <p:nvPr/>
        </p:nvSpPr>
        <p:spPr>
          <a:xfrm>
            <a:off x="854292" y="945222"/>
            <a:ext cx="10733364" cy="5360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9" name="ZoneTexte 8">
            <a:extLst>
              <a:ext uri="{FF2B5EF4-FFF2-40B4-BE49-F238E27FC236}">
                <a16:creationId xmlns:a16="http://schemas.microsoft.com/office/drawing/2014/main" id="{8C3270FC-A0F2-4FC6-AB9A-76DEB9E039FF}"/>
              </a:ext>
            </a:extLst>
          </p:cNvPr>
          <p:cNvSpPr txBox="1"/>
          <p:nvPr/>
        </p:nvSpPr>
        <p:spPr>
          <a:xfrm>
            <a:off x="910121" y="1332537"/>
            <a:ext cx="3384000" cy="504000"/>
          </a:xfrm>
          <a:prstGeom prst="rect">
            <a:avLst/>
          </a:prstGeom>
          <a:solidFill>
            <a:schemeClr val="accent2">
              <a:lumMod val="20000"/>
              <a:lumOff val="80000"/>
            </a:schemeClr>
          </a:solidFill>
          <a:ln>
            <a:solidFill>
              <a:schemeClr val="bg1">
                <a:lumMod val="65000"/>
              </a:schemeClr>
            </a:solidFill>
          </a:ln>
          <a:effectLst/>
        </p:spPr>
        <p:txBody>
          <a:bodyPr wrap="square" rtlCol="0" anchor="ctr" anchorCtr="0">
            <a:noAutofit/>
          </a:bodyPr>
          <a:lstStyle/>
          <a:p>
            <a:pPr algn="ctr"/>
            <a:r>
              <a:rPr lang="fr-FR" sz="1000" b="1" dirty="0" smtClean="0"/>
              <a:t>1. </a:t>
            </a:r>
            <a:r>
              <a:rPr lang="fr-FR" sz="1000" dirty="0" smtClean="0"/>
              <a:t>Je m’assure que le client répond </a:t>
            </a:r>
            <a:r>
              <a:rPr lang="fr-FR" sz="1000" b="1" dirty="0" smtClean="0"/>
              <a:t>aux exigences réglementaires pour la VAD de parts sociales</a:t>
            </a:r>
            <a:endParaRPr lang="fr-FR" sz="1000" b="1" dirty="0"/>
          </a:p>
        </p:txBody>
      </p:sp>
      <p:sp>
        <p:nvSpPr>
          <p:cNvPr id="10" name="ZoneTexte 9">
            <a:extLst>
              <a:ext uri="{FF2B5EF4-FFF2-40B4-BE49-F238E27FC236}">
                <a16:creationId xmlns:a16="http://schemas.microsoft.com/office/drawing/2014/main" id="{B7887667-8FA8-4A70-BAC6-9AA82F0F1762}"/>
              </a:ext>
            </a:extLst>
          </p:cNvPr>
          <p:cNvSpPr txBox="1"/>
          <p:nvPr/>
        </p:nvSpPr>
        <p:spPr>
          <a:xfrm>
            <a:off x="910121" y="2034734"/>
            <a:ext cx="3384000"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smtClean="0"/>
              <a:t>2. </a:t>
            </a:r>
            <a:r>
              <a:rPr lang="fr-FR" sz="1000" dirty="0"/>
              <a:t>Je vérifie si le </a:t>
            </a:r>
            <a:r>
              <a:rPr lang="fr-FR" sz="1000" b="1" dirty="0"/>
              <a:t>client est éligible à la SED </a:t>
            </a:r>
            <a:endParaRPr lang="fr-FR" sz="1000" dirty="0"/>
          </a:p>
        </p:txBody>
      </p:sp>
      <p:sp>
        <p:nvSpPr>
          <p:cNvPr id="11" name="ZoneTexte 10">
            <a:extLst>
              <a:ext uri="{FF2B5EF4-FFF2-40B4-BE49-F238E27FC236}">
                <a16:creationId xmlns:a16="http://schemas.microsoft.com/office/drawing/2014/main" id="{FF92F1BA-64CC-49A8-8C72-45B4AE028D2F}"/>
              </a:ext>
            </a:extLst>
          </p:cNvPr>
          <p:cNvSpPr txBox="1"/>
          <p:nvPr/>
        </p:nvSpPr>
        <p:spPr>
          <a:xfrm>
            <a:off x="910121" y="2767981"/>
            <a:ext cx="3384000"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3</a:t>
            </a:r>
            <a:r>
              <a:rPr lang="fr-FR" sz="1000" b="1" dirty="0" smtClean="0"/>
              <a:t>. </a:t>
            </a:r>
            <a:r>
              <a:rPr lang="fr-FR" sz="1000" dirty="0" smtClean="0"/>
              <a:t>Je saisis le contrat sur </a:t>
            </a:r>
            <a:r>
              <a:rPr lang="fr-FR" sz="1000" b="1" dirty="0" smtClean="0"/>
              <a:t>le poste bancaire </a:t>
            </a:r>
            <a:endParaRPr lang="fr-FR" sz="1000" dirty="0"/>
          </a:p>
        </p:txBody>
      </p:sp>
      <p:sp>
        <p:nvSpPr>
          <p:cNvPr id="13" name="ZoneTexte 12">
            <a:extLst>
              <a:ext uri="{FF2B5EF4-FFF2-40B4-BE49-F238E27FC236}">
                <a16:creationId xmlns:a16="http://schemas.microsoft.com/office/drawing/2014/main" id="{B0198561-E0E1-4200-88DF-2E1F05461367}"/>
              </a:ext>
            </a:extLst>
          </p:cNvPr>
          <p:cNvSpPr txBox="1"/>
          <p:nvPr/>
        </p:nvSpPr>
        <p:spPr>
          <a:xfrm>
            <a:off x="910121" y="3486565"/>
            <a:ext cx="3384000"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smtClean="0"/>
              <a:t>4. </a:t>
            </a:r>
            <a:r>
              <a:rPr lang="fr-FR" sz="1000" dirty="0"/>
              <a:t>Je </a:t>
            </a:r>
            <a:r>
              <a:rPr lang="fr-FR" sz="1000" dirty="0" smtClean="0"/>
              <a:t>termine la saisie en choisissant </a:t>
            </a:r>
            <a:r>
              <a:rPr lang="fr-FR" sz="1000" b="1" dirty="0" smtClean="0"/>
              <a:t>le mode de contractualisation (SED ou Papier)</a:t>
            </a:r>
            <a:endParaRPr lang="fr-FR" sz="1000" dirty="0"/>
          </a:p>
        </p:txBody>
      </p:sp>
      <p:sp>
        <p:nvSpPr>
          <p:cNvPr id="14" name="ZoneTexte 13">
            <a:extLst>
              <a:ext uri="{FF2B5EF4-FFF2-40B4-BE49-F238E27FC236}">
                <a16:creationId xmlns:a16="http://schemas.microsoft.com/office/drawing/2014/main" id="{C04FAC71-C8B5-4BCA-B3BA-EEE04D7197D1}"/>
              </a:ext>
            </a:extLst>
          </p:cNvPr>
          <p:cNvSpPr txBox="1"/>
          <p:nvPr/>
        </p:nvSpPr>
        <p:spPr>
          <a:xfrm>
            <a:off x="4522871" y="3486565"/>
            <a:ext cx="3384000" cy="504000"/>
          </a:xfrm>
          <a:prstGeom prst="rect">
            <a:avLst/>
          </a:prstGeom>
          <a:solidFill>
            <a:srgbClr val="9FE6FF"/>
          </a:solidFill>
          <a:ln>
            <a:solidFill>
              <a:schemeClr val="bg1">
                <a:lumMod val="65000"/>
              </a:schemeClr>
            </a:solidFill>
          </a:ln>
        </p:spPr>
        <p:txBody>
          <a:bodyPr wrap="square" rtlCol="0" anchor="ctr" anchorCtr="0">
            <a:noAutofit/>
          </a:bodyPr>
          <a:lstStyle/>
          <a:p>
            <a:pPr algn="ctr"/>
            <a:r>
              <a:rPr lang="fr-FR" sz="1000" b="1" dirty="0" smtClean="0"/>
              <a:t>5. Le </a:t>
            </a:r>
            <a:r>
              <a:rPr lang="fr-FR" sz="1000" b="1" dirty="0"/>
              <a:t>client </a:t>
            </a:r>
            <a:r>
              <a:rPr lang="fr-FR" sz="1000" b="1" dirty="0" smtClean="0"/>
              <a:t>réceptionne puis signe </a:t>
            </a:r>
            <a:r>
              <a:rPr lang="fr-FR" sz="1000" b="1" dirty="0"/>
              <a:t>les documents contractuels e</a:t>
            </a:r>
            <a:r>
              <a:rPr lang="fr-FR" sz="1000" dirty="0" smtClean="0"/>
              <a:t>t les renvoie </a:t>
            </a:r>
            <a:r>
              <a:rPr lang="fr-FR" sz="1000" i="1" dirty="0" smtClean="0"/>
              <a:t>(si contractualisation papier)</a:t>
            </a:r>
            <a:endParaRPr lang="fr-FR" sz="1000" b="1" i="1" dirty="0"/>
          </a:p>
        </p:txBody>
      </p:sp>
      <p:sp>
        <p:nvSpPr>
          <p:cNvPr id="15" name="Rectangle 14">
            <a:extLst>
              <a:ext uri="{FF2B5EF4-FFF2-40B4-BE49-F238E27FC236}">
                <a16:creationId xmlns:a16="http://schemas.microsoft.com/office/drawing/2014/main" id="{B02196BE-4971-490F-A981-983DC02F3CF3}"/>
              </a:ext>
            </a:extLst>
          </p:cNvPr>
          <p:cNvSpPr/>
          <p:nvPr/>
        </p:nvSpPr>
        <p:spPr>
          <a:xfrm>
            <a:off x="5333987" y="1000370"/>
            <a:ext cx="1761771" cy="171890"/>
          </a:xfrm>
          <a:prstGeom prst="rect">
            <a:avLst/>
          </a:prstGeom>
          <a:noFill/>
          <a:ln>
            <a:noFill/>
          </a:ln>
        </p:spPr>
        <p:txBody>
          <a:bodyPr wrap="square" rtlCol="0" anchor="ctr" anchorCtr="0">
            <a:noAutofit/>
          </a:bodyPr>
          <a:lstStyle/>
          <a:p>
            <a:pPr algn="ctr"/>
            <a:r>
              <a:rPr lang="fr-FR" sz="1000" b="1" dirty="0" smtClean="0">
                <a:solidFill>
                  <a:srgbClr val="0070C0"/>
                </a:solidFill>
              </a:rPr>
              <a:t>Actions du Client</a:t>
            </a:r>
            <a:endParaRPr lang="fr-FR" sz="1000" b="1" dirty="0">
              <a:solidFill>
                <a:srgbClr val="0070C0"/>
              </a:solidFill>
            </a:endParaRPr>
          </a:p>
        </p:txBody>
      </p:sp>
      <p:sp>
        <p:nvSpPr>
          <p:cNvPr id="16" name="Rectangle 15">
            <a:extLst>
              <a:ext uri="{FF2B5EF4-FFF2-40B4-BE49-F238E27FC236}">
                <a16:creationId xmlns:a16="http://schemas.microsoft.com/office/drawing/2014/main" id="{296DB2BD-4A32-42AD-A6C6-2CBEB33FC6E5}"/>
              </a:ext>
            </a:extLst>
          </p:cNvPr>
          <p:cNvSpPr/>
          <p:nvPr/>
        </p:nvSpPr>
        <p:spPr>
          <a:xfrm>
            <a:off x="1576761" y="1010971"/>
            <a:ext cx="2050719" cy="161289"/>
          </a:xfrm>
          <a:prstGeom prst="rect">
            <a:avLst/>
          </a:prstGeom>
          <a:noFill/>
          <a:ln>
            <a:noFill/>
          </a:ln>
        </p:spPr>
        <p:txBody>
          <a:bodyPr wrap="square" rtlCol="0" anchor="ctr" anchorCtr="0">
            <a:noAutofit/>
          </a:bodyPr>
          <a:lstStyle/>
          <a:p>
            <a:pPr algn="ctr"/>
            <a:r>
              <a:rPr lang="fr-FR" sz="1000" b="1" dirty="0" smtClean="0">
                <a:solidFill>
                  <a:srgbClr val="C00000"/>
                </a:solidFill>
              </a:rPr>
              <a:t>Actions du Conseiller</a:t>
            </a:r>
            <a:endParaRPr lang="fr-FR" sz="1000" b="1" dirty="0">
              <a:solidFill>
                <a:srgbClr val="C00000"/>
              </a:solidFill>
            </a:endParaRPr>
          </a:p>
        </p:txBody>
      </p:sp>
      <p:cxnSp>
        <p:nvCxnSpPr>
          <p:cNvPr id="17" name="Connecteur droit avec flèche 16"/>
          <p:cNvCxnSpPr>
            <a:stCxn id="9" idx="2"/>
            <a:endCxn id="10" idx="0"/>
          </p:cNvCxnSpPr>
          <p:nvPr/>
        </p:nvCxnSpPr>
        <p:spPr>
          <a:xfrm>
            <a:off x="2602121" y="1836537"/>
            <a:ext cx="0" cy="198197"/>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endCxn id="11" idx="0"/>
          </p:cNvCxnSpPr>
          <p:nvPr/>
        </p:nvCxnSpPr>
        <p:spPr>
          <a:xfrm>
            <a:off x="2602121" y="2569785"/>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a:stCxn id="13" idx="3"/>
          </p:cNvCxnSpPr>
          <p:nvPr/>
        </p:nvCxnSpPr>
        <p:spPr>
          <a:xfrm>
            <a:off x="4294121" y="3738565"/>
            <a:ext cx="212984" cy="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910120" y="1213204"/>
            <a:ext cx="3384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4522872" y="1213204"/>
            <a:ext cx="3384000"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02196BE-4971-490F-A981-983DC02F3CF3}"/>
              </a:ext>
            </a:extLst>
          </p:cNvPr>
          <p:cNvSpPr/>
          <p:nvPr/>
        </p:nvSpPr>
        <p:spPr>
          <a:xfrm>
            <a:off x="8822469" y="1000370"/>
            <a:ext cx="1989914" cy="171890"/>
          </a:xfrm>
          <a:prstGeom prst="rect">
            <a:avLst/>
          </a:prstGeom>
          <a:noFill/>
          <a:ln>
            <a:noFill/>
          </a:ln>
        </p:spPr>
        <p:txBody>
          <a:bodyPr wrap="square" rtlCol="0" anchor="ctr" anchorCtr="0">
            <a:noAutofit/>
          </a:bodyPr>
          <a:lstStyle/>
          <a:p>
            <a:pPr algn="ctr"/>
            <a:r>
              <a:rPr lang="fr-FR" sz="1000" b="1" dirty="0" smtClean="0">
                <a:solidFill>
                  <a:schemeClr val="accent6">
                    <a:lumMod val="75000"/>
                  </a:schemeClr>
                </a:solidFill>
              </a:rPr>
              <a:t>Actions du Middle Office VAD</a:t>
            </a:r>
            <a:endParaRPr lang="fr-FR" sz="1000" b="1" dirty="0">
              <a:solidFill>
                <a:schemeClr val="accent6">
                  <a:lumMod val="75000"/>
                </a:schemeClr>
              </a:solidFill>
            </a:endParaRPr>
          </a:p>
        </p:txBody>
      </p:sp>
      <p:cxnSp>
        <p:nvCxnSpPr>
          <p:cNvPr id="25" name="Connecteur droit 24"/>
          <p:cNvCxnSpPr/>
          <p:nvPr/>
        </p:nvCxnSpPr>
        <p:spPr>
          <a:xfrm>
            <a:off x="8125426" y="1213204"/>
            <a:ext cx="33840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F917192-1263-4122-995D-9B0414543A94}"/>
              </a:ext>
            </a:extLst>
          </p:cNvPr>
          <p:cNvSpPr txBox="1"/>
          <p:nvPr/>
        </p:nvSpPr>
        <p:spPr>
          <a:xfrm>
            <a:off x="8125425" y="3486565"/>
            <a:ext cx="3384000" cy="504000"/>
          </a:xfrm>
          <a:prstGeom prst="rect">
            <a:avLst/>
          </a:prstGeom>
          <a:solidFill>
            <a:schemeClr val="accent6">
              <a:lumMod val="40000"/>
              <a:lumOff val="60000"/>
            </a:schemeClr>
          </a:solidFill>
          <a:ln>
            <a:solidFill>
              <a:schemeClr val="bg1">
                <a:lumMod val="65000"/>
              </a:schemeClr>
            </a:solidFill>
          </a:ln>
        </p:spPr>
        <p:txBody>
          <a:bodyPr wrap="square" rtlCol="0" anchor="ctr" anchorCtr="0">
            <a:noAutofit/>
          </a:bodyPr>
          <a:lstStyle/>
          <a:p>
            <a:pPr algn="ctr"/>
            <a:r>
              <a:rPr lang="fr-FR" sz="1000" b="1" dirty="0" smtClean="0"/>
              <a:t>6</a:t>
            </a:r>
            <a:r>
              <a:rPr lang="fr-FR" sz="1000" dirty="0" smtClean="0"/>
              <a:t>. Après </a:t>
            </a:r>
            <a:r>
              <a:rPr lang="fr-FR" sz="1000" dirty="0"/>
              <a:t>le délai de 14 jours la mise en gestion des PSO est automatique</a:t>
            </a:r>
            <a:endParaRPr lang="fr-FR" sz="1000" i="1" dirty="0"/>
          </a:p>
        </p:txBody>
      </p:sp>
      <p:cxnSp>
        <p:nvCxnSpPr>
          <p:cNvPr id="31" name="Connecteur droit avec flèche 30"/>
          <p:cNvCxnSpPr/>
          <p:nvPr/>
        </p:nvCxnSpPr>
        <p:spPr>
          <a:xfrm>
            <a:off x="2602121" y="3287671"/>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5F917192-1263-4122-995D-9B0414543A94}"/>
              </a:ext>
            </a:extLst>
          </p:cNvPr>
          <p:cNvSpPr txBox="1"/>
          <p:nvPr/>
        </p:nvSpPr>
        <p:spPr>
          <a:xfrm>
            <a:off x="8127697" y="4198525"/>
            <a:ext cx="3384000" cy="504000"/>
          </a:xfrm>
          <a:prstGeom prst="rect">
            <a:avLst/>
          </a:prstGeom>
          <a:solidFill>
            <a:schemeClr val="accent6">
              <a:lumMod val="40000"/>
              <a:lumOff val="60000"/>
            </a:schemeClr>
          </a:solidFill>
          <a:ln>
            <a:solidFill>
              <a:schemeClr val="bg1">
                <a:lumMod val="65000"/>
              </a:schemeClr>
            </a:solidFill>
          </a:ln>
        </p:spPr>
        <p:txBody>
          <a:bodyPr wrap="square" rtlCol="0" anchor="ctr" anchorCtr="0">
            <a:noAutofit/>
          </a:bodyPr>
          <a:lstStyle/>
          <a:p>
            <a:pPr algn="ctr"/>
            <a:r>
              <a:rPr lang="fr-FR" sz="1000" dirty="0" smtClean="0"/>
              <a:t>7. Si le client est détenteur du service e-document, il est informé par mail que le </a:t>
            </a:r>
            <a:r>
              <a:rPr lang="fr-FR" sz="1000" dirty="0"/>
              <a:t>bulletin définitif est </a:t>
            </a:r>
            <a:r>
              <a:rPr lang="fr-FR" sz="1000" dirty="0" smtClean="0"/>
              <a:t>disponible dans e-document</a:t>
            </a:r>
            <a:endParaRPr lang="fr-FR" sz="1000" dirty="0"/>
          </a:p>
        </p:txBody>
      </p:sp>
      <p:sp>
        <p:nvSpPr>
          <p:cNvPr id="34" name="ZoneTexte 33">
            <a:extLst>
              <a:ext uri="{FF2B5EF4-FFF2-40B4-BE49-F238E27FC236}">
                <a16:creationId xmlns:a16="http://schemas.microsoft.com/office/drawing/2014/main" id="{5F917192-1263-4122-995D-9B0414543A94}"/>
              </a:ext>
            </a:extLst>
          </p:cNvPr>
          <p:cNvSpPr txBox="1"/>
          <p:nvPr/>
        </p:nvSpPr>
        <p:spPr>
          <a:xfrm>
            <a:off x="8129969" y="4926031"/>
            <a:ext cx="3384000" cy="504000"/>
          </a:xfrm>
          <a:prstGeom prst="rect">
            <a:avLst/>
          </a:prstGeom>
          <a:solidFill>
            <a:schemeClr val="accent6">
              <a:lumMod val="40000"/>
              <a:lumOff val="60000"/>
            </a:schemeClr>
          </a:solidFill>
          <a:ln>
            <a:solidFill>
              <a:schemeClr val="bg1">
                <a:lumMod val="65000"/>
              </a:schemeClr>
            </a:solidFill>
          </a:ln>
        </p:spPr>
        <p:txBody>
          <a:bodyPr wrap="square" rtlCol="0" anchor="ctr" anchorCtr="0">
            <a:noAutofit/>
          </a:bodyPr>
          <a:lstStyle/>
          <a:p>
            <a:pPr algn="ctr"/>
            <a:r>
              <a:rPr lang="fr-FR" sz="1000" b="1" dirty="0" smtClean="0"/>
              <a:t>8</a:t>
            </a:r>
            <a:r>
              <a:rPr lang="fr-FR" sz="1000" dirty="0" smtClean="0"/>
              <a:t>. </a:t>
            </a:r>
            <a:r>
              <a:rPr lang="fr-FR" sz="1000" dirty="0"/>
              <a:t>Si le client est </a:t>
            </a:r>
            <a:r>
              <a:rPr lang="fr-FR" sz="1000" b="1" dirty="0"/>
              <a:t>non </a:t>
            </a:r>
            <a:r>
              <a:rPr lang="fr-FR" sz="1000" b="1" dirty="0" smtClean="0"/>
              <a:t>détenteur </a:t>
            </a:r>
            <a:r>
              <a:rPr lang="fr-FR" sz="1000" b="1" dirty="0"/>
              <a:t>du service e-document  le message lui précise que le bulletin est </a:t>
            </a:r>
            <a:r>
              <a:rPr lang="fr-FR" sz="1000" b="1" dirty="0" smtClean="0"/>
              <a:t>disponible sur </a:t>
            </a:r>
            <a:r>
              <a:rPr lang="fr-FR" sz="1000" b="1" dirty="0"/>
              <a:t>demande auprès de </a:t>
            </a:r>
            <a:r>
              <a:rPr lang="fr-FR" sz="1000" b="1" dirty="0" smtClean="0"/>
              <a:t>son </a:t>
            </a:r>
            <a:r>
              <a:rPr lang="fr-FR" sz="1000" b="1" dirty="0"/>
              <a:t>conseiller.</a:t>
            </a:r>
          </a:p>
        </p:txBody>
      </p:sp>
      <p:cxnSp>
        <p:nvCxnSpPr>
          <p:cNvPr id="38" name="Connecteur droit avec flèche 37"/>
          <p:cNvCxnSpPr/>
          <p:nvPr/>
        </p:nvCxnSpPr>
        <p:spPr>
          <a:xfrm>
            <a:off x="9817425" y="3999634"/>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a:off x="9819697" y="4711595"/>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7930697" y="3749071"/>
            <a:ext cx="212984" cy="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2596861" y="2556497"/>
            <a:ext cx="0" cy="198197"/>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4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07</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040862"/>
          </a:xfrm>
          <a:prstGeom prst="rect">
            <a:avLst/>
          </a:prstGeom>
          <a:noFill/>
        </p:spPr>
        <p:txBody>
          <a:bodyPr wrap="square" lIns="0" tIns="0" rIns="0" bIns="0" rtlCol="0" anchor="t">
            <a:spAutoFit/>
          </a:bodyPr>
          <a:lstStyle/>
          <a:p>
            <a:pPr>
              <a:lnSpc>
                <a:spcPct val="110000"/>
              </a:lnSpc>
            </a:pPr>
            <a:r>
              <a:rPr lang="fr-FR" sz="3200" dirty="0" smtClean="0">
                <a:solidFill>
                  <a:srgbClr val="F44336"/>
                </a:solidFill>
                <a:latin typeface="Segoe UI Semibold" panose="020B0702040204020203" pitchFamily="34" charset="0"/>
                <a:cs typeface="Segoe UI Semibold" panose="020B0702040204020203" pitchFamily="34" charset="0"/>
              </a:rPr>
              <a:t>Les prérequis </a:t>
            </a:r>
          </a:p>
          <a:p>
            <a:pPr>
              <a:lnSpc>
                <a:spcPct val="110000"/>
              </a:lnSpc>
            </a:pPr>
            <a:r>
              <a:rPr lang="fr-FR" sz="3200" dirty="0" smtClean="0">
                <a:latin typeface="Segoe UI Semibold" panose="020B0702040204020203" pitchFamily="34" charset="0"/>
                <a:cs typeface="Segoe UI Semibold" panose="020B0702040204020203" pitchFamily="34" charset="0"/>
              </a:rPr>
              <a:t>pour vendre à distance. </a:t>
            </a:r>
            <a:endParaRPr lang="fr-FR" sz="32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528575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895868" y="706763"/>
            <a:ext cx="5441130" cy="60944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2" name="Rectangle 31"/>
          <p:cNvSpPr/>
          <p:nvPr/>
        </p:nvSpPr>
        <p:spPr>
          <a:xfrm>
            <a:off x="6469728" y="712313"/>
            <a:ext cx="5441130" cy="60889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5807365"/>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04093" y="38102"/>
            <a:ext cx="470076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prérequis </a:t>
            </a:r>
            <a:r>
              <a:rPr lang="fr-FR" sz="2000" dirty="0" smtClean="0">
                <a:solidFill>
                  <a:schemeClr val="accent1"/>
                </a:solidFill>
                <a:latin typeface="Segoe UI Semibold" panose="020B0702040204020203" pitchFamily="34" charset="0"/>
                <a:cs typeface="Segoe UI Semibold" panose="020B0702040204020203" pitchFamily="34" charset="0"/>
              </a:rPr>
              <a:t>pour </a:t>
            </a:r>
            <a:r>
              <a:rPr lang="fr-FR" sz="2000" dirty="0">
                <a:solidFill>
                  <a:schemeClr val="accent1"/>
                </a:solidFill>
                <a:latin typeface="Segoe UI Semibold" panose="020B0702040204020203" pitchFamily="34" charset="0"/>
                <a:cs typeface="Segoe UI Semibold" panose="020B0702040204020203" pitchFamily="34" charset="0"/>
              </a:rPr>
              <a:t>vendre à </a:t>
            </a:r>
            <a:r>
              <a:rPr lang="fr-FR" sz="2000" dirty="0" smtClean="0">
                <a:solidFill>
                  <a:schemeClr val="accent1"/>
                </a:solidFill>
                <a:latin typeface="Segoe UI Semibold" panose="020B0702040204020203" pitchFamily="34" charset="0"/>
                <a:cs typeface="Segoe UI Semibold" panose="020B0702040204020203" pitchFamily="34" charset="0"/>
              </a:rPr>
              <a:t>distance </a:t>
            </a:r>
          </a:p>
          <a:p>
            <a:r>
              <a:rPr lang="fr-FR" sz="2000" dirty="0" smtClean="0">
                <a:solidFill>
                  <a:schemeClr val="accent1"/>
                </a:solidFill>
                <a:latin typeface="Segoe UI Semibold" panose="020B0702040204020203" pitchFamily="34" charset="0"/>
                <a:cs typeface="Segoe UI Semibold" panose="020B0702040204020203" pitchFamily="34" charset="0"/>
              </a:rPr>
              <a:t>Des parts sociales (1/3). </a:t>
            </a:r>
            <a:endParaRPr lang="fr-FR" sz="2000" dirty="0">
              <a:solidFill>
                <a:schemeClr val="accent1"/>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444824"/>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41469"/>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08</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6" name="TextBox 43">
            <a:extLst>
              <a:ext uri="{FF2B5EF4-FFF2-40B4-BE49-F238E27FC236}">
                <a16:creationId xmlns:a16="http://schemas.microsoft.com/office/drawing/2014/main" id="{CFA9367C-BCC7-4CA8-B564-C5BA6EFDFCF6}"/>
              </a:ext>
            </a:extLst>
          </p:cNvPr>
          <p:cNvSpPr txBox="1"/>
          <p:nvPr/>
        </p:nvSpPr>
        <p:spPr>
          <a:xfrm>
            <a:off x="2261988" y="953485"/>
            <a:ext cx="3834012"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smtClean="0"/>
              <a:t>Les indispensables avant de proposer </a:t>
            </a:r>
            <a:r>
              <a:rPr lang="fr-FR" sz="1600" b="1" dirty="0"/>
              <a:t>d</a:t>
            </a:r>
            <a:r>
              <a:rPr lang="fr-FR" sz="1600" b="1" dirty="0" smtClean="0"/>
              <a:t>es </a:t>
            </a:r>
            <a:r>
              <a:rPr lang="fr-FR" sz="1600" b="1" dirty="0"/>
              <a:t>parts sociales </a:t>
            </a:r>
            <a:r>
              <a:rPr lang="fr-FR" sz="1600" b="1" dirty="0" smtClean="0"/>
              <a:t>à distance :</a:t>
            </a:r>
            <a:endParaRPr lang="fr-FR" sz="1600" b="1" dirty="0"/>
          </a:p>
        </p:txBody>
      </p:sp>
      <p:sp>
        <p:nvSpPr>
          <p:cNvPr id="27" name="TextBox 43">
            <a:extLst>
              <a:ext uri="{FF2B5EF4-FFF2-40B4-BE49-F238E27FC236}">
                <a16:creationId xmlns:a16="http://schemas.microsoft.com/office/drawing/2014/main" id="{CFA9367C-BCC7-4CA8-B564-C5BA6EFDFCF6}"/>
              </a:ext>
            </a:extLst>
          </p:cNvPr>
          <p:cNvSpPr txBox="1"/>
          <p:nvPr/>
        </p:nvSpPr>
        <p:spPr>
          <a:xfrm>
            <a:off x="7921489" y="3405007"/>
            <a:ext cx="2328863"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Conditions d’éligibilité à la </a:t>
            </a:r>
            <a:r>
              <a:rPr lang="fr-FR" sz="1600" b="1" dirty="0" smtClean="0"/>
              <a:t>SED :</a:t>
            </a:r>
            <a:endParaRPr lang="fr-FR" sz="1600" b="1" dirty="0"/>
          </a:p>
        </p:txBody>
      </p:sp>
      <p:pic>
        <p:nvPicPr>
          <p:cNvPr id="20" name="Image 19"/>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1028598" y="697800"/>
            <a:ext cx="1095170" cy="966326"/>
          </a:xfrm>
          <a:prstGeom prst="rect">
            <a:avLst/>
          </a:prstGeom>
        </p:spPr>
      </p:pic>
      <p:pic>
        <p:nvPicPr>
          <p:cNvPr id="24" name="Image 23"/>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6652650" y="3078137"/>
            <a:ext cx="1161480" cy="966326"/>
          </a:xfrm>
          <a:prstGeom prst="rect">
            <a:avLst/>
          </a:prstGeom>
        </p:spPr>
      </p:pic>
      <p:sp>
        <p:nvSpPr>
          <p:cNvPr id="21" name="TextBox 43">
            <a:extLst>
              <a:ext uri="{FF2B5EF4-FFF2-40B4-BE49-F238E27FC236}">
                <a16:creationId xmlns:a16="http://schemas.microsoft.com/office/drawing/2014/main" id="{CFA9367C-BCC7-4CA8-B564-C5BA6EFDFCF6}"/>
              </a:ext>
            </a:extLst>
          </p:cNvPr>
          <p:cNvSpPr txBox="1"/>
          <p:nvPr/>
        </p:nvSpPr>
        <p:spPr>
          <a:xfrm>
            <a:off x="6666271" y="4165024"/>
            <a:ext cx="4832740" cy="112338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gn="just">
              <a:lnSpc>
                <a:spcPct val="150000"/>
              </a:lnSpc>
              <a:buFont typeface="Arial" panose="020B0604020202020204" pitchFamily="34" charset="0"/>
              <a:buChar char="•"/>
            </a:pPr>
            <a:r>
              <a:rPr lang="fr-FR" sz="1400" dirty="0" smtClean="0"/>
              <a:t>Un </a:t>
            </a:r>
            <a:r>
              <a:rPr lang="fr-FR" sz="1400" dirty="0"/>
              <a:t>numéro de mobile à jour enregistré dans le </a:t>
            </a:r>
            <a:r>
              <a:rPr lang="fr-FR" sz="1400" dirty="0" smtClean="0"/>
              <a:t>SI.</a:t>
            </a:r>
            <a:endParaRPr lang="fr-FR" sz="1400" dirty="0"/>
          </a:p>
          <a:p>
            <a:pPr marL="285750" indent="-285750" algn="just">
              <a:lnSpc>
                <a:spcPct val="150000"/>
              </a:lnSpc>
              <a:buFont typeface="Arial" panose="020B0604020202020204" pitchFamily="34" charset="0"/>
              <a:buChar char="•"/>
            </a:pPr>
            <a:r>
              <a:rPr lang="fr-FR" sz="1400" dirty="0"/>
              <a:t>Une adresse mail </a:t>
            </a:r>
            <a:r>
              <a:rPr lang="fr-FR" sz="1400" dirty="0" smtClean="0"/>
              <a:t>valide.</a:t>
            </a:r>
            <a:endParaRPr lang="fr-FR" sz="1400" dirty="0"/>
          </a:p>
          <a:p>
            <a:pPr marL="285750" indent="-285750" algn="just">
              <a:lnSpc>
                <a:spcPct val="100000"/>
              </a:lnSpc>
              <a:buFont typeface="Arial" panose="020B0604020202020204" pitchFamily="34" charset="0"/>
              <a:buChar char="•"/>
            </a:pPr>
            <a:r>
              <a:rPr lang="fr-FR" sz="1400" dirty="0"/>
              <a:t>Une MSI active (le client doit disposer d’un accès à sa Banque à Distance).</a:t>
            </a:r>
          </a:p>
          <a:p>
            <a:pPr marL="285750" indent="-285750" algn="just">
              <a:lnSpc>
                <a:spcPct val="150000"/>
              </a:lnSpc>
              <a:buFont typeface="Arial" panose="020B0604020202020204" pitchFamily="34" charset="0"/>
              <a:buChar char="•"/>
            </a:pPr>
            <a:endParaRPr lang="fr-FR" sz="200"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952414" y="1445928"/>
            <a:ext cx="5375758" cy="470898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171450" indent="-171450" algn="just">
              <a:lnSpc>
                <a:spcPct val="150000"/>
              </a:lnSpc>
              <a:buFont typeface="Arial" panose="020B0604020202020204" pitchFamily="34" charset="0"/>
              <a:buChar char="•"/>
            </a:pPr>
            <a:endParaRPr lang="fr-FR" sz="400" b="1" dirty="0"/>
          </a:p>
          <a:p>
            <a:pPr marL="285750" indent="-285750" algn="just">
              <a:lnSpc>
                <a:spcPct val="150000"/>
              </a:lnSpc>
              <a:buFont typeface="Arial" panose="020B0604020202020204" pitchFamily="34" charset="0"/>
              <a:buChar char="•"/>
            </a:pPr>
            <a:r>
              <a:rPr lang="fr-FR" sz="1400" dirty="0"/>
              <a:t>Client physique et majeur capable (âgé de 18 à 75 ans).</a:t>
            </a:r>
          </a:p>
          <a:p>
            <a:pPr marL="285750" indent="-285750" algn="just">
              <a:lnSpc>
                <a:spcPct val="150000"/>
              </a:lnSpc>
              <a:buFont typeface="Arial" panose="020B0604020202020204" pitchFamily="34" charset="0"/>
              <a:buChar char="•"/>
            </a:pPr>
            <a:r>
              <a:rPr lang="fr-FR" sz="1400" dirty="0" smtClean="0"/>
              <a:t>DRC </a:t>
            </a:r>
            <a:r>
              <a:rPr lang="fr-FR" sz="1400" dirty="0"/>
              <a:t>à jour (responsabilité agence</a:t>
            </a:r>
            <a:r>
              <a:rPr lang="fr-FR" sz="1400" dirty="0" smtClean="0"/>
              <a:t>).</a:t>
            </a:r>
          </a:p>
          <a:p>
            <a:pPr marL="285750" indent="-285750" algn="just">
              <a:lnSpc>
                <a:spcPct val="100000"/>
              </a:lnSpc>
              <a:buFont typeface="Arial" panose="020B0604020202020204" pitchFamily="34" charset="0"/>
              <a:buChar char="•"/>
            </a:pPr>
            <a:r>
              <a:rPr lang="fr-FR" sz="1400" dirty="0"/>
              <a:t>Le client doit détenir un compte Parts Sociales ou un compte PEA ainsi qu’un CDD pour le prélèvement. </a:t>
            </a:r>
            <a:endParaRPr lang="fr-FR" sz="1400" dirty="0" smtClean="0"/>
          </a:p>
          <a:p>
            <a:pPr marL="285750" indent="-285750" algn="just">
              <a:lnSpc>
                <a:spcPct val="100000"/>
              </a:lnSpc>
              <a:buFont typeface="Arial" panose="020B0604020202020204" pitchFamily="34" charset="0"/>
              <a:buChar char="•"/>
            </a:pPr>
            <a:r>
              <a:rPr lang="fr-FR" sz="1400" b="1" dirty="0" smtClean="0"/>
              <a:t>La mise en gestion intervient 14 jours après la signature du client (elle lui sera confirmée par mail)</a:t>
            </a:r>
            <a:endParaRPr lang="fr-FR" sz="1400" b="1" dirty="0"/>
          </a:p>
          <a:p>
            <a:pPr marL="285750" indent="-285750" algn="just">
              <a:lnSpc>
                <a:spcPct val="100000"/>
              </a:lnSpc>
              <a:buFont typeface="Arial" panose="020B0604020202020204" pitchFamily="34" charset="0"/>
              <a:buChar char="•"/>
            </a:pPr>
            <a:r>
              <a:rPr lang="fr-FR" sz="1400" dirty="0" smtClean="0"/>
              <a:t>Consentement client </a:t>
            </a:r>
            <a:r>
              <a:rPr lang="fr-FR" sz="1400" dirty="0"/>
              <a:t>à être contacté : </a:t>
            </a:r>
            <a:r>
              <a:rPr lang="fr-FR" sz="1400" dirty="0" smtClean="0"/>
              <a:t>avant </a:t>
            </a:r>
            <a:r>
              <a:rPr lang="fr-FR" sz="1400" dirty="0"/>
              <a:t>chaque appel sortant en dehors du ciblage dans le PDO, assurez-vous que le client n’ait pas refusé d’être contacté par téléphone : </a:t>
            </a:r>
            <a:r>
              <a:rPr lang="fr-FR" sz="1400" dirty="0" smtClean="0"/>
              <a:t>Connaissance </a:t>
            </a:r>
            <a:r>
              <a:rPr lang="fr-FR" sz="1400" dirty="0"/>
              <a:t>client </a:t>
            </a:r>
            <a:r>
              <a:rPr lang="fr-FR" sz="1400" dirty="0" smtClean="0"/>
              <a:t>/ Coordonnées.</a:t>
            </a:r>
          </a:p>
          <a:p>
            <a:pPr marL="171450" indent="-171450" algn="just">
              <a:lnSpc>
                <a:spcPct val="150000"/>
              </a:lnSpc>
              <a:buFont typeface="Arial" panose="020B0604020202020204" pitchFamily="34" charset="0"/>
              <a:buChar char="•"/>
            </a:pPr>
            <a:endParaRPr lang="fr-FR" sz="400" b="1" dirty="0"/>
          </a:p>
          <a:p>
            <a:pPr marL="261938" indent="-261938" algn="just">
              <a:lnSpc>
                <a:spcPct val="100000"/>
              </a:lnSpc>
              <a:buFont typeface="Arial" panose="020B0604020202020204" pitchFamily="34" charset="0"/>
              <a:buChar char="•"/>
            </a:pPr>
            <a:r>
              <a:rPr lang="fr-FR" sz="1400" b="1" dirty="0" smtClean="0">
                <a:solidFill>
                  <a:srgbClr val="FF0000"/>
                </a:solidFill>
              </a:rPr>
              <a:t>Préalablement </a:t>
            </a:r>
            <a:r>
              <a:rPr lang="fr-FR" sz="1400" b="1" dirty="0">
                <a:solidFill>
                  <a:srgbClr val="FF0000"/>
                </a:solidFill>
              </a:rPr>
              <a:t>à la souscription, il convient de vérifier que le client détiendra un seuil raisonnable de parts sociales (&lt;25%) par rapport à ses avoirs en CEGEE. Il s’agit du pourcentage que représente la détention de parts sociales par rapport à la « surface financière du client », laquelle inclut les avoirs dont le client est titulaire et Co titulaire dans l’établissement. Dans l’hypothèse où la souscription viendrait à faire dépasser ce seuil de 25%, la souscription ne pourra se faire et le client devra être orienté vers d’autres solutions de placements. </a:t>
            </a:r>
          </a:p>
        </p:txBody>
      </p:sp>
      <p:sp>
        <p:nvSpPr>
          <p:cNvPr id="2" name="Rectangle 1"/>
          <p:cNvSpPr/>
          <p:nvPr/>
        </p:nvSpPr>
        <p:spPr>
          <a:xfrm>
            <a:off x="6666271" y="5125825"/>
            <a:ext cx="4920109" cy="954107"/>
          </a:xfrm>
          <a:prstGeom prst="rect">
            <a:avLst/>
          </a:prstGeom>
        </p:spPr>
        <p:txBody>
          <a:bodyPr wrap="square">
            <a:spAutoFit/>
          </a:bodyPr>
          <a:lstStyle/>
          <a:p>
            <a:endParaRPr lang="fr-FR" sz="1400" dirty="0">
              <a:latin typeface="Calibri" panose="020F0502020204030204" pitchFamily="34" charset="0"/>
            </a:endParaRPr>
          </a:p>
          <a:p>
            <a:r>
              <a:rPr lang="fr-FR" sz="1400" b="1" dirty="0">
                <a:latin typeface="Calibri" panose="020F0502020204030204" pitchFamily="34" charset="0"/>
              </a:rPr>
              <a:t>Pour tous les produits d’épargne : 30 jours à partir de la création du contrat </a:t>
            </a:r>
            <a:r>
              <a:rPr lang="fr-FR" sz="1400" b="1" dirty="0" smtClean="0">
                <a:latin typeface="Calibri" panose="020F0502020204030204" pitchFamily="34" charset="0"/>
              </a:rPr>
              <a:t>. </a:t>
            </a:r>
            <a:r>
              <a:rPr lang="fr-FR" sz="1400" dirty="0" smtClean="0">
                <a:latin typeface="Calibri" panose="020F0502020204030204" pitchFamily="34" charset="0"/>
              </a:rPr>
              <a:t>Au-delà </a:t>
            </a:r>
            <a:r>
              <a:rPr lang="fr-FR" sz="1400" dirty="0">
                <a:latin typeface="Calibri" panose="020F0502020204030204" pitchFamily="34" charset="0"/>
              </a:rPr>
              <a:t>de ces </a:t>
            </a:r>
            <a:r>
              <a:rPr lang="fr-FR" sz="1400" dirty="0" smtClean="0">
                <a:latin typeface="Calibri" panose="020F0502020204030204" pitchFamily="34" charset="0"/>
              </a:rPr>
              <a:t>délais, votre client </a:t>
            </a:r>
            <a:r>
              <a:rPr lang="fr-FR" sz="1400" dirty="0">
                <a:latin typeface="Calibri" panose="020F0502020204030204" pitchFamily="34" charset="0"/>
              </a:rPr>
              <a:t>n’a plus accès à l’espace de signature </a:t>
            </a:r>
            <a:r>
              <a:rPr lang="fr-FR" sz="1400" dirty="0" smtClean="0">
                <a:latin typeface="Calibri" panose="020F0502020204030204" pitchFamily="34" charset="0"/>
              </a:rPr>
              <a:t>électronique. </a:t>
            </a:r>
            <a:endParaRPr lang="fr-FR" sz="1400" dirty="0"/>
          </a:p>
        </p:txBody>
      </p:sp>
      <p:sp>
        <p:nvSpPr>
          <p:cNvPr id="16" name="TextBox 43">
            <a:extLst>
              <a:ext uri="{FF2B5EF4-FFF2-40B4-BE49-F238E27FC236}">
                <a16:creationId xmlns:a16="http://schemas.microsoft.com/office/drawing/2014/main" id="{CFA9367C-BCC7-4CA8-B564-C5BA6EFDFCF6}"/>
              </a:ext>
            </a:extLst>
          </p:cNvPr>
          <p:cNvSpPr txBox="1"/>
          <p:nvPr/>
        </p:nvSpPr>
        <p:spPr>
          <a:xfrm>
            <a:off x="6652650" y="859146"/>
            <a:ext cx="4980552"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smtClean="0"/>
              <a:t>Les indispensables avant de proposer </a:t>
            </a:r>
            <a:r>
              <a:rPr lang="fr-FR" sz="1600" b="1" dirty="0"/>
              <a:t>d</a:t>
            </a:r>
            <a:r>
              <a:rPr lang="fr-FR" sz="1600" b="1" dirty="0" smtClean="0"/>
              <a:t>es </a:t>
            </a:r>
            <a:r>
              <a:rPr lang="fr-FR" sz="1600" b="1" dirty="0"/>
              <a:t>parts sociales </a:t>
            </a:r>
            <a:r>
              <a:rPr lang="fr-FR" sz="1600" b="1" dirty="0" smtClean="0"/>
              <a:t>à distance (suite) :</a:t>
            </a:r>
            <a:endParaRPr lang="fr-FR" sz="1600" b="1" dirty="0"/>
          </a:p>
        </p:txBody>
      </p:sp>
      <p:sp>
        <p:nvSpPr>
          <p:cNvPr id="23" name="TextBox 43">
            <a:extLst>
              <a:ext uri="{FF2B5EF4-FFF2-40B4-BE49-F238E27FC236}">
                <a16:creationId xmlns:a16="http://schemas.microsoft.com/office/drawing/2014/main" id="{CFA9367C-BCC7-4CA8-B564-C5BA6EFDFCF6}"/>
              </a:ext>
            </a:extLst>
          </p:cNvPr>
          <p:cNvSpPr txBox="1"/>
          <p:nvPr/>
        </p:nvSpPr>
        <p:spPr>
          <a:xfrm>
            <a:off x="6725455" y="1498743"/>
            <a:ext cx="4860925" cy="179113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just">
              <a:lnSpc>
                <a:spcPct val="100000"/>
              </a:lnSpc>
              <a:buFont typeface="Arial" panose="020B0604020202020204" pitchFamily="34" charset="0"/>
              <a:buChar char="•"/>
            </a:pPr>
            <a:r>
              <a:rPr lang="fr-FR" sz="1400" b="1" u="sng" dirty="0" smtClean="0"/>
              <a:t>Si ces conditions ne sont pas remplies, il convient de proposer un entretien en face à face au client avant création de la vente et utilisation la prestation </a:t>
            </a:r>
            <a:r>
              <a:rPr lang="fr-FR" sz="1400" b="1" u="sng" dirty="0" err="1" smtClean="0"/>
              <a:t>Myflow</a:t>
            </a:r>
            <a:r>
              <a:rPr lang="fr-FR" sz="1400" b="1" u="sng" dirty="0" smtClean="0"/>
              <a:t> le cas échéant. </a:t>
            </a:r>
            <a:r>
              <a:rPr lang="fr-FR" sz="1400" b="1" dirty="0" smtClean="0">
                <a:solidFill>
                  <a:srgbClr val="FF0000"/>
                </a:solidFill>
                <a:latin typeface="Segoe UI Semibold" panose="020B0702040204020203" pitchFamily="34" charset="0"/>
                <a:cs typeface="Segoe UI Semibold" panose="020B0702040204020203" pitchFamily="34" charset="0"/>
              </a:rPr>
              <a:t>Les </a:t>
            </a:r>
            <a:r>
              <a:rPr lang="fr-FR" sz="1400" b="1" dirty="0">
                <a:solidFill>
                  <a:srgbClr val="FF0000"/>
                </a:solidFill>
                <a:latin typeface="Segoe UI Semibold" panose="020B0702040204020203" pitchFamily="34" charset="0"/>
                <a:cs typeface="Segoe UI Semibold" panose="020B0702040204020203" pitchFamily="34" charset="0"/>
              </a:rPr>
              <a:t>souscriptions de plus de 2 500 parts (50 000€), ou entrainant un plafond de détention supérieure à 2 500 parts (50 000€), relèvent d’une décision du Directoire via MYFLOW.</a:t>
            </a:r>
          </a:p>
          <a:p>
            <a:pPr marL="171450" indent="-171450" algn="just">
              <a:lnSpc>
                <a:spcPct val="150000"/>
              </a:lnSpc>
              <a:buFont typeface="Arial" panose="020B0604020202020204" pitchFamily="34" charset="0"/>
              <a:buChar char="•"/>
            </a:pPr>
            <a:endParaRPr lang="fr-FR" sz="1400" b="1" u="sng" dirty="0"/>
          </a:p>
        </p:txBody>
      </p:sp>
    </p:spTree>
    <p:extLst>
      <p:ext uri="{BB962C8B-B14F-4D97-AF65-F5344CB8AC3E}">
        <p14:creationId xmlns:p14="http://schemas.microsoft.com/office/powerpoint/2010/main" val="106388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470076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prérequis </a:t>
            </a:r>
            <a:r>
              <a:rPr lang="fr-FR" sz="2000" dirty="0" smtClean="0">
                <a:solidFill>
                  <a:schemeClr val="accent1"/>
                </a:solidFill>
                <a:latin typeface="Segoe UI Semibold" panose="020B0702040204020203" pitchFamily="34" charset="0"/>
                <a:cs typeface="Segoe UI Semibold" panose="020B0702040204020203" pitchFamily="34" charset="0"/>
              </a:rPr>
              <a:t>pour </a:t>
            </a:r>
            <a:r>
              <a:rPr lang="fr-FR" sz="2000" dirty="0">
                <a:solidFill>
                  <a:schemeClr val="accent1"/>
                </a:solidFill>
                <a:latin typeface="Segoe UI Semibold" panose="020B0702040204020203" pitchFamily="34" charset="0"/>
                <a:cs typeface="Segoe UI Semibold" panose="020B0702040204020203" pitchFamily="34" charset="0"/>
              </a:rPr>
              <a:t>vendre à </a:t>
            </a:r>
            <a:r>
              <a:rPr lang="fr-FR" sz="2000" dirty="0" smtClean="0">
                <a:solidFill>
                  <a:schemeClr val="accent1"/>
                </a:solidFill>
                <a:latin typeface="Segoe UI Semibold" panose="020B0702040204020203" pitchFamily="34" charset="0"/>
                <a:cs typeface="Segoe UI Semibold" panose="020B0702040204020203" pitchFamily="34" charset="0"/>
              </a:rPr>
              <a:t>distance </a:t>
            </a:r>
          </a:p>
          <a:p>
            <a:r>
              <a:rPr lang="fr-FR" sz="2000" dirty="0" smtClean="0">
                <a:solidFill>
                  <a:schemeClr val="accent1"/>
                </a:solidFill>
                <a:latin typeface="Segoe UI Semibold" panose="020B0702040204020203" pitchFamily="34" charset="0"/>
                <a:cs typeface="Segoe UI Semibold" panose="020B0702040204020203" pitchFamily="34" charset="0"/>
              </a:rPr>
              <a:t>Des parts sociales (3/3). </a:t>
            </a:r>
            <a:endParaRPr lang="fr-FR" sz="2000" dirty="0">
              <a:solidFill>
                <a:schemeClr val="accent1"/>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86573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56237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09</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16" name="Rectangle 15"/>
          <p:cNvSpPr/>
          <p:nvPr/>
        </p:nvSpPr>
        <p:spPr>
          <a:xfrm>
            <a:off x="1235073" y="1097402"/>
            <a:ext cx="10091687" cy="56081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cxnSp>
        <p:nvCxnSpPr>
          <p:cNvPr id="17" name="Connecteur droit 16"/>
          <p:cNvCxnSpPr/>
          <p:nvPr/>
        </p:nvCxnSpPr>
        <p:spPr>
          <a:xfrm>
            <a:off x="1774825" y="1371600"/>
            <a:ext cx="0" cy="5029200"/>
          </a:xfrm>
          <a:prstGeom prst="line">
            <a:avLst/>
          </a:prstGeom>
          <a:noFill/>
          <a:ln w="19050" cap="flat" cmpd="sng" algn="ctr">
            <a:solidFill>
              <a:srgbClr val="C00000"/>
            </a:solidFill>
            <a:prstDash val="solid"/>
          </a:ln>
          <a:effectLst/>
        </p:spPr>
      </p:cxnSp>
      <p:grpSp>
        <p:nvGrpSpPr>
          <p:cNvPr id="23" name="Grouper 2"/>
          <p:cNvGrpSpPr/>
          <p:nvPr/>
        </p:nvGrpSpPr>
        <p:grpSpPr>
          <a:xfrm>
            <a:off x="1549276" y="3233985"/>
            <a:ext cx="451098" cy="488656"/>
            <a:chOff x="9674810" y="2339077"/>
            <a:chExt cx="397832" cy="397832"/>
          </a:xfrm>
        </p:grpSpPr>
        <p:sp>
          <p:nvSpPr>
            <p:cNvPr id="25" name="Ellipse 24"/>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28" name="Forme en L 27"/>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29" name="TextBox 43">
            <a:extLst>
              <a:ext uri="{FF2B5EF4-FFF2-40B4-BE49-F238E27FC236}">
                <a16:creationId xmlns:a16="http://schemas.microsoft.com/office/drawing/2014/main" id="{CFA9367C-BCC7-4CA8-B564-C5BA6EFDFCF6}"/>
              </a:ext>
            </a:extLst>
          </p:cNvPr>
          <p:cNvSpPr txBox="1"/>
          <p:nvPr/>
        </p:nvSpPr>
        <p:spPr>
          <a:xfrm>
            <a:off x="1919627" y="1564243"/>
            <a:ext cx="9216346" cy="5293757"/>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gn="just">
              <a:lnSpc>
                <a:spcPct val="100000"/>
              </a:lnSpc>
              <a:buFont typeface="Arial" panose="020B0604020202020204" pitchFamily="34" charset="0"/>
              <a:buChar char="•"/>
            </a:pPr>
            <a:r>
              <a:rPr lang="fr-FR" sz="1400" b="1" dirty="0"/>
              <a:t>Rappeler dans tous les cas les spécificités du produit ayant trait à la liquidité, au remboursement et au rendement des Parts Sociales </a:t>
            </a:r>
            <a:r>
              <a:rPr lang="fr-FR" sz="1400" b="1" dirty="0" smtClean="0"/>
              <a:t>:</a:t>
            </a:r>
          </a:p>
          <a:p>
            <a:pPr marL="285750" indent="-285750" algn="just">
              <a:lnSpc>
                <a:spcPct val="100000"/>
              </a:lnSpc>
              <a:buFont typeface="Arial" panose="020B0604020202020204" pitchFamily="34" charset="0"/>
              <a:buChar char="•"/>
            </a:pPr>
            <a:endParaRPr lang="fr-FR" b="1" dirty="0"/>
          </a:p>
          <a:p>
            <a:pPr marL="633413" indent="-190500" algn="just">
              <a:lnSpc>
                <a:spcPct val="100000"/>
              </a:lnSpc>
              <a:buFont typeface="Arial" panose="020B0604020202020204" pitchFamily="34" charset="0"/>
              <a:buChar char="•"/>
            </a:pPr>
            <a:r>
              <a:rPr lang="fr-FR" sz="1400" b="1" dirty="0" smtClean="0"/>
              <a:t>Informer </a:t>
            </a:r>
            <a:r>
              <a:rPr lang="fr-FR" sz="1400" b="1" dirty="0"/>
              <a:t>le client sur la faible liquidité des parts sociales </a:t>
            </a:r>
            <a:r>
              <a:rPr lang="fr-FR" sz="1400" dirty="0"/>
              <a:t>:  le client peut faire une demande de rachat de ses parts lorsqu'il le souhaite. Le remboursement des parts est honoré sous réserve de l’autorisation du Conseil d’administration de la SLE et de l’agrément de l’ACPR, dans les limites légales et statutaires du capital social minimum. Il est effectué à la date du premier jour ouvré du nouvel exercice, sauf cas dérogatoires prévus aux </a:t>
            </a:r>
            <a:r>
              <a:rPr lang="fr-FR" sz="1400" dirty="0" smtClean="0"/>
              <a:t>statuts.</a:t>
            </a:r>
            <a:endParaRPr lang="fr-FR" sz="1400" dirty="0"/>
          </a:p>
          <a:p>
            <a:pPr marL="633413" indent="-190500" algn="just">
              <a:lnSpc>
                <a:spcPct val="100000"/>
              </a:lnSpc>
              <a:buFont typeface="Arial" panose="020B0604020202020204" pitchFamily="34" charset="0"/>
              <a:buChar char="•"/>
            </a:pPr>
            <a:endParaRPr lang="fr-FR" sz="1400" b="1" dirty="0"/>
          </a:p>
          <a:p>
            <a:pPr marL="633413" indent="-190500" algn="just">
              <a:lnSpc>
                <a:spcPct val="100000"/>
              </a:lnSpc>
              <a:buFont typeface="Arial" panose="020B0604020202020204" pitchFamily="34" charset="0"/>
              <a:buChar char="•"/>
            </a:pPr>
            <a:r>
              <a:rPr lang="fr-FR" sz="1400" b="1" dirty="0"/>
              <a:t>Informer le client sur le risque de perte du capital : </a:t>
            </a:r>
            <a:r>
              <a:rPr lang="fr-FR" sz="1400" dirty="0"/>
              <a:t>en cas de liquidation de la Caisse d’Epargne et préciser que la Caisse d’Epargne fait partie d’un des principaux groupe bancaire français dont la qualité, notamment en termes de liquidité et de solvabilité, est reconnue par les plus grandes agences de notation internationales</a:t>
            </a:r>
            <a:r>
              <a:rPr lang="fr-FR" sz="1400" dirty="0" smtClean="0"/>
              <a:t>.</a:t>
            </a:r>
          </a:p>
          <a:p>
            <a:pPr marL="633413" indent="-190500" algn="just">
              <a:lnSpc>
                <a:spcPct val="100000"/>
              </a:lnSpc>
              <a:buFont typeface="Arial" panose="020B0604020202020204" pitchFamily="34" charset="0"/>
              <a:buChar char="•"/>
            </a:pPr>
            <a:endParaRPr lang="fr-FR" sz="1400" dirty="0"/>
          </a:p>
          <a:p>
            <a:pPr marL="265113" indent="-265113" algn="just">
              <a:lnSpc>
                <a:spcPct val="100000"/>
              </a:lnSpc>
              <a:buFont typeface="Arial" panose="020B0604020202020204" pitchFamily="34" charset="0"/>
              <a:buChar char="•"/>
            </a:pPr>
            <a:r>
              <a:rPr lang="fr-FR" sz="1400" b="1" dirty="0"/>
              <a:t>Dans le cadre d’une vente à distance de parts sociales : </a:t>
            </a:r>
            <a:endParaRPr lang="fr-FR" sz="1400" b="1" dirty="0" smtClean="0"/>
          </a:p>
          <a:p>
            <a:pPr marL="265113" indent="-265113" algn="just">
              <a:lnSpc>
                <a:spcPct val="100000"/>
              </a:lnSpc>
              <a:buFont typeface="Arial" panose="020B0604020202020204" pitchFamily="34" charset="0"/>
              <a:buChar char="•"/>
            </a:pPr>
            <a:endParaRPr lang="fr-FR" b="1" dirty="0"/>
          </a:p>
          <a:p>
            <a:pPr marL="633413" indent="-190500" algn="just">
              <a:lnSpc>
                <a:spcPct val="100000"/>
              </a:lnSpc>
              <a:buFont typeface="Arial" panose="020B0604020202020204" pitchFamily="34" charset="0"/>
              <a:buChar char="•"/>
            </a:pPr>
            <a:r>
              <a:rPr lang="fr-FR" sz="1400" b="1" dirty="0"/>
              <a:t>le QCF/QR n’est pas obligatoire pour une souscription de parts sociales dans un compte support </a:t>
            </a:r>
            <a:r>
              <a:rPr lang="fr-FR" sz="1400" b="1" dirty="0" smtClean="0"/>
              <a:t>37.</a:t>
            </a:r>
            <a:endParaRPr lang="fr-FR" sz="1400" b="1" dirty="0"/>
          </a:p>
          <a:p>
            <a:pPr marL="633413" indent="-190500" algn="just">
              <a:lnSpc>
                <a:spcPct val="100000"/>
              </a:lnSpc>
              <a:buFont typeface="Arial" panose="020B0604020202020204" pitchFamily="34" charset="0"/>
              <a:buChar char="•"/>
            </a:pPr>
            <a:r>
              <a:rPr lang="fr-FR" sz="1400" dirty="0"/>
              <a:t>En revanche, </a:t>
            </a:r>
            <a:r>
              <a:rPr lang="fr-FR" sz="1400" b="1" dirty="0"/>
              <a:t>le QCF/QR est obligatoire dans tous les cas pour une souscription de parts sociales dans un PEA (34). </a:t>
            </a:r>
            <a:r>
              <a:rPr lang="fr-FR" sz="1400" dirty="0" smtClean="0"/>
              <a:t>Dans </a:t>
            </a:r>
            <a:r>
              <a:rPr lang="fr-FR" sz="1400" dirty="0"/>
              <a:t>ce cas, le collaborateur en agence ayant saisi la souscription doit s’assurer que le QCF/QR est à jour. Dans le cas </a:t>
            </a:r>
            <a:r>
              <a:rPr lang="fr-FR" sz="1400" dirty="0" smtClean="0"/>
              <a:t>contraire</a:t>
            </a:r>
            <a:r>
              <a:rPr lang="fr-FR" sz="1400" b="1" dirty="0" smtClean="0"/>
              <a:t>, </a:t>
            </a:r>
            <a:r>
              <a:rPr lang="fr-FR" sz="1400" b="1" dirty="0"/>
              <a:t>il doit saisir et collecter un nouveau QCF/QR signé avant la souscription en VAD des PSO</a:t>
            </a:r>
            <a:r>
              <a:rPr lang="fr-FR" sz="1400" b="1" dirty="0" smtClean="0"/>
              <a:t>.</a:t>
            </a:r>
          </a:p>
          <a:p>
            <a:pPr marL="633413" indent="-190500" algn="just">
              <a:lnSpc>
                <a:spcPct val="100000"/>
              </a:lnSpc>
              <a:buFont typeface="Arial" panose="020B0604020202020204" pitchFamily="34" charset="0"/>
              <a:buChar char="•"/>
            </a:pPr>
            <a:endParaRPr lang="fr-FR" b="1" dirty="0"/>
          </a:p>
          <a:p>
            <a:pPr marL="265113" indent="-265113" algn="just">
              <a:lnSpc>
                <a:spcPct val="100000"/>
              </a:lnSpc>
              <a:buFont typeface="Arial" panose="020B0604020202020204" pitchFamily="34" charset="0"/>
              <a:buChar char="•"/>
            </a:pPr>
            <a:r>
              <a:rPr lang="fr-FR" sz="1400" b="1" dirty="0"/>
              <a:t>Le parcours LEA n’a pas à être suivi pour la souscription de PSO.</a:t>
            </a:r>
          </a:p>
          <a:p>
            <a:pPr marL="265113" indent="-265113" algn="just">
              <a:lnSpc>
                <a:spcPct val="100000"/>
              </a:lnSpc>
              <a:buFont typeface="Arial" panose="020B0604020202020204" pitchFamily="34" charset="0"/>
              <a:buChar char="•"/>
            </a:pPr>
            <a:endParaRPr lang="fr-FR" sz="1400" dirty="0"/>
          </a:p>
          <a:p>
            <a:pPr marL="285750" indent="-285750" fontAlgn="ctr">
              <a:lnSpc>
                <a:spcPct val="150000"/>
              </a:lnSpc>
              <a:buFont typeface="Arial" panose="020B0604020202020204" pitchFamily="34" charset="0"/>
              <a:buChar char="•"/>
            </a:pPr>
            <a:endParaRPr lang="fr-FR" sz="800" dirty="0">
              <a:latin typeface="Segoe UI" panose="020B0502040204020203" pitchFamily="34" charset="0"/>
              <a:cs typeface="Segoe UI" panose="020B0502040204020203" pitchFamily="34" charset="0"/>
            </a:endParaRPr>
          </a:p>
        </p:txBody>
      </p:sp>
      <p:sp>
        <p:nvSpPr>
          <p:cNvPr id="13" name="TextBox 43">
            <a:extLst>
              <a:ext uri="{FF2B5EF4-FFF2-40B4-BE49-F238E27FC236}">
                <a16:creationId xmlns:a16="http://schemas.microsoft.com/office/drawing/2014/main" id="{CFA9367C-BCC7-4CA8-B564-C5BA6EFDFCF6}"/>
              </a:ext>
            </a:extLst>
          </p:cNvPr>
          <p:cNvSpPr txBox="1"/>
          <p:nvPr/>
        </p:nvSpPr>
        <p:spPr>
          <a:xfrm>
            <a:off x="1992637" y="1327355"/>
            <a:ext cx="6649917"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smtClean="0"/>
              <a:t>INFORMATION DU CLIENT ET PARCOURS FINANCIER :</a:t>
            </a:r>
            <a:endParaRPr lang="fr-FR" sz="1600" b="1" dirty="0"/>
          </a:p>
        </p:txBody>
      </p:sp>
    </p:spTree>
    <p:extLst>
      <p:ext uri="{BB962C8B-B14F-4D97-AF65-F5344CB8AC3E}">
        <p14:creationId xmlns:p14="http://schemas.microsoft.com/office/powerpoint/2010/main" val="403454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10</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1625060"/>
          </a:xfrm>
          <a:prstGeom prst="rect">
            <a:avLst/>
          </a:prstGeom>
          <a:noFill/>
        </p:spPr>
        <p:txBody>
          <a:bodyPr wrap="square" lIns="0" tIns="0" rIns="0" bIns="0" rtlCol="0" anchor="t">
            <a:spAutoFit/>
          </a:bodyPr>
          <a:lstStyle/>
          <a:p>
            <a:pPr>
              <a:lnSpc>
                <a:spcPct val="110000"/>
              </a:lnSpc>
            </a:pPr>
            <a:r>
              <a:rPr lang="fr-FR" sz="3200" dirty="0" smtClean="0">
                <a:solidFill>
                  <a:srgbClr val="F44336"/>
                </a:solidFill>
                <a:latin typeface="Segoe UI Semibold" panose="020B0702040204020203" pitchFamily="34" charset="0"/>
                <a:cs typeface="Segoe UI Semibold" panose="020B0702040204020203" pitchFamily="34" charset="0"/>
              </a:rPr>
              <a:t>Le mode opératoire </a:t>
            </a:r>
          </a:p>
          <a:p>
            <a:pPr>
              <a:lnSpc>
                <a:spcPct val="110000"/>
              </a:lnSpc>
            </a:pPr>
            <a:r>
              <a:rPr lang="fr-FR" sz="3200" dirty="0" smtClean="0">
                <a:latin typeface="Segoe UI Semibold" panose="020B0702040204020203" pitchFamily="34" charset="0"/>
                <a:cs typeface="Segoe UI Semibold" panose="020B0702040204020203" pitchFamily="34" charset="0"/>
              </a:rPr>
              <a:t>de vente à distance </a:t>
            </a:r>
          </a:p>
          <a:p>
            <a:pPr>
              <a:lnSpc>
                <a:spcPct val="110000"/>
              </a:lnSpc>
            </a:pPr>
            <a:r>
              <a:rPr lang="fr-FR" sz="3200" dirty="0" smtClean="0">
                <a:solidFill>
                  <a:srgbClr val="F44336"/>
                </a:solidFill>
                <a:latin typeface="Segoe UI Semibold" panose="020B0702040204020203" pitchFamily="34" charset="0"/>
                <a:cs typeface="Segoe UI Semibold" panose="020B0702040204020203" pitchFamily="34" charset="0"/>
              </a:rPr>
              <a:t>pas à pas.</a:t>
            </a:r>
          </a:p>
        </p:txBody>
      </p:sp>
    </p:spTree>
    <p:extLst>
      <p:ext uri="{BB962C8B-B14F-4D97-AF65-F5344CB8AC3E}">
        <p14:creationId xmlns:p14="http://schemas.microsoft.com/office/powerpoint/2010/main" val="2387472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964147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a:solidFill>
                  <a:srgbClr val="F44336"/>
                </a:solidFill>
                <a:latin typeface="Segoe UI Semibold" panose="020B0702040204020203" pitchFamily="34" charset="0"/>
                <a:cs typeface="Segoe UI Semibold" panose="020B0702040204020203" pitchFamily="34" charset="0"/>
              </a:rPr>
              <a:t>Accéder à la transaction </a:t>
            </a:r>
            <a:r>
              <a:rPr lang="fr-FR" sz="2000" dirty="0" smtClean="0">
                <a:solidFill>
                  <a:srgbClr val="F44336"/>
                </a:solidFill>
                <a:latin typeface="Segoe UI Semibold" panose="020B0702040204020203" pitchFamily="34" charset="0"/>
                <a:cs typeface="Segoe UI Semibold" panose="020B0702040204020203" pitchFamily="34" charset="0"/>
              </a:rPr>
              <a:t>« </a:t>
            </a:r>
            <a:r>
              <a:rPr lang="fr-FR" sz="2000" dirty="0">
                <a:solidFill>
                  <a:srgbClr val="F44336"/>
                </a:solidFill>
                <a:latin typeface="Segoe UI Semibold" panose="020B0702040204020203" pitchFamily="34" charset="0"/>
                <a:cs typeface="Segoe UI Semibold" panose="020B0702040204020203" pitchFamily="34" charset="0"/>
              </a:rPr>
              <a:t>0115 TITRE – PLATINE : Parts Sociales».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11</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39" name="Rectangle 38"/>
          <p:cNvSpPr/>
          <p:nvPr/>
        </p:nvSpPr>
        <p:spPr>
          <a:xfrm>
            <a:off x="1117087" y="1627386"/>
            <a:ext cx="4664280" cy="830997"/>
          </a:xfrm>
          <a:prstGeom prst="rect">
            <a:avLst/>
          </a:prstGeom>
        </p:spPr>
        <p:txBody>
          <a:bodyPr wrap="square">
            <a:spAutoFit/>
          </a:bodyPr>
          <a:lstStyle/>
          <a:p>
            <a:pPr marL="285750" indent="-285750">
              <a:buFont typeface="Arial" panose="020B0604020202020204" pitchFamily="34" charset="0"/>
              <a:buChar char="•"/>
            </a:pPr>
            <a:r>
              <a:rPr lang="fr-FR" sz="1600" b="1" dirty="0" smtClean="0"/>
              <a:t>Je saisir </a:t>
            </a:r>
            <a:r>
              <a:rPr lang="fr-FR" sz="1600" b="1" dirty="0"/>
              <a:t>le code transaction « 0115 TITRE – PLATINE : Parts </a:t>
            </a:r>
            <a:r>
              <a:rPr lang="fr-FR" sz="1600" b="1" dirty="0" smtClean="0"/>
              <a:t>Sociales », </a:t>
            </a:r>
            <a:r>
              <a:rPr lang="fr-FR" sz="1600" b="1" dirty="0"/>
              <a:t>ou clic droit, à partir du compte Parts sociales ou PEA».</a:t>
            </a:r>
          </a:p>
        </p:txBody>
      </p:sp>
      <p:sp>
        <p:nvSpPr>
          <p:cNvPr id="34" name="object 11"/>
          <p:cNvSpPr txBox="1"/>
          <p:nvPr/>
        </p:nvSpPr>
        <p:spPr>
          <a:xfrm>
            <a:off x="1220327" y="4114799"/>
            <a:ext cx="4782265" cy="505267"/>
          </a:xfrm>
          <a:prstGeom prst="rect">
            <a:avLst/>
          </a:prstGeom>
        </p:spPr>
        <p:txBody>
          <a:bodyPr vert="horz" wrap="square" lIns="0" tIns="12700" rIns="0" bIns="0" rtlCol="0">
            <a:spAutoFit/>
          </a:bodyPr>
          <a:lstStyle/>
          <a:p>
            <a:pPr marL="298450" marR="5080" indent="-285750">
              <a:lnSpc>
                <a:spcPct val="100000"/>
              </a:lnSpc>
              <a:spcBef>
                <a:spcPts val="100"/>
              </a:spcBef>
              <a:buFont typeface="Arial" panose="020B0604020202020204" pitchFamily="34" charset="0"/>
              <a:buChar char="•"/>
            </a:pPr>
            <a:r>
              <a:rPr lang="fr-FR" sz="1600" b="1" dirty="0" smtClean="0"/>
              <a:t>Puis, je choisis </a:t>
            </a:r>
            <a:r>
              <a:rPr lang="fr-FR" sz="1600" b="1" dirty="0"/>
              <a:t>le Canal de Vente : Téléphone appel sortant ou Téléphone appel entrant.</a:t>
            </a:r>
            <a:endParaRPr sz="1600" b="1" dirty="0"/>
          </a:p>
        </p:txBody>
      </p:sp>
      <p:pic>
        <p:nvPicPr>
          <p:cNvPr id="2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410" b="1580"/>
          <a:stretch/>
        </p:blipFill>
        <p:spPr bwMode="auto">
          <a:xfrm>
            <a:off x="1774825" y="4804570"/>
            <a:ext cx="2194267" cy="1335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object 11"/>
          <p:cNvSpPr/>
          <p:nvPr/>
        </p:nvSpPr>
        <p:spPr>
          <a:xfrm>
            <a:off x="1904334" y="4980037"/>
            <a:ext cx="1278091" cy="752167"/>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cxnSp>
        <p:nvCxnSpPr>
          <p:cNvPr id="38" name="Connecteur droit avec flèche 37"/>
          <p:cNvCxnSpPr/>
          <p:nvPr/>
        </p:nvCxnSpPr>
        <p:spPr>
          <a:xfrm flipH="1">
            <a:off x="3290580" y="4729315"/>
            <a:ext cx="511278" cy="683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a:blip r:embed="rId6"/>
          <a:stretch>
            <a:fillRect/>
          </a:stretch>
        </p:blipFill>
        <p:spPr>
          <a:xfrm>
            <a:off x="6096000" y="1396965"/>
            <a:ext cx="4738381" cy="2960722"/>
          </a:xfrm>
          <a:prstGeom prst="rect">
            <a:avLst/>
          </a:prstGeom>
        </p:spPr>
      </p:pic>
      <p:cxnSp>
        <p:nvCxnSpPr>
          <p:cNvPr id="22" name="Connecteur droit avec flèche 21"/>
          <p:cNvCxnSpPr/>
          <p:nvPr/>
        </p:nvCxnSpPr>
        <p:spPr>
          <a:xfrm>
            <a:off x="4385187" y="2536721"/>
            <a:ext cx="4050890" cy="958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51">
            <a:extLst>
              <a:ext uri="{FF2B5EF4-FFF2-40B4-BE49-F238E27FC236}">
                <a16:creationId xmlns:a16="http://schemas.microsoft.com/office/drawing/2014/main" id="{F708EF1C-09AF-4842-83E7-962720BC5CE5}"/>
              </a:ext>
            </a:extLst>
          </p:cNvPr>
          <p:cNvSpPr txBox="1"/>
          <p:nvPr/>
        </p:nvSpPr>
        <p:spPr>
          <a:xfrm>
            <a:off x="6867097" y="4974551"/>
            <a:ext cx="4631913" cy="1231106"/>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just">
              <a:lnSpc>
                <a:spcPct val="100000"/>
              </a:lnSpc>
            </a:pPr>
            <a:r>
              <a:rPr lang="fr-FR" sz="1600" b="1" dirty="0" smtClean="0">
                <a:solidFill>
                  <a:schemeClr val="bg1"/>
                </a:solidFill>
                <a:latin typeface="Segoe UI Semibold" panose="020B0702040204020203" pitchFamily="34" charset="0"/>
                <a:cs typeface="Segoe UI Semibold" panose="020B0702040204020203" pitchFamily="34" charset="0"/>
              </a:rPr>
              <a:t>IMPORTANT : </a:t>
            </a:r>
          </a:p>
          <a:p>
            <a:pPr marL="441325" indent="-268288" algn="just">
              <a:lnSpc>
                <a:spcPct val="100000"/>
              </a:lnSpc>
              <a:buFont typeface="Arial" panose="020B0604020202020204" pitchFamily="34" charset="0"/>
              <a:buChar char="•"/>
            </a:pPr>
            <a:r>
              <a:rPr lang="fr-FR" sz="1600" b="1" dirty="0">
                <a:solidFill>
                  <a:schemeClr val="bg1"/>
                </a:solidFill>
                <a:latin typeface="Segoe UI Semibold" panose="020B0702040204020203" pitchFamily="34" charset="0"/>
                <a:cs typeface="Segoe UI Semibold" panose="020B0702040204020203" pitchFamily="34" charset="0"/>
              </a:rPr>
              <a:t>Les souscriptions de plus de 2 500 parts (50 000€), ou entrainant un plafond de détention supérieure à 2 500 parts (50 000€), relèvent d’une décision du Directoire via MYFLOW. </a:t>
            </a:r>
          </a:p>
        </p:txBody>
      </p:sp>
    </p:spTree>
    <p:extLst>
      <p:ext uri="{BB962C8B-B14F-4D97-AF65-F5344CB8AC3E}">
        <p14:creationId xmlns:p14="http://schemas.microsoft.com/office/powerpoint/2010/main" val="238942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Réaliser la souscription. </a:t>
            </a:r>
            <a:endParaRPr lang="fr-FR" sz="2000" dirty="0">
              <a:solidFill>
                <a:srgbClr val="F44336"/>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318638"/>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015283"/>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12</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2" name="Rectangle 21"/>
          <p:cNvSpPr/>
          <p:nvPr/>
        </p:nvSpPr>
        <p:spPr>
          <a:xfrm>
            <a:off x="919100" y="1010566"/>
            <a:ext cx="5428553" cy="584775"/>
          </a:xfrm>
          <a:prstGeom prst="rect">
            <a:avLst/>
          </a:prstGeom>
        </p:spPr>
        <p:txBody>
          <a:bodyPr wrap="square">
            <a:spAutoFit/>
          </a:bodyPr>
          <a:lstStyle/>
          <a:p>
            <a:pPr marL="285750" indent="-285750">
              <a:buFont typeface="Arial" panose="020B0604020202020204" pitchFamily="34" charset="0"/>
              <a:buChar char="•"/>
            </a:pPr>
            <a:r>
              <a:rPr lang="fr-FR" sz="1600" b="1" dirty="0" smtClean="0"/>
              <a:t>Je clique sur Souscrire Parts Sociales. </a:t>
            </a:r>
          </a:p>
          <a:p>
            <a:pPr marL="285750" indent="-285750">
              <a:buFont typeface="Arial" panose="020B0604020202020204" pitchFamily="34" charset="0"/>
              <a:buChar char="•"/>
            </a:pPr>
            <a:endParaRPr lang="fr-FR" sz="1600" b="1" dirty="0"/>
          </a:p>
        </p:txBody>
      </p:sp>
      <p:pic>
        <p:nvPicPr>
          <p:cNvPr id="30"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r="1131" b="31276"/>
          <a:stretch/>
        </p:blipFill>
        <p:spPr bwMode="auto">
          <a:xfrm>
            <a:off x="1301954" y="1447109"/>
            <a:ext cx="4732744" cy="18606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2" name="object 11"/>
          <p:cNvSpPr/>
          <p:nvPr/>
        </p:nvSpPr>
        <p:spPr>
          <a:xfrm>
            <a:off x="2238439" y="2691564"/>
            <a:ext cx="1278091" cy="309718"/>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cxnSp>
        <p:nvCxnSpPr>
          <p:cNvPr id="26" name="Connecteur droit avec flèche 25"/>
          <p:cNvCxnSpPr/>
          <p:nvPr/>
        </p:nvCxnSpPr>
        <p:spPr>
          <a:xfrm>
            <a:off x="1998309" y="1438109"/>
            <a:ext cx="926228" cy="12534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6" name="Groupe 35"/>
          <p:cNvGrpSpPr/>
          <p:nvPr/>
        </p:nvGrpSpPr>
        <p:grpSpPr>
          <a:xfrm>
            <a:off x="826733" y="3429000"/>
            <a:ext cx="5024284" cy="1027595"/>
            <a:chOff x="11452914" y="3821838"/>
            <a:chExt cx="3012758" cy="859150"/>
          </a:xfrm>
        </p:grpSpPr>
        <p:sp>
          <p:nvSpPr>
            <p:cNvPr id="37" name="Rectangle 36">
              <a:extLst>
                <a:ext uri="{FF2B5EF4-FFF2-40B4-BE49-F238E27FC236}">
                  <a16:creationId xmlns:a16="http://schemas.microsoft.com/office/drawing/2014/main" id="{7D74D3CF-2BB2-4EF5-8FB2-433C1A10B5A3}"/>
                </a:ext>
              </a:extLst>
            </p:cNvPr>
            <p:cNvSpPr/>
            <p:nvPr/>
          </p:nvSpPr>
          <p:spPr>
            <a:xfrm>
              <a:off x="11452914" y="3821838"/>
              <a:ext cx="3012758" cy="859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TextBox 51">
              <a:extLst>
                <a:ext uri="{FF2B5EF4-FFF2-40B4-BE49-F238E27FC236}">
                  <a16:creationId xmlns:a16="http://schemas.microsoft.com/office/drawing/2014/main" id="{F708EF1C-09AF-4842-83E7-962720BC5CE5}"/>
                </a:ext>
              </a:extLst>
            </p:cNvPr>
            <p:cNvSpPr txBox="1"/>
            <p:nvPr/>
          </p:nvSpPr>
          <p:spPr>
            <a:xfrm>
              <a:off x="11615602" y="3866833"/>
              <a:ext cx="2626467" cy="368977"/>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just">
                <a:lnSpc>
                  <a:spcPct val="100000"/>
                </a:lnSpc>
              </a:pPr>
              <a:r>
                <a:rPr lang="fr-FR" sz="1600" b="1" dirty="0" smtClean="0">
                  <a:solidFill>
                    <a:schemeClr val="bg1"/>
                  </a:solidFill>
                  <a:latin typeface="Segoe UI Semibold" panose="020B0702040204020203" pitchFamily="34" charset="0"/>
                  <a:cs typeface="Segoe UI Semibold" panose="020B0702040204020203" pitchFamily="34" charset="0"/>
                </a:rPr>
                <a:t>IMPORTANT : </a:t>
              </a:r>
            </a:p>
            <a:p>
              <a:pPr marL="285750" indent="-285750" algn="just">
                <a:lnSpc>
                  <a:spcPct val="100000"/>
                </a:lnSpc>
                <a:buFont typeface="Arial" panose="020B0604020202020204" pitchFamily="34" charset="0"/>
                <a:buChar char="•"/>
              </a:pPr>
              <a:r>
                <a:rPr lang="fr-FR" sz="1600" b="1" dirty="0" smtClean="0">
                  <a:solidFill>
                    <a:schemeClr val="bg1"/>
                  </a:solidFill>
                  <a:latin typeface="Segoe UI Semibold" panose="020B0702040204020203" pitchFamily="34" charset="0"/>
                  <a:cs typeface="Segoe UI Semibold" panose="020B0702040204020203" pitchFamily="34" charset="0"/>
                </a:rPr>
                <a:t>Je vérifie </a:t>
              </a:r>
              <a:r>
                <a:rPr lang="fr-FR" sz="1600" b="1" dirty="0">
                  <a:solidFill>
                    <a:schemeClr val="bg1"/>
                  </a:solidFill>
                  <a:latin typeface="Segoe UI Semibold" panose="020B0702040204020203" pitchFamily="34" charset="0"/>
                  <a:cs typeface="Segoe UI Semibold" panose="020B0702040204020203" pitchFamily="34" charset="0"/>
                </a:rPr>
                <a:t>la SLE de souscription (et </a:t>
              </a:r>
              <a:r>
                <a:rPr lang="fr-FR" sz="1600" b="1" dirty="0" smtClean="0">
                  <a:solidFill>
                    <a:schemeClr val="bg1"/>
                  </a:solidFill>
                  <a:latin typeface="Segoe UI Semibold" panose="020B0702040204020203" pitchFamily="34" charset="0"/>
                  <a:cs typeface="Segoe UI Semibold" panose="020B0702040204020203" pitchFamily="34" charset="0"/>
                </a:rPr>
                <a:t>je la modifie </a:t>
              </a:r>
              <a:r>
                <a:rPr lang="fr-FR" sz="1600" b="1" dirty="0">
                  <a:solidFill>
                    <a:schemeClr val="bg1"/>
                  </a:solidFill>
                  <a:latin typeface="Segoe UI Semibold" panose="020B0702040204020203" pitchFamily="34" charset="0"/>
                  <a:cs typeface="Segoe UI Semibold" panose="020B0702040204020203" pitchFamily="34" charset="0"/>
                </a:rPr>
                <a:t>si </a:t>
              </a:r>
              <a:r>
                <a:rPr lang="fr-FR" sz="1600" b="1" dirty="0" smtClean="0">
                  <a:solidFill>
                    <a:schemeClr val="bg1"/>
                  </a:solidFill>
                  <a:latin typeface="Segoe UI Semibold" panose="020B0702040204020203" pitchFamily="34" charset="0"/>
                  <a:cs typeface="Segoe UI Semibold" panose="020B0702040204020203" pitchFamily="34" charset="0"/>
                </a:rPr>
                <a:t>nécessaire).</a:t>
              </a:r>
            </a:p>
          </p:txBody>
        </p:sp>
      </p:grpSp>
      <p:pic>
        <p:nvPicPr>
          <p:cNvPr id="21" name="Image 20"/>
          <p:cNvPicPr>
            <a:picLocks noChangeAspect="1"/>
          </p:cNvPicPr>
          <p:nvPr/>
        </p:nvPicPr>
        <p:blipFill rotWithShape="1">
          <a:blip r:embed="rId6"/>
          <a:srcRect r="3759"/>
          <a:stretch/>
        </p:blipFill>
        <p:spPr>
          <a:xfrm>
            <a:off x="6653512" y="3252766"/>
            <a:ext cx="5235169" cy="24056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Espace réservé pour une image  8"/>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73754" y="629803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19"/>
          <p:cNvGrpSpPr/>
          <p:nvPr/>
        </p:nvGrpSpPr>
        <p:grpSpPr>
          <a:xfrm>
            <a:off x="1192981" y="5302060"/>
            <a:ext cx="6266393" cy="1397467"/>
            <a:chOff x="11542652" y="3872933"/>
            <a:chExt cx="3012758" cy="825689"/>
          </a:xfrm>
        </p:grpSpPr>
        <p:sp>
          <p:nvSpPr>
            <p:cNvPr id="23" name="Rectangle 22">
              <a:extLst>
                <a:ext uri="{FF2B5EF4-FFF2-40B4-BE49-F238E27FC236}">
                  <a16:creationId xmlns:a16="http://schemas.microsoft.com/office/drawing/2014/main" id="{7D74D3CF-2BB2-4EF5-8FB2-433C1A10B5A3}"/>
                </a:ext>
              </a:extLst>
            </p:cNvPr>
            <p:cNvSpPr/>
            <p:nvPr/>
          </p:nvSpPr>
          <p:spPr>
            <a:xfrm>
              <a:off x="11542652" y="3872933"/>
              <a:ext cx="3012758" cy="8256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4" name="TextBox 51">
              <a:extLst>
                <a:ext uri="{FF2B5EF4-FFF2-40B4-BE49-F238E27FC236}">
                  <a16:creationId xmlns:a16="http://schemas.microsoft.com/office/drawing/2014/main" id="{F708EF1C-09AF-4842-83E7-962720BC5CE5}"/>
                </a:ext>
              </a:extLst>
            </p:cNvPr>
            <p:cNvSpPr txBox="1"/>
            <p:nvPr/>
          </p:nvSpPr>
          <p:spPr>
            <a:xfrm>
              <a:off x="11615513" y="3914501"/>
              <a:ext cx="2809943" cy="727395"/>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gn="just">
                <a:lnSpc>
                  <a:spcPct val="100000"/>
                </a:lnSpc>
                <a:buFont typeface="Arial" panose="020B0604020202020204" pitchFamily="34" charset="0"/>
                <a:buChar char="•"/>
              </a:pPr>
              <a:r>
                <a:rPr lang="fr-FR" sz="1600" b="1" dirty="0" smtClean="0">
                  <a:solidFill>
                    <a:schemeClr val="bg1"/>
                  </a:solidFill>
                  <a:latin typeface="Segoe UI Semibold" panose="020B0702040204020203" pitchFamily="34" charset="0"/>
                  <a:cs typeface="Segoe UI Semibold" panose="020B0702040204020203" pitchFamily="34" charset="0"/>
                </a:rPr>
                <a:t>Un message bloquant indique si le nombre de part ou le montant  sont supérieurs aux critères fixés. Dans ce cas proposer au client un entretien en face à face pour réaliser la demande </a:t>
              </a:r>
              <a:r>
                <a:rPr lang="fr-FR" sz="1600" b="1" dirty="0" err="1" smtClean="0">
                  <a:solidFill>
                    <a:schemeClr val="bg1"/>
                  </a:solidFill>
                  <a:latin typeface="Segoe UI Semibold" panose="020B0702040204020203" pitchFamily="34" charset="0"/>
                  <a:cs typeface="Segoe UI Semibold" panose="020B0702040204020203" pitchFamily="34" charset="0"/>
                </a:rPr>
                <a:t>MyFlow</a:t>
              </a:r>
              <a:endParaRPr lang="fr-FR" sz="1600" b="1" dirty="0">
                <a:solidFill>
                  <a:schemeClr val="bg1"/>
                </a:solidFill>
                <a:latin typeface="Segoe UI Semibold" panose="020B0702040204020203" pitchFamily="34" charset="0"/>
                <a:cs typeface="Segoe UI Semibold" panose="020B0702040204020203" pitchFamily="34" charset="0"/>
              </a:endParaRPr>
            </a:p>
            <a:p>
              <a:pPr marL="285750" indent="-285750" algn="just">
                <a:lnSpc>
                  <a:spcPct val="100000"/>
                </a:lnSpc>
                <a:buFont typeface="Arial" panose="020B0604020202020204" pitchFamily="34" charset="0"/>
                <a:buChar char="•"/>
              </a:pPr>
              <a:r>
                <a:rPr lang="fr-FR" sz="1600" b="1" dirty="0">
                  <a:solidFill>
                    <a:schemeClr val="bg1"/>
                  </a:solidFill>
                </a:rPr>
                <a:t>S</a:t>
              </a:r>
              <a:r>
                <a:rPr lang="fr-FR" sz="1600" b="1" dirty="0" smtClean="0">
                  <a:solidFill>
                    <a:schemeClr val="bg1"/>
                  </a:solidFill>
                </a:rPr>
                <a:t>i </a:t>
              </a:r>
              <a:r>
                <a:rPr lang="fr-FR" sz="1600" b="1" dirty="0">
                  <a:solidFill>
                    <a:schemeClr val="bg1"/>
                  </a:solidFill>
                </a:rPr>
                <a:t>le client répond non, la souscription s’arrête </a:t>
              </a:r>
              <a:r>
                <a:rPr lang="fr-FR" sz="1600" b="1" dirty="0" smtClean="0">
                  <a:solidFill>
                    <a:schemeClr val="bg1"/>
                  </a:solidFill>
                </a:rPr>
                <a:t>là</a:t>
              </a:r>
              <a:endParaRPr lang="fr-FR" sz="1600" b="1" dirty="0">
                <a:solidFill>
                  <a:schemeClr val="bg1"/>
                </a:solidFill>
                <a:latin typeface="Segoe UI Semibold" panose="020B0702040204020203" pitchFamily="34" charset="0"/>
                <a:cs typeface="Segoe UI Semibold" panose="020B0702040204020203" pitchFamily="34" charset="0"/>
              </a:endParaRPr>
            </a:p>
          </p:txBody>
        </p:sp>
      </p:grpSp>
      <p:sp>
        <p:nvSpPr>
          <p:cNvPr id="28" name="Rectangle 27"/>
          <p:cNvSpPr/>
          <p:nvPr/>
        </p:nvSpPr>
        <p:spPr>
          <a:xfrm>
            <a:off x="6231261" y="1235000"/>
            <a:ext cx="5868253" cy="2062103"/>
          </a:xfrm>
          <a:prstGeom prst="rect">
            <a:avLst/>
          </a:prstGeom>
        </p:spPr>
        <p:txBody>
          <a:bodyPr wrap="square">
            <a:spAutoFit/>
          </a:bodyPr>
          <a:lstStyle/>
          <a:p>
            <a:pPr marL="285750" indent="-285750">
              <a:buFont typeface="Arial" panose="020B0604020202020204" pitchFamily="34" charset="0"/>
              <a:buChar char="•"/>
            </a:pPr>
            <a:r>
              <a:rPr lang="fr-FR" sz="1600" b="1" dirty="0" smtClean="0"/>
              <a:t>Je saisie </a:t>
            </a:r>
            <a:r>
              <a:rPr lang="fr-FR" sz="1600" b="1" dirty="0"/>
              <a:t>le nombre de parts </a:t>
            </a:r>
            <a:r>
              <a:rPr lang="fr-FR" sz="1600" b="1" dirty="0" smtClean="0"/>
              <a:t>souhaitées, je fais </a:t>
            </a:r>
            <a:r>
              <a:rPr lang="fr-FR" sz="1600" b="1" dirty="0"/>
              <a:t>tourner la </a:t>
            </a:r>
            <a:r>
              <a:rPr lang="fr-FR" sz="1600" b="1" dirty="0" smtClean="0"/>
              <a:t>calculatrice</a:t>
            </a:r>
          </a:p>
          <a:p>
            <a:pPr marL="285750" indent="-285750">
              <a:buFont typeface="Arial" panose="020B0604020202020204" pitchFamily="34" charset="0"/>
              <a:buChar char="•"/>
            </a:pPr>
            <a:r>
              <a:rPr lang="fr-FR" sz="1600" b="1" dirty="0" smtClean="0">
                <a:solidFill>
                  <a:srgbClr val="FF0000"/>
                </a:solidFill>
              </a:rPr>
              <a:t>Je choisie le type de souscription :</a:t>
            </a:r>
          </a:p>
          <a:p>
            <a:pPr marL="742950" lvl="1" indent="-285750">
              <a:buFont typeface="Arial" panose="020B0604020202020204" pitchFamily="34" charset="0"/>
              <a:buChar char="•"/>
            </a:pPr>
            <a:r>
              <a:rPr lang="fr-FR" sz="1600" b="1" dirty="0" smtClean="0">
                <a:solidFill>
                  <a:srgbClr val="FF0000"/>
                </a:solidFill>
              </a:rPr>
              <a:t>Souscription / Souscription par Abonnement / Souscription par Réinvestissement</a:t>
            </a:r>
            <a:endParaRPr lang="fr-FR" sz="1600" b="1" dirty="0">
              <a:solidFill>
                <a:srgbClr val="FF0000"/>
              </a:solidFill>
            </a:endParaRPr>
          </a:p>
          <a:p>
            <a:pPr marL="285750" indent="-285750">
              <a:buFont typeface="Arial" panose="020B0604020202020204" pitchFamily="34" charset="0"/>
              <a:buChar char="•"/>
            </a:pPr>
            <a:r>
              <a:rPr lang="fr-FR" sz="1600" b="1" dirty="0" smtClean="0"/>
              <a:t>Puis je remplie </a:t>
            </a:r>
            <a:r>
              <a:rPr lang="fr-FR" sz="1600" b="1" dirty="0"/>
              <a:t>le conseil parts sociales en fonction de la réponse client</a:t>
            </a:r>
          </a:p>
          <a:p>
            <a:pPr marL="285750" indent="-285750">
              <a:buFont typeface="Arial" panose="020B0604020202020204" pitchFamily="34" charset="0"/>
              <a:buChar char="•"/>
            </a:pPr>
            <a:r>
              <a:rPr lang="fr-FR" sz="1600" b="1" dirty="0" smtClean="0"/>
              <a:t>Enfin je clique sur continuer.</a:t>
            </a:r>
            <a:endParaRPr lang="fr-FR" sz="1600" b="1" dirty="0"/>
          </a:p>
        </p:txBody>
      </p:sp>
      <p:sp>
        <p:nvSpPr>
          <p:cNvPr id="25" name="object 11"/>
          <p:cNvSpPr/>
          <p:nvPr/>
        </p:nvSpPr>
        <p:spPr>
          <a:xfrm>
            <a:off x="6653512" y="4207985"/>
            <a:ext cx="3814791" cy="250867"/>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spTree>
    <p:extLst>
      <p:ext uri="{BB962C8B-B14F-4D97-AF65-F5344CB8AC3E}">
        <p14:creationId xmlns:p14="http://schemas.microsoft.com/office/powerpoint/2010/main" val="251743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331974" y="636556"/>
            <a:ext cx="4686677" cy="2711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Espace réservé pour une image  4"/>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13</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61"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Valider la proposition. </a:t>
            </a:r>
            <a:endParaRPr lang="fr-FR" sz="2000" dirty="0">
              <a:solidFill>
                <a:srgbClr val="F44336"/>
              </a:solidFill>
              <a:latin typeface="Segoe UI Semibold" panose="020B0702040204020203" pitchFamily="34" charset="0"/>
              <a:cs typeface="Segoe UI Semibold" panose="020B0702040204020203" pitchFamily="34" charset="0"/>
            </a:endParaRPr>
          </a:p>
        </p:txBody>
      </p:sp>
      <p:sp>
        <p:nvSpPr>
          <p:cNvPr id="21" name="Rectangle 20"/>
          <p:cNvSpPr/>
          <p:nvPr/>
        </p:nvSpPr>
        <p:spPr>
          <a:xfrm>
            <a:off x="1235075" y="1450406"/>
            <a:ext cx="5249298" cy="738664"/>
          </a:xfrm>
          <a:prstGeom prst="rect">
            <a:avLst/>
          </a:prstGeom>
        </p:spPr>
        <p:txBody>
          <a:bodyPr wrap="square">
            <a:spAutoFit/>
          </a:bodyPr>
          <a:lstStyle/>
          <a:p>
            <a:pPr marL="285750" indent="-285750">
              <a:buFont typeface="Arial" panose="020B0604020202020204" pitchFamily="34" charset="0"/>
              <a:buChar char="•"/>
            </a:pPr>
            <a:r>
              <a:rPr lang="fr-FR" sz="1600" b="1" dirty="0" smtClean="0"/>
              <a:t>J’accède au récapitulatif </a:t>
            </a:r>
            <a:r>
              <a:rPr lang="fr-FR" sz="1600" b="1" dirty="0"/>
              <a:t>de l’offre</a:t>
            </a:r>
            <a:r>
              <a:rPr lang="fr-FR" sz="1600" b="1" dirty="0" smtClean="0"/>
              <a:t>. Je clique sur Valider la proposition.</a:t>
            </a:r>
          </a:p>
          <a:p>
            <a:pPr marL="285750" indent="-285750">
              <a:buFont typeface="Arial" panose="020B0604020202020204" pitchFamily="34" charset="0"/>
              <a:buChar char="•"/>
            </a:pPr>
            <a:endParaRPr lang="fr-FR" sz="1000" b="1" dirty="0"/>
          </a:p>
        </p:txBody>
      </p:sp>
      <p:sp>
        <p:nvSpPr>
          <p:cNvPr id="28" name="object 11"/>
          <p:cNvSpPr/>
          <p:nvPr/>
        </p:nvSpPr>
        <p:spPr>
          <a:xfrm>
            <a:off x="10073147" y="3097160"/>
            <a:ext cx="1120877" cy="398205"/>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cxnSp>
        <p:nvCxnSpPr>
          <p:cNvPr id="29" name="Connecteur droit avec flèche 28"/>
          <p:cNvCxnSpPr/>
          <p:nvPr/>
        </p:nvCxnSpPr>
        <p:spPr>
          <a:xfrm>
            <a:off x="3967316" y="1946787"/>
            <a:ext cx="6105832" cy="1150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Picture 2"/>
          <p:cNvPicPr>
            <a:picLocks noChangeAspect="1" noChangeArrowheads="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68347" y="4433644"/>
            <a:ext cx="6506041" cy="1834421"/>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object 11"/>
          <p:cNvSpPr/>
          <p:nvPr/>
        </p:nvSpPr>
        <p:spPr>
          <a:xfrm>
            <a:off x="1597741" y="4694902"/>
            <a:ext cx="1120877" cy="398205"/>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sp>
        <p:nvSpPr>
          <p:cNvPr id="22" name="object 11"/>
          <p:cNvSpPr/>
          <p:nvPr/>
        </p:nvSpPr>
        <p:spPr>
          <a:xfrm>
            <a:off x="7162799" y="5319251"/>
            <a:ext cx="1120877" cy="398205"/>
          </a:xfrm>
          <a:custGeom>
            <a:avLst/>
            <a:gdLst/>
            <a:ahLst/>
            <a:cxnLst/>
            <a:rect l="l" t="t" r="r" b="b"/>
            <a:pathLst>
              <a:path w="1017270" h="296545">
                <a:moveTo>
                  <a:pt x="0" y="296011"/>
                </a:moveTo>
                <a:lnTo>
                  <a:pt x="1017066" y="296011"/>
                </a:lnTo>
                <a:lnTo>
                  <a:pt x="1017066" y="0"/>
                </a:lnTo>
                <a:lnTo>
                  <a:pt x="0" y="0"/>
                </a:lnTo>
                <a:lnTo>
                  <a:pt x="0" y="296011"/>
                </a:lnTo>
                <a:close/>
              </a:path>
            </a:pathLst>
          </a:custGeom>
          <a:ln w="19050">
            <a:solidFill>
              <a:srgbClr val="FF0000"/>
            </a:solidFill>
          </a:ln>
        </p:spPr>
        <p:txBody>
          <a:bodyPr wrap="square" lIns="0" tIns="0" rIns="0" bIns="0" rtlCol="0"/>
          <a:lstStyle/>
          <a:p>
            <a:endParaRPr dirty="0"/>
          </a:p>
        </p:txBody>
      </p:sp>
      <p:cxnSp>
        <p:nvCxnSpPr>
          <p:cNvPr id="26" name="Connecteur droit avec flèche 25"/>
          <p:cNvCxnSpPr/>
          <p:nvPr/>
        </p:nvCxnSpPr>
        <p:spPr>
          <a:xfrm>
            <a:off x="6331974" y="3950109"/>
            <a:ext cx="1086465" cy="1256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H="1">
            <a:off x="2792064" y="4012508"/>
            <a:ext cx="1954138" cy="6823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387475" y="1602806"/>
            <a:ext cx="5096898" cy="984885"/>
          </a:xfrm>
          <a:prstGeom prst="rect">
            <a:avLst/>
          </a:prstGeom>
        </p:spPr>
        <p:txBody>
          <a:bodyPr wrap="square">
            <a:spAutoFit/>
          </a:bodyPr>
          <a:lstStyle/>
          <a:p>
            <a:pPr marL="285750" indent="-285750">
              <a:buFont typeface="Arial" panose="020B0604020202020204" pitchFamily="34" charset="0"/>
              <a:buChar char="•"/>
            </a:pPr>
            <a:endParaRPr lang="fr-FR" sz="1600" b="1" dirty="0" smtClean="0"/>
          </a:p>
          <a:p>
            <a:pPr marL="285750" indent="-285750">
              <a:buFont typeface="Arial" panose="020B0604020202020204" pitchFamily="34" charset="0"/>
              <a:buChar char="•"/>
            </a:pPr>
            <a:endParaRPr lang="fr-FR" sz="1600" b="1" dirty="0"/>
          </a:p>
          <a:p>
            <a:endParaRPr lang="fr-FR" sz="1600" b="1" dirty="0" smtClean="0"/>
          </a:p>
          <a:p>
            <a:pPr marL="285750" indent="-285750">
              <a:buFont typeface="Arial" panose="020B0604020202020204" pitchFamily="34" charset="0"/>
              <a:buChar char="•"/>
            </a:pPr>
            <a:endParaRPr lang="fr-FR" sz="1000" b="1" dirty="0"/>
          </a:p>
        </p:txBody>
      </p:sp>
      <p:sp>
        <p:nvSpPr>
          <p:cNvPr id="17" name="Rectangle 16"/>
          <p:cNvSpPr/>
          <p:nvPr/>
        </p:nvSpPr>
        <p:spPr>
          <a:xfrm>
            <a:off x="1414930" y="3710017"/>
            <a:ext cx="6868745" cy="338554"/>
          </a:xfrm>
          <a:prstGeom prst="rect">
            <a:avLst/>
          </a:prstGeom>
        </p:spPr>
        <p:txBody>
          <a:bodyPr wrap="square">
            <a:spAutoFit/>
          </a:bodyPr>
          <a:lstStyle/>
          <a:p>
            <a:pPr marL="285750" indent="-285750">
              <a:buFont typeface="Arial" panose="020B0604020202020204" pitchFamily="34" charset="0"/>
              <a:buChar char="•"/>
            </a:pPr>
            <a:r>
              <a:rPr lang="fr-FR" sz="1600" b="1" dirty="0" smtClean="0"/>
              <a:t>Je choisi le mode de signature en SED, puis je valide.</a:t>
            </a:r>
            <a:endParaRPr lang="fr-FR" sz="1000" b="1" dirty="0"/>
          </a:p>
        </p:txBody>
      </p:sp>
    </p:spTree>
    <p:extLst>
      <p:ext uri="{BB962C8B-B14F-4D97-AF65-F5344CB8AC3E}">
        <p14:creationId xmlns:p14="http://schemas.microsoft.com/office/powerpoint/2010/main" val="397991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a:solidFill>
                  <a:srgbClr val="F44336"/>
                </a:solidFill>
                <a:latin typeface="Segoe UI Semibold" panose="020B0702040204020203" pitchFamily="34" charset="0"/>
                <a:cs typeface="Segoe UI Semibold" panose="020B0702040204020203" pitchFamily="34" charset="0"/>
              </a:rPr>
              <a:t>Sélectionner le mode de signature.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14</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2" name="Rectangle 21"/>
          <p:cNvSpPr/>
          <p:nvPr/>
        </p:nvSpPr>
        <p:spPr>
          <a:xfrm>
            <a:off x="959772" y="1317671"/>
            <a:ext cx="4098925" cy="3046988"/>
          </a:xfrm>
          <a:prstGeom prst="rect">
            <a:avLst/>
          </a:prstGeom>
        </p:spPr>
        <p:txBody>
          <a:bodyPr wrap="square">
            <a:spAutoFit/>
          </a:bodyPr>
          <a:lstStyle/>
          <a:p>
            <a:pPr marL="285750" indent="-285750">
              <a:buFont typeface="Arial" panose="020B0604020202020204" pitchFamily="34" charset="0"/>
              <a:buChar char="•"/>
            </a:pPr>
            <a:endParaRPr lang="fr-FR" sz="1600" b="1" dirty="0" smtClean="0"/>
          </a:p>
          <a:p>
            <a:pPr marL="285750" indent="-285750">
              <a:buFont typeface="Arial" panose="020B0604020202020204" pitchFamily="34" charset="0"/>
              <a:buChar char="•"/>
            </a:pPr>
            <a:r>
              <a:rPr lang="fr-FR" sz="1600" b="1" dirty="0"/>
              <a:t>A cette étape, il est possible de consulter l’ensemble des documents qui vont être transmis au client, ainsi que l’email qui lui sera adressé. </a:t>
            </a:r>
            <a:endParaRPr lang="fr-FR" sz="1600" b="1" dirty="0" smtClean="0"/>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L’adresse de réception de l’email d’accès à la SED peut être modifiée mais attention cela ne met pas à jour </a:t>
            </a:r>
            <a:r>
              <a:rPr lang="fr-FR" sz="1600" b="1" dirty="0" err="1"/>
              <a:t>Mysys</a:t>
            </a:r>
            <a:r>
              <a:rPr lang="fr-FR" sz="1600" b="1" dirty="0"/>
              <a:t>. </a:t>
            </a:r>
            <a:endParaRPr lang="fr-FR" sz="1600" b="1" dirty="0" smtClean="0"/>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smtClean="0"/>
              <a:t>Puis </a:t>
            </a:r>
            <a:r>
              <a:rPr lang="fr-FR" sz="1600" b="1" dirty="0"/>
              <a:t>j’envoie au client ses emails. </a:t>
            </a:r>
          </a:p>
        </p:txBody>
      </p:sp>
      <p:pic>
        <p:nvPicPr>
          <p:cNvPr id="3" name="Image 2"/>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5246028" y="1386347"/>
            <a:ext cx="6156779" cy="34664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46" name="Connecteur droit avec flèche 45"/>
          <p:cNvCxnSpPr/>
          <p:nvPr/>
        </p:nvCxnSpPr>
        <p:spPr>
          <a:xfrm flipH="1" flipV="1">
            <a:off x="6400800" y="3834583"/>
            <a:ext cx="2462981" cy="678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3" name="Groupe 42"/>
          <p:cNvGrpSpPr/>
          <p:nvPr/>
        </p:nvGrpSpPr>
        <p:grpSpPr>
          <a:xfrm>
            <a:off x="8990747" y="4328470"/>
            <a:ext cx="2706806" cy="771831"/>
            <a:chOff x="11452914" y="3821837"/>
            <a:chExt cx="3012758" cy="1051155"/>
          </a:xfrm>
        </p:grpSpPr>
        <p:sp>
          <p:nvSpPr>
            <p:cNvPr id="44" name="Rectangle 43">
              <a:extLst>
                <a:ext uri="{FF2B5EF4-FFF2-40B4-BE49-F238E27FC236}">
                  <a16:creationId xmlns:a16="http://schemas.microsoft.com/office/drawing/2014/main" id="{7D74D3CF-2BB2-4EF5-8FB2-433C1A10B5A3}"/>
                </a:ext>
              </a:extLst>
            </p:cNvPr>
            <p:cNvSpPr/>
            <p:nvPr/>
          </p:nvSpPr>
          <p:spPr>
            <a:xfrm>
              <a:off x="11452914" y="3821837"/>
              <a:ext cx="3012758" cy="10511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5" name="TextBox 51">
              <a:extLst>
                <a:ext uri="{FF2B5EF4-FFF2-40B4-BE49-F238E27FC236}">
                  <a16:creationId xmlns:a16="http://schemas.microsoft.com/office/drawing/2014/main" id="{F708EF1C-09AF-4842-83E7-962720BC5CE5}"/>
                </a:ext>
              </a:extLst>
            </p:cNvPr>
            <p:cNvSpPr txBox="1"/>
            <p:nvPr/>
          </p:nvSpPr>
          <p:spPr>
            <a:xfrm>
              <a:off x="11643850" y="3883213"/>
              <a:ext cx="2433984" cy="86660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dirty="0">
                  <a:solidFill>
                    <a:schemeClr val="bg1"/>
                  </a:solidFill>
                  <a:latin typeface="Segoe UI Semibold" panose="020B0702040204020203" pitchFamily="34" charset="0"/>
                  <a:cs typeface="Segoe UI Semibold" panose="020B0702040204020203" pitchFamily="34" charset="0"/>
                </a:rPr>
                <a:t>Pour déclencher l’envoi, cliquer sur «Envoyer». </a:t>
              </a:r>
            </a:p>
          </p:txBody>
        </p:sp>
      </p:grpSp>
      <p:sp>
        <p:nvSpPr>
          <p:cNvPr id="26" name="Rectangle 25"/>
          <p:cNvSpPr/>
          <p:nvPr/>
        </p:nvSpPr>
        <p:spPr>
          <a:xfrm>
            <a:off x="969602" y="5535708"/>
            <a:ext cx="10003197" cy="830997"/>
          </a:xfrm>
          <a:prstGeom prst="rect">
            <a:avLst/>
          </a:prstGeom>
        </p:spPr>
        <p:txBody>
          <a:bodyPr wrap="square">
            <a:spAutoFit/>
          </a:bodyPr>
          <a:lstStyle/>
          <a:p>
            <a:pPr marL="285750" indent="-285750">
              <a:buFont typeface="Arial" panose="020B0604020202020204" pitchFamily="34" charset="0"/>
              <a:buChar char="•"/>
            </a:pPr>
            <a:r>
              <a:rPr lang="fr-FR" sz="1600" b="1" dirty="0"/>
              <a:t>Dès la signature électronique par le client le statut passe en « </a:t>
            </a:r>
            <a:r>
              <a:rPr lang="fr-FR" sz="1600" b="1" dirty="0" smtClean="0"/>
              <a:t>documents signés ».</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Après le délai de 14 jours, le dossier passe directement au statut « finalisé ».</a:t>
            </a:r>
          </a:p>
        </p:txBody>
      </p:sp>
    </p:spTree>
    <p:extLst>
      <p:ext uri="{BB962C8B-B14F-4D97-AF65-F5344CB8AC3E}">
        <p14:creationId xmlns:p14="http://schemas.microsoft.com/office/powerpoint/2010/main" val="24311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15</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0" name="Rectangle 19"/>
          <p:cNvSpPr/>
          <p:nvPr/>
        </p:nvSpPr>
        <p:spPr>
          <a:xfrm>
            <a:off x="1113926" y="1197486"/>
            <a:ext cx="10317368" cy="800219"/>
          </a:xfrm>
          <a:prstGeom prst="rect">
            <a:avLst/>
          </a:prstGeom>
        </p:spPr>
        <p:txBody>
          <a:bodyPr wrap="square">
            <a:spAutoFit/>
          </a:bodyPr>
          <a:lstStyle/>
          <a:p>
            <a:pPr marL="285750" indent="-285750" algn="just">
              <a:buFont typeface="Arial" panose="020B0604020202020204" pitchFamily="34" charset="0"/>
              <a:buChar char="•"/>
            </a:pPr>
            <a:r>
              <a:rPr lang="fr-FR" sz="1600" b="1" dirty="0"/>
              <a:t>Vous accédez au dossier de vente </a:t>
            </a:r>
            <a:r>
              <a:rPr lang="fr-FR" sz="1600" b="1" dirty="0" err="1"/>
              <a:t>MyWay</a:t>
            </a:r>
            <a:r>
              <a:rPr lang="fr-FR" sz="1600" b="1" dirty="0"/>
              <a:t>. Le « chemin de fer » évolue et vous indique l’état d’avancement de la vente. </a:t>
            </a:r>
          </a:p>
          <a:p>
            <a:pPr marL="273050" algn="just"/>
            <a:endParaRPr lang="fr-FR" sz="1400" dirty="0"/>
          </a:p>
        </p:txBody>
      </p:sp>
      <p:sp>
        <p:nvSpPr>
          <p:cNvPr id="34"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Accéder au dossier </a:t>
            </a:r>
            <a:r>
              <a:rPr lang="fr-FR" sz="2000" dirty="0" err="1" smtClean="0">
                <a:solidFill>
                  <a:srgbClr val="F44336"/>
                </a:solidFill>
                <a:latin typeface="Segoe UI Semibold" panose="020B0702040204020203" pitchFamily="34" charset="0"/>
                <a:cs typeface="Segoe UI Semibold" panose="020B0702040204020203" pitchFamily="34" charset="0"/>
              </a:rPr>
              <a:t>MyWay</a:t>
            </a:r>
            <a:r>
              <a:rPr lang="fr-FR" sz="2000" dirty="0" smtClean="0">
                <a:solidFill>
                  <a:srgbClr val="F44336"/>
                </a:solidFill>
                <a:latin typeface="Segoe UI Semibold" panose="020B0702040204020203" pitchFamily="34" charset="0"/>
                <a:cs typeface="Segoe UI Semibold" panose="020B0702040204020203" pitchFamily="34" charset="0"/>
              </a:rPr>
              <a:t>.</a:t>
            </a:r>
            <a:endParaRPr lang="fr-FR" sz="2000" dirty="0">
              <a:solidFill>
                <a:srgbClr val="F44336"/>
              </a:solidFill>
              <a:latin typeface="Segoe UI Semibold" panose="020B0702040204020203" pitchFamily="34" charset="0"/>
              <a:cs typeface="Segoe UI Semibold" panose="020B0702040204020203" pitchFamily="34" charset="0"/>
            </a:endParaRPr>
          </a:p>
        </p:txBody>
      </p:sp>
      <p:grpSp>
        <p:nvGrpSpPr>
          <p:cNvPr id="39" name="Groupe 38"/>
          <p:cNvGrpSpPr/>
          <p:nvPr/>
        </p:nvGrpSpPr>
        <p:grpSpPr>
          <a:xfrm>
            <a:off x="1235075" y="4979578"/>
            <a:ext cx="7339678" cy="847795"/>
            <a:chOff x="11452914" y="3821838"/>
            <a:chExt cx="3012758" cy="864638"/>
          </a:xfrm>
        </p:grpSpPr>
        <p:sp>
          <p:nvSpPr>
            <p:cNvPr id="40" name="Rectangle 39">
              <a:extLst>
                <a:ext uri="{FF2B5EF4-FFF2-40B4-BE49-F238E27FC236}">
                  <a16:creationId xmlns:a16="http://schemas.microsoft.com/office/drawing/2014/main" id="{7D74D3CF-2BB2-4EF5-8FB2-433C1A10B5A3}"/>
                </a:ext>
              </a:extLst>
            </p:cNvPr>
            <p:cNvSpPr/>
            <p:nvPr/>
          </p:nvSpPr>
          <p:spPr>
            <a:xfrm>
              <a:off x="11452914" y="3821838"/>
              <a:ext cx="3012758" cy="742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1" name="TextBox 51">
              <a:extLst>
                <a:ext uri="{FF2B5EF4-FFF2-40B4-BE49-F238E27FC236}">
                  <a16:creationId xmlns:a16="http://schemas.microsoft.com/office/drawing/2014/main" id="{F708EF1C-09AF-4842-83E7-962720BC5CE5}"/>
                </a:ext>
              </a:extLst>
            </p:cNvPr>
            <p:cNvSpPr txBox="1"/>
            <p:nvPr/>
          </p:nvSpPr>
          <p:spPr>
            <a:xfrm>
              <a:off x="11692599" y="3933137"/>
              <a:ext cx="2626467" cy="753339"/>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just">
                <a:lnSpc>
                  <a:spcPct val="100000"/>
                </a:lnSpc>
              </a:pPr>
              <a:r>
                <a:rPr lang="fr-FR" sz="1600" b="1" dirty="0">
                  <a:solidFill>
                    <a:schemeClr val="bg1"/>
                  </a:solidFill>
                  <a:latin typeface="Segoe UI Semibold" panose="020B0702040204020203" pitchFamily="34" charset="0"/>
                  <a:cs typeface="Segoe UI Semibold" panose="020B0702040204020203" pitchFamily="34" charset="0"/>
                </a:rPr>
                <a:t>Après cette étape, le demande de souscription est </a:t>
              </a:r>
              <a:r>
                <a:rPr lang="fr-FR" sz="1600" b="1" dirty="0" smtClean="0">
                  <a:solidFill>
                    <a:schemeClr val="bg1"/>
                  </a:solidFill>
                  <a:latin typeface="Segoe UI Semibold" panose="020B0702040204020203" pitchFamily="34" charset="0"/>
                  <a:cs typeface="Segoe UI Semibold" panose="020B0702040204020203" pitchFamily="34" charset="0"/>
                </a:rPr>
                <a:t>valable 30 jours</a:t>
              </a:r>
              <a:r>
                <a:rPr lang="fr-FR" sz="1600" b="1" dirty="0">
                  <a:solidFill>
                    <a:schemeClr val="bg1"/>
                  </a:solidFill>
                  <a:latin typeface="Segoe UI Semibold" panose="020B0702040204020203" pitchFamily="34" charset="0"/>
                  <a:cs typeface="Segoe UI Semibold" panose="020B0702040204020203" pitchFamily="34" charset="0"/>
                </a:rPr>
                <a:t>. </a:t>
              </a:r>
            </a:p>
            <a:p>
              <a:pPr algn="just">
                <a:lnSpc>
                  <a:spcPct val="100000"/>
                </a:lnSpc>
              </a:pPr>
              <a:r>
                <a:rPr lang="fr-FR" sz="1600" b="1" dirty="0">
                  <a:solidFill>
                    <a:schemeClr val="bg1"/>
                  </a:solidFill>
                  <a:latin typeface="Segoe UI Semibold" panose="020B0702040204020203" pitchFamily="34" charset="0"/>
                  <a:cs typeface="Segoe UI Semibold" panose="020B0702040204020203" pitchFamily="34" charset="0"/>
                </a:rPr>
                <a:t>Passé ce délai, sans réponse du client,  la demande est annulée.</a:t>
              </a:r>
            </a:p>
            <a:p>
              <a:pPr>
                <a:lnSpc>
                  <a:spcPct val="100000"/>
                </a:lnSpc>
              </a:pPr>
              <a:endParaRPr lang="fr-FR" sz="1600" b="1" dirty="0">
                <a:solidFill>
                  <a:schemeClr val="bg1"/>
                </a:solidFill>
                <a:latin typeface="Segoe UI Semibold" panose="020B0702040204020203" pitchFamily="34" charset="0"/>
                <a:cs typeface="Segoe UI Semibold" panose="020B0702040204020203" pitchFamily="34" charset="0"/>
              </a:endParaRPr>
            </a:p>
          </p:txBody>
        </p:sp>
      </p:grpSp>
      <p:pic>
        <p:nvPicPr>
          <p:cNvPr id="21"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48980" y="1979944"/>
            <a:ext cx="7249330" cy="2221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3"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7254" y="4331059"/>
            <a:ext cx="7235804" cy="333293"/>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5" name="object 10"/>
          <p:cNvSpPr>
            <a:spLocks/>
          </p:cNvSpPr>
          <p:nvPr/>
        </p:nvSpPr>
        <p:spPr bwMode="auto">
          <a:xfrm>
            <a:off x="1513133" y="2794950"/>
            <a:ext cx="1643021" cy="978568"/>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
        <p:nvSpPr>
          <p:cNvPr id="28" name="Rectangle 27"/>
          <p:cNvSpPr/>
          <p:nvPr/>
        </p:nvSpPr>
        <p:spPr>
          <a:xfrm>
            <a:off x="8871578" y="3296674"/>
            <a:ext cx="3246682" cy="2277547"/>
          </a:xfrm>
          <a:prstGeom prst="rect">
            <a:avLst/>
          </a:prstGeom>
        </p:spPr>
        <p:txBody>
          <a:bodyPr wrap="square">
            <a:spAutoFit/>
          </a:bodyPr>
          <a:lstStyle/>
          <a:p>
            <a:pPr algn="just"/>
            <a:r>
              <a:rPr lang="fr-FR" sz="1600" b="1" dirty="0"/>
              <a:t>À ce stade il est possible </a:t>
            </a:r>
            <a:r>
              <a:rPr lang="fr-FR" sz="1600" b="1" dirty="0" smtClean="0"/>
              <a:t>:</a:t>
            </a:r>
          </a:p>
          <a:p>
            <a:pPr algn="just"/>
            <a:endParaRPr lang="fr-FR" sz="1600" b="1" dirty="0"/>
          </a:p>
          <a:p>
            <a:pPr marL="285750" indent="-285750" algn="just">
              <a:buFont typeface="Arial" panose="020B0604020202020204" pitchFamily="34" charset="0"/>
              <a:buChar char="•"/>
            </a:pPr>
            <a:r>
              <a:rPr lang="fr-FR" sz="1600" b="1" dirty="0"/>
              <a:t>Pour le client de signer en face à face </a:t>
            </a:r>
            <a:r>
              <a:rPr lang="fr-FR" sz="1600" dirty="0"/>
              <a:t>(si il vient en agence par exemple</a:t>
            </a:r>
            <a:r>
              <a:rPr lang="fr-FR" sz="1600" dirty="0" smtClean="0"/>
              <a:t>),</a:t>
            </a:r>
            <a:endParaRPr lang="fr-FR" sz="1600" dirty="0"/>
          </a:p>
          <a:p>
            <a:pPr marL="285750" indent="-285750" algn="just">
              <a:buFont typeface="Arial" panose="020B0604020202020204" pitchFamily="34" charset="0"/>
              <a:buChar char="•"/>
            </a:pPr>
            <a:r>
              <a:rPr lang="fr-FR" sz="1600" b="1" dirty="0"/>
              <a:t>De demander une signature papier pour envoi </a:t>
            </a:r>
            <a:r>
              <a:rPr lang="fr-FR" sz="1600" b="1" dirty="0" smtClean="0"/>
              <a:t>postal, </a:t>
            </a:r>
            <a:endParaRPr lang="fr-FR" sz="1600" b="1" dirty="0"/>
          </a:p>
          <a:p>
            <a:pPr marL="285750" indent="-285750" algn="just">
              <a:buFont typeface="Arial" panose="020B0604020202020204" pitchFamily="34" charset="0"/>
              <a:buChar char="•"/>
            </a:pPr>
            <a:r>
              <a:rPr lang="fr-FR" sz="1600" b="1" dirty="0"/>
              <a:t>D’annuler la </a:t>
            </a:r>
            <a:r>
              <a:rPr lang="fr-FR" sz="1600" b="1" dirty="0" smtClean="0"/>
              <a:t>souscription.</a:t>
            </a:r>
            <a:endParaRPr lang="fr-FR" sz="1600" b="1" dirty="0"/>
          </a:p>
          <a:p>
            <a:pPr marL="273050" algn="just"/>
            <a:endParaRPr lang="fr-FR" sz="1400" dirty="0"/>
          </a:p>
        </p:txBody>
      </p:sp>
      <p:sp>
        <p:nvSpPr>
          <p:cNvPr id="29" name="object 10"/>
          <p:cNvSpPr>
            <a:spLocks/>
          </p:cNvSpPr>
          <p:nvPr/>
        </p:nvSpPr>
        <p:spPr bwMode="auto">
          <a:xfrm>
            <a:off x="4884779" y="4215712"/>
            <a:ext cx="3831518" cy="548017"/>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0" name="Connecteur droit avec flèche 29"/>
          <p:cNvCxnSpPr/>
          <p:nvPr/>
        </p:nvCxnSpPr>
        <p:spPr>
          <a:xfrm flipH="1">
            <a:off x="2905433" y="1710813"/>
            <a:ext cx="1268361" cy="943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flipH="1">
            <a:off x="8450827" y="3657600"/>
            <a:ext cx="442450" cy="545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28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16</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0" name="Rectangle 19"/>
          <p:cNvSpPr/>
          <p:nvPr/>
        </p:nvSpPr>
        <p:spPr>
          <a:xfrm>
            <a:off x="1113926" y="1197486"/>
            <a:ext cx="10317368" cy="800219"/>
          </a:xfrm>
          <a:prstGeom prst="rect">
            <a:avLst/>
          </a:prstGeom>
        </p:spPr>
        <p:txBody>
          <a:bodyPr wrap="square">
            <a:spAutoFit/>
          </a:bodyPr>
          <a:lstStyle/>
          <a:p>
            <a:pPr marL="285750" indent="-285750" algn="just">
              <a:buFont typeface="Arial" panose="020B0604020202020204" pitchFamily="34" charset="0"/>
              <a:buChar char="•"/>
            </a:pPr>
            <a:r>
              <a:rPr lang="fr-FR" sz="1600" b="1" dirty="0"/>
              <a:t>Vous accédez au dossier de vente </a:t>
            </a:r>
            <a:r>
              <a:rPr lang="fr-FR" sz="1600" b="1" dirty="0" err="1"/>
              <a:t>MyWay</a:t>
            </a:r>
            <a:r>
              <a:rPr lang="fr-FR" sz="1600" b="1" dirty="0"/>
              <a:t>. Le « chemin de fer » évolue et vous indique l’état d’avancement de la vente. </a:t>
            </a:r>
          </a:p>
          <a:p>
            <a:pPr marL="273050" algn="just"/>
            <a:endParaRPr lang="fr-FR" sz="1400" dirty="0"/>
          </a:p>
        </p:txBody>
      </p:sp>
      <p:sp>
        <p:nvSpPr>
          <p:cNvPr id="34"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Accéder au dossier </a:t>
            </a:r>
            <a:r>
              <a:rPr lang="fr-FR" sz="2000" dirty="0" err="1" smtClean="0">
                <a:solidFill>
                  <a:srgbClr val="F44336"/>
                </a:solidFill>
                <a:latin typeface="Segoe UI Semibold" panose="020B0702040204020203" pitchFamily="34" charset="0"/>
                <a:cs typeface="Segoe UI Semibold" panose="020B0702040204020203" pitchFamily="34" charset="0"/>
              </a:rPr>
              <a:t>MyWay</a:t>
            </a:r>
            <a:r>
              <a:rPr lang="fr-FR" sz="2000" dirty="0" smtClean="0">
                <a:solidFill>
                  <a:srgbClr val="F44336"/>
                </a:solidFill>
                <a:latin typeface="Segoe UI Semibold" panose="020B0702040204020203" pitchFamily="34" charset="0"/>
                <a:cs typeface="Segoe UI Semibold" panose="020B0702040204020203" pitchFamily="34" charset="0"/>
              </a:rPr>
              <a:t>.</a:t>
            </a:r>
            <a:endParaRPr lang="fr-FR" sz="2000" dirty="0">
              <a:solidFill>
                <a:srgbClr val="F44336"/>
              </a:solidFill>
              <a:latin typeface="Segoe UI Semibold" panose="020B0702040204020203" pitchFamily="34" charset="0"/>
              <a:cs typeface="Segoe UI Semibold" panose="020B0702040204020203" pitchFamily="34" charset="0"/>
            </a:endParaRPr>
          </a:p>
        </p:txBody>
      </p:sp>
      <p:grpSp>
        <p:nvGrpSpPr>
          <p:cNvPr id="39" name="Groupe 38"/>
          <p:cNvGrpSpPr/>
          <p:nvPr/>
        </p:nvGrpSpPr>
        <p:grpSpPr>
          <a:xfrm>
            <a:off x="6527800" y="2221627"/>
            <a:ext cx="5024284" cy="1340237"/>
            <a:chOff x="11452914" y="3821838"/>
            <a:chExt cx="3012758" cy="1366864"/>
          </a:xfrm>
        </p:grpSpPr>
        <p:sp>
          <p:nvSpPr>
            <p:cNvPr id="40" name="Rectangle 39">
              <a:extLst>
                <a:ext uri="{FF2B5EF4-FFF2-40B4-BE49-F238E27FC236}">
                  <a16:creationId xmlns:a16="http://schemas.microsoft.com/office/drawing/2014/main" id="{7D74D3CF-2BB2-4EF5-8FB2-433C1A10B5A3}"/>
                </a:ext>
              </a:extLst>
            </p:cNvPr>
            <p:cNvSpPr/>
            <p:nvPr/>
          </p:nvSpPr>
          <p:spPr>
            <a:xfrm>
              <a:off x="11452914" y="3821838"/>
              <a:ext cx="3012758" cy="1268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1" name="TextBox 51">
              <a:extLst>
                <a:ext uri="{FF2B5EF4-FFF2-40B4-BE49-F238E27FC236}">
                  <a16:creationId xmlns:a16="http://schemas.microsoft.com/office/drawing/2014/main" id="{F708EF1C-09AF-4842-83E7-962720BC5CE5}"/>
                </a:ext>
              </a:extLst>
            </p:cNvPr>
            <p:cNvSpPr txBox="1"/>
            <p:nvPr/>
          </p:nvSpPr>
          <p:spPr>
            <a:xfrm>
              <a:off x="11692599" y="3933137"/>
              <a:ext cx="2626467" cy="1255565"/>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just">
                <a:lnSpc>
                  <a:spcPct val="100000"/>
                </a:lnSpc>
              </a:pPr>
              <a:r>
                <a:rPr lang="fr-FR" sz="1600" b="1" dirty="0">
                  <a:solidFill>
                    <a:schemeClr val="bg1"/>
                  </a:solidFill>
                  <a:latin typeface="Segoe UI Semibold" panose="020B0702040204020203" pitchFamily="34" charset="0"/>
                  <a:cs typeface="Segoe UI Semibold" panose="020B0702040204020203" pitchFamily="34" charset="0"/>
                </a:rPr>
                <a:t>Après cette étape, </a:t>
              </a:r>
              <a:r>
                <a:rPr lang="fr-FR" sz="1600" b="1" dirty="0" smtClean="0">
                  <a:solidFill>
                    <a:schemeClr val="bg1"/>
                  </a:solidFill>
                  <a:latin typeface="Segoe UI Semibold" panose="020B0702040204020203" pitchFamily="34" charset="0"/>
                  <a:cs typeface="Segoe UI Semibold" panose="020B0702040204020203" pitchFamily="34" charset="0"/>
                </a:rPr>
                <a:t>la </a:t>
              </a:r>
              <a:r>
                <a:rPr lang="fr-FR" sz="1600" b="1" dirty="0">
                  <a:solidFill>
                    <a:schemeClr val="bg1"/>
                  </a:solidFill>
                  <a:latin typeface="Segoe UI Semibold" panose="020B0702040204020203" pitchFamily="34" charset="0"/>
                  <a:cs typeface="Segoe UI Semibold" panose="020B0702040204020203" pitchFamily="34" charset="0"/>
                </a:rPr>
                <a:t>demande de souscription est valable 60 jours. </a:t>
              </a:r>
            </a:p>
            <a:p>
              <a:pPr algn="just">
                <a:lnSpc>
                  <a:spcPct val="100000"/>
                </a:lnSpc>
              </a:pPr>
              <a:r>
                <a:rPr lang="fr-FR" sz="1600" b="1" dirty="0">
                  <a:solidFill>
                    <a:schemeClr val="bg1"/>
                  </a:solidFill>
                  <a:latin typeface="Segoe UI Semibold" panose="020B0702040204020203" pitchFamily="34" charset="0"/>
                  <a:cs typeface="Segoe UI Semibold" panose="020B0702040204020203" pitchFamily="34" charset="0"/>
                </a:rPr>
                <a:t>Passé ce délai, sans réponse du client,  la demande est annulée.</a:t>
              </a:r>
            </a:p>
            <a:p>
              <a:pPr>
                <a:lnSpc>
                  <a:spcPct val="100000"/>
                </a:lnSpc>
              </a:pPr>
              <a:endParaRPr lang="fr-FR" sz="1600" b="1" dirty="0">
                <a:solidFill>
                  <a:schemeClr val="bg1"/>
                </a:solidFill>
                <a:latin typeface="Segoe UI Semibold" panose="020B0702040204020203" pitchFamily="34" charset="0"/>
                <a:cs typeface="Segoe UI Semibold" panose="020B0702040204020203" pitchFamily="34" charset="0"/>
              </a:endParaRPr>
            </a:p>
          </p:txBody>
        </p:sp>
      </p:grpSp>
      <p:pic>
        <p:nvPicPr>
          <p:cNvPr id="21"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06528" y="1891453"/>
            <a:ext cx="5484440" cy="1680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3"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0557" y="3674480"/>
            <a:ext cx="5480746" cy="252452"/>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5" name="object 10"/>
          <p:cNvSpPr>
            <a:spLocks/>
          </p:cNvSpPr>
          <p:nvPr/>
        </p:nvSpPr>
        <p:spPr bwMode="auto">
          <a:xfrm>
            <a:off x="982192" y="2426240"/>
            <a:ext cx="792634" cy="978568"/>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pic>
        <p:nvPicPr>
          <p:cNvPr id="2" name="Image 1"/>
          <p:cNvPicPr>
            <a:picLocks noChangeAspect="1"/>
          </p:cNvPicPr>
          <p:nvPr/>
        </p:nvPicPr>
        <p:blipFill>
          <a:blip r:embed="rId8"/>
          <a:stretch>
            <a:fillRect/>
          </a:stretch>
        </p:blipFill>
        <p:spPr>
          <a:xfrm>
            <a:off x="916245" y="4645742"/>
            <a:ext cx="5455058" cy="1615102"/>
          </a:xfrm>
          <a:prstGeom prst="rect">
            <a:avLst/>
          </a:prstGeom>
        </p:spPr>
      </p:pic>
      <p:grpSp>
        <p:nvGrpSpPr>
          <p:cNvPr id="24" name="Groupe 23"/>
          <p:cNvGrpSpPr/>
          <p:nvPr/>
        </p:nvGrpSpPr>
        <p:grpSpPr>
          <a:xfrm>
            <a:off x="6527799" y="4615783"/>
            <a:ext cx="5064433" cy="1372062"/>
            <a:chOff x="11452914" y="3821838"/>
            <a:chExt cx="3036833" cy="1519653"/>
          </a:xfrm>
        </p:grpSpPr>
        <p:sp>
          <p:nvSpPr>
            <p:cNvPr id="25" name="Rectangle 24">
              <a:extLst>
                <a:ext uri="{FF2B5EF4-FFF2-40B4-BE49-F238E27FC236}">
                  <a16:creationId xmlns:a16="http://schemas.microsoft.com/office/drawing/2014/main" id="{7D74D3CF-2BB2-4EF5-8FB2-433C1A10B5A3}"/>
                </a:ext>
              </a:extLst>
            </p:cNvPr>
            <p:cNvSpPr/>
            <p:nvPr/>
          </p:nvSpPr>
          <p:spPr>
            <a:xfrm>
              <a:off x="11452914" y="3821838"/>
              <a:ext cx="3012758" cy="15196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6" name="TextBox 51">
              <a:extLst>
                <a:ext uri="{FF2B5EF4-FFF2-40B4-BE49-F238E27FC236}">
                  <a16:creationId xmlns:a16="http://schemas.microsoft.com/office/drawing/2014/main" id="{F708EF1C-09AF-4842-83E7-962720BC5CE5}"/>
                </a:ext>
              </a:extLst>
            </p:cNvPr>
            <p:cNvSpPr txBox="1"/>
            <p:nvPr/>
          </p:nvSpPr>
          <p:spPr>
            <a:xfrm>
              <a:off x="11571322" y="3916802"/>
              <a:ext cx="2918425" cy="1363535"/>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gn="just">
                <a:lnSpc>
                  <a:spcPct val="100000"/>
                </a:lnSpc>
                <a:buFont typeface="Arial" panose="020B0604020202020204" pitchFamily="34" charset="0"/>
                <a:buChar char="•"/>
              </a:pPr>
              <a:r>
                <a:rPr lang="fr-FR" sz="1600" b="1" dirty="0">
                  <a:solidFill>
                    <a:schemeClr val="bg1"/>
                  </a:solidFill>
                  <a:latin typeface="Segoe UI Semibold" panose="020B0702040204020203" pitchFamily="34" charset="0"/>
                  <a:cs typeface="Segoe UI Semibold" panose="020B0702040204020203" pitchFamily="34" charset="0"/>
                </a:rPr>
                <a:t>Dès la signature électronique par le </a:t>
              </a:r>
              <a:r>
                <a:rPr lang="fr-FR" sz="1600" b="1" dirty="0" smtClean="0">
                  <a:solidFill>
                    <a:schemeClr val="bg1"/>
                  </a:solidFill>
                  <a:latin typeface="Segoe UI Semibold" panose="020B0702040204020203" pitchFamily="34" charset="0"/>
                  <a:cs typeface="Segoe UI Semibold" panose="020B0702040204020203" pitchFamily="34" charset="0"/>
                </a:rPr>
                <a:t>client</a:t>
              </a:r>
            </a:p>
            <a:p>
              <a:pPr algn="just">
                <a:lnSpc>
                  <a:spcPct val="100000"/>
                </a:lnSpc>
              </a:pPr>
              <a:r>
                <a:rPr lang="fr-FR" sz="1600" b="1" dirty="0" smtClean="0">
                  <a:solidFill>
                    <a:schemeClr val="bg1"/>
                  </a:solidFill>
                  <a:latin typeface="Segoe UI Semibold" panose="020B0702040204020203" pitchFamily="34" charset="0"/>
                  <a:cs typeface="Segoe UI Semibold" panose="020B0702040204020203" pitchFamily="34" charset="0"/>
                </a:rPr>
                <a:t>le </a:t>
              </a:r>
              <a:r>
                <a:rPr lang="fr-FR" sz="1600" b="1" dirty="0">
                  <a:solidFill>
                    <a:schemeClr val="bg1"/>
                  </a:solidFill>
                  <a:latin typeface="Segoe UI Semibold" panose="020B0702040204020203" pitchFamily="34" charset="0"/>
                  <a:cs typeface="Segoe UI Semibold" panose="020B0702040204020203" pitchFamily="34" charset="0"/>
                </a:rPr>
                <a:t>statut passe en « </a:t>
              </a:r>
              <a:r>
                <a:rPr lang="fr-FR" sz="1600" b="1" dirty="0" smtClean="0">
                  <a:solidFill>
                    <a:schemeClr val="bg1"/>
                  </a:solidFill>
                  <a:latin typeface="Segoe UI Semibold" panose="020B0702040204020203" pitchFamily="34" charset="0"/>
                  <a:cs typeface="Segoe UI Semibold" panose="020B0702040204020203" pitchFamily="34" charset="0"/>
                </a:rPr>
                <a:t>documents signés ».</a:t>
              </a:r>
            </a:p>
            <a:p>
              <a:pPr marL="285750" indent="-285750" algn="just">
                <a:lnSpc>
                  <a:spcPct val="100000"/>
                </a:lnSpc>
                <a:buFont typeface="Arial" panose="020B0604020202020204" pitchFamily="34" charset="0"/>
                <a:buChar char="•"/>
              </a:pPr>
              <a:endParaRPr lang="fr-FR" sz="1400" b="1" dirty="0">
                <a:solidFill>
                  <a:schemeClr val="bg1"/>
                </a:solidFill>
                <a:latin typeface="Segoe UI Semibold" panose="020B0702040204020203" pitchFamily="34" charset="0"/>
                <a:cs typeface="Segoe UI Semibold" panose="020B0702040204020203" pitchFamily="34" charset="0"/>
              </a:endParaRPr>
            </a:p>
            <a:p>
              <a:pPr marL="285750" indent="-285750" algn="just">
                <a:lnSpc>
                  <a:spcPct val="100000"/>
                </a:lnSpc>
                <a:buFont typeface="Arial" panose="020B0604020202020204" pitchFamily="34" charset="0"/>
                <a:buChar char="•"/>
              </a:pPr>
              <a:r>
                <a:rPr lang="fr-FR" sz="1600" b="1" dirty="0">
                  <a:solidFill>
                    <a:schemeClr val="bg1"/>
                  </a:solidFill>
                  <a:latin typeface="Segoe UI Semibold" panose="020B0702040204020203" pitchFamily="34" charset="0"/>
                  <a:cs typeface="Segoe UI Semibold" panose="020B0702040204020203" pitchFamily="34" charset="0"/>
                </a:rPr>
                <a:t>Après le délai de 14 jours, le </a:t>
              </a:r>
              <a:r>
                <a:rPr lang="fr-FR" sz="1600" b="1" dirty="0" smtClean="0">
                  <a:solidFill>
                    <a:schemeClr val="bg1"/>
                  </a:solidFill>
                  <a:latin typeface="Segoe UI Semibold" panose="020B0702040204020203" pitchFamily="34" charset="0"/>
                  <a:cs typeface="Segoe UI Semibold" panose="020B0702040204020203" pitchFamily="34" charset="0"/>
                </a:rPr>
                <a:t>dossier </a:t>
              </a:r>
            </a:p>
            <a:p>
              <a:pPr algn="just">
                <a:lnSpc>
                  <a:spcPct val="100000"/>
                </a:lnSpc>
              </a:pPr>
              <a:r>
                <a:rPr lang="fr-FR" sz="1600" b="1" dirty="0" smtClean="0">
                  <a:solidFill>
                    <a:schemeClr val="bg1"/>
                  </a:solidFill>
                  <a:latin typeface="Segoe UI Semibold" panose="020B0702040204020203" pitchFamily="34" charset="0"/>
                  <a:cs typeface="Segoe UI Semibold" panose="020B0702040204020203" pitchFamily="34" charset="0"/>
                </a:rPr>
                <a:t>passe </a:t>
              </a:r>
              <a:r>
                <a:rPr lang="fr-FR" sz="1600" b="1" dirty="0">
                  <a:solidFill>
                    <a:schemeClr val="bg1"/>
                  </a:solidFill>
                  <a:latin typeface="Segoe UI Semibold" panose="020B0702040204020203" pitchFamily="34" charset="0"/>
                  <a:cs typeface="Segoe UI Semibold" panose="020B0702040204020203" pitchFamily="34" charset="0"/>
                </a:rPr>
                <a:t>directement au statut « finalisé ».</a:t>
              </a:r>
            </a:p>
          </p:txBody>
        </p:sp>
      </p:grpSp>
      <p:sp>
        <p:nvSpPr>
          <p:cNvPr id="27" name="object 10"/>
          <p:cNvSpPr>
            <a:spLocks/>
          </p:cNvSpPr>
          <p:nvPr/>
        </p:nvSpPr>
        <p:spPr bwMode="auto">
          <a:xfrm>
            <a:off x="982190" y="5262847"/>
            <a:ext cx="2675409" cy="978568"/>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Tree>
    <p:extLst>
      <p:ext uri="{BB962C8B-B14F-4D97-AF65-F5344CB8AC3E}">
        <p14:creationId xmlns:p14="http://schemas.microsoft.com/office/powerpoint/2010/main" val="309243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581925" y="3170902"/>
            <a:ext cx="9634487" cy="21578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Statut finalisé.</a:t>
            </a:r>
            <a:endParaRPr lang="fr-FR" sz="2000" dirty="0">
              <a:solidFill>
                <a:srgbClr val="F44336"/>
              </a:solidFill>
              <a:latin typeface="Segoe UI Semibold" panose="020B0702040204020203" pitchFamily="34" charset="0"/>
              <a:cs typeface="Segoe UI Semibold" panose="020B0702040204020203" pitchFamily="34" charset="0"/>
            </a:endParaRPr>
          </a:p>
        </p:txBody>
      </p:sp>
      <p:cxnSp>
        <p:nvCxnSpPr>
          <p:cNvPr id="48" name="Connecteur droit 4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17</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32" name="Image 31"/>
          <p:cNvPicPr>
            <a:picLocks noChangeAspect="1"/>
          </p:cNvPicPr>
          <p:nvPr/>
        </p:nvPicPr>
        <p:blipFill>
          <a:blip r:embed="rId5"/>
          <a:stretch>
            <a:fillRect/>
          </a:stretch>
        </p:blipFill>
        <p:spPr>
          <a:xfrm>
            <a:off x="1235075" y="1327355"/>
            <a:ext cx="5455058" cy="1615102"/>
          </a:xfrm>
          <a:prstGeom prst="rect">
            <a:avLst/>
          </a:prstGeom>
        </p:spPr>
      </p:pic>
      <p:sp>
        <p:nvSpPr>
          <p:cNvPr id="35" name="Rectangle 34"/>
          <p:cNvSpPr/>
          <p:nvPr/>
        </p:nvSpPr>
        <p:spPr>
          <a:xfrm>
            <a:off x="1581927" y="3277009"/>
            <a:ext cx="9509125" cy="1815882"/>
          </a:xfrm>
          <a:prstGeom prst="rect">
            <a:avLst/>
          </a:prstGeom>
        </p:spPr>
        <p:txBody>
          <a:bodyPr wrap="square">
            <a:spAutoFit/>
          </a:bodyPr>
          <a:lstStyle/>
          <a:p>
            <a:pPr algn="just"/>
            <a:r>
              <a:rPr lang="fr-FR" sz="1600" b="1" dirty="0"/>
              <a:t>Après le délai de 14 jours </a:t>
            </a:r>
            <a:r>
              <a:rPr lang="fr-FR" sz="1600" b="1" dirty="0" smtClean="0"/>
              <a:t>à partir de la date du signature du client</a:t>
            </a:r>
            <a:r>
              <a:rPr lang="fr-FR" sz="1600" b="1" dirty="0"/>
              <a:t> </a:t>
            </a:r>
            <a:r>
              <a:rPr lang="fr-FR" sz="1600" b="1" dirty="0" smtClean="0"/>
              <a:t>: </a:t>
            </a:r>
          </a:p>
          <a:p>
            <a:pPr algn="just"/>
            <a:r>
              <a:rPr lang="fr-FR" sz="1600" b="1" dirty="0" smtClean="0"/>
              <a:t> </a:t>
            </a:r>
            <a:endParaRPr lang="fr-FR" sz="1600" b="1" dirty="0"/>
          </a:p>
          <a:p>
            <a:pPr marL="742950" lvl="1" indent="-285750" algn="just">
              <a:buFont typeface="Wingdings" panose="05000000000000000000" pitchFamily="2" charset="2"/>
              <a:buChar char="§"/>
            </a:pPr>
            <a:r>
              <a:rPr lang="fr-FR" sz="1600" b="1" u="sng" dirty="0" smtClean="0">
                <a:solidFill>
                  <a:srgbClr val="FF0000"/>
                </a:solidFill>
              </a:rPr>
              <a:t>Le client détenteur du service e-document </a:t>
            </a:r>
            <a:r>
              <a:rPr lang="fr-FR" sz="1600" b="1" dirty="0" smtClean="0">
                <a:solidFill>
                  <a:srgbClr val="FF0000"/>
                </a:solidFill>
              </a:rPr>
              <a:t>reçoit un mail l’informant que </a:t>
            </a:r>
            <a:r>
              <a:rPr lang="fr-FR" sz="1600" b="1" dirty="0">
                <a:solidFill>
                  <a:srgbClr val="FF0000"/>
                </a:solidFill>
              </a:rPr>
              <a:t>le bulletin définitif </a:t>
            </a:r>
            <a:r>
              <a:rPr lang="fr-FR" sz="1600" b="1" dirty="0" smtClean="0">
                <a:solidFill>
                  <a:srgbClr val="FF0000"/>
                </a:solidFill>
              </a:rPr>
              <a:t>de souscription est disponible </a:t>
            </a:r>
            <a:r>
              <a:rPr lang="fr-FR" sz="1600" b="1" dirty="0">
                <a:solidFill>
                  <a:srgbClr val="FF0000"/>
                </a:solidFill>
              </a:rPr>
              <a:t>dans </a:t>
            </a:r>
            <a:r>
              <a:rPr lang="fr-FR" sz="1600" b="1" dirty="0" smtClean="0">
                <a:solidFill>
                  <a:srgbClr val="FF0000"/>
                </a:solidFill>
              </a:rPr>
              <a:t>e-document, </a:t>
            </a:r>
          </a:p>
          <a:p>
            <a:pPr lvl="1" algn="just"/>
            <a:endParaRPr lang="fr-FR" sz="1600" b="1" dirty="0" smtClean="0">
              <a:solidFill>
                <a:srgbClr val="FF0000"/>
              </a:solidFill>
            </a:endParaRPr>
          </a:p>
          <a:p>
            <a:pPr marL="742950" lvl="1" indent="-285750" algn="just">
              <a:buFont typeface="Wingdings" panose="05000000000000000000" pitchFamily="2" charset="2"/>
              <a:buChar char="§"/>
            </a:pPr>
            <a:r>
              <a:rPr lang="fr-FR" sz="1600" b="1" u="sng" dirty="0" smtClean="0">
                <a:solidFill>
                  <a:srgbClr val="FF0000"/>
                </a:solidFill>
              </a:rPr>
              <a:t>Le client non détenteur du service e-document </a:t>
            </a:r>
            <a:r>
              <a:rPr lang="fr-FR" sz="1600" b="1" dirty="0" smtClean="0">
                <a:solidFill>
                  <a:srgbClr val="FF0000"/>
                </a:solidFill>
              </a:rPr>
              <a:t>reçoit un mail l’informant que </a:t>
            </a:r>
            <a:r>
              <a:rPr lang="fr-FR" sz="1600" b="1" dirty="0">
                <a:solidFill>
                  <a:srgbClr val="FF0000"/>
                </a:solidFill>
              </a:rPr>
              <a:t>le bulletin définitif </a:t>
            </a:r>
            <a:r>
              <a:rPr lang="fr-FR" sz="1600" b="1" dirty="0" smtClean="0">
                <a:solidFill>
                  <a:srgbClr val="FF0000"/>
                </a:solidFill>
              </a:rPr>
              <a:t>de souscription est disponible sur demande auprès de son conseiller</a:t>
            </a:r>
            <a:endParaRPr lang="fr-FR" sz="1600" b="1" dirty="0">
              <a:solidFill>
                <a:srgbClr val="FF0000"/>
              </a:solidFill>
            </a:endParaRPr>
          </a:p>
        </p:txBody>
      </p:sp>
      <p:sp>
        <p:nvSpPr>
          <p:cNvPr id="40" name="object 10"/>
          <p:cNvSpPr>
            <a:spLocks/>
          </p:cNvSpPr>
          <p:nvPr/>
        </p:nvSpPr>
        <p:spPr bwMode="auto">
          <a:xfrm>
            <a:off x="3238694" y="1900215"/>
            <a:ext cx="1008841" cy="978568"/>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pic>
        <p:nvPicPr>
          <p:cNvPr id="11" name="Image 10"/>
          <p:cNvPicPr>
            <a:picLocks noChangeAspect="1"/>
          </p:cNvPicPr>
          <p:nvPr/>
        </p:nvPicPr>
        <p:blipFill rotWithShape="1">
          <a:blip r:embed="rId6">
            <a:clrChange>
              <a:clrFrom>
                <a:srgbClr val="FFFFFF"/>
              </a:clrFrom>
              <a:clrTo>
                <a:srgbClr val="FFFFFF">
                  <a:alpha val="0"/>
                </a:srgbClr>
              </a:clrTo>
            </a:clrChange>
          </a:blip>
          <a:srcRect l="3473" t="38188" r="84226" b="45076"/>
          <a:stretch/>
        </p:blipFill>
        <p:spPr>
          <a:xfrm>
            <a:off x="985781" y="3701787"/>
            <a:ext cx="1095170" cy="966326"/>
          </a:xfrm>
          <a:prstGeom prst="rect">
            <a:avLst/>
          </a:prstGeom>
        </p:spPr>
      </p:pic>
    </p:spTree>
    <p:extLst>
      <p:ext uri="{BB962C8B-B14F-4D97-AF65-F5344CB8AC3E}">
        <p14:creationId xmlns:p14="http://schemas.microsoft.com/office/powerpoint/2010/main" val="179385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a:t>
            </a:r>
            <a:r>
              <a:rPr lang="fr-FR" sz="2000" dirty="0" smtClean="0">
                <a:solidFill>
                  <a:schemeClr val="accent1"/>
                </a:solidFill>
                <a:latin typeface="Segoe UI Semibold" panose="020B0702040204020203" pitchFamily="34" charset="0"/>
                <a:cs typeface="Segoe UI Semibold" panose="020B0702040204020203" pitchFamily="34" charset="0"/>
              </a:rPr>
              <a:t>opératoire </a:t>
            </a:r>
            <a:r>
              <a:rPr lang="fr-FR" sz="2000" dirty="0" smtClean="0">
                <a:latin typeface="Segoe UI Semibold" panose="020B0702040204020203" pitchFamily="34" charset="0"/>
                <a:cs typeface="Segoe UI Semibold" panose="020B0702040204020203" pitchFamily="34" charset="0"/>
              </a:rPr>
              <a:t>de </a:t>
            </a:r>
            <a:r>
              <a:rPr lang="fr-FR" sz="2000" dirty="0">
                <a:latin typeface="Segoe UI Semibold" panose="020B0702040204020203" pitchFamily="34" charset="0"/>
                <a:cs typeface="Segoe UI Semibold" panose="020B0702040204020203" pitchFamily="34" charset="0"/>
              </a:rPr>
              <a:t>vente à distance </a:t>
            </a:r>
          </a:p>
          <a:p>
            <a:r>
              <a:rPr lang="fr-FR" sz="2000" dirty="0">
                <a:latin typeface="Segoe UI Semibold" panose="020B0702040204020203" pitchFamily="34" charset="0"/>
                <a:cs typeface="Segoe UI Semibold" panose="020B0702040204020203" pitchFamily="34" charset="0"/>
              </a:rPr>
              <a:t>pas à </a:t>
            </a:r>
            <a:r>
              <a:rPr lang="fr-FR" sz="2000" dirty="0" smtClean="0">
                <a:latin typeface="Segoe UI Semibold" panose="020B0702040204020203" pitchFamily="34" charset="0"/>
                <a:cs typeface="Segoe UI Semibold" panose="020B0702040204020203" pitchFamily="34" charset="0"/>
              </a:rPr>
              <a:t>pas – </a:t>
            </a:r>
            <a:r>
              <a:rPr lang="fr-FR" sz="2000" dirty="0" smtClean="0">
                <a:solidFill>
                  <a:srgbClr val="F44336"/>
                </a:solidFill>
                <a:latin typeface="Segoe UI Semibold" panose="020B0702040204020203" pitchFamily="34" charset="0"/>
                <a:cs typeface="Segoe UI Semibold" panose="020B0702040204020203" pitchFamily="34" charset="0"/>
              </a:rPr>
              <a:t>La signature en SED.</a:t>
            </a:r>
            <a:endParaRPr lang="fr-FR" sz="2000" dirty="0">
              <a:solidFill>
                <a:srgbClr val="F44336"/>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18</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sp>
        <p:nvSpPr>
          <p:cNvPr id="20" name="Rectangle 19"/>
          <p:cNvSpPr/>
          <p:nvPr/>
        </p:nvSpPr>
        <p:spPr>
          <a:xfrm>
            <a:off x="1155854" y="1369917"/>
            <a:ext cx="9880292" cy="1877437"/>
          </a:xfrm>
          <a:prstGeom prst="rect">
            <a:avLst/>
          </a:prstGeom>
        </p:spPr>
        <p:txBody>
          <a:bodyPr wrap="square">
            <a:spAutoFit/>
          </a:bodyPr>
          <a:lstStyle/>
          <a:p>
            <a:pPr marL="285750" indent="-285750">
              <a:spcAft>
                <a:spcPts val="600"/>
              </a:spcAft>
              <a:buFont typeface="Arial" panose="020B0604020202020204" pitchFamily="34" charset="0"/>
              <a:buChar char="•"/>
            </a:pPr>
            <a:r>
              <a:rPr lang="fr-FR" sz="1600" b="1" dirty="0" smtClean="0"/>
              <a:t>Votre client recevra deux emails : </a:t>
            </a:r>
          </a:p>
          <a:p>
            <a:pPr marL="742950" lvl="1" indent="-285750">
              <a:spcAft>
                <a:spcPts val="600"/>
              </a:spcAft>
              <a:buFont typeface="Arial" panose="020B0604020202020204" pitchFamily="34" charset="0"/>
              <a:buChar char="•"/>
            </a:pPr>
            <a:r>
              <a:rPr lang="fr-FR" sz="1600" dirty="0" smtClean="0"/>
              <a:t>Un sur sa boîte personnelle</a:t>
            </a:r>
          </a:p>
          <a:p>
            <a:pPr marL="742950" lvl="1" indent="-285750">
              <a:spcAft>
                <a:spcPts val="600"/>
              </a:spcAft>
              <a:buFont typeface="Arial" panose="020B0604020202020204" pitchFamily="34" charset="0"/>
              <a:buChar char="•"/>
            </a:pPr>
            <a:r>
              <a:rPr lang="fr-FR" sz="1600" dirty="0" smtClean="0"/>
              <a:t>Un deuxième sur </a:t>
            </a:r>
            <a:r>
              <a:rPr lang="fr-FR" sz="1600" dirty="0"/>
              <a:t>sa MSI, avec </a:t>
            </a:r>
            <a:r>
              <a:rPr lang="fr-FR" sz="1600" b="1" dirty="0" smtClean="0"/>
              <a:t>le lien lui permettant d’accéder </a:t>
            </a:r>
            <a:r>
              <a:rPr lang="fr-FR" sz="1600" b="1" dirty="0"/>
              <a:t>à l’espace SED. </a:t>
            </a:r>
          </a:p>
          <a:p>
            <a:pPr marL="742950" lvl="1" indent="-285750">
              <a:spcAft>
                <a:spcPts val="600"/>
              </a:spcAft>
              <a:buFont typeface="Arial" panose="020B0604020202020204" pitchFamily="34" charset="0"/>
              <a:buChar char="•"/>
            </a:pPr>
            <a:endParaRPr lang="fr-FR" sz="1600" dirty="0"/>
          </a:p>
          <a:p>
            <a:pPr marL="742950" lvl="1" indent="-285750">
              <a:buFont typeface="Arial" panose="020B0604020202020204" pitchFamily="34" charset="0"/>
              <a:buChar char="•"/>
            </a:pPr>
            <a:endParaRPr lang="fr-FR" sz="1600" b="1" dirty="0"/>
          </a:p>
          <a:p>
            <a:pPr marL="285750" indent="-285750">
              <a:buFont typeface="Arial" panose="020B0604020202020204" pitchFamily="34" charset="0"/>
              <a:buChar char="•"/>
            </a:pPr>
            <a:endParaRPr lang="fr-FR" sz="1600" b="1" dirty="0"/>
          </a:p>
        </p:txBody>
      </p:sp>
      <p:pic>
        <p:nvPicPr>
          <p:cNvPr id="22" name="Image 5"/>
          <p:cNvPicPr>
            <a:picLocks noChangeAspect="1" noChangeArrowheads="1"/>
          </p:cNvPicPr>
          <p:nvPr/>
        </p:nvPicPr>
        <p:blipFill>
          <a:blip r:embed="rId5">
            <a:extLst>
              <a:ext uri="{28A0092B-C50C-407E-A947-70E740481C1C}">
                <a14:useLocalDpi xmlns:a14="http://schemas.microsoft.com/office/drawing/2010/main" val="0"/>
              </a:ext>
            </a:extLst>
          </a:blip>
          <a:srcRect t="19437" b="34027"/>
          <a:stretch>
            <a:fillRect/>
          </a:stretch>
        </p:blipFill>
        <p:spPr bwMode="auto">
          <a:xfrm>
            <a:off x="1268721" y="2750265"/>
            <a:ext cx="59721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bject 10"/>
          <p:cNvSpPr>
            <a:spLocks/>
          </p:cNvSpPr>
          <p:nvPr/>
        </p:nvSpPr>
        <p:spPr bwMode="auto">
          <a:xfrm>
            <a:off x="1235075" y="3524862"/>
            <a:ext cx="3219245" cy="280219"/>
          </a:xfrm>
          <a:custGeom>
            <a:avLst/>
            <a:gdLst>
              <a:gd name="T0" fmla="*/ 0 w 356235"/>
              <a:gd name="T1" fmla="*/ 885465 h 152400"/>
              <a:gd name="T2" fmla="*/ 2147483646 w 356235"/>
              <a:gd name="T3" fmla="*/ 885465 h 152400"/>
              <a:gd name="T4" fmla="*/ 2147483646 w 356235"/>
              <a:gd name="T5" fmla="*/ 0 h 152400"/>
              <a:gd name="T6" fmla="*/ 0 w 356235"/>
              <a:gd name="T7" fmla="*/ 0 h 152400"/>
              <a:gd name="T8" fmla="*/ 0 w 356235"/>
              <a:gd name="T9" fmla="*/ 885465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27" name="Connecteur droit avec flèche 26"/>
          <p:cNvCxnSpPr/>
          <p:nvPr/>
        </p:nvCxnSpPr>
        <p:spPr>
          <a:xfrm flipH="1">
            <a:off x="4455703" y="2418735"/>
            <a:ext cx="750478" cy="9733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1268721" y="2374500"/>
            <a:ext cx="4645742" cy="323165"/>
          </a:xfrm>
          <a:prstGeom prst="rect">
            <a:avLst/>
          </a:prstGeom>
          <a:noFill/>
        </p:spPr>
        <p:txBody>
          <a:bodyPr wrap="square" lIns="0" tIns="0" bIns="0" rtlCol="0" anchor="t">
            <a:spAutoFit/>
          </a:bodyPr>
          <a:lstStyle/>
          <a:p>
            <a:pPr algn="l">
              <a:lnSpc>
                <a:spcPct val="150000"/>
              </a:lnSpc>
            </a:pPr>
            <a:r>
              <a:rPr lang="fr-FR" sz="1400" b="1" i="1" dirty="0" smtClean="0">
                <a:solidFill>
                  <a:srgbClr val="F44336"/>
                </a:solidFill>
              </a:rPr>
              <a:t>Exemple pour un contrat Assurance Automobile : </a:t>
            </a:r>
            <a:endParaRPr lang="fr-FR" sz="1400" b="1" i="1" dirty="0">
              <a:solidFill>
                <a:srgbClr val="F44336"/>
              </a:solidFill>
            </a:endParaRPr>
          </a:p>
        </p:txBody>
      </p:sp>
      <p:grpSp>
        <p:nvGrpSpPr>
          <p:cNvPr id="32" name="Groupe 31"/>
          <p:cNvGrpSpPr/>
          <p:nvPr/>
        </p:nvGrpSpPr>
        <p:grpSpPr>
          <a:xfrm>
            <a:off x="8075613" y="2766024"/>
            <a:ext cx="3012758" cy="1354038"/>
            <a:chOff x="11452914" y="3821837"/>
            <a:chExt cx="3012758" cy="1354038"/>
          </a:xfrm>
        </p:grpSpPr>
        <p:sp>
          <p:nvSpPr>
            <p:cNvPr id="34" name="Rectangle 33">
              <a:extLst>
                <a:ext uri="{FF2B5EF4-FFF2-40B4-BE49-F238E27FC236}">
                  <a16:creationId xmlns:a16="http://schemas.microsoft.com/office/drawing/2014/main" id="{7D74D3CF-2BB2-4EF5-8FB2-433C1A10B5A3}"/>
                </a:ext>
              </a:extLst>
            </p:cNvPr>
            <p:cNvSpPr/>
            <p:nvPr/>
          </p:nvSpPr>
          <p:spPr>
            <a:xfrm>
              <a:off x="11452914" y="3821837"/>
              <a:ext cx="3012758" cy="118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5" name="TextBox 51">
              <a:extLst>
                <a:ext uri="{FF2B5EF4-FFF2-40B4-BE49-F238E27FC236}">
                  <a16:creationId xmlns:a16="http://schemas.microsoft.com/office/drawing/2014/main" id="{F708EF1C-09AF-4842-83E7-962720BC5CE5}"/>
                </a:ext>
              </a:extLst>
            </p:cNvPr>
            <p:cNvSpPr txBox="1"/>
            <p:nvPr/>
          </p:nvSpPr>
          <p:spPr>
            <a:xfrm>
              <a:off x="11643849" y="3883213"/>
              <a:ext cx="2626467"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dirty="0" smtClean="0">
                  <a:solidFill>
                    <a:schemeClr val="bg1"/>
                  </a:solidFill>
                  <a:latin typeface="Segoe UI Semibold" panose="020B0702040204020203" pitchFamily="34" charset="0"/>
                  <a:cs typeface="Segoe UI Semibold" panose="020B0702040204020203" pitchFamily="34" charset="0"/>
                </a:rPr>
                <a:t>Maintenant, c’est à votre client de signer le contrat électroniquement. </a:t>
              </a:r>
              <a:endParaRPr lang="fr-FR" sz="1400" dirty="0">
                <a:solidFill>
                  <a:schemeClr val="bg1"/>
                </a:solidFill>
                <a:latin typeface="Segoe UI Semibold" panose="020B0702040204020203" pitchFamily="34" charset="0"/>
                <a:cs typeface="Segoe UI Semibold" panose="020B0702040204020203" pitchFamily="34" charset="0"/>
              </a:endParaRPr>
            </a:p>
            <a:p>
              <a:pPr>
                <a:lnSpc>
                  <a:spcPct val="150000"/>
                </a:lnSpc>
              </a:pPr>
              <a:endParaRPr lang="fr-FR" sz="1400" dirty="0">
                <a:solidFill>
                  <a:schemeClr val="bg1"/>
                </a:solidFill>
                <a:latin typeface="Segoe UI Semibold" panose="020B0702040204020203" pitchFamily="34" charset="0"/>
                <a:cs typeface="Segoe UI Semibold" panose="020B0702040204020203" pitchFamily="34" charset="0"/>
              </a:endParaRPr>
            </a:p>
          </p:txBody>
        </p:sp>
      </p:grpSp>
      <p:grpSp>
        <p:nvGrpSpPr>
          <p:cNvPr id="15" name="Groupe 14"/>
          <p:cNvGrpSpPr/>
          <p:nvPr/>
        </p:nvGrpSpPr>
        <p:grpSpPr>
          <a:xfrm>
            <a:off x="5635589" y="5090756"/>
            <a:ext cx="4462764" cy="1344936"/>
            <a:chOff x="11452913" y="3821837"/>
            <a:chExt cx="3683622" cy="1344936"/>
          </a:xfrm>
        </p:grpSpPr>
        <p:sp>
          <p:nvSpPr>
            <p:cNvPr id="16" name="Rectangle 15">
              <a:extLst>
                <a:ext uri="{FF2B5EF4-FFF2-40B4-BE49-F238E27FC236}">
                  <a16:creationId xmlns:a16="http://schemas.microsoft.com/office/drawing/2014/main" id="{7D74D3CF-2BB2-4EF5-8FB2-433C1A10B5A3}"/>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7" name="TextBox 51">
              <a:extLst>
                <a:ext uri="{FF2B5EF4-FFF2-40B4-BE49-F238E27FC236}">
                  <a16:creationId xmlns:a16="http://schemas.microsoft.com/office/drawing/2014/main" id="{F708EF1C-09AF-4842-83E7-962720BC5CE5}"/>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smtClean="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err="1" smtClean="0">
                  <a:solidFill>
                    <a:schemeClr val="bg1"/>
                  </a:solidFill>
                  <a:latin typeface="Segoe UI Semibold" panose="020B0702040204020203" pitchFamily="34" charset="0"/>
                  <a:cs typeface="Segoe UI Semibold" panose="020B0702040204020203" pitchFamily="34" charset="0"/>
                </a:rPr>
                <a:t>CloE</a:t>
              </a:r>
              <a:r>
                <a:rPr lang="fr-FR" sz="1400" dirty="0" smtClean="0">
                  <a:solidFill>
                    <a:schemeClr val="bg1"/>
                  </a:solidFill>
                  <a:latin typeface="Segoe UI Semibold" panose="020B0702040204020203" pitchFamily="34" charset="0"/>
                  <a:cs typeface="Segoe UI Semibold" panose="020B0702040204020203" pitchFamily="34" charset="0"/>
                </a:rPr>
                <a:t>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a:t>
              </a:r>
              <a:r>
                <a:rPr lang="fr-FR" sz="1400" dirty="0" smtClean="0">
                  <a:solidFill>
                    <a:schemeClr val="bg1"/>
                  </a:solidFill>
                  <a:latin typeface="Segoe UI Semibold" panose="020B0702040204020203" pitchFamily="34" charset="0"/>
                  <a:cs typeface="Segoe UI Semibold" panose="020B0702040204020203" pitchFamily="34" charset="0"/>
                </a:rPr>
                <a:t>, </a:t>
              </a:r>
              <a:r>
                <a:rPr lang="fr-FR" sz="1400" dirty="0" err="1" smtClean="0">
                  <a:solidFill>
                    <a:schemeClr val="bg1"/>
                  </a:solidFill>
                  <a:latin typeface="Segoe UI Semibold" panose="020B0702040204020203" pitchFamily="34" charset="0"/>
                  <a:cs typeface="Segoe UI Semibold" panose="020B0702040204020203" pitchFamily="34" charset="0"/>
                </a:rPr>
                <a:t>MyAssistance</a:t>
              </a:r>
              <a:r>
                <a:rPr lang="fr-FR" sz="1400" dirty="0" smtClean="0">
                  <a:solidFill>
                    <a:schemeClr val="bg1"/>
                  </a:solidFill>
                  <a:latin typeface="Segoe UI Semibold" panose="020B0702040204020203" pitchFamily="34" charset="0"/>
                  <a:cs typeface="Segoe UI Semibold" panose="020B0702040204020203" pitchFamily="34" charset="0"/>
                </a:rPr>
                <a:t> : 0326868585,  choix 2 puis choisir l’univers concerné.</a:t>
              </a:r>
              <a:endParaRPr lang="fr-FR" sz="1400" dirty="0">
                <a:solidFill>
                  <a:schemeClr val="bg1"/>
                </a:solidFill>
                <a:latin typeface="Segoe UI Semibold" panose="020B0702040204020203" pitchFamily="34" charset="0"/>
                <a:cs typeface="Segoe UI Semibold" panose="020B0702040204020203" pitchFamily="34" charset="0"/>
              </a:endParaRPr>
            </a:p>
          </p:txBody>
        </p:sp>
      </p:grpSp>
      <p:grpSp>
        <p:nvGrpSpPr>
          <p:cNvPr id="21" name="Groupe 20"/>
          <p:cNvGrpSpPr/>
          <p:nvPr/>
        </p:nvGrpSpPr>
        <p:grpSpPr>
          <a:xfrm>
            <a:off x="1339838" y="5077822"/>
            <a:ext cx="4150525" cy="1663922"/>
            <a:chOff x="11452913" y="3821837"/>
            <a:chExt cx="3425896" cy="1663922"/>
          </a:xfrm>
        </p:grpSpPr>
        <p:sp>
          <p:nvSpPr>
            <p:cNvPr id="23" name="Rectangle 22">
              <a:extLst>
                <a:ext uri="{FF2B5EF4-FFF2-40B4-BE49-F238E27FC236}">
                  <a16:creationId xmlns:a16="http://schemas.microsoft.com/office/drawing/2014/main" id="{7D74D3CF-2BB2-4EF5-8FB2-433C1A10B5A3}"/>
                </a:ext>
              </a:extLst>
            </p:cNvPr>
            <p:cNvSpPr/>
            <p:nvPr/>
          </p:nvSpPr>
          <p:spPr>
            <a:xfrm>
              <a:off x="11452913" y="3821837"/>
              <a:ext cx="3425896" cy="131752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5" name="TextBox 51">
              <a:extLst>
                <a:ext uri="{FF2B5EF4-FFF2-40B4-BE49-F238E27FC236}">
                  <a16:creationId xmlns:a16="http://schemas.microsoft.com/office/drawing/2014/main" id="{F708EF1C-09AF-4842-83E7-962720BC5CE5}"/>
                </a:ext>
              </a:extLst>
            </p:cNvPr>
            <p:cNvSpPr txBox="1"/>
            <p:nvPr/>
          </p:nvSpPr>
          <p:spPr>
            <a:xfrm>
              <a:off x="11546962" y="3869932"/>
              <a:ext cx="3331847" cy="1615827"/>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smtClean="0">
                  <a:solidFill>
                    <a:schemeClr val="bg1"/>
                  </a:solidFill>
                  <a:latin typeface="Segoe UI Semibold" panose="020B0702040204020203" pitchFamily="34" charset="0"/>
                  <a:cs typeface="Segoe UI Semibold" panose="020B0702040204020203" pitchFamily="34" charset="0"/>
                </a:rPr>
                <a:t>SAV VAD POUR NOS CLIENTS :</a:t>
              </a:r>
            </a:p>
            <a:p>
              <a:pPr marL="285750" indent="-285750">
                <a:lnSpc>
                  <a:spcPct val="150000"/>
                </a:lnSpc>
                <a:buFont typeface="Wingdings" panose="05000000000000000000" pitchFamily="2" charset="2"/>
                <a:buChar char="§"/>
              </a:pPr>
              <a:r>
                <a:rPr lang="fr-FR" sz="1400" dirty="0" smtClean="0">
                  <a:solidFill>
                    <a:schemeClr val="bg1"/>
                  </a:solidFill>
                  <a:latin typeface="Segoe UI Semibold" panose="020B0702040204020203" pitchFamily="34" charset="0"/>
                  <a:cs typeface="Segoe UI Semibold" panose="020B0702040204020203" pitchFamily="34" charset="0"/>
                </a:rPr>
                <a:t>Par téléphone : 0388313656</a:t>
              </a:r>
            </a:p>
            <a:p>
              <a:pPr marL="285750" indent="-285750">
                <a:lnSpc>
                  <a:spcPct val="150000"/>
                </a:lnSpc>
                <a:buFont typeface="Wingdings" panose="05000000000000000000" pitchFamily="2" charset="2"/>
                <a:buChar char="§"/>
              </a:pPr>
              <a:r>
                <a:rPr lang="fr-FR" sz="1400" dirty="0" smtClean="0">
                  <a:solidFill>
                    <a:schemeClr val="bg1"/>
                  </a:solidFill>
                  <a:latin typeface="Segoe UI Semibold" panose="020B0702040204020203" pitchFamily="34" charset="0"/>
                  <a:cs typeface="Segoe UI Semibold" panose="020B0702040204020203" pitchFamily="34" charset="0"/>
                </a:rPr>
                <a:t>Par mail : support-vad@cegee.caisse-epargne.fr</a:t>
              </a:r>
              <a:endParaRPr lang="fr-FR" sz="1400" dirty="0">
                <a:solidFill>
                  <a:schemeClr val="bg1"/>
                </a:solidFill>
                <a:latin typeface="Segoe UI Semibold" panose="020B0702040204020203" pitchFamily="34" charset="0"/>
                <a:cs typeface="Segoe UI Semibold" panose="020B0702040204020203" pitchFamily="34" charset="0"/>
              </a:endParaRPr>
            </a:p>
            <a:p>
              <a:pPr>
                <a:lnSpc>
                  <a:spcPct val="150000"/>
                </a:lnSpc>
              </a:pPr>
              <a:endParaRPr lang="fr-FR" sz="1400" dirty="0">
                <a:solidFill>
                  <a:schemeClr val="bg1"/>
                </a:solidFill>
                <a:latin typeface="Segoe UI Semibold" panose="020B0702040204020203" pitchFamily="34" charset="0"/>
                <a:cs typeface="Segoe UI Semibold" panose="020B0702040204020203" pitchFamily="34" charset="0"/>
              </a:endParaRPr>
            </a:p>
          </p:txBody>
        </p:sp>
      </p:grpSp>
    </p:spTree>
    <p:extLst>
      <p:ext uri="{BB962C8B-B14F-4D97-AF65-F5344CB8AC3E}">
        <p14:creationId xmlns:p14="http://schemas.microsoft.com/office/powerpoint/2010/main" val="163570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19</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1625060"/>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Accompagner mon client </a:t>
            </a:r>
            <a:r>
              <a:rPr lang="fr-FR" sz="3200" dirty="0">
                <a:latin typeface="Segoe UI Semibold" panose="020B0702040204020203" pitchFamily="34" charset="0"/>
                <a:cs typeface="Segoe UI Semibold" panose="020B0702040204020203" pitchFamily="34" charset="0"/>
              </a:rPr>
              <a:t>pour finaliser son offre en SED. </a:t>
            </a:r>
          </a:p>
        </p:txBody>
      </p:sp>
      <p:sp>
        <p:nvSpPr>
          <p:cNvPr id="2" name="Rectangle 1"/>
          <p:cNvSpPr/>
          <p:nvPr/>
        </p:nvSpPr>
        <p:spPr>
          <a:xfrm>
            <a:off x="6418997" y="3569859"/>
            <a:ext cx="6096000" cy="369332"/>
          </a:xfrm>
          <a:prstGeom prst="rect">
            <a:avLst/>
          </a:prstGeom>
        </p:spPr>
        <p:txBody>
          <a:bodyPr>
            <a:spAutoFit/>
          </a:bodyPr>
          <a:lstStyle/>
          <a:p>
            <a:r>
              <a:rPr lang="fr-FR" b="1" i="1" dirty="0" smtClean="0"/>
              <a:t>Les </a:t>
            </a:r>
            <a:r>
              <a:rPr lang="fr-FR" b="1" i="1" dirty="0"/>
              <a:t>étapes sont similaires quelque soit </a:t>
            </a:r>
            <a:r>
              <a:rPr lang="fr-FR" b="1" i="1" dirty="0" smtClean="0"/>
              <a:t>le produit. </a:t>
            </a:r>
            <a:endParaRPr lang="fr-FR" b="1" i="1" dirty="0"/>
          </a:p>
        </p:txBody>
      </p:sp>
    </p:spTree>
    <p:extLst>
      <p:ext uri="{BB962C8B-B14F-4D97-AF65-F5344CB8AC3E}">
        <p14:creationId xmlns:p14="http://schemas.microsoft.com/office/powerpoint/2010/main" val="2108749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20</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20" name="Imag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35075" y="2317729"/>
            <a:ext cx="9531248" cy="30064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1155854" y="1306008"/>
            <a:ext cx="9188296" cy="1477328"/>
          </a:xfrm>
          <a:prstGeom prst="rect">
            <a:avLst/>
          </a:prstGeom>
        </p:spPr>
        <p:txBody>
          <a:bodyPr wrap="square">
            <a:spAutoFit/>
          </a:bodyPr>
          <a:lstStyle/>
          <a:p>
            <a:pPr marL="285750" indent="-285750">
              <a:spcAft>
                <a:spcPts val="600"/>
              </a:spcAft>
              <a:buFont typeface="Arial" panose="020B0604020202020204" pitchFamily="34" charset="0"/>
              <a:buChar char="•"/>
            </a:pPr>
            <a:r>
              <a:rPr lang="fr-FR" sz="1600" b="1" dirty="0" smtClean="0"/>
              <a:t>Votre client </a:t>
            </a:r>
            <a:r>
              <a:rPr lang="fr-FR" sz="1600" b="1" dirty="0"/>
              <a:t>reçoit un e-mail sur son adresse email personnelle, lui indiquant qu’il peut se connecter sur sa MSI pour procéder à la signature électronique de son </a:t>
            </a:r>
            <a:r>
              <a:rPr lang="fr-FR" sz="1600" b="1" dirty="0" smtClean="0"/>
              <a:t>contrat.  </a:t>
            </a:r>
            <a:endParaRPr lang="fr-FR" sz="1600" b="1" dirty="0"/>
          </a:p>
          <a:p>
            <a:pPr marL="285750" indent="-285750">
              <a:spcAft>
                <a:spcPts val="600"/>
              </a:spcAft>
              <a:buFont typeface="Arial" panose="020B0604020202020204" pitchFamily="34" charset="0"/>
              <a:buChar char="•"/>
            </a:pPr>
            <a:endParaRPr lang="fr-FR" sz="1600" dirty="0"/>
          </a:p>
          <a:p>
            <a:pPr marL="742950" lvl="1" indent="-285750">
              <a:buFont typeface="Arial" panose="020B0604020202020204" pitchFamily="34" charset="0"/>
              <a:buChar char="•"/>
            </a:pPr>
            <a:endParaRPr lang="fr-FR" sz="1600" b="1" dirty="0"/>
          </a:p>
          <a:p>
            <a:pPr marL="285750" indent="-285750">
              <a:buFont typeface="Arial" panose="020B0604020202020204" pitchFamily="34" charset="0"/>
              <a:buChar char="•"/>
            </a:pPr>
            <a:endParaRPr lang="fr-FR" sz="1600" b="1" dirty="0"/>
          </a:p>
        </p:txBody>
      </p:sp>
      <p:sp>
        <p:nvSpPr>
          <p:cNvPr id="14" name="ZoneTexte 13"/>
          <p:cNvSpPr txBox="1"/>
          <p:nvPr/>
        </p:nvSpPr>
        <p:spPr>
          <a:xfrm>
            <a:off x="1235075" y="1961545"/>
            <a:ext cx="4645742" cy="323165"/>
          </a:xfrm>
          <a:prstGeom prst="rect">
            <a:avLst/>
          </a:prstGeom>
          <a:noFill/>
        </p:spPr>
        <p:txBody>
          <a:bodyPr wrap="square" lIns="0" tIns="0" bIns="0" rtlCol="0" anchor="t">
            <a:spAutoFit/>
          </a:bodyPr>
          <a:lstStyle/>
          <a:p>
            <a:pPr algn="l">
              <a:lnSpc>
                <a:spcPct val="150000"/>
              </a:lnSpc>
            </a:pPr>
            <a:r>
              <a:rPr lang="fr-FR" sz="1400" b="1" i="1" dirty="0" smtClean="0">
                <a:solidFill>
                  <a:srgbClr val="F44336"/>
                </a:solidFill>
              </a:rPr>
              <a:t>Exemple pour un crédit conso : </a:t>
            </a:r>
            <a:endParaRPr lang="fr-FR" sz="1400" b="1" i="1" dirty="0">
              <a:solidFill>
                <a:srgbClr val="F44336"/>
              </a:solidFill>
            </a:endParaRPr>
          </a:p>
        </p:txBody>
      </p:sp>
    </p:spTree>
    <p:extLst>
      <p:ext uri="{BB962C8B-B14F-4D97-AF65-F5344CB8AC3E}">
        <p14:creationId xmlns:p14="http://schemas.microsoft.com/office/powerpoint/2010/main" val="399946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21</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grpSp>
        <p:nvGrpSpPr>
          <p:cNvPr id="14" name="Groupe 11"/>
          <p:cNvGrpSpPr>
            <a:grpSpLocks/>
          </p:cNvGrpSpPr>
          <p:nvPr/>
        </p:nvGrpSpPr>
        <p:grpSpPr bwMode="auto">
          <a:xfrm>
            <a:off x="1235075" y="1518954"/>
            <a:ext cx="5797355" cy="4233433"/>
            <a:chOff x="134466" y="1613826"/>
            <a:chExt cx="4972843" cy="4234883"/>
          </a:xfrm>
        </p:grpSpPr>
        <p:pic>
          <p:nvPicPr>
            <p:cNvPr id="16" name="Image 1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1459" y="3226009"/>
              <a:ext cx="4895850" cy="26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3" descr="Capture d’écran"/>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4466" y="1613826"/>
              <a:ext cx="4972843" cy="112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
          <p:cNvSpPr>
            <a:spLocks noChangeArrowheads="1"/>
          </p:cNvSpPr>
          <p:nvPr/>
        </p:nvSpPr>
        <p:spPr bwMode="auto">
          <a:xfrm>
            <a:off x="1881187" y="1648456"/>
            <a:ext cx="514350" cy="152473"/>
          </a:xfrm>
          <a:prstGeom prst="rect">
            <a:avLst/>
          </a:prstGeom>
          <a:solidFill>
            <a:schemeClr val="bg1"/>
          </a:solidFill>
          <a:ln w="9525" algn="ctr">
            <a:solidFill>
              <a:schemeClr val="bg1"/>
            </a:solidFill>
            <a:round/>
            <a:headEnd/>
            <a:tailEnd/>
          </a:ln>
        </p:spPr>
        <p:txBody>
          <a:bodyPr wrap="none"/>
          <a:lstStyle>
            <a:lvl1pPr>
              <a:spcBef>
                <a:spcPct val="20000"/>
              </a:spcBef>
              <a:buClr>
                <a:srgbClr val="E9030A"/>
              </a:buClr>
              <a:buFont typeface="Wingdings" panose="05000000000000000000" pitchFamily="2" charset="2"/>
              <a:buChar char="§"/>
              <a:defRPr sz="2000">
                <a:solidFill>
                  <a:schemeClr val="tx2"/>
                </a:solidFill>
                <a:latin typeface="Arial Narrow" panose="020B0606020202030204" pitchFamily="34" charset="0"/>
              </a:defRPr>
            </a:lvl1pPr>
            <a:lvl2pPr marL="742950" indent="-285750">
              <a:spcBef>
                <a:spcPct val="20000"/>
              </a:spcBef>
              <a:buClr>
                <a:srgbClr val="E9030A"/>
              </a:buClr>
              <a:buSzPct val="80000"/>
              <a:buFont typeface="Arial Black" panose="020B0A04020102020204" pitchFamily="34" charset="0"/>
              <a:buChar char="&gt;"/>
              <a:defRPr sz="1600">
                <a:solidFill>
                  <a:schemeClr val="tx2"/>
                </a:solidFill>
                <a:latin typeface="Arial Narrow" panose="020B0606020202030204" pitchFamily="34" charset="0"/>
              </a:defRPr>
            </a:lvl2pPr>
            <a:lvl3pPr marL="1143000" indent="-228600">
              <a:spcBef>
                <a:spcPct val="20000"/>
              </a:spcBef>
              <a:buClr>
                <a:srgbClr val="E9030A"/>
              </a:buClr>
              <a:buSzPct val="70000"/>
              <a:buChar char="•"/>
              <a:defRPr sz="1400">
                <a:solidFill>
                  <a:schemeClr val="tx2"/>
                </a:solidFill>
                <a:latin typeface="Arial Narrow" panose="020B0606020202030204" pitchFamily="34" charset="0"/>
              </a:defRPr>
            </a:lvl3pPr>
            <a:lvl4pPr marL="1600200" indent="-228600">
              <a:spcBef>
                <a:spcPct val="20000"/>
              </a:spcBef>
              <a:buClr>
                <a:srgbClr val="E9030A"/>
              </a:buClr>
              <a:buFont typeface="Arial Narrow" panose="020B0606020202030204" pitchFamily="34" charset="0"/>
              <a:buChar char="―"/>
              <a:defRPr sz="1200">
                <a:solidFill>
                  <a:schemeClr val="tx2"/>
                </a:solidFill>
                <a:latin typeface="Arial Narrow" panose="020B0606020202030204" pitchFamily="34" charset="0"/>
              </a:defRPr>
            </a:lvl4pPr>
            <a:lvl5pPr marL="2057400" indent="-228600">
              <a:spcBef>
                <a:spcPct val="20000"/>
              </a:spcBef>
              <a:buClr>
                <a:srgbClr val="990033"/>
              </a:buClr>
              <a:buSzPct val="70000"/>
              <a:buChar char="o"/>
              <a:defRPr sz="1100">
                <a:solidFill>
                  <a:schemeClr val="tx2"/>
                </a:solidFill>
                <a:latin typeface="Arial Narrow" panose="020B0606020202030204" pitchFamily="34" charset="0"/>
              </a:defRPr>
            </a:lvl5pPr>
            <a:lvl6pPr marL="25146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6pPr>
            <a:lvl7pPr marL="29718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7pPr>
            <a:lvl8pPr marL="34290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8pPr>
            <a:lvl9pPr marL="38862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9pPr>
          </a:lstStyle>
          <a:p>
            <a:pPr eaLnBrk="1" hangingPunct="1">
              <a:spcBef>
                <a:spcPct val="55000"/>
              </a:spcBef>
              <a:buClrTx/>
              <a:buFontTx/>
              <a:buNone/>
            </a:pPr>
            <a:endParaRPr lang="fr-FR" altLang="fr-FR" sz="3200" dirty="0">
              <a:solidFill>
                <a:schemeClr val="tx1"/>
              </a:solidFill>
            </a:endParaRPr>
          </a:p>
        </p:txBody>
      </p:sp>
      <p:sp>
        <p:nvSpPr>
          <p:cNvPr id="30" name="Rectangle 29"/>
          <p:cNvSpPr/>
          <p:nvPr/>
        </p:nvSpPr>
        <p:spPr>
          <a:xfrm>
            <a:off x="7265819" y="1493036"/>
            <a:ext cx="3884401" cy="954107"/>
          </a:xfrm>
          <a:prstGeom prst="rect">
            <a:avLst/>
          </a:prstGeom>
        </p:spPr>
        <p:txBody>
          <a:bodyPr wrap="square">
            <a:spAutoFit/>
          </a:bodyPr>
          <a:lstStyle/>
          <a:p>
            <a:pPr marL="285750" indent="-285750" algn="just">
              <a:buFont typeface="Arial" panose="020B0604020202020204" pitchFamily="34" charset="0"/>
              <a:buChar char="•"/>
            </a:pPr>
            <a:r>
              <a:rPr lang="fr-FR" sz="1400" b="1" dirty="0"/>
              <a:t>Le client accède au lien SED dans sa boîte MSI </a:t>
            </a:r>
            <a:r>
              <a:rPr lang="fr-FR" sz="1400" dirty="0"/>
              <a:t>(en se connectant à DEI</a:t>
            </a:r>
            <a:r>
              <a:rPr lang="fr-FR" sz="1400" dirty="0" smtClean="0"/>
              <a:t>). </a:t>
            </a:r>
            <a:endParaRPr lang="fr-FR" sz="1400" b="1" dirty="0"/>
          </a:p>
          <a:p>
            <a:pPr marL="273050" algn="just"/>
            <a:endParaRPr lang="fr-FR" sz="1400" dirty="0" smtClean="0"/>
          </a:p>
          <a:p>
            <a:pPr marL="273050" algn="just"/>
            <a:endParaRPr lang="fr-FR" sz="1400" dirty="0"/>
          </a:p>
        </p:txBody>
      </p:sp>
      <p:sp>
        <p:nvSpPr>
          <p:cNvPr id="31" name="object 10"/>
          <p:cNvSpPr>
            <a:spLocks/>
          </p:cNvSpPr>
          <p:nvPr/>
        </p:nvSpPr>
        <p:spPr bwMode="auto">
          <a:xfrm>
            <a:off x="3698543" y="1501254"/>
            <a:ext cx="477672" cy="300253"/>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2" name="Connecteur droit avec flèche 31"/>
          <p:cNvCxnSpPr/>
          <p:nvPr/>
        </p:nvCxnSpPr>
        <p:spPr>
          <a:xfrm flipH="1">
            <a:off x="5923128" y="3548418"/>
            <a:ext cx="1201003" cy="18697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 name="Groupe 32"/>
          <p:cNvGrpSpPr/>
          <p:nvPr/>
        </p:nvGrpSpPr>
        <p:grpSpPr>
          <a:xfrm>
            <a:off x="7637343" y="3895704"/>
            <a:ext cx="3485581" cy="1167616"/>
            <a:chOff x="11452914" y="3821837"/>
            <a:chExt cx="3012758" cy="1930933"/>
          </a:xfrm>
        </p:grpSpPr>
        <p:sp>
          <p:nvSpPr>
            <p:cNvPr id="34" name="Rectangle 33">
              <a:extLst>
                <a:ext uri="{FF2B5EF4-FFF2-40B4-BE49-F238E27FC236}">
                  <a16:creationId xmlns:a16="http://schemas.microsoft.com/office/drawing/2014/main" id="{7D74D3CF-2BB2-4EF5-8FB2-433C1A10B5A3}"/>
                </a:ext>
              </a:extLst>
            </p:cNvPr>
            <p:cNvSpPr/>
            <p:nvPr/>
          </p:nvSpPr>
          <p:spPr>
            <a:xfrm>
              <a:off x="11452914" y="3821837"/>
              <a:ext cx="3012758" cy="1930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TextBox 51">
              <a:extLst>
                <a:ext uri="{FF2B5EF4-FFF2-40B4-BE49-F238E27FC236}">
                  <a16:creationId xmlns:a16="http://schemas.microsoft.com/office/drawing/2014/main" id="{F708EF1C-09AF-4842-83E7-962720BC5CE5}"/>
                </a:ext>
              </a:extLst>
            </p:cNvPr>
            <p:cNvSpPr txBox="1"/>
            <p:nvPr/>
          </p:nvSpPr>
          <p:spPr>
            <a:xfrm>
              <a:off x="11643850" y="3883214"/>
              <a:ext cx="2745105" cy="106886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400" dirty="0">
                  <a:solidFill>
                    <a:schemeClr val="bg1"/>
                  </a:solidFill>
                  <a:latin typeface="Segoe UI Semibold" panose="020B0702040204020203" pitchFamily="34" charset="0"/>
                  <a:cs typeface="Segoe UI Semibold" panose="020B0702040204020203" pitchFamily="34" charset="0"/>
                </a:rPr>
                <a:t>Dans ce </a:t>
              </a:r>
              <a:r>
                <a:rPr lang="fr-FR" sz="1400" dirty="0" smtClean="0">
                  <a:solidFill>
                    <a:schemeClr val="bg1"/>
                  </a:solidFill>
                  <a:latin typeface="Segoe UI Semibold" panose="020B0702040204020203" pitchFamily="34" charset="0"/>
                  <a:cs typeface="Segoe UI Semibold" panose="020B0702040204020203" pitchFamily="34" charset="0"/>
                </a:rPr>
                <a:t>message, </a:t>
              </a:r>
              <a:r>
                <a:rPr lang="fr-FR" sz="1400" dirty="0">
                  <a:solidFill>
                    <a:schemeClr val="bg1"/>
                  </a:solidFill>
                  <a:latin typeface="Segoe UI Semibold" panose="020B0702040204020203" pitchFamily="34" charset="0"/>
                  <a:cs typeface="Segoe UI Semibold" panose="020B0702040204020203" pitchFamily="34" charset="0"/>
                </a:rPr>
                <a:t>se trouve le lien qui dirige le client vers l’espace de signature électronique </a:t>
              </a:r>
              <a:r>
                <a:rPr lang="fr-FR" sz="1400" dirty="0" smtClean="0">
                  <a:solidFill>
                    <a:schemeClr val="bg1"/>
                  </a:solidFill>
                  <a:latin typeface="Segoe UI Semibold" panose="020B0702040204020203" pitchFamily="34" charset="0"/>
                  <a:cs typeface="Segoe UI Semibold" panose="020B0702040204020203" pitchFamily="34" charset="0"/>
                </a:rPr>
                <a:t>.</a:t>
              </a:r>
              <a:endParaRPr lang="fr-FR" sz="1400" dirty="0">
                <a:solidFill>
                  <a:schemeClr val="bg1"/>
                </a:solidFill>
                <a:latin typeface="Segoe UI Semibold" panose="020B0702040204020203" pitchFamily="34" charset="0"/>
                <a:cs typeface="Segoe UI Semibold" panose="020B0702040204020203" pitchFamily="34" charset="0"/>
              </a:endParaRPr>
            </a:p>
          </p:txBody>
        </p:sp>
      </p:grpSp>
      <p:sp>
        <p:nvSpPr>
          <p:cNvPr id="37" name="object 10"/>
          <p:cNvSpPr>
            <a:spLocks/>
          </p:cNvSpPr>
          <p:nvPr/>
        </p:nvSpPr>
        <p:spPr bwMode="auto">
          <a:xfrm>
            <a:off x="2955641" y="5515971"/>
            <a:ext cx="3319747" cy="218366"/>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
        <p:nvSpPr>
          <p:cNvPr id="38" name="Rectangle 37">
            <a:extLst>
              <a:ext uri="{FF2B5EF4-FFF2-40B4-BE49-F238E27FC236}">
                <a16:creationId xmlns:a16="http://schemas.microsoft.com/office/drawing/2014/main" id="{7D74D3CF-2BB2-4EF5-8FB2-433C1A10B5A3}"/>
              </a:ext>
            </a:extLst>
          </p:cNvPr>
          <p:cNvSpPr/>
          <p:nvPr/>
        </p:nvSpPr>
        <p:spPr>
          <a:xfrm>
            <a:off x="7185493" y="1574352"/>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smtClean="0"/>
              <a:t>1.</a:t>
            </a:r>
            <a:endParaRPr lang="fr-FR" sz="1400" b="1" dirty="0"/>
          </a:p>
        </p:txBody>
      </p:sp>
      <p:sp>
        <p:nvSpPr>
          <p:cNvPr id="41" name="Rectangle 40">
            <a:extLst>
              <a:ext uri="{FF2B5EF4-FFF2-40B4-BE49-F238E27FC236}">
                <a16:creationId xmlns:a16="http://schemas.microsoft.com/office/drawing/2014/main" id="{7D74D3CF-2BB2-4EF5-8FB2-433C1A10B5A3}"/>
              </a:ext>
            </a:extLst>
          </p:cNvPr>
          <p:cNvSpPr/>
          <p:nvPr/>
        </p:nvSpPr>
        <p:spPr>
          <a:xfrm>
            <a:off x="7190219" y="3895472"/>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a:t>3</a:t>
            </a:r>
            <a:r>
              <a:rPr lang="fr-FR" sz="1400" b="1" dirty="0" smtClean="0"/>
              <a:t>.</a:t>
            </a:r>
            <a:endParaRPr lang="fr-FR" sz="1400" b="1" dirty="0"/>
          </a:p>
        </p:txBody>
      </p:sp>
      <p:cxnSp>
        <p:nvCxnSpPr>
          <p:cNvPr id="42" name="Connecteur droit avec flèche 41"/>
          <p:cNvCxnSpPr/>
          <p:nvPr/>
        </p:nvCxnSpPr>
        <p:spPr>
          <a:xfrm flipH="1" flipV="1">
            <a:off x="4255827" y="1667301"/>
            <a:ext cx="2854657" cy="79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7240798" y="2982917"/>
            <a:ext cx="3884401" cy="954107"/>
          </a:xfrm>
          <a:prstGeom prst="rect">
            <a:avLst/>
          </a:prstGeom>
        </p:spPr>
        <p:txBody>
          <a:bodyPr wrap="square">
            <a:spAutoFit/>
          </a:bodyPr>
          <a:lstStyle/>
          <a:p>
            <a:pPr marL="285750" indent="-285750" algn="just">
              <a:buFont typeface="Arial" panose="020B0604020202020204" pitchFamily="34" charset="0"/>
              <a:buChar char="•"/>
            </a:pPr>
            <a:r>
              <a:rPr lang="fr-FR" sz="1400" b="1" dirty="0"/>
              <a:t>Le message dans la MSI est intitulé «Vos documents à signer» </a:t>
            </a:r>
          </a:p>
          <a:p>
            <a:pPr marL="273050" algn="just"/>
            <a:endParaRPr lang="fr-FR" sz="1400" dirty="0" smtClean="0"/>
          </a:p>
          <a:p>
            <a:pPr marL="273050" algn="just"/>
            <a:endParaRPr lang="fr-FR" sz="1400" dirty="0"/>
          </a:p>
        </p:txBody>
      </p:sp>
      <p:sp>
        <p:nvSpPr>
          <p:cNvPr id="40" name="Rectangle 39">
            <a:extLst>
              <a:ext uri="{FF2B5EF4-FFF2-40B4-BE49-F238E27FC236}">
                <a16:creationId xmlns:a16="http://schemas.microsoft.com/office/drawing/2014/main" id="{7D74D3CF-2BB2-4EF5-8FB2-433C1A10B5A3}"/>
              </a:ext>
            </a:extLst>
          </p:cNvPr>
          <p:cNvSpPr/>
          <p:nvPr/>
        </p:nvSpPr>
        <p:spPr>
          <a:xfrm>
            <a:off x="7171846" y="2966411"/>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a:t>2</a:t>
            </a:r>
            <a:r>
              <a:rPr lang="fr-FR" sz="1400" b="1" dirty="0" smtClean="0"/>
              <a:t>.</a:t>
            </a:r>
            <a:endParaRPr lang="fr-FR" sz="1400" b="1" dirty="0"/>
          </a:p>
        </p:txBody>
      </p:sp>
      <p:pic>
        <p:nvPicPr>
          <p:cNvPr id="44" name="Image 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262820" y="4705458"/>
            <a:ext cx="3604407" cy="159283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45" name="Connecteur droit avec flèche 44"/>
          <p:cNvCxnSpPr/>
          <p:nvPr/>
        </p:nvCxnSpPr>
        <p:spPr>
          <a:xfrm>
            <a:off x="7476392" y="4874525"/>
            <a:ext cx="480253" cy="516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80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22</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27" name="Image 1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90675" y="1322059"/>
            <a:ext cx="4505325" cy="311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Image 18"/>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35075" y="4628285"/>
            <a:ext cx="3657600" cy="137132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9" name="Rectangle 38"/>
          <p:cNvSpPr/>
          <p:nvPr/>
        </p:nvSpPr>
        <p:spPr>
          <a:xfrm>
            <a:off x="6275388" y="1465740"/>
            <a:ext cx="5024958" cy="523220"/>
          </a:xfrm>
          <a:prstGeom prst="rect">
            <a:avLst/>
          </a:prstGeom>
        </p:spPr>
        <p:txBody>
          <a:bodyPr wrap="square">
            <a:spAutoFit/>
          </a:bodyPr>
          <a:lstStyle/>
          <a:p>
            <a:pPr marL="285750" indent="-285750" algn="just">
              <a:buFont typeface="Arial" panose="020B0604020202020204" pitchFamily="34" charset="0"/>
              <a:buChar char="•"/>
            </a:pPr>
            <a:r>
              <a:rPr lang="fr-FR" sz="1400" b="1" dirty="0" smtClean="0"/>
              <a:t>Le </a:t>
            </a:r>
            <a:r>
              <a:rPr lang="fr-FR" sz="1400" b="1" dirty="0"/>
              <a:t>client peut accéder au message et donc au lien vers l’espace de signature à partir de son espace </a:t>
            </a:r>
            <a:r>
              <a:rPr lang="fr-FR" sz="1400" b="1" dirty="0" smtClean="0"/>
              <a:t>sécurisé. </a:t>
            </a:r>
            <a:endParaRPr lang="fr-FR" sz="1400" b="1" dirty="0"/>
          </a:p>
        </p:txBody>
      </p:sp>
      <p:sp>
        <p:nvSpPr>
          <p:cNvPr id="46" name="Rectangle 45"/>
          <p:cNvSpPr/>
          <p:nvPr/>
        </p:nvSpPr>
        <p:spPr>
          <a:xfrm>
            <a:off x="5417854" y="5125615"/>
            <a:ext cx="502495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 message suivant rappelle au client </a:t>
            </a:r>
            <a:r>
              <a:rPr lang="fr-FR" sz="1400" b="1" dirty="0"/>
              <a:t>les étapes pour la signature </a:t>
            </a:r>
            <a:r>
              <a:rPr lang="fr-FR" sz="1400" b="1" dirty="0" smtClean="0"/>
              <a:t>ainsi </a:t>
            </a:r>
            <a:r>
              <a:rPr lang="fr-FR" sz="1400" b="1" dirty="0"/>
              <a:t>que le délai dont il dispose pour </a:t>
            </a:r>
            <a:r>
              <a:rPr lang="fr-FR" sz="1400" b="1" dirty="0" smtClean="0"/>
              <a:t>signer.</a:t>
            </a:r>
            <a:endParaRPr lang="fr-FR" sz="1400" b="1" dirty="0"/>
          </a:p>
        </p:txBody>
      </p:sp>
      <p:sp>
        <p:nvSpPr>
          <p:cNvPr id="47" name="object 10"/>
          <p:cNvSpPr>
            <a:spLocks/>
          </p:cNvSpPr>
          <p:nvPr/>
        </p:nvSpPr>
        <p:spPr bwMode="auto">
          <a:xfrm>
            <a:off x="2801960" y="3862317"/>
            <a:ext cx="1101299" cy="245659"/>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48" name="Connecteur droit avec flèche 47"/>
          <p:cNvCxnSpPr/>
          <p:nvPr/>
        </p:nvCxnSpPr>
        <p:spPr>
          <a:xfrm flipH="1">
            <a:off x="4053386" y="1883391"/>
            <a:ext cx="2361062" cy="21017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a:stCxn id="46" idx="1"/>
          </p:cNvCxnSpPr>
          <p:nvPr/>
        </p:nvCxnSpPr>
        <p:spPr>
          <a:xfrm flipH="1" flipV="1">
            <a:off x="4465094" y="5092889"/>
            <a:ext cx="952760" cy="294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202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23</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17" name="Image 16"/>
          <p:cNvPicPr/>
          <p:nvPr/>
        </p:nvPicPr>
        <p:blipFill rotWithShape="1">
          <a:blip r:embed="rId5"/>
          <a:srcRect l="22591" t="25522" r="24755" b="10862"/>
          <a:stretch/>
        </p:blipFill>
        <p:spPr>
          <a:xfrm>
            <a:off x="933449" y="1352550"/>
            <a:ext cx="4629151" cy="3076575"/>
          </a:xfrm>
          <a:prstGeom prst="rect">
            <a:avLst/>
          </a:prstGeom>
        </p:spPr>
      </p:pic>
      <p:pic>
        <p:nvPicPr>
          <p:cNvPr id="20" name="Image 19"/>
          <p:cNvPicPr/>
          <p:nvPr/>
        </p:nvPicPr>
        <p:blipFill rotWithShape="1">
          <a:blip r:embed="rId6"/>
          <a:srcRect l="28980" t="24506" r="29534" b="6200"/>
          <a:stretch/>
        </p:blipFill>
        <p:spPr>
          <a:xfrm>
            <a:off x="6962775" y="3457574"/>
            <a:ext cx="3752850" cy="2714625"/>
          </a:xfrm>
          <a:prstGeom prst="rect">
            <a:avLst/>
          </a:prstGeom>
        </p:spPr>
      </p:pic>
      <p:sp>
        <p:nvSpPr>
          <p:cNvPr id="21" name="Rectangle 20"/>
          <p:cNvSpPr/>
          <p:nvPr/>
        </p:nvSpPr>
        <p:spPr>
          <a:xfrm>
            <a:off x="5563134" y="1684104"/>
            <a:ext cx="5024958" cy="954107"/>
          </a:xfrm>
          <a:prstGeom prst="rect">
            <a:avLst/>
          </a:prstGeom>
        </p:spPr>
        <p:txBody>
          <a:bodyPr wrap="square">
            <a:spAutoFit/>
          </a:bodyPr>
          <a:lstStyle/>
          <a:p>
            <a:pPr marL="285750" indent="-285750" algn="just">
              <a:buFont typeface="Arial" panose="020B0604020202020204" pitchFamily="34" charset="0"/>
              <a:buChar char="•"/>
            </a:pPr>
            <a:r>
              <a:rPr lang="fr-FR" sz="1400" b="1" dirty="0"/>
              <a:t>En cliquant sur le </a:t>
            </a:r>
            <a:r>
              <a:rPr lang="fr-FR" sz="1400" b="1" dirty="0" smtClean="0"/>
              <a:t>lien, </a:t>
            </a:r>
            <a:r>
              <a:rPr lang="fr-FR" sz="1400" b="1" dirty="0"/>
              <a:t>le client est dirigé vers l’espace de signature et doit demander à recevoir son code  par </a:t>
            </a:r>
            <a:r>
              <a:rPr lang="fr-FR" sz="1400" b="1" dirty="0" smtClean="0"/>
              <a:t>SMS. Il peut vérifier le </a:t>
            </a:r>
            <a:r>
              <a:rPr lang="fr-FR" sz="1400" b="1" dirty="0"/>
              <a:t>n° de téléphone utilisé (plus de possibilité de modification).</a:t>
            </a:r>
          </a:p>
        </p:txBody>
      </p:sp>
      <p:sp>
        <p:nvSpPr>
          <p:cNvPr id="22" name="Rectangle 21"/>
          <p:cNvSpPr/>
          <p:nvPr/>
        </p:nvSpPr>
        <p:spPr>
          <a:xfrm>
            <a:off x="814368" y="4724082"/>
            <a:ext cx="5024958" cy="738664"/>
          </a:xfrm>
          <a:prstGeom prst="rect">
            <a:avLst/>
          </a:prstGeom>
        </p:spPr>
        <p:txBody>
          <a:bodyPr wrap="square">
            <a:spAutoFit/>
          </a:bodyPr>
          <a:lstStyle/>
          <a:p>
            <a:pPr marL="285750" indent="-285750" algn="just">
              <a:buFont typeface="Arial" panose="020B0604020202020204" pitchFamily="34" charset="0"/>
              <a:buChar char="•"/>
            </a:pPr>
            <a:r>
              <a:rPr lang="fr-FR" sz="1400" b="1" dirty="0"/>
              <a:t>Il reçoit un SMS avec un code à usage unique valable 20 </a:t>
            </a:r>
            <a:r>
              <a:rPr lang="fr-FR" sz="1400" b="1" dirty="0" smtClean="0"/>
              <a:t>minutes. Il </a:t>
            </a:r>
            <a:r>
              <a:rPr lang="fr-FR" sz="1400" b="1" dirty="0"/>
              <a:t>doit alors saisir ce code dans le champ prévu à cet </a:t>
            </a:r>
            <a:r>
              <a:rPr lang="fr-FR" sz="1400" b="1" dirty="0" smtClean="0"/>
              <a:t>effet et </a:t>
            </a:r>
            <a:r>
              <a:rPr lang="fr-FR" sz="1400" b="1" dirty="0"/>
              <a:t>cliquer sur </a:t>
            </a:r>
            <a:r>
              <a:rPr lang="fr-FR" sz="1400" b="1" dirty="0" smtClean="0"/>
              <a:t>« Valider ».</a:t>
            </a:r>
            <a:endParaRPr lang="fr-FR" sz="1400" b="1" dirty="0"/>
          </a:p>
        </p:txBody>
      </p:sp>
      <p:sp>
        <p:nvSpPr>
          <p:cNvPr id="23" name="object 10"/>
          <p:cNvSpPr>
            <a:spLocks/>
          </p:cNvSpPr>
          <p:nvPr/>
        </p:nvSpPr>
        <p:spPr bwMode="auto">
          <a:xfrm>
            <a:off x="2081093" y="3938326"/>
            <a:ext cx="2465507" cy="44317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24" name="Connecteur droit avec flèche 23"/>
          <p:cNvCxnSpPr/>
          <p:nvPr/>
        </p:nvCxnSpPr>
        <p:spPr>
          <a:xfrm flipH="1">
            <a:off x="4622800" y="2658201"/>
            <a:ext cx="1726043" cy="1266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bject 10"/>
          <p:cNvSpPr>
            <a:spLocks/>
          </p:cNvSpPr>
          <p:nvPr/>
        </p:nvSpPr>
        <p:spPr bwMode="auto">
          <a:xfrm>
            <a:off x="7400926" y="5391150"/>
            <a:ext cx="2943224" cy="266700"/>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27" name="Connecteur droit avec flèche 26"/>
          <p:cNvCxnSpPr/>
          <p:nvPr/>
        </p:nvCxnSpPr>
        <p:spPr>
          <a:xfrm flipV="1">
            <a:off x="5853713" y="4733925"/>
            <a:ext cx="1413862" cy="367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object 10"/>
          <p:cNvSpPr>
            <a:spLocks/>
          </p:cNvSpPr>
          <p:nvPr/>
        </p:nvSpPr>
        <p:spPr bwMode="auto">
          <a:xfrm>
            <a:off x="7364963" y="4505026"/>
            <a:ext cx="2979187" cy="330452"/>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5" name="Connecteur droit avec flèche 34"/>
          <p:cNvCxnSpPr>
            <a:stCxn id="22" idx="3"/>
          </p:cNvCxnSpPr>
          <p:nvPr/>
        </p:nvCxnSpPr>
        <p:spPr>
          <a:xfrm>
            <a:off x="5839326" y="5093414"/>
            <a:ext cx="1475874" cy="421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Groupe 36"/>
          <p:cNvGrpSpPr/>
          <p:nvPr/>
        </p:nvGrpSpPr>
        <p:grpSpPr>
          <a:xfrm>
            <a:off x="1206500" y="6046944"/>
            <a:ext cx="5469958" cy="658656"/>
            <a:chOff x="11452914" y="3821835"/>
            <a:chExt cx="3012758" cy="3241608"/>
          </a:xfrm>
        </p:grpSpPr>
        <p:sp>
          <p:nvSpPr>
            <p:cNvPr id="38" name="Rectangle 37">
              <a:extLst>
                <a:ext uri="{FF2B5EF4-FFF2-40B4-BE49-F238E27FC236}">
                  <a16:creationId xmlns:a16="http://schemas.microsoft.com/office/drawing/2014/main" id="{7D74D3CF-2BB2-4EF5-8FB2-433C1A10B5A3}"/>
                </a:ext>
              </a:extLst>
            </p:cNvPr>
            <p:cNvSpPr/>
            <p:nvPr/>
          </p:nvSpPr>
          <p:spPr>
            <a:xfrm>
              <a:off x="11452914" y="3821835"/>
              <a:ext cx="3012758" cy="3241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p>
          </p:txBody>
        </p:sp>
        <p:sp>
          <p:nvSpPr>
            <p:cNvPr id="39" name="TextBox 51">
              <a:extLst>
                <a:ext uri="{FF2B5EF4-FFF2-40B4-BE49-F238E27FC236}">
                  <a16:creationId xmlns:a16="http://schemas.microsoft.com/office/drawing/2014/main" id="{F708EF1C-09AF-4842-83E7-962720BC5CE5}"/>
                </a:ext>
              </a:extLst>
            </p:cNvPr>
            <p:cNvSpPr txBox="1"/>
            <p:nvPr/>
          </p:nvSpPr>
          <p:spPr>
            <a:xfrm>
              <a:off x="11515611" y="4321785"/>
              <a:ext cx="2889686" cy="15681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400" dirty="0">
                  <a:solidFill>
                    <a:schemeClr val="bg1"/>
                  </a:solidFill>
                  <a:latin typeface="Segoe UI Semibold" panose="020B0702040204020203" pitchFamily="34" charset="0"/>
                  <a:cs typeface="Segoe UI Semibold" panose="020B0702040204020203" pitchFamily="34" charset="0"/>
                </a:rPr>
                <a:t>A tout moment, le client peut cliquer sur </a:t>
              </a:r>
              <a:r>
                <a:rPr lang="fr-FR" sz="1400" dirty="0" smtClean="0">
                  <a:solidFill>
                    <a:schemeClr val="bg1"/>
                  </a:solidFill>
                  <a:latin typeface="Segoe UI Semibold" panose="020B0702040204020203" pitchFamily="34" charset="0"/>
                  <a:cs typeface="Segoe UI Semibold" panose="020B0702040204020203" pitchFamily="34" charset="0"/>
                </a:rPr>
                <a:t>« Finaliser plus tard». Le </a:t>
              </a:r>
              <a:r>
                <a:rPr lang="fr-FR" sz="1400" dirty="0">
                  <a:solidFill>
                    <a:schemeClr val="bg1"/>
                  </a:solidFill>
                  <a:latin typeface="Segoe UI Semibold" panose="020B0702040204020203" pitchFamily="34" charset="0"/>
                  <a:cs typeface="Segoe UI Semibold" panose="020B0702040204020203" pitchFamily="34" charset="0"/>
                </a:rPr>
                <a:t>dossier </a:t>
              </a:r>
              <a:r>
                <a:rPr lang="fr-FR" sz="1400" dirty="0" smtClean="0">
                  <a:solidFill>
                    <a:schemeClr val="bg1"/>
                  </a:solidFill>
                  <a:latin typeface="Segoe UI Semibold" panose="020B0702040204020203" pitchFamily="34" charset="0"/>
                  <a:cs typeface="Segoe UI Semibold" panose="020B0702040204020203" pitchFamily="34" charset="0"/>
                </a:rPr>
                <a:t>passe </a:t>
              </a:r>
              <a:r>
                <a:rPr lang="fr-FR" sz="1400" dirty="0">
                  <a:solidFill>
                    <a:schemeClr val="bg1"/>
                  </a:solidFill>
                  <a:latin typeface="Segoe UI Semibold" panose="020B0702040204020203" pitchFamily="34" charset="0"/>
                  <a:cs typeface="Segoe UI Semibold" panose="020B0702040204020203" pitchFamily="34" charset="0"/>
                </a:rPr>
                <a:t>au statut « </a:t>
              </a:r>
              <a:r>
                <a:rPr lang="fr-FR" sz="1400" dirty="0" smtClean="0">
                  <a:solidFill>
                    <a:schemeClr val="bg1"/>
                  </a:solidFill>
                  <a:latin typeface="Segoe UI Semibold" panose="020B0702040204020203" pitchFamily="34" charset="0"/>
                  <a:cs typeface="Segoe UI Semibold" panose="020B0702040204020203" pitchFamily="34" charset="0"/>
                </a:rPr>
                <a:t>En attente  </a:t>
              </a:r>
              <a:r>
                <a:rPr lang="fr-FR" sz="1400" dirty="0">
                  <a:solidFill>
                    <a:schemeClr val="bg1"/>
                  </a:solidFill>
                  <a:latin typeface="Segoe UI Semibold" panose="020B0702040204020203" pitchFamily="34" charset="0"/>
                  <a:cs typeface="Segoe UI Semibold" panose="020B0702040204020203" pitchFamily="34" charset="0"/>
                </a:rPr>
                <a:t>signature électronique ». </a:t>
              </a:r>
              <a:r>
                <a:rPr lang="fr-FR" sz="1400" dirty="0" smtClean="0">
                  <a:solidFill>
                    <a:schemeClr val="bg1"/>
                  </a:solidFill>
                  <a:latin typeface="Segoe UI Semibold" panose="020B0702040204020203" pitchFamily="34" charset="0"/>
                  <a:cs typeface="Segoe UI Semibold" panose="020B0702040204020203" pitchFamily="34" charset="0"/>
                </a:rPr>
                <a:t> </a:t>
              </a:r>
              <a:endParaRPr lang="fr-FR" sz="1400" dirty="0">
                <a:solidFill>
                  <a:schemeClr val="bg1"/>
                </a:solidFill>
                <a:latin typeface="Segoe UI Semibold" panose="020B0702040204020203" pitchFamily="34" charset="0"/>
                <a:cs typeface="Segoe UI Semibold" panose="020B0702040204020203" pitchFamily="34" charset="0"/>
              </a:endParaRPr>
            </a:p>
          </p:txBody>
        </p:sp>
      </p:grpSp>
      <p:cxnSp>
        <p:nvCxnSpPr>
          <p:cNvPr id="40" name="Connecteur droit avec flèche 39"/>
          <p:cNvCxnSpPr>
            <a:stCxn id="38" idx="3"/>
          </p:cNvCxnSpPr>
          <p:nvPr/>
        </p:nvCxnSpPr>
        <p:spPr>
          <a:xfrm flipV="1">
            <a:off x="6676458" y="5791200"/>
            <a:ext cx="1638867" cy="585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170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24</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26" name="Image 25"/>
          <p:cNvPicPr/>
          <p:nvPr/>
        </p:nvPicPr>
        <p:blipFill rotWithShape="1">
          <a:blip r:embed="rId5"/>
          <a:srcRect l="17676" t="26170" r="16240" b="8070"/>
          <a:stretch/>
        </p:blipFill>
        <p:spPr>
          <a:xfrm>
            <a:off x="1040709" y="1571624"/>
            <a:ext cx="6150666" cy="3400425"/>
          </a:xfrm>
          <a:prstGeom prst="rect">
            <a:avLst/>
          </a:prstGeom>
        </p:spPr>
      </p:pic>
      <p:sp>
        <p:nvSpPr>
          <p:cNvPr id="28" name="Rectangle 27"/>
          <p:cNvSpPr/>
          <p:nvPr/>
        </p:nvSpPr>
        <p:spPr>
          <a:xfrm>
            <a:off x="6738417" y="2191382"/>
            <a:ext cx="4434408" cy="1600438"/>
          </a:xfrm>
          <a:prstGeom prst="rect">
            <a:avLst/>
          </a:prstGeom>
        </p:spPr>
        <p:txBody>
          <a:bodyPr wrap="square">
            <a:spAutoFit/>
          </a:bodyPr>
          <a:lstStyle/>
          <a:p>
            <a:pPr marL="285750" indent="-285750" algn="just">
              <a:buFont typeface="Arial" panose="020B0604020202020204" pitchFamily="34" charset="0"/>
              <a:buChar char="•"/>
            </a:pPr>
            <a:r>
              <a:rPr lang="fr-FR" sz="1400" b="1" dirty="0"/>
              <a:t>Chaque document va </a:t>
            </a:r>
            <a:r>
              <a:rPr lang="fr-FR" sz="1400" b="1" dirty="0" smtClean="0"/>
              <a:t>s’ouvrir. Le </a:t>
            </a:r>
            <a:r>
              <a:rPr lang="fr-FR" sz="1400" b="1" dirty="0"/>
              <a:t>client peut les lire, puis les accepter</a:t>
            </a:r>
            <a:r>
              <a:rPr lang="fr-FR" sz="1400" b="1" dirty="0" smtClean="0"/>
              <a:t>. </a:t>
            </a:r>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r>
              <a:rPr lang="fr-FR" sz="1400" b="1" dirty="0" smtClean="0"/>
              <a:t>Pour cela, </a:t>
            </a:r>
            <a:r>
              <a:rPr lang="fr-FR" sz="1400" b="1" dirty="0"/>
              <a:t>il doit cliquer sur «</a:t>
            </a:r>
            <a:r>
              <a:rPr lang="fr-FR" sz="1400" b="1" dirty="0" smtClean="0"/>
              <a:t>Accepter ce document ».</a:t>
            </a:r>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a:p>
        </p:txBody>
      </p:sp>
      <p:sp>
        <p:nvSpPr>
          <p:cNvPr id="30" name="object 10"/>
          <p:cNvSpPr>
            <a:spLocks/>
          </p:cNvSpPr>
          <p:nvPr/>
        </p:nvSpPr>
        <p:spPr bwMode="auto">
          <a:xfrm>
            <a:off x="4952367" y="2129341"/>
            <a:ext cx="1781808" cy="153778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1" name="Connecteur droit avec flèche 30"/>
          <p:cNvCxnSpPr/>
          <p:nvPr/>
        </p:nvCxnSpPr>
        <p:spPr>
          <a:xfrm flipH="1">
            <a:off x="6508750" y="2362200"/>
            <a:ext cx="349251" cy="590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object 10"/>
          <p:cNvSpPr>
            <a:spLocks/>
          </p:cNvSpPr>
          <p:nvPr/>
        </p:nvSpPr>
        <p:spPr bwMode="auto">
          <a:xfrm>
            <a:off x="4952367" y="4139116"/>
            <a:ext cx="1781808" cy="366209"/>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3" name="Connecteur droit avec flèche 32"/>
          <p:cNvCxnSpPr/>
          <p:nvPr/>
        </p:nvCxnSpPr>
        <p:spPr>
          <a:xfrm flipH="1">
            <a:off x="6527800" y="2362200"/>
            <a:ext cx="330201" cy="1724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16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25</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23" name="Image 22"/>
          <p:cNvPicPr/>
          <p:nvPr/>
        </p:nvPicPr>
        <p:blipFill rotWithShape="1">
          <a:blip r:embed="rId5"/>
          <a:srcRect l="28639" t="23030" r="29778" b="5126"/>
          <a:stretch/>
        </p:blipFill>
        <p:spPr>
          <a:xfrm>
            <a:off x="3940175" y="4705350"/>
            <a:ext cx="2012950" cy="1876425"/>
          </a:xfrm>
          <a:prstGeom prst="rect">
            <a:avLst/>
          </a:prstGeom>
        </p:spPr>
      </p:pic>
      <p:pic>
        <p:nvPicPr>
          <p:cNvPr id="24" name="Image 23"/>
          <p:cNvPicPr/>
          <p:nvPr/>
        </p:nvPicPr>
        <p:blipFill rotWithShape="1">
          <a:blip r:embed="rId6"/>
          <a:srcRect l="28052" t="22372" r="28834" b="11283"/>
          <a:stretch/>
        </p:blipFill>
        <p:spPr>
          <a:xfrm>
            <a:off x="1352550" y="3990974"/>
            <a:ext cx="2781300" cy="2181225"/>
          </a:xfrm>
          <a:prstGeom prst="rect">
            <a:avLst/>
          </a:prstGeom>
        </p:spPr>
      </p:pic>
      <p:pic>
        <p:nvPicPr>
          <p:cNvPr id="25" name="Image 24"/>
          <p:cNvPicPr/>
          <p:nvPr/>
        </p:nvPicPr>
        <p:blipFill rotWithShape="1">
          <a:blip r:embed="rId7"/>
          <a:srcRect l="28757" t="23395" r="28204" b="8368"/>
          <a:stretch/>
        </p:blipFill>
        <p:spPr>
          <a:xfrm>
            <a:off x="1158875" y="1114425"/>
            <a:ext cx="2790826" cy="2809875"/>
          </a:xfrm>
          <a:prstGeom prst="rect">
            <a:avLst/>
          </a:prstGeom>
        </p:spPr>
      </p:pic>
      <p:sp>
        <p:nvSpPr>
          <p:cNvPr id="27" name="Rectangle 26"/>
          <p:cNvSpPr/>
          <p:nvPr/>
        </p:nvSpPr>
        <p:spPr>
          <a:xfrm>
            <a:off x="5319192" y="1465739"/>
            <a:ext cx="5517130" cy="2462213"/>
          </a:xfrm>
          <a:prstGeom prst="rect">
            <a:avLst/>
          </a:prstGeom>
        </p:spPr>
        <p:txBody>
          <a:bodyPr wrap="square">
            <a:spAutoFit/>
          </a:bodyPr>
          <a:lstStyle/>
          <a:p>
            <a:pPr marL="285750" indent="-285750" algn="just">
              <a:buFont typeface="Arial" panose="020B0604020202020204" pitchFamily="34" charset="0"/>
              <a:buChar char="•"/>
            </a:pPr>
            <a:r>
              <a:rPr lang="fr-FR" sz="1400" b="1" dirty="0"/>
              <a:t>Quand tous les documents ont été acceptés par le client </a:t>
            </a:r>
            <a:r>
              <a:rPr lang="fr-FR" sz="1400" b="1" dirty="0" smtClean="0"/>
              <a:t>des </a:t>
            </a:r>
            <a:r>
              <a:rPr lang="fr-FR" sz="1400" b="1" dirty="0"/>
              <a:t>petites icônes vertes </a:t>
            </a:r>
            <a:r>
              <a:rPr lang="fr-FR" sz="1400" b="1" dirty="0" smtClean="0"/>
              <a:t>apparaissent. </a:t>
            </a:r>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smtClean="0"/>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r>
              <a:rPr lang="fr-FR" sz="1400" b="1" dirty="0"/>
              <a:t>Il doit cocher </a:t>
            </a:r>
            <a:r>
              <a:rPr lang="fr-FR" sz="1400" b="1" dirty="0" smtClean="0"/>
              <a:t>« Je </a:t>
            </a:r>
            <a:r>
              <a:rPr lang="fr-FR" sz="1400" b="1" dirty="0"/>
              <a:t>reconnais avoir pris connaissance de l’ensemble des </a:t>
            </a:r>
            <a:r>
              <a:rPr lang="fr-FR" sz="1400" b="1" dirty="0" smtClean="0"/>
              <a:t>documents ».</a:t>
            </a:r>
            <a:endParaRPr lang="fr-FR" sz="1400" b="1" dirty="0"/>
          </a:p>
          <a:p>
            <a:pPr indent="273050" algn="just"/>
            <a:endParaRPr lang="fr-FR" sz="1400" b="1" dirty="0" smtClean="0"/>
          </a:p>
          <a:p>
            <a:pPr marL="285750" indent="-285750" algn="just">
              <a:buFont typeface="Arial" panose="020B0604020202020204" pitchFamily="34" charset="0"/>
              <a:buChar char="•"/>
            </a:pPr>
            <a:r>
              <a:rPr lang="fr-FR" sz="1400" b="1" dirty="0" smtClean="0"/>
              <a:t>Puis, votre client doit cliquer sur « Je signe».</a:t>
            </a:r>
          </a:p>
          <a:p>
            <a:pPr indent="273050" algn="just"/>
            <a:endParaRPr lang="fr-FR" sz="1400" b="1" dirty="0"/>
          </a:p>
          <a:p>
            <a:pPr algn="just"/>
            <a:endParaRPr lang="fr-FR" sz="1400" b="1" dirty="0"/>
          </a:p>
        </p:txBody>
      </p:sp>
      <p:sp>
        <p:nvSpPr>
          <p:cNvPr id="29" name="object 10"/>
          <p:cNvSpPr>
            <a:spLocks/>
          </p:cNvSpPr>
          <p:nvPr/>
        </p:nvSpPr>
        <p:spPr bwMode="auto">
          <a:xfrm>
            <a:off x="1235075" y="2023311"/>
            <a:ext cx="2012950" cy="67226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
        <p:nvSpPr>
          <p:cNvPr id="35" name="Rectangle 34">
            <a:extLst>
              <a:ext uri="{FF2B5EF4-FFF2-40B4-BE49-F238E27FC236}">
                <a16:creationId xmlns:a16="http://schemas.microsoft.com/office/drawing/2014/main" id="{7D74D3CF-2BB2-4EF5-8FB2-433C1A10B5A3}"/>
              </a:ext>
            </a:extLst>
          </p:cNvPr>
          <p:cNvSpPr/>
          <p:nvPr/>
        </p:nvSpPr>
        <p:spPr>
          <a:xfrm>
            <a:off x="5192919" y="1506113"/>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smtClean="0"/>
              <a:t>1.</a:t>
            </a:r>
            <a:endParaRPr lang="fr-FR" sz="1400" b="1" dirty="0"/>
          </a:p>
        </p:txBody>
      </p:sp>
      <p:cxnSp>
        <p:nvCxnSpPr>
          <p:cNvPr id="44" name="Connecteur droit avec flèche 43"/>
          <p:cNvCxnSpPr/>
          <p:nvPr/>
        </p:nvCxnSpPr>
        <p:spPr>
          <a:xfrm flipH="1">
            <a:off x="3343275" y="1809750"/>
            <a:ext cx="17526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D74D3CF-2BB2-4EF5-8FB2-433C1A10B5A3}"/>
              </a:ext>
            </a:extLst>
          </p:cNvPr>
          <p:cNvSpPr/>
          <p:nvPr/>
        </p:nvSpPr>
        <p:spPr>
          <a:xfrm>
            <a:off x="5181546" y="2522871"/>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a:t>2</a:t>
            </a:r>
            <a:r>
              <a:rPr lang="fr-FR" sz="1400" b="1" dirty="0" smtClean="0"/>
              <a:t>.</a:t>
            </a:r>
            <a:endParaRPr lang="fr-FR" sz="1400" b="1" dirty="0"/>
          </a:p>
        </p:txBody>
      </p:sp>
      <p:sp>
        <p:nvSpPr>
          <p:cNvPr id="46" name="object 10"/>
          <p:cNvSpPr>
            <a:spLocks/>
          </p:cNvSpPr>
          <p:nvPr/>
        </p:nvSpPr>
        <p:spPr bwMode="auto">
          <a:xfrm>
            <a:off x="1774825" y="4789571"/>
            <a:ext cx="1963962" cy="53490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47" name="Connecteur droit avec flèche 46"/>
          <p:cNvCxnSpPr/>
          <p:nvPr/>
        </p:nvCxnSpPr>
        <p:spPr>
          <a:xfrm flipH="1">
            <a:off x="3781091" y="4419600"/>
            <a:ext cx="1267159" cy="619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319192" y="4097910"/>
            <a:ext cx="5634558" cy="523220"/>
          </a:xfrm>
          <a:prstGeom prst="rect">
            <a:avLst/>
          </a:prstGeom>
        </p:spPr>
        <p:txBody>
          <a:bodyPr wrap="square">
            <a:spAutoFit/>
          </a:bodyPr>
          <a:lstStyle/>
          <a:p>
            <a:pPr marL="285750" indent="-285750" algn="just">
              <a:buFont typeface="Arial" panose="020B0604020202020204" pitchFamily="34" charset="0"/>
              <a:buChar char="•"/>
            </a:pPr>
            <a:r>
              <a:rPr lang="fr-FR" sz="1400" b="1" dirty="0"/>
              <a:t>Un message </a:t>
            </a:r>
            <a:r>
              <a:rPr lang="fr-FR" sz="1400" b="1" dirty="0" smtClean="0"/>
              <a:t>demande au client de confirmer sa signature électronique. Le client clique sur « Confirmer ». </a:t>
            </a:r>
            <a:endParaRPr lang="fr-FR" sz="1400" b="1" dirty="0"/>
          </a:p>
        </p:txBody>
      </p:sp>
      <p:sp>
        <p:nvSpPr>
          <p:cNvPr id="49" name="Rectangle 48">
            <a:extLst>
              <a:ext uri="{FF2B5EF4-FFF2-40B4-BE49-F238E27FC236}">
                <a16:creationId xmlns:a16="http://schemas.microsoft.com/office/drawing/2014/main" id="{7D74D3CF-2BB2-4EF5-8FB2-433C1A10B5A3}"/>
              </a:ext>
            </a:extLst>
          </p:cNvPr>
          <p:cNvSpPr/>
          <p:nvPr/>
        </p:nvSpPr>
        <p:spPr>
          <a:xfrm>
            <a:off x="5183820" y="4151931"/>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smtClean="0"/>
              <a:t>3.</a:t>
            </a:r>
            <a:endParaRPr lang="fr-FR" sz="1400" b="1" dirty="0"/>
          </a:p>
        </p:txBody>
      </p:sp>
      <p:pic>
        <p:nvPicPr>
          <p:cNvPr id="50" name="Image 49"/>
          <p:cNvPicPr/>
          <p:nvPr/>
        </p:nvPicPr>
        <p:blipFill rotWithShape="1">
          <a:blip r:embed="rId7"/>
          <a:srcRect l="31193" t="45959" r="66495" b="50402"/>
          <a:stretch/>
        </p:blipFill>
        <p:spPr>
          <a:xfrm>
            <a:off x="10810874" y="1562100"/>
            <a:ext cx="476251" cy="352425"/>
          </a:xfrm>
          <a:prstGeom prst="rect">
            <a:avLst/>
          </a:prstGeom>
        </p:spPr>
      </p:pic>
      <p:cxnSp>
        <p:nvCxnSpPr>
          <p:cNvPr id="51" name="Connecteur droit avec flèche 50"/>
          <p:cNvCxnSpPr/>
          <p:nvPr/>
        </p:nvCxnSpPr>
        <p:spPr>
          <a:xfrm flipH="1">
            <a:off x="4029075" y="2693301"/>
            <a:ext cx="1052585" cy="421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p:cNvCxnSpPr/>
          <p:nvPr/>
        </p:nvCxnSpPr>
        <p:spPr>
          <a:xfrm flipH="1">
            <a:off x="4114800" y="3314700"/>
            <a:ext cx="1171575" cy="19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object 10"/>
          <p:cNvSpPr>
            <a:spLocks/>
          </p:cNvSpPr>
          <p:nvPr/>
        </p:nvSpPr>
        <p:spPr bwMode="auto">
          <a:xfrm>
            <a:off x="1235075" y="3023436"/>
            <a:ext cx="2717800" cy="434139"/>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Tree>
    <p:extLst>
      <p:ext uri="{BB962C8B-B14F-4D97-AF65-F5344CB8AC3E}">
        <p14:creationId xmlns:p14="http://schemas.microsoft.com/office/powerpoint/2010/main" val="2863640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p:cNvPicPr/>
          <p:nvPr/>
        </p:nvPicPr>
        <p:blipFill rotWithShape="1">
          <a:blip r:embed="rId3"/>
          <a:srcRect l="24385" t="21634" r="26616" b="26190"/>
          <a:stretch/>
        </p:blipFill>
        <p:spPr>
          <a:xfrm>
            <a:off x="6527800" y="1657350"/>
            <a:ext cx="3438526" cy="2028825"/>
          </a:xfrm>
          <a:prstGeom prst="rect">
            <a:avLst/>
          </a:prstGeom>
        </p:spPr>
      </p:pic>
      <p:sp>
        <p:nvSpPr>
          <p:cNvPr id="39" name="object 10"/>
          <p:cNvSpPr>
            <a:spLocks/>
          </p:cNvSpPr>
          <p:nvPr/>
        </p:nvSpPr>
        <p:spPr bwMode="auto">
          <a:xfrm>
            <a:off x="6641466" y="2767516"/>
            <a:ext cx="3086733" cy="73768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pic>
        <p:nvPicPr>
          <p:cNvPr id="5" name="Espace réservé pour une image  4"/>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6" name="Espace réservé pour une image  8"/>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smtClean="0">
                <a:solidFill>
                  <a:schemeClr val="tx1">
                    <a:lumMod val="90000"/>
                    <a:lumOff val="10000"/>
                  </a:schemeClr>
                </a:solidFill>
                <a:latin typeface="Segoe UI Semibold" panose="020B0702040204020203" pitchFamily="34" charset="0"/>
                <a:cs typeface="Segoe UI Semibold" panose="020B0702040204020203" pitchFamily="34" charset="0"/>
              </a:rPr>
              <a:t>26</a:t>
            </a:r>
            <a:endParaRPr lang="fr-FR" sz="1200" dirty="0">
              <a:solidFill>
                <a:schemeClr val="tx1">
                  <a:lumMod val="90000"/>
                  <a:lumOff val="10000"/>
                </a:schemeClr>
              </a:solidFill>
              <a:latin typeface="Segoe UI Semibold" panose="020B0702040204020203" pitchFamily="34" charset="0"/>
              <a:cs typeface="Segoe UI Semibold" panose="020B0702040204020203" pitchFamily="34" charset="0"/>
            </a:endParaRPr>
          </a:p>
        </p:txBody>
      </p:sp>
      <p:pic>
        <p:nvPicPr>
          <p:cNvPr id="20" name="Espace réservé pour une image  8"/>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45590" y="6066449"/>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725059" y="947796"/>
            <a:ext cx="5024958" cy="1600438"/>
          </a:xfrm>
          <a:prstGeom prst="rect">
            <a:avLst/>
          </a:prstGeom>
        </p:spPr>
        <p:txBody>
          <a:bodyPr wrap="square">
            <a:spAutoFit/>
          </a:bodyPr>
          <a:lstStyle/>
          <a:p>
            <a:pPr marL="285750" indent="-285750" algn="just">
              <a:buFont typeface="Arial" panose="020B0604020202020204" pitchFamily="34" charset="0"/>
              <a:buChar char="•"/>
            </a:pPr>
            <a:r>
              <a:rPr lang="fr-FR" sz="1400" b="1" dirty="0"/>
              <a:t>Le client obtient la confirmation de la prise en compte </a:t>
            </a:r>
            <a:r>
              <a:rPr lang="fr-FR" sz="1400" b="1" dirty="0" smtClean="0"/>
              <a:t>de sa signature</a:t>
            </a:r>
            <a:r>
              <a:rPr lang="fr-FR" sz="1400" b="1" dirty="0"/>
              <a:t> </a:t>
            </a:r>
            <a:r>
              <a:rPr lang="fr-FR" sz="1400" b="1" dirty="0" smtClean="0"/>
              <a:t>et peut télécharger les documents.</a:t>
            </a:r>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r>
              <a:rPr lang="fr-FR" sz="1400" b="1" dirty="0" smtClean="0"/>
              <a:t>Puis, il peut quitter l’espace Signature Electronique. </a:t>
            </a:r>
          </a:p>
          <a:p>
            <a:pPr marL="285750" indent="-285750" algn="just">
              <a:buFont typeface="Arial" panose="020B0604020202020204" pitchFamily="34" charset="0"/>
              <a:buChar char="•"/>
            </a:pPr>
            <a:endParaRPr lang="fr-FR" sz="1400" b="1" dirty="0"/>
          </a:p>
          <a:p>
            <a:pPr algn="just"/>
            <a:endParaRPr lang="fr-FR" sz="1400" b="1" dirty="0"/>
          </a:p>
          <a:p>
            <a:pPr marL="285750" indent="-285750" algn="just">
              <a:buFont typeface="Arial" panose="020B0604020202020204" pitchFamily="34" charset="0"/>
              <a:buChar char="•"/>
            </a:pPr>
            <a:endParaRPr lang="fr-FR" sz="1400" b="1" dirty="0"/>
          </a:p>
        </p:txBody>
      </p:sp>
      <p:grpSp>
        <p:nvGrpSpPr>
          <p:cNvPr id="22" name="Groupe 21"/>
          <p:cNvGrpSpPr/>
          <p:nvPr/>
        </p:nvGrpSpPr>
        <p:grpSpPr>
          <a:xfrm>
            <a:off x="826990" y="5355900"/>
            <a:ext cx="4150525" cy="1663922"/>
            <a:chOff x="11452913" y="3821837"/>
            <a:chExt cx="3425896" cy="1663922"/>
          </a:xfrm>
        </p:grpSpPr>
        <p:sp>
          <p:nvSpPr>
            <p:cNvPr id="23" name="Rectangle 22">
              <a:extLst>
                <a:ext uri="{FF2B5EF4-FFF2-40B4-BE49-F238E27FC236}">
                  <a16:creationId xmlns:a16="http://schemas.microsoft.com/office/drawing/2014/main" id="{7D74D3CF-2BB2-4EF5-8FB2-433C1A10B5A3}"/>
                </a:ext>
              </a:extLst>
            </p:cNvPr>
            <p:cNvSpPr/>
            <p:nvPr/>
          </p:nvSpPr>
          <p:spPr>
            <a:xfrm>
              <a:off x="11452913" y="3821837"/>
              <a:ext cx="3425896" cy="131752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6" name="TextBox 51">
              <a:extLst>
                <a:ext uri="{FF2B5EF4-FFF2-40B4-BE49-F238E27FC236}">
                  <a16:creationId xmlns:a16="http://schemas.microsoft.com/office/drawing/2014/main" id="{F708EF1C-09AF-4842-83E7-962720BC5CE5}"/>
                </a:ext>
              </a:extLst>
            </p:cNvPr>
            <p:cNvSpPr txBox="1"/>
            <p:nvPr/>
          </p:nvSpPr>
          <p:spPr>
            <a:xfrm>
              <a:off x="11546962" y="3869932"/>
              <a:ext cx="3331847" cy="1615827"/>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smtClean="0">
                  <a:solidFill>
                    <a:schemeClr val="bg1"/>
                  </a:solidFill>
                  <a:latin typeface="Segoe UI Semibold" panose="020B0702040204020203" pitchFamily="34" charset="0"/>
                  <a:cs typeface="Segoe UI Semibold" panose="020B0702040204020203" pitchFamily="34" charset="0"/>
                </a:rPr>
                <a:t>SAV VAD POUR NOS CLIENTS :</a:t>
              </a:r>
            </a:p>
            <a:p>
              <a:pPr marL="285750" indent="-285750">
                <a:lnSpc>
                  <a:spcPct val="150000"/>
                </a:lnSpc>
                <a:buFont typeface="Wingdings" panose="05000000000000000000" pitchFamily="2" charset="2"/>
                <a:buChar char="§"/>
              </a:pPr>
              <a:r>
                <a:rPr lang="fr-FR" sz="1400" dirty="0" smtClean="0">
                  <a:solidFill>
                    <a:schemeClr val="bg1"/>
                  </a:solidFill>
                  <a:latin typeface="Segoe UI Semibold" panose="020B0702040204020203" pitchFamily="34" charset="0"/>
                  <a:cs typeface="Segoe UI Semibold" panose="020B0702040204020203" pitchFamily="34" charset="0"/>
                </a:rPr>
                <a:t>Par téléphone : 0388313656</a:t>
              </a:r>
            </a:p>
            <a:p>
              <a:pPr marL="285750" indent="-285750">
                <a:lnSpc>
                  <a:spcPct val="150000"/>
                </a:lnSpc>
                <a:buFont typeface="Wingdings" panose="05000000000000000000" pitchFamily="2" charset="2"/>
                <a:buChar char="§"/>
              </a:pPr>
              <a:r>
                <a:rPr lang="fr-FR" sz="1400" dirty="0" smtClean="0">
                  <a:solidFill>
                    <a:schemeClr val="bg1"/>
                  </a:solidFill>
                  <a:latin typeface="Segoe UI Semibold" panose="020B0702040204020203" pitchFamily="34" charset="0"/>
                  <a:cs typeface="Segoe UI Semibold" panose="020B0702040204020203" pitchFamily="34" charset="0"/>
                </a:rPr>
                <a:t>Par mail : support-vad@cegee.caisse-epargne.fr</a:t>
              </a:r>
              <a:endParaRPr lang="fr-FR" sz="1400" dirty="0">
                <a:solidFill>
                  <a:schemeClr val="bg1"/>
                </a:solidFill>
                <a:latin typeface="Segoe UI Semibold" panose="020B0702040204020203" pitchFamily="34" charset="0"/>
                <a:cs typeface="Segoe UI Semibold" panose="020B0702040204020203" pitchFamily="34" charset="0"/>
              </a:endParaRPr>
            </a:p>
            <a:p>
              <a:pPr>
                <a:lnSpc>
                  <a:spcPct val="150000"/>
                </a:lnSpc>
              </a:pPr>
              <a:endParaRPr lang="fr-FR" sz="1400" dirty="0">
                <a:solidFill>
                  <a:schemeClr val="bg1"/>
                </a:solidFill>
                <a:latin typeface="Segoe UI Semibold" panose="020B0702040204020203" pitchFamily="34" charset="0"/>
                <a:cs typeface="Segoe UI Semibold" panose="020B0702040204020203" pitchFamily="34" charset="0"/>
              </a:endParaRPr>
            </a:p>
          </p:txBody>
        </p:sp>
      </p:grpSp>
      <p:grpSp>
        <p:nvGrpSpPr>
          <p:cNvPr id="28" name="Groupe 27"/>
          <p:cNvGrpSpPr/>
          <p:nvPr/>
        </p:nvGrpSpPr>
        <p:grpSpPr>
          <a:xfrm>
            <a:off x="5098491" y="5360664"/>
            <a:ext cx="4462764" cy="1344936"/>
            <a:chOff x="11452913" y="3821837"/>
            <a:chExt cx="3683622" cy="1344936"/>
          </a:xfrm>
        </p:grpSpPr>
        <p:sp>
          <p:nvSpPr>
            <p:cNvPr id="30" name="Rectangle 29">
              <a:extLst>
                <a:ext uri="{FF2B5EF4-FFF2-40B4-BE49-F238E27FC236}">
                  <a16:creationId xmlns:a16="http://schemas.microsoft.com/office/drawing/2014/main" id="{7D74D3CF-2BB2-4EF5-8FB2-433C1A10B5A3}"/>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51">
              <a:extLst>
                <a:ext uri="{FF2B5EF4-FFF2-40B4-BE49-F238E27FC236}">
                  <a16:creationId xmlns:a16="http://schemas.microsoft.com/office/drawing/2014/main" id="{F708EF1C-09AF-4842-83E7-962720BC5CE5}"/>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smtClean="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err="1" smtClean="0">
                  <a:solidFill>
                    <a:schemeClr val="bg1"/>
                  </a:solidFill>
                  <a:latin typeface="Segoe UI Semibold" panose="020B0702040204020203" pitchFamily="34" charset="0"/>
                  <a:cs typeface="Segoe UI Semibold" panose="020B0702040204020203" pitchFamily="34" charset="0"/>
                </a:rPr>
                <a:t>CloE</a:t>
              </a:r>
              <a:r>
                <a:rPr lang="fr-FR" sz="1400" dirty="0" smtClean="0">
                  <a:solidFill>
                    <a:schemeClr val="bg1"/>
                  </a:solidFill>
                  <a:latin typeface="Segoe UI Semibold" panose="020B0702040204020203" pitchFamily="34" charset="0"/>
                  <a:cs typeface="Segoe UI Semibold" panose="020B0702040204020203" pitchFamily="34" charset="0"/>
                </a:rPr>
                <a:t>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a:t>
              </a:r>
              <a:r>
                <a:rPr lang="fr-FR" sz="1400" dirty="0" smtClean="0">
                  <a:solidFill>
                    <a:schemeClr val="bg1"/>
                  </a:solidFill>
                  <a:latin typeface="Segoe UI Semibold" panose="020B0702040204020203" pitchFamily="34" charset="0"/>
                  <a:cs typeface="Segoe UI Semibold" panose="020B0702040204020203" pitchFamily="34" charset="0"/>
                </a:rPr>
                <a:t>, </a:t>
              </a:r>
              <a:r>
                <a:rPr lang="fr-FR" sz="1400" dirty="0" err="1" smtClean="0">
                  <a:solidFill>
                    <a:schemeClr val="bg1"/>
                  </a:solidFill>
                  <a:latin typeface="Segoe UI Semibold" panose="020B0702040204020203" pitchFamily="34" charset="0"/>
                  <a:cs typeface="Segoe UI Semibold" panose="020B0702040204020203" pitchFamily="34" charset="0"/>
                </a:rPr>
                <a:t>MyAssistance</a:t>
              </a:r>
              <a:r>
                <a:rPr lang="fr-FR" sz="1400" dirty="0" smtClean="0">
                  <a:solidFill>
                    <a:schemeClr val="bg1"/>
                  </a:solidFill>
                  <a:latin typeface="Segoe UI Semibold" panose="020B0702040204020203" pitchFamily="34" charset="0"/>
                  <a:cs typeface="Segoe UI Semibold" panose="020B0702040204020203" pitchFamily="34" charset="0"/>
                </a:rPr>
                <a:t> : 0326868585,  choix 2 puis choisir l’univers concerné.</a:t>
              </a:r>
              <a:endParaRPr lang="fr-FR" sz="1400" dirty="0">
                <a:solidFill>
                  <a:schemeClr val="bg1"/>
                </a:solidFill>
                <a:latin typeface="Segoe UI Semibold" panose="020B0702040204020203" pitchFamily="34" charset="0"/>
                <a:cs typeface="Segoe UI Semibold" panose="020B0702040204020203" pitchFamily="34" charset="0"/>
              </a:endParaRPr>
            </a:p>
          </p:txBody>
        </p:sp>
      </p:grpSp>
      <p:pic>
        <p:nvPicPr>
          <p:cNvPr id="32" name="Image 31"/>
          <p:cNvPicPr>
            <a:picLocks noChangeAspect="1"/>
          </p:cNvPicPr>
          <p:nvPr/>
        </p:nvPicPr>
        <p:blipFill rotWithShape="1">
          <a:blip r:embed="rId7"/>
          <a:srcRect l="20410" t="22281" r="27380"/>
          <a:stretch/>
        </p:blipFill>
        <p:spPr>
          <a:xfrm>
            <a:off x="1057274" y="1171573"/>
            <a:ext cx="4248151" cy="3630283"/>
          </a:xfrm>
          <a:prstGeom prst="rect">
            <a:avLst/>
          </a:prstGeom>
        </p:spPr>
      </p:pic>
      <p:cxnSp>
        <p:nvCxnSpPr>
          <p:cNvPr id="33" name="Connecteur droit avec flèche 32"/>
          <p:cNvCxnSpPr/>
          <p:nvPr/>
        </p:nvCxnSpPr>
        <p:spPr>
          <a:xfrm flipH="1">
            <a:off x="4279901" y="1266825"/>
            <a:ext cx="1454149" cy="1581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object 10"/>
          <p:cNvSpPr>
            <a:spLocks/>
          </p:cNvSpPr>
          <p:nvPr/>
        </p:nvSpPr>
        <p:spPr bwMode="auto">
          <a:xfrm>
            <a:off x="1075691" y="2681791"/>
            <a:ext cx="3086733" cy="366209"/>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
        <p:nvSpPr>
          <p:cNvPr id="35" name="object 10"/>
          <p:cNvSpPr>
            <a:spLocks/>
          </p:cNvSpPr>
          <p:nvPr/>
        </p:nvSpPr>
        <p:spPr bwMode="auto">
          <a:xfrm>
            <a:off x="1094741" y="1605466"/>
            <a:ext cx="3124833" cy="366209"/>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6" name="Connecteur droit avec flèche 35"/>
          <p:cNvCxnSpPr/>
          <p:nvPr/>
        </p:nvCxnSpPr>
        <p:spPr>
          <a:xfrm flipH="1">
            <a:off x="4295775" y="1266825"/>
            <a:ext cx="1400175" cy="581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7D74D3CF-2BB2-4EF5-8FB2-433C1A10B5A3}"/>
              </a:ext>
            </a:extLst>
          </p:cNvPr>
          <p:cNvSpPr/>
          <p:nvPr/>
        </p:nvSpPr>
        <p:spPr>
          <a:xfrm>
            <a:off x="5650545" y="961056"/>
            <a:ext cx="381265" cy="36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b="1" dirty="0"/>
              <a:t>4</a:t>
            </a:r>
            <a:r>
              <a:rPr lang="fr-FR" sz="1400" b="1" dirty="0" smtClean="0"/>
              <a:t>.</a:t>
            </a:r>
            <a:endParaRPr lang="fr-FR" sz="1400" b="1" dirty="0"/>
          </a:p>
        </p:txBody>
      </p:sp>
      <p:cxnSp>
        <p:nvCxnSpPr>
          <p:cNvPr id="40" name="Connecteur droit avec flèche 39"/>
          <p:cNvCxnSpPr/>
          <p:nvPr/>
        </p:nvCxnSpPr>
        <p:spPr>
          <a:xfrm>
            <a:off x="5791200" y="1209675"/>
            <a:ext cx="571500" cy="1352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743575" y="3947402"/>
            <a:ext cx="6191250" cy="1169551"/>
          </a:xfrm>
          <a:prstGeom prst="rect">
            <a:avLst/>
          </a:prstGeom>
        </p:spPr>
        <p:txBody>
          <a:bodyPr wrap="square">
            <a:spAutoFit/>
          </a:bodyPr>
          <a:lstStyle/>
          <a:p>
            <a:pPr marL="285750" indent="-285750" algn="just">
              <a:buFont typeface="Arial" panose="020B0604020202020204" pitchFamily="34" charset="0"/>
              <a:buChar char="•"/>
            </a:pPr>
            <a:r>
              <a:rPr lang="fr-FR" sz="1400" b="1" dirty="0" smtClean="0">
                <a:solidFill>
                  <a:srgbClr val="FF0000"/>
                </a:solidFill>
              </a:rPr>
              <a:t>14 jours après avoir signé le </a:t>
            </a:r>
            <a:r>
              <a:rPr lang="fr-FR" sz="1400" b="1" dirty="0">
                <a:solidFill>
                  <a:srgbClr val="FF0000"/>
                </a:solidFill>
              </a:rPr>
              <a:t>client reçoit un message l’informant </a:t>
            </a:r>
            <a:endParaRPr lang="fr-FR" sz="1400" b="1" dirty="0" smtClean="0">
              <a:solidFill>
                <a:srgbClr val="FF0000"/>
              </a:solidFill>
            </a:endParaRPr>
          </a:p>
          <a:p>
            <a:pPr marL="742950" lvl="1" indent="-285750" algn="just">
              <a:buFont typeface="Wingdings" panose="05000000000000000000" pitchFamily="2" charset="2"/>
              <a:buChar char="§"/>
            </a:pPr>
            <a:r>
              <a:rPr lang="fr-FR" sz="1400" b="1" dirty="0">
                <a:solidFill>
                  <a:srgbClr val="FF0000"/>
                </a:solidFill>
              </a:rPr>
              <a:t>Q</a:t>
            </a:r>
            <a:r>
              <a:rPr lang="fr-FR" sz="1400" b="1" dirty="0" smtClean="0">
                <a:solidFill>
                  <a:srgbClr val="FF0000"/>
                </a:solidFill>
              </a:rPr>
              <a:t>ue le </a:t>
            </a:r>
            <a:r>
              <a:rPr lang="fr-FR" sz="1400" b="1" dirty="0">
                <a:solidFill>
                  <a:srgbClr val="FF0000"/>
                </a:solidFill>
              </a:rPr>
              <a:t>bulletin définitif </a:t>
            </a:r>
            <a:r>
              <a:rPr lang="fr-FR" sz="1400" b="1" dirty="0" smtClean="0">
                <a:solidFill>
                  <a:srgbClr val="FF0000"/>
                </a:solidFill>
              </a:rPr>
              <a:t>est disponible auprès </a:t>
            </a:r>
            <a:r>
              <a:rPr lang="fr-FR" sz="1400" b="1" dirty="0">
                <a:solidFill>
                  <a:srgbClr val="FF0000"/>
                </a:solidFill>
              </a:rPr>
              <a:t>de son conseiller (le bulletin définitif est présent dans classeur client) ;</a:t>
            </a:r>
          </a:p>
          <a:p>
            <a:pPr marL="742950" lvl="1" indent="-285750" algn="just">
              <a:buFont typeface="Wingdings" panose="05000000000000000000" pitchFamily="2" charset="2"/>
              <a:buChar char="§"/>
            </a:pPr>
            <a:r>
              <a:rPr lang="fr-FR" sz="1400" b="1" dirty="0">
                <a:solidFill>
                  <a:srgbClr val="FF0000"/>
                </a:solidFill>
              </a:rPr>
              <a:t>Que le bulletin définitif est également disponible dans e-Documents du client s’il est abonné au </a:t>
            </a:r>
            <a:r>
              <a:rPr lang="fr-FR" sz="1400" b="1" dirty="0" smtClean="0">
                <a:solidFill>
                  <a:srgbClr val="FF0000"/>
                </a:solidFill>
              </a:rPr>
              <a:t>service.</a:t>
            </a:r>
            <a:endParaRPr lang="fr-FR" sz="1400" b="1" dirty="0">
              <a:solidFill>
                <a:srgbClr val="FF0000"/>
              </a:solidFill>
            </a:endParaRPr>
          </a:p>
        </p:txBody>
      </p:sp>
      <p:pic>
        <p:nvPicPr>
          <p:cNvPr id="45" name="Image 44"/>
          <p:cNvPicPr>
            <a:picLocks noChangeAspect="1"/>
          </p:cNvPicPr>
          <p:nvPr/>
        </p:nvPicPr>
        <p:blipFill rotWithShape="1">
          <a:blip r:embed="rId8">
            <a:clrChange>
              <a:clrFrom>
                <a:srgbClr val="FFFFFF"/>
              </a:clrFrom>
              <a:clrTo>
                <a:srgbClr val="FFFFFF">
                  <a:alpha val="0"/>
                </a:srgbClr>
              </a:clrTo>
            </a:clrChange>
          </a:blip>
          <a:srcRect l="3473" t="38188" r="84226" b="45076"/>
          <a:stretch/>
        </p:blipFill>
        <p:spPr>
          <a:xfrm>
            <a:off x="5038725" y="3924714"/>
            <a:ext cx="1252604" cy="1105238"/>
          </a:xfrm>
          <a:prstGeom prst="rect">
            <a:avLst/>
          </a:prstGeom>
        </p:spPr>
      </p:pic>
    </p:spTree>
    <p:extLst>
      <p:ext uri="{BB962C8B-B14F-4D97-AF65-F5344CB8AC3E}">
        <p14:creationId xmlns:p14="http://schemas.microsoft.com/office/powerpoint/2010/main" val="265890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_Office Theme">
  <a:themeElements>
    <a:clrScheme name="Personnalisé 30">
      <a:dk1>
        <a:srgbClr val="1D1D1D"/>
      </a:dk1>
      <a:lt1>
        <a:sysClr val="window" lastClr="FFFFFF"/>
      </a:lt1>
      <a:dk2>
        <a:srgbClr val="111111"/>
      </a:dk2>
      <a:lt2>
        <a:srgbClr val="F8F8F8"/>
      </a:lt2>
      <a:accent1>
        <a:srgbClr val="F44336"/>
      </a:accent1>
      <a:accent2>
        <a:srgbClr val="9C27B0"/>
      </a:accent2>
      <a:accent3>
        <a:srgbClr val="3F51B5"/>
      </a:accent3>
      <a:accent4>
        <a:srgbClr val="03A9F4"/>
      </a:accent4>
      <a:accent5>
        <a:srgbClr val="009688"/>
      </a:accent5>
      <a:accent6>
        <a:srgbClr val="8BC34A"/>
      </a:accent6>
      <a:hlink>
        <a:srgbClr val="F44336"/>
      </a:hlink>
      <a:folHlink>
        <a:srgbClr val="3F51B5"/>
      </a:folHlink>
    </a:clrScheme>
    <a:fontScheme name="Slidor">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bIns="0" rtlCol="0" anchor="t">
        <a:spAutoFit/>
      </a:bodyPr>
      <a:lstStyle>
        <a:defPPr algn="l">
          <a:lnSpc>
            <a:spcPct val="150000"/>
          </a:lnSpc>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5BC222503CE594E96A8A70B1703BBD9" ma:contentTypeVersion="10" ma:contentTypeDescription="Create a new document." ma:contentTypeScope="" ma:versionID="03c4ccee553eb1451b06100a6525a0ce">
  <xsd:schema xmlns:xsd="http://www.w3.org/2001/XMLSchema" xmlns:xs="http://www.w3.org/2001/XMLSchema" xmlns:p="http://schemas.microsoft.com/office/2006/metadata/properties" xmlns:ns3="3edcd01c-fa64-4670-bc4f-9984a77729ad" targetNamespace="http://schemas.microsoft.com/office/2006/metadata/properties" ma:root="true" ma:fieldsID="7a300ed33c241031652a832fae683c65" ns3:_="">
    <xsd:import namespace="3edcd01c-fa64-4670-bc4f-9984a77729a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dcd01c-fa64-4670-bc4f-9984a77729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2C61B9-A7AB-44A9-BA6A-358DAC7E0A57}">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3edcd01c-fa64-4670-bc4f-9984a77729ad"/>
    <ds:schemaRef ds:uri="http://schemas.openxmlformats.org/package/2006/metadata/core-properties"/>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DDCDE614-1B8B-41DF-A7BF-40C3E7B9F5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dcd01c-fa64-4670-bc4f-9984a7772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C04AE7-04A0-4A82-ADA8-C3FBEB282CF9}">
  <ds:schemaRefs>
    <ds:schemaRef ds:uri="Microsoft.SharePoint.Taxonomy.ContentTypeSync"/>
  </ds:schemaRefs>
</ds:datastoreItem>
</file>

<file path=customXml/itemProps4.xml><?xml version="1.0" encoding="utf-8"?>
<ds:datastoreItem xmlns:ds="http://schemas.openxmlformats.org/officeDocument/2006/customXml" ds:itemID="{57EBB59F-BFF8-4DDB-84C6-99A9588589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9704</TotalTime>
  <Words>2287</Words>
  <Application>Microsoft Office PowerPoint</Application>
  <PresentationFormat>Grand écran</PresentationFormat>
  <Paragraphs>253</Paragraphs>
  <Slides>26</Slides>
  <Notes>20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26</vt:i4>
      </vt:variant>
    </vt:vector>
  </HeadingPairs>
  <TitlesOfParts>
    <vt:vector size="35" baseType="lpstr">
      <vt:lpstr>MS PGothic</vt:lpstr>
      <vt:lpstr>Arial</vt:lpstr>
      <vt:lpstr>Arial Narrow</vt:lpstr>
      <vt:lpstr>Calibri</vt:lpstr>
      <vt:lpstr>Segoe UI</vt:lpstr>
      <vt:lpstr>Segoe UI Light</vt:lpstr>
      <vt:lpstr>Segoe UI Semibold</vt:lpstr>
      <vt:lpstr>Wingdings</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Glide - by Slidor</dc:title>
  <dc:creator>Jerome BESTEL;Slidor</dc:creator>
  <cp:keywords>PowerPoint, Glide, Slidor</cp:keywords>
  <cp:lastModifiedBy>BULET Carine [CEGEE]</cp:lastModifiedBy>
  <cp:revision>813</cp:revision>
  <dcterms:created xsi:type="dcterms:W3CDTF">2018-11-08T16:43:29Z</dcterms:created>
  <dcterms:modified xsi:type="dcterms:W3CDTF">2021-01-26T08:17:41Z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didier.raik@cegee.caisse-epargne.fr</vt:lpwstr>
  </property>
  <property fmtid="{D5CDD505-2E9C-101B-9397-08002B2CF9AE}" pid="5" name="MSIP_Label_48a19f0c-bea1-442e-a475-ed109d9ec508_SetDate">
    <vt:lpwstr>2020-04-01T12:41:55.1307967Z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0x010100D5BC222503CE594E96A8A70B1703BBD9</vt:lpwstr>
  </property>
</Properties>
</file>