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30"/>
  </p:notesMasterIdLst>
  <p:sldIdLst>
    <p:sldId id="259" r:id="rId6"/>
    <p:sldId id="372" r:id="rId7"/>
    <p:sldId id="374" r:id="rId8"/>
    <p:sldId id="403" r:id="rId9"/>
    <p:sldId id="413" r:id="rId10"/>
    <p:sldId id="373" r:id="rId11"/>
    <p:sldId id="378" r:id="rId12"/>
    <p:sldId id="375" r:id="rId13"/>
    <p:sldId id="379" r:id="rId14"/>
    <p:sldId id="376" r:id="rId15"/>
    <p:sldId id="406" r:id="rId16"/>
    <p:sldId id="414" r:id="rId17"/>
    <p:sldId id="381" r:id="rId18"/>
    <p:sldId id="382" r:id="rId19"/>
    <p:sldId id="386" r:id="rId20"/>
    <p:sldId id="411" r:id="rId21"/>
    <p:sldId id="407" r:id="rId22"/>
    <p:sldId id="393" r:id="rId23"/>
    <p:sldId id="395" r:id="rId24"/>
    <p:sldId id="396" r:id="rId25"/>
    <p:sldId id="397" r:id="rId26"/>
    <p:sldId id="398" r:id="rId27"/>
    <p:sldId id="399" r:id="rId28"/>
    <p:sldId id="402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illevie" id="{2F01A0B2-22CA-4D24-8508-A36A36957CC6}">
          <p14:sldIdLst>
            <p14:sldId id="259"/>
            <p14:sldId id="372"/>
          </p14:sldIdLst>
        </p14:section>
        <p14:section name="Les produits concernés" id="{787DD1E5-1D7A-4C45-97C7-E397A6A9549F}">
          <p14:sldIdLst>
            <p14:sldId id="374"/>
            <p14:sldId id="403"/>
            <p14:sldId id="413"/>
          </p14:sldIdLst>
        </p14:section>
        <p14:section name="Le processus de vente à distance" id="{D44DD309-3BB9-40B5-9E5D-5F8D7F4C7651}">
          <p14:sldIdLst>
            <p14:sldId id="373"/>
            <p14:sldId id="378"/>
          </p14:sldIdLst>
        </p14:section>
        <p14:section name="Les prérequis" id="{6C22DE70-8265-41A6-B9D4-2D14CE86F826}">
          <p14:sldIdLst>
            <p14:sldId id="375"/>
            <p14:sldId id="379"/>
          </p14:sldIdLst>
        </p14:section>
        <p14:section name="Le mode opératoire détaillé" id="{C737F124-D51F-47C8-89BC-D4D144F14B06}">
          <p14:sldIdLst>
            <p14:sldId id="376"/>
            <p14:sldId id="406"/>
            <p14:sldId id="414"/>
            <p14:sldId id="381"/>
            <p14:sldId id="382"/>
            <p14:sldId id="386"/>
            <p14:sldId id="411"/>
            <p14:sldId id="407"/>
          </p14:sldIdLst>
        </p14:section>
        <p14:section name="Accompagner mon client en SED" id="{8BBCB7F5-A631-41B8-BDA8-0BD227CCF2B6}">
          <p14:sldIdLst>
            <p14:sldId id="393"/>
            <p14:sldId id="395"/>
            <p14:sldId id="396"/>
            <p14:sldId id="397"/>
            <p14:sldId id="398"/>
            <p14:sldId id="399"/>
            <p14:sldId id="402"/>
          </p14:sldIdLst>
        </p14:section>
      </p14:sectionLst>
    </p:ex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4224" userDrawn="1">
          <p15:clr>
            <a:srgbClr val="A4A3A4"/>
          </p15:clr>
        </p15:guide>
        <p15:guide id="5" orient="horz" pos="73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51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336"/>
    <a:srgbClr val="000E2A"/>
    <a:srgbClr val="FFFFFF"/>
    <a:srgbClr val="111111"/>
    <a:srgbClr val="EDEDED"/>
    <a:srgbClr val="F8F8F8"/>
    <a:srgbClr val="12002A"/>
    <a:srgbClr val="1D0022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8" autoAdjust="0"/>
    <p:restoredTop sz="94015" autoAdjust="0"/>
  </p:normalViewPr>
  <p:slideViewPr>
    <p:cSldViewPr snapToGrid="0">
      <p:cViewPr varScale="1">
        <p:scale>
          <a:sx n="61" d="100"/>
          <a:sy n="61" d="100"/>
        </p:scale>
        <p:origin x="1134" y="78"/>
      </p:cViewPr>
      <p:guideLst>
        <p:guide pos="778"/>
        <p:guide pos="4112"/>
        <p:guide orient="horz" pos="4224"/>
        <p:guide orient="horz" pos="73"/>
        <p:guide pos="5087"/>
        <p:guide pos="1118"/>
        <p:guide pos="651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04/10/2021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0679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9309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911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724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2599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9575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022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793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6449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1696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7848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924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8786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7549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77839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72282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6455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10680" y="1799977"/>
            <a:ext cx="5066402" cy="182819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A DISTANCE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VENDRE ET GERER UN MILLEVIE</a:t>
            </a:r>
            <a:endParaRPr lang="fr-FR" sz="2800" i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40" y="6141575"/>
            <a:ext cx="2513687" cy="5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8319" y="3642178"/>
            <a:ext cx="3198696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– Octobre 2021</a:t>
            </a:r>
            <a:endParaRPr lang="fr-FR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l="30681"/>
          <a:stretch/>
        </p:blipFill>
        <p:spPr>
          <a:xfrm>
            <a:off x="5088194" y="0"/>
            <a:ext cx="7103806" cy="684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2685-4CCD-4C4D-8F13-6A1347C957F7}"/>
              </a:ext>
            </a:extLst>
          </p:cNvPr>
          <p:cNvSpPr txBox="1"/>
          <p:nvPr/>
        </p:nvSpPr>
        <p:spPr>
          <a:xfrm>
            <a:off x="6747120" y="1714726"/>
            <a:ext cx="4750042" cy="265765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8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prérequis.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détaillé.</a:t>
            </a: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pour finaliser son offre en SED. </a:t>
            </a:r>
          </a:p>
          <a:p>
            <a:pPr lvl="1">
              <a:lnSpc>
                <a:spcPct val="110000"/>
              </a:lnSpc>
              <a:defRPr/>
            </a:pPr>
            <a:endParaRPr lang="fr-FR" sz="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22FF2E9-AC2F-46B6-88B6-4691D0507903}"/>
              </a:ext>
            </a:extLst>
          </p:cNvPr>
          <p:cNvSpPr txBox="1"/>
          <p:nvPr/>
        </p:nvSpPr>
        <p:spPr>
          <a:xfrm>
            <a:off x="6804964" y="1026899"/>
            <a:ext cx="1809750" cy="2680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SOMMAIRE </a:t>
            </a:r>
            <a:endParaRPr kumimoji="0" lang="en-US" sz="16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Segoe UI Semibold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8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833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Millevie</a:t>
            </a:r>
            <a:endParaRPr lang="fr-FR" sz="32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19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6200000">
            <a:off x="6809606" y="4539134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373513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produits et actes concernés : </a:t>
            </a:r>
          </a:p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Millevie 1/2.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35075" y="1230134"/>
            <a:ext cx="6840538" cy="46408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9" y="1490502"/>
            <a:ext cx="359312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Ce mode opératoire vous guide pour vendre ou gérer à distance :</a:t>
            </a:r>
            <a:endParaRPr lang="fr-FR" sz="1600" b="1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1759660" y="2255361"/>
            <a:ext cx="15165" cy="3664176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16" name="Grouper 2"/>
          <p:cNvGrpSpPr/>
          <p:nvPr/>
        </p:nvGrpSpPr>
        <p:grpSpPr>
          <a:xfrm>
            <a:off x="1516466" y="3484695"/>
            <a:ext cx="451098" cy="488656"/>
            <a:chOff x="9674810" y="2339077"/>
            <a:chExt cx="397832" cy="397832"/>
          </a:xfrm>
        </p:grpSpPr>
        <p:sp>
          <p:nvSpPr>
            <p:cNvPr id="17" name="Ellipse 1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0" name="Forme en L 1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196000" y="2160000"/>
            <a:ext cx="5760000" cy="280076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Mille vie Premium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Millevie Essentiel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Millevie Capi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Millevie </a:t>
            </a:r>
            <a:r>
              <a:rPr lang="fr-FR" sz="1400" dirty="0"/>
              <a:t>Infinie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Millevie </a:t>
            </a:r>
            <a:r>
              <a:rPr lang="fr-FR" sz="1400" dirty="0" smtClean="0"/>
              <a:t>Initiale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Mille vie </a:t>
            </a:r>
            <a:r>
              <a:rPr lang="fr-FR" sz="1400" dirty="0" smtClean="0"/>
              <a:t>Premium 2 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Millevie Essentiel </a:t>
            </a:r>
            <a:r>
              <a:rPr lang="fr-FR" sz="1400" dirty="0"/>
              <a:t>2 </a:t>
            </a:r>
            <a:endParaRPr lang="fr-FR" sz="1400" dirty="0" smtClean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Millevie Capi 2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Millevie Initiale </a:t>
            </a:r>
            <a:r>
              <a:rPr lang="fr-FR" sz="1400" dirty="0"/>
              <a:t>2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Co adhésion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Investissement/Désinvestissement </a:t>
            </a:r>
            <a:r>
              <a:rPr lang="fr-FR" sz="1400" dirty="0"/>
              <a:t>supports UC </a:t>
            </a:r>
            <a:r>
              <a:rPr lang="fr-FR" sz="1400" dirty="0" smtClean="0"/>
              <a:t>temporaires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Investissement/Désinvestissement </a:t>
            </a:r>
            <a:r>
              <a:rPr lang="fr-FR" sz="1400" dirty="0"/>
              <a:t>supports Immo</a:t>
            </a:r>
          </a:p>
          <a:p>
            <a:pPr algn="just">
              <a:lnSpc>
                <a:spcPct val="100000"/>
              </a:lnSpc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3041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6200000">
            <a:off x="6809606" y="4539134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373513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et actes concernés : </a:t>
            </a:r>
          </a:p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Millevie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2/2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34783" y="1317081"/>
            <a:ext cx="6463742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Ce mode opératoire vous guide pour vendre ou gérer à distance :</a:t>
            </a:r>
            <a:endParaRPr lang="fr-FR" sz="1600" b="1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1759660" y="2255361"/>
            <a:ext cx="15165" cy="3664176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16" name="Grouper 2"/>
          <p:cNvGrpSpPr/>
          <p:nvPr/>
        </p:nvGrpSpPr>
        <p:grpSpPr>
          <a:xfrm>
            <a:off x="1516466" y="3484695"/>
            <a:ext cx="451098" cy="488656"/>
            <a:chOff x="9674810" y="2339077"/>
            <a:chExt cx="397832" cy="397832"/>
          </a:xfrm>
        </p:grpSpPr>
        <p:sp>
          <p:nvSpPr>
            <p:cNvPr id="17" name="Ellipse 1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0" name="Forme en L 1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298171"/>
              </p:ext>
            </p:extLst>
          </p:nvPr>
        </p:nvGraphicFramePr>
        <p:xfrm>
          <a:off x="1143002" y="1891862"/>
          <a:ext cx="10312398" cy="4680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5743">
                  <a:extLst>
                    <a:ext uri="{9D8B030D-6E8A-4147-A177-3AD203B41FA5}">
                      <a16:colId xmlns:a16="http://schemas.microsoft.com/office/drawing/2014/main" val="2563429084"/>
                    </a:ext>
                  </a:extLst>
                </a:gridCol>
                <a:gridCol w="984297">
                  <a:extLst>
                    <a:ext uri="{9D8B030D-6E8A-4147-A177-3AD203B41FA5}">
                      <a16:colId xmlns:a16="http://schemas.microsoft.com/office/drawing/2014/main" val="686167167"/>
                    </a:ext>
                  </a:extLst>
                </a:gridCol>
                <a:gridCol w="1665733">
                  <a:extLst>
                    <a:ext uri="{9D8B030D-6E8A-4147-A177-3AD203B41FA5}">
                      <a16:colId xmlns:a16="http://schemas.microsoft.com/office/drawing/2014/main" val="2144000562"/>
                    </a:ext>
                  </a:extLst>
                </a:gridCol>
                <a:gridCol w="1043168">
                  <a:extLst>
                    <a:ext uri="{9D8B030D-6E8A-4147-A177-3AD203B41FA5}">
                      <a16:colId xmlns:a16="http://schemas.microsoft.com/office/drawing/2014/main" val="4065141594"/>
                    </a:ext>
                  </a:extLst>
                </a:gridCol>
                <a:gridCol w="1322873">
                  <a:extLst>
                    <a:ext uri="{9D8B030D-6E8A-4147-A177-3AD203B41FA5}">
                      <a16:colId xmlns:a16="http://schemas.microsoft.com/office/drawing/2014/main" val="3014675566"/>
                    </a:ext>
                  </a:extLst>
                </a:gridCol>
                <a:gridCol w="1277775">
                  <a:extLst>
                    <a:ext uri="{9D8B030D-6E8A-4147-A177-3AD203B41FA5}">
                      <a16:colId xmlns:a16="http://schemas.microsoft.com/office/drawing/2014/main" val="3374352450"/>
                    </a:ext>
                  </a:extLst>
                </a:gridCol>
                <a:gridCol w="1292809">
                  <a:extLst>
                    <a:ext uri="{9D8B030D-6E8A-4147-A177-3AD203B41FA5}">
                      <a16:colId xmlns:a16="http://schemas.microsoft.com/office/drawing/2014/main" val="354204675"/>
                    </a:ext>
                  </a:extLst>
                </a:gridCol>
              </a:tblGrid>
              <a:tr h="82380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Adhésion </a:t>
                      </a:r>
                      <a:b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Standard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Versements</a:t>
                      </a:r>
                      <a:b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fr-F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complémentaires </a:t>
                      </a:r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et programmés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Arbitrages 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Options  </a:t>
                      </a:r>
                      <a:b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d'arbitrage </a:t>
                      </a:r>
                      <a:b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automatique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Changement de </a:t>
                      </a:r>
                      <a:b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mode de gestion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Rachat partiel</a:t>
                      </a:r>
                      <a:b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Rachat total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48208"/>
                  </a:ext>
                </a:extLst>
              </a:tr>
              <a:tr h="619928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Essentiel 2 </a:t>
                      </a:r>
                    </a:p>
                    <a:p>
                      <a:pPr algn="l" fontAlgn="b"/>
                      <a:r>
                        <a:rPr lang="fr-FR" sz="14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Capi</a:t>
                      </a:r>
                      <a:r>
                        <a:rPr lang="fr-F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2 </a:t>
                      </a:r>
                    </a:p>
                    <a:p>
                      <a:pPr algn="l" fontAlgn="b"/>
                      <a:r>
                        <a:rPr lang="fr-F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Premium 2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764464"/>
                  </a:ext>
                </a:extLst>
              </a:tr>
              <a:tr h="12315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Essentiel</a:t>
                      </a:r>
                    </a:p>
                    <a:p>
                      <a:pPr algn="l" fontAlgn="b"/>
                      <a:r>
                        <a:rPr lang="it-IT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Capi</a:t>
                      </a:r>
                    </a:p>
                    <a:p>
                      <a:pPr algn="l" fontAlgn="b"/>
                      <a:r>
                        <a:rPr lang="it-IT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Premium</a:t>
                      </a:r>
                    </a:p>
                    <a:p>
                      <a:pPr algn="l" fontAlgn="b"/>
                      <a:r>
                        <a:rPr lang="it-IT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Infinie</a:t>
                      </a:r>
                    </a:p>
                    <a:p>
                      <a:pPr algn="l" fontAlgn="b"/>
                      <a:r>
                        <a:rPr lang="it-IT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Initale (Pour les majeurs)</a:t>
                      </a:r>
                    </a:p>
                    <a:p>
                      <a:pPr algn="l" fontAlgn="b"/>
                      <a:r>
                        <a:rPr lang="it-IT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Initale 2 (Pour les majeurs)</a:t>
                      </a:r>
                      <a:endParaRPr lang="it-I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1" u="none" strike="noStrike" dirty="0">
                          <a:effectLst/>
                        </a:rPr>
                        <a:t>Non </a:t>
                      </a:r>
                      <a:endParaRPr lang="fr-FR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874191"/>
                  </a:ext>
                </a:extLst>
              </a:tr>
              <a:tr h="300787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 adhésion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424586"/>
                  </a:ext>
                </a:extLst>
              </a:tr>
              <a:tr h="31235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Déclenchement FRC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679541"/>
                  </a:ext>
                </a:extLst>
              </a:tr>
              <a:tr h="5016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Investissement/Désinvestissement supports UC </a:t>
                      </a:r>
                      <a:r>
                        <a:rPr lang="fr-F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temporaires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850222"/>
                  </a:ext>
                </a:extLst>
              </a:tr>
              <a:tr h="76611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Désinvestissement  supports Immo</a:t>
                      </a:r>
                      <a:endParaRPr lang="fr-FR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Oui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6" marR="8686" marT="8686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961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67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et gestion à distance 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du Millevie</a:t>
            </a: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7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>
            <a:off x="1575017" y="869486"/>
            <a:ext cx="9586313" cy="52515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264073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OU GESTION À DISTANCE DU MILLEVIE.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1850652" y="1373561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1. </a:t>
            </a:r>
            <a:r>
              <a:rPr lang="fr-FR" sz="1000" dirty="0" smtClean="0"/>
              <a:t>Je m’assure que le client répond </a:t>
            </a:r>
            <a:r>
              <a:rPr lang="fr-FR" sz="1000" b="1" dirty="0" smtClean="0"/>
              <a:t>aux exigences réglementaires liées au Millevie</a:t>
            </a:r>
            <a:endParaRPr lang="fr-FR" sz="1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7887667-8FA8-4A70-BAC6-9AA82F0F1762}"/>
              </a:ext>
            </a:extLst>
          </p:cNvPr>
          <p:cNvSpPr txBox="1"/>
          <p:nvPr/>
        </p:nvSpPr>
        <p:spPr>
          <a:xfrm>
            <a:off x="1850652" y="2075758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2. </a:t>
            </a:r>
            <a:r>
              <a:rPr lang="fr-FR" sz="1000" dirty="0"/>
              <a:t>Je vérifie si le </a:t>
            </a:r>
            <a:r>
              <a:rPr lang="fr-FR" sz="1000" b="1" dirty="0"/>
              <a:t>client est éligible à la SED </a:t>
            </a:r>
            <a:endParaRPr lang="fr-FR" sz="1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850652" y="3566236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4. </a:t>
            </a:r>
            <a:r>
              <a:rPr lang="fr-FR" sz="1000" dirty="0" smtClean="0"/>
              <a:t>J’instruis la souscription </a:t>
            </a:r>
            <a:r>
              <a:rPr lang="fr-FR" sz="1000" b="1" dirty="0" smtClean="0"/>
              <a:t>dans MyAssur</a:t>
            </a:r>
            <a:endParaRPr lang="fr-FR" sz="10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850652" y="4284828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5. </a:t>
            </a:r>
            <a:r>
              <a:rPr lang="fr-FR" sz="1000" dirty="0"/>
              <a:t>Je </a:t>
            </a:r>
            <a:r>
              <a:rPr lang="fr-FR" sz="1000" dirty="0" smtClean="0"/>
              <a:t>termine la saisie en choisissant </a:t>
            </a:r>
            <a:r>
              <a:rPr lang="fr-FR" sz="1000" b="1" dirty="0" smtClean="0"/>
              <a:t>le mode de contractualisation (SED ou Papier)</a:t>
            </a:r>
            <a:endParaRPr lang="fr-FR" sz="10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4943131" y="4284215"/>
            <a:ext cx="2768645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6. Le </a:t>
            </a:r>
            <a:r>
              <a:rPr lang="fr-FR" sz="1000" b="1" dirty="0"/>
              <a:t>client </a:t>
            </a:r>
            <a:r>
              <a:rPr lang="fr-FR" sz="1000" b="1" dirty="0" smtClean="0"/>
              <a:t>réceptionne puis signe </a:t>
            </a:r>
            <a:r>
              <a:rPr lang="fr-FR" sz="1000" b="1" dirty="0"/>
              <a:t>les documents contractuels e</a:t>
            </a:r>
            <a:r>
              <a:rPr lang="fr-FR" sz="1000" dirty="0" smtClean="0"/>
              <a:t>t les renvoie </a:t>
            </a:r>
            <a:r>
              <a:rPr lang="fr-FR" sz="1000" i="1" dirty="0" smtClean="0"/>
              <a:t>(si contractualisation papier)</a:t>
            </a:r>
            <a:endParaRPr lang="fr-FR" sz="1000" b="1" i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5446446" y="1041394"/>
            <a:ext cx="1761771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0070C0"/>
                </a:solidFill>
              </a:rPr>
              <a:t>Actions du Client</a:t>
            </a:r>
            <a:endParaRPr lang="fr-FR" sz="1000" b="1" dirty="0">
              <a:solidFill>
                <a:srgbClr val="0070C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2209614" y="1051995"/>
            <a:ext cx="2050719" cy="1612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C00000"/>
                </a:solidFill>
              </a:rPr>
              <a:t>Actions du Conseiller</a:t>
            </a:r>
            <a:endParaRPr lang="fr-FR" sz="1000" b="1" dirty="0">
              <a:solidFill>
                <a:srgbClr val="C00000"/>
              </a:solidFill>
            </a:endParaRPr>
          </a:p>
        </p:txBody>
      </p:sp>
      <p:cxnSp>
        <p:nvCxnSpPr>
          <p:cNvPr id="28" name="Connecteur droit avec flèche 27"/>
          <p:cNvCxnSpPr>
            <a:stCxn id="14" idx="2"/>
            <a:endCxn id="15" idx="0"/>
          </p:cNvCxnSpPr>
          <p:nvPr/>
        </p:nvCxnSpPr>
        <p:spPr>
          <a:xfrm>
            <a:off x="3234975" y="1877561"/>
            <a:ext cx="0" cy="19819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15" idx="2"/>
            <a:endCxn id="25" idx="0"/>
          </p:cNvCxnSpPr>
          <p:nvPr/>
        </p:nvCxnSpPr>
        <p:spPr>
          <a:xfrm>
            <a:off x="3234975" y="2579758"/>
            <a:ext cx="0" cy="24024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stCxn id="21" idx="3"/>
            <a:endCxn id="23" idx="1"/>
          </p:cNvCxnSpPr>
          <p:nvPr/>
        </p:nvCxnSpPr>
        <p:spPr>
          <a:xfrm flipV="1">
            <a:off x="4619297" y="4536215"/>
            <a:ext cx="323834" cy="61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1850650" y="1254228"/>
            <a:ext cx="276864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4943131" y="1254228"/>
            <a:ext cx="27684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8473995" y="1041394"/>
            <a:ext cx="1989914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Actions du Middle Office VAD</a:t>
            </a:r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9" name="Connecteur droit 68"/>
          <p:cNvCxnSpPr/>
          <p:nvPr/>
        </p:nvCxnSpPr>
        <p:spPr>
          <a:xfrm>
            <a:off x="8084752" y="1254228"/>
            <a:ext cx="2768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8084752" y="4305608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7</a:t>
            </a:r>
            <a:r>
              <a:rPr lang="fr-FR" sz="1000" dirty="0" smtClean="0"/>
              <a:t>. Le middle office VAD </a:t>
            </a:r>
            <a:r>
              <a:rPr lang="fr-FR" sz="1000" b="1" dirty="0" smtClean="0"/>
              <a:t>s’assure de la contractualisation </a:t>
            </a:r>
            <a:r>
              <a:rPr lang="fr-FR" sz="1000" dirty="0" smtClean="0"/>
              <a:t>et enregistre les documents dans classeur client le cas échéant </a:t>
            </a:r>
            <a:endParaRPr lang="fr-FR" sz="1000" i="1" dirty="0"/>
          </a:p>
        </p:txBody>
      </p:sp>
      <p:cxnSp>
        <p:nvCxnSpPr>
          <p:cNvPr id="39" name="Connecteur droit avec flèche 38"/>
          <p:cNvCxnSpPr/>
          <p:nvPr/>
        </p:nvCxnSpPr>
        <p:spPr>
          <a:xfrm flipV="1">
            <a:off x="7741972" y="4559651"/>
            <a:ext cx="323834" cy="61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3229715" y="4088000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850652" y="2820001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3. </a:t>
            </a:r>
            <a:r>
              <a:rPr lang="fr-FR" sz="1000" dirty="0" smtClean="0"/>
              <a:t>Je réaliser </a:t>
            </a:r>
            <a:r>
              <a:rPr lang="fr-FR" sz="1000" dirty="0"/>
              <a:t>la </a:t>
            </a:r>
            <a:r>
              <a:rPr lang="fr-FR" sz="1000" b="1" dirty="0"/>
              <a:t>phase précontractuelle / conseil à </a:t>
            </a:r>
            <a:r>
              <a:rPr lang="fr-FR" sz="1000" b="1" dirty="0" smtClean="0"/>
              <a:t>l'adhésion</a:t>
            </a:r>
            <a:endParaRPr lang="fr-FR" sz="1000" dirty="0"/>
          </a:p>
        </p:txBody>
      </p:sp>
      <p:cxnSp>
        <p:nvCxnSpPr>
          <p:cNvPr id="30" name="Connecteur droit avec flèche 29"/>
          <p:cNvCxnSpPr>
            <a:stCxn id="25" idx="2"/>
            <a:endCxn id="16" idx="0"/>
          </p:cNvCxnSpPr>
          <p:nvPr/>
        </p:nvCxnSpPr>
        <p:spPr>
          <a:xfrm>
            <a:off x="3234975" y="3324001"/>
            <a:ext cx="0" cy="24223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4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08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408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vendre à distance.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5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895868" y="1038817"/>
            <a:ext cx="5441130" cy="55038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6511925" y="1029853"/>
            <a:ext cx="5441130" cy="55128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vendre ou gérer un mille vie à distance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660766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357411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09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261988" y="1285539"/>
            <a:ext cx="383401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Les indispensables avant de proposer un Millevie en vente à distance :</a:t>
            </a:r>
            <a:endParaRPr lang="fr-FR" sz="1600" b="1" dirty="0"/>
          </a:p>
        </p:txBody>
      </p:sp>
      <p:sp>
        <p:nvSpPr>
          <p:cNvPr id="2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7921489" y="1255126"/>
            <a:ext cx="2195905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Conditions d’éligibilité à la </a:t>
            </a:r>
            <a:r>
              <a:rPr lang="fr-FR" sz="1600" b="1" dirty="0" smtClean="0"/>
              <a:t>SED :</a:t>
            </a:r>
            <a:endParaRPr lang="fr-FR" sz="1600" b="1" dirty="0"/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4" y="2018587"/>
            <a:ext cx="4860925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Client physique </a:t>
            </a:r>
            <a:r>
              <a:rPr lang="fr-FR" sz="1400" dirty="0" smtClean="0"/>
              <a:t>majeur capable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Client de moins de 80 ans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Client résidents français 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Client DRC </a:t>
            </a:r>
            <a:r>
              <a:rPr lang="fr-FR" sz="1400" dirty="0"/>
              <a:t>à jour (responsabilité agence</a:t>
            </a:r>
            <a:r>
              <a:rPr lang="fr-FR" sz="1400" dirty="0" smtClean="0"/>
              <a:t>).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Synthèse Epargne signée par le client et archivé dans le plan de classement (responsabilité </a:t>
            </a:r>
            <a:r>
              <a:rPr lang="fr-FR" sz="1400" dirty="0"/>
              <a:t>agence</a:t>
            </a:r>
            <a:r>
              <a:rPr lang="fr-FR" sz="1400" dirty="0" smtClean="0"/>
              <a:t>).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Les </a:t>
            </a:r>
            <a:r>
              <a:rPr lang="fr-FR" sz="1400" dirty="0"/>
              <a:t>adhésions avec clause bénéficiaire rédigée séparément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algn="just">
              <a:lnSpc>
                <a:spcPct val="150000"/>
              </a:lnSpc>
            </a:pPr>
            <a:endParaRPr lang="fr-FR" sz="1400" dirty="0" smtClean="0"/>
          </a:p>
          <a:p>
            <a:pPr algn="just">
              <a:lnSpc>
                <a:spcPct val="150000"/>
              </a:lnSpc>
            </a:pPr>
            <a:r>
              <a:rPr lang="fr-FR" sz="1400" dirty="0" smtClean="0"/>
              <a:t> </a:t>
            </a:r>
            <a:r>
              <a:rPr lang="fr-FR" sz="1400" b="1" dirty="0"/>
              <a:t>Si ces conditions ne sont pas </a:t>
            </a:r>
            <a:r>
              <a:rPr lang="fr-FR" sz="1400" b="1" dirty="0" smtClean="0"/>
              <a:t>remplies, il convient de </a:t>
            </a:r>
            <a:r>
              <a:rPr lang="fr-FR" sz="1400" b="1" dirty="0"/>
              <a:t>proposer un entretien en face à face au client avant création de la </a:t>
            </a:r>
            <a:r>
              <a:rPr lang="fr-FR" sz="1400" b="1" dirty="0" smtClean="0"/>
              <a:t>vente. </a:t>
            </a:r>
            <a:endParaRPr lang="fr-FR" sz="1400" b="1" dirty="0"/>
          </a:p>
        </p:txBody>
      </p:sp>
      <p:sp>
        <p:nvSpPr>
          <p:cNvPr id="29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740013" y="2018587"/>
            <a:ext cx="4984955" cy="30008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Dossier Réglementaire Client (DRC) complet et à jour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Un </a:t>
            </a:r>
            <a:r>
              <a:rPr lang="fr-FR" sz="1400" dirty="0"/>
              <a:t>numéro de mobile à jour enregistré dans le SI.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Une adresse mail valide.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 client doit disposer d’un accès à accès à sa MSI (donc à DEI). 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/>
          </a:p>
          <a:p>
            <a:pPr algn="just">
              <a:lnSpc>
                <a:spcPct val="150000"/>
              </a:lnSpc>
            </a:pPr>
            <a:r>
              <a:rPr lang="fr-FR" sz="1400" b="1" dirty="0" smtClean="0"/>
              <a:t>Le Millevie PER ne peut </a:t>
            </a:r>
            <a:r>
              <a:rPr lang="fr-FR" sz="1400" b="1" dirty="0"/>
              <a:t>pas être </a:t>
            </a:r>
            <a:r>
              <a:rPr lang="fr-FR" sz="1400" b="1" dirty="0" smtClean="0"/>
              <a:t>signé </a:t>
            </a:r>
            <a:r>
              <a:rPr lang="fr-FR" sz="1400" b="1" dirty="0"/>
              <a:t>électroniquement à partir d’un téléphone </a:t>
            </a:r>
            <a:r>
              <a:rPr lang="fr-FR" sz="1400" b="1" dirty="0" smtClean="0"/>
              <a:t>mobile. Il </a:t>
            </a:r>
            <a:r>
              <a:rPr lang="fr-FR" sz="1400" b="1" dirty="0"/>
              <a:t>convient de s’assurer que le client a </a:t>
            </a:r>
            <a:r>
              <a:rPr lang="fr-FR" sz="1400" b="1" dirty="0" smtClean="0"/>
              <a:t>accès </a:t>
            </a:r>
            <a:r>
              <a:rPr lang="fr-FR" sz="1400" b="1" dirty="0"/>
              <a:t>a une tablette ou un </a:t>
            </a:r>
            <a:r>
              <a:rPr lang="fr-FR" sz="1400" b="1" dirty="0" smtClean="0"/>
              <a:t>ordinateur pour finaliser la souscription.</a:t>
            </a:r>
          </a:p>
          <a:p>
            <a:pPr algn="just">
              <a:lnSpc>
                <a:spcPct val="150000"/>
              </a:lnSpc>
            </a:pPr>
            <a:endParaRPr lang="fr-FR" sz="1400" b="1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028598" y="1029854"/>
            <a:ext cx="1095170" cy="96632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6652650" y="1029854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pas.</a:t>
            </a:r>
          </a:p>
        </p:txBody>
      </p:sp>
    </p:spTree>
    <p:extLst>
      <p:ext uri="{BB962C8B-B14F-4D97-AF65-F5344CB8AC3E}">
        <p14:creationId xmlns:p14="http://schemas.microsoft.com/office/powerpoint/2010/main" val="238747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Accéder à MyAssur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036679" y="1150883"/>
            <a:ext cx="13761888" cy="5707117"/>
            <a:chOff x="1036679" y="1150883"/>
            <a:chExt cx="13761888" cy="5707117"/>
          </a:xfrm>
        </p:grpSpPr>
        <p:pic>
          <p:nvPicPr>
            <p:cNvPr id="9" name="Image 9">
              <a:extLst>
                <a:ext uri="{FF2B5EF4-FFF2-40B4-BE49-F238E27FC236}">
                  <a16:creationId xmlns:a16="http://schemas.microsoft.com/office/drawing/2014/main" id="{30137C04-6215-4CE6-B55E-C8B31853E4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58" b="728"/>
            <a:stretch/>
          </p:blipFill>
          <p:spPr>
            <a:xfrm>
              <a:off x="1036679" y="1150883"/>
              <a:ext cx="7225949" cy="5707117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4304097" y="1181883"/>
              <a:ext cx="104944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b="1" dirty="0" smtClean="0"/>
                <a:t>Je réaliser </a:t>
              </a:r>
              <a:r>
                <a:rPr lang="fr-FR" sz="1600" b="1" dirty="0"/>
                <a:t>la phase précontractuelle / conseil à </a:t>
              </a:r>
              <a:r>
                <a:rPr lang="fr-FR" sz="1600" b="1" dirty="0" smtClean="0"/>
                <a:t>l'adhésion</a:t>
              </a:r>
              <a:endParaRPr lang="fr-FR" sz="1600" b="1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304097" y="1586534"/>
              <a:ext cx="6810593" cy="23083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1600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b="1" dirty="0" smtClean="0"/>
                <a:t>Je renseigne </a:t>
              </a:r>
              <a:r>
                <a:rPr lang="fr-FR" sz="1600" b="1" dirty="0"/>
                <a:t>l'épargne </a:t>
              </a:r>
              <a:r>
                <a:rPr lang="fr-FR" sz="1600" b="1" dirty="0" smtClean="0"/>
                <a:t>de mon client </a:t>
              </a:r>
              <a:r>
                <a:rPr lang="fr-FR" sz="1600" b="1" dirty="0"/>
                <a:t>(situation et </a:t>
              </a:r>
              <a:r>
                <a:rPr lang="fr-FR" sz="1600" b="1" dirty="0" smtClean="0"/>
                <a:t>projets)</a:t>
              </a:r>
              <a:endParaRPr lang="fr-FR" sz="1600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b="1" dirty="0" smtClean="0"/>
                <a:t>Je lui présente la </a:t>
              </a:r>
              <a:r>
                <a:rPr lang="fr-FR" sz="1600" b="1" dirty="0"/>
                <a:t>proposition d'allocation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b="1" dirty="0" smtClean="0"/>
                <a:t>Je valide le </a:t>
              </a:r>
              <a:r>
                <a:rPr lang="fr-FR" sz="1600" b="1" dirty="0"/>
                <a:t>projet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b="1" dirty="0" smtClean="0"/>
                <a:t>Je finalise </a:t>
              </a:r>
              <a:r>
                <a:rPr lang="fr-FR" sz="1600" b="1" dirty="0"/>
                <a:t>la Synthèse </a:t>
              </a:r>
              <a:r>
                <a:rPr lang="fr-FR" sz="1600" b="1" dirty="0" smtClean="0"/>
                <a:t>Epargne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b="1" dirty="0" smtClean="0"/>
                <a:t>Je vérifie l'adresse mail de mon client, son N° de portable, et ses accès DEI (Pour sa MSI)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1600" b="1" dirty="0"/>
            </a:p>
            <a:p>
              <a:endParaRPr lang="fr-FR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3681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Accéder à MyAssur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235075" y="1229180"/>
            <a:ext cx="8529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saisis </a:t>
            </a:r>
            <a:r>
              <a:rPr lang="fr-FR" sz="1600" b="1" dirty="0"/>
              <a:t>le code de transaction « </a:t>
            </a:r>
            <a:r>
              <a:rPr lang="fr-FR" sz="1600" b="1" dirty="0" smtClean="0"/>
              <a:t>0452» pour me </a:t>
            </a:r>
            <a:r>
              <a:rPr lang="fr-FR" sz="1600" b="1" dirty="0"/>
              <a:t>rendre sur </a:t>
            </a:r>
            <a:r>
              <a:rPr lang="fr-FR" sz="1600" b="1" dirty="0" smtClean="0"/>
              <a:t>MyAssur. </a:t>
            </a:r>
            <a:endParaRPr lang="fr-FR" sz="1600" b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99B5C2B-B26B-4E0E-B574-1D1D0F5F886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479040" y="1869440"/>
            <a:ext cx="6785364" cy="397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8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canal de vente et le compte bancaire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74115" y="1818460"/>
            <a:ext cx="37636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choisis </a:t>
            </a:r>
            <a:r>
              <a:rPr lang="fr-FR" sz="1600" b="1" dirty="0"/>
              <a:t>le canal de vente de la souscription MyAssur.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3889AF7-76C5-402D-A645-31AFAEFCC78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428473" y="1196763"/>
            <a:ext cx="5760720" cy="286194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0842A8-BCD6-423F-9514-CE2275CF0A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6126"/>
          <a:stretch/>
        </p:blipFill>
        <p:spPr>
          <a:xfrm>
            <a:off x="4541488" y="4306062"/>
            <a:ext cx="6104573" cy="209903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163955" y="4957900"/>
            <a:ext cx="37636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choisis le </a:t>
            </a:r>
            <a:r>
              <a:rPr lang="fr-FR" sz="1600" b="1" dirty="0"/>
              <a:t>compte bancaire parmi les comptes détenus par l’Adhérent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3894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Saisir l’adhésion ou l’acte de gestion.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377315" y="1554300"/>
            <a:ext cx="44748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débute la saisie de l’adhésion / acte de gestion sur MyAssur</a:t>
            </a:r>
            <a:endParaRPr lang="fr-FR" sz="1600" b="1" dirty="0"/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2332071" y="4709267"/>
            <a:ext cx="1095170" cy="966326"/>
          </a:xfrm>
          <a:prstGeom prst="rect">
            <a:avLst/>
          </a:prstGeom>
        </p:spPr>
      </p:pic>
      <p:cxnSp>
        <p:nvCxnSpPr>
          <p:cNvPr id="57" name="Connecteur droit 56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6938F80-1FF1-4B0B-80DB-88F3B76AF5A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815" y="1617460"/>
            <a:ext cx="4381440" cy="244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938F80-1FF1-4B0B-80DB-88F3B76AF5A4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t="30421" r="34030" b="57895"/>
          <a:stretch/>
        </p:blipFill>
        <p:spPr bwMode="auto">
          <a:xfrm>
            <a:off x="4152403" y="5118222"/>
            <a:ext cx="4219384" cy="86459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/>
          <p:cNvSpPr/>
          <p:nvPr/>
        </p:nvSpPr>
        <p:spPr>
          <a:xfrm>
            <a:off x="2869784" y="4765211"/>
            <a:ext cx="76931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retrouve les règles d’inéligibilités en début de parcours </a:t>
            </a:r>
            <a:endParaRPr lang="fr-FR" sz="1600" b="1" dirty="0"/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7520152" y="2617076"/>
            <a:ext cx="1466195" cy="2096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7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56771" y="1733645"/>
            <a:ext cx="4395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A la fin du parcours j’ai la confirmation que l’acte est bien éligible à la signature électronique en vente à distance </a:t>
            </a:r>
          </a:p>
        </p:txBody>
      </p:sp>
      <p:sp>
        <p:nvSpPr>
          <p:cNvPr id="61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Confirmer l’éligibilité et vérifier le dossier de vente.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76389" y="4497516"/>
            <a:ext cx="465685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Je continue la </a:t>
            </a:r>
            <a:r>
              <a:rPr lang="fr-FR" sz="1600" b="1" dirty="0"/>
              <a:t>saisie </a:t>
            </a:r>
            <a:r>
              <a:rPr lang="fr-FR" sz="1600" b="1" dirty="0" smtClean="0"/>
              <a:t>sur </a:t>
            </a:r>
            <a:r>
              <a:rPr lang="fr-FR" sz="1600" b="1" dirty="0"/>
              <a:t>les écrans du dossier de vente à </a:t>
            </a:r>
            <a:r>
              <a:rPr lang="fr-FR" sz="1600" b="1" dirty="0" smtClean="0"/>
              <a:t>distance (enchainement automatique des écrans)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Sur cet écran je peux vérifier si des pièces justificatives sont attendues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Puis je valide </a:t>
            </a:r>
            <a:endParaRPr lang="fr-FR" sz="16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9F80C3B-534A-4FFA-8576-C7918F2BA91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876" y="1112965"/>
            <a:ext cx="4343969" cy="24499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Connecteur droit avec flèche 19"/>
          <p:cNvCxnSpPr>
            <a:stCxn id="39" idx="3"/>
          </p:cNvCxnSpPr>
          <p:nvPr/>
        </p:nvCxnSpPr>
        <p:spPr>
          <a:xfrm>
            <a:off x="5552311" y="2149144"/>
            <a:ext cx="1652530" cy="783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extLst>
              <a:ext uri="{FF2B5EF4-FFF2-40B4-BE49-F238E27FC236}">
                <a16:creationId xmlns:a16="http://schemas.microsoft.com/office/drawing/2014/main" id="{69C6BF11-4782-442B-A34B-FFDA976AC73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644" y="3730041"/>
            <a:ext cx="4343969" cy="24499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Connecteur droit avec flèche 22"/>
          <p:cNvCxnSpPr/>
          <p:nvPr/>
        </p:nvCxnSpPr>
        <p:spPr>
          <a:xfrm flipV="1">
            <a:off x="5912069" y="4508938"/>
            <a:ext cx="1371600" cy="425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V="1">
            <a:off x="5891049" y="5565228"/>
            <a:ext cx="2054772" cy="89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V="1">
            <a:off x="5885794" y="6085490"/>
            <a:ext cx="4078013" cy="304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9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EECA6722-AAB6-496F-A766-D6AACC34964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6" t="9913" r="-1" b="29597"/>
          <a:stretch/>
        </p:blipFill>
        <p:spPr bwMode="auto">
          <a:xfrm>
            <a:off x="5785944" y="4319752"/>
            <a:ext cx="6117021" cy="2380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494813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choix du mode de signature et l’envoi des documents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14724" y="1611978"/>
            <a:ext cx="38805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Je choisis le mode de signature puis je clique sur « valider »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83964" y="5580844"/>
            <a:ext cx="388051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Je suis redirigé sur le dossier de vente qui me confirme que les documents sont envoyés à mon client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C87711A-1C0B-4ECA-9D54-71BE0FF30E0D}"/>
              </a:ext>
            </a:extLst>
          </p:cNvPr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5825" y="411479"/>
            <a:ext cx="5772150" cy="2838451"/>
          </a:xfrm>
          <a:prstGeom prst="rect">
            <a:avLst/>
          </a:prstGeom>
          <a:ln>
            <a:solidFill>
              <a:schemeClr val="bg2"/>
            </a:solidFill>
          </a:ln>
        </p:spPr>
      </p:pic>
      <p:cxnSp>
        <p:nvCxnSpPr>
          <p:cNvPr id="27" name="Connecteur droit avec flèche 26"/>
          <p:cNvCxnSpPr/>
          <p:nvPr/>
        </p:nvCxnSpPr>
        <p:spPr>
          <a:xfrm flipV="1">
            <a:off x="5112327" y="1344814"/>
            <a:ext cx="1974273" cy="650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V="1">
            <a:off x="5112327" y="1588654"/>
            <a:ext cx="5956993" cy="406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4231C332-5553-48DF-B81E-602EE16B5CCA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1184563" y="2369127"/>
            <a:ext cx="5367905" cy="2735052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7164327" y="3613499"/>
            <a:ext cx="38805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Je peux visualiser les documents envoyés au client puis je clique sur « envoyer »</a:t>
            </a:r>
          </a:p>
        </p:txBody>
      </p:sp>
      <p:cxnSp>
        <p:nvCxnSpPr>
          <p:cNvPr id="30" name="Connecteur droit avec flèche 29"/>
          <p:cNvCxnSpPr>
            <a:stCxn id="29" idx="1"/>
          </p:cNvCxnSpPr>
          <p:nvPr/>
        </p:nvCxnSpPr>
        <p:spPr>
          <a:xfrm flipH="1">
            <a:off x="3532911" y="3875109"/>
            <a:ext cx="3631416" cy="1091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V="1">
            <a:off x="5527964" y="5770179"/>
            <a:ext cx="1330036" cy="131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84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Saisie terminée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6557388" y="4575719"/>
            <a:ext cx="4871731" cy="1431223"/>
            <a:chOff x="11452913" y="3821837"/>
            <a:chExt cx="4021188" cy="143122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181263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0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85770" y="3960398"/>
              <a:ext cx="3888331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Client :</a:t>
              </a:r>
            </a:p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: 0388313656</a:t>
              </a:r>
            </a:p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mail : support-vad@cegee.caisse-epargne.fr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1811735" y="4425738"/>
            <a:ext cx="4462764" cy="1344936"/>
            <a:chOff x="11452913" y="3821837"/>
            <a:chExt cx="3683622" cy="134493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4493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13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62686" y="3850882"/>
              <a:ext cx="3573849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POUR LES COLLABORATEURS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CloE  est à votre disposition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, Assistance : 0326868585,  choix 2 puis choisir l’univers concerné.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214724" y="1611978"/>
            <a:ext cx="38805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Je terminé la saisie, le dossier est en attente signature</a:t>
            </a:r>
          </a:p>
        </p:txBody>
      </p:sp>
      <p:pic>
        <p:nvPicPr>
          <p:cNvPr id="16" name="Image 1">
            <a:extLst>
              <a:ext uri="{FF2B5EF4-FFF2-40B4-BE49-F238E27FC236}">
                <a16:creationId xmlns:a16="http://schemas.microsoft.com/office/drawing/2014/main" id="{4083D8AA-0A21-418C-A504-AD2B0B51C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426" y="1075142"/>
            <a:ext cx="5770836" cy="23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153187" y="2674850"/>
            <a:ext cx="4081983" cy="13983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725352" y="2843296"/>
            <a:ext cx="908324" cy="96632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540336" y="3044599"/>
            <a:ext cx="35096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La finalisation du dossier et l’archivage sont automatiques après la signature client en SED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72927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18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</p:spTree>
    <p:extLst>
      <p:ext uri="{BB962C8B-B14F-4D97-AF65-F5344CB8AC3E}">
        <p14:creationId xmlns:p14="http://schemas.microsoft.com/office/powerpoint/2010/main" val="210874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19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14" name="Groupe 11"/>
          <p:cNvGrpSpPr>
            <a:grpSpLocks/>
          </p:cNvGrpSpPr>
          <p:nvPr/>
        </p:nvGrpSpPr>
        <p:grpSpPr bwMode="auto">
          <a:xfrm>
            <a:off x="1235075" y="1518954"/>
            <a:ext cx="5797355" cy="4233433"/>
            <a:chOff x="134466" y="1613826"/>
            <a:chExt cx="4972843" cy="4234883"/>
          </a:xfrm>
        </p:grpSpPr>
        <p:pic>
          <p:nvPicPr>
            <p:cNvPr id="16" name="Image 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6" t="11903" r="11871" b="32130"/>
            <a:stretch>
              <a:fillRect/>
            </a:stretch>
          </p:blipFill>
          <p:spPr bwMode="auto">
            <a:xfrm>
              <a:off x="211459" y="3226009"/>
              <a:ext cx="4895850" cy="26227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Image 3" descr="Capture d’écran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66" y="1613826"/>
              <a:ext cx="4972843" cy="112369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881187" y="1648456"/>
            <a:ext cx="514350" cy="15247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rgbClr val="E9030A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E9030A"/>
              </a:buClr>
              <a:buSzPct val="80000"/>
              <a:buFont typeface="Arial Black" panose="020B0A04020102020204" pitchFamily="34" charset="0"/>
              <a:buChar char="&gt;"/>
              <a:defRPr sz="1600">
                <a:solidFill>
                  <a:schemeClr val="tx2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E9030A"/>
              </a:buClr>
              <a:buSzPct val="70000"/>
              <a:buChar char="•"/>
              <a:defRPr sz="1400">
                <a:solidFill>
                  <a:schemeClr val="tx2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E9030A"/>
              </a:buClr>
              <a:buFont typeface="Arial Narrow" panose="020B0606020202030204" pitchFamily="34" charset="0"/>
              <a:buChar char="―"/>
              <a:defRPr sz="1200">
                <a:solidFill>
                  <a:schemeClr val="tx2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55000"/>
              </a:spcBef>
              <a:buClrTx/>
              <a:buFontTx/>
              <a:buNone/>
            </a:pPr>
            <a:endParaRPr lang="fr-FR" altLang="fr-FR" sz="32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65819" y="1493036"/>
            <a:ext cx="38844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accède au lien SED dans sa boîte MSI </a:t>
            </a:r>
            <a:r>
              <a:rPr lang="fr-FR" sz="1400" dirty="0"/>
              <a:t>(en se connectant à DEI</a:t>
            </a:r>
            <a:r>
              <a:rPr lang="fr-FR" sz="1400" dirty="0" smtClean="0"/>
              <a:t>). </a:t>
            </a:r>
            <a:endParaRPr lang="fr-FR" sz="1400" b="1" dirty="0"/>
          </a:p>
          <a:p>
            <a:pPr marL="273050" algn="just"/>
            <a:endParaRPr lang="fr-FR" sz="1400" dirty="0" smtClean="0"/>
          </a:p>
          <a:p>
            <a:pPr marL="273050" algn="just"/>
            <a:endParaRPr lang="fr-FR" sz="1400" dirty="0"/>
          </a:p>
        </p:txBody>
      </p:sp>
      <p:sp>
        <p:nvSpPr>
          <p:cNvPr id="31" name="object 10"/>
          <p:cNvSpPr>
            <a:spLocks/>
          </p:cNvSpPr>
          <p:nvPr/>
        </p:nvSpPr>
        <p:spPr bwMode="auto">
          <a:xfrm>
            <a:off x="3698543" y="1501254"/>
            <a:ext cx="477672" cy="300253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5923128" y="3548418"/>
            <a:ext cx="1201003" cy="1869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/>
          <p:cNvGrpSpPr/>
          <p:nvPr/>
        </p:nvGrpSpPr>
        <p:grpSpPr>
          <a:xfrm>
            <a:off x="7637343" y="3895704"/>
            <a:ext cx="3485581" cy="1167616"/>
            <a:chOff x="11452914" y="3821837"/>
            <a:chExt cx="3012758" cy="193093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7"/>
              <a:ext cx="3012758" cy="1930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6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643850" y="3883214"/>
              <a:ext cx="2745105" cy="106886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Dans ce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message,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 trouve le lien qui dirige le client vers l’espace de signature électronique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7" name="object 10"/>
          <p:cNvSpPr>
            <a:spLocks/>
          </p:cNvSpPr>
          <p:nvPr/>
        </p:nvSpPr>
        <p:spPr bwMode="auto">
          <a:xfrm>
            <a:off x="2955641" y="5515971"/>
            <a:ext cx="3319747" cy="218366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7185493" y="1574352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 smtClean="0"/>
              <a:t>1.</a:t>
            </a:r>
            <a:endParaRPr lang="fr-FR" sz="1400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7190219" y="3895472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3</a:t>
            </a:r>
            <a:r>
              <a:rPr lang="fr-FR" sz="1400" b="1" dirty="0" smtClean="0"/>
              <a:t>.</a:t>
            </a:r>
            <a:endParaRPr lang="fr-FR" sz="1400" b="1" dirty="0"/>
          </a:p>
        </p:txBody>
      </p:sp>
      <p:cxnSp>
        <p:nvCxnSpPr>
          <p:cNvPr id="42" name="Connecteur droit avec flèche 41"/>
          <p:cNvCxnSpPr/>
          <p:nvPr/>
        </p:nvCxnSpPr>
        <p:spPr>
          <a:xfrm flipH="1" flipV="1">
            <a:off x="4255827" y="1667301"/>
            <a:ext cx="2854657" cy="79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7240798" y="2982917"/>
            <a:ext cx="38844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message dans la MSI est intitulé «Vos documents à signer» </a:t>
            </a:r>
          </a:p>
          <a:p>
            <a:pPr marL="273050" algn="just"/>
            <a:endParaRPr lang="fr-FR" sz="1400" dirty="0" smtClean="0"/>
          </a:p>
          <a:p>
            <a:pPr marL="273050" algn="just"/>
            <a:endParaRPr lang="fr-FR" sz="14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7171846" y="2966411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2</a:t>
            </a:r>
            <a:r>
              <a:rPr lang="fr-FR" sz="1400" b="1" dirty="0" smtClean="0"/>
              <a:t>.</a:t>
            </a:r>
            <a:endParaRPr lang="fr-FR" sz="1400" b="1" dirty="0"/>
          </a:p>
        </p:txBody>
      </p:sp>
      <p:pic>
        <p:nvPicPr>
          <p:cNvPr id="44" name="Imag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8" t="27538" r="30801" b="33707"/>
          <a:stretch>
            <a:fillRect/>
          </a:stretch>
        </p:blipFill>
        <p:spPr bwMode="auto">
          <a:xfrm>
            <a:off x="7533647" y="4705458"/>
            <a:ext cx="4526086" cy="200014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Connecteur droit avec flèche 44"/>
          <p:cNvCxnSpPr/>
          <p:nvPr/>
        </p:nvCxnSpPr>
        <p:spPr>
          <a:xfrm>
            <a:off x="7187634" y="4473473"/>
            <a:ext cx="480253" cy="516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30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808372" y="3125645"/>
            <a:ext cx="383628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7" name="Imag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2" t="11641" r="11971" b="1851"/>
          <a:stretch>
            <a:fillRect/>
          </a:stretch>
        </p:blipFill>
        <p:spPr bwMode="auto">
          <a:xfrm>
            <a:off x="1590675" y="1322059"/>
            <a:ext cx="4505325" cy="311405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4" t="61832" r="13458" b="16959"/>
          <a:stretch>
            <a:fillRect/>
          </a:stretch>
        </p:blipFill>
        <p:spPr bwMode="auto">
          <a:xfrm>
            <a:off x="1235075" y="4628284"/>
            <a:ext cx="4856006" cy="18206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6275388" y="1465740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Le </a:t>
            </a:r>
            <a:r>
              <a:rPr lang="fr-FR" sz="1400" b="1" dirty="0"/>
              <a:t>client peut accéder au message et donc au lien vers l’espace de signature à partir de son espace </a:t>
            </a:r>
            <a:r>
              <a:rPr lang="fr-FR" sz="1400" b="1" dirty="0" smtClean="0"/>
              <a:t>sécurisé. </a:t>
            </a:r>
            <a:endParaRPr lang="fr-FR" sz="1400" b="1" dirty="0"/>
          </a:p>
        </p:txBody>
      </p:sp>
      <p:sp>
        <p:nvSpPr>
          <p:cNvPr id="46" name="Rectangle 45"/>
          <p:cNvSpPr/>
          <p:nvPr/>
        </p:nvSpPr>
        <p:spPr>
          <a:xfrm>
            <a:off x="6332254" y="5125615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/>
              <a:t>Le message suivant rappelle au client </a:t>
            </a:r>
            <a:r>
              <a:rPr lang="fr-FR" sz="1400" b="1" dirty="0"/>
              <a:t>les étapes pour la </a:t>
            </a:r>
            <a:r>
              <a:rPr lang="fr-FR" sz="1400" b="1" dirty="0" smtClean="0"/>
              <a:t>signature</a:t>
            </a:r>
            <a:endParaRPr lang="fr-FR" sz="1400" b="1" dirty="0"/>
          </a:p>
        </p:txBody>
      </p:sp>
      <p:sp>
        <p:nvSpPr>
          <p:cNvPr id="47" name="object 10"/>
          <p:cNvSpPr>
            <a:spLocks/>
          </p:cNvSpPr>
          <p:nvPr/>
        </p:nvSpPr>
        <p:spPr bwMode="auto">
          <a:xfrm>
            <a:off x="2801960" y="3862317"/>
            <a:ext cx="1101299" cy="24565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48" name="Connecteur droit avec flèche 47"/>
          <p:cNvCxnSpPr/>
          <p:nvPr/>
        </p:nvCxnSpPr>
        <p:spPr>
          <a:xfrm flipH="1">
            <a:off x="4053386" y="1883391"/>
            <a:ext cx="2361062" cy="2101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stCxn id="46" idx="1"/>
          </p:cNvCxnSpPr>
          <p:nvPr/>
        </p:nvCxnSpPr>
        <p:spPr>
          <a:xfrm flipH="1" flipV="1">
            <a:off x="5379494" y="5092889"/>
            <a:ext cx="952760" cy="294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41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2C7A3FBC-756A-471D-9603-E4B6476C2D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97"/>
          <a:stretch/>
        </p:blipFill>
        <p:spPr>
          <a:xfrm>
            <a:off x="6582533" y="3025904"/>
            <a:ext cx="3769261" cy="302849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5AC3AF0-A57A-4FD5-BC61-F667275A9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613" y="1269961"/>
            <a:ext cx="4344879" cy="33054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63134" y="1684104"/>
            <a:ext cx="50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En cliquant sur le </a:t>
            </a:r>
            <a:r>
              <a:rPr lang="fr-FR" sz="1400" b="1" dirty="0" smtClean="0"/>
              <a:t>lien, </a:t>
            </a:r>
            <a:r>
              <a:rPr lang="fr-FR" sz="1400" b="1" dirty="0"/>
              <a:t>le client est dirigé vers l’espace de signature et doit demander à recevoir son code  par </a:t>
            </a:r>
            <a:r>
              <a:rPr lang="fr-FR" sz="1400" b="1" dirty="0" smtClean="0"/>
              <a:t>SMS. Il peut vérifier le </a:t>
            </a:r>
            <a:r>
              <a:rPr lang="fr-FR" sz="1400" b="1" dirty="0"/>
              <a:t>n° de téléphone utilisé (plus de possibilité de modification).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4368" y="4724082"/>
            <a:ext cx="5024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reçoit un SMS avec un code à usage unique valable 20 </a:t>
            </a:r>
            <a:r>
              <a:rPr lang="fr-FR" sz="1400" b="1" dirty="0" smtClean="0"/>
              <a:t>minutes. Il </a:t>
            </a:r>
            <a:r>
              <a:rPr lang="fr-FR" sz="1400" b="1" dirty="0"/>
              <a:t>doit alors saisir ce code dans le champ prévu à cet </a:t>
            </a:r>
            <a:r>
              <a:rPr lang="fr-FR" sz="1400" b="1" dirty="0" smtClean="0"/>
              <a:t>effet et </a:t>
            </a:r>
            <a:r>
              <a:rPr lang="fr-FR" sz="1400" b="1" dirty="0"/>
              <a:t>cliquer sur </a:t>
            </a:r>
            <a:r>
              <a:rPr lang="fr-FR" sz="1400" b="1" dirty="0" smtClean="0"/>
              <a:t>« Valider ».</a:t>
            </a:r>
            <a:endParaRPr lang="fr-FR" sz="1400" b="1" dirty="0"/>
          </a:p>
        </p:txBody>
      </p:sp>
      <p:sp>
        <p:nvSpPr>
          <p:cNvPr id="31" name="object 10"/>
          <p:cNvSpPr>
            <a:spLocks/>
          </p:cNvSpPr>
          <p:nvPr/>
        </p:nvSpPr>
        <p:spPr bwMode="auto">
          <a:xfrm>
            <a:off x="2313410" y="4276578"/>
            <a:ext cx="2465507" cy="328873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4817327" y="2658201"/>
            <a:ext cx="1531519" cy="1512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bject 10"/>
          <p:cNvSpPr>
            <a:spLocks/>
          </p:cNvSpPr>
          <p:nvPr/>
        </p:nvSpPr>
        <p:spPr bwMode="auto">
          <a:xfrm>
            <a:off x="10277380" y="6151063"/>
            <a:ext cx="555720" cy="201611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4" name="Connecteur droit avec flèche 33"/>
          <p:cNvCxnSpPr/>
          <p:nvPr/>
        </p:nvCxnSpPr>
        <p:spPr>
          <a:xfrm flipV="1">
            <a:off x="5853713" y="4705815"/>
            <a:ext cx="1974443" cy="395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10"/>
          <p:cNvSpPr>
            <a:spLocks/>
          </p:cNvSpPr>
          <p:nvPr/>
        </p:nvSpPr>
        <p:spPr bwMode="auto">
          <a:xfrm>
            <a:off x="7846789" y="4377947"/>
            <a:ext cx="2390031" cy="573193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12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B3DB2B1E-AF56-4D03-BA74-9E1FBEEBE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651" y="1605776"/>
            <a:ext cx="7098667" cy="472902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184994" y="1873404"/>
            <a:ext cx="36873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visualise à l’écran l’ensemble des documents composants la liasse contractuelle. </a:t>
            </a:r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les valide via le bouton «  Accepter ce document </a:t>
            </a:r>
            <a:r>
              <a:rPr lang="fr-FR" sz="1400" b="1" dirty="0" smtClean="0"/>
              <a:t>»</a:t>
            </a:r>
            <a:endParaRPr lang="fr-FR" sz="1400" b="1" dirty="0"/>
          </a:p>
        </p:txBody>
      </p:sp>
      <p:sp>
        <p:nvSpPr>
          <p:cNvPr id="27" name="object 10"/>
          <p:cNvSpPr>
            <a:spLocks/>
          </p:cNvSpPr>
          <p:nvPr/>
        </p:nvSpPr>
        <p:spPr bwMode="auto">
          <a:xfrm>
            <a:off x="5794109" y="5611754"/>
            <a:ext cx="2100953" cy="47681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9" name="Connecteur droit avec flèche 28"/>
          <p:cNvCxnSpPr/>
          <p:nvPr/>
        </p:nvCxnSpPr>
        <p:spPr>
          <a:xfrm flipH="1">
            <a:off x="7359805" y="3323063"/>
            <a:ext cx="1873405" cy="2274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0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34050" y="1591863"/>
            <a:ext cx="5517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Lorsque tous les </a:t>
            </a:r>
            <a:r>
              <a:rPr lang="fr-FR" sz="1400" b="1" dirty="0"/>
              <a:t>documents ont été signés, le client visualise un écran de </a:t>
            </a:r>
            <a:r>
              <a:rPr lang="fr-FR" sz="1400" b="1" dirty="0" smtClean="0"/>
              <a:t>confirmation</a:t>
            </a:r>
            <a:endParaRPr lang="fr-FR" sz="1400" b="1" dirty="0"/>
          </a:p>
        </p:txBody>
      </p:sp>
      <p:sp>
        <p:nvSpPr>
          <p:cNvPr id="32" name="Rectangle 31"/>
          <p:cNvSpPr/>
          <p:nvPr/>
        </p:nvSpPr>
        <p:spPr>
          <a:xfrm>
            <a:off x="5921350" y="2553135"/>
            <a:ext cx="50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</a:t>
            </a:r>
            <a:r>
              <a:rPr lang="fr-FR" sz="1400" b="1" dirty="0" smtClean="0"/>
              <a:t>doit alors cocher </a:t>
            </a:r>
            <a:r>
              <a:rPr lang="fr-FR" sz="1400" b="1" dirty="0"/>
              <a:t>les </a:t>
            </a:r>
            <a:r>
              <a:rPr lang="fr-FR" sz="1400" b="1" dirty="0" smtClean="0"/>
              <a:t>cases liées aux  </a:t>
            </a:r>
            <a:r>
              <a:rPr lang="fr-FR" sz="1400" b="1" dirty="0"/>
              <a:t>conditions de la SED (Signature Electronique à Distance) </a:t>
            </a:r>
            <a:r>
              <a:rPr lang="fr-FR" sz="1400" b="1" dirty="0" smtClean="0"/>
              <a:t>puis il doit cliquer </a:t>
            </a:r>
            <a:r>
              <a:rPr lang="fr-FR" sz="1400" b="1" dirty="0"/>
              <a:t>sur « je signe » pour valider sa signature</a:t>
            </a:r>
            <a:r>
              <a:rPr lang="fr-FR" sz="1400" b="1" dirty="0" smtClean="0"/>
              <a:t>.</a:t>
            </a:r>
          </a:p>
        </p:txBody>
      </p:sp>
      <p:sp>
        <p:nvSpPr>
          <p:cNvPr id="33" name="object 10"/>
          <p:cNvSpPr>
            <a:spLocks/>
          </p:cNvSpPr>
          <p:nvPr/>
        </p:nvSpPr>
        <p:spPr bwMode="auto">
          <a:xfrm>
            <a:off x="4063918" y="3433011"/>
            <a:ext cx="780798" cy="27559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181546" y="1758365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 smtClean="0"/>
              <a:t>1.</a:t>
            </a:r>
            <a:endParaRPr lang="fr-FR" sz="1400" b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168846" y="2624471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2</a:t>
            </a:r>
            <a:r>
              <a:rPr lang="fr-FR" sz="1400" b="1" dirty="0" smtClean="0"/>
              <a:t>.</a:t>
            </a:r>
            <a:endParaRPr lang="fr-FR" sz="1400" b="1" dirty="0"/>
          </a:p>
        </p:txBody>
      </p:sp>
      <p:sp>
        <p:nvSpPr>
          <p:cNvPr id="38" name="object 10"/>
          <p:cNvSpPr>
            <a:spLocks/>
          </p:cNvSpPr>
          <p:nvPr/>
        </p:nvSpPr>
        <p:spPr bwMode="auto">
          <a:xfrm>
            <a:off x="2393682" y="4648338"/>
            <a:ext cx="1963962" cy="27571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181546" y="5209206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 smtClean="0"/>
              <a:t>3.</a:t>
            </a:r>
            <a:endParaRPr lang="fr-FR" sz="14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0F04553-18D7-4670-8C67-B7D2984CE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410" y="994229"/>
            <a:ext cx="3769261" cy="29866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BDE7F40-E533-4FAE-933D-1FA08959D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5608" y="4170340"/>
            <a:ext cx="3360978" cy="268766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5934050" y="4916212"/>
            <a:ext cx="53450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L’écran </a:t>
            </a:r>
            <a:r>
              <a:rPr lang="fr-FR" sz="1400" b="1" dirty="0"/>
              <a:t>de téléchargement des documents s’affiche (le client peut enregistrer chaque document séparément )</a:t>
            </a:r>
          </a:p>
        </p:txBody>
      </p:sp>
      <p:cxnSp>
        <p:nvCxnSpPr>
          <p:cNvPr id="36" name="Connecteur droit avec flèche 35"/>
          <p:cNvCxnSpPr/>
          <p:nvPr/>
        </p:nvCxnSpPr>
        <p:spPr>
          <a:xfrm flipH="1">
            <a:off x="3358055" y="2128345"/>
            <a:ext cx="1403131" cy="315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>
            <a:off x="4292600" y="2811234"/>
            <a:ext cx="812800" cy="566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H="1" flipV="1">
            <a:off x="3822700" y="5321300"/>
            <a:ext cx="1206500" cy="63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91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9154" y="1004106"/>
            <a:ext cx="910907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1672" y="1100983"/>
            <a:ext cx="2790186" cy="14943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51054" y="162287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200" b="1" dirty="0"/>
              <a:t>IMPORTANT : Le client peut suivre à tout moment chaque intervention réalisée sur son dossier de vente à distance dans son espace sécurisé DEI, rubrique « Mes demandes en cours » . </a:t>
            </a:r>
          </a:p>
        </p:txBody>
      </p:sp>
      <p:cxnSp>
        <p:nvCxnSpPr>
          <p:cNvPr id="16" name="Connecteur droit avec flèche 15"/>
          <p:cNvCxnSpPr>
            <a:stCxn id="4" idx="3"/>
          </p:cNvCxnSpPr>
          <p:nvPr/>
        </p:nvCxnSpPr>
        <p:spPr>
          <a:xfrm flipV="1">
            <a:off x="7247054" y="1943100"/>
            <a:ext cx="347546" cy="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e 16"/>
          <p:cNvGrpSpPr/>
          <p:nvPr/>
        </p:nvGrpSpPr>
        <p:grpSpPr>
          <a:xfrm>
            <a:off x="1181976" y="3123978"/>
            <a:ext cx="4150525" cy="1663922"/>
            <a:chOff x="11452913" y="3821837"/>
            <a:chExt cx="3425896" cy="166392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1752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2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46962" y="3869932"/>
              <a:ext cx="3331847" cy="161582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POUR NOS CLIENTS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: 0388313656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mail : support-vad@cegee.caisse-epargne.fr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5468225" y="3119799"/>
            <a:ext cx="4462764" cy="1344936"/>
            <a:chOff x="11452913" y="3821837"/>
            <a:chExt cx="3683622" cy="134493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4493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7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62686" y="3850882"/>
              <a:ext cx="3573849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 POUR LES COLLABORATEURS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CloE  est à votre disposition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, MyAssistance : 0326868585,  choix 2 puis choisir l’univers concerné.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518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2C61B9-A7AB-44A9-BA6A-358DAC7E0A57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edcd01c-fa64-4670-bc4f-9984a77729ad"/>
    <ds:schemaRef ds:uri="http://www.w3.org/XML/1998/namespace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9080</TotalTime>
  <Words>1399</Words>
  <Application>Microsoft Office PowerPoint</Application>
  <PresentationFormat>Grand écran</PresentationFormat>
  <Paragraphs>255</Paragraphs>
  <Slides>24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3" baseType="lpstr">
      <vt:lpstr>ＭＳ Ｐゴシック</vt:lpstr>
      <vt:lpstr>Arial</vt:lpstr>
      <vt:lpstr>Arial Narrow</vt:lpstr>
      <vt:lpstr>Calibri</vt:lpstr>
      <vt:lpstr>Segoe UI</vt:lpstr>
      <vt:lpstr>Segoe UI Light</vt:lpstr>
      <vt:lpstr>Segoe UI Semibold</vt:lpstr>
      <vt:lpstr>Wingdings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carine.bulet@cegee.caisse-epargne.fr</dc:creator>
  <cp:keywords>PowerPoint, Glide, Slidor</cp:keywords>
  <cp:lastModifiedBy>BULET Carine [CEGEE]</cp:lastModifiedBy>
  <cp:revision>772</cp:revision>
  <dcterms:created xsi:type="dcterms:W3CDTF">2018-11-08T16:43:29Z</dcterms:created>
  <dcterms:modified xsi:type="dcterms:W3CDTF">2021-10-04T07:41:42Z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