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84" r:id="rId6"/>
  </p:sldMasterIdLst>
  <p:notesMasterIdLst>
    <p:notesMasterId r:id="rId15"/>
  </p:notesMasterIdLst>
  <p:sldIdLst>
    <p:sldId id="268" r:id="rId7"/>
    <p:sldId id="267" r:id="rId8"/>
    <p:sldId id="11853" r:id="rId9"/>
    <p:sldId id="11855" r:id="rId10"/>
    <p:sldId id="11856" r:id="rId11"/>
    <p:sldId id="11857" r:id="rId12"/>
    <p:sldId id="11858" r:id="rId13"/>
    <p:sldId id="11859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9DD9"/>
    <a:srgbClr val="FFD817"/>
    <a:srgbClr val="3EAB36"/>
    <a:srgbClr val="E60B15"/>
    <a:srgbClr val="1EA3E2"/>
    <a:srgbClr val="77BF32"/>
    <a:srgbClr val="3F6D03"/>
    <a:srgbClr val="558C0E"/>
    <a:srgbClr val="F9CAD2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06" d="100"/>
          <a:sy n="106" d="100"/>
        </p:scale>
        <p:origin x="11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8B631-8C3E-423C-864B-BD2C8050C1EA}" type="datetimeFigureOut">
              <a:rPr lang="fr-FR" smtClean="0"/>
              <a:t>15/02/2023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A6938-8940-4C9B-A992-080839087B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5088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5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emf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1" y="2372885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1" y="3972821"/>
            <a:ext cx="10036469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80" y="6226965"/>
            <a:ext cx="1479037" cy="184665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2" y="6271292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1"/>
            <a:ext cx="2300308" cy="383692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2000" y="480001"/>
            <a:ext cx="4992000" cy="1030475"/>
          </a:xfrm>
          <a:prstGeom prst="rect">
            <a:avLst/>
          </a:prstGeom>
        </p:spPr>
      </p:pic>
      <p:sp>
        <p:nvSpPr>
          <p:cNvPr id="19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8400258" y="1208489"/>
            <a:ext cx="3305007" cy="432048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400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2557867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1" y="1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3" y="6146887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4000" y="4960257"/>
            <a:ext cx="1479037" cy="184665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4000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4000" y="4197085"/>
            <a:ext cx="10036469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80000" y="5760000"/>
            <a:ext cx="4416000" cy="911573"/>
          </a:xfrm>
          <a:prstGeom prst="rect">
            <a:avLst/>
          </a:prstGeom>
        </p:spPr>
      </p:pic>
      <p:sp>
        <p:nvSpPr>
          <p:cNvPr id="1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8400258" y="1208489"/>
            <a:ext cx="3305007" cy="432048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400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359" y="456578"/>
            <a:ext cx="1630796" cy="9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46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2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2" y="2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2" y="822102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2" y="1756109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2" y="2690116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2" y="3624122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2" y="4558129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2" y="5492134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4" y="822007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4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2690020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4" y="3624027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4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4" y="549203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3716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1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7"/>
            <a:ext cx="10273141" cy="49500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654517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0513" y="260649"/>
            <a:ext cx="10272131" cy="6720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6"/>
            <a:ext cx="4800600" cy="4948767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9" y="1509186"/>
            <a:ext cx="5183716" cy="4948767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1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079013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1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007634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8113184" y="0"/>
            <a:ext cx="4078816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1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94337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1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68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2542676" y="3044959"/>
            <a:ext cx="7106648" cy="768085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1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10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69449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cK 2. Slide Title"/>
          <p:cNvSpPr>
            <a:spLocks noGrp="1"/>
          </p:cNvSpPr>
          <p:nvPr>
            <p:ph type="title"/>
          </p:nvPr>
        </p:nvSpPr>
        <p:spPr>
          <a:xfrm>
            <a:off x="86587" y="288739"/>
            <a:ext cx="12000000" cy="276999"/>
          </a:xfrm>
          <a:prstGeom prst="rect">
            <a:avLst/>
          </a:prstGeom>
        </p:spPr>
        <p:txBody>
          <a:bodyPr/>
          <a:lstStyle>
            <a:lvl1pPr algn="just">
              <a:defRPr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9390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5"/>
            <a:ext cx="10036469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80000" y="5760000"/>
            <a:ext cx="4416000" cy="91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604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B0CEBD-1C38-4FA7-B3FE-E2022B00EA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4C8BE21-7598-4C41-ADE2-4D7B54020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665FB7-DECC-4526-9425-E5F55F3FD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5284-FC13-4B6D-BAD5-A73E4B1843FB}" type="datetimeFigureOut">
              <a:rPr lang="fr-FR" smtClean="0"/>
              <a:t>15/02/2023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1381A3-C9E3-4426-9558-14D32523E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1DBC7-B8AA-43B0-B570-F862056DC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6603A-D659-467D-8C29-E6FA805970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0749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8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336963" y="6501343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719404" y="6545669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10320471" y="6506617"/>
            <a:ext cx="1678317" cy="174112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189680" y="260650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36" name="Espace réservé de la date 3"/>
          <p:cNvSpPr txBox="1">
            <a:spLocks noGrp="1"/>
          </p:cNvSpPr>
          <p:nvPr userDrawn="1"/>
        </p:nvSpPr>
        <p:spPr bwMode="auto">
          <a:xfrm>
            <a:off x="911425" y="6501343"/>
            <a:ext cx="65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endParaRPr lang="fr-FR" sz="1200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3418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55582" marR="0" lvl="0" indent="-35558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6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721749" marR="0" lvl="1" indent="-27303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2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1077330" marR="0" lvl="2" indent="-26457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2133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553556" marR="0" lvl="3" indent="-26245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8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3.sv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7.png"/><Relationship Id="rId7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Vente à Distance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14 février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Crédit Conso Digitalisé</a:t>
            </a:r>
            <a:br>
              <a:rPr lang="fr-FR" dirty="0">
                <a:solidFill>
                  <a:schemeClr val="bg2"/>
                </a:solidFill>
              </a:rPr>
            </a:br>
            <a:r>
              <a:rPr lang="fr-FR" dirty="0">
                <a:solidFill>
                  <a:schemeClr val="accent1"/>
                </a:solidFill>
                <a:latin typeface="Montserrat" panose="00000500000000000000" pitchFamily="2" charset="0"/>
              </a:rPr>
              <a:t>Signature Electronique sur Mobile (SEM)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Distribution Développement Digital </a:t>
            </a: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  <a:p>
            <a:r>
              <a:rPr lang="fr-FR" dirty="0"/>
              <a:t>Cas d’usage couverts par la Signature Electronique sur Mobile pour les crédits Conso </a:t>
            </a:r>
          </a:p>
          <a:p>
            <a:r>
              <a:rPr lang="fr-FR" dirty="0"/>
              <a:t>Parcours signature éléctronique sur mobile pour les crédits conso en VAD (Vente A Distance) ou en VEL (Vente en Ligne)</a:t>
            </a:r>
          </a:p>
          <a:p>
            <a:r>
              <a:rPr lang="fr-FR" dirty="0"/>
              <a:t>Parcours signature éléctronique crédit conso en VAD (Vente A Distance) et VEL (Vente en Ligne) </a:t>
            </a:r>
          </a:p>
          <a:p>
            <a:r>
              <a:rPr lang="fr-FR" dirty="0"/>
              <a:t>Parcours signature éléctronique sur mobile à partir de la MSI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9223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Situation actuelle</a:t>
            </a: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accent1"/>
              </a:solidFill>
            </a:endParaRPr>
          </a:p>
          <a:p>
            <a:r>
              <a:rPr lang="fr-FR" b="1" dirty="0">
                <a:solidFill>
                  <a:schemeClr val="tx1"/>
                </a:solidFill>
              </a:rPr>
              <a:t>Un parcours au choix du client</a:t>
            </a:r>
          </a:p>
          <a:p>
            <a:pPr marL="0" indent="0">
              <a:buNone/>
            </a:pP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Contexte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Crédit conso digitalisé SEM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9E7BDA-D2E8-4CF8-94B0-3C34CB3F42D7}"/>
              </a:ext>
            </a:extLst>
          </p:cNvPr>
          <p:cNvSpPr/>
          <p:nvPr/>
        </p:nvSpPr>
        <p:spPr>
          <a:xfrm>
            <a:off x="618591" y="1988787"/>
            <a:ext cx="10624380" cy="18706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04784" indent="-304784">
              <a:buFont typeface="Arial" panose="020B0604020202020204" pitchFamily="34" charset="0"/>
              <a:buChar char="•"/>
              <a:defRPr/>
            </a:pPr>
            <a:r>
              <a:rPr lang="fr-FR" sz="1600" dirty="0"/>
              <a:t>La souscription du Prêt Personnel sur le parcours mobile est </a:t>
            </a:r>
            <a:r>
              <a:rPr lang="fr-FR" sz="1600" b="1" dirty="0"/>
              <a:t>accessible</a:t>
            </a:r>
            <a:r>
              <a:rPr lang="fr-FR" sz="1600" dirty="0"/>
              <a:t> depuis décembre 2020 </a:t>
            </a:r>
            <a:r>
              <a:rPr lang="fr-FR" sz="1600" b="1" dirty="0"/>
              <a:t>dans les applis mobiles jusqu’à l’étape de signature</a:t>
            </a:r>
            <a:r>
              <a:rPr lang="fr-FR" sz="1600" dirty="0"/>
              <a:t>.</a:t>
            </a:r>
            <a:br>
              <a:rPr lang="fr-FR" sz="1600" dirty="0"/>
            </a:br>
            <a:r>
              <a:rPr lang="fr-FR" sz="1600" dirty="0"/>
              <a:t>En revanche, </a:t>
            </a:r>
            <a:r>
              <a:rPr lang="fr-FR" sz="1600" b="1" dirty="0"/>
              <a:t>le</a:t>
            </a:r>
            <a:r>
              <a:rPr lang="fr-FR" sz="1600" dirty="0"/>
              <a:t> </a:t>
            </a:r>
            <a:r>
              <a:rPr lang="fr-FR" sz="1600" b="1" dirty="0"/>
              <a:t>parcours est interrompu au moment de la signature</a:t>
            </a:r>
            <a:r>
              <a:rPr lang="fr-FR" sz="1600" dirty="0"/>
              <a:t> par l’affichage d’un message bloquant de renvoi vers un autre device plus grand, de type Desktop/Tablette, pour finaliser la souscription.</a:t>
            </a:r>
          </a:p>
          <a:p>
            <a:pPr marL="304784" indent="-304784">
              <a:buFont typeface="Arial" panose="020B0604020202020204" pitchFamily="34" charset="0"/>
              <a:buChar char="•"/>
              <a:defRPr/>
            </a:pPr>
            <a:r>
              <a:rPr lang="fr-FR" sz="1600" b="1" dirty="0"/>
              <a:t>En VAD </a:t>
            </a:r>
            <a:r>
              <a:rPr lang="fr-FR" sz="1600" dirty="0"/>
              <a:t>la signature électronique est proposée en Prêt Personnel et en Crédit Renouvelable uniquement sur un support de type Desktop/Tablette </a:t>
            </a:r>
          </a:p>
          <a:p>
            <a:pPr marL="304784" indent="-304784">
              <a:buFont typeface="Arial" panose="020B0604020202020204" pitchFamily="34" charset="0"/>
              <a:buChar char="•"/>
              <a:defRPr/>
            </a:pPr>
            <a:endParaRPr lang="fr-FR" sz="1956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89B0ED-7F50-4139-93B8-E9EA6455E10F}"/>
              </a:ext>
            </a:extLst>
          </p:cNvPr>
          <p:cNvSpPr txBox="1"/>
          <p:nvPr/>
        </p:nvSpPr>
        <p:spPr>
          <a:xfrm>
            <a:off x="579419" y="1188380"/>
            <a:ext cx="184731" cy="42056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fr-FR" sz="2133" b="1" dirty="0">
              <a:solidFill>
                <a:schemeClr val="accent1"/>
              </a:solidFill>
            </a:endParaRPr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10369670-DFE3-48CF-8923-D5E4619CEC80}"/>
              </a:ext>
            </a:extLst>
          </p:cNvPr>
          <p:cNvSpPr/>
          <p:nvPr/>
        </p:nvSpPr>
        <p:spPr>
          <a:xfrm rot="10800000">
            <a:off x="5166666" y="3923863"/>
            <a:ext cx="1453276" cy="394128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89"/>
          </a:p>
        </p:txBody>
      </p:sp>
      <p:sp>
        <p:nvSpPr>
          <p:cNvPr id="9" name="Rectangle à coins arrondis 11">
            <a:extLst>
              <a:ext uri="{FF2B5EF4-FFF2-40B4-BE49-F238E27FC236}">
                <a16:creationId xmlns:a16="http://schemas.microsoft.com/office/drawing/2014/main" id="{96170644-CA3E-4696-8DBE-D481F7007C19}"/>
              </a:ext>
            </a:extLst>
          </p:cNvPr>
          <p:cNvSpPr/>
          <p:nvPr/>
        </p:nvSpPr>
        <p:spPr>
          <a:xfrm>
            <a:off x="625352" y="1882107"/>
            <a:ext cx="10565572" cy="1854840"/>
          </a:xfrm>
          <a:prstGeom prst="roundRect">
            <a:avLst/>
          </a:prstGeom>
          <a:noFill/>
          <a:ln w="31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89">
              <a:solidFill>
                <a:schemeClr val="tx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9067CE-C639-467A-BF7F-91BF8E0A30DB}"/>
              </a:ext>
            </a:extLst>
          </p:cNvPr>
          <p:cNvSpPr txBox="1"/>
          <p:nvPr/>
        </p:nvSpPr>
        <p:spPr>
          <a:xfrm>
            <a:off x="592076" y="4166176"/>
            <a:ext cx="184731" cy="42056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fr-FR" sz="2133" b="1" dirty="0">
              <a:solidFill>
                <a:schemeClr val="accent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30B5537-DD91-4CB4-A5FE-F058299E35E6}"/>
              </a:ext>
            </a:extLst>
          </p:cNvPr>
          <p:cNvSpPr txBox="1"/>
          <p:nvPr/>
        </p:nvSpPr>
        <p:spPr>
          <a:xfrm>
            <a:off x="757605" y="5033377"/>
            <a:ext cx="10030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784" indent="-304784">
              <a:buFont typeface="Arial" panose="020B0604020202020204" pitchFamily="34" charset="0"/>
              <a:buChar char="•"/>
            </a:pPr>
            <a:r>
              <a:rPr lang="fr-FR" sz="1600" dirty="0"/>
              <a:t>L’enjeu de la </a:t>
            </a:r>
            <a:r>
              <a:rPr lang="fr-FR" sz="1600" b="1" dirty="0"/>
              <a:t>S</a:t>
            </a:r>
            <a:r>
              <a:rPr lang="fr-FR" sz="1600" dirty="0"/>
              <a:t>ignature </a:t>
            </a:r>
            <a:r>
              <a:rPr lang="fr-FR" sz="1600" b="1" dirty="0"/>
              <a:t>E</a:t>
            </a:r>
            <a:r>
              <a:rPr lang="fr-FR" sz="1600" dirty="0"/>
              <a:t>lectronique sur </a:t>
            </a:r>
            <a:r>
              <a:rPr lang="fr-FR" sz="1600" b="1" dirty="0"/>
              <a:t>M</a:t>
            </a:r>
            <a:r>
              <a:rPr lang="fr-FR" sz="1600" dirty="0"/>
              <a:t>obile </a:t>
            </a:r>
            <a:r>
              <a:rPr lang="fr-FR" sz="1600" b="1" dirty="0"/>
              <a:t>(SEM) </a:t>
            </a:r>
            <a:r>
              <a:rPr lang="fr-FR" sz="1600" dirty="0"/>
              <a:t>est de pouvoir proposer un </a:t>
            </a:r>
            <a:r>
              <a:rPr lang="fr-FR" sz="1600" b="1" dirty="0"/>
              <a:t>parcours mobile de bout en bout avec signature sur smartphone sans interruption</a:t>
            </a:r>
            <a:r>
              <a:rPr lang="fr-FR" sz="1600" dirty="0"/>
              <a:t>, sauf choix contraire du client.</a:t>
            </a:r>
          </a:p>
          <a:p>
            <a:endParaRPr lang="fr-FR" sz="1600" dirty="0"/>
          </a:p>
        </p:txBody>
      </p:sp>
      <p:sp>
        <p:nvSpPr>
          <p:cNvPr id="12" name="Rectangle à coins arrondis 11">
            <a:extLst>
              <a:ext uri="{FF2B5EF4-FFF2-40B4-BE49-F238E27FC236}">
                <a16:creationId xmlns:a16="http://schemas.microsoft.com/office/drawing/2014/main" id="{010804AB-A881-4B31-9A51-467004295E09}"/>
              </a:ext>
            </a:extLst>
          </p:cNvPr>
          <p:cNvSpPr/>
          <p:nvPr/>
        </p:nvSpPr>
        <p:spPr>
          <a:xfrm>
            <a:off x="615636" y="4821072"/>
            <a:ext cx="10574447" cy="1059573"/>
          </a:xfrm>
          <a:prstGeom prst="roundRect">
            <a:avLst/>
          </a:prstGeom>
          <a:noFill/>
          <a:ln w="31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89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812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Cas d’usage couverts par la Signature Eléctronique sur Mobile pour les crédits Conso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Crédit conso digitalisé SEM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89B0ED-7F50-4139-93B8-E9EA6455E10F}"/>
              </a:ext>
            </a:extLst>
          </p:cNvPr>
          <p:cNvSpPr txBox="1"/>
          <p:nvPr/>
        </p:nvSpPr>
        <p:spPr>
          <a:xfrm>
            <a:off x="579419" y="1188380"/>
            <a:ext cx="184731" cy="42056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fr-FR" sz="2133" b="1" dirty="0">
              <a:solidFill>
                <a:schemeClr val="accent1"/>
              </a:solidFill>
            </a:endParaRPr>
          </a:p>
        </p:txBody>
      </p:sp>
      <p:graphicFrame>
        <p:nvGraphicFramePr>
          <p:cNvPr id="13" name="Tableau 4">
            <a:extLst>
              <a:ext uri="{FF2B5EF4-FFF2-40B4-BE49-F238E27FC236}">
                <a16:creationId xmlns:a16="http://schemas.microsoft.com/office/drawing/2014/main" id="{84528696-02BD-43A5-92DF-D7E16218E7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943970"/>
              </p:ext>
            </p:extLst>
          </p:nvPr>
        </p:nvGraphicFramePr>
        <p:xfrm>
          <a:off x="1200514" y="1763191"/>
          <a:ext cx="9419201" cy="3077790"/>
        </p:xfrm>
        <a:graphic>
          <a:graphicData uri="http://schemas.openxmlformats.org/drawingml/2006/table">
            <a:tbl>
              <a:tblPr firstRow="1" bandRow="1"/>
              <a:tblGrid>
                <a:gridCol w="1580691">
                  <a:extLst>
                    <a:ext uri="{9D8B030D-6E8A-4147-A177-3AD203B41FA5}">
                      <a16:colId xmlns:a16="http://schemas.microsoft.com/office/drawing/2014/main" val="3935986140"/>
                    </a:ext>
                  </a:extLst>
                </a:gridCol>
                <a:gridCol w="4371033">
                  <a:extLst>
                    <a:ext uri="{9D8B030D-6E8A-4147-A177-3AD203B41FA5}">
                      <a16:colId xmlns:a16="http://schemas.microsoft.com/office/drawing/2014/main" val="572745155"/>
                    </a:ext>
                  </a:extLst>
                </a:gridCol>
                <a:gridCol w="1846907">
                  <a:extLst>
                    <a:ext uri="{9D8B030D-6E8A-4147-A177-3AD203B41FA5}">
                      <a16:colId xmlns:a16="http://schemas.microsoft.com/office/drawing/2014/main" val="3965626482"/>
                    </a:ext>
                  </a:extLst>
                </a:gridCol>
                <a:gridCol w="1620570">
                  <a:extLst>
                    <a:ext uri="{9D8B030D-6E8A-4147-A177-3AD203B41FA5}">
                      <a16:colId xmlns:a16="http://schemas.microsoft.com/office/drawing/2014/main" val="1759460163"/>
                    </a:ext>
                  </a:extLst>
                </a:gridCol>
              </a:tblGrid>
              <a:tr h="341284">
                <a:tc rowSpan="2">
                  <a:txBody>
                    <a:bodyPr/>
                    <a:lstStyle/>
                    <a:p>
                      <a:r>
                        <a:rPr lang="fr-FR" sz="1300" b="1" dirty="0">
                          <a:solidFill>
                            <a:schemeClr val="bg1"/>
                          </a:solidFill>
                        </a:rPr>
                        <a:t>Canal de vente</a:t>
                      </a:r>
                    </a:p>
                  </a:txBody>
                  <a:tcPr marL="121920" marR="121920" marT="60960" marB="60960">
                    <a:solidFill>
                      <a:schemeClr val="bg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300" b="1" dirty="0">
                          <a:solidFill>
                            <a:schemeClr val="bg1"/>
                          </a:solidFill>
                        </a:rPr>
                        <a:t>Parcours de signature</a:t>
                      </a:r>
                    </a:p>
                  </a:txBody>
                  <a:tcPr marL="121920" marR="121920" marT="60960" marB="60960"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300" b="1" dirty="0">
                          <a:solidFill>
                            <a:schemeClr val="bg1"/>
                          </a:solidFill>
                        </a:rPr>
                        <a:t>Espace Client</a:t>
                      </a:r>
                    </a:p>
                  </a:txBody>
                  <a:tcPr marL="121920" marR="121920" marT="60960" marB="60960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223687"/>
                  </a:ext>
                </a:extLst>
              </a:tr>
              <a:tr h="511927">
                <a:tc v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dirty="0">
                          <a:solidFill>
                            <a:schemeClr val="bg1"/>
                          </a:solidFill>
                        </a:rPr>
                        <a:t>WEB </a:t>
                      </a:r>
                      <a:r>
                        <a:rPr lang="fr-FR" sz="13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DEPUIS SMARTPHONE</a:t>
                      </a:r>
                    </a:p>
                  </a:txBody>
                  <a:tcPr marL="121920" marR="121920" marT="60960" marB="6096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>
                          <a:solidFill>
                            <a:schemeClr val="bg1"/>
                          </a:solidFill>
                        </a:rPr>
                        <a:t>Appli MOBILE</a:t>
                      </a:r>
                      <a:endParaRPr lang="fr-FR" sz="1300" b="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60" marB="6096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591995"/>
                  </a:ext>
                </a:extLst>
              </a:tr>
              <a:tr h="639908">
                <a:tc>
                  <a:txBody>
                    <a:bodyPr/>
                    <a:lstStyle/>
                    <a:p>
                      <a: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 b="1" i="0" u="none" strike="noStrike" cap="none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VAD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1778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Signature VAD </a:t>
                      </a:r>
                      <a:r>
                        <a:rPr lang="fr-FR" sz="11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conso</a:t>
                      </a:r>
                      <a:r>
                        <a:rPr lang="fr-FR" sz="11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1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depuis la page Mes Demandes</a:t>
                      </a:r>
                    </a:p>
                    <a:p>
                      <a:pPr marR="0" lvl="2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11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7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fr-FR" sz="27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21920" marR="12192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7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fr-FR" sz="27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21920" marR="121920" marT="0" marB="0" anchor="ctr"/>
                </a:tc>
                <a:extLst>
                  <a:ext uri="{0D108BD9-81ED-4DB2-BD59-A6C34878D82A}">
                    <a16:rowId xmlns:a16="http://schemas.microsoft.com/office/drawing/2014/main" val="2002170442"/>
                  </a:ext>
                </a:extLst>
              </a:tr>
              <a:tr h="469265">
                <a:tc>
                  <a:txBody>
                    <a:bodyPr/>
                    <a:lstStyle/>
                    <a:p>
                      <a: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 b="1" i="0" u="none" strike="noStrike" cap="none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VAD / VEL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1778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Signature VAD et VEL </a:t>
                      </a:r>
                      <a:r>
                        <a:rPr lang="fr-FR" sz="1100" b="0" dirty="0"/>
                        <a:t>dans le parcours </a:t>
                      </a:r>
                      <a:r>
                        <a:rPr lang="fr-FR" sz="1100" dirty="0"/>
                        <a:t>de souscription Prêt Perso en selfcare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7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fr-FR" sz="27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21920" marR="12192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7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fr-FR" sz="27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21920" marR="121920" marT="0" marB="0" anchor="ctr"/>
                </a:tc>
                <a:extLst>
                  <a:ext uri="{0D108BD9-81ED-4DB2-BD59-A6C34878D82A}">
                    <a16:rowId xmlns:a16="http://schemas.microsoft.com/office/drawing/2014/main" val="4170896473"/>
                  </a:ext>
                </a:extLst>
              </a:tr>
              <a:tr h="639908">
                <a:tc>
                  <a:txBody>
                    <a:bodyPr/>
                    <a:lstStyle/>
                    <a:p>
                      <a: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 b="1" i="0" u="none" strike="noStrike" cap="none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VAD / VEL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177800" lvl="2" indent="0"/>
                      <a:r>
                        <a:rPr lang="fr-FR" sz="1100" b="1" dirty="0"/>
                        <a:t>Reprise VAD et VEL </a:t>
                      </a:r>
                      <a:r>
                        <a:rPr lang="fr-FR" sz="1100" b="0" dirty="0"/>
                        <a:t>d’un parcours de souscription Prêt Perso </a:t>
                      </a:r>
                      <a:r>
                        <a:rPr lang="fr-FR" sz="1100" dirty="0"/>
                        <a:t>depuis la page Mes Demandes (</a:t>
                      </a:r>
                      <a:r>
                        <a:rPr lang="fr-FR" sz="1100" b="0" dirty="0"/>
                        <a:t>suite à une interruption à l’étape </a:t>
                      </a:r>
                      <a:r>
                        <a:rPr lang="fr-FR" sz="1100" dirty="0"/>
                        <a:t>de signature)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7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fr-FR" sz="27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21920" marR="12192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7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fr-FR" sz="27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21920" marR="121920" marT="0" marB="0" anchor="ctr"/>
                </a:tc>
                <a:extLst>
                  <a:ext uri="{0D108BD9-81ED-4DB2-BD59-A6C34878D82A}">
                    <a16:rowId xmlns:a16="http://schemas.microsoft.com/office/drawing/2014/main" val="3382156244"/>
                  </a:ext>
                </a:extLst>
              </a:tr>
              <a:tr h="469265">
                <a:tc>
                  <a:txBody>
                    <a:bodyPr/>
                    <a:lstStyle/>
                    <a:p>
                      <a: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200" b="1" i="0" u="none" strike="noStrike" cap="none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VAD / VEL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1778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Signature MSI </a:t>
                      </a:r>
                      <a:r>
                        <a:rPr lang="fr-FR" sz="1100" dirty="0"/>
                        <a:t>: Signature </a:t>
                      </a:r>
                      <a:r>
                        <a:rPr lang="fr-FR" sz="1100" b="0" dirty="0"/>
                        <a:t>VAD / VEL d’une souscription crédit conso depuis une notification MSI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7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fr-FR" sz="27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21920" marR="12192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7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endParaRPr kumimoji="0" lang="fr-FR" sz="27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21920" marR="121920" marT="0" marB="0" anchor="ctr"/>
                </a:tc>
                <a:extLst>
                  <a:ext uri="{0D108BD9-81ED-4DB2-BD59-A6C34878D82A}">
                    <a16:rowId xmlns:a16="http://schemas.microsoft.com/office/drawing/2014/main" val="1143327130"/>
                  </a:ext>
                </a:extLst>
              </a:tr>
            </a:tbl>
          </a:graphicData>
        </a:graphic>
      </p:graphicFrame>
      <p:sp>
        <p:nvSpPr>
          <p:cNvPr id="14" name="Heptagone 13">
            <a:extLst>
              <a:ext uri="{FF2B5EF4-FFF2-40B4-BE49-F238E27FC236}">
                <a16:creationId xmlns:a16="http://schemas.microsoft.com/office/drawing/2014/main" id="{FBB7968B-2B3B-4E73-BE33-37D273A1839B}"/>
              </a:ext>
            </a:extLst>
          </p:cNvPr>
          <p:cNvSpPr/>
          <p:nvPr/>
        </p:nvSpPr>
        <p:spPr>
          <a:xfrm>
            <a:off x="2550098" y="2679133"/>
            <a:ext cx="449204" cy="429895"/>
          </a:xfrm>
          <a:prstGeom prst="heptagon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1</a:t>
            </a:r>
          </a:p>
        </p:txBody>
      </p:sp>
      <p:sp>
        <p:nvSpPr>
          <p:cNvPr id="15" name="Heptagone 14">
            <a:extLst>
              <a:ext uri="{FF2B5EF4-FFF2-40B4-BE49-F238E27FC236}">
                <a16:creationId xmlns:a16="http://schemas.microsoft.com/office/drawing/2014/main" id="{EA3D6EE0-5F96-4C0B-84E6-D9F9D6449913}"/>
              </a:ext>
            </a:extLst>
          </p:cNvPr>
          <p:cNvSpPr/>
          <p:nvPr/>
        </p:nvSpPr>
        <p:spPr>
          <a:xfrm>
            <a:off x="2550098" y="3254772"/>
            <a:ext cx="449204" cy="429895"/>
          </a:xfrm>
          <a:prstGeom prst="heptagon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2</a:t>
            </a:r>
          </a:p>
        </p:txBody>
      </p:sp>
      <p:sp>
        <p:nvSpPr>
          <p:cNvPr id="16" name="Heptagone 15">
            <a:extLst>
              <a:ext uri="{FF2B5EF4-FFF2-40B4-BE49-F238E27FC236}">
                <a16:creationId xmlns:a16="http://schemas.microsoft.com/office/drawing/2014/main" id="{466AC2C4-3038-42BC-A3AC-19DD83E4FD68}"/>
              </a:ext>
            </a:extLst>
          </p:cNvPr>
          <p:cNvSpPr/>
          <p:nvPr/>
        </p:nvSpPr>
        <p:spPr>
          <a:xfrm>
            <a:off x="2550098" y="3810022"/>
            <a:ext cx="449204" cy="429895"/>
          </a:xfrm>
          <a:prstGeom prst="heptagon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3</a:t>
            </a:r>
          </a:p>
        </p:txBody>
      </p:sp>
      <p:sp>
        <p:nvSpPr>
          <p:cNvPr id="17" name="Heptagone 16">
            <a:extLst>
              <a:ext uri="{FF2B5EF4-FFF2-40B4-BE49-F238E27FC236}">
                <a16:creationId xmlns:a16="http://schemas.microsoft.com/office/drawing/2014/main" id="{F5340FF6-05A7-40F0-8CD3-569F9D6E92AD}"/>
              </a:ext>
            </a:extLst>
          </p:cNvPr>
          <p:cNvSpPr/>
          <p:nvPr/>
        </p:nvSpPr>
        <p:spPr>
          <a:xfrm>
            <a:off x="2550098" y="4392980"/>
            <a:ext cx="449204" cy="429895"/>
          </a:xfrm>
          <a:prstGeom prst="heptagon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88580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Parcours signature éléctronique crédit conso en VAD (Vente A Distance) et VEL (Vente en Ligne)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Crédit conso digitalisé SEM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89B0ED-7F50-4139-93B8-E9EA6455E10F}"/>
              </a:ext>
            </a:extLst>
          </p:cNvPr>
          <p:cNvSpPr txBox="1"/>
          <p:nvPr/>
        </p:nvSpPr>
        <p:spPr>
          <a:xfrm>
            <a:off x="579419" y="1188380"/>
            <a:ext cx="184731" cy="42056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fr-FR" sz="2133" b="1" dirty="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6B001C-9034-4456-AFA9-5617C4160C07}"/>
              </a:ext>
            </a:extLst>
          </p:cNvPr>
          <p:cNvSpPr/>
          <p:nvPr/>
        </p:nvSpPr>
        <p:spPr>
          <a:xfrm>
            <a:off x="454215" y="5204652"/>
            <a:ext cx="5693199" cy="2604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73223ED4-95E7-4A2E-8981-8846FC07CB8C}"/>
              </a:ext>
            </a:extLst>
          </p:cNvPr>
          <p:cNvSpPr txBox="1">
            <a:spLocks/>
          </p:cNvSpPr>
          <p:nvPr/>
        </p:nvSpPr>
        <p:spPr>
          <a:xfrm>
            <a:off x="1200513" y="816001"/>
            <a:ext cx="10272131" cy="38404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59EF5D-B0FD-43CC-8616-FDDD369CE489}"/>
              </a:ext>
            </a:extLst>
          </p:cNvPr>
          <p:cNvSpPr/>
          <p:nvPr/>
        </p:nvSpPr>
        <p:spPr>
          <a:xfrm>
            <a:off x="6912768" y="1137419"/>
            <a:ext cx="5279232" cy="57205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 cap="rnd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C7E5304-70B7-4910-87CF-B2A471872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215" y="1257343"/>
            <a:ext cx="1692936" cy="2713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Graphique 22" descr="Index pointant vers la droite vu du côté du dos de la main avec un remplissage uni">
            <a:extLst>
              <a:ext uri="{FF2B5EF4-FFF2-40B4-BE49-F238E27FC236}">
                <a16:creationId xmlns:a16="http://schemas.microsoft.com/office/drawing/2014/main" id="{60840368-1DEE-47AB-AD91-8CE0A7727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596536" y="3147747"/>
            <a:ext cx="290585" cy="427000"/>
          </a:xfrm>
          <a:prstGeom prst="rect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E4BD9A7-C737-4445-A40D-A0C28A2463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431" y="1257343"/>
            <a:ext cx="1666387" cy="2713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Graphique 24" descr="Index pointant vers la droite vu du côté du dos de la main avec un remplissage uni">
            <a:extLst>
              <a:ext uri="{FF2B5EF4-FFF2-40B4-BE49-F238E27FC236}">
                <a16:creationId xmlns:a16="http://schemas.microsoft.com/office/drawing/2014/main" id="{B61DF461-A6B2-4065-B412-B4DD6A4344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3586994" y="3392053"/>
            <a:ext cx="290585" cy="427000"/>
          </a:xfrm>
          <a:prstGeom prst="rect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CEBA3D8-DB47-4E72-AFE7-8B2216DDA5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4998" y="1257343"/>
            <a:ext cx="1675749" cy="2713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1486C42-1980-4101-ACD7-E33F13D0A5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215" y="4070322"/>
            <a:ext cx="1724844" cy="2787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28DEF7E-15E6-4C7B-9525-00EBB03133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207" y="4384321"/>
            <a:ext cx="1508856" cy="1972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3DDD453-4A90-4DF9-8B23-F7FB7375E8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2175" y="4070322"/>
            <a:ext cx="1724844" cy="2787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02B714D-0A41-418C-9EFE-92CCDDBBC6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7281" y="4460857"/>
            <a:ext cx="1455823" cy="1972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Graphique 30" descr="Index pointant vers la droite vu du côté du dos de la main avec un remplissage uni">
            <a:extLst>
              <a:ext uri="{FF2B5EF4-FFF2-40B4-BE49-F238E27FC236}">
                <a16:creationId xmlns:a16="http://schemas.microsoft.com/office/drawing/2014/main" id="{FCD52A2B-06D3-4441-89E1-07E1B1328F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760999" y="6079445"/>
            <a:ext cx="298524" cy="439511"/>
          </a:xfrm>
          <a:prstGeom prst="rect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EC2DCADC-E684-49FF-9E58-60610D8479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5903" y="4070322"/>
            <a:ext cx="1724844" cy="2787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2A83408A-424F-477C-B67F-FA87AB3164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2034" y="4460858"/>
            <a:ext cx="1495380" cy="1987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Graphique 33" descr="Index pointant vers la droite vu du côté du dos de la main avec un remplissage uni">
            <a:extLst>
              <a:ext uri="{FF2B5EF4-FFF2-40B4-BE49-F238E27FC236}">
                <a16:creationId xmlns:a16="http://schemas.microsoft.com/office/drawing/2014/main" id="{8D3017D2-A8BC-4D3F-8C5F-E6E50CDD5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4831641" y="6247093"/>
            <a:ext cx="298524" cy="439511"/>
          </a:xfrm>
          <a:prstGeom prst="rect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" name="Organigramme : Connecteur 34">
            <a:extLst>
              <a:ext uri="{FF2B5EF4-FFF2-40B4-BE49-F238E27FC236}">
                <a16:creationId xmlns:a16="http://schemas.microsoft.com/office/drawing/2014/main" id="{9C010A60-75EE-4A25-9C1A-8973FB6BC300}"/>
              </a:ext>
            </a:extLst>
          </p:cNvPr>
          <p:cNvSpPr/>
          <p:nvPr/>
        </p:nvSpPr>
        <p:spPr>
          <a:xfrm>
            <a:off x="385147" y="1161332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1 </a:t>
            </a:r>
          </a:p>
        </p:txBody>
      </p:sp>
      <p:sp>
        <p:nvSpPr>
          <p:cNvPr id="36" name="Organigramme : Connecteur 35">
            <a:extLst>
              <a:ext uri="{FF2B5EF4-FFF2-40B4-BE49-F238E27FC236}">
                <a16:creationId xmlns:a16="http://schemas.microsoft.com/office/drawing/2014/main" id="{153CA0E1-56FF-43B5-A5F9-957FC52E0D00}"/>
              </a:ext>
            </a:extLst>
          </p:cNvPr>
          <p:cNvSpPr/>
          <p:nvPr/>
        </p:nvSpPr>
        <p:spPr>
          <a:xfrm>
            <a:off x="2456735" y="1193980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7" name="Organigramme : Connecteur 36">
            <a:extLst>
              <a:ext uri="{FF2B5EF4-FFF2-40B4-BE49-F238E27FC236}">
                <a16:creationId xmlns:a16="http://schemas.microsoft.com/office/drawing/2014/main" id="{4484A5C1-CD5E-44A4-83BA-1BEC173FCED0}"/>
              </a:ext>
            </a:extLst>
          </p:cNvPr>
          <p:cNvSpPr/>
          <p:nvPr/>
        </p:nvSpPr>
        <p:spPr>
          <a:xfrm>
            <a:off x="4494282" y="1203464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8" name="Organigramme : Connecteur 37">
            <a:extLst>
              <a:ext uri="{FF2B5EF4-FFF2-40B4-BE49-F238E27FC236}">
                <a16:creationId xmlns:a16="http://schemas.microsoft.com/office/drawing/2014/main" id="{8265BB47-31C0-4C7B-9267-2476BBE5A71B}"/>
              </a:ext>
            </a:extLst>
          </p:cNvPr>
          <p:cNvSpPr/>
          <p:nvPr/>
        </p:nvSpPr>
        <p:spPr>
          <a:xfrm>
            <a:off x="6991872" y="2988652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1 </a:t>
            </a:r>
          </a:p>
        </p:txBody>
      </p:sp>
      <p:sp>
        <p:nvSpPr>
          <p:cNvPr id="39" name="Organigramme : Connecteur 38">
            <a:extLst>
              <a:ext uri="{FF2B5EF4-FFF2-40B4-BE49-F238E27FC236}">
                <a16:creationId xmlns:a16="http://schemas.microsoft.com/office/drawing/2014/main" id="{DEFE4A75-E2F9-4A72-9B4E-A10AE37A085E}"/>
              </a:ext>
            </a:extLst>
          </p:cNvPr>
          <p:cNvSpPr/>
          <p:nvPr/>
        </p:nvSpPr>
        <p:spPr>
          <a:xfrm>
            <a:off x="6991872" y="3820404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0" name="Organigramme : Connecteur 39">
            <a:extLst>
              <a:ext uri="{FF2B5EF4-FFF2-40B4-BE49-F238E27FC236}">
                <a16:creationId xmlns:a16="http://schemas.microsoft.com/office/drawing/2014/main" id="{AC93BEC9-3FEA-4A13-94D9-4F45C92A4930}"/>
              </a:ext>
            </a:extLst>
          </p:cNvPr>
          <p:cNvSpPr/>
          <p:nvPr/>
        </p:nvSpPr>
        <p:spPr>
          <a:xfrm>
            <a:off x="7023858" y="5193784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1" name="Organigramme : Connecteur 40">
            <a:extLst>
              <a:ext uri="{FF2B5EF4-FFF2-40B4-BE49-F238E27FC236}">
                <a16:creationId xmlns:a16="http://schemas.microsoft.com/office/drawing/2014/main" id="{757BEF9F-CD4F-4B36-A847-2B69AA052A8C}"/>
              </a:ext>
            </a:extLst>
          </p:cNvPr>
          <p:cNvSpPr/>
          <p:nvPr/>
        </p:nvSpPr>
        <p:spPr>
          <a:xfrm>
            <a:off x="358204" y="4021442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2" name="Heptagone 41">
            <a:extLst>
              <a:ext uri="{FF2B5EF4-FFF2-40B4-BE49-F238E27FC236}">
                <a16:creationId xmlns:a16="http://schemas.microsoft.com/office/drawing/2014/main" id="{6A9CB35B-EA17-44D6-8CEC-2F0D6A1B8712}"/>
              </a:ext>
            </a:extLst>
          </p:cNvPr>
          <p:cNvSpPr/>
          <p:nvPr/>
        </p:nvSpPr>
        <p:spPr>
          <a:xfrm>
            <a:off x="10766885" y="647684"/>
            <a:ext cx="449204" cy="429895"/>
          </a:xfrm>
          <a:prstGeom prst="heptagon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2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6AE22EB-3802-4B3F-BEC2-0B3A5336F557}"/>
              </a:ext>
            </a:extLst>
          </p:cNvPr>
          <p:cNvSpPr/>
          <p:nvPr/>
        </p:nvSpPr>
        <p:spPr>
          <a:xfrm>
            <a:off x="7152118" y="1220755"/>
            <a:ext cx="4751852" cy="645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1467" dirty="0">
              <a:latin typeface="Ubuntu" panose="020B0504030602030204" pitchFamily="34" charset="0"/>
            </a:endParaRPr>
          </a:p>
          <a:p>
            <a:pPr algn="just"/>
            <a:r>
              <a:rPr lang="fr-FR" sz="1600" dirty="0"/>
              <a:t>Cas d’usage couverts par la SEM Conso</a:t>
            </a:r>
          </a:p>
          <a:p>
            <a:pPr algn="just"/>
            <a:endParaRPr lang="fr-FR" sz="1600" dirty="0"/>
          </a:p>
          <a:p>
            <a:pPr algn="just"/>
            <a:r>
              <a:rPr lang="fr-FR" sz="1600" dirty="0"/>
              <a:t>Signature sur mobile dans le parcours de souscription 1/2 </a:t>
            </a:r>
          </a:p>
          <a:p>
            <a:pPr algn="just"/>
            <a:endParaRPr lang="fr-FR" sz="1600" dirty="0"/>
          </a:p>
          <a:p>
            <a:pPr algn="just"/>
            <a:endParaRPr lang="fr-FR" sz="1467" dirty="0">
              <a:latin typeface="Ubuntu" panose="020B0504030602030204" pitchFamily="34" charset="0"/>
            </a:endParaRPr>
          </a:p>
          <a:p>
            <a:pPr algn="just"/>
            <a:r>
              <a:rPr lang="fr-FR" sz="1467" dirty="0">
                <a:latin typeface="Ubuntu" panose="020B0504030602030204" pitchFamily="34" charset="0"/>
              </a:rPr>
              <a:t>La signature électronique est introduite comme « simple et sécurisée », le client clique sur </a:t>
            </a:r>
          </a:p>
          <a:p>
            <a:pPr algn="just"/>
            <a:r>
              <a:rPr lang="fr-FR" sz="1467" dirty="0">
                <a:solidFill>
                  <a:srgbClr val="FF0000"/>
                </a:solidFill>
                <a:latin typeface="Ubuntu" panose="020B0504030602030204" pitchFamily="34" charset="0"/>
              </a:rPr>
              <a:t>« signer mes documents »</a:t>
            </a:r>
          </a:p>
          <a:p>
            <a:pPr algn="just"/>
            <a:endParaRPr lang="fr-FR" sz="1467" dirty="0">
              <a:latin typeface="Ubuntu" panose="020B0504030602030204" pitchFamily="34" charset="0"/>
            </a:endParaRPr>
          </a:p>
          <a:p>
            <a:pPr algn="just"/>
            <a:r>
              <a:rPr lang="fr-FR" sz="1467" dirty="0">
                <a:latin typeface="Ubuntu" panose="020B0504030602030204" pitchFamily="34" charset="0"/>
              </a:rPr>
              <a:t>Le widget de signature s’ouvre, le client clique sur </a:t>
            </a:r>
            <a:r>
              <a:rPr lang="fr-FR" sz="1467" dirty="0">
                <a:solidFill>
                  <a:srgbClr val="FF0000"/>
                </a:solidFill>
                <a:latin typeface="Ubuntu" panose="020B0504030602030204" pitchFamily="34" charset="0"/>
              </a:rPr>
              <a:t>« continuer »</a:t>
            </a:r>
          </a:p>
          <a:p>
            <a:pPr algn="just"/>
            <a:endParaRPr lang="fr-FR" sz="1467" dirty="0">
              <a:latin typeface="Ubuntu" panose="020B0504030602030204" pitchFamily="34" charset="0"/>
            </a:endParaRPr>
          </a:p>
          <a:p>
            <a:pPr algn="just"/>
            <a:endParaRPr lang="fr-FR" sz="1467" dirty="0">
              <a:latin typeface="Ubuntu" panose="020B0504030602030204" pitchFamily="34" charset="0"/>
            </a:endParaRPr>
          </a:p>
          <a:p>
            <a:pPr algn="just"/>
            <a:endParaRPr lang="fr-FR" sz="1467" dirty="0">
              <a:latin typeface="Ubuntu" panose="020B0504030602030204" pitchFamily="34" charset="0"/>
            </a:endParaRPr>
          </a:p>
          <a:p>
            <a:pPr algn="just"/>
            <a:endParaRPr lang="fr-FR" sz="1467" dirty="0">
              <a:latin typeface="Ubuntu" panose="020B0504030602030204" pitchFamily="34" charset="0"/>
            </a:endParaRPr>
          </a:p>
          <a:p>
            <a:pPr algn="just"/>
            <a:r>
              <a:rPr lang="fr-FR" sz="1467" dirty="0"/>
              <a:t>L’identification Secur’Pass est demandée pour permettre l’ouverture du module ICG (Génération contrat + Signature électronique) sur le mobile</a:t>
            </a:r>
          </a:p>
          <a:p>
            <a:pPr algn="just"/>
            <a:r>
              <a:rPr lang="fr-FR" sz="1467" dirty="0"/>
              <a:t>Ici est représenté le mode </a:t>
            </a:r>
            <a:r>
              <a:rPr lang="fr-FR" sz="1467" dirty="0" err="1"/>
              <a:t>Secur’Pass</a:t>
            </a:r>
            <a:r>
              <a:rPr lang="fr-FR" sz="1467" dirty="0"/>
              <a:t>.</a:t>
            </a:r>
          </a:p>
          <a:p>
            <a:pPr algn="just"/>
            <a:r>
              <a:rPr lang="fr-FR" sz="1467" i="1" dirty="0">
                <a:solidFill>
                  <a:schemeClr val="accent1"/>
                </a:solidFill>
                <a:latin typeface="Ubuntu" panose="020B0504030602030204" pitchFamily="34" charset="0"/>
              </a:rPr>
              <a:t>Si le client n’est pas équipé de Secur’Pass la signature est possible via  SMS</a:t>
            </a:r>
          </a:p>
          <a:p>
            <a:pPr algn="just"/>
            <a:endParaRPr lang="fr-FR" sz="1467" b="1" dirty="0">
              <a:solidFill>
                <a:schemeClr val="accent1"/>
              </a:solidFill>
              <a:latin typeface="Ubuntu" panose="020B0504030602030204" pitchFamily="34" charset="0"/>
            </a:endParaRPr>
          </a:p>
          <a:p>
            <a:pPr algn="just"/>
            <a:endParaRPr lang="fr-FR" sz="1467" dirty="0">
              <a:latin typeface="Ubuntu" panose="020B0504030602030204" pitchFamily="34" charset="0"/>
            </a:endParaRPr>
          </a:p>
          <a:p>
            <a:pPr algn="just"/>
            <a:endParaRPr lang="fr-FR" sz="1467" dirty="0">
              <a:latin typeface="Ubuntu" panose="020B0504030602030204" pitchFamily="34" charset="0"/>
            </a:endParaRPr>
          </a:p>
          <a:p>
            <a:pPr algn="just"/>
            <a:endParaRPr lang="fr-FR" sz="1467" dirty="0">
              <a:latin typeface="Ubuntu" panose="020B0504030602030204" pitchFamily="34" charset="0"/>
            </a:endParaRPr>
          </a:p>
          <a:p>
            <a:pPr marL="228594" lvl="1" indent="-228594" algn="just">
              <a:buFont typeface="Wingdings" panose="05000000000000000000" pitchFamily="2" charset="2"/>
              <a:buChar char="ü"/>
            </a:pPr>
            <a:endParaRPr lang="fr-FR" sz="1067" dirty="0">
              <a:solidFill>
                <a:sysClr val="windowText" lastClr="000000"/>
              </a:solidFill>
              <a:latin typeface="ubuntu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226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E59EF5D-B0FD-43CC-8616-FDDD369CE489}"/>
              </a:ext>
            </a:extLst>
          </p:cNvPr>
          <p:cNvSpPr/>
          <p:nvPr/>
        </p:nvSpPr>
        <p:spPr>
          <a:xfrm>
            <a:off x="6912768" y="1137419"/>
            <a:ext cx="5279232" cy="57205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 cap="rnd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D6E68FB-A2AB-4861-8057-1E13BA7B8552}"/>
              </a:ext>
            </a:extLst>
          </p:cNvPr>
          <p:cNvSpPr/>
          <p:nvPr/>
        </p:nvSpPr>
        <p:spPr>
          <a:xfrm>
            <a:off x="6912768" y="1137419"/>
            <a:ext cx="5279232" cy="57205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 cap="rnd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177D3F0-F77E-4186-8DE6-29CEFF8026A7}"/>
              </a:ext>
            </a:extLst>
          </p:cNvPr>
          <p:cNvSpPr/>
          <p:nvPr/>
        </p:nvSpPr>
        <p:spPr>
          <a:xfrm>
            <a:off x="7172876" y="1161332"/>
            <a:ext cx="4751852" cy="5878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b="1" dirty="0"/>
              <a:t>Cas d’usage couverts par la SEM Conso</a:t>
            </a:r>
          </a:p>
          <a:p>
            <a:pPr algn="just"/>
            <a:endParaRPr lang="fr-FR" sz="1400" b="1" dirty="0"/>
          </a:p>
          <a:p>
            <a:pPr algn="just"/>
            <a:r>
              <a:rPr lang="fr-FR" sz="1400" b="1" dirty="0"/>
              <a:t>Signature sur mobile dans le parcours de souscription 2/2 </a:t>
            </a:r>
          </a:p>
          <a:p>
            <a:pPr algn="just"/>
            <a:endParaRPr lang="fr-FR" sz="1467" dirty="0">
              <a:latin typeface="Ubuntu" panose="020B0504030602030204" pitchFamily="34" charset="0"/>
            </a:endParaRPr>
          </a:p>
          <a:p>
            <a:pPr algn="just"/>
            <a:r>
              <a:rPr lang="fr-FR" sz="1400" dirty="0">
                <a:latin typeface="Ubuntu" panose="020B0504030602030204" pitchFamily="34" charset="0"/>
              </a:rPr>
              <a:t>Après authentification réussie, le client accède à la  liasse documentaire qui se compose de 10 documents</a:t>
            </a:r>
          </a:p>
          <a:p>
            <a:pPr algn="just"/>
            <a:endParaRPr lang="fr-FR" sz="1400" dirty="0">
              <a:latin typeface="Ubuntu" panose="020B0504030602030204" pitchFamily="34" charset="0"/>
            </a:endParaRPr>
          </a:p>
          <a:p>
            <a:pPr algn="just"/>
            <a:r>
              <a:rPr lang="fr-FR" sz="1400" dirty="0">
                <a:latin typeface="Ubuntu" panose="020B0504030602030204" pitchFamily="34" charset="0"/>
              </a:rPr>
              <a:t>Parmi ceux-ci, </a:t>
            </a:r>
            <a:r>
              <a:rPr lang="fr-FR" sz="1400" dirty="0"/>
              <a:t>la fiche d’information précontractuelle  a fait l’objet de l’ajout d’une case à cocher qui engage le client comme suit : </a:t>
            </a:r>
            <a:r>
              <a:rPr lang="fr-FR" sz="1400" dirty="0">
                <a:solidFill>
                  <a:srgbClr val="FF0000"/>
                </a:solidFill>
              </a:rPr>
              <a:t>« je confirme avoir téléchargé et consulté la fiche d’information précontractuelle »</a:t>
            </a:r>
          </a:p>
          <a:p>
            <a:pPr algn="just"/>
            <a:endParaRPr lang="fr-FR" sz="1400" dirty="0">
              <a:solidFill>
                <a:srgbClr val="FF0000"/>
              </a:solidFill>
              <a:latin typeface="Ubuntu" panose="020B0504030602030204" pitchFamily="34" charset="0"/>
            </a:endParaRPr>
          </a:p>
          <a:p>
            <a:pPr algn="just"/>
            <a:r>
              <a:rPr lang="fr-FR" sz="1400" dirty="0">
                <a:latin typeface="Ubuntu" panose="020B0504030602030204" pitchFamily="34" charset="0"/>
              </a:rPr>
              <a:t>L’ensemble des documents figurants dans la liasse est téléchargeable via l’icone </a:t>
            </a:r>
          </a:p>
          <a:p>
            <a:pPr algn="just"/>
            <a:endParaRPr lang="fr-FR" sz="1400" dirty="0">
              <a:latin typeface="Ubuntu" panose="020B0504030602030204" pitchFamily="34" charset="0"/>
            </a:endParaRPr>
          </a:p>
          <a:p>
            <a:pPr algn="just"/>
            <a:r>
              <a:rPr lang="fr-FR" sz="1400" dirty="0">
                <a:latin typeface="Ubuntu" panose="020B0504030602030204" pitchFamily="34" charset="0"/>
              </a:rPr>
              <a:t>La liste des documents est assortie d’une case à cocher qui stipule que le client </a:t>
            </a:r>
            <a:r>
              <a:rPr lang="fr-FR" sz="1400" dirty="0">
                <a:solidFill>
                  <a:srgbClr val="FF0000"/>
                </a:solidFill>
                <a:latin typeface="Ubuntu" panose="020B0504030602030204" pitchFamily="34" charset="0"/>
              </a:rPr>
              <a:t>a lu et accepté </a:t>
            </a:r>
            <a:r>
              <a:rPr lang="fr-FR" sz="1400" dirty="0">
                <a:latin typeface="Ubuntu" panose="020B0504030602030204" pitchFamily="34" charset="0"/>
              </a:rPr>
              <a:t>l’ensemble des documents sur un support lisible et durable </a:t>
            </a:r>
          </a:p>
          <a:p>
            <a:pPr algn="just"/>
            <a:endParaRPr lang="fr-FR" sz="1400" dirty="0">
              <a:latin typeface="Ubuntu" panose="020B0504030602030204" pitchFamily="34" charset="0"/>
            </a:endParaRPr>
          </a:p>
          <a:p>
            <a:pPr algn="just"/>
            <a:r>
              <a:rPr lang="fr-FR" sz="1400" dirty="0">
                <a:latin typeface="Ubuntu" panose="020B0504030602030204" pitchFamily="34" charset="0"/>
              </a:rPr>
              <a:t>Le client peut confirmer sa signature électronique </a:t>
            </a:r>
          </a:p>
          <a:p>
            <a:pPr algn="just"/>
            <a:endParaRPr lang="fr-FR" sz="1400" dirty="0">
              <a:latin typeface="Ubuntu" panose="020B0504030602030204" pitchFamily="34" charset="0"/>
            </a:endParaRPr>
          </a:p>
          <a:p>
            <a:pPr algn="just"/>
            <a:r>
              <a:rPr lang="fr-FR" sz="1400" dirty="0">
                <a:latin typeface="Ubuntu" panose="020B0504030602030204" pitchFamily="34" charset="0"/>
              </a:rPr>
              <a:t>Il est enfin invité à transmettre les pièces justificatives afférentes. Il peut soit le faire immédiatement ou finaliser plus tard (dans un délai de 30 jours)</a:t>
            </a:r>
          </a:p>
          <a:p>
            <a:pPr algn="just"/>
            <a:endParaRPr lang="fr-FR" sz="1467" dirty="0">
              <a:latin typeface="Ubuntu" panose="020B0504030602030204" pitchFamily="34" charset="0"/>
            </a:endParaRPr>
          </a:p>
          <a:p>
            <a:pPr marL="228594" lvl="1" indent="-228594" algn="just">
              <a:buFont typeface="Wingdings" panose="05000000000000000000" pitchFamily="2" charset="2"/>
              <a:buChar char="ü"/>
            </a:pPr>
            <a:endParaRPr lang="fr-FR" sz="1067" dirty="0">
              <a:solidFill>
                <a:sysClr val="windowText" lastClr="000000"/>
              </a:solidFill>
              <a:latin typeface="ubuntu"/>
              <a:cs typeface="Arial" panose="020B0604020202020204" pitchFamily="34" charset="0"/>
            </a:endParaRP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Parcours signature éléctronique crédit conso en VAD (Vente A Distance) et VEL (Vente en Ligne)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Crédit conso digitalisé SEM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42" name="Heptagone 41">
            <a:extLst>
              <a:ext uri="{FF2B5EF4-FFF2-40B4-BE49-F238E27FC236}">
                <a16:creationId xmlns:a16="http://schemas.microsoft.com/office/drawing/2014/main" id="{6A9CB35B-EA17-44D6-8CEC-2F0D6A1B8712}"/>
              </a:ext>
            </a:extLst>
          </p:cNvPr>
          <p:cNvSpPr/>
          <p:nvPr/>
        </p:nvSpPr>
        <p:spPr>
          <a:xfrm>
            <a:off x="10906130" y="686333"/>
            <a:ext cx="449204" cy="429895"/>
          </a:xfrm>
          <a:prstGeom prst="heptagon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2</a:t>
            </a: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BF5BAEAA-2971-49C0-8FE9-CE7E57514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4258" y="4270965"/>
            <a:ext cx="389487" cy="364085"/>
          </a:xfrm>
          <a:prstGeom prst="rect">
            <a:avLst/>
          </a:prstGeom>
        </p:spPr>
      </p:pic>
      <p:sp>
        <p:nvSpPr>
          <p:cNvPr id="45" name="Organigramme : Connecteur 44">
            <a:extLst>
              <a:ext uri="{FF2B5EF4-FFF2-40B4-BE49-F238E27FC236}">
                <a16:creationId xmlns:a16="http://schemas.microsoft.com/office/drawing/2014/main" id="{337E5744-CDE1-404B-8D58-F64776B360C8}"/>
              </a:ext>
            </a:extLst>
          </p:cNvPr>
          <p:cNvSpPr/>
          <p:nvPr/>
        </p:nvSpPr>
        <p:spPr>
          <a:xfrm>
            <a:off x="6947106" y="3099419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6" name="Organigramme : Connecteur 45">
            <a:extLst>
              <a:ext uri="{FF2B5EF4-FFF2-40B4-BE49-F238E27FC236}">
                <a16:creationId xmlns:a16="http://schemas.microsoft.com/office/drawing/2014/main" id="{5CC2B8B0-D02B-4B69-90E1-3353CEAA64B9}"/>
              </a:ext>
            </a:extLst>
          </p:cNvPr>
          <p:cNvSpPr/>
          <p:nvPr/>
        </p:nvSpPr>
        <p:spPr>
          <a:xfrm>
            <a:off x="6949532" y="2391083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1 </a:t>
            </a:r>
          </a:p>
        </p:txBody>
      </p:sp>
      <p:sp>
        <p:nvSpPr>
          <p:cNvPr id="47" name="Organigramme : Connecteur 46">
            <a:extLst>
              <a:ext uri="{FF2B5EF4-FFF2-40B4-BE49-F238E27FC236}">
                <a16:creationId xmlns:a16="http://schemas.microsoft.com/office/drawing/2014/main" id="{777B7A3D-BBA3-48C2-81BD-D47E75D15301}"/>
              </a:ext>
            </a:extLst>
          </p:cNvPr>
          <p:cNvSpPr/>
          <p:nvPr/>
        </p:nvSpPr>
        <p:spPr>
          <a:xfrm>
            <a:off x="6938399" y="4768020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4 </a:t>
            </a:r>
          </a:p>
        </p:txBody>
      </p:sp>
      <p:sp>
        <p:nvSpPr>
          <p:cNvPr id="48" name="Organigramme : Connecteur 47">
            <a:extLst>
              <a:ext uri="{FF2B5EF4-FFF2-40B4-BE49-F238E27FC236}">
                <a16:creationId xmlns:a16="http://schemas.microsoft.com/office/drawing/2014/main" id="{DBBF89FF-F8A8-4363-80C8-731817F74287}"/>
              </a:ext>
            </a:extLst>
          </p:cNvPr>
          <p:cNvSpPr/>
          <p:nvPr/>
        </p:nvSpPr>
        <p:spPr>
          <a:xfrm>
            <a:off x="6938399" y="4134315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0" name="Organigramme : Connecteur 49">
            <a:extLst>
              <a:ext uri="{FF2B5EF4-FFF2-40B4-BE49-F238E27FC236}">
                <a16:creationId xmlns:a16="http://schemas.microsoft.com/office/drawing/2014/main" id="{1492F279-D1C4-4DCB-BDBE-F99815BB25A6}"/>
              </a:ext>
            </a:extLst>
          </p:cNvPr>
          <p:cNvSpPr/>
          <p:nvPr/>
        </p:nvSpPr>
        <p:spPr>
          <a:xfrm>
            <a:off x="6944091" y="6067955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6 </a:t>
            </a:r>
          </a:p>
        </p:txBody>
      </p:sp>
      <p:sp>
        <p:nvSpPr>
          <p:cNvPr id="51" name="Organigramme : Connecteur 50">
            <a:extLst>
              <a:ext uri="{FF2B5EF4-FFF2-40B4-BE49-F238E27FC236}">
                <a16:creationId xmlns:a16="http://schemas.microsoft.com/office/drawing/2014/main" id="{C0DC5681-A8AC-43C7-891A-2404CD26AB34}"/>
              </a:ext>
            </a:extLst>
          </p:cNvPr>
          <p:cNvSpPr/>
          <p:nvPr/>
        </p:nvSpPr>
        <p:spPr>
          <a:xfrm>
            <a:off x="6938399" y="5584269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5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0E702F29-2F69-4741-810C-A3907A79545E}"/>
              </a:ext>
            </a:extLst>
          </p:cNvPr>
          <p:cNvGrpSpPr/>
          <p:nvPr/>
        </p:nvGrpSpPr>
        <p:grpSpPr>
          <a:xfrm>
            <a:off x="624967" y="1188702"/>
            <a:ext cx="5613348" cy="2736965"/>
            <a:chOff x="352714" y="2048168"/>
            <a:chExt cx="4683507" cy="3265834"/>
          </a:xfrm>
        </p:grpSpPr>
        <p:pic>
          <p:nvPicPr>
            <p:cNvPr id="55" name="Graphique 54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66C831A3-2085-4F24-8933-7DA9C8E4F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191041" y="4401664"/>
              <a:ext cx="348745" cy="348745"/>
            </a:xfrm>
            <a:prstGeom prst="rect">
              <a:avLst/>
            </a:prstGeom>
          </p:spPr>
        </p:pic>
        <p:pic>
          <p:nvPicPr>
            <p:cNvPr id="56" name="Graphique 55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5453E8A5-8C49-4A7D-8E8D-BEC4A33EA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2816712" y="4694868"/>
              <a:ext cx="348745" cy="348745"/>
            </a:xfrm>
            <a:prstGeom prst="rect">
              <a:avLst/>
            </a:prstGeom>
          </p:spPr>
        </p:pic>
        <p:pic>
          <p:nvPicPr>
            <p:cNvPr id="57" name="Image 56">
              <a:extLst>
                <a:ext uri="{FF2B5EF4-FFF2-40B4-BE49-F238E27FC236}">
                  <a16:creationId xmlns:a16="http://schemas.microsoft.com/office/drawing/2014/main" id="{BA7E2283-5976-4691-A3EA-81F072869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2714" y="2060079"/>
              <a:ext cx="1373993" cy="324761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255E5153-09C8-43F1-8C75-2C42C3B65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94304" y="2051041"/>
              <a:ext cx="1366539" cy="3262961"/>
            </a:xfrm>
            <a:prstGeom prst="rect">
              <a:avLst/>
            </a:prstGeom>
          </p:spPr>
        </p:pic>
        <p:pic>
          <p:nvPicPr>
            <p:cNvPr id="59" name="Graphique 58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D426CC38-3F65-4301-A6A4-F55503AE0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2013408" y="3995342"/>
              <a:ext cx="348745" cy="348745"/>
            </a:xfrm>
            <a:prstGeom prst="rect">
              <a:avLst/>
            </a:prstGeom>
          </p:spPr>
        </p:pic>
        <p:pic>
          <p:nvPicPr>
            <p:cNvPr id="60" name="Graphique 59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6AF685C1-A322-4B6D-AC1C-E76E3B76D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2642339" y="4197706"/>
              <a:ext cx="348745" cy="348745"/>
            </a:xfrm>
            <a:prstGeom prst="rect">
              <a:avLst/>
            </a:prstGeom>
          </p:spPr>
        </p:pic>
        <p:pic>
          <p:nvPicPr>
            <p:cNvPr id="61" name="Graphique 60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ED36A333-C432-4B37-84FE-AC01D239F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356574" y="4171749"/>
              <a:ext cx="348745" cy="348745"/>
            </a:xfrm>
            <a:prstGeom prst="rect">
              <a:avLst/>
            </a:prstGeom>
          </p:spPr>
        </p:pic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F75E7AF5-E44F-408F-8F7A-90DAC0AA8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60369" y="2048168"/>
              <a:ext cx="1375852" cy="3264138"/>
            </a:xfrm>
            <a:prstGeom prst="rect">
              <a:avLst/>
            </a:prstGeom>
          </p:spPr>
        </p:pic>
        <p:sp>
          <p:nvSpPr>
            <p:cNvPr id="63" name="Rectangle : coins arrondis 62">
              <a:extLst>
                <a:ext uri="{FF2B5EF4-FFF2-40B4-BE49-F238E27FC236}">
                  <a16:creationId xmlns:a16="http://schemas.microsoft.com/office/drawing/2014/main" id="{AB49CEA0-90F2-4A42-9BAF-9C5BDFD5CE95}"/>
                </a:ext>
              </a:extLst>
            </p:cNvPr>
            <p:cNvSpPr/>
            <p:nvPr/>
          </p:nvSpPr>
          <p:spPr>
            <a:xfrm>
              <a:off x="4683967" y="3564294"/>
              <a:ext cx="301243" cy="251926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pic>
          <p:nvPicPr>
            <p:cNvPr id="64" name="Graphique 63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468EACDB-C974-47E5-8143-EC287F63C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3727050" y="4171748"/>
              <a:ext cx="348745" cy="348745"/>
            </a:xfrm>
            <a:prstGeom prst="rect">
              <a:avLst/>
            </a:prstGeom>
          </p:spPr>
        </p:pic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8A14BED5-0DFB-47E8-8A5E-6CCFB19FD0AA}"/>
              </a:ext>
            </a:extLst>
          </p:cNvPr>
          <p:cNvGrpSpPr/>
          <p:nvPr/>
        </p:nvGrpSpPr>
        <p:grpSpPr>
          <a:xfrm>
            <a:off x="644089" y="4024047"/>
            <a:ext cx="5594225" cy="2735543"/>
            <a:chOff x="5344242" y="2057467"/>
            <a:chExt cx="4614768" cy="3261882"/>
          </a:xfrm>
        </p:grpSpPr>
        <p:sp>
          <p:nvSpPr>
            <p:cNvPr id="66" name="Organigramme : Connecteur 65">
              <a:extLst>
                <a:ext uri="{FF2B5EF4-FFF2-40B4-BE49-F238E27FC236}">
                  <a16:creationId xmlns:a16="http://schemas.microsoft.com/office/drawing/2014/main" id="{353D8B30-F3F9-4EE9-BFA8-C7292D28A0AF}"/>
                </a:ext>
              </a:extLst>
            </p:cNvPr>
            <p:cNvSpPr/>
            <p:nvPr/>
          </p:nvSpPr>
          <p:spPr>
            <a:xfrm>
              <a:off x="7134552" y="3154696"/>
              <a:ext cx="144016" cy="144016"/>
            </a:xfrm>
            <a:prstGeom prst="flowChartConnector">
              <a:avLst/>
            </a:prstGeom>
            <a:solidFill>
              <a:schemeClr val="bg2"/>
            </a:solidFill>
            <a:ln w="12700" cap="rnd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fr-FR" sz="1333" b="1" dirty="0">
                  <a:solidFill>
                    <a:schemeClr val="bg1"/>
                  </a:solidFill>
                </a:rPr>
                <a:t>1 </a:t>
              </a:r>
            </a:p>
          </p:txBody>
        </p:sp>
        <p:sp>
          <p:nvSpPr>
            <p:cNvPr id="67" name="Organigramme : Connecteur 66">
              <a:extLst>
                <a:ext uri="{FF2B5EF4-FFF2-40B4-BE49-F238E27FC236}">
                  <a16:creationId xmlns:a16="http://schemas.microsoft.com/office/drawing/2014/main" id="{90B5BD09-D4E0-4ADC-98F2-1D20F957A289}"/>
                </a:ext>
              </a:extLst>
            </p:cNvPr>
            <p:cNvSpPr/>
            <p:nvPr/>
          </p:nvSpPr>
          <p:spPr>
            <a:xfrm>
              <a:off x="8114572" y="3465354"/>
              <a:ext cx="144016" cy="144016"/>
            </a:xfrm>
            <a:prstGeom prst="flowChartConnector">
              <a:avLst/>
            </a:prstGeom>
            <a:solidFill>
              <a:schemeClr val="bg2"/>
            </a:solidFill>
            <a:ln w="12700" cap="rnd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fr-FR" sz="1333" b="1" dirty="0">
                  <a:solidFill>
                    <a:schemeClr val="bg1"/>
                  </a:solidFill>
                </a:rPr>
                <a:t>3</a:t>
              </a:r>
            </a:p>
          </p:txBody>
        </p:sp>
        <p:pic>
          <p:nvPicPr>
            <p:cNvPr id="68" name="Graphique 67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0B555068-A909-4571-97B6-2F1D11461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8734484" y="4716347"/>
              <a:ext cx="348745" cy="348745"/>
            </a:xfrm>
            <a:prstGeom prst="rect">
              <a:avLst/>
            </a:prstGeom>
          </p:spPr>
        </p:pic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B7F43243-E79B-4F25-8AF6-B68F895B3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44242" y="2060079"/>
              <a:ext cx="1368639" cy="3256659"/>
            </a:xfrm>
            <a:prstGeom prst="rect">
              <a:avLst/>
            </a:prstGeom>
          </p:spPr>
        </p:pic>
        <p:pic>
          <p:nvPicPr>
            <p:cNvPr id="70" name="Graphique 69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D734CC86-AEC5-4FA9-AC49-2C219682C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5360723" y="3848961"/>
              <a:ext cx="348745" cy="348745"/>
            </a:xfrm>
            <a:prstGeom prst="rect">
              <a:avLst/>
            </a:prstGeom>
          </p:spPr>
        </p:pic>
        <p:pic>
          <p:nvPicPr>
            <p:cNvPr id="71" name="Graphique 70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C77902D1-4311-41BB-90DF-40FBD2A91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5597466" y="4440996"/>
              <a:ext cx="348745" cy="348745"/>
            </a:xfrm>
            <a:prstGeom prst="rect">
              <a:avLst/>
            </a:prstGeom>
          </p:spPr>
        </p:pic>
        <p:pic>
          <p:nvPicPr>
            <p:cNvPr id="72" name="Image 71">
              <a:extLst>
                <a:ext uri="{FF2B5EF4-FFF2-40B4-BE49-F238E27FC236}">
                  <a16:creationId xmlns:a16="http://schemas.microsoft.com/office/drawing/2014/main" id="{4D401768-4A0C-4D85-86EA-0D4F0FD38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931511" y="2060992"/>
              <a:ext cx="1371210" cy="3255746"/>
            </a:xfrm>
            <a:prstGeom prst="rect">
              <a:avLst/>
            </a:prstGeom>
          </p:spPr>
        </p:pic>
        <p:pic>
          <p:nvPicPr>
            <p:cNvPr id="73" name="Graphique 72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12B0D7A3-45D6-4D2E-9CBE-BDA6B2769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7104481" y="4171748"/>
              <a:ext cx="348745" cy="348745"/>
            </a:xfrm>
            <a:prstGeom prst="rect">
              <a:avLst/>
            </a:prstGeom>
          </p:spPr>
        </p:pic>
        <p:pic>
          <p:nvPicPr>
            <p:cNvPr id="74" name="Image 73">
              <a:extLst>
                <a:ext uri="{FF2B5EF4-FFF2-40B4-BE49-F238E27FC236}">
                  <a16:creationId xmlns:a16="http://schemas.microsoft.com/office/drawing/2014/main" id="{FEA3B5D3-8831-4126-9114-2D9E36E6CD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599892" y="2057467"/>
              <a:ext cx="1359118" cy="3261882"/>
            </a:xfrm>
            <a:prstGeom prst="rect">
              <a:avLst/>
            </a:prstGeom>
          </p:spPr>
        </p:pic>
      </p:grpSp>
      <p:sp>
        <p:nvSpPr>
          <p:cNvPr id="75" name="Organigramme : Connecteur 74">
            <a:extLst>
              <a:ext uri="{FF2B5EF4-FFF2-40B4-BE49-F238E27FC236}">
                <a16:creationId xmlns:a16="http://schemas.microsoft.com/office/drawing/2014/main" id="{00FC2343-E5B4-46D0-8BF4-3B09D9D07319}"/>
              </a:ext>
            </a:extLst>
          </p:cNvPr>
          <p:cNvSpPr/>
          <p:nvPr/>
        </p:nvSpPr>
        <p:spPr>
          <a:xfrm>
            <a:off x="528956" y="1124744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1 </a:t>
            </a:r>
          </a:p>
        </p:txBody>
      </p:sp>
      <p:sp>
        <p:nvSpPr>
          <p:cNvPr id="76" name="Organigramme : Connecteur 75">
            <a:extLst>
              <a:ext uri="{FF2B5EF4-FFF2-40B4-BE49-F238E27FC236}">
                <a16:creationId xmlns:a16="http://schemas.microsoft.com/office/drawing/2014/main" id="{A15853FE-1B77-4F03-AADE-EDE0229B3789}"/>
              </a:ext>
            </a:extLst>
          </p:cNvPr>
          <p:cNvSpPr/>
          <p:nvPr/>
        </p:nvSpPr>
        <p:spPr>
          <a:xfrm>
            <a:off x="4507262" y="3968007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77" name="Organigramme : Connecteur 76">
            <a:extLst>
              <a:ext uri="{FF2B5EF4-FFF2-40B4-BE49-F238E27FC236}">
                <a16:creationId xmlns:a16="http://schemas.microsoft.com/office/drawing/2014/main" id="{37AE1948-4A40-4DE8-9A13-C79D458479CF}"/>
              </a:ext>
            </a:extLst>
          </p:cNvPr>
          <p:cNvSpPr/>
          <p:nvPr/>
        </p:nvSpPr>
        <p:spPr>
          <a:xfrm>
            <a:off x="2509584" y="1139766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8" name="Organigramme : Connecteur 77">
            <a:extLst>
              <a:ext uri="{FF2B5EF4-FFF2-40B4-BE49-F238E27FC236}">
                <a16:creationId xmlns:a16="http://schemas.microsoft.com/office/drawing/2014/main" id="{E7F2D7C7-5CD2-4B60-9DB9-E283D0A9A6B7}"/>
              </a:ext>
            </a:extLst>
          </p:cNvPr>
          <p:cNvSpPr/>
          <p:nvPr/>
        </p:nvSpPr>
        <p:spPr>
          <a:xfrm>
            <a:off x="2542562" y="3977011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79" name="Organigramme : Connecteur 78">
            <a:extLst>
              <a:ext uri="{FF2B5EF4-FFF2-40B4-BE49-F238E27FC236}">
                <a16:creationId xmlns:a16="http://schemas.microsoft.com/office/drawing/2014/main" id="{4B66C9CC-2FE1-4A33-B072-BE3106C2DECC}"/>
              </a:ext>
            </a:extLst>
          </p:cNvPr>
          <p:cNvSpPr/>
          <p:nvPr/>
        </p:nvSpPr>
        <p:spPr>
          <a:xfrm>
            <a:off x="583668" y="3977011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80" name="Organigramme : Connecteur 79">
            <a:extLst>
              <a:ext uri="{FF2B5EF4-FFF2-40B4-BE49-F238E27FC236}">
                <a16:creationId xmlns:a16="http://schemas.microsoft.com/office/drawing/2014/main" id="{94A0893A-0BF4-4B74-B55D-5BD2C53D604B}"/>
              </a:ext>
            </a:extLst>
          </p:cNvPr>
          <p:cNvSpPr/>
          <p:nvPr/>
        </p:nvSpPr>
        <p:spPr>
          <a:xfrm>
            <a:off x="4603272" y="1116228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5178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E59EF5D-B0FD-43CC-8616-FDDD369CE489}"/>
              </a:ext>
            </a:extLst>
          </p:cNvPr>
          <p:cNvSpPr/>
          <p:nvPr/>
        </p:nvSpPr>
        <p:spPr>
          <a:xfrm>
            <a:off x="6912768" y="1137419"/>
            <a:ext cx="5279232" cy="57205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 cap="rnd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D6E68FB-A2AB-4861-8057-1E13BA7B8552}"/>
              </a:ext>
            </a:extLst>
          </p:cNvPr>
          <p:cNvSpPr/>
          <p:nvPr/>
        </p:nvSpPr>
        <p:spPr>
          <a:xfrm>
            <a:off x="6912768" y="1137419"/>
            <a:ext cx="5279232" cy="57205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 cap="rnd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177D3F0-F77E-4186-8DE6-29CEFF8026A7}"/>
              </a:ext>
            </a:extLst>
          </p:cNvPr>
          <p:cNvSpPr/>
          <p:nvPr/>
        </p:nvSpPr>
        <p:spPr>
          <a:xfrm>
            <a:off x="7172875" y="1161332"/>
            <a:ext cx="4977769" cy="5858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/>
              <a:t>Signature après interruption d’ une demande de prêt personnel initialisée en ligne ½</a:t>
            </a:r>
          </a:p>
          <a:p>
            <a:endParaRPr lang="fr-FR" sz="1400" b="1" dirty="0"/>
          </a:p>
          <a:p>
            <a:pPr algn="just"/>
            <a:r>
              <a:rPr lang="fr-FR" sz="1400" b="1" dirty="0">
                <a:latin typeface="ubuntu"/>
                <a:cs typeface="Arial" panose="020B0604020202020204" pitchFamily="34" charset="0"/>
              </a:rPr>
              <a:t>Dans ce cadre, Le client est redirigé vers le tunnel Crédit Consommation à l’étape de signature </a:t>
            </a:r>
          </a:p>
          <a:p>
            <a:pPr algn="just"/>
            <a:endParaRPr lang="fr-FR" sz="1400" dirty="0">
              <a:latin typeface="Ubuntu" panose="020B0504030602030204" pitchFamily="34" charset="0"/>
            </a:endParaRPr>
          </a:p>
          <a:p>
            <a:pPr algn="just"/>
            <a:r>
              <a:rPr lang="fr-FR" sz="1400" dirty="0">
                <a:latin typeface="ubuntu"/>
                <a:cs typeface="Arial" panose="020B0604020202020204" pitchFamily="34" charset="0"/>
              </a:rPr>
              <a:t>Une tuile présente dans « Souscrire/Mes demandes » matérialise </a:t>
            </a:r>
            <a:r>
              <a:rPr lang="fr-FR" sz="1400" b="1" dirty="0">
                <a:latin typeface="ubuntu"/>
                <a:cs typeface="Arial" panose="020B0604020202020204" pitchFamily="34" charset="0"/>
              </a:rPr>
              <a:t>deux actions attendues</a:t>
            </a:r>
          </a:p>
          <a:p>
            <a:pPr algn="just"/>
            <a:endParaRPr lang="fr-FR" sz="1400" dirty="0">
              <a:latin typeface="ubuntu"/>
              <a:cs typeface="Arial" panose="020B0604020202020204" pitchFamily="34" charset="0"/>
            </a:endParaRPr>
          </a:p>
          <a:p>
            <a:pPr algn="just"/>
            <a:r>
              <a:rPr lang="fr-FR" sz="1400" dirty="0">
                <a:latin typeface="ubuntu"/>
                <a:cs typeface="Arial" panose="020B0604020202020204" pitchFamily="34" charset="0"/>
              </a:rPr>
              <a:t>Au clic sur la tuile, celles-ci apparaissent via deux boutons : </a:t>
            </a:r>
          </a:p>
          <a:p>
            <a:pPr algn="just"/>
            <a:r>
              <a:rPr lang="fr-FR" sz="1400" dirty="0">
                <a:solidFill>
                  <a:srgbClr val="FF0000"/>
                </a:solidFill>
                <a:latin typeface="ubuntu"/>
                <a:cs typeface="Arial" panose="020B0604020202020204" pitchFamily="34" charset="0"/>
              </a:rPr>
              <a:t>Signer </a:t>
            </a:r>
          </a:p>
          <a:p>
            <a:pPr algn="just"/>
            <a:r>
              <a:rPr lang="fr-FR" sz="1400" dirty="0">
                <a:solidFill>
                  <a:srgbClr val="FF0000"/>
                </a:solidFill>
                <a:latin typeface="ubuntu"/>
                <a:cs typeface="Arial" panose="020B0604020202020204" pitchFamily="34" charset="0"/>
              </a:rPr>
              <a:t>Transmettre mes justificatifs </a:t>
            </a:r>
          </a:p>
          <a:p>
            <a:pPr algn="just"/>
            <a:endParaRPr lang="fr-FR" sz="1400" dirty="0">
              <a:latin typeface="Ubuntu" panose="020B0504030602030204" pitchFamily="34" charset="0"/>
            </a:endParaRPr>
          </a:p>
          <a:p>
            <a:pPr algn="just"/>
            <a:r>
              <a:rPr lang="fr-FR" sz="1400" b="1" dirty="0">
                <a:latin typeface="ubuntu"/>
                <a:cs typeface="Arial" panose="020B0604020202020204" pitchFamily="34" charset="0"/>
              </a:rPr>
              <a:t>Première action : </a:t>
            </a:r>
            <a:r>
              <a:rPr lang="fr-FR" sz="1400" b="1" dirty="0">
                <a:solidFill>
                  <a:srgbClr val="FF0000"/>
                </a:solidFill>
                <a:latin typeface="ubuntu"/>
                <a:cs typeface="Arial" panose="020B0604020202020204" pitchFamily="34" charset="0"/>
              </a:rPr>
              <a:t>Signer </a:t>
            </a:r>
          </a:p>
          <a:p>
            <a:pPr algn="just"/>
            <a:r>
              <a:rPr lang="fr-FR" sz="1400" dirty="0">
                <a:latin typeface="Ubuntu" panose="020B0504030602030204" pitchFamily="34" charset="0"/>
              </a:rPr>
              <a:t>La signature électronique est introduite comme « simple et sécurisée » et le client clique sur </a:t>
            </a:r>
            <a:r>
              <a:rPr lang="fr-FR" sz="1400" dirty="0">
                <a:solidFill>
                  <a:srgbClr val="FF0000"/>
                </a:solidFill>
                <a:latin typeface="Ubuntu" panose="020B0504030602030204" pitchFamily="34" charset="0"/>
              </a:rPr>
              <a:t>« signer mes documents »</a:t>
            </a:r>
          </a:p>
          <a:p>
            <a:pPr algn="just"/>
            <a:endParaRPr lang="fr-FR" sz="1400" dirty="0">
              <a:latin typeface="Ubuntu" panose="020B0504030602030204" pitchFamily="34" charset="0"/>
            </a:endParaRPr>
          </a:p>
          <a:p>
            <a:pPr algn="just"/>
            <a:r>
              <a:rPr lang="fr-FR" sz="1400" dirty="0">
                <a:latin typeface="Ubuntu" panose="020B0504030602030204" pitchFamily="34" charset="0"/>
              </a:rPr>
              <a:t>Le widget de signature s’ouvre </a:t>
            </a:r>
          </a:p>
          <a:p>
            <a:pPr algn="just"/>
            <a:endParaRPr lang="fr-FR" sz="1400" dirty="0">
              <a:latin typeface="Ubuntu" panose="020B0504030602030204" pitchFamily="34" charset="0"/>
            </a:endParaRPr>
          </a:p>
          <a:p>
            <a:pPr algn="just"/>
            <a:r>
              <a:rPr lang="fr-FR" sz="1400" dirty="0">
                <a:latin typeface="Ubuntu" panose="020B0504030602030204" pitchFamily="34" charset="0"/>
              </a:rPr>
              <a:t>Il accède à la liasse précontractuelle, après avoir pris connaissance de l’ensemble des documents, il peut signer ou annuler</a:t>
            </a:r>
          </a:p>
          <a:p>
            <a:pPr algn="just"/>
            <a:endParaRPr lang="fr-FR" sz="1400" dirty="0">
              <a:latin typeface="Ubuntu" panose="020B0504030602030204" pitchFamily="34" charset="0"/>
            </a:endParaRPr>
          </a:p>
          <a:p>
            <a:pPr algn="just"/>
            <a:r>
              <a:rPr lang="fr-FR" sz="1400" dirty="0">
                <a:latin typeface="Ubuntu" panose="020B0504030602030204" pitchFamily="34" charset="0"/>
              </a:rPr>
              <a:t>Il </a:t>
            </a:r>
            <a:r>
              <a:rPr lang="fr-FR" sz="1400" dirty="0"/>
              <a:t>est ensuite invité à transmettre ses pièces justificatives via mes demandes </a:t>
            </a:r>
            <a:r>
              <a:rPr lang="fr-FR" sz="1400" b="1" dirty="0">
                <a:solidFill>
                  <a:schemeClr val="accent1"/>
                </a:solidFill>
              </a:rPr>
              <a:t>(seconde action non présentée dans le document)</a:t>
            </a:r>
            <a:endParaRPr lang="fr-FR" sz="1400" b="1" dirty="0">
              <a:solidFill>
                <a:schemeClr val="accent1"/>
              </a:solidFill>
              <a:latin typeface="Ubuntu" panose="020B0504030602030204" pitchFamily="34" charset="0"/>
            </a:endParaRP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Parcours reprise de signature pour une crédit conso en VEL / VAD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Crédit conso digitalisé SEM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73223ED4-95E7-4A2E-8981-8846FC07CB8C}"/>
              </a:ext>
            </a:extLst>
          </p:cNvPr>
          <p:cNvSpPr txBox="1">
            <a:spLocks/>
          </p:cNvSpPr>
          <p:nvPr/>
        </p:nvSpPr>
        <p:spPr>
          <a:xfrm>
            <a:off x="1200513" y="816001"/>
            <a:ext cx="10272131" cy="38404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45" name="Organigramme : Connecteur 44">
            <a:extLst>
              <a:ext uri="{FF2B5EF4-FFF2-40B4-BE49-F238E27FC236}">
                <a16:creationId xmlns:a16="http://schemas.microsoft.com/office/drawing/2014/main" id="{337E5744-CDE1-404B-8D58-F64776B360C8}"/>
              </a:ext>
            </a:extLst>
          </p:cNvPr>
          <p:cNvSpPr/>
          <p:nvPr/>
        </p:nvSpPr>
        <p:spPr>
          <a:xfrm>
            <a:off x="6947106" y="3201019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6" name="Organigramme : Connecteur 45">
            <a:extLst>
              <a:ext uri="{FF2B5EF4-FFF2-40B4-BE49-F238E27FC236}">
                <a16:creationId xmlns:a16="http://schemas.microsoft.com/office/drawing/2014/main" id="{5CC2B8B0-D02B-4B69-90E1-3353CEAA64B9}"/>
              </a:ext>
            </a:extLst>
          </p:cNvPr>
          <p:cNvSpPr/>
          <p:nvPr/>
        </p:nvSpPr>
        <p:spPr>
          <a:xfrm>
            <a:off x="6949532" y="2530783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1 </a:t>
            </a:r>
          </a:p>
        </p:txBody>
      </p:sp>
      <p:sp>
        <p:nvSpPr>
          <p:cNvPr id="47" name="Organigramme : Connecteur 46">
            <a:extLst>
              <a:ext uri="{FF2B5EF4-FFF2-40B4-BE49-F238E27FC236}">
                <a16:creationId xmlns:a16="http://schemas.microsoft.com/office/drawing/2014/main" id="{777B7A3D-BBA3-48C2-81BD-D47E75D15301}"/>
              </a:ext>
            </a:extLst>
          </p:cNvPr>
          <p:cNvSpPr/>
          <p:nvPr/>
        </p:nvSpPr>
        <p:spPr>
          <a:xfrm>
            <a:off x="6938399" y="4869620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4 </a:t>
            </a:r>
          </a:p>
        </p:txBody>
      </p:sp>
      <p:sp>
        <p:nvSpPr>
          <p:cNvPr id="48" name="Organigramme : Connecteur 47">
            <a:extLst>
              <a:ext uri="{FF2B5EF4-FFF2-40B4-BE49-F238E27FC236}">
                <a16:creationId xmlns:a16="http://schemas.microsoft.com/office/drawing/2014/main" id="{DBBF89FF-F8A8-4363-80C8-731817F74287}"/>
              </a:ext>
            </a:extLst>
          </p:cNvPr>
          <p:cNvSpPr/>
          <p:nvPr/>
        </p:nvSpPr>
        <p:spPr>
          <a:xfrm>
            <a:off x="6938399" y="4007315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0" name="Organigramme : Connecteur 49">
            <a:extLst>
              <a:ext uri="{FF2B5EF4-FFF2-40B4-BE49-F238E27FC236}">
                <a16:creationId xmlns:a16="http://schemas.microsoft.com/office/drawing/2014/main" id="{1492F279-D1C4-4DCB-BDBE-F99815BB25A6}"/>
              </a:ext>
            </a:extLst>
          </p:cNvPr>
          <p:cNvSpPr/>
          <p:nvPr/>
        </p:nvSpPr>
        <p:spPr>
          <a:xfrm>
            <a:off x="6944091" y="6156855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6 </a:t>
            </a:r>
          </a:p>
        </p:txBody>
      </p:sp>
      <p:sp>
        <p:nvSpPr>
          <p:cNvPr id="51" name="Organigramme : Connecteur 50">
            <a:extLst>
              <a:ext uri="{FF2B5EF4-FFF2-40B4-BE49-F238E27FC236}">
                <a16:creationId xmlns:a16="http://schemas.microsoft.com/office/drawing/2014/main" id="{C0DC5681-A8AC-43C7-891A-2404CD26AB34}"/>
              </a:ext>
            </a:extLst>
          </p:cNvPr>
          <p:cNvSpPr/>
          <p:nvPr/>
        </p:nvSpPr>
        <p:spPr>
          <a:xfrm>
            <a:off x="6938399" y="5292169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49" name="Heptagone 48">
            <a:extLst>
              <a:ext uri="{FF2B5EF4-FFF2-40B4-BE49-F238E27FC236}">
                <a16:creationId xmlns:a16="http://schemas.microsoft.com/office/drawing/2014/main" id="{84DA1F14-4F5C-46F4-A8D9-018FBCE6C9C8}"/>
              </a:ext>
            </a:extLst>
          </p:cNvPr>
          <p:cNvSpPr/>
          <p:nvPr/>
        </p:nvSpPr>
        <p:spPr>
          <a:xfrm>
            <a:off x="9290933" y="623991"/>
            <a:ext cx="449204" cy="429895"/>
          </a:xfrm>
          <a:prstGeom prst="heptagon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1</a:t>
            </a:r>
          </a:p>
        </p:txBody>
      </p:sp>
      <p:sp>
        <p:nvSpPr>
          <p:cNvPr id="52" name="Heptagone 51">
            <a:extLst>
              <a:ext uri="{FF2B5EF4-FFF2-40B4-BE49-F238E27FC236}">
                <a16:creationId xmlns:a16="http://schemas.microsoft.com/office/drawing/2014/main" id="{DEE71208-CFFB-4F3E-AEAA-44D5CDF33D06}"/>
              </a:ext>
            </a:extLst>
          </p:cNvPr>
          <p:cNvSpPr/>
          <p:nvPr/>
        </p:nvSpPr>
        <p:spPr>
          <a:xfrm>
            <a:off x="9772738" y="623990"/>
            <a:ext cx="449204" cy="429895"/>
          </a:xfrm>
          <a:prstGeom prst="heptagon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3</a:t>
            </a:r>
          </a:p>
        </p:txBody>
      </p:sp>
      <p:grpSp>
        <p:nvGrpSpPr>
          <p:cNvPr id="82" name="Groupe 81">
            <a:extLst>
              <a:ext uri="{FF2B5EF4-FFF2-40B4-BE49-F238E27FC236}">
                <a16:creationId xmlns:a16="http://schemas.microsoft.com/office/drawing/2014/main" id="{BB5D1126-9FDE-4015-AF48-DE74CE4D9B45}"/>
              </a:ext>
            </a:extLst>
          </p:cNvPr>
          <p:cNvGrpSpPr/>
          <p:nvPr/>
        </p:nvGrpSpPr>
        <p:grpSpPr>
          <a:xfrm>
            <a:off x="576983" y="1475793"/>
            <a:ext cx="5657087" cy="2576780"/>
            <a:chOff x="198058" y="2209669"/>
            <a:chExt cx="4829418" cy="3119601"/>
          </a:xfrm>
        </p:grpSpPr>
        <p:pic>
          <p:nvPicPr>
            <p:cNvPr id="83" name="Image 82">
              <a:extLst>
                <a:ext uri="{FF2B5EF4-FFF2-40B4-BE49-F238E27FC236}">
                  <a16:creationId xmlns:a16="http://schemas.microsoft.com/office/drawing/2014/main" id="{3B4A9BAD-3EEE-4106-9FAC-8C8A03215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8058" y="2222131"/>
              <a:ext cx="1359304" cy="3102688"/>
            </a:xfrm>
            <a:prstGeom prst="rect">
              <a:avLst/>
            </a:prstGeom>
          </p:spPr>
        </p:pic>
        <p:pic>
          <p:nvPicPr>
            <p:cNvPr id="84" name="Image 83">
              <a:extLst>
                <a:ext uri="{FF2B5EF4-FFF2-40B4-BE49-F238E27FC236}">
                  <a16:creationId xmlns:a16="http://schemas.microsoft.com/office/drawing/2014/main" id="{AAA73D1F-4CA2-4288-AEEC-6B557C94A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37278" y="2222289"/>
              <a:ext cx="1359304" cy="3106981"/>
            </a:xfrm>
            <a:prstGeom prst="rect">
              <a:avLst/>
            </a:prstGeom>
          </p:spPr>
        </p:pic>
        <p:pic>
          <p:nvPicPr>
            <p:cNvPr id="85" name="Graphique 84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FEB1FD83-6FDC-4CC2-9F8A-A20DCE553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1122315" y="3771328"/>
              <a:ext cx="348745" cy="348745"/>
            </a:xfrm>
            <a:prstGeom prst="rect">
              <a:avLst/>
            </a:prstGeom>
          </p:spPr>
        </p:pic>
        <p:pic>
          <p:nvPicPr>
            <p:cNvPr id="86" name="Graphique 85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9671F67A-F182-440A-97E1-7712D4654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2943830" y="3136584"/>
              <a:ext cx="348745" cy="348745"/>
            </a:xfrm>
            <a:prstGeom prst="rect">
              <a:avLst/>
            </a:prstGeom>
          </p:spPr>
        </p:pic>
        <p:pic>
          <p:nvPicPr>
            <p:cNvPr id="87" name="Image 86">
              <a:extLst>
                <a:ext uri="{FF2B5EF4-FFF2-40B4-BE49-F238E27FC236}">
                  <a16:creationId xmlns:a16="http://schemas.microsoft.com/office/drawing/2014/main" id="{1073DA82-0B42-4BAC-B43F-D6629DA9D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11180" y="2209669"/>
              <a:ext cx="1316296" cy="3100312"/>
            </a:xfrm>
            <a:prstGeom prst="rect">
              <a:avLst/>
            </a:prstGeom>
          </p:spPr>
        </p:pic>
        <p:pic>
          <p:nvPicPr>
            <p:cNvPr id="88" name="Graphique 87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D590F486-686D-4719-82F0-81EAC8AC5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4562118" y="4439512"/>
              <a:ext cx="348745" cy="348745"/>
            </a:xfrm>
            <a:prstGeom prst="rect">
              <a:avLst/>
            </a:prstGeom>
          </p:spPr>
        </p:pic>
      </p:grp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853116E2-0AF1-4445-9833-1BFC975067A4}"/>
              </a:ext>
            </a:extLst>
          </p:cNvPr>
          <p:cNvGrpSpPr/>
          <p:nvPr/>
        </p:nvGrpSpPr>
        <p:grpSpPr>
          <a:xfrm>
            <a:off x="658369" y="4126144"/>
            <a:ext cx="5657087" cy="2731856"/>
            <a:chOff x="662228" y="2209668"/>
            <a:chExt cx="4524825" cy="3127981"/>
          </a:xfrm>
        </p:grpSpPr>
        <p:pic>
          <p:nvPicPr>
            <p:cNvPr id="90" name="Image 89">
              <a:extLst>
                <a:ext uri="{FF2B5EF4-FFF2-40B4-BE49-F238E27FC236}">
                  <a16:creationId xmlns:a16="http://schemas.microsoft.com/office/drawing/2014/main" id="{33873F37-0351-48C7-BAA1-E2ADCBC7A2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2228" y="2237337"/>
              <a:ext cx="1295653" cy="3100312"/>
            </a:xfrm>
            <a:prstGeom prst="rect">
              <a:avLst/>
            </a:prstGeom>
          </p:spPr>
        </p:pic>
        <p:pic>
          <p:nvPicPr>
            <p:cNvPr id="91" name="Graphique 90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BC528C60-FFD8-4768-928C-44BAAC0FB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1375153" y="4732272"/>
              <a:ext cx="348745" cy="348745"/>
            </a:xfrm>
            <a:prstGeom prst="rect">
              <a:avLst/>
            </a:prstGeom>
          </p:spPr>
        </p:pic>
        <p:pic>
          <p:nvPicPr>
            <p:cNvPr id="92" name="Graphique 91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A18981F0-8A42-4E70-9198-A0B6B77DCA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4016180" y="4732272"/>
              <a:ext cx="332819" cy="332819"/>
            </a:xfrm>
            <a:prstGeom prst="rect">
              <a:avLst/>
            </a:prstGeom>
          </p:spPr>
        </p:pic>
        <p:pic>
          <p:nvPicPr>
            <p:cNvPr id="93" name="Image 92">
              <a:extLst>
                <a:ext uri="{FF2B5EF4-FFF2-40B4-BE49-F238E27FC236}">
                  <a16:creationId xmlns:a16="http://schemas.microsoft.com/office/drawing/2014/main" id="{3B81401D-5B41-4FD2-9C3C-97ACC81B0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13207" y="2209668"/>
              <a:ext cx="1308592" cy="3107069"/>
            </a:xfrm>
            <a:prstGeom prst="rect">
              <a:avLst/>
            </a:prstGeom>
          </p:spPr>
        </p:pic>
        <p:pic>
          <p:nvPicPr>
            <p:cNvPr id="94" name="Graphique 93" descr="Index pointant vers la droite vu du côté du dos de la main avec un remplissage uni">
              <a:extLst>
                <a:ext uri="{FF2B5EF4-FFF2-40B4-BE49-F238E27FC236}">
                  <a16:creationId xmlns:a16="http://schemas.microsoft.com/office/drawing/2014/main" id="{2BD77364-222A-40F5-B7DA-B3DECAB45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2386177" y="4234328"/>
              <a:ext cx="332819" cy="332819"/>
            </a:xfrm>
            <a:prstGeom prst="rect">
              <a:avLst/>
            </a:prstGeom>
          </p:spPr>
        </p:pic>
        <p:pic>
          <p:nvPicPr>
            <p:cNvPr id="95" name="Image 94">
              <a:extLst>
                <a:ext uri="{FF2B5EF4-FFF2-40B4-BE49-F238E27FC236}">
                  <a16:creationId xmlns:a16="http://schemas.microsoft.com/office/drawing/2014/main" id="{CB49F934-FFA4-40DC-B0E9-B837D5DA1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901394" y="2209668"/>
              <a:ext cx="1285659" cy="3100313"/>
            </a:xfrm>
            <a:prstGeom prst="rect">
              <a:avLst/>
            </a:prstGeom>
          </p:spPr>
        </p:pic>
      </p:grpSp>
      <p:sp>
        <p:nvSpPr>
          <p:cNvPr id="96" name="Organigramme : Connecteur 95">
            <a:extLst>
              <a:ext uri="{FF2B5EF4-FFF2-40B4-BE49-F238E27FC236}">
                <a16:creationId xmlns:a16="http://schemas.microsoft.com/office/drawing/2014/main" id="{CDA587A5-59B9-43FA-B3A6-2070AA1F0107}"/>
              </a:ext>
            </a:extLst>
          </p:cNvPr>
          <p:cNvSpPr/>
          <p:nvPr/>
        </p:nvSpPr>
        <p:spPr>
          <a:xfrm>
            <a:off x="605062" y="4068456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4 </a:t>
            </a:r>
          </a:p>
        </p:txBody>
      </p:sp>
      <p:sp>
        <p:nvSpPr>
          <p:cNvPr id="97" name="Organigramme : Connecteur 96">
            <a:extLst>
              <a:ext uri="{FF2B5EF4-FFF2-40B4-BE49-F238E27FC236}">
                <a16:creationId xmlns:a16="http://schemas.microsoft.com/office/drawing/2014/main" id="{10E039E2-4CEF-4082-8929-DE8D64098CBE}"/>
              </a:ext>
            </a:extLst>
          </p:cNvPr>
          <p:cNvSpPr/>
          <p:nvPr/>
        </p:nvSpPr>
        <p:spPr>
          <a:xfrm>
            <a:off x="4721979" y="4097486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6 </a:t>
            </a:r>
          </a:p>
        </p:txBody>
      </p:sp>
      <p:sp>
        <p:nvSpPr>
          <p:cNvPr id="98" name="Organigramme : Connecteur 97">
            <a:extLst>
              <a:ext uri="{FF2B5EF4-FFF2-40B4-BE49-F238E27FC236}">
                <a16:creationId xmlns:a16="http://schemas.microsoft.com/office/drawing/2014/main" id="{4DF1F874-458F-424E-B6A1-95EB5330CFC1}"/>
              </a:ext>
            </a:extLst>
          </p:cNvPr>
          <p:cNvSpPr/>
          <p:nvPr/>
        </p:nvSpPr>
        <p:spPr>
          <a:xfrm>
            <a:off x="2586516" y="4068456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5 </a:t>
            </a:r>
          </a:p>
        </p:txBody>
      </p:sp>
      <p:sp>
        <p:nvSpPr>
          <p:cNvPr id="99" name="Organigramme : Connecteur 98">
            <a:extLst>
              <a:ext uri="{FF2B5EF4-FFF2-40B4-BE49-F238E27FC236}">
                <a16:creationId xmlns:a16="http://schemas.microsoft.com/office/drawing/2014/main" id="{969856A1-9AC2-4437-81AE-E7BEA73332B1}"/>
              </a:ext>
            </a:extLst>
          </p:cNvPr>
          <p:cNvSpPr/>
          <p:nvPr/>
        </p:nvSpPr>
        <p:spPr>
          <a:xfrm>
            <a:off x="4694935" y="1314115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00" name="Organigramme : Connecteur 99">
            <a:extLst>
              <a:ext uri="{FF2B5EF4-FFF2-40B4-BE49-F238E27FC236}">
                <a16:creationId xmlns:a16="http://schemas.microsoft.com/office/drawing/2014/main" id="{E0F453B9-F053-4D68-B39D-C2D5EC5FEB6C}"/>
              </a:ext>
            </a:extLst>
          </p:cNvPr>
          <p:cNvSpPr/>
          <p:nvPr/>
        </p:nvSpPr>
        <p:spPr>
          <a:xfrm>
            <a:off x="2755054" y="1315240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01" name="Organigramme : Connecteur 100">
            <a:extLst>
              <a:ext uri="{FF2B5EF4-FFF2-40B4-BE49-F238E27FC236}">
                <a16:creationId xmlns:a16="http://schemas.microsoft.com/office/drawing/2014/main" id="{D2A6E93F-49C8-4C58-90DD-D92615CD91C5}"/>
              </a:ext>
            </a:extLst>
          </p:cNvPr>
          <p:cNvSpPr/>
          <p:nvPr/>
        </p:nvSpPr>
        <p:spPr>
          <a:xfrm>
            <a:off x="608194" y="1313730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48160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E59EF5D-B0FD-43CC-8616-FDDD369CE489}"/>
              </a:ext>
            </a:extLst>
          </p:cNvPr>
          <p:cNvSpPr/>
          <p:nvPr/>
        </p:nvSpPr>
        <p:spPr>
          <a:xfrm>
            <a:off x="6912768" y="1950220"/>
            <a:ext cx="5279232" cy="369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 cap="rnd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D6E68FB-A2AB-4861-8057-1E13BA7B8552}"/>
              </a:ext>
            </a:extLst>
          </p:cNvPr>
          <p:cNvSpPr/>
          <p:nvPr/>
        </p:nvSpPr>
        <p:spPr>
          <a:xfrm>
            <a:off x="6912768" y="1950219"/>
            <a:ext cx="5279232" cy="29265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 cap="rnd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177D3F0-F77E-4186-8DE6-29CEFF8026A7}"/>
              </a:ext>
            </a:extLst>
          </p:cNvPr>
          <p:cNvSpPr/>
          <p:nvPr/>
        </p:nvSpPr>
        <p:spPr>
          <a:xfrm>
            <a:off x="7173465" y="1974132"/>
            <a:ext cx="49771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b="1" dirty="0">
                <a:latin typeface="ubuntu"/>
                <a:cs typeface="Arial" panose="020B0604020202020204" pitchFamily="34" charset="0"/>
              </a:rPr>
              <a:t>Dans ce cadre, Le client est redirigé vers le tunnel Crédit Consommation à l’étape de signature </a:t>
            </a:r>
          </a:p>
          <a:p>
            <a:pPr algn="just"/>
            <a:endParaRPr lang="fr-FR" sz="1400" dirty="0">
              <a:latin typeface="Ubuntu" panose="020B0504030602030204" pitchFamily="34" charset="0"/>
            </a:endParaRPr>
          </a:p>
          <a:p>
            <a:pPr algn="just"/>
            <a:r>
              <a:rPr lang="fr-FR" sz="1400" dirty="0">
                <a:latin typeface="ubuntu"/>
                <a:cs typeface="Arial" panose="020B0604020202020204" pitchFamily="34" charset="0"/>
              </a:rPr>
              <a:t>Via la MSI, le client est invité à suivre un lien ou à se rendre dans l’espace Souscrire mes demandes en mode authentifié</a:t>
            </a:r>
          </a:p>
          <a:p>
            <a:pPr algn="just"/>
            <a:r>
              <a:rPr lang="fr-FR" sz="1400" dirty="0">
                <a:latin typeface="ubuntu"/>
                <a:cs typeface="Arial" panose="020B0604020202020204" pitchFamily="34" charset="0"/>
              </a:rPr>
              <a:t> </a:t>
            </a:r>
          </a:p>
          <a:p>
            <a:pPr algn="just"/>
            <a:endParaRPr lang="fr-FR" sz="1400" dirty="0">
              <a:latin typeface="Ubuntu" panose="020B0504030602030204" pitchFamily="34" charset="0"/>
            </a:endParaRPr>
          </a:p>
          <a:p>
            <a:pPr algn="just"/>
            <a:r>
              <a:rPr lang="fr-FR" sz="1400" dirty="0">
                <a:latin typeface="Ubuntu" panose="020B0504030602030204" pitchFamily="34" charset="0"/>
              </a:rPr>
              <a:t>Il peut ensuite signer électroniquement sur Mobile 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endParaRPr lang="fr-FR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Parcours signature éléctronique sur mobile à partir de la MSI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Crédit conso digitalisé SEM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5</a:t>
            </a:r>
          </a:p>
        </p:txBody>
      </p:sp>
      <p:sp>
        <p:nvSpPr>
          <p:cNvPr id="45" name="Organigramme : Connecteur 44">
            <a:extLst>
              <a:ext uri="{FF2B5EF4-FFF2-40B4-BE49-F238E27FC236}">
                <a16:creationId xmlns:a16="http://schemas.microsoft.com/office/drawing/2014/main" id="{337E5744-CDE1-404B-8D58-F64776B360C8}"/>
              </a:ext>
            </a:extLst>
          </p:cNvPr>
          <p:cNvSpPr/>
          <p:nvPr/>
        </p:nvSpPr>
        <p:spPr>
          <a:xfrm>
            <a:off x="6947106" y="3543919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6" name="Organigramme : Connecteur 45">
            <a:extLst>
              <a:ext uri="{FF2B5EF4-FFF2-40B4-BE49-F238E27FC236}">
                <a16:creationId xmlns:a16="http://schemas.microsoft.com/office/drawing/2014/main" id="{5CC2B8B0-D02B-4B69-90E1-3353CEAA64B9}"/>
              </a:ext>
            </a:extLst>
          </p:cNvPr>
          <p:cNvSpPr/>
          <p:nvPr/>
        </p:nvSpPr>
        <p:spPr>
          <a:xfrm>
            <a:off x="6949532" y="2683183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1 </a:t>
            </a:r>
          </a:p>
        </p:txBody>
      </p:sp>
      <p:sp>
        <p:nvSpPr>
          <p:cNvPr id="38" name="Heptagone 37">
            <a:extLst>
              <a:ext uri="{FF2B5EF4-FFF2-40B4-BE49-F238E27FC236}">
                <a16:creationId xmlns:a16="http://schemas.microsoft.com/office/drawing/2014/main" id="{ED71417E-0CA8-4720-B2EE-F5D091D953DB}"/>
              </a:ext>
            </a:extLst>
          </p:cNvPr>
          <p:cNvSpPr/>
          <p:nvPr/>
        </p:nvSpPr>
        <p:spPr>
          <a:xfrm>
            <a:off x="8889279" y="586131"/>
            <a:ext cx="449204" cy="429895"/>
          </a:xfrm>
          <a:prstGeom prst="heptagon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4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03A649B0-B9A6-4B92-9016-E0B758494C54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04065" y="2138407"/>
            <a:ext cx="1872000" cy="3696000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A43DDE5F-7E48-466E-B995-D7B9B39147A4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819255" y="2139119"/>
            <a:ext cx="1872000" cy="3696000"/>
          </a:xfrm>
          <a:prstGeom prst="rect">
            <a:avLst/>
          </a:prstGeom>
        </p:spPr>
      </p:pic>
      <p:pic>
        <p:nvPicPr>
          <p:cNvPr id="41" name="Graphique 40" descr="Index pointant vers la droite vu du côté du dos de la main avec un remplissage uni">
            <a:extLst>
              <a:ext uri="{FF2B5EF4-FFF2-40B4-BE49-F238E27FC236}">
                <a16:creationId xmlns:a16="http://schemas.microsoft.com/office/drawing/2014/main" id="{3122845B-6041-48E0-BE9F-96804F9004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4795071" y="4803424"/>
            <a:ext cx="288063" cy="408513"/>
          </a:xfrm>
          <a:prstGeom prst="rect">
            <a:avLst/>
          </a:prstGeom>
        </p:spPr>
      </p:pic>
      <p:sp>
        <p:nvSpPr>
          <p:cNvPr id="42" name="Organigramme : Connecteur 41">
            <a:extLst>
              <a:ext uri="{FF2B5EF4-FFF2-40B4-BE49-F238E27FC236}">
                <a16:creationId xmlns:a16="http://schemas.microsoft.com/office/drawing/2014/main" id="{5A0E0B5B-8151-4109-98CD-C101B3F12B6F}"/>
              </a:ext>
            </a:extLst>
          </p:cNvPr>
          <p:cNvSpPr/>
          <p:nvPr/>
        </p:nvSpPr>
        <p:spPr>
          <a:xfrm>
            <a:off x="3811819" y="2023387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4" name="Organigramme : Connecteur 43">
            <a:extLst>
              <a:ext uri="{FF2B5EF4-FFF2-40B4-BE49-F238E27FC236}">
                <a16:creationId xmlns:a16="http://schemas.microsoft.com/office/drawing/2014/main" id="{D9AABAB6-8F57-4D17-8ABC-30B4D29C4FD5}"/>
              </a:ext>
            </a:extLst>
          </p:cNvPr>
          <p:cNvSpPr/>
          <p:nvPr/>
        </p:nvSpPr>
        <p:spPr>
          <a:xfrm>
            <a:off x="904066" y="2015571"/>
            <a:ext cx="192021" cy="192021"/>
          </a:xfrm>
          <a:prstGeom prst="flowChartConnector">
            <a:avLst/>
          </a:prstGeom>
          <a:solidFill>
            <a:srgbClr val="C00000"/>
          </a:solidFill>
          <a:ln w="12700" cap="rnd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54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4AC04BC-B44F-4489-95C3-3F565ED01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077" y="2476744"/>
            <a:ext cx="1679180" cy="295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73341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36C52DCA-D138-48F1-BEC0-A9C77E9FC615}" vid="{DFED7096-1DC0-425B-A356-BFD06DFCFC55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4716</TotalTime>
  <Words>871</Words>
  <Application>Microsoft Office PowerPoint</Application>
  <PresentationFormat>Grand écran</PresentationFormat>
  <Paragraphs>191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25" baseType="lpstr">
      <vt:lpstr>Arial</vt:lpstr>
      <vt:lpstr>Arial Black</vt:lpstr>
      <vt:lpstr>Arial Narrow</vt:lpstr>
      <vt:lpstr>Cabin Condensed</vt:lpstr>
      <vt:lpstr>Calibri</vt:lpstr>
      <vt:lpstr>Cambria Math</vt:lpstr>
      <vt:lpstr>Courier New</vt:lpstr>
      <vt:lpstr>Montserrat</vt:lpstr>
      <vt:lpstr>Montserrat Black</vt:lpstr>
      <vt:lpstr>Montserrat ExtraBold</vt:lpstr>
      <vt:lpstr>Montserrat SemiBold</vt:lpstr>
      <vt:lpstr>Symbol</vt:lpstr>
      <vt:lpstr>Ubuntu</vt:lpstr>
      <vt:lpstr>Ubuntu</vt:lpstr>
      <vt:lpstr>Wingdings</vt:lpstr>
      <vt:lpstr>Thème Office</vt:lpstr>
      <vt:lpstr>3_Groupe BPCE</vt:lpstr>
      <vt:lpstr>Crédit Conso Digitalisé Signature Electronique sur Mobile (SEM)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carine.bulet@cegee.caisse-epargne.fr</dc:creator>
  <cp:lastModifiedBy>BULET Carine [CEGEE]</cp:lastModifiedBy>
  <cp:revision>300</cp:revision>
  <dcterms:created xsi:type="dcterms:W3CDTF">2020-06-24T09:20:11Z</dcterms:created>
  <dcterms:modified xsi:type="dcterms:W3CDTF">2023-02-15T07:10:52Z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