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5" r:id="rId5"/>
  </p:sldMasterIdLst>
  <p:notesMasterIdLst>
    <p:notesMasterId r:id="rId28"/>
  </p:notesMasterIdLst>
  <p:sldIdLst>
    <p:sldId id="259" r:id="rId6"/>
    <p:sldId id="372" r:id="rId7"/>
    <p:sldId id="374" r:id="rId8"/>
    <p:sldId id="403" r:id="rId9"/>
    <p:sldId id="373" r:id="rId10"/>
    <p:sldId id="378" r:id="rId11"/>
    <p:sldId id="375" r:id="rId12"/>
    <p:sldId id="379" r:id="rId13"/>
    <p:sldId id="376" r:id="rId14"/>
    <p:sldId id="381" r:id="rId15"/>
    <p:sldId id="382" r:id="rId16"/>
    <p:sldId id="405" r:id="rId17"/>
    <p:sldId id="386" r:id="rId18"/>
    <p:sldId id="387" r:id="rId19"/>
    <p:sldId id="388" r:id="rId20"/>
    <p:sldId id="389" r:id="rId21"/>
    <p:sldId id="393" r:id="rId22"/>
    <p:sldId id="395" r:id="rId23"/>
    <p:sldId id="408" r:id="rId24"/>
    <p:sldId id="409" r:id="rId25"/>
    <p:sldId id="397" r:id="rId26"/>
    <p:sldId id="410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SILITATION PREVOYANCE" id="{2F01A0B2-22CA-4D24-8508-A36A36957CC6}">
          <p14:sldIdLst>
            <p14:sldId id="259"/>
            <p14:sldId id="372"/>
          </p14:sldIdLst>
        </p14:section>
        <p14:section name="Les produits concernés" id="{787DD1E5-1D7A-4C45-97C7-E397A6A9549F}">
          <p14:sldIdLst>
            <p14:sldId id="374"/>
            <p14:sldId id="403"/>
          </p14:sldIdLst>
        </p14:section>
        <p14:section name="Le processus de vente à distance" id="{D44DD309-3BB9-40B5-9E5D-5F8D7F4C7651}">
          <p14:sldIdLst>
            <p14:sldId id="373"/>
            <p14:sldId id="378"/>
          </p14:sldIdLst>
        </p14:section>
        <p14:section name="Les prérequis" id="{6C22DE70-8265-41A6-B9D4-2D14CE86F826}">
          <p14:sldIdLst>
            <p14:sldId id="375"/>
            <p14:sldId id="379"/>
          </p14:sldIdLst>
        </p14:section>
        <p14:section name="Le mode opératoire détaillé" id="{C737F124-D51F-47C8-89BC-D4D144F14B06}">
          <p14:sldIdLst>
            <p14:sldId id="376"/>
            <p14:sldId id="381"/>
            <p14:sldId id="382"/>
            <p14:sldId id="405"/>
            <p14:sldId id="386"/>
            <p14:sldId id="387"/>
            <p14:sldId id="388"/>
            <p14:sldId id="389"/>
          </p14:sldIdLst>
        </p14:section>
        <p14:section name="Accompagner mon client en SED" id="{8BBCB7F5-A631-41B8-BDA8-0BD227CCF2B6}">
          <p14:sldIdLst>
            <p14:sldId id="393"/>
            <p14:sldId id="395"/>
            <p14:sldId id="408"/>
            <p14:sldId id="409"/>
            <p14:sldId id="397"/>
            <p14:sldId id="410"/>
          </p14:sldIdLst>
        </p14:section>
      </p14:sectionLst>
    </p:ext>
    <p:ext uri="{EFAFB233-063F-42B5-8137-9DF3F51BA10A}">
      <p15:sldGuideLst xmlns:p15="http://schemas.microsoft.com/office/powerpoint/2012/main">
        <p15:guide id="2" pos="778" userDrawn="1">
          <p15:clr>
            <a:srgbClr val="A4A3A4"/>
          </p15:clr>
        </p15:guide>
        <p15:guide id="3" pos="4112" userDrawn="1">
          <p15:clr>
            <a:srgbClr val="A4A3A4"/>
          </p15:clr>
        </p15:guide>
        <p15:guide id="4" orient="horz" pos="4201" userDrawn="1">
          <p15:clr>
            <a:srgbClr val="A4A3A4"/>
          </p15:clr>
        </p15:guide>
        <p15:guide id="5" orient="horz" pos="73" userDrawn="1">
          <p15:clr>
            <a:srgbClr val="A4A3A4"/>
          </p15:clr>
        </p15:guide>
        <p15:guide id="7" pos="5087" userDrawn="1">
          <p15:clr>
            <a:srgbClr val="A4A3A4"/>
          </p15:clr>
        </p15:guide>
        <p15:guide id="9" pos="1118" userDrawn="1">
          <p15:clr>
            <a:srgbClr val="A4A3A4"/>
          </p15:clr>
        </p15:guide>
        <p15:guide id="10" pos="6516" userDrawn="1">
          <p15:clr>
            <a:srgbClr val="A4A3A4"/>
          </p15:clr>
        </p15:guide>
        <p15:guide id="1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4336"/>
    <a:srgbClr val="FFFFFF"/>
    <a:srgbClr val="111111"/>
    <a:srgbClr val="EDEDED"/>
    <a:srgbClr val="F8F8F8"/>
    <a:srgbClr val="12002A"/>
    <a:srgbClr val="1D0022"/>
    <a:srgbClr val="000E2A"/>
    <a:srgbClr val="001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94" autoAdjust="0"/>
    <p:restoredTop sz="94343" autoAdjust="0"/>
  </p:normalViewPr>
  <p:slideViewPr>
    <p:cSldViewPr snapToGrid="0">
      <p:cViewPr>
        <p:scale>
          <a:sx n="75" d="100"/>
          <a:sy n="75" d="100"/>
        </p:scale>
        <p:origin x="2274" y="624"/>
      </p:cViewPr>
      <p:guideLst>
        <p:guide pos="778"/>
        <p:guide pos="4112"/>
        <p:guide orient="horz" pos="4201"/>
        <p:guide orient="horz" pos="73"/>
        <p:guide pos="5087"/>
        <p:guide pos="1118"/>
        <p:guide pos="6516"/>
        <p:guide pos="384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 varScale="1">
      <p:scale>
        <a:sx n="1" d="1"/>
        <a:sy n="1" d="1"/>
      </p:scale>
      <p:origin x="0" y="-12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5D971959-953B-463E-BAAE-BE8CB048C413}" type="datetimeFigureOut">
              <a:rPr lang="fr-FR" smtClean="0"/>
              <a:pPr/>
              <a:t>03/08/2023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01BB0138-77EE-466A-BAEB-47D907700EE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5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9071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0679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9911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8724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1022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0793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0313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6449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1729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47595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59263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69243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58831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49868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75490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BB0138-77EE-466A-BAEB-47D907700EE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174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slidor.fr/" TargetMode="Externa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7991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14" name="Espace réservé du contenu 12">
            <a:extLst>
              <a:ext uri="{FF2B5EF4-FFF2-40B4-BE49-F238E27FC236}">
                <a16:creationId xmlns:a16="http://schemas.microsoft.com/office/drawing/2014/main" id="{24B192B9-1979-47FD-B40B-D105E04FD49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7732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7" name="Espace réservé du contenu 12">
            <a:extLst>
              <a:ext uri="{FF2B5EF4-FFF2-40B4-BE49-F238E27FC236}">
                <a16:creationId xmlns:a16="http://schemas.microsoft.com/office/drawing/2014/main" id="{201296E0-114D-4FAE-9474-548B5DC841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7474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8" name="Espace réservé du contenu 12">
            <a:extLst>
              <a:ext uri="{FF2B5EF4-FFF2-40B4-BE49-F238E27FC236}">
                <a16:creationId xmlns:a16="http://schemas.microsoft.com/office/drawing/2014/main" id="{154D76DD-DF79-45CC-89FC-1544939578E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57215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1" name="Espace réservé du contenu 12">
            <a:extLst>
              <a:ext uri="{FF2B5EF4-FFF2-40B4-BE49-F238E27FC236}">
                <a16:creationId xmlns:a16="http://schemas.microsoft.com/office/drawing/2014/main" id="{E3E44833-1827-41DC-AEC3-0C01F1BAD4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6957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2" name="Espace réservé du contenu 12">
            <a:extLst>
              <a:ext uri="{FF2B5EF4-FFF2-40B4-BE49-F238E27FC236}">
                <a16:creationId xmlns:a16="http://schemas.microsoft.com/office/drawing/2014/main" id="{36394FDD-DDC6-46CD-87AF-F343169F6B6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57991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3" name="Espace réservé du contenu 12">
            <a:extLst>
              <a:ext uri="{FF2B5EF4-FFF2-40B4-BE49-F238E27FC236}">
                <a16:creationId xmlns:a16="http://schemas.microsoft.com/office/drawing/2014/main" id="{F4892D69-01ED-4ACE-9A93-97CAA2FCC8E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57732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4" name="Espace réservé du contenu 12">
            <a:extLst>
              <a:ext uri="{FF2B5EF4-FFF2-40B4-BE49-F238E27FC236}">
                <a16:creationId xmlns:a16="http://schemas.microsoft.com/office/drawing/2014/main" id="{B911AC6F-ED1A-472B-82C9-F9B03EBADF4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57474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5" name="Espace réservé du contenu 12">
            <a:extLst>
              <a:ext uri="{FF2B5EF4-FFF2-40B4-BE49-F238E27FC236}">
                <a16:creationId xmlns:a16="http://schemas.microsoft.com/office/drawing/2014/main" id="{2A92BF88-4F19-41E1-9684-DFAC0736638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57215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6" name="Espace réservé du contenu 12">
            <a:extLst>
              <a:ext uri="{FF2B5EF4-FFF2-40B4-BE49-F238E27FC236}">
                <a16:creationId xmlns:a16="http://schemas.microsoft.com/office/drawing/2014/main" id="{6C4A12E5-2DFE-40D7-BD07-4F8CB3981E7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56957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</p:spTree>
    <p:extLst>
      <p:ext uri="{BB962C8B-B14F-4D97-AF65-F5344CB8AC3E}">
        <p14:creationId xmlns:p14="http://schemas.microsoft.com/office/powerpoint/2010/main" val="150340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92839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0" name="Espace réservé du contenu 12">
            <a:extLst>
              <a:ext uri="{FF2B5EF4-FFF2-40B4-BE49-F238E27FC236}">
                <a16:creationId xmlns:a16="http://schemas.microsoft.com/office/drawing/2014/main" id="{B070F49F-DF60-4723-A91C-5C1E12D5861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178922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1" name="Espace réservé du contenu 12">
            <a:extLst>
              <a:ext uri="{FF2B5EF4-FFF2-40B4-BE49-F238E27FC236}">
                <a16:creationId xmlns:a16="http://schemas.microsoft.com/office/drawing/2014/main" id="{1A46C95E-26CD-45AD-BB72-B430933BAC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865005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2" name="Espace réservé du contenu 12">
            <a:extLst>
              <a:ext uri="{FF2B5EF4-FFF2-40B4-BE49-F238E27FC236}">
                <a16:creationId xmlns:a16="http://schemas.microsoft.com/office/drawing/2014/main" id="{7C59A534-42C3-4A87-94C8-B2FBBAFC4B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1088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3" name="Espace réservé du contenu 12">
            <a:extLst>
              <a:ext uri="{FF2B5EF4-FFF2-40B4-BE49-F238E27FC236}">
                <a16:creationId xmlns:a16="http://schemas.microsoft.com/office/drawing/2014/main" id="{4BB3DF69-45D4-47B3-BA99-BA35B5100C3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37171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4" name="Espace réservé du contenu 12">
            <a:extLst>
              <a:ext uri="{FF2B5EF4-FFF2-40B4-BE49-F238E27FC236}">
                <a16:creationId xmlns:a16="http://schemas.microsoft.com/office/drawing/2014/main" id="{F2BAFCF9-6ACE-4E11-8AC5-705BA7DCE73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23253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5" name="Espace réservé du contenu 12">
            <a:extLst>
              <a:ext uri="{FF2B5EF4-FFF2-40B4-BE49-F238E27FC236}">
                <a16:creationId xmlns:a16="http://schemas.microsoft.com/office/drawing/2014/main" id="{9F748970-5446-41ED-9626-54FA09FD9D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492839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6" name="Espace réservé du contenu 12">
            <a:extLst>
              <a:ext uri="{FF2B5EF4-FFF2-40B4-BE49-F238E27FC236}">
                <a16:creationId xmlns:a16="http://schemas.microsoft.com/office/drawing/2014/main" id="{658FDE67-743F-4741-AD12-5E89EB8B520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178922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7" name="Espace réservé du contenu 12">
            <a:extLst>
              <a:ext uri="{FF2B5EF4-FFF2-40B4-BE49-F238E27FC236}">
                <a16:creationId xmlns:a16="http://schemas.microsoft.com/office/drawing/2014/main" id="{3B72979C-C29D-4B32-BD44-7102EF391EC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65005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8" name="Espace réservé du contenu 12">
            <a:extLst>
              <a:ext uri="{FF2B5EF4-FFF2-40B4-BE49-F238E27FC236}">
                <a16:creationId xmlns:a16="http://schemas.microsoft.com/office/drawing/2014/main" id="{E26C070C-BBAD-4319-94CD-E920FBB48BB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51088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9" name="Espace réservé du contenu 12">
            <a:extLst>
              <a:ext uri="{FF2B5EF4-FFF2-40B4-BE49-F238E27FC236}">
                <a16:creationId xmlns:a16="http://schemas.microsoft.com/office/drawing/2014/main" id="{72D6E8D4-073F-4B82-807C-3DDAA7A1891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237171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0" name="Espace réservé du contenu 12">
            <a:extLst>
              <a:ext uri="{FF2B5EF4-FFF2-40B4-BE49-F238E27FC236}">
                <a16:creationId xmlns:a16="http://schemas.microsoft.com/office/drawing/2014/main" id="{D7188408-3746-4E2D-AC24-5C968B45D95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923253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1" name="Espace réservé du contenu 12">
            <a:extLst>
              <a:ext uri="{FF2B5EF4-FFF2-40B4-BE49-F238E27FC236}">
                <a16:creationId xmlns:a16="http://schemas.microsoft.com/office/drawing/2014/main" id="{5B127143-F73B-447F-8E18-A821163DB15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492839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2" name="Espace réservé du contenu 12">
            <a:extLst>
              <a:ext uri="{FF2B5EF4-FFF2-40B4-BE49-F238E27FC236}">
                <a16:creationId xmlns:a16="http://schemas.microsoft.com/office/drawing/2014/main" id="{48201BCB-09BC-40A6-88E5-745ABA04D146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78922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3" name="Espace réservé du contenu 12">
            <a:extLst>
              <a:ext uri="{FF2B5EF4-FFF2-40B4-BE49-F238E27FC236}">
                <a16:creationId xmlns:a16="http://schemas.microsoft.com/office/drawing/2014/main" id="{6CDF4116-C12D-409A-BD45-FCE9C3710FED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865005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4" name="Espace réservé du contenu 12">
            <a:extLst>
              <a:ext uri="{FF2B5EF4-FFF2-40B4-BE49-F238E27FC236}">
                <a16:creationId xmlns:a16="http://schemas.microsoft.com/office/drawing/2014/main" id="{877E41ED-FA1D-4BD6-804A-2AE2A0E3221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551088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5" name="Espace réservé du contenu 12">
            <a:extLst>
              <a:ext uri="{FF2B5EF4-FFF2-40B4-BE49-F238E27FC236}">
                <a16:creationId xmlns:a16="http://schemas.microsoft.com/office/drawing/2014/main" id="{A9609212-EAF9-4B4F-A5BF-6F7698F7459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237171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6" name="Espace réservé du contenu 12">
            <a:extLst>
              <a:ext uri="{FF2B5EF4-FFF2-40B4-BE49-F238E27FC236}">
                <a16:creationId xmlns:a16="http://schemas.microsoft.com/office/drawing/2014/main" id="{3AC5948D-29D8-4F6E-B17F-0441995C2C3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923253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9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BA04EA87-5121-4DFC-BCCF-E229FBB461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35119" y="1105236"/>
            <a:ext cx="3903672" cy="464753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857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167E6FD1-1BAF-4D06-862F-B9B72EC0F7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72263" y="800099"/>
            <a:ext cx="4752975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2691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16538" y="805814"/>
            <a:ext cx="6875462" cy="524637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61834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48000" y="3428999"/>
            <a:ext cx="9144000" cy="342899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25259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83310" y="2034858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1DE33140-D326-4494-8DB4-ACF90E3C86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63180" y="2034858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72C13F67-F61E-47C3-A6D3-99FD3E040E6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3180" y="4462667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EF5DE429-D884-40C9-B0F5-6FA660027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3310" y="4462667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53E28430-BF0E-4EB2-8CF6-514BFB60BE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8331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4CC977C2-23FC-446F-AF25-B21729685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8331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763291BD-1B23-4F4E-A28B-D5B20078DD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6318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32E3775C-73B3-46F8-8D0B-C26A2FB24C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318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130B80C7-1AF7-412E-AEEA-2B26FC4163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8331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45A66AAF-512E-407E-AE51-F6DF878A34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8331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B1AB9A89-FC73-4026-9488-2029870505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6318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7ACB13C-2706-413C-927A-1CB63BB1550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318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7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512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ADDFEC20-88DE-440E-8C22-D2A2B23793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68224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3FA24DDE-A296-4264-94A3-D62AF5BDC0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3936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944FD892-B40E-4C8A-BEFD-A9870E1F95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648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AFF585DB-A83A-4238-915C-7030522C21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75360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B800CBA0-2590-40E4-B56A-5697FBD2E0C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512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137815DD-834A-450B-81D9-F1D90A0CAED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8224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1D58274C-6E9E-4343-91B3-DACB9E20B2F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3936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7ADC8F93-D983-4E6E-8384-5D7D814EEF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9648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8B4B45E4-553B-409A-9111-A940DD06D2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75360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6C72E8-81C8-4FB4-85BA-C194C185D5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11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1D08509A-CA5E-4810-BB02-ED01A7E3ED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512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8071FC-D284-419F-9B56-2BB8AC98B40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82238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A7FB7B32-A6F1-441F-ABF7-ED5E7620E9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82239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BB5C338-6573-4AD1-B7C1-7F31BC5582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39355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E62FFDFA-4672-49E8-BA29-A820D4E34A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39356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11689A5-79C4-4A87-B01A-4B9F8A428E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9646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84713B9-EF45-452D-AB5C-E790803F48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9647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70B08813-7DA6-42D4-9260-A3656B183C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3586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C11A3551-612E-49A8-9DFD-0DB2C3B6CF2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3587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15D23A70-0BB2-4635-BFD7-77425C4431C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11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8DE0069-A8B7-4E2A-A88D-ED057F4A156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512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DED62EA6-CA25-42AF-932E-E226621A7D9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682238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69C73F44-1303-4699-9741-5071A868318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682239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FAB9CE8-C8F6-4097-9876-3D5BB131A6E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39355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E7EAC6-53B9-40F7-BAC8-FFAFE182DB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39356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4AA8E213-976B-4F42-BF73-C960C4D9F6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9646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2B1B6386-3DB5-4B9B-9D72-E30B0FE4104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9647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E3598400-E700-44A3-8903-DB65AFF124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53586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64D6E52E-F777-4A62-937F-D377DFED58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53587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0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BF478B0-BD0C-4753-83DD-0647CA2A70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0399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4E75A3EB-2585-4E8B-966D-EE16E52809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43986" y="2621323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2B3B241-D439-47C0-9E90-9F4C8234BE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983978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33B4748-1D15-492B-BFA6-8B1A7240F8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400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5937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8A52817-9434-4248-A9F0-5409D58D80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7754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8CC145B-9158-4C89-BDE8-D80C6BEAD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76437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18240BEE-6B48-4E46-8571-243D0874F8A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90198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891A3D34-F938-43C2-B3E0-F6637FB470E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7754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8AA6258D-C0D6-4D37-B7E6-AF882A75F99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76437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C05DB888-4CC2-422E-A90D-0F5961F524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90198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91B0F4F4-8EDC-454F-99C3-EFA4EFF066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67754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5F25E1E5-622D-44E9-9FD1-48BBA5FC389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76437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FF0CB30F-6742-4E8E-9918-FF5A545074A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90198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310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22EE241B-2BBC-4744-835C-8F40458A12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505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6CAB5CF8-20D7-4B90-95C9-20E098992A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3307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62CEBB88-3D8A-4909-B93A-1F994D6624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3109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1EEB6057-CF61-47A1-8D3B-A9763726F61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662910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03BD2BA6-012F-4C7B-9935-0A0FF955DB3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43505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8212F895-139A-4202-8B95-2C7A110D676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783307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49B61935-611C-4306-A86C-ADAC9B00FAE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23109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CEBAAD78-3A0A-4669-9779-D4D727D7F89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662910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97EC4FAC-6170-4C75-A3FD-3A5D85AA365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343505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ACB2DC4-26F7-4BC8-88B7-0788963213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783307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5C281E6C-DED0-4B17-941E-21056153933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23109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8A43420A-D73B-4EB8-8CF4-AD69734CBCA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662910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36394BF-0BE0-4580-9A4B-6C3F669CE74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343505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6E2E6841-CA27-4420-B76E-77748104AF8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783307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B27D8595-9D80-4B4E-ABD1-DC192925DAC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223109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008D5C9F-A7BE-434D-8A2D-382361D5610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662910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352F1818-2397-4AFC-B47F-7932B5FE27D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343505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B32CAC22-C1FC-4489-8212-D7CB7E687C3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783307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B56CC017-012F-4974-9E86-201FB003BE6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223109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9C7581D8-3435-4480-BB56-69621A99B889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662910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3557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7B4F1CB-95E7-41BB-84CD-811F727BAF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2A54250B-4272-4700-9E95-FBE4CD9377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7255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3F891ED-CFDF-48EE-BC3D-74230214B07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29860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427D460-C8D5-4849-98E7-5367CC0527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10626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2352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D0AF8791-9D94-4BF7-908B-96C3B4C2929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800100"/>
            <a:ext cx="3839072" cy="52578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183352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AC4AD57-0BE9-49C6-825B-E9FA1F1C63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3" y="2333624"/>
            <a:ext cx="9491659" cy="3724276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20598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6262" y="0"/>
            <a:ext cx="447573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564343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918958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68531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7128" y="552450"/>
            <a:ext cx="8680183" cy="57531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943839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od mo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5329238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9672726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2987055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72855E4E-0C63-46F6-AF74-7985B3D228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68184" y="800098"/>
            <a:ext cx="298705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555A4FC-4CCB-4761-BA47-6EF0217746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793346" y="800098"/>
            <a:ext cx="305562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322241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1160463"/>
            <a:ext cx="4752975" cy="464502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38677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9668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320853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9629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3C87B226-FB09-4A65-8099-8300B588C9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98028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2DB8703F-F124-4DFE-A671-6E977F38432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06426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2671105-6192-46DB-B120-D59094B55A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14824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004362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624046" y="0"/>
            <a:ext cx="3567954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021516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899455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4517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B1F59BBA-0F82-46E4-88A7-8B4BF1FC9D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65413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1D484B8B-E091-4030-BC2B-6BA4849566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86310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491174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35796EA6-35FB-4A7E-809F-A9815E5FEF4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5998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61390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2001" cy="6857999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4479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A62A3B4-90FB-4299-99EA-8A0033116D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9418" y="2781300"/>
            <a:ext cx="2073164" cy="12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09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47147" y="896184"/>
            <a:ext cx="2366010" cy="513885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6311">
                <a:moveTo>
                  <a:pt x="0" y="256648"/>
                </a:moveTo>
                <a:cubicBezTo>
                  <a:pt x="0" y="121456"/>
                  <a:pt x="101975" y="14401"/>
                  <a:pt x="237167" y="9321"/>
                </a:cubicBezTo>
                <a:cubicBezTo>
                  <a:pt x="333052" y="-1632"/>
                  <a:pt x="444023" y="-4013"/>
                  <a:pt x="520700" y="8052"/>
                </a:cubicBezTo>
                <a:cubicBezTo>
                  <a:pt x="570707" y="42977"/>
                  <a:pt x="486568" y="204269"/>
                  <a:pt x="732790" y="189664"/>
                </a:cubicBezTo>
                <a:cubicBezTo>
                  <a:pt x="889925" y="194321"/>
                  <a:pt x="1103918" y="196755"/>
                  <a:pt x="1274918" y="194110"/>
                </a:cubicBezTo>
                <a:cubicBezTo>
                  <a:pt x="1445918" y="191466"/>
                  <a:pt x="1661739" y="204383"/>
                  <a:pt x="1758788" y="173797"/>
                </a:cubicBezTo>
                <a:cubicBezTo>
                  <a:pt x="1855837" y="143211"/>
                  <a:pt x="1797125" y="37475"/>
                  <a:pt x="1857213" y="10594"/>
                </a:cubicBezTo>
                <a:cubicBezTo>
                  <a:pt x="1896981" y="-1049"/>
                  <a:pt x="2008907" y="688"/>
                  <a:pt x="2133923" y="4245"/>
                </a:cubicBezTo>
                <a:cubicBezTo>
                  <a:pt x="2258939" y="7802"/>
                  <a:pt x="2366010" y="121456"/>
                  <a:pt x="2366010" y="256648"/>
                </a:cubicBezTo>
                <a:lnTo>
                  <a:pt x="2366010" y="4891524"/>
                </a:lnTo>
                <a:cubicBezTo>
                  <a:pt x="2366010" y="5026716"/>
                  <a:pt x="2256415" y="5136311"/>
                  <a:pt x="2121223" y="5136311"/>
                </a:cubicBezTo>
                <a:lnTo>
                  <a:pt x="244787" y="5136311"/>
                </a:lnTo>
                <a:cubicBezTo>
                  <a:pt x="109595" y="5136311"/>
                  <a:pt x="0" y="5026716"/>
                  <a:pt x="0" y="4891524"/>
                </a:cubicBezTo>
                <a:lnTo>
                  <a:pt x="0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5399270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3086" y="1534810"/>
            <a:ext cx="3795555" cy="5334729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84244 w 2384244"/>
              <a:gd name="connsiteY9" fmla="*/ 4891524 h 5136311"/>
              <a:gd name="connsiteX10" fmla="*/ 2139457 w 2384244"/>
              <a:gd name="connsiteY10" fmla="*/ 5136311 h 5136311"/>
              <a:gd name="connsiteX11" fmla="*/ 263021 w 2384244"/>
              <a:gd name="connsiteY11" fmla="*/ 5136311 h 5136311"/>
              <a:gd name="connsiteX12" fmla="*/ 18234 w 2384244"/>
              <a:gd name="connsiteY12" fmla="*/ 4891524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334285 h 5213948"/>
              <a:gd name="connsiteX1" fmla="*/ 255401 w 2384244"/>
              <a:gd name="connsiteY1" fmla="*/ 86958 h 5213948"/>
              <a:gd name="connsiteX2" fmla="*/ 538934 w 2384244"/>
              <a:gd name="connsiteY2" fmla="*/ 85689 h 5213948"/>
              <a:gd name="connsiteX3" fmla="*/ 751024 w 2384244"/>
              <a:gd name="connsiteY3" fmla="*/ 267301 h 5213948"/>
              <a:gd name="connsiteX4" fmla="*/ 1293152 w 2384244"/>
              <a:gd name="connsiteY4" fmla="*/ 271747 h 5213948"/>
              <a:gd name="connsiteX5" fmla="*/ 1777022 w 2384244"/>
              <a:gd name="connsiteY5" fmla="*/ 251434 h 5213948"/>
              <a:gd name="connsiteX6" fmla="*/ 1875447 w 2384244"/>
              <a:gd name="connsiteY6" fmla="*/ 88231 h 5213948"/>
              <a:gd name="connsiteX7" fmla="*/ 2152157 w 2384244"/>
              <a:gd name="connsiteY7" fmla="*/ 81882 h 5213948"/>
              <a:gd name="connsiteX8" fmla="*/ 2384244 w 2384244"/>
              <a:gd name="connsiteY8" fmla="*/ 334285 h 5213948"/>
              <a:gd name="connsiteX9" fmla="*/ 2379641 w 2384244"/>
              <a:gd name="connsiteY9" fmla="*/ 3424391 h 5213948"/>
              <a:gd name="connsiteX10" fmla="*/ 2384244 w 2384244"/>
              <a:gd name="connsiteY10" fmla="*/ 4969161 h 5213948"/>
              <a:gd name="connsiteX11" fmla="*/ 2139457 w 2384244"/>
              <a:gd name="connsiteY11" fmla="*/ 5213948 h 5213948"/>
              <a:gd name="connsiteX12" fmla="*/ 263021 w 2384244"/>
              <a:gd name="connsiteY12" fmla="*/ 5213948 h 5213948"/>
              <a:gd name="connsiteX13" fmla="*/ 18234 w 2384244"/>
              <a:gd name="connsiteY13" fmla="*/ 4969161 h 5213948"/>
              <a:gd name="connsiteX14" fmla="*/ 0 w 2384244"/>
              <a:gd name="connsiteY14" fmla="*/ 3424391 h 5213948"/>
              <a:gd name="connsiteX15" fmla="*/ 18234 w 2384244"/>
              <a:gd name="connsiteY15" fmla="*/ 334285 h 5213948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0 w 2384244"/>
              <a:gd name="connsiteY12" fmla="*/ 3346754 h 5136311"/>
              <a:gd name="connsiteX13" fmla="*/ 18234 w 2384244"/>
              <a:gd name="connsiteY13" fmla="*/ 256648 h 5136311"/>
              <a:gd name="connsiteX0" fmla="*/ 18234 w 2384244"/>
              <a:gd name="connsiteY0" fmla="*/ 256648 h 4891524"/>
              <a:gd name="connsiteX1" fmla="*/ 255401 w 2384244"/>
              <a:gd name="connsiteY1" fmla="*/ 9321 h 4891524"/>
              <a:gd name="connsiteX2" fmla="*/ 538934 w 2384244"/>
              <a:gd name="connsiteY2" fmla="*/ 8052 h 4891524"/>
              <a:gd name="connsiteX3" fmla="*/ 751024 w 2384244"/>
              <a:gd name="connsiteY3" fmla="*/ 189664 h 4891524"/>
              <a:gd name="connsiteX4" fmla="*/ 1293152 w 2384244"/>
              <a:gd name="connsiteY4" fmla="*/ 194110 h 4891524"/>
              <a:gd name="connsiteX5" fmla="*/ 1777022 w 2384244"/>
              <a:gd name="connsiteY5" fmla="*/ 173797 h 4891524"/>
              <a:gd name="connsiteX6" fmla="*/ 1875447 w 2384244"/>
              <a:gd name="connsiteY6" fmla="*/ 10594 h 4891524"/>
              <a:gd name="connsiteX7" fmla="*/ 2152157 w 2384244"/>
              <a:gd name="connsiteY7" fmla="*/ 4245 h 4891524"/>
              <a:gd name="connsiteX8" fmla="*/ 2384244 w 2384244"/>
              <a:gd name="connsiteY8" fmla="*/ 256648 h 4891524"/>
              <a:gd name="connsiteX9" fmla="*/ 2379641 w 2384244"/>
              <a:gd name="connsiteY9" fmla="*/ 3346754 h 4891524"/>
              <a:gd name="connsiteX10" fmla="*/ 2384244 w 2384244"/>
              <a:gd name="connsiteY10" fmla="*/ 4891524 h 4891524"/>
              <a:gd name="connsiteX11" fmla="*/ 0 w 2384244"/>
              <a:gd name="connsiteY11" fmla="*/ 3346754 h 4891524"/>
              <a:gd name="connsiteX12" fmla="*/ 18234 w 2384244"/>
              <a:gd name="connsiteY12" fmla="*/ 256648 h 4891524"/>
              <a:gd name="connsiteX0" fmla="*/ 18234 w 2384244"/>
              <a:gd name="connsiteY0" fmla="*/ 256648 h 3733017"/>
              <a:gd name="connsiteX1" fmla="*/ 255401 w 2384244"/>
              <a:gd name="connsiteY1" fmla="*/ 9321 h 3733017"/>
              <a:gd name="connsiteX2" fmla="*/ 538934 w 2384244"/>
              <a:gd name="connsiteY2" fmla="*/ 8052 h 3733017"/>
              <a:gd name="connsiteX3" fmla="*/ 751024 w 2384244"/>
              <a:gd name="connsiteY3" fmla="*/ 189664 h 3733017"/>
              <a:gd name="connsiteX4" fmla="*/ 1293152 w 2384244"/>
              <a:gd name="connsiteY4" fmla="*/ 194110 h 3733017"/>
              <a:gd name="connsiteX5" fmla="*/ 1777022 w 2384244"/>
              <a:gd name="connsiteY5" fmla="*/ 173797 h 3733017"/>
              <a:gd name="connsiteX6" fmla="*/ 1875447 w 2384244"/>
              <a:gd name="connsiteY6" fmla="*/ 10594 h 3733017"/>
              <a:gd name="connsiteX7" fmla="*/ 2152157 w 2384244"/>
              <a:gd name="connsiteY7" fmla="*/ 4245 h 3733017"/>
              <a:gd name="connsiteX8" fmla="*/ 2384244 w 2384244"/>
              <a:gd name="connsiteY8" fmla="*/ 256648 h 3733017"/>
              <a:gd name="connsiteX9" fmla="*/ 2379641 w 2384244"/>
              <a:gd name="connsiteY9" fmla="*/ 3346754 h 3733017"/>
              <a:gd name="connsiteX10" fmla="*/ 0 w 2384244"/>
              <a:gd name="connsiteY10" fmla="*/ 3346754 h 3733017"/>
              <a:gd name="connsiteX11" fmla="*/ 18234 w 2384244"/>
              <a:gd name="connsiteY11" fmla="*/ 256648 h 3733017"/>
              <a:gd name="connsiteX0" fmla="*/ 18234 w 2384244"/>
              <a:gd name="connsiteY0" fmla="*/ 256648 h 3576698"/>
              <a:gd name="connsiteX1" fmla="*/ 255401 w 2384244"/>
              <a:gd name="connsiteY1" fmla="*/ 9321 h 3576698"/>
              <a:gd name="connsiteX2" fmla="*/ 538934 w 2384244"/>
              <a:gd name="connsiteY2" fmla="*/ 8052 h 3576698"/>
              <a:gd name="connsiteX3" fmla="*/ 751024 w 2384244"/>
              <a:gd name="connsiteY3" fmla="*/ 189664 h 3576698"/>
              <a:gd name="connsiteX4" fmla="*/ 1293152 w 2384244"/>
              <a:gd name="connsiteY4" fmla="*/ 194110 h 3576698"/>
              <a:gd name="connsiteX5" fmla="*/ 1777022 w 2384244"/>
              <a:gd name="connsiteY5" fmla="*/ 173797 h 3576698"/>
              <a:gd name="connsiteX6" fmla="*/ 1875447 w 2384244"/>
              <a:gd name="connsiteY6" fmla="*/ 10594 h 3576698"/>
              <a:gd name="connsiteX7" fmla="*/ 2152157 w 2384244"/>
              <a:gd name="connsiteY7" fmla="*/ 4245 h 3576698"/>
              <a:gd name="connsiteX8" fmla="*/ 2384244 w 2384244"/>
              <a:gd name="connsiteY8" fmla="*/ 256648 h 3576698"/>
              <a:gd name="connsiteX9" fmla="*/ 2379641 w 2384244"/>
              <a:gd name="connsiteY9" fmla="*/ 3346754 h 3576698"/>
              <a:gd name="connsiteX10" fmla="*/ 0 w 2384244"/>
              <a:gd name="connsiteY10" fmla="*/ 3346754 h 3576698"/>
              <a:gd name="connsiteX11" fmla="*/ 18234 w 2384244"/>
              <a:gd name="connsiteY11" fmla="*/ 256648 h 3576698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49443"/>
              <a:gd name="connsiteX1" fmla="*/ 255401 w 2384244"/>
              <a:gd name="connsiteY1" fmla="*/ 9321 h 3349443"/>
              <a:gd name="connsiteX2" fmla="*/ 538934 w 2384244"/>
              <a:gd name="connsiteY2" fmla="*/ 8052 h 3349443"/>
              <a:gd name="connsiteX3" fmla="*/ 751024 w 2384244"/>
              <a:gd name="connsiteY3" fmla="*/ 189664 h 3349443"/>
              <a:gd name="connsiteX4" fmla="*/ 1293152 w 2384244"/>
              <a:gd name="connsiteY4" fmla="*/ 194110 h 3349443"/>
              <a:gd name="connsiteX5" fmla="*/ 1777022 w 2384244"/>
              <a:gd name="connsiteY5" fmla="*/ 173797 h 3349443"/>
              <a:gd name="connsiteX6" fmla="*/ 1875447 w 2384244"/>
              <a:gd name="connsiteY6" fmla="*/ 10594 h 3349443"/>
              <a:gd name="connsiteX7" fmla="*/ 2152157 w 2384244"/>
              <a:gd name="connsiteY7" fmla="*/ 4245 h 3349443"/>
              <a:gd name="connsiteX8" fmla="*/ 2384244 w 2384244"/>
              <a:gd name="connsiteY8" fmla="*/ 256648 h 3349443"/>
              <a:gd name="connsiteX9" fmla="*/ 2379641 w 2384244"/>
              <a:gd name="connsiteY9" fmla="*/ 3346754 h 3349443"/>
              <a:gd name="connsiteX10" fmla="*/ 0 w 2384244"/>
              <a:gd name="connsiteY10" fmla="*/ 3346754 h 3349443"/>
              <a:gd name="connsiteX11" fmla="*/ 18234 w 2384244"/>
              <a:gd name="connsiteY11" fmla="*/ 256648 h 334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84244" h="3349443">
                <a:moveTo>
                  <a:pt x="18234" y="256648"/>
                </a:moveTo>
                <a:cubicBezTo>
                  <a:pt x="18234" y="121456"/>
                  <a:pt x="120209" y="14401"/>
                  <a:pt x="255401" y="9321"/>
                </a:cubicBezTo>
                <a:cubicBezTo>
                  <a:pt x="351286" y="-1632"/>
                  <a:pt x="462257" y="-4013"/>
                  <a:pt x="538934" y="8052"/>
                </a:cubicBezTo>
                <a:cubicBezTo>
                  <a:pt x="588941" y="42977"/>
                  <a:pt x="504802" y="204269"/>
                  <a:pt x="751024" y="189664"/>
                </a:cubicBezTo>
                <a:cubicBezTo>
                  <a:pt x="908159" y="194321"/>
                  <a:pt x="1122152" y="196755"/>
                  <a:pt x="1293152" y="194110"/>
                </a:cubicBezTo>
                <a:cubicBezTo>
                  <a:pt x="1464152" y="191466"/>
                  <a:pt x="1679973" y="204383"/>
                  <a:pt x="1777022" y="173797"/>
                </a:cubicBezTo>
                <a:cubicBezTo>
                  <a:pt x="1874071" y="143211"/>
                  <a:pt x="1815359" y="37475"/>
                  <a:pt x="1875447" y="10594"/>
                </a:cubicBezTo>
                <a:cubicBezTo>
                  <a:pt x="1915215" y="-1049"/>
                  <a:pt x="2027141" y="688"/>
                  <a:pt x="2152157" y="4245"/>
                </a:cubicBezTo>
                <a:cubicBezTo>
                  <a:pt x="2277173" y="7802"/>
                  <a:pt x="2373683" y="57529"/>
                  <a:pt x="2384244" y="256648"/>
                </a:cubicBezTo>
                <a:cubicBezTo>
                  <a:pt x="2382710" y="1286683"/>
                  <a:pt x="2381175" y="2316719"/>
                  <a:pt x="2379641" y="3346754"/>
                </a:cubicBezTo>
                <a:cubicBezTo>
                  <a:pt x="2383433" y="3351451"/>
                  <a:pt x="1520" y="3349029"/>
                  <a:pt x="0" y="3346754"/>
                </a:cubicBezTo>
                <a:lnTo>
                  <a:pt x="18234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354605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DEBE99-BA7C-4A77-B9B3-C3E2B94B23B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20962" y="1463041"/>
            <a:ext cx="2220277" cy="3930014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9824183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8183" y="2235200"/>
            <a:ext cx="5503817" cy="4622800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500042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43040" y="1745672"/>
            <a:ext cx="5661660" cy="3567545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1070322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l XPS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501" y="1380445"/>
            <a:ext cx="6540499" cy="3681412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454112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6F9079A-40FC-45CA-B075-1C157417CD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57987" y="2600960"/>
            <a:ext cx="1327149" cy="1651804"/>
          </a:xfrm>
          <a:prstGeom prst="rect">
            <a:avLst/>
          </a:prstGeom>
          <a:solidFill>
            <a:schemeClr val="tx1"/>
          </a:solidFill>
        </p:spPr>
        <p:txBody>
          <a:bodyPr lIns="108000" tIns="108000" rIns="108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2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62297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A3C18045-4E97-4F51-A09F-D85E0CDDEC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06874" y="2217581"/>
            <a:ext cx="1938270" cy="2422838"/>
          </a:xfrm>
          <a:prstGeom prst="rect">
            <a:avLst/>
          </a:prstGeom>
          <a:solidFill>
            <a:schemeClr val="tx1"/>
          </a:solidFill>
        </p:spPr>
        <p:txBody>
          <a:bodyPr lIns="180000" tIns="104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6868338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orola Moto 3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60C29C-669A-4435-98F7-08E7CA3CB2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97712" y="2143919"/>
            <a:ext cx="2568575" cy="2568575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lang="fr-FR" sz="2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312166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60320" y="1024891"/>
            <a:ext cx="2335530" cy="4802886"/>
          </a:xfrm>
          <a:prstGeom prst="roundRect">
            <a:avLst>
              <a:gd name="adj" fmla="val 9054"/>
            </a:avLst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017644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8400" y="1558290"/>
            <a:ext cx="3867150" cy="5325110"/>
          </a:xfrm>
          <a:custGeom>
            <a:avLst/>
            <a:gdLst>
              <a:gd name="connsiteX0" fmla="*/ 0 w 3854450"/>
              <a:gd name="connsiteY0" fmla="*/ 348982 h 7926459"/>
              <a:gd name="connsiteX1" fmla="*/ 348982 w 3854450"/>
              <a:gd name="connsiteY1" fmla="*/ 0 h 7926459"/>
              <a:gd name="connsiteX2" fmla="*/ 3505468 w 3854450"/>
              <a:gd name="connsiteY2" fmla="*/ 0 h 7926459"/>
              <a:gd name="connsiteX3" fmla="*/ 3854450 w 3854450"/>
              <a:gd name="connsiteY3" fmla="*/ 348982 h 7926459"/>
              <a:gd name="connsiteX4" fmla="*/ 3854450 w 3854450"/>
              <a:gd name="connsiteY4" fmla="*/ 7577477 h 7926459"/>
              <a:gd name="connsiteX5" fmla="*/ 3505468 w 3854450"/>
              <a:gd name="connsiteY5" fmla="*/ 7926459 h 7926459"/>
              <a:gd name="connsiteX6" fmla="*/ 348982 w 3854450"/>
              <a:gd name="connsiteY6" fmla="*/ 7926459 h 7926459"/>
              <a:gd name="connsiteX7" fmla="*/ 0 w 3854450"/>
              <a:gd name="connsiteY7" fmla="*/ 7577477 h 7926459"/>
              <a:gd name="connsiteX8" fmla="*/ 0 w 3854450"/>
              <a:gd name="connsiteY8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7150 w 3867150"/>
              <a:gd name="connsiteY4" fmla="*/ 7577477 h 7926459"/>
              <a:gd name="connsiteX5" fmla="*/ 3518168 w 3867150"/>
              <a:gd name="connsiteY5" fmla="*/ 7926459 h 7926459"/>
              <a:gd name="connsiteX6" fmla="*/ 361682 w 3867150"/>
              <a:gd name="connsiteY6" fmla="*/ 7926459 h 7926459"/>
              <a:gd name="connsiteX7" fmla="*/ 12700 w 3867150"/>
              <a:gd name="connsiteY7" fmla="*/ 7577477 h 7926459"/>
              <a:gd name="connsiteX8" fmla="*/ 0 w 3867150"/>
              <a:gd name="connsiteY8" fmla="*/ 5299710 h 7926459"/>
              <a:gd name="connsiteX9" fmla="*/ 12700 w 3867150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867150 w 3867150"/>
              <a:gd name="connsiteY5" fmla="*/ 7577477 h 7926459"/>
              <a:gd name="connsiteX6" fmla="*/ 3518168 w 3867150"/>
              <a:gd name="connsiteY6" fmla="*/ 7926459 h 7926459"/>
              <a:gd name="connsiteX7" fmla="*/ 361682 w 3867150"/>
              <a:gd name="connsiteY7" fmla="*/ 7926459 h 7926459"/>
              <a:gd name="connsiteX8" fmla="*/ 12700 w 3867150"/>
              <a:gd name="connsiteY8" fmla="*/ 7577477 h 7926459"/>
              <a:gd name="connsiteX9" fmla="*/ 0 w 3867150"/>
              <a:gd name="connsiteY9" fmla="*/ 5299710 h 7926459"/>
              <a:gd name="connsiteX10" fmla="*/ 12700 w 3867150"/>
              <a:gd name="connsiteY10" fmla="*/ 348982 h 7926459"/>
              <a:gd name="connsiteX0" fmla="*/ 12700 w 3886723"/>
              <a:gd name="connsiteY0" fmla="*/ 348982 h 7926459"/>
              <a:gd name="connsiteX1" fmla="*/ 361682 w 3886723"/>
              <a:gd name="connsiteY1" fmla="*/ 0 h 7926459"/>
              <a:gd name="connsiteX2" fmla="*/ 3518168 w 3886723"/>
              <a:gd name="connsiteY2" fmla="*/ 0 h 7926459"/>
              <a:gd name="connsiteX3" fmla="*/ 3867150 w 3886723"/>
              <a:gd name="connsiteY3" fmla="*/ 348982 h 7926459"/>
              <a:gd name="connsiteX4" fmla="*/ 3860800 w 3886723"/>
              <a:gd name="connsiteY4" fmla="*/ 5325110 h 7926459"/>
              <a:gd name="connsiteX5" fmla="*/ 3518168 w 3886723"/>
              <a:gd name="connsiteY5" fmla="*/ 7926459 h 7926459"/>
              <a:gd name="connsiteX6" fmla="*/ 361682 w 3886723"/>
              <a:gd name="connsiteY6" fmla="*/ 7926459 h 7926459"/>
              <a:gd name="connsiteX7" fmla="*/ 12700 w 3886723"/>
              <a:gd name="connsiteY7" fmla="*/ 7577477 h 7926459"/>
              <a:gd name="connsiteX8" fmla="*/ 0 w 3886723"/>
              <a:gd name="connsiteY8" fmla="*/ 5299710 h 7926459"/>
              <a:gd name="connsiteX9" fmla="*/ 12700 w 3886723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61682 w 3867150"/>
              <a:gd name="connsiteY5" fmla="*/ 7926459 h 7926459"/>
              <a:gd name="connsiteX6" fmla="*/ 12700 w 3867150"/>
              <a:gd name="connsiteY6" fmla="*/ 7577477 h 7926459"/>
              <a:gd name="connsiteX7" fmla="*/ 0 w 3867150"/>
              <a:gd name="connsiteY7" fmla="*/ 5299710 h 7926459"/>
              <a:gd name="connsiteX8" fmla="*/ 12700 w 3867150"/>
              <a:gd name="connsiteY8" fmla="*/ 348982 h 7926459"/>
              <a:gd name="connsiteX0" fmla="*/ 12700 w 3867150"/>
              <a:gd name="connsiteY0" fmla="*/ 348982 h 7577489"/>
              <a:gd name="connsiteX1" fmla="*/ 361682 w 3867150"/>
              <a:gd name="connsiteY1" fmla="*/ 0 h 7577489"/>
              <a:gd name="connsiteX2" fmla="*/ 3518168 w 3867150"/>
              <a:gd name="connsiteY2" fmla="*/ 0 h 7577489"/>
              <a:gd name="connsiteX3" fmla="*/ 3867150 w 3867150"/>
              <a:gd name="connsiteY3" fmla="*/ 348982 h 7577489"/>
              <a:gd name="connsiteX4" fmla="*/ 3860800 w 3867150"/>
              <a:gd name="connsiteY4" fmla="*/ 5325110 h 7577489"/>
              <a:gd name="connsiteX5" fmla="*/ 12700 w 3867150"/>
              <a:gd name="connsiteY5" fmla="*/ 7577477 h 7577489"/>
              <a:gd name="connsiteX6" fmla="*/ 0 w 3867150"/>
              <a:gd name="connsiteY6" fmla="*/ 5299710 h 7577489"/>
              <a:gd name="connsiteX7" fmla="*/ 12700 w 3867150"/>
              <a:gd name="connsiteY7" fmla="*/ 348982 h 7577489"/>
              <a:gd name="connsiteX0" fmla="*/ 12700 w 3867150"/>
              <a:gd name="connsiteY0" fmla="*/ 348982 h 5932961"/>
              <a:gd name="connsiteX1" fmla="*/ 361682 w 3867150"/>
              <a:gd name="connsiteY1" fmla="*/ 0 h 5932961"/>
              <a:gd name="connsiteX2" fmla="*/ 3518168 w 3867150"/>
              <a:gd name="connsiteY2" fmla="*/ 0 h 5932961"/>
              <a:gd name="connsiteX3" fmla="*/ 3867150 w 3867150"/>
              <a:gd name="connsiteY3" fmla="*/ 348982 h 5932961"/>
              <a:gd name="connsiteX4" fmla="*/ 3860800 w 3867150"/>
              <a:gd name="connsiteY4" fmla="*/ 5325110 h 5932961"/>
              <a:gd name="connsiteX5" fmla="*/ 0 w 3867150"/>
              <a:gd name="connsiteY5" fmla="*/ 5299710 h 5932961"/>
              <a:gd name="connsiteX6" fmla="*/ 12700 w 3867150"/>
              <a:gd name="connsiteY6" fmla="*/ 348982 h 5932961"/>
              <a:gd name="connsiteX0" fmla="*/ 12700 w 3867150"/>
              <a:gd name="connsiteY0" fmla="*/ 348982 h 5697434"/>
              <a:gd name="connsiteX1" fmla="*/ 361682 w 3867150"/>
              <a:gd name="connsiteY1" fmla="*/ 0 h 5697434"/>
              <a:gd name="connsiteX2" fmla="*/ 3518168 w 3867150"/>
              <a:gd name="connsiteY2" fmla="*/ 0 h 5697434"/>
              <a:gd name="connsiteX3" fmla="*/ 3867150 w 3867150"/>
              <a:gd name="connsiteY3" fmla="*/ 348982 h 5697434"/>
              <a:gd name="connsiteX4" fmla="*/ 3860800 w 3867150"/>
              <a:gd name="connsiteY4" fmla="*/ 5325110 h 5697434"/>
              <a:gd name="connsiteX5" fmla="*/ 0 w 3867150"/>
              <a:gd name="connsiteY5" fmla="*/ 5299710 h 5697434"/>
              <a:gd name="connsiteX6" fmla="*/ 12700 w 3867150"/>
              <a:gd name="connsiteY6" fmla="*/ 348982 h 5697434"/>
              <a:gd name="connsiteX0" fmla="*/ 12700 w 3867150"/>
              <a:gd name="connsiteY0" fmla="*/ 348982 h 5348214"/>
              <a:gd name="connsiteX1" fmla="*/ 361682 w 3867150"/>
              <a:gd name="connsiteY1" fmla="*/ 0 h 5348214"/>
              <a:gd name="connsiteX2" fmla="*/ 3518168 w 3867150"/>
              <a:gd name="connsiteY2" fmla="*/ 0 h 5348214"/>
              <a:gd name="connsiteX3" fmla="*/ 3867150 w 3867150"/>
              <a:gd name="connsiteY3" fmla="*/ 348982 h 5348214"/>
              <a:gd name="connsiteX4" fmla="*/ 3860800 w 3867150"/>
              <a:gd name="connsiteY4" fmla="*/ 5325110 h 5348214"/>
              <a:gd name="connsiteX5" fmla="*/ 0 w 3867150"/>
              <a:gd name="connsiteY5" fmla="*/ 5299710 h 5348214"/>
              <a:gd name="connsiteX6" fmla="*/ 12700 w 3867150"/>
              <a:gd name="connsiteY6" fmla="*/ 348982 h 5348214"/>
              <a:gd name="connsiteX0" fmla="*/ 12700 w 3867150"/>
              <a:gd name="connsiteY0" fmla="*/ 348982 h 5353474"/>
              <a:gd name="connsiteX1" fmla="*/ 361682 w 3867150"/>
              <a:gd name="connsiteY1" fmla="*/ 0 h 5353474"/>
              <a:gd name="connsiteX2" fmla="*/ 3518168 w 3867150"/>
              <a:gd name="connsiteY2" fmla="*/ 0 h 5353474"/>
              <a:gd name="connsiteX3" fmla="*/ 3867150 w 3867150"/>
              <a:gd name="connsiteY3" fmla="*/ 348982 h 5353474"/>
              <a:gd name="connsiteX4" fmla="*/ 3860800 w 3867150"/>
              <a:gd name="connsiteY4" fmla="*/ 5325110 h 5353474"/>
              <a:gd name="connsiteX5" fmla="*/ 0 w 3867150"/>
              <a:gd name="connsiteY5" fmla="*/ 5312410 h 5353474"/>
              <a:gd name="connsiteX6" fmla="*/ 12700 w 3867150"/>
              <a:gd name="connsiteY6" fmla="*/ 348982 h 5353474"/>
              <a:gd name="connsiteX0" fmla="*/ 12700 w 3867150"/>
              <a:gd name="connsiteY0" fmla="*/ 348982 h 5340388"/>
              <a:gd name="connsiteX1" fmla="*/ 361682 w 3867150"/>
              <a:gd name="connsiteY1" fmla="*/ 0 h 5340388"/>
              <a:gd name="connsiteX2" fmla="*/ 3518168 w 3867150"/>
              <a:gd name="connsiteY2" fmla="*/ 0 h 5340388"/>
              <a:gd name="connsiteX3" fmla="*/ 3867150 w 3867150"/>
              <a:gd name="connsiteY3" fmla="*/ 348982 h 5340388"/>
              <a:gd name="connsiteX4" fmla="*/ 3860800 w 3867150"/>
              <a:gd name="connsiteY4" fmla="*/ 5325110 h 5340388"/>
              <a:gd name="connsiteX5" fmla="*/ 0 w 3867150"/>
              <a:gd name="connsiteY5" fmla="*/ 5312410 h 5340388"/>
              <a:gd name="connsiteX6" fmla="*/ 12700 w 3867150"/>
              <a:gd name="connsiteY6" fmla="*/ 348982 h 5340388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12410 h 5325110"/>
              <a:gd name="connsiteX6" fmla="*/ 12700 w 3867150"/>
              <a:gd name="connsiteY6" fmla="*/ 348982 h 5325110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25110 h 5325110"/>
              <a:gd name="connsiteX6" fmla="*/ 12700 w 3867150"/>
              <a:gd name="connsiteY6" fmla="*/ 348982 h 532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7150" h="5325110">
                <a:moveTo>
                  <a:pt x="12700" y="348982"/>
                </a:moveTo>
                <a:cubicBezTo>
                  <a:pt x="12700" y="156245"/>
                  <a:pt x="168945" y="0"/>
                  <a:pt x="361682" y="0"/>
                </a:cubicBezTo>
                <a:lnTo>
                  <a:pt x="3518168" y="0"/>
                </a:lnTo>
                <a:cubicBezTo>
                  <a:pt x="3710905" y="0"/>
                  <a:pt x="3867150" y="156245"/>
                  <a:pt x="3867150" y="348982"/>
                </a:cubicBezTo>
                <a:cubicBezTo>
                  <a:pt x="3865033" y="2007691"/>
                  <a:pt x="3862917" y="3666401"/>
                  <a:pt x="3860800" y="5325110"/>
                </a:cubicBezTo>
                <a:cubicBezTo>
                  <a:pt x="3851275" y="5324731"/>
                  <a:pt x="6350" y="5303565"/>
                  <a:pt x="0" y="5325110"/>
                </a:cubicBezTo>
                <a:cubicBezTo>
                  <a:pt x="4233" y="3674867"/>
                  <a:pt x="8467" y="1999225"/>
                  <a:pt x="12700" y="348982"/>
                </a:cubicBezTo>
                <a:close/>
              </a:path>
            </a:pathLst>
          </a:cu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65900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A23F7C5-F348-47D4-9C59-49AD0BB718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90681" y="1257485"/>
            <a:ext cx="3270364" cy="4346840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2536831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5230" y="1558545"/>
            <a:ext cx="4685030" cy="2633471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2891403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 S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2425" y="1114424"/>
            <a:ext cx="7591425" cy="4279107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5040002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osition Mocku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77071DD5-C8B5-4225-B8DE-07EA5BA539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27570" y="1966364"/>
            <a:ext cx="5148656" cy="3851506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FFAE08D-92CA-4E3A-9155-D1B40C69A8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21155" y="4225803"/>
            <a:ext cx="853013" cy="1058154"/>
          </a:xfrm>
          <a:prstGeom prst="rect">
            <a:avLst/>
          </a:prstGeom>
          <a:solidFill>
            <a:schemeClr val="tx1"/>
          </a:solidFill>
        </p:spPr>
        <p:txBody>
          <a:bodyPr lIns="72000" tIns="32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50A7111-6589-40CE-A556-684125F672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18269" y="2254257"/>
            <a:ext cx="1683544" cy="365847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251 h 5137914"/>
              <a:gd name="connsiteX1" fmla="*/ 237167 w 2366010"/>
              <a:gd name="connsiteY1" fmla="*/ 10924 h 5137914"/>
              <a:gd name="connsiteX2" fmla="*/ 518022 w 2366010"/>
              <a:gd name="connsiteY2" fmla="*/ 6979 h 5137914"/>
              <a:gd name="connsiteX3" fmla="*/ 727710 w 2366010"/>
              <a:gd name="connsiteY3" fmla="*/ 196344 h 5137914"/>
              <a:gd name="connsiteX4" fmla="*/ 1274918 w 2366010"/>
              <a:gd name="connsiteY4" fmla="*/ 195713 h 5137914"/>
              <a:gd name="connsiteX5" fmla="*/ 1753708 w 2366010"/>
              <a:gd name="connsiteY5" fmla="*/ 180477 h 5137914"/>
              <a:gd name="connsiteX6" fmla="*/ 1857213 w 2366010"/>
              <a:gd name="connsiteY6" fmla="*/ 12197 h 5137914"/>
              <a:gd name="connsiteX7" fmla="*/ 2133923 w 2366010"/>
              <a:gd name="connsiteY7" fmla="*/ 5848 h 5137914"/>
              <a:gd name="connsiteX8" fmla="*/ 2366010 w 2366010"/>
              <a:gd name="connsiteY8" fmla="*/ 258251 h 5137914"/>
              <a:gd name="connsiteX9" fmla="*/ 2366010 w 2366010"/>
              <a:gd name="connsiteY9" fmla="*/ 4893127 h 5137914"/>
              <a:gd name="connsiteX10" fmla="*/ 2121223 w 2366010"/>
              <a:gd name="connsiteY10" fmla="*/ 5137914 h 5137914"/>
              <a:gd name="connsiteX11" fmla="*/ 244787 w 2366010"/>
              <a:gd name="connsiteY11" fmla="*/ 5137914 h 5137914"/>
              <a:gd name="connsiteX12" fmla="*/ 0 w 2366010"/>
              <a:gd name="connsiteY12" fmla="*/ 4893127 h 5137914"/>
              <a:gd name="connsiteX13" fmla="*/ 0 w 2366010"/>
              <a:gd name="connsiteY13" fmla="*/ 258251 h 5137914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8986">
                <a:moveTo>
                  <a:pt x="0" y="259323"/>
                </a:moveTo>
                <a:cubicBezTo>
                  <a:pt x="0" y="124131"/>
                  <a:pt x="99298" y="14400"/>
                  <a:pt x="234490" y="9320"/>
                </a:cubicBezTo>
                <a:cubicBezTo>
                  <a:pt x="330375" y="-1633"/>
                  <a:pt x="441345" y="-4014"/>
                  <a:pt x="518022" y="8051"/>
                </a:cubicBezTo>
                <a:cubicBezTo>
                  <a:pt x="568029" y="42976"/>
                  <a:pt x="608553" y="191263"/>
                  <a:pt x="727710" y="197416"/>
                </a:cubicBezTo>
                <a:cubicBezTo>
                  <a:pt x="883276" y="205449"/>
                  <a:pt x="1056621" y="196753"/>
                  <a:pt x="1274918" y="196785"/>
                </a:cubicBezTo>
                <a:cubicBezTo>
                  <a:pt x="1493215" y="196817"/>
                  <a:pt x="1691464" y="206784"/>
                  <a:pt x="1748353" y="181549"/>
                </a:cubicBezTo>
                <a:cubicBezTo>
                  <a:pt x="1805242" y="156314"/>
                  <a:pt x="1797125" y="40150"/>
                  <a:pt x="1857213" y="13269"/>
                </a:cubicBezTo>
                <a:cubicBezTo>
                  <a:pt x="1896981" y="1626"/>
                  <a:pt x="2008907" y="3363"/>
                  <a:pt x="2133923" y="6920"/>
                </a:cubicBezTo>
                <a:cubicBezTo>
                  <a:pt x="2258939" y="10477"/>
                  <a:pt x="2366010" y="124131"/>
                  <a:pt x="2366010" y="259323"/>
                </a:cubicBezTo>
                <a:lnTo>
                  <a:pt x="2366010" y="4894199"/>
                </a:lnTo>
                <a:cubicBezTo>
                  <a:pt x="2366010" y="5029391"/>
                  <a:pt x="2256415" y="5138986"/>
                  <a:pt x="2121223" y="5138986"/>
                </a:cubicBezTo>
                <a:lnTo>
                  <a:pt x="244787" y="5138986"/>
                </a:lnTo>
                <a:cubicBezTo>
                  <a:pt x="109595" y="5138986"/>
                  <a:pt x="0" y="5029391"/>
                  <a:pt x="0" y="4894199"/>
                </a:cubicBezTo>
                <a:lnTo>
                  <a:pt x="0" y="259323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360000" bIns="90000" anchor="t">
            <a:normAutofit/>
          </a:bodyPr>
          <a:lstStyle>
            <a:lvl1pPr marL="0" indent="0" algn="l">
              <a:buNone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7132455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- 6 Collag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4064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8128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4064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</p:spTree>
    <p:extLst>
      <p:ext uri="{BB962C8B-B14F-4D97-AF65-F5344CB8AC3E}">
        <p14:creationId xmlns:p14="http://schemas.microsoft.com/office/powerpoint/2010/main" val="1971751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7B15E9-FE43-4841-B877-CF972643F9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" r="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8AD5E2-80B9-4596-9CB1-D5569DED9A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0219" y="1588849"/>
            <a:ext cx="2931562" cy="18317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C311A9-D5EE-4491-885B-DF9302BF251A}"/>
              </a:ext>
            </a:extLst>
          </p:cNvPr>
          <p:cNvSpPr/>
          <p:nvPr userDrawn="1"/>
        </p:nvSpPr>
        <p:spPr>
          <a:xfrm>
            <a:off x="3375660" y="3948127"/>
            <a:ext cx="5440680" cy="42869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fr-FR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free PowerPoint Template made by Slidor.</a:t>
            </a:r>
          </a:p>
        </p:txBody>
      </p:sp>
      <p:grpSp>
        <p:nvGrpSpPr>
          <p:cNvPr id="9" name="Graphic 14">
            <a:extLst>
              <a:ext uri="{FF2B5EF4-FFF2-40B4-BE49-F238E27FC236}">
                <a16:creationId xmlns:a16="http://schemas.microsoft.com/office/drawing/2014/main" id="{D66DC7D3-23E7-4869-88B2-69EB16427068}"/>
              </a:ext>
            </a:extLst>
          </p:cNvPr>
          <p:cNvGrpSpPr/>
          <p:nvPr userDrawn="1"/>
        </p:nvGrpSpPr>
        <p:grpSpPr>
          <a:xfrm>
            <a:off x="6552060" y="3298862"/>
            <a:ext cx="848807" cy="172639"/>
            <a:chOff x="-4840605" y="4879650"/>
            <a:chExt cx="3371850" cy="6858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7923F90-C7F5-4957-8E42-1B5A2C22CF63}"/>
                </a:ext>
              </a:extLst>
            </p:cNvPr>
            <p:cNvSpPr/>
            <p:nvPr/>
          </p:nvSpPr>
          <p:spPr>
            <a:xfrm>
              <a:off x="-4847749" y="4872506"/>
              <a:ext cx="733425" cy="695325"/>
            </a:xfrm>
            <a:custGeom>
              <a:avLst/>
              <a:gdLst>
                <a:gd name="connsiteX0" fmla="*/ 727520 w 733425"/>
                <a:gd name="connsiteY0" fmla="*/ 349758 h 695325"/>
                <a:gd name="connsiteX1" fmla="*/ 728091 w 733425"/>
                <a:gd name="connsiteY1" fmla="*/ 349472 h 695325"/>
                <a:gd name="connsiteX2" fmla="*/ 650748 w 733425"/>
                <a:gd name="connsiteY2" fmla="*/ 303276 h 695325"/>
                <a:gd name="connsiteX3" fmla="*/ 161258 w 733425"/>
                <a:gd name="connsiteY3" fmla="*/ 7144 h 695325"/>
                <a:gd name="connsiteX4" fmla="*/ 11240 w 733425"/>
                <a:gd name="connsiteY4" fmla="*/ 51530 h 695325"/>
                <a:gd name="connsiteX5" fmla="*/ 505968 w 733425"/>
                <a:gd name="connsiteY5" fmla="*/ 349282 h 695325"/>
                <a:gd name="connsiteX6" fmla="*/ 7144 w 733425"/>
                <a:gd name="connsiteY6" fmla="*/ 645605 h 695325"/>
                <a:gd name="connsiteX7" fmla="*/ 161258 w 733425"/>
                <a:gd name="connsiteY7" fmla="*/ 692372 h 695325"/>
                <a:gd name="connsiteX8" fmla="*/ 270605 w 733425"/>
                <a:gd name="connsiteY8" fmla="*/ 626174 h 695325"/>
                <a:gd name="connsiteX9" fmla="*/ 650653 w 733425"/>
                <a:gd name="connsiteY9" fmla="*/ 396240 h 695325"/>
                <a:gd name="connsiteX10" fmla="*/ 728091 w 733425"/>
                <a:gd name="connsiteY10" fmla="*/ 350139 h 695325"/>
                <a:gd name="connsiteX11" fmla="*/ 727520 w 733425"/>
                <a:gd name="connsiteY11" fmla="*/ 349758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3425" h="695325">
                  <a:moveTo>
                    <a:pt x="727520" y="349758"/>
                  </a:moveTo>
                  <a:lnTo>
                    <a:pt x="728091" y="349472"/>
                  </a:lnTo>
                  <a:lnTo>
                    <a:pt x="650748" y="303276"/>
                  </a:lnTo>
                  <a:lnTo>
                    <a:pt x="161258" y="7144"/>
                  </a:lnTo>
                  <a:lnTo>
                    <a:pt x="11240" y="51530"/>
                  </a:lnTo>
                  <a:lnTo>
                    <a:pt x="505968" y="349282"/>
                  </a:lnTo>
                  <a:lnTo>
                    <a:pt x="7144" y="645605"/>
                  </a:lnTo>
                  <a:lnTo>
                    <a:pt x="161258" y="692372"/>
                  </a:lnTo>
                  <a:lnTo>
                    <a:pt x="270605" y="626174"/>
                  </a:lnTo>
                  <a:lnTo>
                    <a:pt x="650653" y="396240"/>
                  </a:lnTo>
                  <a:lnTo>
                    <a:pt x="728091" y="350139"/>
                  </a:lnTo>
                  <a:lnTo>
                    <a:pt x="727520" y="349758"/>
                  </a:lnTo>
                  <a:close/>
                </a:path>
              </a:pathLst>
            </a:custGeom>
            <a:solidFill>
              <a:srgbClr val="F04C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A91D39A-3051-4BF8-9AD2-6A54CECBDBDA}"/>
                </a:ext>
              </a:extLst>
            </p:cNvPr>
            <p:cNvSpPr/>
            <p:nvPr/>
          </p:nvSpPr>
          <p:spPr>
            <a:xfrm>
              <a:off x="-4462177" y="5214930"/>
              <a:ext cx="238125" cy="142875"/>
            </a:xfrm>
            <a:custGeom>
              <a:avLst/>
              <a:gdLst>
                <a:gd name="connsiteX0" fmla="*/ 120777 w 238125"/>
                <a:gd name="connsiteY0" fmla="*/ 7144 h 142875"/>
                <a:gd name="connsiteX1" fmla="*/ 231648 w 238125"/>
                <a:gd name="connsiteY1" fmla="*/ 73819 h 142875"/>
                <a:gd name="connsiteX2" fmla="*/ 120682 w 238125"/>
                <a:gd name="connsiteY2" fmla="*/ 141256 h 142875"/>
                <a:gd name="connsiteX3" fmla="*/ 7144 w 238125"/>
                <a:gd name="connsiteY3" fmla="*/ 74200 h 142875"/>
                <a:gd name="connsiteX4" fmla="*/ 120777 w 238125"/>
                <a:gd name="connsiteY4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42875">
                  <a:moveTo>
                    <a:pt x="120777" y="7144"/>
                  </a:moveTo>
                  <a:lnTo>
                    <a:pt x="231648" y="73819"/>
                  </a:lnTo>
                  <a:lnTo>
                    <a:pt x="120682" y="141256"/>
                  </a:lnTo>
                  <a:lnTo>
                    <a:pt x="7144" y="74200"/>
                  </a:lnTo>
                  <a:lnTo>
                    <a:pt x="120777" y="7144"/>
                  </a:lnTo>
                  <a:close/>
                </a:path>
              </a:pathLst>
            </a:custGeom>
            <a:solidFill>
              <a:srgbClr val="010101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85F7B6D-1347-40FE-A80A-D5BD017DF9CD}"/>
                </a:ext>
              </a:extLst>
            </p:cNvPr>
            <p:cNvSpPr/>
            <p:nvPr/>
          </p:nvSpPr>
          <p:spPr>
            <a:xfrm>
              <a:off x="-3434715" y="5011381"/>
              <a:ext cx="295275" cy="419100"/>
            </a:xfrm>
            <a:custGeom>
              <a:avLst/>
              <a:gdLst>
                <a:gd name="connsiteX0" fmla="*/ 7144 w 295275"/>
                <a:gd name="connsiteY0" fmla="*/ 50483 h 419100"/>
                <a:gd name="connsiteX1" fmla="*/ 78772 w 295275"/>
                <a:gd name="connsiteY1" fmla="*/ 7144 h 419100"/>
                <a:gd name="connsiteX2" fmla="*/ 78772 w 295275"/>
                <a:gd name="connsiteY2" fmla="*/ 349472 h 419100"/>
                <a:gd name="connsiteX3" fmla="*/ 292989 w 295275"/>
                <a:gd name="connsiteY3" fmla="*/ 349472 h 419100"/>
                <a:gd name="connsiteX4" fmla="*/ 292989 w 295275"/>
                <a:gd name="connsiteY4" fmla="*/ 414623 h 419100"/>
                <a:gd name="connsiteX5" fmla="*/ 7239 w 295275"/>
                <a:gd name="connsiteY5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75" h="419100">
                  <a:moveTo>
                    <a:pt x="7144" y="50483"/>
                  </a:moveTo>
                  <a:lnTo>
                    <a:pt x="78772" y="7144"/>
                  </a:lnTo>
                  <a:lnTo>
                    <a:pt x="78772" y="349472"/>
                  </a:lnTo>
                  <a:lnTo>
                    <a:pt x="292989" y="349472"/>
                  </a:lnTo>
                  <a:lnTo>
                    <a:pt x="292989" y="414623"/>
                  </a:lnTo>
                  <a:lnTo>
                    <a:pt x="7239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76C7694-BEEB-45BD-8514-3A1381390988}"/>
                </a:ext>
              </a:extLst>
            </p:cNvPr>
            <p:cNvSpPr/>
            <p:nvPr/>
          </p:nvSpPr>
          <p:spPr>
            <a:xfrm>
              <a:off x="-3041142" y="5011381"/>
              <a:ext cx="85725" cy="419100"/>
            </a:xfrm>
            <a:custGeom>
              <a:avLst/>
              <a:gdLst>
                <a:gd name="connsiteX0" fmla="*/ 7144 w 85725"/>
                <a:gd name="connsiteY0" fmla="*/ 51721 h 419100"/>
                <a:gd name="connsiteX1" fmla="*/ 78772 w 85725"/>
                <a:gd name="connsiteY1" fmla="*/ 7144 h 419100"/>
                <a:gd name="connsiteX2" fmla="*/ 78772 w 85725"/>
                <a:gd name="connsiteY2" fmla="*/ 414623 h 419100"/>
                <a:gd name="connsiteX3" fmla="*/ 7144 w 85725"/>
                <a:gd name="connsiteY3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419100">
                  <a:moveTo>
                    <a:pt x="7144" y="51721"/>
                  </a:moveTo>
                  <a:lnTo>
                    <a:pt x="78772" y="7144"/>
                  </a:lnTo>
                  <a:lnTo>
                    <a:pt x="78772" y="414623"/>
                  </a:lnTo>
                  <a:lnTo>
                    <a:pt x="7144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233C57D-BC6C-45E8-BD7C-CD3182F4BBD4}"/>
                </a:ext>
              </a:extLst>
            </p:cNvPr>
            <p:cNvSpPr/>
            <p:nvPr/>
          </p:nvSpPr>
          <p:spPr>
            <a:xfrm>
              <a:off x="-2831592" y="5011365"/>
              <a:ext cx="381000" cy="419100"/>
            </a:xfrm>
            <a:custGeom>
              <a:avLst/>
              <a:gdLst>
                <a:gd name="connsiteX0" fmla="*/ 7144 w 381000"/>
                <a:gd name="connsiteY0" fmla="*/ 7160 h 419100"/>
                <a:gd name="connsiteX1" fmla="*/ 159544 w 381000"/>
                <a:gd name="connsiteY1" fmla="*/ 7160 h 419100"/>
                <a:gd name="connsiteX2" fmla="*/ 247174 w 381000"/>
                <a:gd name="connsiteY2" fmla="*/ 22590 h 419100"/>
                <a:gd name="connsiteX3" fmla="*/ 315849 w 381000"/>
                <a:gd name="connsiteY3" fmla="*/ 65357 h 419100"/>
                <a:gd name="connsiteX4" fmla="*/ 360426 w 381000"/>
                <a:gd name="connsiteY4" fmla="*/ 129746 h 419100"/>
                <a:gd name="connsiteX5" fmla="*/ 376142 w 381000"/>
                <a:gd name="connsiteY5" fmla="*/ 209756 h 419100"/>
                <a:gd name="connsiteX6" fmla="*/ 376142 w 381000"/>
                <a:gd name="connsiteY6" fmla="*/ 210899 h 419100"/>
                <a:gd name="connsiteX7" fmla="*/ 360426 w 381000"/>
                <a:gd name="connsiteY7" fmla="*/ 291290 h 419100"/>
                <a:gd name="connsiteX8" fmla="*/ 315849 w 381000"/>
                <a:gd name="connsiteY8" fmla="*/ 355870 h 419100"/>
                <a:gd name="connsiteX9" fmla="*/ 247174 w 381000"/>
                <a:gd name="connsiteY9" fmla="*/ 398923 h 419100"/>
                <a:gd name="connsiteX10" fmla="*/ 159544 w 381000"/>
                <a:gd name="connsiteY10" fmla="*/ 414639 h 419100"/>
                <a:gd name="connsiteX11" fmla="*/ 7144 w 381000"/>
                <a:gd name="connsiteY11" fmla="*/ 414639 h 419100"/>
                <a:gd name="connsiteX12" fmla="*/ 78391 w 381000"/>
                <a:gd name="connsiteY12" fmla="*/ 72787 h 419100"/>
                <a:gd name="connsiteX13" fmla="*/ 78391 w 381000"/>
                <a:gd name="connsiteY13" fmla="*/ 349869 h 419100"/>
                <a:gd name="connsiteX14" fmla="*/ 158687 w 381000"/>
                <a:gd name="connsiteY14" fmla="*/ 349869 h 419100"/>
                <a:gd name="connsiteX15" fmla="*/ 216884 w 381000"/>
                <a:gd name="connsiteY15" fmla="*/ 339677 h 419100"/>
                <a:gd name="connsiteX16" fmla="*/ 261461 w 381000"/>
                <a:gd name="connsiteY16" fmla="*/ 311102 h 419100"/>
                <a:gd name="connsiteX17" fmla="*/ 290036 w 381000"/>
                <a:gd name="connsiteY17" fmla="*/ 267478 h 419100"/>
                <a:gd name="connsiteX18" fmla="*/ 300228 w 381000"/>
                <a:gd name="connsiteY18" fmla="*/ 212518 h 419100"/>
                <a:gd name="connsiteX19" fmla="*/ 300228 w 381000"/>
                <a:gd name="connsiteY19" fmla="*/ 211280 h 419100"/>
                <a:gd name="connsiteX20" fmla="*/ 290036 w 381000"/>
                <a:gd name="connsiteY20" fmla="*/ 156035 h 419100"/>
                <a:gd name="connsiteX21" fmla="*/ 261461 w 381000"/>
                <a:gd name="connsiteY21" fmla="*/ 112030 h 419100"/>
                <a:gd name="connsiteX22" fmla="*/ 216884 w 381000"/>
                <a:gd name="connsiteY22" fmla="*/ 83455 h 419100"/>
                <a:gd name="connsiteX23" fmla="*/ 158687 w 381000"/>
                <a:gd name="connsiteY23" fmla="*/ 72977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000" h="419100">
                  <a:moveTo>
                    <a:pt x="7144" y="7160"/>
                  </a:moveTo>
                  <a:lnTo>
                    <a:pt x="159544" y="7160"/>
                  </a:lnTo>
                  <a:cubicBezTo>
                    <a:pt x="189459" y="6817"/>
                    <a:pt x="219175" y="12050"/>
                    <a:pt x="247174" y="22590"/>
                  </a:cubicBezTo>
                  <a:cubicBezTo>
                    <a:pt x="272645" y="32212"/>
                    <a:pt x="295978" y="46743"/>
                    <a:pt x="315849" y="65357"/>
                  </a:cubicBezTo>
                  <a:cubicBezTo>
                    <a:pt x="335007" y="83502"/>
                    <a:pt x="350187" y="105428"/>
                    <a:pt x="360426" y="129746"/>
                  </a:cubicBezTo>
                  <a:cubicBezTo>
                    <a:pt x="371036" y="155075"/>
                    <a:pt x="376383" y="182297"/>
                    <a:pt x="376142" y="209756"/>
                  </a:cubicBezTo>
                  <a:lnTo>
                    <a:pt x="376142" y="210899"/>
                  </a:lnTo>
                  <a:cubicBezTo>
                    <a:pt x="376371" y="238481"/>
                    <a:pt x="371025" y="265825"/>
                    <a:pt x="360426" y="291290"/>
                  </a:cubicBezTo>
                  <a:cubicBezTo>
                    <a:pt x="350257" y="315703"/>
                    <a:pt x="335070" y="337705"/>
                    <a:pt x="315849" y="355870"/>
                  </a:cubicBezTo>
                  <a:cubicBezTo>
                    <a:pt x="295967" y="374540"/>
                    <a:pt x="272642" y="389163"/>
                    <a:pt x="247174" y="398923"/>
                  </a:cubicBezTo>
                  <a:cubicBezTo>
                    <a:pt x="219219" y="409651"/>
                    <a:pt x="189485" y="414983"/>
                    <a:pt x="159544" y="414639"/>
                  </a:cubicBezTo>
                  <a:lnTo>
                    <a:pt x="7144" y="414639"/>
                  </a:lnTo>
                  <a:close/>
                  <a:moveTo>
                    <a:pt x="78391" y="72787"/>
                  </a:moveTo>
                  <a:lnTo>
                    <a:pt x="78391" y="349869"/>
                  </a:lnTo>
                  <a:lnTo>
                    <a:pt x="158687" y="349869"/>
                  </a:lnTo>
                  <a:cubicBezTo>
                    <a:pt x="178551" y="350118"/>
                    <a:pt x="198287" y="346662"/>
                    <a:pt x="216884" y="339677"/>
                  </a:cubicBezTo>
                  <a:cubicBezTo>
                    <a:pt x="233595" y="333409"/>
                    <a:pt x="248788" y="323670"/>
                    <a:pt x="261461" y="311102"/>
                  </a:cubicBezTo>
                  <a:cubicBezTo>
                    <a:pt x="273861" y="298662"/>
                    <a:pt x="283586" y="283816"/>
                    <a:pt x="290036" y="267478"/>
                  </a:cubicBezTo>
                  <a:cubicBezTo>
                    <a:pt x="296973" y="249995"/>
                    <a:pt x="300435" y="231327"/>
                    <a:pt x="300228" y="212518"/>
                  </a:cubicBezTo>
                  <a:lnTo>
                    <a:pt x="300228" y="211280"/>
                  </a:lnTo>
                  <a:cubicBezTo>
                    <a:pt x="300417" y="192381"/>
                    <a:pt x="296957" y="173623"/>
                    <a:pt x="290036" y="156035"/>
                  </a:cubicBezTo>
                  <a:cubicBezTo>
                    <a:pt x="283637" y="139559"/>
                    <a:pt x="273910" y="124578"/>
                    <a:pt x="261461" y="112030"/>
                  </a:cubicBezTo>
                  <a:cubicBezTo>
                    <a:pt x="248705" y="99567"/>
                    <a:pt x="233535" y="89843"/>
                    <a:pt x="216884" y="83455"/>
                  </a:cubicBezTo>
                  <a:cubicBezTo>
                    <a:pt x="198344" y="76236"/>
                    <a:pt x="178581" y="72678"/>
                    <a:pt x="158687" y="7297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A94DF9-BAFB-4BE4-9840-26E3AE412F1B}"/>
                </a:ext>
              </a:extLst>
            </p:cNvPr>
            <p:cNvSpPr/>
            <p:nvPr/>
          </p:nvSpPr>
          <p:spPr>
            <a:xfrm>
              <a:off x="-2364680" y="5004696"/>
              <a:ext cx="438150" cy="428625"/>
            </a:xfrm>
            <a:custGeom>
              <a:avLst/>
              <a:gdLst>
                <a:gd name="connsiteX0" fmla="*/ 218983 w 438150"/>
                <a:gd name="connsiteY0" fmla="*/ 428357 h 428625"/>
                <a:gd name="connsiteX1" fmla="*/ 133258 w 438150"/>
                <a:gd name="connsiteY1" fmla="*/ 411783 h 428625"/>
                <a:gd name="connsiteX2" fmla="*/ 66583 w 438150"/>
                <a:gd name="connsiteY2" fmla="*/ 366635 h 428625"/>
                <a:gd name="connsiteX3" fmla="*/ 22864 w 438150"/>
                <a:gd name="connsiteY3" fmla="*/ 299960 h 428625"/>
                <a:gd name="connsiteX4" fmla="*/ 7147 w 438150"/>
                <a:gd name="connsiteY4" fmla="*/ 218807 h 428625"/>
                <a:gd name="connsiteX5" fmla="*/ 7147 w 438150"/>
                <a:gd name="connsiteY5" fmla="*/ 217569 h 428625"/>
                <a:gd name="connsiteX6" fmla="*/ 22864 w 438150"/>
                <a:gd name="connsiteY6" fmla="*/ 136416 h 428625"/>
                <a:gd name="connsiteX7" fmla="*/ 67155 w 438150"/>
                <a:gd name="connsiteY7" fmla="*/ 69741 h 428625"/>
                <a:gd name="connsiteX8" fmla="*/ 134687 w 438150"/>
                <a:gd name="connsiteY8" fmla="*/ 24021 h 428625"/>
                <a:gd name="connsiteX9" fmla="*/ 220888 w 438150"/>
                <a:gd name="connsiteY9" fmla="*/ 7161 h 428625"/>
                <a:gd name="connsiteX10" fmla="*/ 306613 w 438150"/>
                <a:gd name="connsiteY10" fmla="*/ 23735 h 428625"/>
                <a:gd name="connsiteX11" fmla="*/ 373288 w 438150"/>
                <a:gd name="connsiteY11" fmla="*/ 68883 h 428625"/>
                <a:gd name="connsiteX12" fmla="*/ 416913 w 438150"/>
                <a:gd name="connsiteY12" fmla="*/ 135558 h 428625"/>
                <a:gd name="connsiteX13" fmla="*/ 432629 w 438150"/>
                <a:gd name="connsiteY13" fmla="*/ 216711 h 428625"/>
                <a:gd name="connsiteX14" fmla="*/ 432629 w 438150"/>
                <a:gd name="connsiteY14" fmla="*/ 217854 h 428625"/>
                <a:gd name="connsiteX15" fmla="*/ 416913 w 438150"/>
                <a:gd name="connsiteY15" fmla="*/ 299103 h 428625"/>
                <a:gd name="connsiteX16" fmla="*/ 372717 w 438150"/>
                <a:gd name="connsiteY16" fmla="*/ 365778 h 428625"/>
                <a:gd name="connsiteX17" fmla="*/ 218983 w 438150"/>
                <a:gd name="connsiteY17" fmla="*/ 428357 h 428625"/>
                <a:gd name="connsiteX18" fmla="*/ 220222 w 438150"/>
                <a:gd name="connsiteY18" fmla="*/ 361682 h 428625"/>
                <a:gd name="connsiteX19" fmla="*/ 319091 w 438150"/>
                <a:gd name="connsiteY19" fmla="*/ 319677 h 428625"/>
                <a:gd name="connsiteX20" fmla="*/ 347666 w 438150"/>
                <a:gd name="connsiteY20" fmla="*/ 274147 h 428625"/>
                <a:gd name="connsiteX21" fmla="*/ 357858 w 438150"/>
                <a:gd name="connsiteY21" fmla="*/ 218140 h 428625"/>
                <a:gd name="connsiteX22" fmla="*/ 357858 w 438150"/>
                <a:gd name="connsiteY22" fmla="*/ 216997 h 428625"/>
                <a:gd name="connsiteX23" fmla="*/ 347666 w 438150"/>
                <a:gd name="connsiteY23" fmla="*/ 160704 h 428625"/>
                <a:gd name="connsiteX24" fmla="*/ 275181 w 438150"/>
                <a:gd name="connsiteY24" fmla="*/ 83457 h 428625"/>
                <a:gd name="connsiteX25" fmla="*/ 163738 w 438150"/>
                <a:gd name="connsiteY25" fmla="*/ 83457 h 428625"/>
                <a:gd name="connsiteX26" fmla="*/ 120304 w 438150"/>
                <a:gd name="connsiteY26" fmla="*/ 114318 h 428625"/>
                <a:gd name="connsiteX27" fmla="*/ 91729 w 438150"/>
                <a:gd name="connsiteY27" fmla="*/ 160133 h 428625"/>
                <a:gd name="connsiteX28" fmla="*/ 81537 w 438150"/>
                <a:gd name="connsiteY28" fmla="*/ 216140 h 428625"/>
                <a:gd name="connsiteX29" fmla="*/ 81538 w 438150"/>
                <a:gd name="connsiteY29" fmla="*/ 217283 h 428625"/>
                <a:gd name="connsiteX30" fmla="*/ 91729 w 438150"/>
                <a:gd name="connsiteY30" fmla="*/ 273290 h 428625"/>
                <a:gd name="connsiteX31" fmla="*/ 120304 w 438150"/>
                <a:gd name="connsiteY31" fmla="*/ 319391 h 428625"/>
                <a:gd name="connsiteX32" fmla="*/ 164310 w 438150"/>
                <a:gd name="connsiteY32" fmla="*/ 350633 h 428625"/>
                <a:gd name="connsiteX33" fmla="*/ 220222 w 438150"/>
                <a:gd name="connsiteY33" fmla="*/ 361968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8150" h="428625">
                  <a:moveTo>
                    <a:pt x="218983" y="428357"/>
                  </a:moveTo>
                  <a:cubicBezTo>
                    <a:pt x="189583" y="428674"/>
                    <a:pt x="160422" y="423037"/>
                    <a:pt x="133258" y="411783"/>
                  </a:cubicBezTo>
                  <a:cubicBezTo>
                    <a:pt x="108249" y="401324"/>
                    <a:pt x="85580" y="385974"/>
                    <a:pt x="66583" y="366635"/>
                  </a:cubicBezTo>
                  <a:cubicBezTo>
                    <a:pt x="47851" y="347434"/>
                    <a:pt x="33006" y="324794"/>
                    <a:pt x="22864" y="299960"/>
                  </a:cubicBezTo>
                  <a:cubicBezTo>
                    <a:pt x="12325" y="274210"/>
                    <a:pt x="6984" y="246630"/>
                    <a:pt x="7147" y="218807"/>
                  </a:cubicBezTo>
                  <a:lnTo>
                    <a:pt x="7147" y="217569"/>
                  </a:lnTo>
                  <a:cubicBezTo>
                    <a:pt x="6984" y="189746"/>
                    <a:pt x="12325" y="162166"/>
                    <a:pt x="22864" y="136416"/>
                  </a:cubicBezTo>
                  <a:cubicBezTo>
                    <a:pt x="33146" y="111519"/>
                    <a:pt x="48191" y="88870"/>
                    <a:pt x="67155" y="69741"/>
                  </a:cubicBezTo>
                  <a:cubicBezTo>
                    <a:pt x="86504" y="50285"/>
                    <a:pt x="109437" y="34760"/>
                    <a:pt x="134687" y="24021"/>
                  </a:cubicBezTo>
                  <a:cubicBezTo>
                    <a:pt x="161953" y="12523"/>
                    <a:pt x="191300" y="6783"/>
                    <a:pt x="220888" y="7161"/>
                  </a:cubicBezTo>
                  <a:cubicBezTo>
                    <a:pt x="250288" y="6854"/>
                    <a:pt x="279446" y="12492"/>
                    <a:pt x="306613" y="23735"/>
                  </a:cubicBezTo>
                  <a:cubicBezTo>
                    <a:pt x="331611" y="34217"/>
                    <a:pt x="354275" y="49564"/>
                    <a:pt x="373288" y="68883"/>
                  </a:cubicBezTo>
                  <a:cubicBezTo>
                    <a:pt x="392011" y="88073"/>
                    <a:pt x="406827" y="110718"/>
                    <a:pt x="416913" y="135558"/>
                  </a:cubicBezTo>
                  <a:cubicBezTo>
                    <a:pt x="427461" y="161306"/>
                    <a:pt x="432803" y="188888"/>
                    <a:pt x="432629" y="216711"/>
                  </a:cubicBezTo>
                  <a:lnTo>
                    <a:pt x="432629" y="217854"/>
                  </a:lnTo>
                  <a:cubicBezTo>
                    <a:pt x="432803" y="245709"/>
                    <a:pt x="427461" y="273322"/>
                    <a:pt x="416913" y="299103"/>
                  </a:cubicBezTo>
                  <a:cubicBezTo>
                    <a:pt x="406665" y="323995"/>
                    <a:pt x="391652" y="346644"/>
                    <a:pt x="372717" y="365778"/>
                  </a:cubicBezTo>
                  <a:cubicBezTo>
                    <a:pt x="332099" y="406653"/>
                    <a:pt x="276600" y="429244"/>
                    <a:pt x="218983" y="428357"/>
                  </a:cubicBezTo>
                  <a:close/>
                  <a:moveTo>
                    <a:pt x="220222" y="361682"/>
                  </a:moveTo>
                  <a:cubicBezTo>
                    <a:pt x="257610" y="362161"/>
                    <a:pt x="293481" y="346921"/>
                    <a:pt x="319091" y="319677"/>
                  </a:cubicBezTo>
                  <a:cubicBezTo>
                    <a:pt x="331504" y="306517"/>
                    <a:pt x="341213" y="291048"/>
                    <a:pt x="347666" y="274147"/>
                  </a:cubicBezTo>
                  <a:cubicBezTo>
                    <a:pt x="354525" y="256277"/>
                    <a:pt x="357982" y="237281"/>
                    <a:pt x="357858" y="218140"/>
                  </a:cubicBezTo>
                  <a:lnTo>
                    <a:pt x="357858" y="216997"/>
                  </a:lnTo>
                  <a:cubicBezTo>
                    <a:pt x="357948" y="197766"/>
                    <a:pt x="354493" y="178683"/>
                    <a:pt x="347666" y="160704"/>
                  </a:cubicBezTo>
                  <a:cubicBezTo>
                    <a:pt x="334823" y="126287"/>
                    <a:pt x="308712" y="98460"/>
                    <a:pt x="275181" y="83457"/>
                  </a:cubicBezTo>
                  <a:cubicBezTo>
                    <a:pt x="239636" y="68025"/>
                    <a:pt x="199283" y="68025"/>
                    <a:pt x="163738" y="83457"/>
                  </a:cubicBezTo>
                  <a:cubicBezTo>
                    <a:pt x="147300" y="90661"/>
                    <a:pt x="132516" y="101165"/>
                    <a:pt x="120304" y="114318"/>
                  </a:cubicBezTo>
                  <a:cubicBezTo>
                    <a:pt x="107954" y="127634"/>
                    <a:pt x="98256" y="143184"/>
                    <a:pt x="91729" y="160133"/>
                  </a:cubicBezTo>
                  <a:cubicBezTo>
                    <a:pt x="84886" y="178008"/>
                    <a:pt x="81429" y="197000"/>
                    <a:pt x="81537" y="216140"/>
                  </a:cubicBezTo>
                  <a:lnTo>
                    <a:pt x="81538" y="217283"/>
                  </a:lnTo>
                  <a:cubicBezTo>
                    <a:pt x="81421" y="236423"/>
                    <a:pt x="84877" y="255418"/>
                    <a:pt x="91729" y="273290"/>
                  </a:cubicBezTo>
                  <a:cubicBezTo>
                    <a:pt x="98242" y="290331"/>
                    <a:pt x="107940" y="305977"/>
                    <a:pt x="120304" y="319391"/>
                  </a:cubicBezTo>
                  <a:cubicBezTo>
                    <a:pt x="132678" y="332710"/>
                    <a:pt x="147656" y="343344"/>
                    <a:pt x="164310" y="350633"/>
                  </a:cubicBezTo>
                  <a:cubicBezTo>
                    <a:pt x="181946" y="358291"/>
                    <a:pt x="200996" y="362153"/>
                    <a:pt x="220222" y="36196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9A081A-E818-4296-AF04-3676C01030AA}"/>
                </a:ext>
              </a:extLst>
            </p:cNvPr>
            <p:cNvSpPr/>
            <p:nvPr/>
          </p:nvSpPr>
          <p:spPr>
            <a:xfrm>
              <a:off x="-1823371" y="5011354"/>
              <a:ext cx="352425" cy="419100"/>
            </a:xfrm>
            <a:custGeom>
              <a:avLst/>
              <a:gdLst>
                <a:gd name="connsiteX0" fmla="*/ 7144 w 352425"/>
                <a:gd name="connsiteY0" fmla="*/ 7171 h 419100"/>
                <a:gd name="connsiteX1" fmla="*/ 188786 w 352425"/>
                <a:gd name="connsiteY1" fmla="*/ 7171 h 419100"/>
                <a:gd name="connsiteX2" fmla="*/ 256889 w 352425"/>
                <a:gd name="connsiteY2" fmla="*/ 17934 h 419100"/>
                <a:gd name="connsiteX3" fmla="*/ 306419 w 352425"/>
                <a:gd name="connsiteY3" fmla="*/ 47938 h 419100"/>
                <a:gd name="connsiteX4" fmla="*/ 331470 w 352425"/>
                <a:gd name="connsiteY4" fmla="*/ 86895 h 419100"/>
                <a:gd name="connsiteX5" fmla="*/ 340138 w 352425"/>
                <a:gd name="connsiteY5" fmla="*/ 135854 h 419100"/>
                <a:gd name="connsiteX6" fmla="*/ 340138 w 352425"/>
                <a:gd name="connsiteY6" fmla="*/ 136997 h 419100"/>
                <a:gd name="connsiteX7" fmla="*/ 313087 w 352425"/>
                <a:gd name="connsiteY7" fmla="*/ 217673 h 419100"/>
                <a:gd name="connsiteX8" fmla="*/ 243554 w 352425"/>
                <a:gd name="connsiteY8" fmla="*/ 260441 h 419100"/>
                <a:gd name="connsiteX9" fmla="*/ 353568 w 352425"/>
                <a:gd name="connsiteY9" fmla="*/ 414650 h 419100"/>
                <a:gd name="connsiteX10" fmla="*/ 268605 w 352425"/>
                <a:gd name="connsiteY10" fmla="*/ 414650 h 419100"/>
                <a:gd name="connsiteX11" fmla="*/ 168402 w 352425"/>
                <a:gd name="connsiteY11" fmla="*/ 272823 h 419100"/>
                <a:gd name="connsiteX12" fmla="*/ 78772 w 352425"/>
                <a:gd name="connsiteY12" fmla="*/ 272823 h 419100"/>
                <a:gd name="connsiteX13" fmla="*/ 78772 w 352425"/>
                <a:gd name="connsiteY13" fmla="*/ 414841 h 419100"/>
                <a:gd name="connsiteX14" fmla="*/ 7144 w 352425"/>
                <a:gd name="connsiteY14" fmla="*/ 414841 h 419100"/>
                <a:gd name="connsiteX15" fmla="*/ 183547 w 352425"/>
                <a:gd name="connsiteY15" fmla="*/ 209196 h 419100"/>
                <a:gd name="connsiteX16" fmla="*/ 244698 w 352425"/>
                <a:gd name="connsiteY16" fmla="*/ 190813 h 419100"/>
                <a:gd name="connsiteX17" fmla="*/ 267367 w 352425"/>
                <a:gd name="connsiteY17" fmla="*/ 141093 h 419100"/>
                <a:gd name="connsiteX18" fmla="*/ 267367 w 352425"/>
                <a:gd name="connsiteY18" fmla="*/ 139949 h 419100"/>
                <a:gd name="connsiteX19" fmla="*/ 245269 w 352425"/>
                <a:gd name="connsiteY19" fmla="*/ 89562 h 419100"/>
                <a:gd name="connsiteX20" fmla="*/ 182975 w 352425"/>
                <a:gd name="connsiteY20" fmla="*/ 72417 h 419100"/>
                <a:gd name="connsiteX21" fmla="*/ 78772 w 352425"/>
                <a:gd name="connsiteY21" fmla="*/ 72417 h 419100"/>
                <a:gd name="connsiteX22" fmla="*/ 78772 w 352425"/>
                <a:gd name="connsiteY22" fmla="*/ 209196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425" h="419100">
                  <a:moveTo>
                    <a:pt x="7144" y="7171"/>
                  </a:moveTo>
                  <a:lnTo>
                    <a:pt x="188786" y="7171"/>
                  </a:lnTo>
                  <a:cubicBezTo>
                    <a:pt x="211939" y="6790"/>
                    <a:pt x="234982" y="10431"/>
                    <a:pt x="256889" y="17934"/>
                  </a:cubicBezTo>
                  <a:cubicBezTo>
                    <a:pt x="275324" y="24344"/>
                    <a:pt x="292201" y="34567"/>
                    <a:pt x="306419" y="47938"/>
                  </a:cubicBezTo>
                  <a:cubicBezTo>
                    <a:pt x="317253" y="59148"/>
                    <a:pt x="325766" y="72387"/>
                    <a:pt x="331470" y="86895"/>
                  </a:cubicBezTo>
                  <a:cubicBezTo>
                    <a:pt x="337403" y="102527"/>
                    <a:pt x="340343" y="119135"/>
                    <a:pt x="340138" y="135854"/>
                  </a:cubicBezTo>
                  <a:lnTo>
                    <a:pt x="340138" y="136997"/>
                  </a:lnTo>
                  <a:cubicBezTo>
                    <a:pt x="341579" y="166333"/>
                    <a:pt x="331921" y="195136"/>
                    <a:pt x="313087" y="217673"/>
                  </a:cubicBezTo>
                  <a:cubicBezTo>
                    <a:pt x="294505" y="238320"/>
                    <a:pt x="270363" y="253169"/>
                    <a:pt x="243554" y="260441"/>
                  </a:cubicBezTo>
                  <a:lnTo>
                    <a:pt x="353568" y="414650"/>
                  </a:lnTo>
                  <a:lnTo>
                    <a:pt x="268605" y="414650"/>
                  </a:lnTo>
                  <a:lnTo>
                    <a:pt x="168402" y="272823"/>
                  </a:lnTo>
                  <a:lnTo>
                    <a:pt x="78772" y="272823"/>
                  </a:lnTo>
                  <a:lnTo>
                    <a:pt x="78772" y="414841"/>
                  </a:lnTo>
                  <a:lnTo>
                    <a:pt x="7144" y="414841"/>
                  </a:lnTo>
                  <a:close/>
                  <a:moveTo>
                    <a:pt x="183547" y="209196"/>
                  </a:moveTo>
                  <a:cubicBezTo>
                    <a:pt x="205449" y="210374"/>
                    <a:pt x="227076" y="203873"/>
                    <a:pt x="244698" y="190813"/>
                  </a:cubicBezTo>
                  <a:cubicBezTo>
                    <a:pt x="259749" y="178802"/>
                    <a:pt x="268170" y="160332"/>
                    <a:pt x="267367" y="141093"/>
                  </a:cubicBezTo>
                  <a:lnTo>
                    <a:pt x="267367" y="139949"/>
                  </a:lnTo>
                  <a:cubicBezTo>
                    <a:pt x="268637" y="120559"/>
                    <a:pt x="260394" y="101763"/>
                    <a:pt x="245269" y="89562"/>
                  </a:cubicBezTo>
                  <a:cubicBezTo>
                    <a:pt x="226982" y="77093"/>
                    <a:pt x="205067" y="71061"/>
                    <a:pt x="182975" y="72417"/>
                  </a:cubicBezTo>
                  <a:lnTo>
                    <a:pt x="78772" y="72417"/>
                  </a:lnTo>
                  <a:lnTo>
                    <a:pt x="78772" y="20919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F93CB37-9F90-4482-81C5-10C26B916690}"/>
                </a:ext>
              </a:extLst>
            </p:cNvPr>
            <p:cNvSpPr/>
            <p:nvPr/>
          </p:nvSpPr>
          <p:spPr>
            <a:xfrm>
              <a:off x="-3862578" y="5009827"/>
              <a:ext cx="323850" cy="428625"/>
            </a:xfrm>
            <a:custGeom>
              <a:avLst/>
              <a:gdLst>
                <a:gd name="connsiteX0" fmla="*/ 177165 w 323850"/>
                <a:gd name="connsiteY0" fmla="*/ 425606 h 428625"/>
                <a:gd name="connsiteX1" fmla="*/ 86963 w 323850"/>
                <a:gd name="connsiteY1" fmla="*/ 409605 h 428625"/>
                <a:gd name="connsiteX2" fmla="*/ 7144 w 323850"/>
                <a:gd name="connsiteY2" fmla="*/ 360455 h 428625"/>
                <a:gd name="connsiteX3" fmla="*/ 68199 w 323850"/>
                <a:gd name="connsiteY3" fmla="*/ 323784 h 428625"/>
                <a:gd name="connsiteX4" fmla="*/ 68866 w 323850"/>
                <a:gd name="connsiteY4" fmla="*/ 323784 h 428625"/>
                <a:gd name="connsiteX5" fmla="*/ 110490 w 323850"/>
                <a:gd name="connsiteY5" fmla="*/ 348263 h 428625"/>
                <a:gd name="connsiteX6" fmla="*/ 178879 w 323850"/>
                <a:gd name="connsiteY6" fmla="*/ 361980 h 428625"/>
                <a:gd name="connsiteX7" fmla="*/ 231648 w 323850"/>
                <a:gd name="connsiteY7" fmla="*/ 347692 h 428625"/>
                <a:gd name="connsiteX8" fmla="*/ 250698 w 323850"/>
                <a:gd name="connsiteY8" fmla="*/ 310735 h 428625"/>
                <a:gd name="connsiteX9" fmla="*/ 250698 w 323850"/>
                <a:gd name="connsiteY9" fmla="*/ 309592 h 428625"/>
                <a:gd name="connsiteX10" fmla="*/ 246983 w 323850"/>
                <a:gd name="connsiteY10" fmla="*/ 290066 h 428625"/>
                <a:gd name="connsiteX11" fmla="*/ 233077 w 323850"/>
                <a:gd name="connsiteY11" fmla="*/ 274349 h 428625"/>
                <a:gd name="connsiteX12" fmla="*/ 205073 w 323850"/>
                <a:gd name="connsiteY12" fmla="*/ 260348 h 428625"/>
                <a:gd name="connsiteX13" fmla="*/ 158877 w 323850"/>
                <a:gd name="connsiteY13" fmla="*/ 247584 h 428625"/>
                <a:gd name="connsiteX14" fmla="*/ 100965 w 323850"/>
                <a:gd name="connsiteY14" fmla="*/ 230439 h 428625"/>
                <a:gd name="connsiteX15" fmla="*/ 58388 w 323850"/>
                <a:gd name="connsiteY15" fmla="*/ 207103 h 428625"/>
                <a:gd name="connsiteX16" fmla="*/ 32194 w 323850"/>
                <a:gd name="connsiteY16" fmla="*/ 173670 h 428625"/>
                <a:gd name="connsiteX17" fmla="*/ 23241 w 323850"/>
                <a:gd name="connsiteY17" fmla="*/ 126045 h 428625"/>
                <a:gd name="connsiteX18" fmla="*/ 23241 w 323850"/>
                <a:gd name="connsiteY18" fmla="*/ 124902 h 428625"/>
                <a:gd name="connsiteX19" fmla="*/ 33719 w 323850"/>
                <a:gd name="connsiteY19" fmla="*/ 77277 h 428625"/>
                <a:gd name="connsiteX20" fmla="*/ 62294 w 323850"/>
                <a:gd name="connsiteY20" fmla="*/ 40034 h 428625"/>
                <a:gd name="connsiteX21" fmla="*/ 106299 w 323850"/>
                <a:gd name="connsiteY21" fmla="*/ 15841 h 428625"/>
                <a:gd name="connsiteX22" fmla="*/ 162116 w 323850"/>
                <a:gd name="connsiteY22" fmla="*/ 7173 h 428625"/>
                <a:gd name="connsiteX23" fmla="*/ 242792 w 323850"/>
                <a:gd name="connsiteY23" fmla="*/ 20222 h 428625"/>
                <a:gd name="connsiteX24" fmla="*/ 310039 w 323850"/>
                <a:gd name="connsiteY24" fmla="*/ 58322 h 428625"/>
                <a:gd name="connsiteX25" fmla="*/ 246983 w 323850"/>
                <a:gd name="connsiteY25" fmla="*/ 96422 h 428625"/>
                <a:gd name="connsiteX26" fmla="*/ 245459 w 323850"/>
                <a:gd name="connsiteY26" fmla="*/ 95660 h 428625"/>
                <a:gd name="connsiteX27" fmla="*/ 216313 w 323850"/>
                <a:gd name="connsiteY27" fmla="*/ 81563 h 428625"/>
                <a:gd name="connsiteX28" fmla="*/ 160973 w 323850"/>
                <a:gd name="connsiteY28" fmla="*/ 70800 h 428625"/>
                <a:gd name="connsiteX29" fmla="*/ 112109 w 323850"/>
                <a:gd name="connsiteY29" fmla="*/ 84707 h 428625"/>
                <a:gd name="connsiteX30" fmla="*/ 94583 w 323850"/>
                <a:gd name="connsiteY30" fmla="*/ 119092 h 428625"/>
                <a:gd name="connsiteX31" fmla="*/ 94583 w 323850"/>
                <a:gd name="connsiteY31" fmla="*/ 120235 h 428625"/>
                <a:gd name="connsiteX32" fmla="*/ 98679 w 323850"/>
                <a:gd name="connsiteY32" fmla="*/ 140904 h 428625"/>
                <a:gd name="connsiteX33" fmla="*/ 113824 w 323850"/>
                <a:gd name="connsiteY33" fmla="*/ 157192 h 428625"/>
                <a:gd name="connsiteX34" fmla="*/ 143542 w 323850"/>
                <a:gd name="connsiteY34" fmla="*/ 170908 h 428625"/>
                <a:gd name="connsiteX35" fmla="*/ 191834 w 323850"/>
                <a:gd name="connsiteY35" fmla="*/ 184338 h 428625"/>
                <a:gd name="connsiteX36" fmla="*/ 248317 w 323850"/>
                <a:gd name="connsiteY36" fmla="*/ 202340 h 428625"/>
                <a:gd name="connsiteX37" fmla="*/ 289369 w 323850"/>
                <a:gd name="connsiteY37" fmla="*/ 226534 h 428625"/>
                <a:gd name="connsiteX38" fmla="*/ 314039 w 323850"/>
                <a:gd name="connsiteY38" fmla="*/ 259681 h 428625"/>
                <a:gd name="connsiteX39" fmla="*/ 322231 w 323850"/>
                <a:gd name="connsiteY39" fmla="*/ 303591 h 428625"/>
                <a:gd name="connsiteX40" fmla="*/ 322231 w 323850"/>
                <a:gd name="connsiteY40" fmla="*/ 304829 h 428625"/>
                <a:gd name="connsiteX41" fmla="*/ 311467 w 323850"/>
                <a:gd name="connsiteY41" fmla="*/ 356074 h 428625"/>
                <a:gd name="connsiteX42" fmla="*/ 281464 w 323850"/>
                <a:gd name="connsiteY42" fmla="*/ 394174 h 428625"/>
                <a:gd name="connsiteX43" fmla="*/ 235934 w 323850"/>
                <a:gd name="connsiteY43" fmla="*/ 417224 h 428625"/>
                <a:gd name="connsiteX44" fmla="*/ 177165 w 323850"/>
                <a:gd name="connsiteY44" fmla="*/ 42560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23850" h="428625">
                  <a:moveTo>
                    <a:pt x="177165" y="425606"/>
                  </a:moveTo>
                  <a:cubicBezTo>
                    <a:pt x="146382" y="425714"/>
                    <a:pt x="115831" y="420294"/>
                    <a:pt x="86963" y="409605"/>
                  </a:cubicBezTo>
                  <a:cubicBezTo>
                    <a:pt x="57459" y="398476"/>
                    <a:pt x="30363" y="381791"/>
                    <a:pt x="7144" y="360455"/>
                  </a:cubicBezTo>
                  <a:lnTo>
                    <a:pt x="68199" y="323784"/>
                  </a:lnTo>
                  <a:cubicBezTo>
                    <a:pt x="68199" y="323784"/>
                    <a:pt x="68199" y="323784"/>
                    <a:pt x="68866" y="323784"/>
                  </a:cubicBezTo>
                  <a:cubicBezTo>
                    <a:pt x="81831" y="333400"/>
                    <a:pt x="95785" y="341606"/>
                    <a:pt x="110490" y="348263"/>
                  </a:cubicBezTo>
                  <a:cubicBezTo>
                    <a:pt x="132050" y="357652"/>
                    <a:pt x="155366" y="362328"/>
                    <a:pt x="178879" y="361980"/>
                  </a:cubicBezTo>
                  <a:cubicBezTo>
                    <a:pt x="197543" y="362973"/>
                    <a:pt x="216035" y="357966"/>
                    <a:pt x="231648" y="347692"/>
                  </a:cubicBezTo>
                  <a:cubicBezTo>
                    <a:pt x="243797" y="339350"/>
                    <a:pt x="250952" y="325470"/>
                    <a:pt x="250698" y="310735"/>
                  </a:cubicBezTo>
                  <a:lnTo>
                    <a:pt x="250698" y="309592"/>
                  </a:lnTo>
                  <a:cubicBezTo>
                    <a:pt x="250847" y="302894"/>
                    <a:pt x="249581" y="296241"/>
                    <a:pt x="246983" y="290066"/>
                  </a:cubicBezTo>
                  <a:cubicBezTo>
                    <a:pt x="243715" y="283760"/>
                    <a:pt x="238938" y="278361"/>
                    <a:pt x="233077" y="274349"/>
                  </a:cubicBezTo>
                  <a:cubicBezTo>
                    <a:pt x="224454" y="268378"/>
                    <a:pt x="215025" y="263663"/>
                    <a:pt x="205073" y="260348"/>
                  </a:cubicBezTo>
                  <a:cubicBezTo>
                    <a:pt x="189931" y="255214"/>
                    <a:pt x="174507" y="250952"/>
                    <a:pt x="158877" y="247584"/>
                  </a:cubicBezTo>
                  <a:cubicBezTo>
                    <a:pt x="139212" y="243167"/>
                    <a:pt x="119865" y="237439"/>
                    <a:pt x="100965" y="230439"/>
                  </a:cubicBezTo>
                  <a:cubicBezTo>
                    <a:pt x="85654" y="224903"/>
                    <a:pt x="71292" y="217031"/>
                    <a:pt x="58388" y="207103"/>
                  </a:cubicBezTo>
                  <a:cubicBezTo>
                    <a:pt x="47128" y="198195"/>
                    <a:pt x="38150" y="186735"/>
                    <a:pt x="32194" y="173670"/>
                  </a:cubicBezTo>
                  <a:cubicBezTo>
                    <a:pt x="25866" y="158610"/>
                    <a:pt x="22814" y="142376"/>
                    <a:pt x="23241" y="126045"/>
                  </a:cubicBezTo>
                  <a:lnTo>
                    <a:pt x="23241" y="124902"/>
                  </a:lnTo>
                  <a:cubicBezTo>
                    <a:pt x="23084" y="108439"/>
                    <a:pt x="26667" y="92155"/>
                    <a:pt x="33719" y="77277"/>
                  </a:cubicBezTo>
                  <a:cubicBezTo>
                    <a:pt x="40464" y="62958"/>
                    <a:pt x="50209" y="50257"/>
                    <a:pt x="62294" y="40034"/>
                  </a:cubicBezTo>
                  <a:cubicBezTo>
                    <a:pt x="75311" y="29275"/>
                    <a:pt x="90240" y="21067"/>
                    <a:pt x="106299" y="15841"/>
                  </a:cubicBezTo>
                  <a:cubicBezTo>
                    <a:pt x="124297" y="9886"/>
                    <a:pt x="143159" y="6957"/>
                    <a:pt x="162116" y="7173"/>
                  </a:cubicBezTo>
                  <a:cubicBezTo>
                    <a:pt x="189566" y="6737"/>
                    <a:pt x="216878" y="11155"/>
                    <a:pt x="242792" y="20222"/>
                  </a:cubicBezTo>
                  <a:cubicBezTo>
                    <a:pt x="267106" y="29234"/>
                    <a:pt x="289812" y="42098"/>
                    <a:pt x="310039" y="58322"/>
                  </a:cubicBezTo>
                  <a:lnTo>
                    <a:pt x="246983" y="96422"/>
                  </a:lnTo>
                  <a:lnTo>
                    <a:pt x="245459" y="95660"/>
                  </a:lnTo>
                  <a:cubicBezTo>
                    <a:pt x="236093" y="90271"/>
                    <a:pt x="226353" y="85560"/>
                    <a:pt x="216313" y="81563"/>
                  </a:cubicBezTo>
                  <a:cubicBezTo>
                    <a:pt x="198720" y="74484"/>
                    <a:pt x="179936" y="70831"/>
                    <a:pt x="160973" y="70800"/>
                  </a:cubicBezTo>
                  <a:cubicBezTo>
                    <a:pt x="143578" y="69748"/>
                    <a:pt x="126344" y="74653"/>
                    <a:pt x="112109" y="84707"/>
                  </a:cubicBezTo>
                  <a:cubicBezTo>
                    <a:pt x="101085" y="92690"/>
                    <a:pt x="94566" y="105481"/>
                    <a:pt x="94583" y="119092"/>
                  </a:cubicBezTo>
                  <a:lnTo>
                    <a:pt x="94583" y="120235"/>
                  </a:lnTo>
                  <a:cubicBezTo>
                    <a:pt x="94474" y="127337"/>
                    <a:pt x="95870" y="134381"/>
                    <a:pt x="98679" y="140904"/>
                  </a:cubicBezTo>
                  <a:cubicBezTo>
                    <a:pt x="102108" y="147641"/>
                    <a:pt x="107354" y="153283"/>
                    <a:pt x="113824" y="157192"/>
                  </a:cubicBezTo>
                  <a:cubicBezTo>
                    <a:pt x="123126" y="162973"/>
                    <a:pt x="133108" y="167580"/>
                    <a:pt x="143542" y="170908"/>
                  </a:cubicBezTo>
                  <a:cubicBezTo>
                    <a:pt x="155924" y="175162"/>
                    <a:pt x="172021" y="179639"/>
                    <a:pt x="191834" y="184338"/>
                  </a:cubicBezTo>
                  <a:cubicBezTo>
                    <a:pt x="211040" y="189079"/>
                    <a:pt x="229909" y="195093"/>
                    <a:pt x="248317" y="202340"/>
                  </a:cubicBezTo>
                  <a:cubicBezTo>
                    <a:pt x="263233" y="208104"/>
                    <a:pt x="277101" y="216277"/>
                    <a:pt x="289369" y="226534"/>
                  </a:cubicBezTo>
                  <a:cubicBezTo>
                    <a:pt x="300024" y="235547"/>
                    <a:pt x="308464" y="246887"/>
                    <a:pt x="314039" y="259681"/>
                  </a:cubicBezTo>
                  <a:cubicBezTo>
                    <a:pt x="319741" y="273604"/>
                    <a:pt x="322529" y="288548"/>
                    <a:pt x="322231" y="303591"/>
                  </a:cubicBezTo>
                  <a:lnTo>
                    <a:pt x="322231" y="304829"/>
                  </a:lnTo>
                  <a:cubicBezTo>
                    <a:pt x="322497" y="322498"/>
                    <a:pt x="318820" y="340005"/>
                    <a:pt x="311467" y="356074"/>
                  </a:cubicBezTo>
                  <a:cubicBezTo>
                    <a:pt x="304408" y="370837"/>
                    <a:pt x="294161" y="383850"/>
                    <a:pt x="281464" y="394174"/>
                  </a:cubicBezTo>
                  <a:cubicBezTo>
                    <a:pt x="267913" y="404717"/>
                    <a:pt x="252453" y="412544"/>
                    <a:pt x="235934" y="417224"/>
                  </a:cubicBezTo>
                  <a:cubicBezTo>
                    <a:pt x="216857" y="422865"/>
                    <a:pt x="197058" y="425688"/>
                    <a:pt x="177165" y="42560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79AB743-22E3-4CAA-BED0-6EAB007C6F88}"/>
              </a:ext>
            </a:extLst>
          </p:cNvPr>
          <p:cNvGrpSpPr/>
          <p:nvPr userDrawn="1"/>
        </p:nvGrpSpPr>
        <p:grpSpPr>
          <a:xfrm>
            <a:off x="5250180" y="4888006"/>
            <a:ext cx="1691640" cy="425104"/>
            <a:chOff x="7641302" y="5435575"/>
            <a:chExt cx="1691640" cy="42510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FAAD364-CC01-4DB6-9EDD-DFE1AB2147CA}"/>
                </a:ext>
              </a:extLst>
            </p:cNvPr>
            <p:cNvSpPr/>
            <p:nvPr/>
          </p:nvSpPr>
          <p:spPr>
            <a:xfrm>
              <a:off x="7641302" y="5435575"/>
              <a:ext cx="1691640" cy="425104"/>
            </a:xfrm>
            <a:prstGeom prst="roundRect">
              <a:avLst>
                <a:gd name="adj" fmla="val 0"/>
              </a:avLst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252000" bIns="0" rtlCol="0" anchor="ctr"/>
            <a:lstStyle/>
            <a:p>
              <a:pPr algn="ctr"/>
              <a:r>
                <a:rPr lang="fr-FR" sz="1100" spc="100" baseline="0" dirty="0">
                  <a:solidFill>
                    <a:schemeClr val="bg1"/>
                  </a:solidFill>
                  <a:latin typeface="+mj-lt"/>
                </a:rPr>
                <a:t>VISIT US</a:t>
              </a:r>
            </a:p>
          </p:txBody>
        </p:sp>
        <p:sp>
          <p:nvSpPr>
            <p:cNvPr id="21" name="Graphic 30">
              <a:extLst>
                <a:ext uri="{FF2B5EF4-FFF2-40B4-BE49-F238E27FC236}">
                  <a16:creationId xmlns:a16="http://schemas.microsoft.com/office/drawing/2014/main" id="{DA2EB7B7-D6F7-4C8F-93B8-20234A9EE0BB}"/>
                </a:ext>
              </a:extLst>
            </p:cNvPr>
            <p:cNvSpPr/>
            <p:nvPr/>
          </p:nvSpPr>
          <p:spPr>
            <a:xfrm>
              <a:off x="8943182" y="5579170"/>
              <a:ext cx="79476" cy="137914"/>
            </a:xfrm>
            <a:custGeom>
              <a:avLst/>
              <a:gdLst>
                <a:gd name="connsiteX0" fmla="*/ 33604 w 323850"/>
                <a:gd name="connsiteY0" fmla="*/ 558660 h 561975"/>
                <a:gd name="connsiteX1" fmla="*/ 7144 w 323850"/>
                <a:gd name="connsiteY1" fmla="*/ 531257 h 561975"/>
                <a:gd name="connsiteX2" fmla="*/ 268910 w 323850"/>
                <a:gd name="connsiteY2" fmla="*/ 278511 h 561975"/>
                <a:gd name="connsiteX3" fmla="*/ 7391 w 323850"/>
                <a:gd name="connsiteY3" fmla="*/ 35033 h 561975"/>
                <a:gd name="connsiteX4" fmla="*/ 33357 w 323850"/>
                <a:gd name="connsiteY4" fmla="*/ 7144 h 561975"/>
                <a:gd name="connsiteX5" fmla="*/ 324288 w 323850"/>
                <a:gd name="connsiteY5" fmla="*/ 278016 h 561975"/>
                <a:gd name="connsiteX6" fmla="*/ 33604 w 323850"/>
                <a:gd name="connsiteY6" fmla="*/ 558660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850" h="561975">
                  <a:moveTo>
                    <a:pt x="33604" y="558660"/>
                  </a:moveTo>
                  <a:lnTo>
                    <a:pt x="7144" y="531257"/>
                  </a:lnTo>
                  <a:lnTo>
                    <a:pt x="268910" y="278511"/>
                  </a:lnTo>
                  <a:lnTo>
                    <a:pt x="7391" y="35033"/>
                  </a:lnTo>
                  <a:lnTo>
                    <a:pt x="33357" y="7144"/>
                  </a:lnTo>
                  <a:lnTo>
                    <a:pt x="324288" y="278016"/>
                  </a:lnTo>
                  <a:lnTo>
                    <a:pt x="33604" y="558660"/>
                  </a:lnTo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2" name="Rectangle 21">
            <a:hlinkClick r:id="rId5"/>
            <a:extLst>
              <a:ext uri="{FF2B5EF4-FFF2-40B4-BE49-F238E27FC236}">
                <a16:creationId xmlns:a16="http://schemas.microsoft.com/office/drawing/2014/main" id="{AB89052F-50A1-4BC9-8E02-36EC129B12F8}"/>
              </a:ext>
            </a:extLst>
          </p:cNvPr>
          <p:cNvSpPr/>
          <p:nvPr userDrawn="1"/>
        </p:nvSpPr>
        <p:spPr>
          <a:xfrm>
            <a:off x="5207000" y="4845050"/>
            <a:ext cx="1778000" cy="511018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9C42D9-6359-4049-8072-3AD80D3A28AC}"/>
              </a:ext>
            </a:extLst>
          </p:cNvPr>
          <p:cNvSpPr/>
          <p:nvPr userDrawn="1"/>
        </p:nvSpPr>
        <p:spPr>
          <a:xfrm>
            <a:off x="6345600" y="3264026"/>
            <a:ext cx="231315" cy="2648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ct val="140000"/>
              </a:lnSpc>
              <a:spcAft>
                <a:spcPts val="600"/>
              </a:spcAft>
            </a:pPr>
            <a:r>
              <a:rPr lang="fr-FR" sz="9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by</a:t>
            </a:r>
          </a:p>
        </p:txBody>
      </p:sp>
    </p:spTree>
    <p:extLst>
      <p:ext uri="{BB962C8B-B14F-4D97-AF65-F5344CB8AC3E}">
        <p14:creationId xmlns:p14="http://schemas.microsoft.com/office/powerpoint/2010/main" val="313439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C0C2059-8C38-4CB4-80C3-6F18F2A8F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954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682" r:id="rId3"/>
    <p:sldLayoutId id="2147483683" r:id="rId4"/>
    <p:sldLayoutId id="2147483684" r:id="rId5"/>
    <p:sldLayoutId id="2147483685" r:id="rId6"/>
    <p:sldLayoutId id="2147483701" r:id="rId7"/>
    <p:sldLayoutId id="2147483724" r:id="rId8"/>
    <p:sldLayoutId id="2147483678" r:id="rId9"/>
    <p:sldLayoutId id="2147483656" r:id="rId10"/>
    <p:sldLayoutId id="2147483679" r:id="rId11"/>
    <p:sldLayoutId id="2147483680" r:id="rId12"/>
    <p:sldLayoutId id="2147483681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09" r:id="rId34"/>
    <p:sldLayoutId id="2147483710" r:id="rId35"/>
    <p:sldLayoutId id="2147483711" r:id="rId36"/>
    <p:sldLayoutId id="2147483712" r:id="rId37"/>
    <p:sldLayoutId id="2147483713" r:id="rId38"/>
    <p:sldLayoutId id="2147483714" r:id="rId39"/>
    <p:sldLayoutId id="2147483715" r:id="rId40"/>
    <p:sldLayoutId id="2147483716" r:id="rId41"/>
    <p:sldLayoutId id="2147483717" r:id="rId42"/>
    <p:sldLayoutId id="2147483718" r:id="rId43"/>
    <p:sldLayoutId id="2147483719" r:id="rId44"/>
    <p:sldLayoutId id="2147483722" r:id="rId45"/>
    <p:sldLayoutId id="2147483721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kumimoji="0" lang="fr-FR" sz="3600" b="0" i="0" u="none" strike="noStrike" kern="1200" cap="none" spc="0" normalizeH="0" baseline="0" dirty="0" smtClean="0">
          <a:ln>
            <a:noFill/>
          </a:ln>
          <a:solidFill>
            <a:schemeClr val="accent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  <a:lvl2pPr marL="36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kumimoji="0" lang="fr-FR" sz="2000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2pPr>
      <a:lvl3pPr marL="36000" indent="-228600" algn="l" defTabSz="914400" rtl="0" eaLnBrk="1" latinLnBrk="0" hangingPunct="1">
        <a:lnSpc>
          <a:spcPct val="15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fr-FR" sz="1200" kern="1200" dirty="0" smtClean="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5" Type="http://schemas.openxmlformats.org/officeDocument/2006/relationships/slide" Target="slide8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9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.png"/><Relationship Id="rId5" Type="http://schemas.openxmlformats.org/officeDocument/2006/relationships/image" Target="../media/image7.jpe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.jpe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.jpe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260808" y="1799977"/>
            <a:ext cx="5066402" cy="179100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RELATION </a:t>
            </a:r>
            <a:r>
              <a:rPr lang="fr-FR" sz="3200" cap="all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à</a:t>
            </a: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DISTANCE</a:t>
            </a:r>
          </a:p>
          <a:p>
            <a:pPr>
              <a:lnSpc>
                <a:spcPct val="110000"/>
              </a:lnSpc>
            </a:pPr>
            <a:endParaRPr lang="fr-FR" sz="2000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fr-FR" sz="2800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</a:t>
            </a:r>
            <a:r>
              <a:rPr lang="fr-FR" sz="2800" i="1" cap="all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ésilier </a:t>
            </a:r>
            <a:r>
              <a:rPr lang="fr-FR" sz="2800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un contrat de Prévoyance</a:t>
            </a:r>
          </a:p>
        </p:txBody>
      </p:sp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892" y="6141575"/>
            <a:ext cx="2513687" cy="5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5464" y="4584034"/>
            <a:ext cx="4076950" cy="3419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fr-F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Mode opératoire – Mise à jour juillet 2023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8194" y="0"/>
            <a:ext cx="7103806" cy="684775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66638" y="3630305"/>
            <a:ext cx="4656085" cy="482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fr-FR" sz="1200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(Produits Ecureuil Vie : SECUR’ Famille / SECUR’ Famille 2</a:t>
            </a:r>
          </a:p>
          <a:p>
            <a:pPr algn="ctr">
              <a:lnSpc>
                <a:spcPct val="110000"/>
              </a:lnSpc>
            </a:pPr>
            <a:r>
              <a:rPr lang="fr-FR" sz="1200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SECUR’ Urgence)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clrChange>
              <a:clrFrom>
                <a:srgbClr val="DDE1EC"/>
              </a:clrFrom>
              <a:clrTo>
                <a:srgbClr val="DDE1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54654" y="353961"/>
            <a:ext cx="2121264" cy="48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2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BD2685-4CCD-4C4D-8F13-6A1347C957F7}"/>
              </a:ext>
            </a:extLst>
          </p:cNvPr>
          <p:cNvSpPr txBox="1"/>
          <p:nvPr/>
        </p:nvSpPr>
        <p:spPr>
          <a:xfrm>
            <a:off x="6747120" y="1714726"/>
            <a:ext cx="4750042" cy="313162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concernés</a:t>
            </a:r>
            <a:r>
              <a:rPr kumimoji="0" lang="fr-FR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gestion à distance.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prérequis.</a:t>
            </a:r>
          </a:p>
          <a:p>
            <a:pPr lvl="1">
              <a:lnSpc>
                <a:spcPct val="110000"/>
              </a:lnSpc>
              <a:defRPr/>
            </a:pPr>
            <a:endParaRPr lang="fr-FR" sz="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détaillé.</a:t>
            </a:r>
          </a:p>
          <a:p>
            <a:pPr lvl="0">
              <a:lnSpc>
                <a:spcPct val="110000"/>
              </a:lnSpc>
              <a:defRPr/>
            </a:pPr>
            <a:endParaRPr lang="fr-FR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pour finaliser sa résiliation en SED. </a:t>
            </a:r>
          </a:p>
          <a:p>
            <a:pPr lvl="1">
              <a:lnSpc>
                <a:spcPct val="110000"/>
              </a:lnSpc>
              <a:defRPr/>
            </a:pPr>
            <a:endParaRPr lang="fr-FR" sz="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5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5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1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622FF2E9-AC2F-46B6-88B6-4691D0507903}"/>
              </a:ext>
            </a:extLst>
          </p:cNvPr>
          <p:cNvSpPr txBox="1"/>
          <p:nvPr/>
        </p:nvSpPr>
        <p:spPr>
          <a:xfrm>
            <a:off x="6804964" y="1026899"/>
            <a:ext cx="1809750" cy="268087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1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 Semibold"/>
                <a:ea typeface="+mn-ea"/>
                <a:cs typeface="Segoe UI" panose="020B0502040204020203" pitchFamily="34" charset="0"/>
              </a:rPr>
              <a:t>SOMMAIRE </a:t>
            </a: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02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5601" y="1050878"/>
            <a:ext cx="4769671" cy="459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83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03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0408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concernés. </a:t>
            </a:r>
          </a:p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Prévoyance.</a:t>
            </a:r>
          </a:p>
        </p:txBody>
      </p:sp>
    </p:spTree>
    <p:extLst>
      <p:ext uri="{BB962C8B-B14F-4D97-AF65-F5344CB8AC3E}">
        <p14:creationId xmlns:p14="http://schemas.microsoft.com/office/powerpoint/2010/main" val="3631198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 rot="16200000">
            <a:off x="6809606" y="4539134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4700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concernés : les contrats IARD &amp; Prévoyance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04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35075" y="1230133"/>
            <a:ext cx="6840538" cy="47429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1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482078" y="1490502"/>
            <a:ext cx="5449663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/>
              <a:t>Ce mode opératoire vous guide pour vendre à distance les contrats ci-dessous :</a:t>
            </a:r>
          </a:p>
        </p:txBody>
      </p:sp>
      <p:sp>
        <p:nvSpPr>
          <p:cNvPr id="1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099146" y="2617721"/>
            <a:ext cx="5310488" cy="215443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b="1" dirty="0"/>
              <a:t>SECUR’ Famille 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b="1" dirty="0"/>
              <a:t>SECUR’ Famille 2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b="1" dirty="0"/>
              <a:t>SECUR’ Urgence</a:t>
            </a:r>
          </a:p>
          <a:p>
            <a:pPr algn="just">
              <a:lnSpc>
                <a:spcPct val="100000"/>
              </a:lnSpc>
            </a:pPr>
            <a:endParaRPr lang="fr-FR" sz="1400" b="1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fr-FR" sz="1400" b="1" dirty="0"/>
              <a:t>Sont concernés : les contrats de prévoyance, assurés par BPCE Vie, en cours de commercialisation ou ayant été commercialisés (contrats en stocks)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dirty="0"/>
          </a:p>
          <a:p>
            <a:pPr marL="285750" indent="-285750" fontAlgn="ctr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dirty="0"/>
          </a:p>
        </p:txBody>
      </p:sp>
      <p:cxnSp>
        <p:nvCxnSpPr>
          <p:cNvPr id="15" name="Connecteur droit 14"/>
          <p:cNvCxnSpPr/>
          <p:nvPr/>
        </p:nvCxnSpPr>
        <p:spPr>
          <a:xfrm>
            <a:off x="1767243" y="2255360"/>
            <a:ext cx="15165" cy="1908000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16" name="Grouper 2"/>
          <p:cNvGrpSpPr/>
          <p:nvPr/>
        </p:nvGrpSpPr>
        <p:grpSpPr>
          <a:xfrm>
            <a:off x="1549276" y="2904930"/>
            <a:ext cx="451098" cy="488656"/>
            <a:chOff x="9674810" y="2339077"/>
            <a:chExt cx="397832" cy="397832"/>
          </a:xfrm>
        </p:grpSpPr>
        <p:sp>
          <p:nvSpPr>
            <p:cNvPr id="17" name="Ellipse 16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20" name="Forme en L 19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417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05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0408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résiliation à distance.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27800" y="3010873"/>
            <a:ext cx="4656085" cy="612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fr-FR" sz="1600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(Produits Ecureuil Vie : SECUR’ Famille / SECUR’ Famille 2 / SECUR’ Urgence)</a:t>
            </a:r>
          </a:p>
        </p:txBody>
      </p:sp>
    </p:spTree>
    <p:extLst>
      <p:ext uri="{BB962C8B-B14F-4D97-AF65-F5344CB8AC3E}">
        <p14:creationId xmlns:p14="http://schemas.microsoft.com/office/powerpoint/2010/main" val="3294070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4700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GESTION </a:t>
            </a:r>
            <a:r>
              <a:rPr lang="fr-FR" sz="2000" cap="all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à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DISTANCE Prévoyance.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06</a:t>
            </a:r>
          </a:p>
        </p:txBody>
      </p:sp>
      <p:sp>
        <p:nvSpPr>
          <p:cNvPr id="9" name="Rectangle 8"/>
          <p:cNvSpPr/>
          <p:nvPr/>
        </p:nvSpPr>
        <p:spPr>
          <a:xfrm>
            <a:off x="1571108" y="1690665"/>
            <a:ext cx="9586313" cy="41253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3270FC-A0F2-4FC6-AB9A-76DEB9E039FF}"/>
              </a:ext>
            </a:extLst>
          </p:cNvPr>
          <p:cNvSpPr txBox="1"/>
          <p:nvPr/>
        </p:nvSpPr>
        <p:spPr>
          <a:xfrm>
            <a:off x="1787588" y="2077979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1. </a:t>
            </a:r>
            <a:r>
              <a:rPr lang="fr-FR" sz="1000" dirty="0"/>
              <a:t>Je m’assure que le client répond </a:t>
            </a:r>
            <a:r>
              <a:rPr lang="fr-FR" sz="1000" b="1" dirty="0"/>
              <a:t>aux exigences réglementaires pour la VAD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7887667-8FA8-4A70-BAC6-9AA82F0F1762}"/>
              </a:ext>
            </a:extLst>
          </p:cNvPr>
          <p:cNvSpPr txBox="1"/>
          <p:nvPr/>
        </p:nvSpPr>
        <p:spPr>
          <a:xfrm>
            <a:off x="1787588" y="2780176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2. </a:t>
            </a:r>
            <a:r>
              <a:rPr lang="fr-FR" sz="1000" dirty="0"/>
              <a:t>Je vérifie si le </a:t>
            </a:r>
            <a:r>
              <a:rPr lang="fr-FR" sz="1000" b="1" dirty="0"/>
              <a:t>client est éligible à la SED </a:t>
            </a:r>
            <a:endParaRPr lang="fr-FR" sz="10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F92F1BA-64CC-49A8-8C72-45B4AE028D2F}"/>
              </a:ext>
            </a:extLst>
          </p:cNvPr>
          <p:cNvSpPr txBox="1"/>
          <p:nvPr/>
        </p:nvSpPr>
        <p:spPr>
          <a:xfrm>
            <a:off x="1787588" y="3482372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3. </a:t>
            </a:r>
            <a:r>
              <a:rPr lang="fr-FR" sz="1000" dirty="0"/>
              <a:t>Je vérifie si le </a:t>
            </a:r>
            <a:r>
              <a:rPr lang="fr-FR" sz="1000" b="1" dirty="0"/>
              <a:t>contrat est éligible</a:t>
            </a:r>
          </a:p>
          <a:p>
            <a:pPr algn="ctr"/>
            <a:r>
              <a:rPr lang="fr-FR" sz="1000" dirty="0">
                <a:hlinkClick r:id="rId5" action="ppaction://hlinksldjump"/>
              </a:rPr>
              <a:t>(cliquer ici)</a:t>
            </a:r>
            <a:endParaRPr lang="fr-FR" sz="10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787588" y="4200956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4. </a:t>
            </a:r>
            <a:r>
              <a:rPr lang="fr-FR" sz="1000" dirty="0"/>
              <a:t>Je saisis la demande de résiliation</a:t>
            </a:r>
            <a:r>
              <a:rPr lang="fr-FR" sz="1000" b="1" dirty="0"/>
              <a:t> sur </a:t>
            </a:r>
            <a:r>
              <a:rPr lang="fr-FR" sz="1000" b="1" dirty="0" err="1"/>
              <a:t>MyAssur</a:t>
            </a:r>
            <a:endParaRPr lang="fr-FR" sz="1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2196BE-4971-490F-A981-983DC02F3CF3}"/>
              </a:ext>
            </a:extLst>
          </p:cNvPr>
          <p:cNvSpPr/>
          <p:nvPr/>
        </p:nvSpPr>
        <p:spPr>
          <a:xfrm>
            <a:off x="5383382" y="1745812"/>
            <a:ext cx="1761771" cy="1718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>
                <a:solidFill>
                  <a:srgbClr val="0070C0"/>
                </a:solidFill>
              </a:rPr>
              <a:t>Actions du Client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96DB2BD-4A32-42AD-A6C6-2CBEB33FC6E5}"/>
              </a:ext>
            </a:extLst>
          </p:cNvPr>
          <p:cNvSpPr/>
          <p:nvPr/>
        </p:nvSpPr>
        <p:spPr>
          <a:xfrm>
            <a:off x="2146550" y="1756413"/>
            <a:ext cx="2050719" cy="16128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>
                <a:solidFill>
                  <a:srgbClr val="C00000"/>
                </a:solidFill>
              </a:rPr>
              <a:t>Actions du Conseiller</a:t>
            </a:r>
          </a:p>
        </p:txBody>
      </p:sp>
      <p:cxnSp>
        <p:nvCxnSpPr>
          <p:cNvPr id="20" name="Connecteur droit avec flèche 19"/>
          <p:cNvCxnSpPr>
            <a:stCxn id="10" idx="2"/>
            <a:endCxn id="11" idx="0"/>
          </p:cNvCxnSpPr>
          <p:nvPr/>
        </p:nvCxnSpPr>
        <p:spPr>
          <a:xfrm>
            <a:off x="3171911" y="2581979"/>
            <a:ext cx="0" cy="19819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>
            <a:stCxn id="11" idx="2"/>
            <a:endCxn id="13" idx="0"/>
          </p:cNvCxnSpPr>
          <p:nvPr/>
        </p:nvCxnSpPr>
        <p:spPr>
          <a:xfrm>
            <a:off x="3171911" y="3284176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1787586" y="1958646"/>
            <a:ext cx="276864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>
            <a:off x="4880067" y="1958646"/>
            <a:ext cx="276840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B02196BE-4971-490F-A981-983DC02F3CF3}"/>
              </a:ext>
            </a:extLst>
          </p:cNvPr>
          <p:cNvSpPr/>
          <p:nvPr/>
        </p:nvSpPr>
        <p:spPr>
          <a:xfrm>
            <a:off x="8398899" y="1745812"/>
            <a:ext cx="1989914" cy="1718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>
                <a:solidFill>
                  <a:schemeClr val="accent6">
                    <a:lumMod val="75000"/>
                  </a:schemeClr>
                </a:solidFill>
              </a:rPr>
              <a:t>Actions du Middle Office VAD</a:t>
            </a:r>
          </a:p>
        </p:txBody>
      </p:sp>
      <p:cxnSp>
        <p:nvCxnSpPr>
          <p:cNvPr id="26" name="Connecteur droit 25"/>
          <p:cNvCxnSpPr/>
          <p:nvPr/>
        </p:nvCxnSpPr>
        <p:spPr>
          <a:xfrm>
            <a:off x="8009656" y="1958646"/>
            <a:ext cx="27684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>
            <a:off x="3179927" y="4002062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98CFB271-4C89-6932-130A-568E42C92302}"/>
              </a:ext>
            </a:extLst>
          </p:cNvPr>
          <p:cNvSpPr txBox="1"/>
          <p:nvPr/>
        </p:nvSpPr>
        <p:spPr>
          <a:xfrm>
            <a:off x="1791132" y="4916888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5. </a:t>
            </a:r>
            <a:r>
              <a:rPr lang="fr-FR" sz="1000" dirty="0"/>
              <a:t>Je termine la saisie en choisissant </a:t>
            </a:r>
            <a:r>
              <a:rPr lang="fr-FR" sz="1000" b="1" dirty="0"/>
              <a:t>le mode de contractualisation (SED ou Papier)</a:t>
            </a:r>
            <a:endParaRPr lang="fr-FR" sz="10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B5E175F-AC75-DB23-A688-6696BF6B220A}"/>
              </a:ext>
            </a:extLst>
          </p:cNvPr>
          <p:cNvSpPr txBox="1"/>
          <p:nvPr/>
        </p:nvSpPr>
        <p:spPr>
          <a:xfrm>
            <a:off x="4883611" y="4916888"/>
            <a:ext cx="2768645" cy="504000"/>
          </a:xfrm>
          <a:prstGeom prst="rect">
            <a:avLst/>
          </a:prstGeom>
          <a:solidFill>
            <a:srgbClr val="9FE6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6. Le client réceptionne puis signe les documents contractuels e</a:t>
            </a:r>
            <a:r>
              <a:rPr lang="fr-FR" sz="1000" dirty="0"/>
              <a:t>t les renvoie </a:t>
            </a:r>
            <a:r>
              <a:rPr lang="fr-FR" sz="1000" i="1" dirty="0"/>
              <a:t>(si contractualisation papier)</a:t>
            </a:r>
            <a:endParaRPr lang="fr-FR" sz="1000" b="1" i="1" dirty="0"/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7F66BF18-F6F4-A2B4-EA3D-E01E1A691596}"/>
              </a:ext>
            </a:extLst>
          </p:cNvPr>
          <p:cNvCxnSpPr>
            <a:stCxn id="2" idx="3"/>
            <a:endCxn id="3" idx="1"/>
          </p:cNvCxnSpPr>
          <p:nvPr/>
        </p:nvCxnSpPr>
        <p:spPr>
          <a:xfrm>
            <a:off x="4559777" y="5168888"/>
            <a:ext cx="323834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8B84060B-8607-213F-7CFC-C9B870A3F063}"/>
              </a:ext>
            </a:extLst>
          </p:cNvPr>
          <p:cNvSpPr txBox="1"/>
          <p:nvPr/>
        </p:nvSpPr>
        <p:spPr>
          <a:xfrm>
            <a:off x="8013200" y="4917832"/>
            <a:ext cx="2768645" cy="50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7</a:t>
            </a:r>
            <a:r>
              <a:rPr lang="fr-FR" sz="1000" dirty="0"/>
              <a:t>. Le middle office VAD </a:t>
            </a:r>
            <a:r>
              <a:rPr lang="fr-FR" sz="1000" b="1" dirty="0"/>
              <a:t>s’assure de la contractualisation </a:t>
            </a:r>
            <a:r>
              <a:rPr lang="fr-FR" sz="1000" dirty="0"/>
              <a:t>et enregistre les documents dans classeur client le cas échéant </a:t>
            </a:r>
            <a:endParaRPr lang="fr-FR" sz="1000" i="1" dirty="0"/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A26D19ED-3AE4-4DED-E036-6A2021814622}"/>
              </a:ext>
            </a:extLst>
          </p:cNvPr>
          <p:cNvCxnSpPr/>
          <p:nvPr/>
        </p:nvCxnSpPr>
        <p:spPr>
          <a:xfrm flipV="1">
            <a:off x="7682452" y="5158124"/>
            <a:ext cx="323834" cy="61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3AB09ADA-8E9F-BEBB-7B86-725DCD416F6E}"/>
              </a:ext>
            </a:extLst>
          </p:cNvPr>
          <p:cNvCxnSpPr/>
          <p:nvPr/>
        </p:nvCxnSpPr>
        <p:spPr>
          <a:xfrm>
            <a:off x="3183471" y="4707361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4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07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5825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</a:t>
            </a:r>
          </a:p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la résiliation à distance Prévoyance. </a:t>
            </a:r>
          </a:p>
        </p:txBody>
      </p:sp>
    </p:spTree>
    <p:extLst>
      <p:ext uri="{BB962C8B-B14F-4D97-AF65-F5344CB8AC3E}">
        <p14:creationId xmlns:p14="http://schemas.microsoft.com/office/powerpoint/2010/main" val="528575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895868" y="986606"/>
            <a:ext cx="5441130" cy="55616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70651" y="972720"/>
            <a:ext cx="5441130" cy="55751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highlight>
                <a:srgbClr val="FFFF00"/>
              </a:highlight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5971096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09716"/>
            <a:ext cx="49247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pour la résiliation à distance Prévoyance.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86573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56237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08</a:t>
            </a:r>
          </a:p>
        </p:txBody>
      </p:sp>
      <p:sp>
        <p:nvSpPr>
          <p:cNvPr id="2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261988" y="1233328"/>
            <a:ext cx="3834012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/>
              <a:t>Les indispensables avant de proposer une résiliation de contrat Prévoyance en  à distance :</a:t>
            </a:r>
          </a:p>
        </p:txBody>
      </p:sp>
      <p:sp>
        <p:nvSpPr>
          <p:cNvPr id="27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7921489" y="1345790"/>
            <a:ext cx="3865070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/>
              <a:t>Conditions d’éligibilité à la SED :</a:t>
            </a:r>
          </a:p>
        </p:txBody>
      </p:sp>
      <p:sp>
        <p:nvSpPr>
          <p:cNvPr id="3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028598" y="2131222"/>
            <a:ext cx="5181497" cy="420115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400" b="1" dirty="0">
              <a:highlight>
                <a:srgbClr val="FFFF00"/>
              </a:highlight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Client physique et majeur capable.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DRC à jour (responsabilité agence).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1400" b="1" dirty="0"/>
              <a:t>Sont inclus </a:t>
            </a:r>
            <a:r>
              <a:rPr lang="fr-FR" sz="1400" b="1" u="sng" dirty="0"/>
              <a:t>dans le périmètre</a:t>
            </a:r>
            <a:r>
              <a:rPr lang="fr-FR" sz="1400" b="1" dirty="0"/>
              <a:t> </a:t>
            </a: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400" dirty="0"/>
              <a:t>les contrats de prévoyance, assurés par BPCE Vie, en cours de commercialisation ou ayant été commercialisés (contrats en stocks)</a:t>
            </a: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400" dirty="0"/>
              <a:t>Les contrats en impayé-mis en demeure sont inclus dans le périmètre</a:t>
            </a:r>
          </a:p>
          <a:p>
            <a:pPr algn="just"/>
            <a:r>
              <a:rPr lang="fr-FR" sz="1400" b="1" dirty="0"/>
              <a:t>Sont hors périmètre les contrats (blocage technique)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Obsèques (SECUR’ Obsèques) : seul le rachat est possible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En période de renonciation (adhésion de moins de 30 j.)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Détenus par un client devenu Personne Protégée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Déjà en cours de résiliation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Avec sinistre en cours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Assurés par CNP ou BPCE Assurances IARD</a:t>
            </a:r>
          </a:p>
          <a:p>
            <a:pPr algn="just">
              <a:lnSpc>
                <a:spcPct val="100000"/>
              </a:lnSpc>
            </a:pPr>
            <a:endParaRPr lang="fr-FR" sz="800" dirty="0">
              <a:highlight>
                <a:srgbClr val="FFFF00"/>
              </a:highlight>
            </a:endParaRPr>
          </a:p>
          <a:p>
            <a:pPr algn="just">
              <a:lnSpc>
                <a:spcPct val="100000"/>
              </a:lnSpc>
            </a:pPr>
            <a:r>
              <a:rPr lang="fr-FR" sz="1400" dirty="0"/>
              <a:t> </a:t>
            </a:r>
            <a:r>
              <a:rPr lang="fr-FR" sz="1400" b="1" dirty="0"/>
              <a:t>Si ces conditions ne sont pas remplies, il convient de proposer un entretien en face à face au client avant création de la vente. </a:t>
            </a:r>
          </a:p>
        </p:txBody>
      </p:sp>
      <p:sp>
        <p:nvSpPr>
          <p:cNvPr id="29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6666271" y="2064530"/>
            <a:ext cx="4984955" cy="175625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Un numéro de mobile (français ou étranger) à jour enregistré dans le SI (les deux en cas de </a:t>
            </a:r>
            <a:r>
              <a:rPr lang="fr-FR" sz="1400" dirty="0" err="1"/>
              <a:t>co</a:t>
            </a:r>
            <a:r>
              <a:rPr lang="fr-FR" sz="1400" dirty="0"/>
              <a:t>-adhésion).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Une adresse mail valide (les deux en cas de </a:t>
            </a:r>
            <a:r>
              <a:rPr lang="fr-FR" sz="1400" dirty="0" err="1"/>
              <a:t>co</a:t>
            </a:r>
            <a:r>
              <a:rPr lang="fr-FR" sz="1400" dirty="0"/>
              <a:t>-adhésion).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Le client doit disposer d’un accès à accès à sa MSI (donc à DEI). 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b="1" dirty="0"/>
              <a:t>Le client peut signer électroniquement à partir de son téléphone portable </a:t>
            </a:r>
            <a:endParaRPr lang="fr-FR" sz="200" b="1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2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500" b="1" dirty="0">
              <a:highlight>
                <a:srgbClr val="FFFF00"/>
              </a:highlight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200" dirty="0">
              <a:highlight>
                <a:srgbClr val="FFFF00"/>
              </a:highlight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200" dirty="0">
              <a:highlight>
                <a:srgbClr val="FFFF00"/>
              </a:highlight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598" y="977643"/>
            <a:ext cx="1095170" cy="966326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2650" y="977643"/>
            <a:ext cx="1095170" cy="9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09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4891548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pour saisir la </a:t>
            </a: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résiliation à distance </a:t>
            </a: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pas à pas.</a:t>
            </a:r>
          </a:p>
        </p:txBody>
      </p:sp>
    </p:spTree>
    <p:extLst>
      <p:ext uri="{BB962C8B-B14F-4D97-AF65-F5344CB8AC3E}">
        <p14:creationId xmlns:p14="http://schemas.microsoft.com/office/powerpoint/2010/main" val="2387472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de résiliation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Ouvrir la synthèse client 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235075" y="1229180"/>
            <a:ext cx="8529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J’accède à la transaction « 0451 – Prévoyance Vendre et gérer» via la Synthèse client par un clique droit sur la tuile du produit concerné par la demande de résiliation.</a:t>
            </a:r>
          </a:p>
        </p:txBody>
      </p:sp>
      <p:sp>
        <p:nvSpPr>
          <p:cNvPr id="16" name="object 10"/>
          <p:cNvSpPr>
            <a:spLocks/>
          </p:cNvSpPr>
          <p:nvPr/>
        </p:nvSpPr>
        <p:spPr bwMode="auto">
          <a:xfrm>
            <a:off x="6813754" y="4439266"/>
            <a:ext cx="781665" cy="589934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2" name="Connecteur droit avec flèche 21"/>
          <p:cNvCxnSpPr/>
          <p:nvPr/>
        </p:nvCxnSpPr>
        <p:spPr>
          <a:xfrm>
            <a:off x="3878826" y="4439263"/>
            <a:ext cx="2831690" cy="1622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618EB30A-E0A6-6640-2244-04E2385F55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548"/>
          <a:stretch/>
        </p:blipFill>
        <p:spPr>
          <a:xfrm>
            <a:off x="825774" y="1806590"/>
            <a:ext cx="4591050" cy="275689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A941AF-63ED-D247-BA61-CFA94C2BC81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562" t="2435"/>
          <a:stretch/>
        </p:blipFill>
        <p:spPr>
          <a:xfrm>
            <a:off x="2898709" y="2529318"/>
            <a:ext cx="5083241" cy="300928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2304F42-1FD6-C9A1-CD07-E69FB5C7614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0174" b="3510"/>
          <a:stretch/>
        </p:blipFill>
        <p:spPr>
          <a:xfrm>
            <a:off x="6813754" y="3185036"/>
            <a:ext cx="4591050" cy="3404183"/>
          </a:xfrm>
          <a:prstGeom prst="rect">
            <a:avLst/>
          </a:prstGeom>
        </p:spPr>
      </p:pic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11D1752B-2C2C-AECD-2A3B-EE136137AE00}"/>
              </a:ext>
            </a:extLst>
          </p:cNvPr>
          <p:cNvCxnSpPr>
            <a:cxnSpLocks/>
          </p:cNvCxnSpPr>
          <p:nvPr/>
        </p:nvCxnSpPr>
        <p:spPr>
          <a:xfrm flipH="1">
            <a:off x="3960294" y="1806590"/>
            <a:ext cx="4021656" cy="243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ject 10">
            <a:extLst>
              <a:ext uri="{FF2B5EF4-FFF2-40B4-BE49-F238E27FC236}">
                <a16:creationId xmlns:a16="http://schemas.microsoft.com/office/drawing/2014/main" id="{F273CCE7-EC26-C835-50D8-1EEFB88C866D}"/>
              </a:ext>
            </a:extLst>
          </p:cNvPr>
          <p:cNvSpPr>
            <a:spLocks/>
          </p:cNvSpPr>
          <p:nvPr/>
        </p:nvSpPr>
        <p:spPr bwMode="auto">
          <a:xfrm>
            <a:off x="3078748" y="3881559"/>
            <a:ext cx="881546" cy="729462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63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E4C3C910-0C32-8532-8742-79A98CCD2A49}"/>
              </a:ext>
            </a:extLst>
          </p:cNvPr>
          <p:cNvCxnSpPr>
            <a:cxnSpLocks/>
          </p:cNvCxnSpPr>
          <p:nvPr/>
        </p:nvCxnSpPr>
        <p:spPr>
          <a:xfrm>
            <a:off x="8442960" y="1813955"/>
            <a:ext cx="1882140" cy="26253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10">
            <a:extLst>
              <a:ext uri="{FF2B5EF4-FFF2-40B4-BE49-F238E27FC236}">
                <a16:creationId xmlns:a16="http://schemas.microsoft.com/office/drawing/2014/main" id="{14EF9CEA-80D4-C156-D738-4FA318E76A2D}"/>
              </a:ext>
            </a:extLst>
          </p:cNvPr>
          <p:cNvSpPr>
            <a:spLocks/>
          </p:cNvSpPr>
          <p:nvPr/>
        </p:nvSpPr>
        <p:spPr bwMode="auto">
          <a:xfrm>
            <a:off x="9614112" y="4439263"/>
            <a:ext cx="1502358" cy="300377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63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942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11</a:t>
            </a: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de résiliation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Accéder à l’acte de gestion.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D91EBF-3F75-1544-F405-B25CD383CD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97" t="2566" r="2637"/>
          <a:stretch/>
        </p:blipFill>
        <p:spPr>
          <a:xfrm>
            <a:off x="749244" y="1476746"/>
            <a:ext cx="5111032" cy="27094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AAD112F-8D9E-68DD-CAD2-37B7C88F7F56}"/>
              </a:ext>
            </a:extLst>
          </p:cNvPr>
          <p:cNvSpPr/>
          <p:nvPr/>
        </p:nvSpPr>
        <p:spPr>
          <a:xfrm>
            <a:off x="1235075" y="1229180"/>
            <a:ext cx="85290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séléctionne « Résiliation » dans la liste « Acte de gestion ».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0060A8-1B7B-4A28-3E6A-402059476E1D}"/>
              </a:ext>
            </a:extLst>
          </p:cNvPr>
          <p:cNvSpPr/>
          <p:nvPr/>
        </p:nvSpPr>
        <p:spPr>
          <a:xfrm>
            <a:off x="8216407" y="2682298"/>
            <a:ext cx="34784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séléctionne le canal « Téléphone entrant » ou « Téléphone sortant ». 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3290233-9EE2-EFC2-57E9-45C06EFBE6D3}"/>
              </a:ext>
            </a:extLst>
          </p:cNvPr>
          <p:cNvCxnSpPr>
            <a:cxnSpLocks/>
          </p:cNvCxnSpPr>
          <p:nvPr/>
        </p:nvCxnSpPr>
        <p:spPr>
          <a:xfrm flipH="1">
            <a:off x="1885950" y="1555925"/>
            <a:ext cx="1613212" cy="12440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FA9AFC62-CB31-4327-202C-8769114AE9C1}"/>
              </a:ext>
            </a:extLst>
          </p:cNvPr>
          <p:cNvSpPr/>
          <p:nvPr/>
        </p:nvSpPr>
        <p:spPr>
          <a:xfrm>
            <a:off x="1223964" y="5118948"/>
            <a:ext cx="32937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Puis je clique sur </a:t>
            </a:r>
          </a:p>
          <a:p>
            <a:pPr marL="266700"/>
            <a:r>
              <a:rPr lang="fr-FR" sz="1600" b="1" dirty="0"/>
              <a:t>Résiliation. </a:t>
            </a:r>
          </a:p>
        </p:txBody>
      </p:sp>
      <p:sp>
        <p:nvSpPr>
          <p:cNvPr id="37" name="object 10">
            <a:extLst>
              <a:ext uri="{FF2B5EF4-FFF2-40B4-BE49-F238E27FC236}">
                <a16:creationId xmlns:a16="http://schemas.microsoft.com/office/drawing/2014/main" id="{484C4999-BBCD-3211-3E4A-32029ECBA735}"/>
              </a:ext>
            </a:extLst>
          </p:cNvPr>
          <p:cNvSpPr>
            <a:spLocks/>
          </p:cNvSpPr>
          <p:nvPr/>
        </p:nvSpPr>
        <p:spPr bwMode="auto">
          <a:xfrm>
            <a:off x="3934975" y="3924580"/>
            <a:ext cx="1739502" cy="258096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38" name="object 10">
            <a:extLst>
              <a:ext uri="{FF2B5EF4-FFF2-40B4-BE49-F238E27FC236}">
                <a16:creationId xmlns:a16="http://schemas.microsoft.com/office/drawing/2014/main" id="{4A0F515E-789D-3DF8-D49D-D8361934865E}"/>
              </a:ext>
            </a:extLst>
          </p:cNvPr>
          <p:cNvSpPr>
            <a:spLocks/>
          </p:cNvSpPr>
          <p:nvPr/>
        </p:nvSpPr>
        <p:spPr bwMode="auto">
          <a:xfrm>
            <a:off x="6468115" y="5001344"/>
            <a:ext cx="1978128" cy="265472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63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1F5E33-CFBF-6260-85B2-B7843537F33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34" b="10004"/>
          <a:stretch/>
        </p:blipFill>
        <p:spPr>
          <a:xfrm>
            <a:off x="3680257" y="4182676"/>
            <a:ext cx="7287779" cy="255450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F26FB3-6150-3AB7-27CA-E629D1D780C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9879" b="53197"/>
          <a:stretch/>
        </p:blipFill>
        <p:spPr>
          <a:xfrm>
            <a:off x="3105375" y="2691047"/>
            <a:ext cx="4929106" cy="1722415"/>
          </a:xfrm>
          <a:prstGeom prst="rect">
            <a:avLst/>
          </a:prstGeom>
        </p:spPr>
      </p:pic>
      <p:sp>
        <p:nvSpPr>
          <p:cNvPr id="39" name="object 10">
            <a:extLst>
              <a:ext uri="{FF2B5EF4-FFF2-40B4-BE49-F238E27FC236}">
                <a16:creationId xmlns:a16="http://schemas.microsoft.com/office/drawing/2014/main" id="{D20747C7-9B14-4C7D-3F7B-6E8793E5CCCB}"/>
              </a:ext>
            </a:extLst>
          </p:cNvPr>
          <p:cNvSpPr>
            <a:spLocks/>
          </p:cNvSpPr>
          <p:nvPr/>
        </p:nvSpPr>
        <p:spPr bwMode="auto">
          <a:xfrm>
            <a:off x="3847471" y="3943584"/>
            <a:ext cx="1840150" cy="239092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63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13EB9A11-6CBD-E671-C8F1-83C56B716414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5687621" y="3097797"/>
            <a:ext cx="2528786" cy="957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F1CCB14A-73DC-0FF8-235F-CD26CF9FA4C1}"/>
              </a:ext>
            </a:extLst>
          </p:cNvPr>
          <p:cNvCxnSpPr>
            <a:cxnSpLocks/>
          </p:cNvCxnSpPr>
          <p:nvPr/>
        </p:nvCxnSpPr>
        <p:spPr>
          <a:xfrm flipV="1">
            <a:off x="3304760" y="5362747"/>
            <a:ext cx="3505088" cy="971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76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26CFC50-50D5-1B1D-FBAF-D5C2128BEC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2"/>
          <a:stretch/>
        </p:blipFill>
        <p:spPr>
          <a:xfrm>
            <a:off x="1106372" y="1468526"/>
            <a:ext cx="6626765" cy="2205110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12</a:t>
            </a: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de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Vérifier les informations clients et contractuelles.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585453" y="1135060"/>
            <a:ext cx="97304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Les écrans suivants me permettent de vérifier les informations client.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E4B7D1-E828-82D1-DF7D-BCDE308B697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9"/>
          <a:stretch/>
        </p:blipFill>
        <p:spPr>
          <a:xfrm>
            <a:off x="1585453" y="3601739"/>
            <a:ext cx="5883934" cy="30863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D4C9978-B6A5-A008-0A75-D2B96B3016B4}"/>
              </a:ext>
            </a:extLst>
          </p:cNvPr>
          <p:cNvSpPr/>
          <p:nvPr/>
        </p:nvSpPr>
        <p:spPr>
          <a:xfrm>
            <a:off x="2077971" y="3212580"/>
            <a:ext cx="97304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Puis les informations liées au contrat.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DCB5FB-0533-319A-C784-C444124EC09D}"/>
              </a:ext>
            </a:extLst>
          </p:cNvPr>
          <p:cNvSpPr/>
          <p:nvPr/>
        </p:nvSpPr>
        <p:spPr>
          <a:xfrm>
            <a:off x="8493972" y="3551134"/>
            <a:ext cx="38697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/>
              <a:t>Je clique sur suivant.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E6BF1946-B875-EB3D-1B96-9CE31CCA6B05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7733137" y="3256261"/>
            <a:ext cx="760835" cy="464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B54805F-F6C1-4EA9-AB92-698A9BF2B10D}"/>
              </a:ext>
            </a:extLst>
          </p:cNvPr>
          <p:cNvCxnSpPr>
            <a:cxnSpLocks/>
          </p:cNvCxnSpPr>
          <p:nvPr/>
        </p:nvCxnSpPr>
        <p:spPr>
          <a:xfrm flipH="1">
            <a:off x="7469387" y="3889688"/>
            <a:ext cx="1024585" cy="26254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79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13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de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Prendre connaissance de la date prévisionnelle de résiliation.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16596" y="1307592"/>
            <a:ext cx="85290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A cette étape je peux consulter la date prévisionnelle de résiliation du contrat.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D8D6F6-6EBF-B7C8-787A-5449BD4751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75" b="9081"/>
          <a:stretch/>
        </p:blipFill>
        <p:spPr>
          <a:xfrm>
            <a:off x="1757839" y="1620833"/>
            <a:ext cx="6066062" cy="166933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F53530-E172-2DA3-E77C-60739926D4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4426" y="3755047"/>
            <a:ext cx="5050421" cy="2603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649EBC7-CDFE-12C2-9325-E33F913F1B33}"/>
              </a:ext>
            </a:extLst>
          </p:cNvPr>
          <p:cNvSpPr/>
          <p:nvPr/>
        </p:nvSpPr>
        <p:spPr>
          <a:xfrm>
            <a:off x="1116596" y="3182112"/>
            <a:ext cx="85290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Après avoir cliqué sur suivant, un pop up de confirmation s’ouvre.</a:t>
            </a: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4EF8BA03-D092-3335-A11A-1FED808A3B18}"/>
              </a:ext>
            </a:extLst>
          </p:cNvPr>
          <p:cNvSpPr>
            <a:spLocks/>
          </p:cNvSpPr>
          <p:nvPr/>
        </p:nvSpPr>
        <p:spPr bwMode="auto">
          <a:xfrm>
            <a:off x="1697828" y="2440932"/>
            <a:ext cx="1118712" cy="202853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63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2E8930C-F16A-8A93-ED87-94AE8E8ACBF0}"/>
              </a:ext>
            </a:extLst>
          </p:cNvPr>
          <p:cNvCxnSpPr>
            <a:cxnSpLocks/>
          </p:cNvCxnSpPr>
          <p:nvPr/>
        </p:nvCxnSpPr>
        <p:spPr>
          <a:xfrm flipH="1">
            <a:off x="2914650" y="1579471"/>
            <a:ext cx="3609975" cy="9922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1D7C8B49-FFB1-938C-FBB5-EDB014ED01C7}"/>
              </a:ext>
            </a:extLst>
          </p:cNvPr>
          <p:cNvCxnSpPr>
            <a:cxnSpLocks/>
          </p:cNvCxnSpPr>
          <p:nvPr/>
        </p:nvCxnSpPr>
        <p:spPr>
          <a:xfrm flipH="1">
            <a:off x="4495800" y="3469753"/>
            <a:ext cx="1063171" cy="1808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991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62135E7-2C33-93FF-C0A0-9C3D7E31326E}"/>
              </a:ext>
            </a:extLst>
          </p:cNvPr>
          <p:cNvSpPr/>
          <p:nvPr/>
        </p:nvSpPr>
        <p:spPr>
          <a:xfrm>
            <a:off x="1116596" y="1096201"/>
            <a:ext cx="94752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En confirmant, je crée la demande de résiliation.</a:t>
            </a:r>
          </a:p>
          <a:p>
            <a:endParaRPr lang="fr-FR" sz="1600" b="1" dirty="0"/>
          </a:p>
          <a:p>
            <a:endParaRPr lang="fr-FR" sz="1600" b="1" dirty="0"/>
          </a:p>
          <a:p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Les conditions de prise en compte sont précisées.</a:t>
            </a:r>
          </a:p>
          <a:p>
            <a:pPr lvl="2"/>
            <a:endParaRPr lang="fr-FR" sz="1600" b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2"/>
            <a:endParaRPr lang="fr-FR" sz="1600" b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2"/>
            <a:endParaRPr lang="fr-FR" sz="1600" b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2"/>
            <a:endParaRPr lang="fr-FR" sz="1600" b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2"/>
            <a:endParaRPr lang="fr-FR" sz="1600" b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2"/>
            <a:endParaRPr lang="fr-FR" sz="1600" b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2"/>
            <a:endParaRPr lang="fr-FR" sz="1600" b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2"/>
            <a:endParaRPr lang="fr-FR" sz="1600" b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2"/>
            <a:endParaRPr lang="fr-FR" sz="1600" b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2"/>
            <a:endParaRPr lang="fr-FR" sz="1600" b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2"/>
            <a:endParaRPr lang="fr-FR" sz="1600" b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2"/>
            <a:endParaRPr lang="fr-FR" sz="1600" b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2"/>
            <a:endParaRPr lang="fr-FR" sz="1600" b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2"/>
            <a:endParaRPr lang="fr-FR" sz="1600" b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2"/>
            <a:r>
              <a:rPr lang="fr-FR" sz="1600" b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          La signature du client conditionne la mise en œuvre de la résiliation</a:t>
            </a:r>
            <a:endParaRPr lang="fr-FR" sz="1600" b="1" dirty="0"/>
          </a:p>
        </p:txBody>
      </p:sp>
      <p:pic>
        <p:nvPicPr>
          <p:cNvPr id="11" name="Image 10" descr="Une image contenant texte, Police, logo, blanc&#10;&#10;Description générée automatiquement">
            <a:extLst>
              <a:ext uri="{FF2B5EF4-FFF2-40B4-BE49-F238E27FC236}">
                <a16:creationId xmlns:a16="http://schemas.microsoft.com/office/drawing/2014/main" id="{A8AFCFEE-1B5B-4150-E097-7B89E7CDC4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l="17793" t="31396" r="17550" b="31540"/>
          <a:stretch/>
        </p:blipFill>
        <p:spPr>
          <a:xfrm rot="20665479">
            <a:off x="1786669" y="5883331"/>
            <a:ext cx="931682" cy="580516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14</a:t>
            </a:r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de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Créer la demande de résiliation.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D65D39B-34A6-8D5F-53CB-627319D0C4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2828" y="2890062"/>
            <a:ext cx="7997883" cy="288413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1296FD-9DDB-F71D-2675-BC345B01F9B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7089" t="43873" r="35007" b="33102"/>
          <a:stretch/>
        </p:blipFill>
        <p:spPr>
          <a:xfrm>
            <a:off x="6860943" y="1105155"/>
            <a:ext cx="2693747" cy="1174054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5FC2891-708F-BC2C-20AE-A1E585114726}"/>
              </a:ext>
            </a:extLst>
          </p:cNvPr>
          <p:cNvCxnSpPr>
            <a:cxnSpLocks/>
          </p:cNvCxnSpPr>
          <p:nvPr/>
        </p:nvCxnSpPr>
        <p:spPr>
          <a:xfrm>
            <a:off x="6096000" y="1497330"/>
            <a:ext cx="1400175" cy="102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410ACAF6-F132-0681-152F-491B681A9A2A}"/>
              </a:ext>
            </a:extLst>
          </p:cNvPr>
          <p:cNvCxnSpPr>
            <a:cxnSpLocks/>
          </p:cNvCxnSpPr>
          <p:nvPr/>
        </p:nvCxnSpPr>
        <p:spPr>
          <a:xfrm>
            <a:off x="4450113" y="3092776"/>
            <a:ext cx="849441" cy="12742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bject 10">
            <a:extLst>
              <a:ext uri="{FF2B5EF4-FFF2-40B4-BE49-F238E27FC236}">
                <a16:creationId xmlns:a16="http://schemas.microsoft.com/office/drawing/2014/main" id="{DC8F2B3E-1BF0-A9E2-33B7-07D427E27D52}"/>
              </a:ext>
            </a:extLst>
          </p:cNvPr>
          <p:cNvSpPr>
            <a:spLocks/>
          </p:cNvSpPr>
          <p:nvPr/>
        </p:nvSpPr>
        <p:spPr bwMode="auto">
          <a:xfrm>
            <a:off x="1247425" y="4241553"/>
            <a:ext cx="8267364" cy="980490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63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25" name="object 10"/>
          <p:cNvSpPr>
            <a:spLocks/>
          </p:cNvSpPr>
          <p:nvPr/>
        </p:nvSpPr>
        <p:spPr bwMode="auto">
          <a:xfrm>
            <a:off x="8544085" y="5345306"/>
            <a:ext cx="863665" cy="182163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63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A377A63-2C33-09B5-60E4-886FF1A065B2}"/>
              </a:ext>
            </a:extLst>
          </p:cNvPr>
          <p:cNvSpPr/>
          <p:nvPr/>
        </p:nvSpPr>
        <p:spPr>
          <a:xfrm>
            <a:off x="10024673" y="5052918"/>
            <a:ext cx="24703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/>
              <a:t>Je clique sur finaliser l’opération.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BDF8693A-A064-155A-2E00-4DC4C5B29315}"/>
              </a:ext>
            </a:extLst>
          </p:cNvPr>
          <p:cNvCxnSpPr>
            <a:cxnSpLocks/>
            <a:stCxn id="31" idx="1"/>
          </p:cNvCxnSpPr>
          <p:nvPr/>
        </p:nvCxnSpPr>
        <p:spPr>
          <a:xfrm flipH="1">
            <a:off x="9300711" y="5345306"/>
            <a:ext cx="723962" cy="91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F8822AE-ECBF-FD62-4089-AF4303E2E8E1}"/>
              </a:ext>
            </a:extLst>
          </p:cNvPr>
          <p:cNvSpPr/>
          <p:nvPr/>
        </p:nvSpPr>
        <p:spPr>
          <a:xfrm>
            <a:off x="1725840" y="5728774"/>
            <a:ext cx="7344524" cy="833119"/>
          </a:xfrm>
          <a:prstGeom prst="round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927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15</a:t>
            </a:r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de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Créer le dossier pour suivre la résiliation.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2E9FC5A-D437-7241-EF41-67EF3BAA16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163" y="4492866"/>
            <a:ext cx="4600800" cy="213379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AF821D0-61E8-29BB-7F8B-70026AE270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6329" y="1553733"/>
            <a:ext cx="4388469" cy="231549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F85E7C-74F5-1AAC-D730-69D815AE8DC3}"/>
              </a:ext>
            </a:extLst>
          </p:cNvPr>
          <p:cNvSpPr/>
          <p:nvPr/>
        </p:nvSpPr>
        <p:spPr>
          <a:xfrm>
            <a:off x="1118728" y="973135"/>
            <a:ext cx="5078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La saisie se poursuit automatiquement sur le dossier de vente, je clique sur validé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14F4D1-1AC0-6299-8C7E-7712BD70D9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3360" y="1920040"/>
            <a:ext cx="4464000" cy="1169630"/>
          </a:xfrm>
          <a:prstGeom prst="rect">
            <a:avLst/>
          </a:prstGeom>
        </p:spPr>
      </p:pic>
      <p:cxnSp>
        <p:nvCxnSpPr>
          <p:cNvPr id="33" name="Connecteur droit avec flèche 32"/>
          <p:cNvCxnSpPr>
            <a:cxnSpLocks/>
          </p:cNvCxnSpPr>
          <p:nvPr/>
        </p:nvCxnSpPr>
        <p:spPr>
          <a:xfrm>
            <a:off x="5241745" y="2504855"/>
            <a:ext cx="2124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D6211A7E-CF4B-CB60-7EE1-CC3030B1B4A3}"/>
              </a:ext>
            </a:extLst>
          </p:cNvPr>
          <p:cNvSpPr/>
          <p:nvPr/>
        </p:nvSpPr>
        <p:spPr>
          <a:xfrm>
            <a:off x="6505473" y="973135"/>
            <a:ext cx="5281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Sur le second écran je clique sur valider pour confirmer le choix de mode de signature sur le dossier de vente, je clique sur validé 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A65695-7EE9-EF26-28FD-15A362012A5F}"/>
              </a:ext>
            </a:extLst>
          </p:cNvPr>
          <p:cNvSpPr/>
          <p:nvPr/>
        </p:nvSpPr>
        <p:spPr>
          <a:xfrm>
            <a:off x="1106028" y="3856035"/>
            <a:ext cx="5078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peux ensuite consulter, le mail et tous les documents qui vont être transmis au client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ABBEE3-7DC0-AF7D-A2A4-3314E37A1D3E}"/>
              </a:ext>
            </a:extLst>
          </p:cNvPr>
          <p:cNvSpPr/>
          <p:nvPr/>
        </p:nvSpPr>
        <p:spPr>
          <a:xfrm>
            <a:off x="6492773" y="3856035"/>
            <a:ext cx="52810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Après avoir cliquer sur Envoyer, un pop me confirme que tout est en ordre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5FB6A3-BDA1-1587-1FD9-3E044897CB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7560" y="4492866"/>
            <a:ext cx="4575600" cy="2021423"/>
          </a:xfrm>
          <a:prstGeom prst="rect">
            <a:avLst/>
          </a:prstGeom>
        </p:spPr>
      </p:pic>
      <p:cxnSp>
        <p:nvCxnSpPr>
          <p:cNvPr id="32" name="Connecteur droit avec flèche 31"/>
          <p:cNvCxnSpPr>
            <a:cxnSpLocks/>
          </p:cNvCxnSpPr>
          <p:nvPr/>
        </p:nvCxnSpPr>
        <p:spPr>
          <a:xfrm>
            <a:off x="5764798" y="5802315"/>
            <a:ext cx="13853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1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16</a:t>
            </a:r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de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Retour au dossier de vente et saisie du compte rendu.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87591" y="1125530"/>
            <a:ext cx="10698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suis automatiquement redirigé sur le dossier de vente, et je peux constaté que le dossier est bien au statut envoyé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8A2679C-7BB0-E769-CDFC-2757BA9307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120" y="1705384"/>
            <a:ext cx="7448220" cy="254205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5ADDCA-D64D-0145-68FD-618F37E218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5828" y="3429000"/>
            <a:ext cx="6419850" cy="336814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1546B5A-AAE2-7585-6E2C-7A0115B1E1C3}"/>
              </a:ext>
            </a:extLst>
          </p:cNvPr>
          <p:cNvSpPr/>
          <p:nvPr/>
        </p:nvSpPr>
        <p:spPr>
          <a:xfrm>
            <a:off x="1153397" y="4654709"/>
            <a:ext cx="43861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L’étape final de saisie et la rédaction d’un compte rendu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9C189C9-19D2-A63F-C564-15697125D34D}"/>
              </a:ext>
            </a:extLst>
          </p:cNvPr>
          <p:cNvGrpSpPr/>
          <p:nvPr/>
        </p:nvGrpSpPr>
        <p:grpSpPr>
          <a:xfrm>
            <a:off x="1087591" y="5617710"/>
            <a:ext cx="4843763" cy="1321707"/>
            <a:chOff x="11452914" y="3821837"/>
            <a:chExt cx="3998103" cy="132170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4629C12-3DC2-7EEE-560B-001FDBFCC59F}"/>
                </a:ext>
              </a:extLst>
            </p:cNvPr>
            <p:cNvSpPr/>
            <p:nvPr/>
          </p:nvSpPr>
          <p:spPr>
            <a:xfrm>
              <a:off x="11452914" y="3821837"/>
              <a:ext cx="3425896" cy="1181263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11" name="TextBox 51">
              <a:extLst>
                <a:ext uri="{FF2B5EF4-FFF2-40B4-BE49-F238E27FC236}">
                  <a16:creationId xmlns:a16="http://schemas.microsoft.com/office/drawing/2014/main" id="{AFB071A0-AD60-CE4C-5533-584BA6AB6B33}"/>
                </a:ext>
              </a:extLst>
            </p:cNvPr>
            <p:cNvSpPr txBox="1"/>
            <p:nvPr/>
          </p:nvSpPr>
          <p:spPr>
            <a:xfrm>
              <a:off x="11562686" y="3850882"/>
              <a:ext cx="3888331" cy="12926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SAV VAD Client :</a:t>
              </a:r>
            </a:p>
            <a:p>
              <a:pPr>
                <a:lnSpc>
                  <a:spcPct val="150000"/>
                </a:lnSpc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téléphone : 0388313656</a:t>
              </a:r>
            </a:p>
            <a:p>
              <a:pPr>
                <a:lnSpc>
                  <a:spcPct val="150000"/>
                </a:lnSpc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mail : support-vad@cegee.caisse-epargne.fr</a:t>
              </a:r>
            </a:p>
            <a:p>
              <a:pPr>
                <a:lnSpc>
                  <a:spcPct val="150000"/>
                </a:lnSpc>
              </a:pP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512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17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4891548" cy="15825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sa résiliation en SED.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18997" y="3569859"/>
            <a:ext cx="53944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Les étapes sont similaires quel que soit le produit ou service. 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4">
            <a:clrChange>
              <a:clrFrom>
                <a:srgbClr val="DDE1EC"/>
              </a:clrFrom>
              <a:clrTo>
                <a:srgbClr val="DDE1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9639" y="6277897"/>
            <a:ext cx="2121264" cy="48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749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18</a:t>
            </a:r>
          </a:p>
        </p:txBody>
      </p:sp>
      <p:grpSp>
        <p:nvGrpSpPr>
          <p:cNvPr id="26" name="Groupe 11"/>
          <p:cNvGrpSpPr>
            <a:grpSpLocks/>
          </p:cNvGrpSpPr>
          <p:nvPr/>
        </p:nvGrpSpPr>
        <p:grpSpPr bwMode="auto">
          <a:xfrm>
            <a:off x="769892" y="1149635"/>
            <a:ext cx="5089519" cy="3543448"/>
            <a:chOff x="134466" y="1613826"/>
            <a:chExt cx="4972843" cy="3746395"/>
          </a:xfrm>
        </p:grpSpPr>
        <p:pic>
          <p:nvPicPr>
            <p:cNvPr id="27" name="Image 1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86" t="11903" r="11871" b="32130"/>
            <a:stretch>
              <a:fillRect/>
            </a:stretch>
          </p:blipFill>
          <p:spPr bwMode="auto">
            <a:xfrm>
              <a:off x="194588" y="2737521"/>
              <a:ext cx="4895850" cy="26227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 3" descr="Capture d’écran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66" y="1613826"/>
              <a:ext cx="4972843" cy="1123695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9" name="Rectangle 1"/>
          <p:cNvSpPr>
            <a:spLocks noChangeArrowheads="1"/>
          </p:cNvSpPr>
          <p:nvPr/>
        </p:nvSpPr>
        <p:spPr bwMode="auto">
          <a:xfrm>
            <a:off x="1482980" y="1471476"/>
            <a:ext cx="514350" cy="15247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rgbClr val="E9030A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E9030A"/>
              </a:buClr>
              <a:buSzPct val="80000"/>
              <a:buFont typeface="Arial Black" panose="020B0A04020102020204" pitchFamily="34" charset="0"/>
              <a:buChar char="&gt;"/>
              <a:defRPr sz="1600">
                <a:solidFill>
                  <a:schemeClr val="tx2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E9030A"/>
              </a:buClr>
              <a:buSzPct val="70000"/>
              <a:buChar char="•"/>
              <a:defRPr sz="1400">
                <a:solidFill>
                  <a:schemeClr val="tx2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E9030A"/>
              </a:buClr>
              <a:buFont typeface="Arial Narrow" panose="020B0606020202030204" pitchFamily="34" charset="0"/>
              <a:buChar char="―"/>
              <a:defRPr sz="1200">
                <a:solidFill>
                  <a:schemeClr val="tx2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990033"/>
              </a:buClr>
              <a:buSzPct val="70000"/>
              <a:buChar char="o"/>
              <a:defRPr sz="1100">
                <a:solidFill>
                  <a:schemeClr val="tx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chemeClr val="tx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chemeClr val="tx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chemeClr val="tx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chemeClr val="tx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55000"/>
              </a:spcBef>
              <a:buClrTx/>
              <a:buFontTx/>
              <a:buNone/>
            </a:pPr>
            <a:endParaRPr lang="fr-FR" altLang="fr-FR" sz="320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945965" y="1316056"/>
            <a:ext cx="339007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Le client accède au lien SED dans sa boîte MSI, </a:t>
            </a:r>
            <a:r>
              <a:rPr lang="fr-FR" sz="1400" dirty="0"/>
              <a:t>en se connectant à DEI ou dans </a:t>
            </a:r>
            <a:r>
              <a:rPr lang="fr-FR" sz="1400" b="1" dirty="0"/>
              <a:t>sa Messagerie sur son Appli </a:t>
            </a:r>
          </a:p>
          <a:p>
            <a:pPr marL="273050" algn="just"/>
            <a:endParaRPr lang="fr-FR" sz="1400" dirty="0"/>
          </a:p>
          <a:p>
            <a:pPr marL="273050" algn="just"/>
            <a:endParaRPr lang="fr-FR" sz="1400" dirty="0"/>
          </a:p>
        </p:txBody>
      </p:sp>
      <p:sp>
        <p:nvSpPr>
          <p:cNvPr id="47" name="object 10"/>
          <p:cNvSpPr>
            <a:spLocks/>
          </p:cNvSpPr>
          <p:nvPr/>
        </p:nvSpPr>
        <p:spPr bwMode="auto">
          <a:xfrm>
            <a:off x="2974465" y="1210378"/>
            <a:ext cx="477672" cy="300253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cxnSp>
        <p:nvCxnSpPr>
          <p:cNvPr id="48" name="Connecteur droit avec flèche 47"/>
          <p:cNvCxnSpPr>
            <a:cxnSpLocks/>
          </p:cNvCxnSpPr>
          <p:nvPr/>
        </p:nvCxnSpPr>
        <p:spPr>
          <a:xfrm flipH="1">
            <a:off x="4991100" y="3221912"/>
            <a:ext cx="1230354" cy="1012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e 48"/>
          <p:cNvGrpSpPr/>
          <p:nvPr/>
        </p:nvGrpSpPr>
        <p:grpSpPr>
          <a:xfrm>
            <a:off x="6349857" y="3718724"/>
            <a:ext cx="3008424" cy="707424"/>
            <a:chOff x="11452914" y="3821837"/>
            <a:chExt cx="3012758" cy="1169895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4" y="3821837"/>
              <a:ext cx="3012758" cy="116989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51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13331" y="3883214"/>
              <a:ext cx="2875624" cy="106886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Dans ce message, se trouve le lien qui dirige le client vers l’espace de signature électronique .</a:t>
              </a:r>
            </a:p>
          </p:txBody>
        </p:sp>
      </p:grpSp>
      <p:sp>
        <p:nvSpPr>
          <p:cNvPr id="52" name="object 10"/>
          <p:cNvSpPr>
            <a:spLocks/>
          </p:cNvSpPr>
          <p:nvPr/>
        </p:nvSpPr>
        <p:spPr bwMode="auto">
          <a:xfrm>
            <a:off x="2118134" y="4234734"/>
            <a:ext cx="3634268" cy="218366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5853836" y="1397372"/>
            <a:ext cx="381265" cy="36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/>
              <a:t>1.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5858562" y="3718492"/>
            <a:ext cx="381265" cy="36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/>
              <a:t>3.</a:t>
            </a:r>
          </a:p>
        </p:txBody>
      </p:sp>
      <p:cxnSp>
        <p:nvCxnSpPr>
          <p:cNvPr id="55" name="Connecteur droit avec flèche 54"/>
          <p:cNvCxnSpPr>
            <a:cxnSpLocks/>
          </p:cNvCxnSpPr>
          <p:nvPr/>
        </p:nvCxnSpPr>
        <p:spPr>
          <a:xfrm flipH="1" flipV="1">
            <a:off x="3427644" y="1407551"/>
            <a:ext cx="2904947" cy="483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5920944" y="2805937"/>
            <a:ext cx="33900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Le message est intitulé «Vos documents à signer» </a:t>
            </a:r>
          </a:p>
          <a:p>
            <a:pPr marL="273050" algn="just"/>
            <a:endParaRPr lang="fr-FR" sz="1400" dirty="0"/>
          </a:p>
          <a:p>
            <a:pPr marL="273050" algn="just"/>
            <a:endParaRPr lang="fr-FR" sz="14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5840189" y="2789431"/>
            <a:ext cx="381265" cy="36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/>
              <a:t>2.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0360581-22E2-1CBB-AF30-F841E2BA30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8439" y="4955880"/>
            <a:ext cx="5707596" cy="1792366"/>
          </a:xfrm>
          <a:prstGeom prst="rect">
            <a:avLst/>
          </a:prstGeom>
        </p:spPr>
      </p:pic>
      <p:cxnSp>
        <p:nvCxnSpPr>
          <p:cNvPr id="59" name="Connecteur droit avec flèche 58"/>
          <p:cNvCxnSpPr>
            <a:cxnSpLocks/>
          </p:cNvCxnSpPr>
          <p:nvPr/>
        </p:nvCxnSpPr>
        <p:spPr>
          <a:xfrm flipH="1">
            <a:off x="5920944" y="4512052"/>
            <a:ext cx="1775256" cy="7933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7364E294-AF6A-76B6-19A8-49727F842F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023" y="401223"/>
            <a:ext cx="2614930" cy="5476240"/>
          </a:xfrm>
          <a:prstGeom prst="rect">
            <a:avLst/>
          </a:prstGeom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AACC98CA-4B91-7349-B073-31E2F3D86CFF}"/>
              </a:ext>
            </a:extLst>
          </p:cNvPr>
          <p:cNvCxnSpPr>
            <a:cxnSpLocks/>
          </p:cNvCxnSpPr>
          <p:nvPr/>
        </p:nvCxnSpPr>
        <p:spPr>
          <a:xfrm>
            <a:off x="6893065" y="2118131"/>
            <a:ext cx="2613330" cy="53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bject 10">
            <a:extLst>
              <a:ext uri="{FF2B5EF4-FFF2-40B4-BE49-F238E27FC236}">
                <a16:creationId xmlns:a16="http://schemas.microsoft.com/office/drawing/2014/main" id="{D5A0E13C-0706-385D-5B1D-345D6919F205}"/>
              </a:ext>
            </a:extLst>
          </p:cNvPr>
          <p:cNvSpPr>
            <a:spLocks/>
          </p:cNvSpPr>
          <p:nvPr/>
        </p:nvSpPr>
        <p:spPr bwMode="auto">
          <a:xfrm>
            <a:off x="9506395" y="2008553"/>
            <a:ext cx="2585090" cy="372696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230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A3E1A0E-B98F-63A6-2F52-780DF591B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524" y="2197307"/>
            <a:ext cx="6088811" cy="3085301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19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560644" y="1285243"/>
            <a:ext cx="55566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En cliquant sur le lien, le client est dirigé vers l’espace de signature et doit demander à recevoir son code  par SMS. Il peut vérifier les 4 derniers chiffres du n° de téléphone utilisé (plus de possibilité de modification).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14368" y="4724082"/>
            <a:ext cx="50249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Il reçoit un SMS avec un code à usage unique valable 20 minutes. Il doit alors saisir ce code dans le champ prévu à cet effet et cliquer sur « Valider ».</a:t>
            </a:r>
          </a:p>
        </p:txBody>
      </p:sp>
      <p:cxnSp>
        <p:nvCxnSpPr>
          <p:cNvPr id="25" name="Connecteur droit avec flèche 24"/>
          <p:cNvCxnSpPr/>
          <p:nvPr/>
        </p:nvCxnSpPr>
        <p:spPr>
          <a:xfrm flipH="1">
            <a:off x="4622800" y="2658201"/>
            <a:ext cx="1726043" cy="1266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cxnSpLocks/>
            <a:stCxn id="22" idx="2"/>
          </p:cNvCxnSpPr>
          <p:nvPr/>
        </p:nvCxnSpPr>
        <p:spPr>
          <a:xfrm flipH="1">
            <a:off x="9338989" y="2239350"/>
            <a:ext cx="1" cy="630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bject 10"/>
          <p:cNvSpPr>
            <a:spLocks/>
          </p:cNvSpPr>
          <p:nvPr/>
        </p:nvSpPr>
        <p:spPr bwMode="auto">
          <a:xfrm>
            <a:off x="7887552" y="2990959"/>
            <a:ext cx="2979187" cy="330452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6" name="Connecteur droit avec flèche 35"/>
          <p:cNvCxnSpPr>
            <a:cxnSpLocks/>
            <a:stCxn id="23" idx="3"/>
          </p:cNvCxnSpPr>
          <p:nvPr/>
        </p:nvCxnSpPr>
        <p:spPr>
          <a:xfrm flipV="1">
            <a:off x="5839326" y="3878184"/>
            <a:ext cx="2048226" cy="1215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e 36"/>
          <p:cNvGrpSpPr/>
          <p:nvPr/>
        </p:nvGrpSpPr>
        <p:grpSpPr>
          <a:xfrm>
            <a:off x="2705100" y="5843744"/>
            <a:ext cx="5469958" cy="658656"/>
            <a:chOff x="11452914" y="3821835"/>
            <a:chExt cx="3012758" cy="3241608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4" y="3821835"/>
              <a:ext cx="3012758" cy="32416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dirty="0"/>
            </a:p>
          </p:txBody>
        </p:sp>
        <p:sp>
          <p:nvSpPr>
            <p:cNvPr id="39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15611" y="4321785"/>
              <a:ext cx="2889686" cy="156814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 tout moment, le client peut cliquer sur « Finaliser plus tard». Le dossier passe au statut « En attente  signature électronique ».  </a:t>
              </a:r>
            </a:p>
          </p:txBody>
        </p:sp>
      </p:grpSp>
      <p:cxnSp>
        <p:nvCxnSpPr>
          <p:cNvPr id="40" name="Connecteur droit avec flèche 39"/>
          <p:cNvCxnSpPr>
            <a:cxnSpLocks/>
            <a:stCxn id="38" idx="3"/>
          </p:cNvCxnSpPr>
          <p:nvPr/>
        </p:nvCxnSpPr>
        <p:spPr>
          <a:xfrm flipV="1">
            <a:off x="8175058" y="5217284"/>
            <a:ext cx="1099954" cy="955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3D6AEE27-940D-D272-A38B-7CC9350574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760" y="1211210"/>
            <a:ext cx="5628463" cy="2688562"/>
          </a:xfrm>
          <a:prstGeom prst="rect">
            <a:avLst/>
          </a:prstGeom>
        </p:spPr>
      </p:pic>
      <p:sp>
        <p:nvSpPr>
          <p:cNvPr id="24" name="object 10"/>
          <p:cNvSpPr>
            <a:spLocks/>
          </p:cNvSpPr>
          <p:nvPr/>
        </p:nvSpPr>
        <p:spPr bwMode="auto">
          <a:xfrm>
            <a:off x="2445598" y="3582710"/>
            <a:ext cx="2465507" cy="443174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2956D90A-3099-136B-73D1-F9881FB04F7A}"/>
              </a:ext>
            </a:extLst>
          </p:cNvPr>
          <p:cNvSpPr>
            <a:spLocks/>
          </p:cNvSpPr>
          <p:nvPr/>
        </p:nvSpPr>
        <p:spPr bwMode="auto">
          <a:xfrm>
            <a:off x="7900252" y="3702159"/>
            <a:ext cx="2979187" cy="330452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857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3731FBDB-EE3C-6F9F-26BD-3D090401A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550" y="4246506"/>
            <a:ext cx="5760000" cy="270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A09DEC8-2D2B-C7F4-C1C0-78D8464E47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9104" y="1596034"/>
            <a:ext cx="5150661" cy="27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0A0839-A695-8F18-15AD-9CBFE6A192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804" y="1622220"/>
            <a:ext cx="5205756" cy="2700000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</a:t>
            </a:r>
          </a:p>
        </p:txBody>
      </p:sp>
      <p:cxnSp>
        <p:nvCxnSpPr>
          <p:cNvPr id="31" name="Connecteur droit avec flèche 30"/>
          <p:cNvCxnSpPr>
            <a:cxnSpLocks/>
          </p:cNvCxnSpPr>
          <p:nvPr/>
        </p:nvCxnSpPr>
        <p:spPr>
          <a:xfrm flipH="1">
            <a:off x="5211940" y="1559193"/>
            <a:ext cx="640305" cy="21902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bject 10"/>
          <p:cNvSpPr>
            <a:spLocks/>
          </p:cNvSpPr>
          <p:nvPr/>
        </p:nvSpPr>
        <p:spPr bwMode="auto">
          <a:xfrm>
            <a:off x="4355619" y="3749472"/>
            <a:ext cx="1781808" cy="366209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3" name="Connecteur droit avec flèche 32"/>
          <p:cNvCxnSpPr>
            <a:cxnSpLocks/>
          </p:cNvCxnSpPr>
          <p:nvPr/>
        </p:nvCxnSpPr>
        <p:spPr>
          <a:xfrm>
            <a:off x="6050574" y="1559193"/>
            <a:ext cx="4933501" cy="21640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E750836-5ADC-3D26-4CA0-3E61C7D4335B}"/>
              </a:ext>
            </a:extLst>
          </p:cNvPr>
          <p:cNvSpPr/>
          <p:nvPr/>
        </p:nvSpPr>
        <p:spPr>
          <a:xfrm>
            <a:off x="1544144" y="1072814"/>
            <a:ext cx="9860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L’espace de consultation et validation des documents s’ouvrent.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Le client va devoir cliquer sur accepter le document pour page</a:t>
            </a:r>
          </a:p>
        </p:txBody>
      </p:sp>
      <p:sp>
        <p:nvSpPr>
          <p:cNvPr id="13" name="object 10">
            <a:extLst>
              <a:ext uri="{FF2B5EF4-FFF2-40B4-BE49-F238E27FC236}">
                <a16:creationId xmlns:a16="http://schemas.microsoft.com/office/drawing/2014/main" id="{CEE9AFF4-B6FE-2780-431B-F14D283C4D01}"/>
              </a:ext>
            </a:extLst>
          </p:cNvPr>
          <p:cNvSpPr>
            <a:spLocks/>
          </p:cNvSpPr>
          <p:nvPr/>
        </p:nvSpPr>
        <p:spPr bwMode="auto">
          <a:xfrm>
            <a:off x="10093171" y="3723286"/>
            <a:ext cx="1781808" cy="366209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47EB4DF9-576A-E1B7-6E15-6B404D5E82AE}"/>
              </a:ext>
            </a:extLst>
          </p:cNvPr>
          <p:cNvCxnSpPr>
            <a:cxnSpLocks/>
          </p:cNvCxnSpPr>
          <p:nvPr/>
        </p:nvCxnSpPr>
        <p:spPr>
          <a:xfrm>
            <a:off x="5906958" y="1559193"/>
            <a:ext cx="1621044" cy="4591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bject 10">
            <a:extLst>
              <a:ext uri="{FF2B5EF4-FFF2-40B4-BE49-F238E27FC236}">
                <a16:creationId xmlns:a16="http://schemas.microsoft.com/office/drawing/2014/main" id="{FC7B6956-D7C7-779E-E114-9F664CC905DD}"/>
              </a:ext>
            </a:extLst>
          </p:cNvPr>
          <p:cNvSpPr>
            <a:spLocks/>
          </p:cNvSpPr>
          <p:nvPr/>
        </p:nvSpPr>
        <p:spPr bwMode="auto">
          <a:xfrm>
            <a:off x="6637098" y="6150209"/>
            <a:ext cx="1781808" cy="366209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137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4D55A80-CD20-CBDC-4E28-331179F05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9376" y="4342487"/>
            <a:ext cx="4908406" cy="241832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086BF4-DFDB-2016-87A4-F188CC2A03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621" y="1899802"/>
            <a:ext cx="4789110" cy="28198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54F656-3255-6CCE-062A-E7A4018749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6447" y="1899802"/>
            <a:ext cx="4908406" cy="2772000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21</a:t>
            </a:r>
          </a:p>
        </p:txBody>
      </p:sp>
      <p:pic>
        <p:nvPicPr>
          <p:cNvPr id="32" name="Image 31"/>
          <p:cNvPicPr/>
          <p:nvPr/>
        </p:nvPicPr>
        <p:blipFill rotWithShape="1">
          <a:blip r:embed="rId8"/>
          <a:srcRect l="31193" t="45959" r="66495" b="50402"/>
          <a:stretch/>
        </p:blipFill>
        <p:spPr>
          <a:xfrm>
            <a:off x="10810874" y="1562100"/>
            <a:ext cx="476251" cy="352425"/>
          </a:xfrm>
          <a:prstGeom prst="rect">
            <a:avLst/>
          </a:prstGeom>
        </p:spPr>
      </p:pic>
      <p:cxnSp>
        <p:nvCxnSpPr>
          <p:cNvPr id="33" name="Connecteur droit avec flèche 32"/>
          <p:cNvCxnSpPr>
            <a:cxnSpLocks/>
          </p:cNvCxnSpPr>
          <p:nvPr/>
        </p:nvCxnSpPr>
        <p:spPr>
          <a:xfrm>
            <a:off x="3271176" y="1899802"/>
            <a:ext cx="698200" cy="1734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bject 10"/>
          <p:cNvSpPr>
            <a:spLocks/>
          </p:cNvSpPr>
          <p:nvPr/>
        </p:nvSpPr>
        <p:spPr bwMode="auto">
          <a:xfrm>
            <a:off x="2670175" y="3666373"/>
            <a:ext cx="2717800" cy="434139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0DD229-4CAF-EDBD-D9F7-8D100CC507DF}"/>
              </a:ext>
            </a:extLst>
          </p:cNvPr>
          <p:cNvSpPr/>
          <p:nvPr/>
        </p:nvSpPr>
        <p:spPr>
          <a:xfrm>
            <a:off x="850198" y="1072814"/>
            <a:ext cx="55329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Quand tous les documents sont acceptés, un récapitulatif est présenté au client.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Pour passer à l’étape suivante une nouvelle confirmation est nécessaire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F24DF1-56B8-DB12-6941-B3A0BFCD8EAA}"/>
              </a:ext>
            </a:extLst>
          </p:cNvPr>
          <p:cNvSpPr/>
          <p:nvPr/>
        </p:nvSpPr>
        <p:spPr>
          <a:xfrm>
            <a:off x="6572799" y="999111"/>
            <a:ext cx="55329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Puis le bouton signé est activé, le client peut cliquer dessus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5097671-FE33-D803-AD9E-55F56E12911A}"/>
              </a:ext>
            </a:extLst>
          </p:cNvPr>
          <p:cNvCxnSpPr>
            <a:cxnSpLocks/>
          </p:cNvCxnSpPr>
          <p:nvPr/>
        </p:nvCxnSpPr>
        <p:spPr>
          <a:xfrm>
            <a:off x="9105900" y="1313381"/>
            <a:ext cx="464154" cy="2857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ject 10">
            <a:extLst>
              <a:ext uri="{FF2B5EF4-FFF2-40B4-BE49-F238E27FC236}">
                <a16:creationId xmlns:a16="http://schemas.microsoft.com/office/drawing/2014/main" id="{A0574528-79E4-6429-B233-418B6EBD14BB}"/>
              </a:ext>
            </a:extLst>
          </p:cNvPr>
          <p:cNvSpPr>
            <a:spLocks/>
          </p:cNvSpPr>
          <p:nvPr/>
        </p:nvSpPr>
        <p:spPr bwMode="auto">
          <a:xfrm>
            <a:off x="8477249" y="4202308"/>
            <a:ext cx="2495551" cy="303017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68D529-B352-B3E7-4E8A-D1170A6C27AE}"/>
              </a:ext>
            </a:extLst>
          </p:cNvPr>
          <p:cNvSpPr/>
          <p:nvPr/>
        </p:nvSpPr>
        <p:spPr>
          <a:xfrm>
            <a:off x="850198" y="5409902"/>
            <a:ext cx="286459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Une dernière confirmation par clique est demandée au client</a:t>
            </a:r>
          </a:p>
        </p:txBody>
      </p:sp>
    </p:spTree>
    <p:extLst>
      <p:ext uri="{BB962C8B-B14F-4D97-AF65-F5344CB8AC3E}">
        <p14:creationId xmlns:p14="http://schemas.microsoft.com/office/powerpoint/2010/main" val="307123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5563134" y="1843146"/>
            <a:ext cx="59049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Le client obtient la confirmation de la prise en compte de sa signature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sz="1400" b="1" dirty="0">
              <a:solidFill>
                <a:srgbClr val="1D1D1D"/>
              </a:solidFill>
              <a:latin typeface="Segoe U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Il peut télécharger les documents.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1D1D1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Puis, il peut quitter l’espace Signature Electronique.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sz="1400" b="1" dirty="0">
              <a:solidFill>
                <a:srgbClr val="1D1D1D"/>
              </a:solidFill>
              <a:latin typeface="Segoe U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1D1D1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sz="1400" b="1" dirty="0">
              <a:solidFill>
                <a:srgbClr val="1D1D1D"/>
              </a:solidFill>
              <a:latin typeface="Segoe U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1D1D1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sz="1400" b="1" dirty="0">
              <a:solidFill>
                <a:srgbClr val="1D1D1D"/>
              </a:solidFill>
              <a:latin typeface="Segoe U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sz="1400" b="1" dirty="0">
              <a:solidFill>
                <a:srgbClr val="1D1D1D"/>
              </a:solidFill>
              <a:latin typeface="Segoe U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1D1D1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1D1D1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1D1D1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1D1D1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1D1D1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1D1D1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44336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Accompagner mon client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1D1D1D">
                    <a:lumMod val="90000"/>
                    <a:lumOff val="1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22</a:t>
            </a:r>
          </a:p>
        </p:txBody>
      </p:sp>
      <p:sp>
        <p:nvSpPr>
          <p:cNvPr id="37" name="object 10"/>
          <p:cNvSpPr>
            <a:spLocks/>
          </p:cNvSpPr>
          <p:nvPr/>
        </p:nvSpPr>
        <p:spPr bwMode="auto">
          <a:xfrm>
            <a:off x="1075691" y="2853241"/>
            <a:ext cx="3086733" cy="366209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D1D1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8" name="object 10"/>
          <p:cNvSpPr>
            <a:spLocks/>
          </p:cNvSpPr>
          <p:nvPr/>
        </p:nvSpPr>
        <p:spPr bwMode="auto">
          <a:xfrm>
            <a:off x="1094741" y="1776916"/>
            <a:ext cx="3124833" cy="366209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D1D1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BEEA38-21DF-4138-3844-9914DA6FE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502" y="1548347"/>
            <a:ext cx="3438527" cy="188065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57FB1D4-2DAA-F36B-D038-C07A307D88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3599" y="3807683"/>
            <a:ext cx="4905375" cy="2623892"/>
          </a:xfrm>
          <a:prstGeom prst="rect">
            <a:avLst/>
          </a:prstGeom>
        </p:spPr>
      </p:pic>
      <p:cxnSp>
        <p:nvCxnSpPr>
          <p:cNvPr id="36" name="Connecteur droit avec flèche 35"/>
          <p:cNvCxnSpPr>
            <a:cxnSpLocks/>
          </p:cNvCxnSpPr>
          <p:nvPr/>
        </p:nvCxnSpPr>
        <p:spPr>
          <a:xfrm flipH="1" flipV="1">
            <a:off x="3271176" y="2498231"/>
            <a:ext cx="2338055" cy="138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18DF9177-C2F0-6FA2-BAFC-55C4C14E8BE0}"/>
              </a:ext>
            </a:extLst>
          </p:cNvPr>
          <p:cNvCxnSpPr>
            <a:cxnSpLocks/>
          </p:cNvCxnSpPr>
          <p:nvPr/>
        </p:nvCxnSpPr>
        <p:spPr>
          <a:xfrm>
            <a:off x="2790825" y="2670137"/>
            <a:ext cx="1276350" cy="13368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bject 10"/>
          <p:cNvSpPr>
            <a:spLocks/>
          </p:cNvSpPr>
          <p:nvPr/>
        </p:nvSpPr>
        <p:spPr bwMode="auto">
          <a:xfrm>
            <a:off x="2333625" y="2352235"/>
            <a:ext cx="937552" cy="317902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D1D1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39" name="Connecteur droit avec flèche 38"/>
          <p:cNvCxnSpPr>
            <a:cxnSpLocks/>
          </p:cNvCxnSpPr>
          <p:nvPr/>
        </p:nvCxnSpPr>
        <p:spPr>
          <a:xfrm flipH="1" flipV="1">
            <a:off x="3196804" y="1960020"/>
            <a:ext cx="2366330" cy="66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>
            <a:cxnSpLocks/>
          </p:cNvCxnSpPr>
          <p:nvPr/>
        </p:nvCxnSpPr>
        <p:spPr>
          <a:xfrm flipH="1">
            <a:off x="4892255" y="3219450"/>
            <a:ext cx="3432595" cy="2895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Espace réservé pour une image  8">
            <a:extLst>
              <a:ext uri="{FF2B5EF4-FFF2-40B4-BE49-F238E27FC236}">
                <a16:creationId xmlns:a16="http://schemas.microsoft.com/office/drawing/2014/main" id="{6A51C250-BB0D-0272-87ED-34DF322848B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9825ABF8-039D-C8BA-ACDC-DD397B835859}"/>
              </a:ext>
            </a:extLst>
          </p:cNvPr>
          <p:cNvGrpSpPr/>
          <p:nvPr/>
        </p:nvGrpSpPr>
        <p:grpSpPr>
          <a:xfrm>
            <a:off x="7933562" y="3937681"/>
            <a:ext cx="4150525" cy="1663922"/>
            <a:chOff x="11452913" y="3821837"/>
            <a:chExt cx="3425896" cy="166392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5A8F4DB-379B-EBDA-1AA9-438952D27FFA}"/>
                </a:ext>
              </a:extLst>
            </p:cNvPr>
            <p:cNvSpPr/>
            <p:nvPr/>
          </p:nvSpPr>
          <p:spPr>
            <a:xfrm>
              <a:off x="11452913" y="3821837"/>
              <a:ext cx="3425896" cy="131752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8" name="TextBox 51">
              <a:extLst>
                <a:ext uri="{FF2B5EF4-FFF2-40B4-BE49-F238E27FC236}">
                  <a16:creationId xmlns:a16="http://schemas.microsoft.com/office/drawing/2014/main" id="{A2380C06-ABF8-EEC4-5BE4-81C206DBCC25}"/>
                </a:ext>
              </a:extLst>
            </p:cNvPr>
            <p:cNvSpPr txBox="1"/>
            <p:nvPr/>
          </p:nvSpPr>
          <p:spPr>
            <a:xfrm>
              <a:off x="11546962" y="3869932"/>
              <a:ext cx="3331847" cy="161582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u="sng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SAV VAD POUR NOS CLIENTS :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téléphone : 0388313656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mail : support-vad@cegee.caisse-epargne.fr</a:t>
              </a:r>
            </a:p>
            <a:p>
              <a:pPr>
                <a:lnSpc>
                  <a:spcPct val="150000"/>
                </a:lnSpc>
              </a:pP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C1D913BC-E12C-70F8-FDD9-DDB9F5812DEB}"/>
              </a:ext>
            </a:extLst>
          </p:cNvPr>
          <p:cNvGrpSpPr/>
          <p:nvPr/>
        </p:nvGrpSpPr>
        <p:grpSpPr>
          <a:xfrm>
            <a:off x="7943086" y="5324152"/>
            <a:ext cx="4462764" cy="1344936"/>
            <a:chOff x="11452913" y="3821837"/>
            <a:chExt cx="3683622" cy="134493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05E4C20-FB2D-7B26-B39E-A2D77A6A4908}"/>
                </a:ext>
              </a:extLst>
            </p:cNvPr>
            <p:cNvSpPr/>
            <p:nvPr/>
          </p:nvSpPr>
          <p:spPr>
            <a:xfrm>
              <a:off x="11452913" y="3821837"/>
              <a:ext cx="3425896" cy="134493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31" name="TextBox 51">
              <a:extLst>
                <a:ext uri="{FF2B5EF4-FFF2-40B4-BE49-F238E27FC236}">
                  <a16:creationId xmlns:a16="http://schemas.microsoft.com/office/drawing/2014/main" id="{582A03D8-19AE-DBCC-9C28-8B5B41F64655}"/>
                </a:ext>
              </a:extLst>
            </p:cNvPr>
            <p:cNvSpPr txBox="1"/>
            <p:nvPr/>
          </p:nvSpPr>
          <p:spPr>
            <a:xfrm>
              <a:off x="11562686" y="3850882"/>
              <a:ext cx="3573849" cy="125252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u="sng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SAV VAD  POUR LES COLLABORATEURS :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 err="1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CloE</a:t>
              </a: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  est à votre disposition 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téléphone , en composant le numéro de votre Solutions.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243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Personnalisé 30">
      <a:dk1>
        <a:srgbClr val="1D1D1D"/>
      </a:dk1>
      <a:lt1>
        <a:sysClr val="window" lastClr="FFFFFF"/>
      </a:lt1>
      <a:dk2>
        <a:srgbClr val="111111"/>
      </a:dk2>
      <a:lt2>
        <a:srgbClr val="F8F8F8"/>
      </a:lt2>
      <a:accent1>
        <a:srgbClr val="F44336"/>
      </a:accent1>
      <a:accent2>
        <a:srgbClr val="9C27B0"/>
      </a:accent2>
      <a:accent3>
        <a:srgbClr val="3F51B5"/>
      </a:accent3>
      <a:accent4>
        <a:srgbClr val="03A9F4"/>
      </a:accent4>
      <a:accent5>
        <a:srgbClr val="009688"/>
      </a:accent5>
      <a:accent6>
        <a:srgbClr val="8BC34A"/>
      </a:accent6>
      <a:hlink>
        <a:srgbClr val="F44336"/>
      </a:hlink>
      <a:folHlink>
        <a:srgbClr val="3F51B5"/>
      </a:folHlink>
    </a:clrScheme>
    <a:fontScheme name="Slidor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bIns="0" rtlCol="0" anchor="t">
        <a:spAutoFit/>
      </a:bodyPr>
      <a:lstStyle>
        <a:defPPr algn="l">
          <a:lnSpc>
            <a:spcPct val="150000"/>
          </a:lnSpc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BC222503CE594E96A8A70B1703BBD9" ma:contentTypeVersion="10" ma:contentTypeDescription="Create a new document." ma:contentTypeScope="" ma:versionID="03c4ccee553eb1451b06100a6525a0ce">
  <xsd:schema xmlns:xsd="http://www.w3.org/2001/XMLSchema" xmlns:xs="http://www.w3.org/2001/XMLSchema" xmlns:p="http://schemas.microsoft.com/office/2006/metadata/properties" xmlns:ns3="3edcd01c-fa64-4670-bc4f-9984a77729ad" targetNamespace="http://schemas.microsoft.com/office/2006/metadata/properties" ma:root="true" ma:fieldsID="7a300ed33c241031652a832fae683c65" ns3:_="">
    <xsd:import namespace="3edcd01c-fa64-4670-bc4f-9984a77729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cd01c-fa64-4670-bc4f-9984a77729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57EBB59F-BFF8-4DDB-84C6-99A9588589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2C61B9-A7AB-44A9-BA6A-358DAC7E0A57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3edcd01c-fa64-4670-bc4f-9984a77729ad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DCDE614-1B8B-41DF-A7BF-40C3E7B9F5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cd01c-fa64-4670-bc4f-9984a77729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CC04AE7-04A0-4A82-ADA8-C3FBEB282CF9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11748</TotalTime>
  <Words>1326</Words>
  <Application>Microsoft Office PowerPoint</Application>
  <PresentationFormat>Grand écran</PresentationFormat>
  <Paragraphs>205</Paragraphs>
  <Slides>22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Arial</vt:lpstr>
      <vt:lpstr>Arial Narrow</vt:lpstr>
      <vt:lpstr>Segoe UI</vt:lpstr>
      <vt:lpstr>Segoe UI Light</vt:lpstr>
      <vt:lpstr>Segoe UI Semibold</vt:lpstr>
      <vt:lpstr>Wingdings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Glide - by Slidor</dc:title>
  <dc:creator>carine.bulet@cegee.caisse-epargne.fr</dc:creator>
  <cp:keywords>PowerPoint, Glide, Slidor</cp:keywords>
  <cp:lastModifiedBy>BULET Carine [CEGEE]</cp:lastModifiedBy>
  <cp:revision>787</cp:revision>
  <dcterms:created xsi:type="dcterms:W3CDTF">2018-11-08T16:43:29Z</dcterms:created>
  <dcterms:modified xsi:type="dcterms:W3CDTF">2023-08-03T13:18:34Z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0x010100D5BC222503CE594E96A8A70B1703BBD9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2023-07-10T09:30:52Z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